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9"/>
  </p:notesMasterIdLst>
  <p:sldIdLst>
    <p:sldId id="503" r:id="rId2"/>
    <p:sldId id="351" r:id="rId3"/>
    <p:sldId id="522" r:id="rId4"/>
    <p:sldId id="460" r:id="rId5"/>
    <p:sldId id="353" r:id="rId6"/>
    <p:sldId id="461" r:id="rId7"/>
    <p:sldId id="462" r:id="rId8"/>
    <p:sldId id="465" r:id="rId9"/>
    <p:sldId id="397" r:id="rId10"/>
    <p:sldId id="356" r:id="rId11"/>
    <p:sldId id="463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469" r:id="rId24"/>
    <p:sldId id="470" r:id="rId25"/>
    <p:sldId id="471" r:id="rId26"/>
    <p:sldId id="370" r:id="rId27"/>
    <p:sldId id="529" r:id="rId28"/>
    <p:sldId id="530" r:id="rId29"/>
    <p:sldId id="531" r:id="rId30"/>
    <p:sldId id="532" r:id="rId31"/>
    <p:sldId id="533" r:id="rId32"/>
    <p:sldId id="534" r:id="rId33"/>
    <p:sldId id="535" r:id="rId34"/>
    <p:sldId id="536" r:id="rId35"/>
    <p:sldId id="537" r:id="rId36"/>
    <p:sldId id="378" r:id="rId37"/>
    <p:sldId id="380" r:id="rId38"/>
    <p:sldId id="523" r:id="rId39"/>
    <p:sldId id="504" r:id="rId40"/>
    <p:sldId id="505" r:id="rId41"/>
    <p:sldId id="506" r:id="rId42"/>
    <p:sldId id="507" r:id="rId43"/>
    <p:sldId id="508" r:id="rId44"/>
    <p:sldId id="509" r:id="rId45"/>
    <p:sldId id="510" r:id="rId46"/>
    <p:sldId id="511" r:id="rId47"/>
    <p:sldId id="512" r:id="rId48"/>
    <p:sldId id="524" r:id="rId49"/>
    <p:sldId id="467" r:id="rId50"/>
    <p:sldId id="381" r:id="rId51"/>
    <p:sldId id="468" r:id="rId52"/>
    <p:sldId id="383" r:id="rId53"/>
    <p:sldId id="419" r:id="rId54"/>
    <p:sldId id="525" r:id="rId55"/>
    <p:sldId id="478" r:id="rId56"/>
    <p:sldId id="479" r:id="rId57"/>
    <p:sldId id="429" r:id="rId58"/>
    <p:sldId id="477" r:id="rId59"/>
    <p:sldId id="481" r:id="rId60"/>
    <p:sldId id="480" r:id="rId61"/>
    <p:sldId id="396" r:id="rId62"/>
    <p:sldId id="526" r:id="rId63"/>
    <p:sldId id="482" r:id="rId64"/>
    <p:sldId id="483" r:id="rId65"/>
    <p:sldId id="484" r:id="rId66"/>
    <p:sldId id="485" r:id="rId67"/>
    <p:sldId id="486" r:id="rId68"/>
    <p:sldId id="402" r:id="rId69"/>
    <p:sldId id="487" r:id="rId70"/>
    <p:sldId id="488" r:id="rId71"/>
    <p:sldId id="403" r:id="rId72"/>
    <p:sldId id="404" r:id="rId73"/>
    <p:sldId id="527" r:id="rId74"/>
    <p:sldId id="491" r:id="rId75"/>
    <p:sldId id="437" r:id="rId76"/>
    <p:sldId id="436" r:id="rId77"/>
    <p:sldId id="492" r:id="rId78"/>
    <p:sldId id="440" r:id="rId79"/>
    <p:sldId id="528" r:id="rId80"/>
    <p:sldId id="428" r:id="rId81"/>
    <p:sldId id="431" r:id="rId82"/>
    <p:sldId id="432" r:id="rId83"/>
    <p:sldId id="495" r:id="rId84"/>
    <p:sldId id="496" r:id="rId85"/>
    <p:sldId id="499" r:id="rId86"/>
    <p:sldId id="502" r:id="rId87"/>
    <p:sldId id="500" r:id="rId8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Gah/s+sp1UyTHbIfCetheg==" hashData="2MNEdptvmRP4PZjIFN8PYz+Pc8BaKcbSeaTZu58n8ZC8ZnLH197ShJ1tj/RdziyIJc4ukbqPQ6KkjskzsjKyOQ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702"/>
    <a:srgbClr val="8AAC46"/>
    <a:srgbClr val="E40524"/>
    <a:srgbClr val="34495E"/>
    <a:srgbClr val="0066FF"/>
    <a:srgbClr val="F8EDEC"/>
    <a:srgbClr val="D6B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3537" autoAdjust="0"/>
  </p:normalViewPr>
  <p:slideViewPr>
    <p:cSldViewPr>
      <p:cViewPr varScale="1">
        <p:scale>
          <a:sx n="80" d="100"/>
          <a:sy n="80" d="100"/>
        </p:scale>
        <p:origin x="148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92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19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21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31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55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dirty="0"/>
              <a:t>Divide and Conquer Algorithm                                  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33800" y="6492875"/>
            <a:ext cx="457200" cy="365125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8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7.png"/><Relationship Id="rId5" Type="http://schemas.openxmlformats.org/officeDocument/2006/relationships/image" Target="../media/image40.png"/><Relationship Id="rId10" Type="http://schemas.openxmlformats.org/officeDocument/2006/relationships/image" Target="../media/image46.png"/><Relationship Id="rId4" Type="http://schemas.openxmlformats.org/officeDocument/2006/relationships/image" Target="../media/image39.png"/><Relationship Id="rId9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43.png"/><Relationship Id="rId3" Type="http://schemas.openxmlformats.org/officeDocument/2006/relationships/image" Target="../media/image630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1.png"/><Relationship Id="rId9" Type="http://schemas.openxmlformats.org/officeDocument/2006/relationships/image" Target="../media/image6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9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660.png"/><Relationship Id="rId7" Type="http://schemas.openxmlformats.org/officeDocument/2006/relationships/image" Target="../media/image70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740.png"/><Relationship Id="rId5" Type="http://schemas.openxmlformats.org/officeDocument/2006/relationships/image" Target="../media/image680.png"/><Relationship Id="rId10" Type="http://schemas.openxmlformats.org/officeDocument/2006/relationships/image" Target="../media/image730.png"/><Relationship Id="rId4" Type="http://schemas.openxmlformats.org/officeDocument/2006/relationships/image" Target="../media/image670.png"/><Relationship Id="rId9" Type="http://schemas.openxmlformats.org/officeDocument/2006/relationships/image" Target="../media/image7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3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910.png"/><Relationship Id="rId7" Type="http://schemas.openxmlformats.org/officeDocument/2006/relationships/image" Target="../media/image95.png"/><Relationship Id="rId2" Type="http://schemas.openxmlformats.org/officeDocument/2006/relationships/image" Target="../media/image8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0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-1" y="1014219"/>
            <a:ext cx="5743977" cy="3496459"/>
            <a:chOff x="0" y="1014218"/>
            <a:chExt cx="7552268" cy="3496459"/>
          </a:xfrm>
        </p:grpSpPr>
        <p:sp>
          <p:nvSpPr>
            <p:cNvPr id="4" name="Pentagon 3"/>
            <p:cNvSpPr/>
            <p:nvPr/>
          </p:nvSpPr>
          <p:spPr>
            <a:xfrm>
              <a:off x="0" y="1424577"/>
              <a:ext cx="7552268" cy="3086100"/>
            </a:xfrm>
            <a:prstGeom prst="homePlate">
              <a:avLst/>
            </a:prstGeom>
            <a:solidFill>
              <a:srgbClr val="59595B"/>
            </a:solidFill>
            <a:ln>
              <a:solidFill>
                <a:srgbClr val="595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0" y="1014218"/>
              <a:ext cx="5278947" cy="1102855"/>
              <a:chOff x="0" y="1014218"/>
              <a:chExt cx="5278947" cy="1102855"/>
            </a:xfrm>
          </p:grpSpPr>
          <p:sp>
            <p:nvSpPr>
              <p:cNvPr id="5" name="Pentagon 4"/>
              <p:cNvSpPr/>
              <p:nvPr/>
            </p:nvSpPr>
            <p:spPr>
              <a:xfrm>
                <a:off x="0" y="1014218"/>
                <a:ext cx="5278947" cy="1075928"/>
              </a:xfrm>
              <a:prstGeom prst="homePlat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37041" y="1101410"/>
                <a:ext cx="418188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Swis721 Cn BT" panose="020B050602020203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2150703</a:t>
                </a:r>
              </a:p>
              <a:p>
                <a:r>
                  <a:rPr lang="en-US" sz="2000" b="1" dirty="0">
                    <a:latin typeface="Swis721 Cn BT" panose="020B050602020203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Analysis and Design of Algorithms (ADA)</a:t>
                </a: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177782" y="2245294"/>
            <a:ext cx="41881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wis721 Cn BT" panose="020B050602020203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Unit-3</a:t>
            </a:r>
          </a:p>
          <a:p>
            <a:r>
              <a:rPr lang="en-US" sz="3600" b="1" dirty="0">
                <a:solidFill>
                  <a:schemeClr val="bg1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Divide and Conquer Algorithm</a:t>
            </a:r>
            <a:endParaRPr lang="en-US" sz="3600" b="1" dirty="0">
              <a:solidFill>
                <a:schemeClr val="bg1"/>
              </a:solidFill>
              <a:latin typeface="Swis721 Cn BT" panose="020B050602020203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04943" y="4487341"/>
            <a:ext cx="405675" cy="294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7782" y="4742177"/>
            <a:ext cx="3280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Swis721 Cn BT" panose="020B0506020202030204" pitchFamily="34" charset="0"/>
              </a:rPr>
              <a:t>Dr. Gopi Sanghani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780" y="4610884"/>
            <a:ext cx="3662363" cy="1190625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4452779" y="1355494"/>
            <a:ext cx="4691220" cy="3258779"/>
            <a:chOff x="4452779" y="1355494"/>
            <a:chExt cx="4691220" cy="3258779"/>
          </a:xfrm>
        </p:grpSpPr>
        <p:sp>
          <p:nvSpPr>
            <p:cNvPr id="35" name="Freeform 34"/>
            <p:cNvSpPr/>
            <p:nvPr/>
          </p:nvSpPr>
          <p:spPr>
            <a:xfrm rot="5400000">
              <a:off x="5735866" y="868986"/>
              <a:ext cx="2615742" cy="4200524"/>
            </a:xfrm>
            <a:custGeom>
              <a:avLst/>
              <a:gdLst>
                <a:gd name="connsiteX0" fmla="*/ 0 w 2615742"/>
                <a:gd name="connsiteY0" fmla="*/ 4200524 h 4200524"/>
                <a:gd name="connsiteX1" fmla="*/ 0 w 2615742"/>
                <a:gd name="connsiteY1" fmla="*/ 0 h 4200524"/>
                <a:gd name="connsiteX2" fmla="*/ 2615742 w 2615742"/>
                <a:gd name="connsiteY2" fmla="*/ 0 h 4200524"/>
                <a:gd name="connsiteX3" fmla="*/ 2615742 w 2615742"/>
                <a:gd name="connsiteY3" fmla="*/ 4200524 h 4200524"/>
                <a:gd name="connsiteX4" fmla="*/ 1336435 w 2615742"/>
                <a:gd name="connsiteY4" fmla="*/ 2752724 h 4200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5742" h="4200524">
                  <a:moveTo>
                    <a:pt x="0" y="4200524"/>
                  </a:moveTo>
                  <a:lnTo>
                    <a:pt x="0" y="0"/>
                  </a:lnTo>
                  <a:lnTo>
                    <a:pt x="2615742" y="0"/>
                  </a:lnTo>
                  <a:lnTo>
                    <a:pt x="2615742" y="4200524"/>
                  </a:lnTo>
                  <a:lnTo>
                    <a:pt x="1336435" y="2752724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660900" y="1424578"/>
              <a:ext cx="1739901" cy="1600223"/>
            </a:xfrm>
            <a:prstGeom prst="line">
              <a:avLst/>
            </a:prstGeom>
            <a:ln w="76200">
              <a:solidFill>
                <a:srgbClr val="A1A6A9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4619625" y="2973997"/>
              <a:ext cx="1781177" cy="1574191"/>
            </a:xfrm>
            <a:prstGeom prst="line">
              <a:avLst/>
            </a:prstGeom>
            <a:ln w="76200">
              <a:solidFill>
                <a:srgbClr val="A1A6A9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559617" y="1408528"/>
              <a:ext cx="279083" cy="16577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4487545" y="1355494"/>
              <a:ext cx="351155" cy="3104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452779" y="4596819"/>
              <a:ext cx="261619" cy="17454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4452779" y="4548188"/>
              <a:ext cx="385921" cy="11122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574" y="1275754"/>
            <a:ext cx="495369" cy="190527"/>
          </a:xfrm>
          <a:prstGeom prst="rect">
            <a:avLst/>
          </a:prstGeom>
        </p:spPr>
      </p:pic>
      <p:pic>
        <p:nvPicPr>
          <p:cNvPr id="42" name="Picture 4" descr="Image result for ANALYSIS AND DESIGN OF ALGORITHMS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753" y="2070483"/>
            <a:ext cx="185273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297915" y="5225106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wis721 Cn BT" panose="020B0506020202030204"/>
              </a:rPr>
              <a:t>     9825621471</a:t>
            </a:r>
          </a:p>
          <a:p>
            <a:r>
              <a:rPr lang="en-US" dirty="0">
                <a:latin typeface="Swis721 Cn BT" panose="020B0506020202030204"/>
              </a:rPr>
              <a:t>     gopi.sanghani@darshan.ac.in</a:t>
            </a:r>
          </a:p>
        </p:txBody>
      </p:sp>
      <p:sp>
        <p:nvSpPr>
          <p:cNvPr id="49" name="Shape 509"/>
          <p:cNvSpPr/>
          <p:nvPr/>
        </p:nvSpPr>
        <p:spPr>
          <a:xfrm>
            <a:off x="308251" y="5275944"/>
            <a:ext cx="144000" cy="252000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solidFill>
            <a:schemeClr val="accent2"/>
          </a:solidFill>
          <a:ln w="12175" cap="rnd" cmpd="sng">
            <a:solidFill>
              <a:srgbClr val="59595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ED7D31"/>
              </a:solidFill>
            </a:endParaRPr>
          </a:p>
        </p:txBody>
      </p:sp>
      <p:sp>
        <p:nvSpPr>
          <p:cNvPr id="50" name="Shape 413"/>
          <p:cNvSpPr/>
          <p:nvPr/>
        </p:nvSpPr>
        <p:spPr>
          <a:xfrm>
            <a:off x="272251" y="5646687"/>
            <a:ext cx="216000" cy="124740"/>
          </a:xfrm>
          <a:custGeom>
            <a:avLst/>
            <a:gdLst/>
            <a:ahLst/>
            <a:cxnLst/>
            <a:rect l="0" t="0" r="0" b="0"/>
            <a:pathLst>
              <a:path w="18608" h="10887" fill="none" extrusionOk="0">
                <a:moveTo>
                  <a:pt x="13493" y="7209"/>
                </a:moveTo>
                <a:lnTo>
                  <a:pt x="18608" y="10887"/>
                </a:lnTo>
                <a:lnTo>
                  <a:pt x="18608" y="10887"/>
                </a:lnTo>
                <a:lnTo>
                  <a:pt x="18608" y="10814"/>
                </a:lnTo>
                <a:lnTo>
                  <a:pt x="18608" y="0"/>
                </a:lnTo>
                <a:lnTo>
                  <a:pt x="9450" y="6625"/>
                </a:lnTo>
                <a:lnTo>
                  <a:pt x="9450" y="6625"/>
                </a:lnTo>
                <a:lnTo>
                  <a:pt x="9377" y="6673"/>
                </a:lnTo>
                <a:lnTo>
                  <a:pt x="9304" y="6673"/>
                </a:lnTo>
                <a:lnTo>
                  <a:pt x="9304" y="6673"/>
                </a:lnTo>
                <a:lnTo>
                  <a:pt x="9231" y="6673"/>
                </a:lnTo>
                <a:lnTo>
                  <a:pt x="9158" y="6625"/>
                </a:lnTo>
                <a:lnTo>
                  <a:pt x="1" y="0"/>
                </a:lnTo>
                <a:lnTo>
                  <a:pt x="1" y="10814"/>
                </a:lnTo>
                <a:lnTo>
                  <a:pt x="1" y="10814"/>
                </a:lnTo>
                <a:lnTo>
                  <a:pt x="1" y="10887"/>
                </a:lnTo>
                <a:lnTo>
                  <a:pt x="5115" y="7209"/>
                </a:lnTo>
              </a:path>
            </a:pathLst>
          </a:custGeom>
          <a:solidFill>
            <a:schemeClr val="accent2"/>
          </a:solidFill>
          <a:ln w="12175" cap="rnd" cmpd="sng">
            <a:solidFill>
              <a:srgbClr val="59595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ED7D31"/>
              </a:solidFill>
            </a:endParaRPr>
          </a:p>
        </p:txBody>
      </p:sp>
      <p:sp>
        <p:nvSpPr>
          <p:cNvPr id="51" name="Shape 412"/>
          <p:cNvSpPr/>
          <p:nvPr/>
        </p:nvSpPr>
        <p:spPr>
          <a:xfrm>
            <a:off x="272251" y="5632170"/>
            <a:ext cx="216000" cy="13405"/>
          </a:xfrm>
          <a:custGeom>
            <a:avLst/>
            <a:gdLst/>
            <a:ahLst/>
            <a:cxnLst/>
            <a:rect l="0" t="0" r="0" b="0"/>
            <a:pathLst>
              <a:path w="18608" h="1170" fill="none" extrusionOk="0">
                <a:moveTo>
                  <a:pt x="18608" y="1170"/>
                </a:moveTo>
                <a:lnTo>
                  <a:pt x="18608" y="488"/>
                </a:lnTo>
                <a:lnTo>
                  <a:pt x="18608" y="488"/>
                </a:lnTo>
                <a:lnTo>
                  <a:pt x="18608" y="390"/>
                </a:lnTo>
                <a:lnTo>
                  <a:pt x="18559" y="293"/>
                </a:lnTo>
                <a:lnTo>
                  <a:pt x="18535" y="220"/>
                </a:lnTo>
                <a:lnTo>
                  <a:pt x="18462" y="147"/>
                </a:lnTo>
                <a:lnTo>
                  <a:pt x="18389" y="74"/>
                </a:lnTo>
                <a:lnTo>
                  <a:pt x="18316" y="49"/>
                </a:lnTo>
                <a:lnTo>
                  <a:pt x="18218" y="1"/>
                </a:lnTo>
                <a:lnTo>
                  <a:pt x="18121" y="1"/>
                </a:lnTo>
                <a:lnTo>
                  <a:pt x="488" y="1"/>
                </a:lnTo>
                <a:lnTo>
                  <a:pt x="488" y="1"/>
                </a:lnTo>
                <a:lnTo>
                  <a:pt x="390" y="1"/>
                </a:lnTo>
                <a:lnTo>
                  <a:pt x="293" y="49"/>
                </a:lnTo>
                <a:lnTo>
                  <a:pt x="220" y="74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1" y="390"/>
                </a:lnTo>
                <a:lnTo>
                  <a:pt x="1" y="488"/>
                </a:lnTo>
                <a:lnTo>
                  <a:pt x="1" y="1170"/>
                </a:lnTo>
              </a:path>
            </a:pathLst>
          </a:custGeom>
          <a:solidFill>
            <a:schemeClr val="accent2"/>
          </a:solidFill>
          <a:ln w="12175" cap="rnd" cmpd="sng">
            <a:solidFill>
              <a:srgbClr val="59595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ED7D31"/>
              </a:solidFill>
            </a:endParaRPr>
          </a:p>
        </p:txBody>
      </p:sp>
      <p:sp>
        <p:nvSpPr>
          <p:cNvPr id="52" name="Shape 414"/>
          <p:cNvSpPr/>
          <p:nvPr/>
        </p:nvSpPr>
        <p:spPr>
          <a:xfrm>
            <a:off x="275931" y="5775884"/>
            <a:ext cx="208652" cy="286"/>
          </a:xfrm>
          <a:custGeom>
            <a:avLst/>
            <a:gdLst/>
            <a:ahLst/>
            <a:cxnLst/>
            <a:rect l="0" t="0" r="0" b="0"/>
            <a:pathLst>
              <a:path w="17975" h="25" fill="none" extrusionOk="0">
                <a:moveTo>
                  <a:pt x="0" y="0"/>
                </a:moveTo>
                <a:lnTo>
                  <a:pt x="0" y="0"/>
                </a:lnTo>
                <a:lnTo>
                  <a:pt x="98" y="25"/>
                </a:lnTo>
                <a:lnTo>
                  <a:pt x="171" y="25"/>
                </a:lnTo>
                <a:lnTo>
                  <a:pt x="17804" y="25"/>
                </a:lnTo>
                <a:lnTo>
                  <a:pt x="17804" y="25"/>
                </a:lnTo>
                <a:lnTo>
                  <a:pt x="17877" y="25"/>
                </a:lnTo>
                <a:lnTo>
                  <a:pt x="17974" y="0"/>
                </a:lnTo>
              </a:path>
            </a:pathLst>
          </a:custGeom>
          <a:solidFill>
            <a:schemeClr val="accent2"/>
          </a:solidFill>
          <a:ln w="12175" cap="rnd" cmpd="sng">
            <a:solidFill>
              <a:srgbClr val="59595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420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Homogeneous Recurrence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Recurrence equation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algn="l"/>
                <a:r>
                  <a:rPr lang="en-US" dirty="0"/>
                  <a:t>The equation of degree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called the characteristic equation of the recurrence,</a:t>
                </a: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algn="l"/>
                <a:r>
                  <a:rPr lang="en-US" dirty="0"/>
                  <a:t>Which can be factorized as,</a:t>
                </a: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algn="l"/>
                <a:r>
                  <a:rPr lang="en-US" dirty="0"/>
                  <a:t>The solution of recurrence is given as, </a:t>
                </a: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5" t="-343" r="-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81400" y="5181600"/>
            <a:ext cx="1905000" cy="1066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7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Fibonacci series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3"/>
          <p:cNvSpPr txBox="1">
            <a:spLocks noGrp="1"/>
          </p:cNvSpPr>
          <p:nvPr>
            <p:ph idx="1"/>
          </p:nvPr>
        </p:nvSpPr>
        <p:spPr>
          <a:xfrm>
            <a:off x="190500" y="990600"/>
            <a:ext cx="8763000" cy="3154069"/>
          </a:xfrm>
          <a:prstGeom prst="rect">
            <a:avLst/>
          </a:prstGeom>
          <a:solidFill>
            <a:schemeClr val="bg2"/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0" indent="0" algn="l">
              <a:spcAft>
                <a:spcPts val="300"/>
              </a:spcAft>
              <a:buNone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fibiter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(n)</a:t>
            </a:r>
          </a:p>
          <a:p>
            <a:pPr marL="0" indent="0" algn="l">
              <a:spcAft>
                <a:spcPts val="300"/>
              </a:spcAft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← 1; j ← 0;</a:t>
            </a:r>
          </a:p>
          <a:p>
            <a:pPr marL="0" indent="0" algn="l">
              <a:spcAft>
                <a:spcPts val="300"/>
              </a:spcAft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for k ← 1 to n do</a:t>
            </a:r>
          </a:p>
          <a:p>
            <a:pPr marL="0" indent="0" algn="l">
              <a:spcAft>
                <a:spcPts val="300"/>
              </a:spcAft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	j ←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+ j;</a:t>
            </a:r>
          </a:p>
          <a:p>
            <a:pPr marL="0" indent="0" algn="l">
              <a:spcAft>
                <a:spcPts val="300"/>
              </a:spcAft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← j –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algn="l">
              <a:spcAft>
                <a:spcPts val="300"/>
              </a:spcAft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	return 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0500" y="4378304"/>
                <a:ext cx="8763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/>
                  <a:t>Iterative Algorithm for Fibonacci series: </a:t>
                </a:r>
                <a:r>
                  <a:rPr lang="en-US" sz="2400" dirty="0"/>
                  <a:t>If we count all arithmetic operations at unit cost; the instructions inside </a:t>
                </a:r>
                <a:r>
                  <a:rPr lang="en-US" sz="2400" i="1" dirty="0"/>
                  <a:t>for</a:t>
                </a:r>
                <a:r>
                  <a:rPr lang="en-US" sz="2400" dirty="0"/>
                  <a:t> loop take constant time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. The time taken by the for loop is bounded above by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.,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𝒏𝒄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4378304"/>
                <a:ext cx="8763000" cy="1938992"/>
              </a:xfrm>
              <a:prstGeom prst="rect">
                <a:avLst/>
              </a:prstGeom>
              <a:blipFill>
                <a:blip r:embed="rId2"/>
                <a:stretch>
                  <a:fillRect l="-1043" t="-2516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1008268" y="5514976"/>
            <a:ext cx="838200" cy="381000"/>
          </a:xfrm>
          <a:prstGeom prst="roundRect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8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Fibonacci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If the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large, then time needed to execute addition operation </a:t>
                </a:r>
                <a:r>
                  <a:rPr lang="en-US" dirty="0">
                    <a:solidFill>
                      <a:schemeClr val="accent1"/>
                    </a:solidFill>
                  </a:rPr>
                  <a:t>increases linearly with the length of operand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At the end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dirty="0"/>
                  <a:t> iteration, the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will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As per De </a:t>
                </a:r>
                <a:r>
                  <a:rPr lang="en-US" dirty="0" err="1"/>
                  <a:t>Moivre’s</a:t>
                </a:r>
                <a:r>
                  <a:rPr lang="en-US" dirty="0"/>
                  <a:t> formula the size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baseline="-25000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dirty="0"/>
                  <a:t> iteration takes time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be some constant such that this time is bounded above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time taken by </a:t>
                </a:r>
                <a:r>
                  <a:rPr lang="en-US" i="1" dirty="0" err="1"/>
                  <a:t>fibiter</a:t>
                </a:r>
                <a:r>
                  <a:rPr lang="en-US" dirty="0"/>
                  <a:t> algorithm is bounded above by,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d>
                        <m:dPr>
                          <m:ctrlPr>
                            <a:rPr lang="el-G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914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86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81400" y="5562600"/>
            <a:ext cx="1981200" cy="5334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5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Fibonacci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Recursive Algorithm for Fibonacci series,</a:t>
                </a:r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The recurrence equation of above algorithm is given as,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dirty="0"/>
              </a:p>
              <a:p>
                <a:r>
                  <a:rPr lang="en-US" dirty="0"/>
                  <a:t>The recurrence can be re-written as,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65760" y="1600200"/>
            <a:ext cx="8412480" cy="1580048"/>
          </a:xfrm>
          <a:prstGeom prst="rect">
            <a:avLst/>
          </a:prstGeom>
          <a:solidFill>
            <a:schemeClr val="bg2"/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rtlCol="0">
            <a:spAutoFit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l"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b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Function fibrec(n)</a:t>
            </a:r>
          </a:p>
          <a:p>
            <a:pPr marL="0" indent="0" algn="l"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b="1">
                <a:latin typeface="Consolas" pitchFamily="49" charset="0"/>
                <a:cs typeface="Consolas" pitchFamily="49" charset="0"/>
              </a:rPr>
              <a:t>	if n &lt; 2 then return n</a:t>
            </a:r>
          </a:p>
          <a:p>
            <a:pPr marL="0" indent="0" algn="l"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b="1">
                <a:latin typeface="Consolas" pitchFamily="49" charset="0"/>
                <a:cs typeface="Consolas" pitchFamily="49" charset="0"/>
              </a:rPr>
              <a:t>	else return fibrec (n – 1) + fibrec (n – 2)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02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Fibonacci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characteristic polynomial is,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−1=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Whose roots are,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 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/>
              </a:p>
              <a:p>
                <a:r>
                  <a:rPr lang="en-US" dirty="0"/>
                  <a:t>The general solution is therefore of the form,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Substituting initial values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          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=1      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6629400" y="3505200"/>
                <a:ext cx="2057400" cy="13716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505200"/>
                <a:ext cx="2057400" cy="13716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6165273" y="1066800"/>
                <a:ext cx="2781300" cy="1295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273" y="1066800"/>
                <a:ext cx="2781300" cy="12954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53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Fibonacci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Solving these equations, we obtain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Substituting the values of roots and constants,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………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Moivre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formula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𝑶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r>
                  <a:rPr lang="en-US" b="1" dirty="0"/>
                  <a:t>Time taken for recursive Fibonacci algorithm grows exponentially.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581400" y="3581400"/>
            <a:ext cx="1981200" cy="5334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7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Tower of Hanoi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037646" y="1920240"/>
            <a:ext cx="914400" cy="365760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76000">
                <a:srgbClr val="C00000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89" y="1371600"/>
            <a:ext cx="3486150" cy="1295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788" y="1371600"/>
            <a:ext cx="3590925" cy="12668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89" y="4130357"/>
            <a:ext cx="3486150" cy="13430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9363" y="4177982"/>
            <a:ext cx="3562350" cy="129540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5400000">
            <a:off x="6736080" y="3398520"/>
            <a:ext cx="914400" cy="365760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76000">
                <a:srgbClr val="0070C0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4037647" y="4511039"/>
            <a:ext cx="914400" cy="365760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76000">
                <a:srgbClr val="8AAC46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4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Tower of Hanoi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6301" y="4202308"/>
            <a:ext cx="4147719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660" y="3053654"/>
            <a:ext cx="381000" cy="8382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554480"/>
            <a:ext cx="3566160" cy="10972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5689" y="1554480"/>
            <a:ext cx="3883511" cy="10972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19600" y="1526282"/>
            <a:ext cx="381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8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Tower of Hanoi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number of movements of a ring required in the tower of Hanoi problem is given by,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equation can be written as,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    (1)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To convert it into homogeneous equation,</a:t>
                </a:r>
              </a:p>
              <a:p>
                <a:pPr lvl="1"/>
                <a:r>
                  <a:rPr lang="en-US" dirty="0">
                    <a:solidFill>
                      <a:srgbClr val="0066FF"/>
                    </a:solidFill>
                  </a:rPr>
                  <a:t>Multiply with -1 and replace m by m-1,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    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Solving equations (1) and (2), we have now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553200" y="3048000"/>
            <a:ext cx="2057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Inhomogeneous equation</a:t>
            </a:r>
          </a:p>
        </p:txBody>
      </p:sp>
    </p:spTree>
    <p:extLst>
      <p:ext uri="{BB962C8B-B14F-4D97-AF65-F5344CB8AC3E}">
        <p14:creationId xmlns:p14="http://schemas.microsoft.com/office/powerpoint/2010/main" val="179659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Tower of Hanoi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characteristic polynomial is,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+2=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Whose roots are,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general solution is therefore of the form,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Substituting initial values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      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    (2)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Solving these linear equations we get c</a:t>
                </a:r>
                <a:r>
                  <a:rPr lang="en-US" baseline="-25000" dirty="0"/>
                  <a:t>1</a:t>
                </a:r>
                <a:r>
                  <a:rPr lang="en-US" dirty="0"/>
                  <a:t> = -1 and c</a:t>
                </a:r>
                <a:r>
                  <a:rPr lang="en-US" baseline="-25000" dirty="0"/>
                  <a:t>2</a:t>
                </a:r>
                <a:r>
                  <a:rPr lang="en-US" dirty="0"/>
                  <a:t> = 1.</a:t>
                </a:r>
              </a:p>
              <a:p>
                <a:r>
                  <a:rPr lang="en-US" dirty="0"/>
                  <a:t>Therefore time complexity of tower of Hanoi problem is given as,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0" y="5791200"/>
            <a:ext cx="914400" cy="4572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6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Recurrence Equation</a:t>
            </a:r>
          </a:p>
          <a:p>
            <a:r>
              <a:rPr lang="en-US" dirty="0"/>
              <a:t>Different methods to solve recurrence</a:t>
            </a:r>
          </a:p>
          <a:p>
            <a:r>
              <a:rPr lang="en-US" dirty="0"/>
              <a:t>Divide and Conquer Technique</a:t>
            </a:r>
          </a:p>
          <a:p>
            <a:r>
              <a:rPr lang="en-US" dirty="0"/>
              <a:t>Multiplying large Integers Problem</a:t>
            </a:r>
          </a:p>
          <a:p>
            <a:r>
              <a:rPr lang="en-US" dirty="0"/>
              <a:t>Problem Solving using divide and conquer algorithm –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Binary Search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Sorting (Merge Sort, Quick Sort)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Matrix Multiplication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Exponential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7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Solve the following recurrences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−2                         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=0, 1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−8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+4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6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txBody>
              <a:bodyPr>
                <a:normAutofit lnSpcReduction="10000"/>
              </a:bodyPr>
              <a:lstStyle/>
              <a:p>
                <a:r>
                  <a:rPr lang="en-US" sz="2200" dirty="0"/>
                  <a:t>The master method is a cookbook method for solving recurrences. </a:t>
                </a:r>
              </a:p>
              <a:p>
                <a:r>
                  <a:rPr lang="en-US" sz="2200" dirty="0"/>
                  <a:t>Suppose you have a recurrence of the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600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6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600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sz="260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60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60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sz="2600" dirty="0"/>
              </a:p>
              <a:p>
                <a:endParaRPr lang="en-US" dirty="0"/>
              </a:p>
              <a:p>
                <a:endParaRPr lang="en-US" sz="2200" dirty="0"/>
              </a:p>
              <a:p>
                <a:r>
                  <a:rPr lang="en-US" sz="2200" b="1" dirty="0"/>
                  <a:t>This recurrence would arise in the analysis of a recursive algorithm.</a:t>
                </a:r>
              </a:p>
              <a:p>
                <a:r>
                  <a:rPr lang="en-US" sz="2200" dirty="0"/>
                  <a:t>When input size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 is large, the problem is divided up into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sub-problems each of size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. Sub-problems are solved recursively and results are recombined.</a:t>
                </a:r>
              </a:p>
              <a:p>
                <a:r>
                  <a:rPr lang="en-US" sz="2200" dirty="0"/>
                  <a:t> The work to split the problem into sub-problems and recombine the results is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accent2">
                        <a:lumMod val="7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5" t="-800" r="-8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133600" y="2797314"/>
            <a:ext cx="18288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Number of sub-problems</a:t>
            </a:r>
          </a:p>
        </p:txBody>
      </p:sp>
      <p:cxnSp>
        <p:nvCxnSpPr>
          <p:cNvPr id="6" name="Curved Connector 5"/>
          <p:cNvCxnSpPr/>
          <p:nvPr/>
        </p:nvCxnSpPr>
        <p:spPr>
          <a:xfrm rot="10800000" flipV="1">
            <a:off x="3009899" y="2208619"/>
            <a:ext cx="1066803" cy="588694"/>
          </a:xfrm>
          <a:prstGeom prst="curvedConnector3">
            <a:avLst>
              <a:gd name="adj1" fmla="val 107143"/>
            </a:avLst>
          </a:prstGeom>
          <a:ln w="28575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endCxn id="26" idx="1"/>
          </p:cNvCxnSpPr>
          <p:nvPr/>
        </p:nvCxnSpPr>
        <p:spPr>
          <a:xfrm rot="16200000" flipH="1">
            <a:off x="4508737" y="2348082"/>
            <a:ext cx="964724" cy="685798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33998" y="2819400"/>
            <a:ext cx="2362202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Time required to solve a sub-problem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667501" y="1524000"/>
            <a:ext cx="2095499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Time to divide &amp; recombine</a:t>
            </a:r>
          </a:p>
        </p:txBody>
      </p:sp>
      <p:cxnSp>
        <p:nvCxnSpPr>
          <p:cNvPr id="92" name="Curved Connector 91"/>
          <p:cNvCxnSpPr/>
          <p:nvPr/>
        </p:nvCxnSpPr>
        <p:spPr>
          <a:xfrm flipV="1">
            <a:off x="5889171" y="1642087"/>
            <a:ext cx="800101" cy="228599"/>
          </a:xfrm>
          <a:prstGeom prst="curvedConnector3">
            <a:avLst>
              <a:gd name="adj1" fmla="val -368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0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 animBg="1"/>
      <p:bldP spid="8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There are three cases:</a:t>
                </a:r>
              </a:p>
              <a:p>
                <a:pPr marL="857250" lvl="1" indent="-457200" algn="l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1: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 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sz="2400" b="0" i="1" dirty="0">
                  <a:solidFill>
                    <a:srgbClr val="0066FF"/>
                  </a:solidFill>
                  <a:latin typeface="Cambria Math" panose="02040503050406030204" pitchFamily="18" charset="0"/>
                </a:endParaRPr>
              </a:p>
              <a:p>
                <a:pPr marL="400050" lvl="1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857250" lvl="1" indent="-457200" algn="l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2: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sz="2400" i="1" dirty="0">
                  <a:solidFill>
                    <a:srgbClr val="0066FF"/>
                  </a:solidFill>
                  <a:latin typeface="Cambria Math" panose="02040503050406030204" pitchFamily="18" charset="0"/>
                </a:endParaRPr>
              </a:p>
              <a:p>
                <a:pPr marL="400050" lvl="1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𝑙𝑔𝑛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857250" lvl="1" indent="-457200" algn="l">
                  <a:buFont typeface="+mj-lt"/>
                  <a:buAutoNum type="arabicPeriod" startAt="3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3: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𝑖𝑛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sz="2400" b="1" dirty="0" smtClean="0">
                        <a:solidFill>
                          <a:srgbClr val="FF0000"/>
                        </a:solidFill>
                      </a:rPr>
                      <m:t>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sz="2400" i="1" dirty="0">
                  <a:solidFill>
                    <a:srgbClr val="0066FF"/>
                  </a:solidFill>
                  <a:latin typeface="Cambria Math" panose="02040503050406030204" pitchFamily="18" charset="0"/>
                </a:endParaRPr>
              </a:p>
              <a:p>
                <a:pPr marL="400050" lvl="1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971800" y="1143000"/>
                <a:ext cx="4206240" cy="640080"/>
              </a:xfrm>
              <a:prstGeom prst="rect">
                <a:avLst/>
              </a:prstGeom>
              <a:noFill/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1143000"/>
                <a:ext cx="4206240" cy="6400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35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857250" lvl="1" indent="-457200" algn="l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1: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 </m:t>
                        </m:r>
                        <m:sSup>
                          <m:sSupPr>
                            <m:ctrlP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200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200" i="1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200" i="1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200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sz="2200" i="1" dirty="0">
                  <a:solidFill>
                    <a:srgbClr val="0066FF"/>
                  </a:solidFill>
                  <a:latin typeface="Cambria Math" panose="02040503050406030204" pitchFamily="18" charset="0"/>
                </a:endParaRPr>
              </a:p>
              <a:p>
                <a:pPr marL="400050" lvl="1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marL="857250" lvl="1" indent="-457200" algn="l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2: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200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200" i="1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200" i="1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200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sz="2200" i="1" dirty="0">
                  <a:solidFill>
                    <a:srgbClr val="0066FF"/>
                  </a:solidFill>
                  <a:latin typeface="Cambria Math" panose="02040503050406030204" pitchFamily="18" charset="0"/>
                </a:endParaRPr>
              </a:p>
              <a:p>
                <a:pPr marL="400050" lvl="1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𝑙𝑔𝑛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marL="857250" lvl="1" indent="-457200" algn="l">
                  <a:buFont typeface="+mj-lt"/>
                  <a:buAutoNum type="arabicPeriod" startAt="3"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3: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𝑖𝑛</m:t>
                    </m:r>
                    <m:r>
                      <m:rPr>
                        <m:nor/>
                      </m:rPr>
                      <a:rPr lang="en-US" sz="2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sz="2200" b="1" dirty="0">
                        <a:solidFill>
                          <a:srgbClr val="FF0000"/>
                        </a:solidFill>
                      </a:rPr>
                      <m:t>Ω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 </m:t>
                        </m:r>
                        <m:sSup>
                          <m:sSupPr>
                            <m:ctrlP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200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200" i="1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200" i="1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200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sz="2200" i="1" dirty="0">
                  <a:solidFill>
                    <a:srgbClr val="0066FF"/>
                  </a:solidFill>
                  <a:latin typeface="Cambria Math" panose="02040503050406030204" pitchFamily="18" charset="0"/>
                </a:endParaRPr>
              </a:p>
              <a:p>
                <a:pPr marL="400050" lvl="1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  <a:p>
                <a:r>
                  <a:rPr lang="en-US" dirty="0">
                    <a:solidFill>
                      <a:srgbClr val="0066FF"/>
                    </a:solidFill>
                  </a:rPr>
                  <a:t>Example 1: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= 2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/2) + </m:t>
                    </m:r>
                    <m:r>
                      <m:rPr>
                        <m:sty m:val="p"/>
                      </m:rPr>
                      <a:rPr lang="el-GR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l-GR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66FF"/>
                  </a:solidFill>
                </a:endParaRPr>
              </a:p>
              <a:p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.  So,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Also,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Case 2 applies: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𝒍𝒈𝒏</m:t>
                        </m:r>
                      </m:e>
                    </m:d>
                  </m:oMath>
                </a14:m>
                <a:endParaRPr lang="en-US" b="1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867400" y="3765203"/>
            <a:ext cx="1463040" cy="430887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5000">
                <a:schemeClr val="accent6">
                  <a:lumMod val="60000"/>
                  <a:lumOff val="40000"/>
                </a:schemeClr>
              </a:gs>
              <a:gs pos="76000">
                <a:srgbClr val="92D050"/>
              </a:gs>
            </a:gsLst>
            <a:path path="circle">
              <a:fillToRect l="50000" t="-80000" r="50000" b="180000"/>
            </a:path>
          </a:gra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Merge sort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8BEFB-AE5B-48F9-BBAD-B489CDE48C8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4481052" y="4343400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70904" y="4832556"/>
            <a:ext cx="36576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90500" y="3763296"/>
            <a:ext cx="8763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19600" y="2438400"/>
            <a:ext cx="20574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486400" y="6015040"/>
                <a:ext cx="3657600" cy="4572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6015040"/>
                <a:ext cx="3657600" cy="457200"/>
              </a:xfrm>
              <a:prstGeom prst="rect">
                <a:avLst/>
              </a:prstGeom>
              <a:blipFill>
                <a:blip r:embed="rId3"/>
                <a:stretch>
                  <a:fillRect b="-15190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50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857250" lvl="1" indent="-457200" algn="l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 1: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 </m:t>
                        </m:r>
                        <m:sSup>
                          <m:sSupPr>
                            <m:ctrlP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200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200" i="1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200" i="1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200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sz="2200" i="1" dirty="0">
                  <a:solidFill>
                    <a:srgbClr val="0066FF"/>
                  </a:solidFill>
                  <a:latin typeface="Cambria Math" panose="02040503050406030204" pitchFamily="18" charset="0"/>
                </a:endParaRPr>
              </a:p>
              <a:p>
                <a:pPr marL="400050" lvl="1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marL="857250" lvl="1" indent="-457200" algn="l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2: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200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200" i="1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200" i="1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200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sz="2200" i="1" dirty="0">
                  <a:solidFill>
                    <a:srgbClr val="0066FF"/>
                  </a:solidFill>
                  <a:latin typeface="Cambria Math" panose="02040503050406030204" pitchFamily="18" charset="0"/>
                </a:endParaRPr>
              </a:p>
              <a:p>
                <a:pPr marL="400050" lvl="1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𝑙𝑔𝑛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marL="857250" lvl="1" indent="-457200" algn="l">
                  <a:buFont typeface="+mj-lt"/>
                  <a:buAutoNum type="arabicPeriod" startAt="3"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3: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𝑖𝑛</m:t>
                    </m:r>
                    <m:r>
                      <m:rPr>
                        <m:nor/>
                      </m:rPr>
                      <a:rPr lang="en-US" sz="2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sz="2200" b="1" dirty="0">
                        <a:solidFill>
                          <a:srgbClr val="FF0000"/>
                        </a:solidFill>
                      </a:rPr>
                      <m:t>Ω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 </m:t>
                        </m:r>
                        <m:sSup>
                          <m:sSupPr>
                            <m:ctrlP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200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200" i="1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200" i="1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200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sz="2200" i="1" dirty="0">
                  <a:solidFill>
                    <a:srgbClr val="0066FF"/>
                  </a:solidFill>
                  <a:latin typeface="Cambria Math" panose="02040503050406030204" pitchFamily="18" charset="0"/>
                </a:endParaRPr>
              </a:p>
              <a:p>
                <a:pPr marL="400050" lvl="1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  <a:p>
                <a:r>
                  <a:rPr lang="en-US" dirty="0">
                    <a:solidFill>
                      <a:srgbClr val="0066FF"/>
                    </a:solidFill>
                  </a:rPr>
                  <a:t>Example 2: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/2) + 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l-GR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rgbClr val="0066FF"/>
                  </a:solidFill>
                </a:endParaRPr>
              </a:p>
              <a:p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. 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func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b="1" dirty="0"/>
                  <a:t>Case 2 applies: the solution is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p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𝒍𝒐𝒈𝒏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𝒍𝒐𝒈𝒏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b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8BEFB-AE5B-48F9-BBAD-B489CDE48C8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6477000" y="4328652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2512140" y="4832556"/>
            <a:ext cx="36576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2600" y="3774861"/>
            <a:ext cx="1828800" cy="430887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5000">
                <a:schemeClr val="accent6">
                  <a:lumMod val="60000"/>
                  <a:lumOff val="40000"/>
                </a:schemeClr>
              </a:gs>
              <a:gs pos="76000">
                <a:srgbClr val="92D050"/>
              </a:gs>
            </a:gsLst>
            <a:path path="circle">
              <a:fillToRect l="50000" t="-80000" r="50000" b="180000"/>
            </a:path>
          </a:gradFill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Binary Search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90500" y="3763296"/>
            <a:ext cx="8763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2438400"/>
            <a:ext cx="20574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486400" y="6015040"/>
                <a:ext cx="3657600" cy="4572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6015040"/>
                <a:ext cx="3657600" cy="457200"/>
              </a:xfrm>
              <a:prstGeom prst="rect">
                <a:avLst/>
              </a:prstGeom>
              <a:blipFill>
                <a:blip r:embed="rId2"/>
                <a:stretch>
                  <a:fillRect b="-15190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23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857250" lvl="1" indent="-457200" algn="l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 1: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 </m:t>
                        </m:r>
                        <m:sSup>
                          <m:sSupPr>
                            <m:ctrlP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200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200" i="1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200" i="1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200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sz="2200" i="1" dirty="0">
                  <a:solidFill>
                    <a:srgbClr val="0066FF"/>
                  </a:solidFill>
                  <a:latin typeface="Cambria Math" panose="02040503050406030204" pitchFamily="18" charset="0"/>
                </a:endParaRPr>
              </a:p>
              <a:p>
                <a:pPr marL="400050" lvl="1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marL="857250" lvl="1" indent="-457200" algn="l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2: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200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200" i="1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200" i="1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200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sz="2200" i="1" dirty="0">
                  <a:solidFill>
                    <a:srgbClr val="0066FF"/>
                  </a:solidFill>
                  <a:latin typeface="Cambria Math" panose="02040503050406030204" pitchFamily="18" charset="0"/>
                </a:endParaRPr>
              </a:p>
              <a:p>
                <a:pPr marL="400050" lvl="1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𝑙𝑔𝑛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marL="857250" lvl="1" indent="-457200" algn="l">
                  <a:buFont typeface="+mj-lt"/>
                  <a:buAutoNum type="arabicPeriod" startAt="3"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3: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𝑖𝑛</m:t>
                    </m:r>
                    <m:r>
                      <m:rPr>
                        <m:nor/>
                      </m:rPr>
                      <a:rPr lang="en-US" sz="2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sz="2200" b="1" dirty="0">
                        <a:solidFill>
                          <a:srgbClr val="FF0000"/>
                        </a:solidFill>
                      </a:rPr>
                      <m:t>Ω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 </m:t>
                        </m:r>
                        <m:sSup>
                          <m:sSupPr>
                            <m:ctrlP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 dirty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200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200" i="1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200" i="1" dirty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200" i="1" dirty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sz="2200" i="1" dirty="0">
                  <a:solidFill>
                    <a:srgbClr val="0066FF"/>
                  </a:solidFill>
                  <a:latin typeface="Cambria Math" panose="02040503050406030204" pitchFamily="18" charset="0"/>
                </a:endParaRPr>
              </a:p>
              <a:p>
                <a:pPr marL="400050" lvl="1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  <a:p>
                <a:r>
                  <a:rPr lang="en-US" dirty="0">
                    <a:solidFill>
                      <a:srgbClr val="0066FF"/>
                    </a:solidFill>
                  </a:rPr>
                  <a:t>Example 3: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)=4</m:t>
                    </m:r>
                    <m:r>
                      <a:rPr lang="en-US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/2) + </m:t>
                    </m:r>
                    <m:r>
                      <a:rPr lang="en-US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rgbClr val="0066FF"/>
                  </a:solidFill>
                </a:endParaRPr>
              </a:p>
              <a:p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=4,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. So,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𝑜𝑔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baseline="300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is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b="1" dirty="0">
                    <a:ea typeface="Cambria Math" panose="02040503050406030204" pitchFamily="18" charset="0"/>
                  </a:rPr>
                  <a:t>Case 1 applies: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l-GR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b="1" i="1" baseline="30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l-GR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b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8BEFB-AE5B-48F9-BBAD-B489CDE48C8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6462252" y="4328652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1553496" y="4832556"/>
            <a:ext cx="36576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90500" y="3763296"/>
            <a:ext cx="8763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83392" y="1494504"/>
            <a:ext cx="20574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486400" y="6015040"/>
                <a:ext cx="3657600" cy="4572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6015040"/>
                <a:ext cx="3657600" cy="457200"/>
              </a:xfrm>
              <a:prstGeom prst="rect">
                <a:avLst/>
              </a:prstGeom>
              <a:blipFill>
                <a:blip r:embed="rId3"/>
                <a:stretch>
                  <a:fillRect b="-15190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42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 4: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/2) +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 5: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/2)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 6: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)=9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/3)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(Summer 17, Summer 19)</a:t>
                </a:r>
              </a:p>
              <a:p>
                <a:r>
                  <a:rPr lang="en-US" dirty="0"/>
                  <a:t>Example 7: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/3) + 1   </m:t>
                    </m:r>
                  </m:oMath>
                </a14:m>
                <a:r>
                  <a:rPr lang="en-US" dirty="0"/>
                  <a:t>(Summer 17)</a:t>
                </a:r>
              </a:p>
              <a:p>
                <a:r>
                  <a:rPr lang="en-US" dirty="0"/>
                  <a:t>Example 8: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(Winter 18)</a:t>
                </a:r>
              </a:p>
              <a:p>
                <a:r>
                  <a:rPr lang="en-US" dirty="0"/>
                  <a:t>Example 9: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)=27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 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16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(Winter 19)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5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Tree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recurrence tree, each node represents the </a:t>
            </a:r>
            <a:r>
              <a:rPr lang="en-US" b="1" dirty="0"/>
              <a:t>cost of a single sub-problem</a:t>
            </a:r>
            <a:r>
              <a:rPr lang="en-US" dirty="0"/>
              <a:t> in the set of recursive function invocations. </a:t>
            </a:r>
          </a:p>
          <a:p>
            <a:r>
              <a:rPr lang="en-US" dirty="0"/>
              <a:t>We sum the </a:t>
            </a:r>
            <a:r>
              <a:rPr lang="en-US" b="1" dirty="0"/>
              <a:t>costs within each level </a:t>
            </a:r>
            <a:r>
              <a:rPr lang="en-US" dirty="0"/>
              <a:t>of the tree to obtain a set of per level costs.</a:t>
            </a:r>
          </a:p>
          <a:p>
            <a:r>
              <a:rPr lang="en-US" dirty="0"/>
              <a:t>Then we sum the all the </a:t>
            </a:r>
            <a:r>
              <a:rPr lang="en-US" b="1" dirty="0"/>
              <a:t>per level costs</a:t>
            </a:r>
            <a:r>
              <a:rPr lang="en-US" dirty="0"/>
              <a:t> to determine the total cost of all levels of the recursion.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2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Tree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Here while solving recurrences, we </a:t>
                </a:r>
                <a:r>
                  <a:rPr lang="en-US" b="1" dirty="0"/>
                  <a:t>divide the problem </a:t>
                </a:r>
                <a:r>
                  <a:rPr lang="en-US" dirty="0"/>
                  <a:t>into sub-problems of  equal size.</a:t>
                </a:r>
              </a:p>
              <a:p>
                <a:r>
                  <a:rPr lang="en-US" altLang="en-US" dirty="0"/>
                  <a:t>E.g.,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alt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en-US" dirty="0"/>
                  <a:t>where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&gt;1 ,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&gt;1 </m:t>
                    </m:r>
                  </m:oMath>
                </a14:m>
                <a:r>
                  <a:rPr lang="en-US" altLang="en-US" dirty="0"/>
                  <a:t>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is a given function.</a:t>
                </a:r>
              </a:p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is the cost of </a:t>
                </a:r>
                <a:r>
                  <a:rPr lang="en-US" altLang="en-US" b="1" dirty="0"/>
                  <a:t>splitting or combining </a:t>
                </a:r>
                <a:r>
                  <a:rPr lang="en-US" altLang="en-US" dirty="0"/>
                  <a:t>the sub problems.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886200" y="3581400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581400"/>
                <a:ext cx="640080" cy="64008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2971800" y="4915308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915308"/>
                <a:ext cx="640080" cy="640080"/>
              </a:xfrm>
              <a:prstGeom prst="ellipse">
                <a:avLst/>
              </a:prstGeom>
              <a:blipFill rotWithShape="0">
                <a:blip r:embed="rId4"/>
                <a:stretch>
                  <a:fillRect l="-50459" t="-71560" r="-55963" b="-11834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4861560" y="4915308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560" y="4915308"/>
                <a:ext cx="640080" cy="640080"/>
              </a:xfrm>
              <a:prstGeom prst="ellipse">
                <a:avLst/>
              </a:prstGeom>
              <a:blipFill rotWithShape="0">
                <a:blip r:embed="rId4"/>
                <a:stretch>
                  <a:fillRect l="-50459" t="-71560" r="-55963" b="-11834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>
            <a:stCxn id="6" idx="3"/>
            <a:endCxn id="8" idx="0"/>
          </p:cNvCxnSpPr>
          <p:nvPr/>
        </p:nvCxnSpPr>
        <p:spPr>
          <a:xfrm flipH="1">
            <a:off x="3291840" y="4127742"/>
            <a:ext cx="688098" cy="78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5"/>
            <a:endCxn id="9" idx="0"/>
          </p:cNvCxnSpPr>
          <p:nvPr/>
        </p:nvCxnSpPr>
        <p:spPr>
          <a:xfrm>
            <a:off x="4432542" y="4127742"/>
            <a:ext cx="749058" cy="787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70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Tree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66FF"/>
                    </a:solidFill>
                  </a:rPr>
                  <a:t>Example 1: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)=2</m:t>
                    </m:r>
                    <m:r>
                      <a:rPr lang="en-US" alt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/2)+</m:t>
                    </m:r>
                    <m:r>
                      <a:rPr lang="en-US" alt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dirty="0">
                  <a:solidFill>
                    <a:srgbClr val="0066FF"/>
                  </a:solidFill>
                </a:endParaRPr>
              </a:p>
              <a:p>
                <a:r>
                  <a:rPr lang="en-US" dirty="0"/>
                  <a:t>The recursion tree for this recurrence is 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66800" y="3733800"/>
                <a:ext cx="9144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log</m:t>
                      </m:r>
                      <m:r>
                        <a:rPr lang="en-US" altLang="en-US" sz="2400" i="1" baseline="-250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2 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altLang="en-US" sz="2400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733800"/>
                <a:ext cx="91440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5333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801968" y="4523096"/>
                <a:ext cx="3780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968" y="4523096"/>
                <a:ext cx="378076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772400" y="3352800"/>
                <a:ext cx="3780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3352800"/>
                <a:ext cx="378076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4175760" y="2209800"/>
                <a:ext cx="777240" cy="7315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760" y="2209800"/>
                <a:ext cx="777240" cy="73152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261360" y="3276600"/>
                <a:ext cx="777240" cy="7315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360" y="3276600"/>
                <a:ext cx="777240" cy="731520"/>
              </a:xfrm>
              <a:prstGeom prst="ellipse">
                <a:avLst/>
              </a:prstGeom>
              <a:blipFill rotWithShape="0">
                <a:blip r:embed="rId7"/>
                <a:stretch>
                  <a:fillRect l="-33846" t="-59016" r="-51538" b="-100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151120" y="3276600"/>
                <a:ext cx="777240" cy="7315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120" y="3276600"/>
                <a:ext cx="777240" cy="731520"/>
              </a:xfrm>
              <a:prstGeom prst="ellipse">
                <a:avLst/>
              </a:prstGeom>
              <a:blipFill rotWithShape="0">
                <a:blip r:embed="rId7"/>
                <a:stretch>
                  <a:fillRect l="-33846" t="-59016" r="-51538" b="-100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>
            <a:stCxn id="9" idx="3"/>
            <a:endCxn id="10" idx="0"/>
          </p:cNvCxnSpPr>
          <p:nvPr/>
        </p:nvCxnSpPr>
        <p:spPr>
          <a:xfrm flipH="1">
            <a:off x="3649980" y="2834191"/>
            <a:ext cx="639604" cy="44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5"/>
            <a:endCxn id="11" idx="0"/>
          </p:cNvCxnSpPr>
          <p:nvPr/>
        </p:nvCxnSpPr>
        <p:spPr>
          <a:xfrm>
            <a:off x="4839176" y="2834191"/>
            <a:ext cx="700564" cy="44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2711104" y="4495800"/>
                <a:ext cx="777240" cy="7315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104" y="4495800"/>
                <a:ext cx="777240" cy="731520"/>
              </a:xfrm>
              <a:prstGeom prst="ellipse">
                <a:avLst/>
              </a:prstGeom>
              <a:blipFill rotWithShape="0">
                <a:blip r:embed="rId8"/>
                <a:stretch>
                  <a:fillRect l="-43411" t="-59016" r="-43411" b="-100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3728737" y="4495800"/>
                <a:ext cx="777240" cy="7315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737" y="4495800"/>
                <a:ext cx="777240" cy="731520"/>
              </a:xfrm>
              <a:prstGeom prst="ellipse">
                <a:avLst/>
              </a:prstGeom>
              <a:blipFill rotWithShape="0">
                <a:blip r:embed="rId9"/>
                <a:stretch>
                  <a:fillRect l="-43411" t="-59016" r="-43411" b="-100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0" idx="3"/>
            <a:endCxn id="14" idx="0"/>
          </p:cNvCxnSpPr>
          <p:nvPr/>
        </p:nvCxnSpPr>
        <p:spPr>
          <a:xfrm flipH="1">
            <a:off x="3099724" y="3900991"/>
            <a:ext cx="275460" cy="594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5"/>
            <a:endCxn id="15" idx="0"/>
          </p:cNvCxnSpPr>
          <p:nvPr/>
        </p:nvCxnSpPr>
        <p:spPr>
          <a:xfrm>
            <a:off x="3924776" y="3900991"/>
            <a:ext cx="192581" cy="594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4660563" y="4495800"/>
                <a:ext cx="777240" cy="7315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563" y="4495800"/>
                <a:ext cx="777240" cy="731520"/>
              </a:xfrm>
              <a:prstGeom prst="ellipse">
                <a:avLst/>
              </a:prstGeom>
              <a:blipFill rotWithShape="0">
                <a:blip r:embed="rId10"/>
                <a:stretch>
                  <a:fillRect l="-43411" t="-59016" r="-43411" b="-100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5743138" y="4495800"/>
                <a:ext cx="777240" cy="7315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138" y="4495800"/>
                <a:ext cx="777240" cy="731520"/>
              </a:xfrm>
              <a:prstGeom prst="ellipse">
                <a:avLst/>
              </a:prstGeom>
              <a:blipFill rotWithShape="0">
                <a:blip r:embed="rId11"/>
                <a:stretch>
                  <a:fillRect l="-42308" t="-59016" r="-43077" b="-100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>
            <a:stCxn id="11" idx="3"/>
            <a:endCxn id="18" idx="0"/>
          </p:cNvCxnSpPr>
          <p:nvPr/>
        </p:nvCxnSpPr>
        <p:spPr>
          <a:xfrm flipH="1">
            <a:off x="5049183" y="3900991"/>
            <a:ext cx="215761" cy="594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5"/>
            <a:endCxn id="19" idx="0"/>
          </p:cNvCxnSpPr>
          <p:nvPr/>
        </p:nvCxnSpPr>
        <p:spPr>
          <a:xfrm>
            <a:off x="5814536" y="3900991"/>
            <a:ext cx="317222" cy="594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305093" y="3616656"/>
            <a:ext cx="146438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934200" y="4800600"/>
            <a:ext cx="83527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3"/>
          </p:cNvCxnSpPr>
          <p:nvPr/>
        </p:nvCxnSpPr>
        <p:spPr>
          <a:xfrm flipH="1">
            <a:off x="2625297" y="5120191"/>
            <a:ext cx="199631" cy="36620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4" idx="5"/>
          </p:cNvCxnSpPr>
          <p:nvPr/>
        </p:nvCxnSpPr>
        <p:spPr>
          <a:xfrm>
            <a:off x="3374520" y="5120191"/>
            <a:ext cx="161754" cy="36620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5" idx="3"/>
          </p:cNvCxnSpPr>
          <p:nvPr/>
        </p:nvCxnSpPr>
        <p:spPr>
          <a:xfrm flipH="1">
            <a:off x="3684848" y="5120191"/>
            <a:ext cx="157713" cy="36620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5" idx="5"/>
          </p:cNvCxnSpPr>
          <p:nvPr/>
        </p:nvCxnSpPr>
        <p:spPr>
          <a:xfrm>
            <a:off x="4392153" y="5120191"/>
            <a:ext cx="133836" cy="36620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8" idx="3"/>
          </p:cNvCxnSpPr>
          <p:nvPr/>
        </p:nvCxnSpPr>
        <p:spPr>
          <a:xfrm flipH="1">
            <a:off x="4660563" y="5120191"/>
            <a:ext cx="113824" cy="36620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8" idx="5"/>
          </p:cNvCxnSpPr>
          <p:nvPr/>
        </p:nvCxnSpPr>
        <p:spPr>
          <a:xfrm>
            <a:off x="5323979" y="5120191"/>
            <a:ext cx="113824" cy="36620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9" idx="3"/>
          </p:cNvCxnSpPr>
          <p:nvPr/>
        </p:nvCxnSpPr>
        <p:spPr>
          <a:xfrm flipH="1">
            <a:off x="5743138" y="5120191"/>
            <a:ext cx="113824" cy="36620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9" idx="5"/>
          </p:cNvCxnSpPr>
          <p:nvPr/>
        </p:nvCxnSpPr>
        <p:spPr>
          <a:xfrm>
            <a:off x="6406554" y="5120191"/>
            <a:ext cx="113824" cy="36620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/>
              <p:cNvSpPr/>
              <p:nvPr/>
            </p:nvSpPr>
            <p:spPr>
              <a:xfrm>
                <a:off x="1981200" y="5745480"/>
                <a:ext cx="777240" cy="7315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Oval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745480"/>
                <a:ext cx="777240" cy="731520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/>
              <p:cNvSpPr/>
              <p:nvPr/>
            </p:nvSpPr>
            <p:spPr>
              <a:xfrm>
                <a:off x="3093720" y="5745480"/>
                <a:ext cx="777240" cy="7315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Oval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720" y="5745480"/>
                <a:ext cx="777240" cy="731520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4206240" y="5745480"/>
                <a:ext cx="777240" cy="7315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240" y="5745480"/>
                <a:ext cx="777240" cy="731520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/>
              <p:cNvSpPr/>
              <p:nvPr/>
            </p:nvSpPr>
            <p:spPr>
              <a:xfrm>
                <a:off x="5318760" y="5745480"/>
                <a:ext cx="777240" cy="7315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3" name="Oval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760" y="5745480"/>
                <a:ext cx="777240" cy="731520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/>
              <p:cNvSpPr/>
              <p:nvPr/>
            </p:nvSpPr>
            <p:spPr>
              <a:xfrm>
                <a:off x="6918960" y="5745480"/>
                <a:ext cx="777240" cy="7315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4" name="Oval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960" y="5745480"/>
                <a:ext cx="777240" cy="731520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/>
          <p:cNvCxnSpPr/>
          <p:nvPr/>
        </p:nvCxnSpPr>
        <p:spPr>
          <a:xfrm>
            <a:off x="6223198" y="6096000"/>
            <a:ext cx="558602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" idx="0"/>
          </p:cNvCxnSpPr>
          <p:nvPr/>
        </p:nvCxnSpPr>
        <p:spPr>
          <a:xfrm flipV="1">
            <a:off x="1524000" y="2303473"/>
            <a:ext cx="0" cy="1430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" idx="2"/>
          </p:cNvCxnSpPr>
          <p:nvPr/>
        </p:nvCxnSpPr>
        <p:spPr>
          <a:xfrm>
            <a:off x="1524000" y="4195465"/>
            <a:ext cx="0" cy="1915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7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9" grpId="0" animBg="1"/>
      <p:bldP spid="10" grpId="0" animBg="1"/>
      <p:bldP spid="11" grpId="0" animBg="1"/>
      <p:bldP spid="14" grpId="0" animBg="1"/>
      <p:bldP spid="15" grpId="0" animBg="1"/>
      <p:bldP spid="18" grpId="0" animBg="1"/>
      <p:bldP spid="1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012282"/>
            <a:ext cx="4572000" cy="833437"/>
          </a:xfrm>
          <a:noFill/>
        </p:spPr>
        <p:txBody>
          <a:bodyPr/>
          <a:lstStyle/>
          <a:p>
            <a:r>
              <a:rPr lang="en-US" cap="none" dirty="0">
                <a:solidFill>
                  <a:srgbClr val="C00000"/>
                </a:solidFill>
              </a:rPr>
              <a:t>Recurrence Equation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Pentagon 4"/>
          <p:cNvSpPr/>
          <p:nvPr/>
        </p:nvSpPr>
        <p:spPr>
          <a:xfrm rot="5400000">
            <a:off x="-3014568" y="3017522"/>
            <a:ext cx="6858000" cy="822960"/>
          </a:xfrm>
          <a:prstGeom prst="homePlat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7BA1C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196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Tree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we add the values across the levels of the recursion tree, we get a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for every level. </a:t>
                </a:r>
              </a:p>
              <a:p>
                <a:r>
                  <a:rPr lang="en-US" dirty="0"/>
                  <a:t>The bottom level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dirty="0"/>
                  <a:t> nodes, each contributing the cost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(1).</m:t>
                    </m:r>
                  </m:oMath>
                </a14:m>
                <a:endParaRPr lang="en-US" dirty="0"/>
              </a:p>
              <a:p>
                <a:pPr algn="l"/>
                <a:r>
                  <a:rPr lang="en-US" dirty="0"/>
                  <a:t>We have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……      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𝑡𝑖𝑚𝑒𝑠</m:t>
                    </m:r>
                  </m:oMath>
                </a14:m>
                <a:endParaRPr lang="en-US" dirty="0"/>
              </a:p>
              <a:p>
                <a:pPr marL="0" indent="0" algn="l">
                  <a:buNone/>
                </a:pPr>
                <a:r>
                  <a:rPr lang="en-US" dirty="0"/>
                  <a:t>		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)= </m:t>
                    </m:r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 algn="l">
                  <a:buNone/>
                </a:pPr>
                <a:r>
                  <a:rPr lang="en-US" dirty="0"/>
                  <a:t>		</a:t>
                </a:r>
                <a:r>
                  <a:rPr lang="en-US" sz="2400" b="1" dirty="0"/>
                  <a:t>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𝒏</m:t>
                      </m:r>
                      <m:func>
                        <m:func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b="1" i="1" dirty="0">
                  <a:latin typeface="Cambria Math" panose="02040503050406030204" pitchFamily="18" charset="0"/>
                </a:endParaRPr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62256" y="4419600"/>
            <a:ext cx="2926080" cy="45720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0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Tree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66FF"/>
                    </a:solidFill>
                  </a:rPr>
                  <a:t>Example 2: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/3)+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/3) + 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rgbClr val="0066FF"/>
                  </a:solidFill>
                </a:endParaRPr>
              </a:p>
              <a:p>
                <a:r>
                  <a:rPr lang="en-US" dirty="0"/>
                  <a:t>The recursion tree for this recurrence is 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87756" y="3729335"/>
                <a:ext cx="9144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log</m:t>
                      </m:r>
                      <m:r>
                        <a:rPr lang="en-US" altLang="en-US" sz="2400" b="0" i="1" baseline="-250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en-US" sz="2400" i="1" baseline="-250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altLang="en-US" sz="2400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56" y="3729335"/>
                <a:ext cx="91440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600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189444" y="4599296"/>
                <a:ext cx="3780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444" y="4599296"/>
                <a:ext cx="3780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241924" y="3429000"/>
                <a:ext cx="3780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924" y="3429000"/>
                <a:ext cx="37807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038600" y="6492875"/>
            <a:ext cx="4572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684063" y="2286000"/>
                <a:ext cx="777240" cy="7315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063" y="2286000"/>
                <a:ext cx="777240" cy="73152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2769663" y="3352800"/>
                <a:ext cx="777240" cy="7315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663" y="3352800"/>
                <a:ext cx="777240" cy="731520"/>
              </a:xfrm>
              <a:prstGeom prst="ellipse">
                <a:avLst/>
              </a:prstGeom>
              <a:blipFill>
                <a:blip r:embed="rId7"/>
                <a:stretch>
                  <a:fillRect l="-19231" t="-39344" r="-41538" b="-7295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4659423" y="3352800"/>
                <a:ext cx="777240" cy="7315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423" y="3352800"/>
                <a:ext cx="777240" cy="731520"/>
              </a:xfrm>
              <a:prstGeom prst="ellipse">
                <a:avLst/>
              </a:prstGeom>
              <a:blipFill>
                <a:blip r:embed="rId8"/>
                <a:stretch>
                  <a:fillRect l="-10000" t="-39344" r="-50769" b="-7295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>
            <a:stCxn id="9" idx="3"/>
            <a:endCxn id="10" idx="0"/>
          </p:cNvCxnSpPr>
          <p:nvPr/>
        </p:nvCxnSpPr>
        <p:spPr>
          <a:xfrm flipH="1">
            <a:off x="3158283" y="2910391"/>
            <a:ext cx="639604" cy="44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5"/>
            <a:endCxn id="11" idx="0"/>
          </p:cNvCxnSpPr>
          <p:nvPr/>
        </p:nvCxnSpPr>
        <p:spPr>
          <a:xfrm>
            <a:off x="4347479" y="2910391"/>
            <a:ext cx="700564" cy="44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2219407" y="4572000"/>
                <a:ext cx="777240" cy="7315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>
                        <m:fPr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07" y="4572000"/>
                <a:ext cx="777240" cy="73152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3237040" y="4572000"/>
                <a:ext cx="777240" cy="7315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>
                        <m:f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040" y="4572000"/>
                <a:ext cx="777240" cy="73152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0" idx="3"/>
            <a:endCxn id="14" idx="0"/>
          </p:cNvCxnSpPr>
          <p:nvPr/>
        </p:nvCxnSpPr>
        <p:spPr>
          <a:xfrm flipH="1">
            <a:off x="2608027" y="3977191"/>
            <a:ext cx="275460" cy="594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5"/>
            <a:endCxn id="15" idx="0"/>
          </p:cNvCxnSpPr>
          <p:nvPr/>
        </p:nvCxnSpPr>
        <p:spPr>
          <a:xfrm>
            <a:off x="3433079" y="3977191"/>
            <a:ext cx="192581" cy="594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4168866" y="4572000"/>
                <a:ext cx="777240" cy="7315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>
                        <m:f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866" y="4572000"/>
                <a:ext cx="777240" cy="73152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5251441" y="4572000"/>
                <a:ext cx="777240" cy="7315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>
                        <m:f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441" y="4572000"/>
                <a:ext cx="777240" cy="73152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>
            <a:stCxn id="11" idx="3"/>
            <a:endCxn id="18" idx="0"/>
          </p:cNvCxnSpPr>
          <p:nvPr/>
        </p:nvCxnSpPr>
        <p:spPr>
          <a:xfrm flipH="1">
            <a:off x="4557486" y="3977191"/>
            <a:ext cx="215761" cy="594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5"/>
            <a:endCxn id="19" idx="0"/>
          </p:cNvCxnSpPr>
          <p:nvPr/>
        </p:nvCxnSpPr>
        <p:spPr>
          <a:xfrm>
            <a:off x="5322839" y="3977191"/>
            <a:ext cx="317222" cy="594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813396" y="3692856"/>
            <a:ext cx="146438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442503" y="4876800"/>
            <a:ext cx="74694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4" idx="3"/>
          </p:cNvCxnSpPr>
          <p:nvPr/>
        </p:nvCxnSpPr>
        <p:spPr>
          <a:xfrm flipH="1">
            <a:off x="2133600" y="5196391"/>
            <a:ext cx="199631" cy="36620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4" idx="5"/>
          </p:cNvCxnSpPr>
          <p:nvPr/>
        </p:nvCxnSpPr>
        <p:spPr>
          <a:xfrm>
            <a:off x="2882823" y="5196391"/>
            <a:ext cx="161754" cy="36620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5" idx="3"/>
          </p:cNvCxnSpPr>
          <p:nvPr/>
        </p:nvCxnSpPr>
        <p:spPr>
          <a:xfrm flipH="1">
            <a:off x="3193151" y="5196391"/>
            <a:ext cx="157713" cy="36620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5" idx="5"/>
          </p:cNvCxnSpPr>
          <p:nvPr/>
        </p:nvCxnSpPr>
        <p:spPr>
          <a:xfrm>
            <a:off x="3900456" y="5196391"/>
            <a:ext cx="133836" cy="36620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8" idx="3"/>
          </p:cNvCxnSpPr>
          <p:nvPr/>
        </p:nvCxnSpPr>
        <p:spPr>
          <a:xfrm flipH="1">
            <a:off x="4168866" y="5196391"/>
            <a:ext cx="113824" cy="36620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8" idx="5"/>
          </p:cNvCxnSpPr>
          <p:nvPr/>
        </p:nvCxnSpPr>
        <p:spPr>
          <a:xfrm>
            <a:off x="4832282" y="5196391"/>
            <a:ext cx="113824" cy="36620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9" idx="3"/>
          </p:cNvCxnSpPr>
          <p:nvPr/>
        </p:nvCxnSpPr>
        <p:spPr>
          <a:xfrm flipH="1">
            <a:off x="5251441" y="5196391"/>
            <a:ext cx="113824" cy="36620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9" idx="5"/>
          </p:cNvCxnSpPr>
          <p:nvPr/>
        </p:nvCxnSpPr>
        <p:spPr>
          <a:xfrm>
            <a:off x="5914857" y="5196391"/>
            <a:ext cx="113824" cy="36620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344956" y="2303473"/>
            <a:ext cx="0" cy="1430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344956" y="4251960"/>
            <a:ext cx="0" cy="1920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048000" y="1524000"/>
            <a:ext cx="84114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316152" y="1524000"/>
            <a:ext cx="117875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7775324" y="3635662"/>
                <a:ext cx="11400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log</m:t>
                      </m:r>
                      <m:r>
                        <a:rPr lang="en-US" altLang="en-US" sz="2400" b="0" i="1" baseline="-250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3/2</m:t>
                      </m:r>
                      <m:r>
                        <a:rPr lang="en-US" altLang="en-US" sz="2400" i="1" baseline="-250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altLang="en-US" sz="2400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324" y="3635662"/>
                <a:ext cx="1140076" cy="461665"/>
              </a:xfrm>
              <a:prstGeom prst="rect">
                <a:avLst/>
              </a:prstGeom>
              <a:blipFill>
                <a:blip r:embed="rId13"/>
                <a:stretch>
                  <a:fillRect l="-3723" b="-32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flipV="1">
            <a:off x="8458200" y="2209800"/>
            <a:ext cx="0" cy="1430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458200" y="4158287"/>
            <a:ext cx="0" cy="1920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52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9" grpId="0" animBg="1"/>
      <p:bldP spid="10" grpId="0" animBg="1"/>
      <p:bldP spid="11" grpId="0" animBg="1"/>
      <p:bldP spid="14" grpId="0" animBg="1"/>
      <p:bldP spid="15" grpId="0" animBg="1"/>
      <p:bldP spid="18" grpId="0" animBg="1"/>
      <p:bldP spid="19" grpId="0" animBg="1"/>
      <p:bldP spid="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Tree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3/2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 dirty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3/2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func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(1)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l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endParaRPr lang="en-US" sz="26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438400" y="2362200"/>
            <a:ext cx="3124200" cy="54864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6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Tree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66FF"/>
                    </a:solidFill>
                  </a:rPr>
                  <a:t>Example 2: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)=2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/2)+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baseline="30000" dirty="0">
                  <a:solidFill>
                    <a:srgbClr val="0066FF"/>
                  </a:solidFill>
                </a:endParaRPr>
              </a:p>
              <a:p>
                <a:r>
                  <a:rPr lang="en-US" dirty="0"/>
                  <a:t>The recursion tree for this recurrence is 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Slide Number Placeholder 7"/>
          <p:cNvSpPr txBox="1">
            <a:spLocks/>
          </p:cNvSpPr>
          <p:nvPr/>
        </p:nvSpPr>
        <p:spPr>
          <a:xfrm>
            <a:off x="4038600" y="64928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A8BEFB-AE5B-48F9-BBAD-B489CDE48C80}" type="slidenum">
              <a:rPr lang="en-US" smtClean="0"/>
              <a:pPr/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4175760" y="2209800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760" y="2209800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3261360" y="3276600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2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360" y="3276600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 l="-22368" t="-29605" r="-36184" b="-5921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5151120" y="3276600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120" y="3276600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 l="-28947" t="-37500" r="-40132" b="-7039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>
            <a:stCxn id="6" idx="3"/>
            <a:endCxn id="7" idx="0"/>
          </p:cNvCxnSpPr>
          <p:nvPr/>
        </p:nvCxnSpPr>
        <p:spPr>
          <a:xfrm flipH="1">
            <a:off x="3718560" y="2990289"/>
            <a:ext cx="591111" cy="286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5"/>
            <a:endCxn id="8" idx="0"/>
          </p:cNvCxnSpPr>
          <p:nvPr/>
        </p:nvCxnSpPr>
        <p:spPr>
          <a:xfrm>
            <a:off x="4956249" y="2990289"/>
            <a:ext cx="652071" cy="286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2711104" y="4495800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104" y="4495800"/>
                <a:ext cx="914400" cy="914400"/>
              </a:xfrm>
              <a:prstGeom prst="ellipse">
                <a:avLst/>
              </a:prstGeom>
              <a:blipFill>
                <a:blip r:embed="rId6"/>
                <a:stretch>
                  <a:fillRect l="-28947" t="-37500" r="-40132" b="-7039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3728737" y="4495800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737" y="4495800"/>
                <a:ext cx="914400" cy="914400"/>
              </a:xfrm>
              <a:prstGeom prst="ellipse">
                <a:avLst/>
              </a:prstGeom>
              <a:blipFill>
                <a:blip r:embed="rId7"/>
                <a:stretch>
                  <a:fillRect l="-28947" t="-37500" r="-40132" b="-7039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>
            <a:stCxn id="7" idx="3"/>
            <a:endCxn id="11" idx="0"/>
          </p:cNvCxnSpPr>
          <p:nvPr/>
        </p:nvCxnSpPr>
        <p:spPr>
          <a:xfrm flipH="1">
            <a:off x="3168304" y="4057089"/>
            <a:ext cx="226967" cy="438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5"/>
            <a:endCxn id="12" idx="0"/>
          </p:cNvCxnSpPr>
          <p:nvPr/>
        </p:nvCxnSpPr>
        <p:spPr>
          <a:xfrm>
            <a:off x="4041849" y="4057089"/>
            <a:ext cx="144088" cy="438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4660563" y="4495800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563" y="4495800"/>
                <a:ext cx="914400" cy="914400"/>
              </a:xfrm>
              <a:prstGeom prst="ellipse">
                <a:avLst/>
              </a:prstGeom>
              <a:blipFill>
                <a:blip r:embed="rId8"/>
                <a:stretch>
                  <a:fillRect l="-28947" t="-37500" r="-40132" b="-7039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5743138" y="4495800"/>
                <a:ext cx="914400" cy="9144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138" y="4495800"/>
                <a:ext cx="914400" cy="914400"/>
              </a:xfrm>
              <a:prstGeom prst="ellipse">
                <a:avLst/>
              </a:prstGeom>
              <a:blipFill>
                <a:blip r:embed="rId9"/>
                <a:stretch>
                  <a:fillRect l="-28947" t="-37500" r="-40132" b="-7039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>
            <a:stCxn id="8" idx="3"/>
            <a:endCxn id="15" idx="0"/>
          </p:cNvCxnSpPr>
          <p:nvPr/>
        </p:nvCxnSpPr>
        <p:spPr>
          <a:xfrm flipH="1">
            <a:off x="5117763" y="4057089"/>
            <a:ext cx="167268" cy="438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5"/>
            <a:endCxn id="16" idx="0"/>
          </p:cNvCxnSpPr>
          <p:nvPr/>
        </p:nvCxnSpPr>
        <p:spPr>
          <a:xfrm>
            <a:off x="5931609" y="4057089"/>
            <a:ext cx="268729" cy="438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305093" y="3616656"/>
            <a:ext cx="146438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934200" y="4876800"/>
            <a:ext cx="83527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3"/>
          </p:cNvCxnSpPr>
          <p:nvPr/>
        </p:nvCxnSpPr>
        <p:spPr>
          <a:xfrm flipH="1">
            <a:off x="2693678" y="5276289"/>
            <a:ext cx="151337" cy="43871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5"/>
          </p:cNvCxnSpPr>
          <p:nvPr/>
        </p:nvCxnSpPr>
        <p:spPr>
          <a:xfrm>
            <a:off x="3491593" y="5276289"/>
            <a:ext cx="100554" cy="43871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3"/>
          </p:cNvCxnSpPr>
          <p:nvPr/>
        </p:nvCxnSpPr>
        <p:spPr>
          <a:xfrm flipH="1">
            <a:off x="3760322" y="5276289"/>
            <a:ext cx="102326" cy="43871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5"/>
          </p:cNvCxnSpPr>
          <p:nvPr/>
        </p:nvCxnSpPr>
        <p:spPr>
          <a:xfrm>
            <a:off x="4509226" y="5276289"/>
            <a:ext cx="117980" cy="43871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3"/>
          </p:cNvCxnSpPr>
          <p:nvPr/>
        </p:nvCxnSpPr>
        <p:spPr>
          <a:xfrm flipH="1">
            <a:off x="4676494" y="5276289"/>
            <a:ext cx="117980" cy="43871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5" idx="5"/>
          </p:cNvCxnSpPr>
          <p:nvPr/>
        </p:nvCxnSpPr>
        <p:spPr>
          <a:xfrm>
            <a:off x="5441052" y="5276289"/>
            <a:ext cx="167268" cy="43871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" idx="3"/>
          </p:cNvCxnSpPr>
          <p:nvPr/>
        </p:nvCxnSpPr>
        <p:spPr>
          <a:xfrm flipH="1">
            <a:off x="5776495" y="5276289"/>
            <a:ext cx="100554" cy="43871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6" idx="5"/>
          </p:cNvCxnSpPr>
          <p:nvPr/>
        </p:nvCxnSpPr>
        <p:spPr>
          <a:xfrm>
            <a:off x="6523627" y="5276289"/>
            <a:ext cx="133911" cy="43871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7851524" y="4643735"/>
                <a:ext cx="9114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f>
                            <m:fPr>
                              <m:type m:val="lin"/>
                              <m:ctrlPr>
                                <a:rPr lang="en-US" altLang="en-US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524" y="4643735"/>
                <a:ext cx="911476" cy="461665"/>
              </a:xfrm>
              <a:prstGeom prst="rect">
                <a:avLst/>
              </a:prstGeom>
              <a:blipFill>
                <a:blip r:embed="rId10"/>
                <a:stretch>
                  <a:fillRect l="-32000" t="-125000" r="-52667" b="-190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/>
          <p:cNvCxnSpPr/>
          <p:nvPr/>
        </p:nvCxnSpPr>
        <p:spPr>
          <a:xfrm>
            <a:off x="8229600" y="5276289"/>
            <a:ext cx="0" cy="5911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7772400" y="5943600"/>
                <a:ext cx="9114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5943600"/>
                <a:ext cx="911476" cy="461665"/>
              </a:xfrm>
              <a:prstGeom prst="rect">
                <a:avLst/>
              </a:prstGeom>
              <a:blipFill>
                <a:blip r:embed="rId1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7924800" y="3352800"/>
                <a:ext cx="9114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f>
                            <m:fPr>
                              <m:type m:val="lin"/>
                              <m:ctrlPr>
                                <a:rPr lang="en-US" altLang="en-US" sz="2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3352800"/>
                <a:ext cx="911476" cy="461665"/>
              </a:xfrm>
              <a:prstGeom prst="rect">
                <a:avLst/>
              </a:prstGeom>
              <a:blipFill>
                <a:blip r:embed="rId13"/>
                <a:stretch>
                  <a:fillRect l="-31333" t="-125000" r="-52667" b="-190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26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  <p:bldP spid="15" grpId="0" animBg="1"/>
      <p:bldP spid="16" grpId="0" animBg="1"/>
      <p:bldP spid="38" grpId="0"/>
      <p:bldP spid="53" grpId="0"/>
      <p:bldP spid="3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Tree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Sub-problem size at level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Cost of problem at level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Total cost,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func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r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9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05200" y="4717020"/>
            <a:ext cx="2057400" cy="45720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4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Tree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 3: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/4)+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/4)+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 4: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/4)+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baseline="30000" dirty="0"/>
              </a:p>
              <a:p>
                <a:r>
                  <a:rPr lang="en-US" dirty="0"/>
                  <a:t>Example 5: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/4)+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/2)+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baseline="30000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Example</m:t>
                    </m:r>
                    <m:r>
                      <m:rPr>
                        <m:nor/>
                      </m:rPr>
                      <a:rPr lang="en-US" dirty="0" smtClean="0"/>
                      <m:t> 6: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/3)+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/3) +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baseline="3000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93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Divide &amp; Conquer (D&amp;C)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useful algorithms are </a:t>
            </a:r>
            <a:r>
              <a:rPr lang="en-US" b="1" dirty="0"/>
              <a:t>recursive</a:t>
            </a:r>
            <a:r>
              <a:rPr lang="en-US" dirty="0"/>
              <a:t> in structure: to solve a given problem, they call themselves recursively one or more times.</a:t>
            </a:r>
          </a:p>
          <a:p>
            <a:r>
              <a:rPr lang="en-US" dirty="0"/>
              <a:t>These algorithms typically follow a </a:t>
            </a:r>
            <a:r>
              <a:rPr lang="en-US" b="1" dirty="0"/>
              <a:t>divide-and-conquer</a:t>
            </a:r>
            <a:r>
              <a:rPr lang="en-US" dirty="0"/>
              <a:t> approach:</a:t>
            </a:r>
          </a:p>
          <a:p>
            <a:r>
              <a:rPr lang="en-US" dirty="0"/>
              <a:t>The divide-and-conquer approach involves </a:t>
            </a:r>
            <a:r>
              <a:rPr lang="en-US" b="1" dirty="0"/>
              <a:t>three steps </a:t>
            </a:r>
            <a:r>
              <a:rPr lang="en-US" dirty="0"/>
              <a:t>at each level of the recursion: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b="1" dirty="0"/>
              <a:t>Divide: </a:t>
            </a:r>
            <a:r>
              <a:rPr lang="en-US" sz="2200" dirty="0"/>
              <a:t>Break the problem into several sub problems that are similar to the original problem but smaller in size.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b="1" dirty="0"/>
              <a:t>Conquer: </a:t>
            </a:r>
            <a:r>
              <a:rPr lang="en-US" sz="2200" dirty="0"/>
              <a:t>Solve the sub problems recursively. If the sub problem sizes are small enough, just solve the sub problems in a straightforward manner.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b="1" dirty="0"/>
              <a:t>Combine: </a:t>
            </a:r>
            <a:r>
              <a:rPr lang="en-US" sz="2200" dirty="0"/>
              <a:t>Combine these solutions to create a solution to the original problem.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5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D&amp;C: Running Time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running-time analysis </a:t>
                </a:r>
                <a:r>
                  <a:rPr lang="en-US" dirty="0"/>
                  <a:t>of such divide-and-conquer (D&amp;C) algorithms is almost automatic.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the </a:t>
                </a:r>
                <a:r>
                  <a:rPr lang="en-US" b="1" dirty="0"/>
                  <a:t>time required by D&amp;C </a:t>
                </a:r>
                <a:r>
                  <a:rPr lang="en-US" dirty="0"/>
                  <a:t>on instances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total time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taken by this divide-and-conquer algorithm is given by recurrence equation,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𝑙𝑡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r>
                  <a:rPr lang="en-US" dirty="0"/>
                  <a:t>The solution of equation is given as,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&lt;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𝑙𝑜𝑔𝑛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𝑙𝑜𝑔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&gt;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5486400" y="3810000"/>
                <a:ext cx="3108960" cy="457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 algn="ctr"/>
                <a:endParaRPr lang="en-US" sz="2400" dirty="0">
                  <a:solidFill>
                    <a:schemeClr val="bg1"/>
                  </a:solidFill>
                </a:endParaRPr>
              </a:p>
              <a:p>
                <a:pPr marL="0"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000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 dirty="0" err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810000"/>
                <a:ext cx="3108960" cy="457200"/>
              </a:xfrm>
              <a:prstGeom prst="roundRect">
                <a:avLst/>
              </a:prstGeom>
              <a:blipFill rotWithShape="0">
                <a:blip r:embed="rId3"/>
                <a:stretch>
                  <a:fillRect b="-13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5800" y="5947072"/>
                <a:ext cx="381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is the power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947072"/>
                <a:ext cx="3810000" cy="461665"/>
              </a:xfrm>
              <a:prstGeom prst="rect">
                <a:avLst/>
              </a:prstGeom>
              <a:blipFill>
                <a:blip r:embed="rId4"/>
                <a:stretch>
                  <a:fillRect l="-48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84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animBg="1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3012282"/>
            <a:ext cx="3200400" cy="833437"/>
          </a:xfrm>
          <a:noFill/>
        </p:spPr>
        <p:txBody>
          <a:bodyPr/>
          <a:lstStyle/>
          <a:p>
            <a:r>
              <a:rPr lang="en-US" cap="none" dirty="0">
                <a:solidFill>
                  <a:srgbClr val="C00000"/>
                </a:solidFill>
              </a:rPr>
              <a:t>Binary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Pentagon 4"/>
          <p:cNvSpPr/>
          <p:nvPr/>
        </p:nvSpPr>
        <p:spPr>
          <a:xfrm rot="5400000">
            <a:off x="-3014568" y="3017522"/>
            <a:ext cx="6858000" cy="822960"/>
          </a:xfrm>
          <a:prstGeom prst="homePlat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7BA1C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664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Binary Search is an extremely well-known instance of </a:t>
                </a:r>
                <a:r>
                  <a:rPr lang="en-US" b="1" dirty="0"/>
                  <a:t>divide-and-conquer</a:t>
                </a:r>
                <a:r>
                  <a:rPr lang="en-US" dirty="0"/>
                  <a:t> approach.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[1 . . .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be an array of </a:t>
                </a:r>
                <a:r>
                  <a:rPr lang="en-US" b="1" dirty="0"/>
                  <a:t>increasing sorted order</a:t>
                </a:r>
                <a:r>
                  <a:rPr lang="en-US" dirty="0"/>
                  <a:t>; that is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 whenever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be some number. The problem consists of </a:t>
                </a:r>
                <a:r>
                  <a:rPr lang="en-US" b="1" dirty="0"/>
                  <a:t>finding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the array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if it is there.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not in the array, then we want to find </a:t>
                </a:r>
                <a:r>
                  <a:rPr lang="en-US" b="1" dirty="0"/>
                  <a:t>the position </a:t>
                </a:r>
                <a:r>
                  <a:rPr lang="en-US" dirty="0"/>
                  <a:t>where it might be inserted.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6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Many algorithms (divide and conquer) are </a:t>
                </a:r>
                <a:r>
                  <a:rPr lang="en-US" b="1" dirty="0"/>
                  <a:t>recursive</a:t>
                </a:r>
                <a:r>
                  <a:rPr lang="en-US" dirty="0"/>
                  <a:t> in nature. </a:t>
                </a:r>
              </a:p>
              <a:p>
                <a:r>
                  <a:rPr lang="en-US" dirty="0"/>
                  <a:t>When we analyze them, we get a </a:t>
                </a:r>
                <a:r>
                  <a:rPr lang="en-US" b="1" dirty="0">
                    <a:solidFill>
                      <a:srgbClr val="FF0000"/>
                    </a:solidFill>
                  </a:rPr>
                  <a:t>recurrence relation </a:t>
                </a:r>
                <a:r>
                  <a:rPr lang="en-US" b="1" dirty="0"/>
                  <a:t>for time complexity. </a:t>
                </a:r>
              </a:p>
              <a:p>
                <a:r>
                  <a:rPr lang="en-US" dirty="0"/>
                  <a:t>We get running time as a </a:t>
                </a:r>
                <a:r>
                  <a:rPr lang="en-US" b="1" dirty="0"/>
                  <a:t>function of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(input size) and we get the running time on inputs of </a:t>
                </a:r>
                <a:r>
                  <a:rPr lang="en-US" b="1" dirty="0"/>
                  <a:t>smaller sizes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A recurrence is a </a:t>
                </a:r>
                <a:r>
                  <a:rPr lang="en-US" b="1" dirty="0"/>
                  <a:t>recursive description of a function</a:t>
                </a:r>
                <a:r>
                  <a:rPr lang="en-US" dirty="0"/>
                  <a:t>, or a description of a function in terms of itself.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57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-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038600" y="6492875"/>
            <a:ext cx="4572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11250" y="1528763"/>
            <a:ext cx="722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[ 0 ]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981200" y="1528763"/>
            <a:ext cx="722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[ 1 ]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783761" y="893613"/>
                <a:ext cx="660713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800" dirty="0"/>
                  <a:t>Input: sorted array of integer values. 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altLang="en-US" sz="2800" dirty="0">
                    <a:solidFill>
                      <a:srgbClr val="FF0000"/>
                    </a:solidFill>
                  </a:rPr>
                  <a:t>.</a:t>
                </a:r>
                <a:endParaRPr lang="en-US" altLang="en-US" sz="2800" dirty="0"/>
              </a:p>
            </p:txBody>
          </p:sp>
        </mc:Choice>
        <mc:Fallback xmlns="">
          <p:sp>
            <p:nvSpPr>
              <p:cNvPr id="7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761" y="893613"/>
                <a:ext cx="6607130" cy="523220"/>
              </a:xfrm>
              <a:prstGeom prst="rect">
                <a:avLst/>
              </a:prstGeom>
              <a:blipFill>
                <a:blip r:embed="rId2"/>
                <a:stretch>
                  <a:fillRect l="-1939" t="-11765" r="-1016" b="-341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90600" y="19812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05000" y="19812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819400" y="19812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733800" y="19812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648200" y="19812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32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562600" y="19812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19812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53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895600" y="15240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[ 2 ]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765550" y="15240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[ 3 ]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4724400" y="15240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[ 4 ]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5594350" y="15240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[ 5 ]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553200" y="1524000"/>
            <a:ext cx="59311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 dirty="0">
                <a:latin typeface="Arial" panose="020B0604020202020204" pitchFamily="34" charset="0"/>
              </a:rPr>
              <a:t>[ 6 ]</a:t>
            </a:r>
          </a:p>
        </p:txBody>
      </p:sp>
      <p:sp>
        <p:nvSpPr>
          <p:cNvPr id="37" name="Rectangle 1027"/>
          <p:cNvSpPr>
            <a:spLocks noChangeArrowheads="1"/>
          </p:cNvSpPr>
          <p:nvPr/>
        </p:nvSpPr>
        <p:spPr bwMode="auto">
          <a:xfrm>
            <a:off x="1111250" y="4002088"/>
            <a:ext cx="722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[ 0 ]</a:t>
            </a:r>
          </a:p>
        </p:txBody>
      </p:sp>
      <p:sp>
        <p:nvSpPr>
          <p:cNvPr id="38" name="Rectangle 1028"/>
          <p:cNvSpPr>
            <a:spLocks noChangeArrowheads="1"/>
          </p:cNvSpPr>
          <p:nvPr/>
        </p:nvSpPr>
        <p:spPr bwMode="auto">
          <a:xfrm>
            <a:off x="1981200" y="4002088"/>
            <a:ext cx="722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[ 1 ]</a:t>
            </a:r>
          </a:p>
        </p:txBody>
      </p:sp>
      <p:sp>
        <p:nvSpPr>
          <p:cNvPr id="40" name="Rectangle 1030"/>
          <p:cNvSpPr>
            <a:spLocks noChangeArrowheads="1"/>
          </p:cNvSpPr>
          <p:nvPr/>
        </p:nvSpPr>
        <p:spPr bwMode="auto">
          <a:xfrm>
            <a:off x="990600" y="4454525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" name="Rectangle 1031"/>
          <p:cNvSpPr>
            <a:spLocks noChangeArrowheads="1"/>
          </p:cNvSpPr>
          <p:nvPr/>
        </p:nvSpPr>
        <p:spPr bwMode="auto">
          <a:xfrm>
            <a:off x="1905000" y="4454525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2" name="Rectangle 1032"/>
          <p:cNvSpPr>
            <a:spLocks noChangeArrowheads="1"/>
          </p:cNvSpPr>
          <p:nvPr/>
        </p:nvSpPr>
        <p:spPr bwMode="auto">
          <a:xfrm>
            <a:off x="2819400" y="4454525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3" name="Rectangle 1033"/>
          <p:cNvSpPr>
            <a:spLocks noChangeArrowheads="1"/>
          </p:cNvSpPr>
          <p:nvPr/>
        </p:nvSpPr>
        <p:spPr bwMode="auto">
          <a:xfrm>
            <a:off x="3733800" y="4454525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4" name="Rectangle 1034"/>
          <p:cNvSpPr>
            <a:spLocks noChangeArrowheads="1"/>
          </p:cNvSpPr>
          <p:nvPr/>
        </p:nvSpPr>
        <p:spPr bwMode="auto">
          <a:xfrm>
            <a:off x="4648200" y="4454525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32</a:t>
            </a:r>
          </a:p>
        </p:txBody>
      </p:sp>
      <p:sp>
        <p:nvSpPr>
          <p:cNvPr id="45" name="Rectangle 1035"/>
          <p:cNvSpPr>
            <a:spLocks noChangeArrowheads="1"/>
          </p:cNvSpPr>
          <p:nvPr/>
        </p:nvSpPr>
        <p:spPr bwMode="auto">
          <a:xfrm>
            <a:off x="5562600" y="4454525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46" name="Rectangle 1036"/>
          <p:cNvSpPr>
            <a:spLocks noChangeArrowheads="1"/>
          </p:cNvSpPr>
          <p:nvPr/>
        </p:nvSpPr>
        <p:spPr bwMode="auto">
          <a:xfrm>
            <a:off x="6477000" y="4454525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53</a:t>
            </a:r>
          </a:p>
        </p:txBody>
      </p:sp>
      <p:sp>
        <p:nvSpPr>
          <p:cNvPr id="47" name="Rectangle 1037"/>
          <p:cNvSpPr>
            <a:spLocks noChangeArrowheads="1"/>
          </p:cNvSpPr>
          <p:nvPr/>
        </p:nvSpPr>
        <p:spPr bwMode="auto">
          <a:xfrm>
            <a:off x="2895600" y="3997325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[ 2 ]</a:t>
            </a:r>
          </a:p>
        </p:txBody>
      </p:sp>
      <p:sp>
        <p:nvSpPr>
          <p:cNvPr id="48" name="Rectangle 1038"/>
          <p:cNvSpPr>
            <a:spLocks noChangeArrowheads="1"/>
          </p:cNvSpPr>
          <p:nvPr/>
        </p:nvSpPr>
        <p:spPr bwMode="auto">
          <a:xfrm>
            <a:off x="3765550" y="3997325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[ 3 ]</a:t>
            </a:r>
          </a:p>
        </p:txBody>
      </p:sp>
      <p:sp>
        <p:nvSpPr>
          <p:cNvPr id="49" name="Rectangle 1039"/>
          <p:cNvSpPr>
            <a:spLocks noChangeArrowheads="1"/>
          </p:cNvSpPr>
          <p:nvPr/>
        </p:nvSpPr>
        <p:spPr bwMode="auto">
          <a:xfrm>
            <a:off x="4724400" y="3997325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[ 4 ]</a:t>
            </a:r>
          </a:p>
        </p:txBody>
      </p:sp>
      <p:sp>
        <p:nvSpPr>
          <p:cNvPr id="50" name="Rectangle 1040"/>
          <p:cNvSpPr>
            <a:spLocks noChangeArrowheads="1"/>
          </p:cNvSpPr>
          <p:nvPr/>
        </p:nvSpPr>
        <p:spPr bwMode="auto">
          <a:xfrm>
            <a:off x="5594350" y="3997325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[ 5 ]</a:t>
            </a:r>
          </a:p>
        </p:txBody>
      </p:sp>
      <p:sp>
        <p:nvSpPr>
          <p:cNvPr id="51" name="Rectangle 1041"/>
          <p:cNvSpPr>
            <a:spLocks noChangeArrowheads="1"/>
          </p:cNvSpPr>
          <p:nvPr/>
        </p:nvSpPr>
        <p:spPr bwMode="auto">
          <a:xfrm>
            <a:off x="6553200" y="3997325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[ 6 ]</a:t>
            </a:r>
          </a:p>
        </p:txBody>
      </p:sp>
      <p:sp>
        <p:nvSpPr>
          <p:cNvPr id="52" name="Line 1042"/>
          <p:cNvSpPr>
            <a:spLocks noChangeShapeType="1"/>
          </p:cNvSpPr>
          <p:nvPr/>
        </p:nvSpPr>
        <p:spPr bwMode="auto">
          <a:xfrm>
            <a:off x="4267200" y="5521325"/>
            <a:ext cx="0" cy="566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Text Box 1043"/>
          <p:cNvSpPr txBox="1">
            <a:spLocks noChangeArrowheads="1"/>
          </p:cNvSpPr>
          <p:nvPr/>
        </p:nvSpPr>
        <p:spPr bwMode="auto">
          <a:xfrm>
            <a:off x="2590800" y="6019800"/>
            <a:ext cx="3567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Find approximate midpoint</a:t>
            </a:r>
          </a:p>
        </p:txBody>
      </p:sp>
    </p:spTree>
    <p:extLst>
      <p:ext uri="{BB962C8B-B14F-4D97-AF65-F5344CB8AC3E}">
        <p14:creationId xmlns:p14="http://schemas.microsoft.com/office/powerpoint/2010/main" val="98059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37" grpId="0"/>
      <p:bldP spid="38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 animBg="1"/>
      <p:bldP spid="5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-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1027"/>
          <p:cNvSpPr>
            <a:spLocks noChangeArrowheads="1"/>
          </p:cNvSpPr>
          <p:nvPr/>
        </p:nvSpPr>
        <p:spPr bwMode="auto">
          <a:xfrm>
            <a:off x="1111250" y="1046163"/>
            <a:ext cx="722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[ 0 ]</a:t>
            </a:r>
          </a:p>
        </p:txBody>
      </p:sp>
      <p:sp>
        <p:nvSpPr>
          <p:cNvPr id="6" name="Rectangle 1028"/>
          <p:cNvSpPr>
            <a:spLocks noChangeArrowheads="1"/>
          </p:cNvSpPr>
          <p:nvPr/>
        </p:nvSpPr>
        <p:spPr bwMode="auto">
          <a:xfrm>
            <a:off x="1981200" y="1046163"/>
            <a:ext cx="722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[ 1 ]</a:t>
            </a:r>
          </a:p>
        </p:txBody>
      </p:sp>
      <p:sp>
        <p:nvSpPr>
          <p:cNvPr id="7" name="Rectangle 1030"/>
          <p:cNvSpPr>
            <a:spLocks noChangeArrowheads="1"/>
          </p:cNvSpPr>
          <p:nvPr/>
        </p:nvSpPr>
        <p:spPr bwMode="auto">
          <a:xfrm>
            <a:off x="990600" y="14986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" name="Rectangle 1031"/>
          <p:cNvSpPr>
            <a:spLocks noChangeArrowheads="1"/>
          </p:cNvSpPr>
          <p:nvPr/>
        </p:nvSpPr>
        <p:spPr bwMode="auto">
          <a:xfrm>
            <a:off x="1905000" y="14986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" name="Rectangle 1032"/>
          <p:cNvSpPr>
            <a:spLocks noChangeArrowheads="1"/>
          </p:cNvSpPr>
          <p:nvPr/>
        </p:nvSpPr>
        <p:spPr bwMode="auto">
          <a:xfrm>
            <a:off x="2819400" y="14986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Rectangle 1033"/>
          <p:cNvSpPr>
            <a:spLocks noChangeArrowheads="1"/>
          </p:cNvSpPr>
          <p:nvPr/>
        </p:nvSpPr>
        <p:spPr bwMode="auto">
          <a:xfrm>
            <a:off x="3733800" y="14986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1" name="Rectangle 1034"/>
          <p:cNvSpPr>
            <a:spLocks noChangeArrowheads="1"/>
          </p:cNvSpPr>
          <p:nvPr/>
        </p:nvSpPr>
        <p:spPr bwMode="auto">
          <a:xfrm>
            <a:off x="4648200" y="14986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32</a:t>
            </a:r>
          </a:p>
        </p:txBody>
      </p:sp>
      <p:sp>
        <p:nvSpPr>
          <p:cNvPr id="12" name="Rectangle 1035"/>
          <p:cNvSpPr>
            <a:spLocks noChangeArrowheads="1"/>
          </p:cNvSpPr>
          <p:nvPr/>
        </p:nvSpPr>
        <p:spPr bwMode="auto">
          <a:xfrm>
            <a:off x="5562600" y="14986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13" name="Rectangle 1036"/>
          <p:cNvSpPr>
            <a:spLocks noChangeArrowheads="1"/>
          </p:cNvSpPr>
          <p:nvPr/>
        </p:nvSpPr>
        <p:spPr bwMode="auto">
          <a:xfrm>
            <a:off x="6477000" y="14986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53</a:t>
            </a:r>
          </a:p>
        </p:txBody>
      </p:sp>
      <p:sp>
        <p:nvSpPr>
          <p:cNvPr id="14" name="Rectangle 1037"/>
          <p:cNvSpPr>
            <a:spLocks noChangeArrowheads="1"/>
          </p:cNvSpPr>
          <p:nvPr/>
        </p:nvSpPr>
        <p:spPr bwMode="auto">
          <a:xfrm>
            <a:off x="2895600" y="10414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[ 2 ]</a:t>
            </a:r>
          </a:p>
        </p:txBody>
      </p:sp>
      <p:sp>
        <p:nvSpPr>
          <p:cNvPr id="15" name="Rectangle 1038"/>
          <p:cNvSpPr>
            <a:spLocks noChangeArrowheads="1"/>
          </p:cNvSpPr>
          <p:nvPr/>
        </p:nvSpPr>
        <p:spPr bwMode="auto">
          <a:xfrm>
            <a:off x="3765550" y="10414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[ 3 ]</a:t>
            </a:r>
          </a:p>
        </p:txBody>
      </p:sp>
      <p:sp>
        <p:nvSpPr>
          <p:cNvPr id="16" name="Rectangle 1039"/>
          <p:cNvSpPr>
            <a:spLocks noChangeArrowheads="1"/>
          </p:cNvSpPr>
          <p:nvPr/>
        </p:nvSpPr>
        <p:spPr bwMode="auto">
          <a:xfrm>
            <a:off x="4724400" y="10414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[ 4 ]</a:t>
            </a:r>
          </a:p>
        </p:txBody>
      </p:sp>
      <p:sp>
        <p:nvSpPr>
          <p:cNvPr id="17" name="Rectangle 1040"/>
          <p:cNvSpPr>
            <a:spLocks noChangeArrowheads="1"/>
          </p:cNvSpPr>
          <p:nvPr/>
        </p:nvSpPr>
        <p:spPr bwMode="auto">
          <a:xfrm>
            <a:off x="5594350" y="10414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[ 5 ]</a:t>
            </a:r>
          </a:p>
        </p:txBody>
      </p:sp>
      <p:sp>
        <p:nvSpPr>
          <p:cNvPr id="18" name="Rectangle 1041"/>
          <p:cNvSpPr>
            <a:spLocks noChangeArrowheads="1"/>
          </p:cNvSpPr>
          <p:nvPr/>
        </p:nvSpPr>
        <p:spPr bwMode="auto">
          <a:xfrm>
            <a:off x="6553200" y="10414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[ 6 ]</a:t>
            </a:r>
          </a:p>
        </p:txBody>
      </p:sp>
      <p:sp>
        <p:nvSpPr>
          <p:cNvPr id="19" name="Line 1042"/>
          <p:cNvSpPr>
            <a:spLocks noChangeShapeType="1"/>
          </p:cNvSpPr>
          <p:nvPr/>
        </p:nvSpPr>
        <p:spPr bwMode="auto">
          <a:xfrm>
            <a:off x="4267200" y="2565400"/>
            <a:ext cx="0" cy="63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1043"/>
          <p:cNvSpPr txBox="1">
            <a:spLocks noChangeArrowheads="1"/>
          </p:cNvSpPr>
          <p:nvPr/>
        </p:nvSpPr>
        <p:spPr bwMode="auto">
          <a:xfrm>
            <a:off x="2830513" y="3200400"/>
            <a:ext cx="33457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Is 7 = midpoint key?  NO.</a:t>
            </a:r>
          </a:p>
        </p:txBody>
      </p:sp>
      <p:sp>
        <p:nvSpPr>
          <p:cNvPr id="37" name="Text Box 1043"/>
          <p:cNvSpPr txBox="1">
            <a:spLocks noChangeArrowheads="1"/>
          </p:cNvSpPr>
          <p:nvPr/>
        </p:nvSpPr>
        <p:spPr bwMode="auto">
          <a:xfrm>
            <a:off x="2603500" y="3235325"/>
            <a:ext cx="3768725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/>
              <a:t>Is 7 &lt; midpoint value? YES. </a:t>
            </a:r>
          </a:p>
        </p:txBody>
      </p:sp>
      <p:sp>
        <p:nvSpPr>
          <p:cNvPr id="38" name="Rectangle 1027"/>
          <p:cNvSpPr>
            <a:spLocks noChangeArrowheads="1"/>
          </p:cNvSpPr>
          <p:nvPr/>
        </p:nvSpPr>
        <p:spPr bwMode="auto">
          <a:xfrm>
            <a:off x="1263650" y="4054773"/>
            <a:ext cx="722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[ 0 ]</a:t>
            </a:r>
          </a:p>
        </p:txBody>
      </p:sp>
      <p:sp>
        <p:nvSpPr>
          <p:cNvPr id="39" name="Rectangle 1028"/>
          <p:cNvSpPr>
            <a:spLocks noChangeArrowheads="1"/>
          </p:cNvSpPr>
          <p:nvPr/>
        </p:nvSpPr>
        <p:spPr bwMode="auto">
          <a:xfrm>
            <a:off x="2133600" y="4054773"/>
            <a:ext cx="722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[ 1 ]</a:t>
            </a:r>
          </a:p>
        </p:txBody>
      </p:sp>
      <p:sp>
        <p:nvSpPr>
          <p:cNvPr id="40" name="Rectangle 1030"/>
          <p:cNvSpPr>
            <a:spLocks noChangeArrowheads="1"/>
          </p:cNvSpPr>
          <p:nvPr/>
        </p:nvSpPr>
        <p:spPr bwMode="auto">
          <a:xfrm>
            <a:off x="1143000" y="450721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" name="Rectangle 1031"/>
          <p:cNvSpPr>
            <a:spLocks noChangeArrowheads="1"/>
          </p:cNvSpPr>
          <p:nvPr/>
        </p:nvSpPr>
        <p:spPr bwMode="auto">
          <a:xfrm>
            <a:off x="2057400" y="450721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2" name="Rectangle 1032"/>
          <p:cNvSpPr>
            <a:spLocks noChangeArrowheads="1"/>
          </p:cNvSpPr>
          <p:nvPr/>
        </p:nvSpPr>
        <p:spPr bwMode="auto">
          <a:xfrm>
            <a:off x="2971800" y="450721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3" name="Rectangle 1033"/>
          <p:cNvSpPr>
            <a:spLocks noChangeArrowheads="1"/>
          </p:cNvSpPr>
          <p:nvPr/>
        </p:nvSpPr>
        <p:spPr bwMode="auto">
          <a:xfrm>
            <a:off x="3886200" y="450721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11</a:t>
            </a:r>
          </a:p>
        </p:txBody>
      </p:sp>
      <p:sp>
        <p:nvSpPr>
          <p:cNvPr id="44" name="Rectangle 1034"/>
          <p:cNvSpPr>
            <a:spLocks noChangeArrowheads="1"/>
          </p:cNvSpPr>
          <p:nvPr/>
        </p:nvSpPr>
        <p:spPr bwMode="auto">
          <a:xfrm>
            <a:off x="4800600" y="450721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32</a:t>
            </a:r>
          </a:p>
        </p:txBody>
      </p:sp>
      <p:sp>
        <p:nvSpPr>
          <p:cNvPr id="45" name="Rectangle 1035"/>
          <p:cNvSpPr>
            <a:spLocks noChangeArrowheads="1"/>
          </p:cNvSpPr>
          <p:nvPr/>
        </p:nvSpPr>
        <p:spPr bwMode="auto">
          <a:xfrm>
            <a:off x="5715000" y="450721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33</a:t>
            </a:r>
          </a:p>
        </p:txBody>
      </p:sp>
      <p:sp>
        <p:nvSpPr>
          <p:cNvPr id="46" name="Rectangle 1036"/>
          <p:cNvSpPr>
            <a:spLocks noChangeArrowheads="1"/>
          </p:cNvSpPr>
          <p:nvPr/>
        </p:nvSpPr>
        <p:spPr bwMode="auto">
          <a:xfrm>
            <a:off x="6629400" y="450721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53</a:t>
            </a:r>
          </a:p>
        </p:txBody>
      </p:sp>
      <p:sp>
        <p:nvSpPr>
          <p:cNvPr id="47" name="Rectangle 1037"/>
          <p:cNvSpPr>
            <a:spLocks noChangeArrowheads="1"/>
          </p:cNvSpPr>
          <p:nvPr/>
        </p:nvSpPr>
        <p:spPr bwMode="auto">
          <a:xfrm>
            <a:off x="3048000" y="405001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[ 2 ]</a:t>
            </a:r>
          </a:p>
        </p:txBody>
      </p:sp>
      <p:sp>
        <p:nvSpPr>
          <p:cNvPr id="48" name="Rectangle 1038"/>
          <p:cNvSpPr>
            <a:spLocks noChangeArrowheads="1"/>
          </p:cNvSpPr>
          <p:nvPr/>
        </p:nvSpPr>
        <p:spPr bwMode="auto">
          <a:xfrm>
            <a:off x="3917950" y="405001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[ 3 ]</a:t>
            </a:r>
          </a:p>
        </p:txBody>
      </p:sp>
      <p:sp>
        <p:nvSpPr>
          <p:cNvPr id="49" name="Rectangle 1039"/>
          <p:cNvSpPr>
            <a:spLocks noChangeArrowheads="1"/>
          </p:cNvSpPr>
          <p:nvPr/>
        </p:nvSpPr>
        <p:spPr bwMode="auto">
          <a:xfrm>
            <a:off x="4876800" y="405001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[ 4 ]</a:t>
            </a:r>
          </a:p>
        </p:txBody>
      </p:sp>
      <p:sp>
        <p:nvSpPr>
          <p:cNvPr id="50" name="Rectangle 1040"/>
          <p:cNvSpPr>
            <a:spLocks noChangeArrowheads="1"/>
          </p:cNvSpPr>
          <p:nvPr/>
        </p:nvSpPr>
        <p:spPr bwMode="auto">
          <a:xfrm>
            <a:off x="5746750" y="405001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[ 5 ]</a:t>
            </a:r>
          </a:p>
        </p:txBody>
      </p:sp>
      <p:sp>
        <p:nvSpPr>
          <p:cNvPr id="51" name="Rectangle 1041"/>
          <p:cNvSpPr>
            <a:spLocks noChangeArrowheads="1"/>
          </p:cNvSpPr>
          <p:nvPr/>
        </p:nvSpPr>
        <p:spPr bwMode="auto">
          <a:xfrm>
            <a:off x="6705600" y="405001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[ 6 ]</a:t>
            </a:r>
          </a:p>
        </p:txBody>
      </p:sp>
      <p:sp>
        <p:nvSpPr>
          <p:cNvPr id="52" name="Text Box 1042"/>
          <p:cNvSpPr txBox="1">
            <a:spLocks noChangeArrowheads="1"/>
          </p:cNvSpPr>
          <p:nvPr/>
        </p:nvSpPr>
        <p:spPr bwMode="auto">
          <a:xfrm>
            <a:off x="951823" y="6015335"/>
            <a:ext cx="63978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dirty="0"/>
              <a:t>Search for the target in the area before midpoint. </a:t>
            </a:r>
          </a:p>
        </p:txBody>
      </p:sp>
      <p:sp>
        <p:nvSpPr>
          <p:cNvPr id="53" name="AutoShape 1043"/>
          <p:cNvSpPr>
            <a:spLocks/>
          </p:cNvSpPr>
          <p:nvPr/>
        </p:nvSpPr>
        <p:spPr bwMode="auto">
          <a:xfrm rot="16200000">
            <a:off x="2247900" y="4392910"/>
            <a:ext cx="533400" cy="2743200"/>
          </a:xfrm>
          <a:prstGeom prst="leftBrace">
            <a:avLst>
              <a:gd name="adj1" fmla="val 4285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/>
              <p:cNvSpPr/>
              <p:nvPr/>
            </p:nvSpPr>
            <p:spPr>
              <a:xfrm>
                <a:off x="7848600" y="1041400"/>
                <a:ext cx="1150937" cy="609600"/>
              </a:xfrm>
              <a:prstGeom prst="roundRect">
                <a:avLst/>
              </a:prstGeom>
              <a:noFill/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1041400"/>
                <a:ext cx="1150937" cy="6096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99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 animBg="1"/>
      <p:bldP spid="20" grpId="0"/>
      <p:bldP spid="20" grpId="1"/>
      <p:bldP spid="37" grpId="0" animBg="1"/>
      <p:bldP spid="38" grpId="0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-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1" name="Rectangle 1027"/>
          <p:cNvSpPr>
            <a:spLocks noChangeArrowheads="1"/>
          </p:cNvSpPr>
          <p:nvPr/>
        </p:nvSpPr>
        <p:spPr bwMode="auto">
          <a:xfrm>
            <a:off x="1111250" y="995363"/>
            <a:ext cx="722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[ 0 ]</a:t>
            </a:r>
          </a:p>
        </p:txBody>
      </p:sp>
      <p:sp>
        <p:nvSpPr>
          <p:cNvPr id="22" name="Rectangle 1028"/>
          <p:cNvSpPr>
            <a:spLocks noChangeArrowheads="1"/>
          </p:cNvSpPr>
          <p:nvPr/>
        </p:nvSpPr>
        <p:spPr bwMode="auto">
          <a:xfrm>
            <a:off x="1981200" y="995363"/>
            <a:ext cx="722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[ 1 ]</a:t>
            </a:r>
          </a:p>
        </p:txBody>
      </p:sp>
      <p:sp>
        <p:nvSpPr>
          <p:cNvPr id="23" name="Rectangle 1030"/>
          <p:cNvSpPr>
            <a:spLocks noChangeArrowheads="1"/>
          </p:cNvSpPr>
          <p:nvPr/>
        </p:nvSpPr>
        <p:spPr bwMode="auto">
          <a:xfrm>
            <a:off x="990600" y="14478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4" name="Rectangle 1031"/>
          <p:cNvSpPr>
            <a:spLocks noChangeArrowheads="1"/>
          </p:cNvSpPr>
          <p:nvPr/>
        </p:nvSpPr>
        <p:spPr bwMode="auto">
          <a:xfrm>
            <a:off x="1905000" y="14478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5" name="Rectangle 1032"/>
          <p:cNvSpPr>
            <a:spLocks noChangeArrowheads="1"/>
          </p:cNvSpPr>
          <p:nvPr/>
        </p:nvSpPr>
        <p:spPr bwMode="auto">
          <a:xfrm>
            <a:off x="2819400" y="14478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6" name="Rectangle 1033"/>
          <p:cNvSpPr>
            <a:spLocks noChangeArrowheads="1"/>
          </p:cNvSpPr>
          <p:nvPr/>
        </p:nvSpPr>
        <p:spPr bwMode="auto">
          <a:xfrm>
            <a:off x="3733800" y="14478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11</a:t>
            </a:r>
          </a:p>
        </p:txBody>
      </p:sp>
      <p:sp>
        <p:nvSpPr>
          <p:cNvPr id="27" name="Rectangle 1034"/>
          <p:cNvSpPr>
            <a:spLocks noChangeArrowheads="1"/>
          </p:cNvSpPr>
          <p:nvPr/>
        </p:nvSpPr>
        <p:spPr bwMode="auto">
          <a:xfrm>
            <a:off x="4648200" y="14478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32</a:t>
            </a:r>
          </a:p>
        </p:txBody>
      </p:sp>
      <p:sp>
        <p:nvSpPr>
          <p:cNvPr id="28" name="Rectangle 1035"/>
          <p:cNvSpPr>
            <a:spLocks noChangeArrowheads="1"/>
          </p:cNvSpPr>
          <p:nvPr/>
        </p:nvSpPr>
        <p:spPr bwMode="auto">
          <a:xfrm>
            <a:off x="5562600" y="14478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33</a:t>
            </a:r>
          </a:p>
        </p:txBody>
      </p:sp>
      <p:sp>
        <p:nvSpPr>
          <p:cNvPr id="29" name="Rectangle 1036"/>
          <p:cNvSpPr>
            <a:spLocks noChangeArrowheads="1"/>
          </p:cNvSpPr>
          <p:nvPr/>
        </p:nvSpPr>
        <p:spPr bwMode="auto">
          <a:xfrm>
            <a:off x="6477000" y="14478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53</a:t>
            </a:r>
          </a:p>
        </p:txBody>
      </p:sp>
      <p:sp>
        <p:nvSpPr>
          <p:cNvPr id="30" name="Rectangle 1037"/>
          <p:cNvSpPr>
            <a:spLocks noChangeArrowheads="1"/>
          </p:cNvSpPr>
          <p:nvPr/>
        </p:nvSpPr>
        <p:spPr bwMode="auto">
          <a:xfrm>
            <a:off x="2895600" y="9906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[ 2 ]</a:t>
            </a:r>
          </a:p>
        </p:txBody>
      </p:sp>
      <p:sp>
        <p:nvSpPr>
          <p:cNvPr id="31" name="Rectangle 1038"/>
          <p:cNvSpPr>
            <a:spLocks noChangeArrowheads="1"/>
          </p:cNvSpPr>
          <p:nvPr/>
        </p:nvSpPr>
        <p:spPr bwMode="auto">
          <a:xfrm>
            <a:off x="3765550" y="9906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[ 3 ]</a:t>
            </a:r>
          </a:p>
        </p:txBody>
      </p:sp>
      <p:sp>
        <p:nvSpPr>
          <p:cNvPr id="32" name="Rectangle 1039"/>
          <p:cNvSpPr>
            <a:spLocks noChangeArrowheads="1"/>
          </p:cNvSpPr>
          <p:nvPr/>
        </p:nvSpPr>
        <p:spPr bwMode="auto">
          <a:xfrm>
            <a:off x="4724400" y="9906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[ 4 ]</a:t>
            </a:r>
          </a:p>
        </p:txBody>
      </p:sp>
      <p:sp>
        <p:nvSpPr>
          <p:cNvPr id="33" name="Rectangle 1040"/>
          <p:cNvSpPr>
            <a:spLocks noChangeArrowheads="1"/>
          </p:cNvSpPr>
          <p:nvPr/>
        </p:nvSpPr>
        <p:spPr bwMode="auto">
          <a:xfrm>
            <a:off x="5594350" y="9906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[ 5 ]</a:t>
            </a:r>
          </a:p>
        </p:txBody>
      </p:sp>
      <p:sp>
        <p:nvSpPr>
          <p:cNvPr id="34" name="Rectangle 1041"/>
          <p:cNvSpPr>
            <a:spLocks noChangeArrowheads="1"/>
          </p:cNvSpPr>
          <p:nvPr/>
        </p:nvSpPr>
        <p:spPr bwMode="auto">
          <a:xfrm>
            <a:off x="6553200" y="9906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[ 6 ]</a:t>
            </a:r>
          </a:p>
        </p:txBody>
      </p:sp>
      <p:sp>
        <p:nvSpPr>
          <p:cNvPr id="35" name="Line 1044"/>
          <p:cNvSpPr>
            <a:spLocks noChangeShapeType="1"/>
          </p:cNvSpPr>
          <p:nvPr/>
        </p:nvSpPr>
        <p:spPr bwMode="auto">
          <a:xfrm>
            <a:off x="2362200" y="2514600"/>
            <a:ext cx="0" cy="422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 Box 1045"/>
          <p:cNvSpPr txBox="1">
            <a:spLocks noChangeArrowheads="1"/>
          </p:cNvSpPr>
          <p:nvPr/>
        </p:nvSpPr>
        <p:spPr bwMode="auto">
          <a:xfrm>
            <a:off x="685800" y="2860675"/>
            <a:ext cx="3567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Find approximate midpoint</a:t>
            </a:r>
          </a:p>
        </p:txBody>
      </p:sp>
      <p:sp>
        <p:nvSpPr>
          <p:cNvPr id="37" name="Rectangle 1027"/>
          <p:cNvSpPr>
            <a:spLocks noChangeArrowheads="1"/>
          </p:cNvSpPr>
          <p:nvPr/>
        </p:nvSpPr>
        <p:spPr bwMode="auto">
          <a:xfrm>
            <a:off x="1111250" y="3890963"/>
            <a:ext cx="722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[ 0 ]</a:t>
            </a:r>
          </a:p>
        </p:txBody>
      </p:sp>
      <p:sp>
        <p:nvSpPr>
          <p:cNvPr id="38" name="Rectangle 1028"/>
          <p:cNvSpPr>
            <a:spLocks noChangeArrowheads="1"/>
          </p:cNvSpPr>
          <p:nvPr/>
        </p:nvSpPr>
        <p:spPr bwMode="auto">
          <a:xfrm>
            <a:off x="1981200" y="3890963"/>
            <a:ext cx="722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[ 1 ]</a:t>
            </a:r>
          </a:p>
        </p:txBody>
      </p:sp>
      <p:sp>
        <p:nvSpPr>
          <p:cNvPr id="39" name="Rectangle 1030"/>
          <p:cNvSpPr>
            <a:spLocks noChangeArrowheads="1"/>
          </p:cNvSpPr>
          <p:nvPr/>
        </p:nvSpPr>
        <p:spPr bwMode="auto">
          <a:xfrm>
            <a:off x="990600" y="43434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" name="Rectangle 1031"/>
          <p:cNvSpPr>
            <a:spLocks noChangeArrowheads="1"/>
          </p:cNvSpPr>
          <p:nvPr/>
        </p:nvSpPr>
        <p:spPr bwMode="auto">
          <a:xfrm>
            <a:off x="1905000" y="43434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1" name="Rectangle 1032"/>
          <p:cNvSpPr>
            <a:spLocks noChangeArrowheads="1"/>
          </p:cNvSpPr>
          <p:nvPr/>
        </p:nvSpPr>
        <p:spPr bwMode="auto">
          <a:xfrm>
            <a:off x="2819400" y="43434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2" name="Rectangle 1033"/>
          <p:cNvSpPr>
            <a:spLocks noChangeArrowheads="1"/>
          </p:cNvSpPr>
          <p:nvPr/>
        </p:nvSpPr>
        <p:spPr bwMode="auto">
          <a:xfrm>
            <a:off x="3733800" y="43434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11</a:t>
            </a:r>
          </a:p>
        </p:txBody>
      </p:sp>
      <p:sp>
        <p:nvSpPr>
          <p:cNvPr id="43" name="Rectangle 1034"/>
          <p:cNvSpPr>
            <a:spLocks noChangeArrowheads="1"/>
          </p:cNvSpPr>
          <p:nvPr/>
        </p:nvSpPr>
        <p:spPr bwMode="auto">
          <a:xfrm>
            <a:off x="4648200" y="43434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32</a:t>
            </a:r>
          </a:p>
        </p:txBody>
      </p:sp>
      <p:sp>
        <p:nvSpPr>
          <p:cNvPr id="44" name="Rectangle 1035"/>
          <p:cNvSpPr>
            <a:spLocks noChangeArrowheads="1"/>
          </p:cNvSpPr>
          <p:nvPr/>
        </p:nvSpPr>
        <p:spPr bwMode="auto">
          <a:xfrm>
            <a:off x="5562600" y="43434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33</a:t>
            </a:r>
          </a:p>
        </p:txBody>
      </p:sp>
      <p:sp>
        <p:nvSpPr>
          <p:cNvPr id="45" name="Rectangle 1036"/>
          <p:cNvSpPr>
            <a:spLocks noChangeArrowheads="1"/>
          </p:cNvSpPr>
          <p:nvPr/>
        </p:nvSpPr>
        <p:spPr bwMode="auto">
          <a:xfrm>
            <a:off x="6477000" y="43434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53</a:t>
            </a:r>
          </a:p>
        </p:txBody>
      </p:sp>
      <p:sp>
        <p:nvSpPr>
          <p:cNvPr id="46" name="Rectangle 1037"/>
          <p:cNvSpPr>
            <a:spLocks noChangeArrowheads="1"/>
          </p:cNvSpPr>
          <p:nvPr/>
        </p:nvSpPr>
        <p:spPr bwMode="auto">
          <a:xfrm>
            <a:off x="2895600" y="38862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[ 2 ]</a:t>
            </a:r>
          </a:p>
        </p:txBody>
      </p:sp>
      <p:sp>
        <p:nvSpPr>
          <p:cNvPr id="47" name="Rectangle 1038"/>
          <p:cNvSpPr>
            <a:spLocks noChangeArrowheads="1"/>
          </p:cNvSpPr>
          <p:nvPr/>
        </p:nvSpPr>
        <p:spPr bwMode="auto">
          <a:xfrm>
            <a:off x="3765550" y="38862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[ 3 ]</a:t>
            </a:r>
          </a:p>
        </p:txBody>
      </p:sp>
      <p:sp>
        <p:nvSpPr>
          <p:cNvPr id="48" name="Rectangle 1039"/>
          <p:cNvSpPr>
            <a:spLocks noChangeArrowheads="1"/>
          </p:cNvSpPr>
          <p:nvPr/>
        </p:nvSpPr>
        <p:spPr bwMode="auto">
          <a:xfrm>
            <a:off x="4724400" y="38862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[ 4 ]</a:t>
            </a:r>
          </a:p>
        </p:txBody>
      </p:sp>
      <p:sp>
        <p:nvSpPr>
          <p:cNvPr id="49" name="Rectangle 1040"/>
          <p:cNvSpPr>
            <a:spLocks noChangeArrowheads="1"/>
          </p:cNvSpPr>
          <p:nvPr/>
        </p:nvSpPr>
        <p:spPr bwMode="auto">
          <a:xfrm>
            <a:off x="5594350" y="38862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[ 5 ]</a:t>
            </a:r>
          </a:p>
        </p:txBody>
      </p:sp>
      <p:sp>
        <p:nvSpPr>
          <p:cNvPr id="50" name="Rectangle 1041"/>
          <p:cNvSpPr>
            <a:spLocks noChangeArrowheads="1"/>
          </p:cNvSpPr>
          <p:nvPr/>
        </p:nvSpPr>
        <p:spPr bwMode="auto">
          <a:xfrm>
            <a:off x="6553200" y="38862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[ 6 ]</a:t>
            </a:r>
          </a:p>
        </p:txBody>
      </p:sp>
      <p:sp>
        <p:nvSpPr>
          <p:cNvPr id="51" name="Line 1042"/>
          <p:cNvSpPr>
            <a:spLocks noChangeShapeType="1"/>
          </p:cNvSpPr>
          <p:nvPr/>
        </p:nvSpPr>
        <p:spPr bwMode="auto">
          <a:xfrm>
            <a:off x="2362200" y="5334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1043"/>
              <p:cNvSpPr txBox="1">
                <a:spLocks noChangeArrowheads="1"/>
              </p:cNvSpPr>
              <p:nvPr/>
            </p:nvSpPr>
            <p:spPr bwMode="auto">
              <a:xfrm>
                <a:off x="726175" y="5943600"/>
                <a:ext cx="3532377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400" dirty="0"/>
                  <a:t> = value of midpoint? NO.</a:t>
                </a:r>
              </a:p>
            </p:txBody>
          </p:sp>
        </mc:Choice>
        <mc:Fallback xmlns="">
          <p:sp>
            <p:nvSpPr>
              <p:cNvPr id="52" name="Text Box 10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6175" y="5943600"/>
                <a:ext cx="3532377" cy="461665"/>
              </a:xfrm>
              <a:prstGeom prst="rect">
                <a:avLst/>
              </a:prstGeom>
              <a:blipFill>
                <a:blip r:embed="rId2"/>
                <a:stretch>
                  <a:fillRect t="-10526" r="-1724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1043"/>
              <p:cNvSpPr txBox="1">
                <a:spLocks noChangeArrowheads="1"/>
              </p:cNvSpPr>
              <p:nvPr/>
            </p:nvSpPr>
            <p:spPr bwMode="auto">
              <a:xfrm>
                <a:off x="766550" y="5943600"/>
                <a:ext cx="3532377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400" dirty="0"/>
                  <a:t> &lt; value of midpoint? NO.</a:t>
                </a:r>
              </a:p>
            </p:txBody>
          </p:sp>
        </mc:Choice>
        <mc:Fallback xmlns="">
          <p:sp>
            <p:nvSpPr>
              <p:cNvPr id="53" name="Text Box 10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6550" y="5943600"/>
                <a:ext cx="3532377" cy="461665"/>
              </a:xfrm>
              <a:prstGeom prst="rect">
                <a:avLst/>
              </a:prstGeom>
              <a:blipFill>
                <a:blip r:embed="rId3"/>
                <a:stretch>
                  <a:fillRect t="-10526" r="-1727" b="-2894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ounded Rectangle 55"/>
              <p:cNvSpPr/>
              <p:nvPr/>
            </p:nvSpPr>
            <p:spPr>
              <a:xfrm>
                <a:off x="7848600" y="1041400"/>
                <a:ext cx="1150937" cy="609600"/>
              </a:xfrm>
              <a:prstGeom prst="roundRect">
                <a:avLst/>
              </a:prstGeom>
              <a:noFill/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Rounded 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1041400"/>
                <a:ext cx="1150937" cy="6096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1043"/>
              <p:cNvSpPr txBox="1">
                <a:spLocks noChangeArrowheads="1"/>
              </p:cNvSpPr>
              <p:nvPr/>
            </p:nvSpPr>
            <p:spPr bwMode="auto">
              <a:xfrm>
                <a:off x="837688" y="5943599"/>
                <a:ext cx="3573927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400" dirty="0"/>
                  <a:t> &gt; value of midpoint? YES.</a:t>
                </a:r>
              </a:p>
            </p:txBody>
          </p:sp>
        </mc:Choice>
        <mc:Fallback xmlns="">
          <p:sp>
            <p:nvSpPr>
              <p:cNvPr id="55" name="Text Box 10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7688" y="5943599"/>
                <a:ext cx="3573927" cy="461665"/>
              </a:xfrm>
              <a:prstGeom prst="rect">
                <a:avLst/>
              </a:prstGeom>
              <a:blipFill>
                <a:blip r:embed="rId5"/>
                <a:stretch>
                  <a:fillRect t="-10526" r="-1704" b="-2894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94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35" grpId="0" animBg="1"/>
      <p:bldP spid="36" grpId="0"/>
      <p:bldP spid="37" grpId="0"/>
      <p:bldP spid="38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 animBg="1"/>
      <p:bldP spid="52" grpId="0"/>
      <p:bldP spid="52" grpId="1"/>
      <p:bldP spid="53" grpId="0" animBg="1"/>
      <p:bldP spid="53" grpId="1" animBg="1"/>
      <p:bldP spid="5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-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21" name="Rectangle 1027"/>
          <p:cNvSpPr>
            <a:spLocks noChangeArrowheads="1"/>
          </p:cNvSpPr>
          <p:nvPr/>
        </p:nvSpPr>
        <p:spPr bwMode="auto">
          <a:xfrm>
            <a:off x="1111250" y="919163"/>
            <a:ext cx="722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[ 0 ]</a:t>
            </a:r>
          </a:p>
        </p:txBody>
      </p:sp>
      <p:sp>
        <p:nvSpPr>
          <p:cNvPr id="22" name="Rectangle 1028"/>
          <p:cNvSpPr>
            <a:spLocks noChangeArrowheads="1"/>
          </p:cNvSpPr>
          <p:nvPr/>
        </p:nvSpPr>
        <p:spPr bwMode="auto">
          <a:xfrm>
            <a:off x="1981200" y="919163"/>
            <a:ext cx="722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[ 1 ]</a:t>
            </a:r>
          </a:p>
        </p:txBody>
      </p:sp>
      <p:sp>
        <p:nvSpPr>
          <p:cNvPr id="23" name="Rectangle 1030"/>
          <p:cNvSpPr>
            <a:spLocks noChangeArrowheads="1"/>
          </p:cNvSpPr>
          <p:nvPr/>
        </p:nvSpPr>
        <p:spPr bwMode="auto">
          <a:xfrm>
            <a:off x="990600" y="13716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3</a:t>
            </a:r>
          </a:p>
        </p:txBody>
      </p:sp>
      <p:sp>
        <p:nvSpPr>
          <p:cNvPr id="24" name="Rectangle 1031"/>
          <p:cNvSpPr>
            <a:spLocks noChangeArrowheads="1"/>
          </p:cNvSpPr>
          <p:nvPr/>
        </p:nvSpPr>
        <p:spPr bwMode="auto">
          <a:xfrm>
            <a:off x="1905000" y="13716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6</a:t>
            </a:r>
          </a:p>
        </p:txBody>
      </p:sp>
      <p:sp>
        <p:nvSpPr>
          <p:cNvPr id="25" name="Rectangle 1032"/>
          <p:cNvSpPr>
            <a:spLocks noChangeArrowheads="1"/>
          </p:cNvSpPr>
          <p:nvPr/>
        </p:nvSpPr>
        <p:spPr bwMode="auto">
          <a:xfrm>
            <a:off x="2819400" y="13716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36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6" name="Rectangle 1033"/>
          <p:cNvSpPr>
            <a:spLocks noChangeArrowheads="1"/>
          </p:cNvSpPr>
          <p:nvPr/>
        </p:nvSpPr>
        <p:spPr bwMode="auto">
          <a:xfrm>
            <a:off x="3733800" y="13716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11</a:t>
            </a:r>
          </a:p>
        </p:txBody>
      </p:sp>
      <p:sp>
        <p:nvSpPr>
          <p:cNvPr id="27" name="Rectangle 1034"/>
          <p:cNvSpPr>
            <a:spLocks noChangeArrowheads="1"/>
          </p:cNvSpPr>
          <p:nvPr/>
        </p:nvSpPr>
        <p:spPr bwMode="auto">
          <a:xfrm>
            <a:off x="4648200" y="13716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32</a:t>
            </a:r>
          </a:p>
        </p:txBody>
      </p:sp>
      <p:sp>
        <p:nvSpPr>
          <p:cNvPr id="28" name="Rectangle 1035"/>
          <p:cNvSpPr>
            <a:spLocks noChangeArrowheads="1"/>
          </p:cNvSpPr>
          <p:nvPr/>
        </p:nvSpPr>
        <p:spPr bwMode="auto">
          <a:xfrm>
            <a:off x="5562600" y="13716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33</a:t>
            </a:r>
          </a:p>
        </p:txBody>
      </p:sp>
      <p:sp>
        <p:nvSpPr>
          <p:cNvPr id="29" name="Rectangle 1036"/>
          <p:cNvSpPr>
            <a:spLocks noChangeArrowheads="1"/>
          </p:cNvSpPr>
          <p:nvPr/>
        </p:nvSpPr>
        <p:spPr bwMode="auto">
          <a:xfrm>
            <a:off x="6477000" y="13716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53</a:t>
            </a:r>
          </a:p>
        </p:txBody>
      </p:sp>
      <p:sp>
        <p:nvSpPr>
          <p:cNvPr id="30" name="Rectangle 1037"/>
          <p:cNvSpPr>
            <a:spLocks noChangeArrowheads="1"/>
          </p:cNvSpPr>
          <p:nvPr/>
        </p:nvSpPr>
        <p:spPr bwMode="auto">
          <a:xfrm>
            <a:off x="2895600" y="9144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[ 2 ]</a:t>
            </a:r>
          </a:p>
        </p:txBody>
      </p:sp>
      <p:sp>
        <p:nvSpPr>
          <p:cNvPr id="31" name="Rectangle 1038"/>
          <p:cNvSpPr>
            <a:spLocks noChangeArrowheads="1"/>
          </p:cNvSpPr>
          <p:nvPr/>
        </p:nvSpPr>
        <p:spPr bwMode="auto">
          <a:xfrm>
            <a:off x="3765550" y="9144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[ 3 ]</a:t>
            </a:r>
          </a:p>
        </p:txBody>
      </p:sp>
      <p:sp>
        <p:nvSpPr>
          <p:cNvPr id="32" name="Rectangle 1039"/>
          <p:cNvSpPr>
            <a:spLocks noChangeArrowheads="1"/>
          </p:cNvSpPr>
          <p:nvPr/>
        </p:nvSpPr>
        <p:spPr bwMode="auto">
          <a:xfrm>
            <a:off x="4724400" y="9144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[ 4 ]</a:t>
            </a:r>
          </a:p>
        </p:txBody>
      </p:sp>
      <p:sp>
        <p:nvSpPr>
          <p:cNvPr id="33" name="Rectangle 1040"/>
          <p:cNvSpPr>
            <a:spLocks noChangeArrowheads="1"/>
          </p:cNvSpPr>
          <p:nvPr/>
        </p:nvSpPr>
        <p:spPr bwMode="auto">
          <a:xfrm>
            <a:off x="5594350" y="9144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[ 5 ]</a:t>
            </a:r>
          </a:p>
        </p:txBody>
      </p:sp>
      <p:sp>
        <p:nvSpPr>
          <p:cNvPr id="34" name="Rectangle 1041"/>
          <p:cNvSpPr>
            <a:spLocks noChangeArrowheads="1"/>
          </p:cNvSpPr>
          <p:nvPr/>
        </p:nvSpPr>
        <p:spPr bwMode="auto">
          <a:xfrm>
            <a:off x="6553200" y="9144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[ 6 ]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044"/>
              <p:cNvSpPr txBox="1">
                <a:spLocks noChangeArrowheads="1"/>
              </p:cNvSpPr>
              <p:nvPr/>
            </p:nvSpPr>
            <p:spPr bwMode="auto">
              <a:xfrm>
                <a:off x="1193871" y="2895600"/>
                <a:ext cx="5523692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 dirty="0"/>
                  <a:t>Search for the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400" dirty="0"/>
                  <a:t> in the area after midpoint.</a:t>
                </a:r>
              </a:p>
              <a:p>
                <a:pPr algn="ctr"/>
                <a:r>
                  <a:rPr lang="en-US" altLang="en-US" sz="2400" dirty="0"/>
                  <a:t> </a:t>
                </a:r>
              </a:p>
            </p:txBody>
          </p:sp>
        </mc:Choice>
        <mc:Fallback xmlns="">
          <p:sp>
            <p:nvSpPr>
              <p:cNvPr id="35" name="Text Box 10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3871" y="2895600"/>
                <a:ext cx="5523692" cy="830997"/>
              </a:xfrm>
              <a:prstGeom prst="rect">
                <a:avLst/>
              </a:prstGeom>
              <a:blipFill>
                <a:blip r:embed="rId2"/>
                <a:stretch>
                  <a:fillRect l="-1435" t="-5882" r="-12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utoShape 1045"/>
          <p:cNvSpPr>
            <a:spLocks/>
          </p:cNvSpPr>
          <p:nvPr/>
        </p:nvSpPr>
        <p:spPr bwMode="auto">
          <a:xfrm rot="16200000">
            <a:off x="3009900" y="2171700"/>
            <a:ext cx="533400" cy="914400"/>
          </a:xfrm>
          <a:prstGeom prst="leftBrace">
            <a:avLst>
              <a:gd name="adj1" fmla="val 1428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1027"/>
          <p:cNvSpPr>
            <a:spLocks noChangeArrowheads="1"/>
          </p:cNvSpPr>
          <p:nvPr/>
        </p:nvSpPr>
        <p:spPr bwMode="auto">
          <a:xfrm>
            <a:off x="1111250" y="3713163"/>
            <a:ext cx="722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[ 0 ]</a:t>
            </a:r>
          </a:p>
        </p:txBody>
      </p:sp>
      <p:sp>
        <p:nvSpPr>
          <p:cNvPr id="38" name="Rectangle 1028"/>
          <p:cNvSpPr>
            <a:spLocks noChangeArrowheads="1"/>
          </p:cNvSpPr>
          <p:nvPr/>
        </p:nvSpPr>
        <p:spPr bwMode="auto">
          <a:xfrm>
            <a:off x="1981200" y="3713163"/>
            <a:ext cx="722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[ 1 ]</a:t>
            </a:r>
          </a:p>
        </p:txBody>
      </p:sp>
      <p:sp>
        <p:nvSpPr>
          <p:cNvPr id="39" name="Rectangle 1030"/>
          <p:cNvSpPr>
            <a:spLocks noChangeArrowheads="1"/>
          </p:cNvSpPr>
          <p:nvPr/>
        </p:nvSpPr>
        <p:spPr bwMode="auto">
          <a:xfrm>
            <a:off x="990600" y="41656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3</a:t>
            </a:r>
          </a:p>
        </p:txBody>
      </p:sp>
      <p:sp>
        <p:nvSpPr>
          <p:cNvPr id="40" name="Rectangle 1031"/>
          <p:cNvSpPr>
            <a:spLocks noChangeArrowheads="1"/>
          </p:cNvSpPr>
          <p:nvPr/>
        </p:nvSpPr>
        <p:spPr bwMode="auto">
          <a:xfrm>
            <a:off x="1905000" y="41656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6</a:t>
            </a:r>
          </a:p>
        </p:txBody>
      </p:sp>
      <p:sp>
        <p:nvSpPr>
          <p:cNvPr id="41" name="Rectangle 1032"/>
          <p:cNvSpPr>
            <a:spLocks noChangeArrowheads="1"/>
          </p:cNvSpPr>
          <p:nvPr/>
        </p:nvSpPr>
        <p:spPr bwMode="auto">
          <a:xfrm>
            <a:off x="2819400" y="41656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2" name="Rectangle 1033"/>
          <p:cNvSpPr>
            <a:spLocks noChangeArrowheads="1"/>
          </p:cNvSpPr>
          <p:nvPr/>
        </p:nvSpPr>
        <p:spPr bwMode="auto">
          <a:xfrm>
            <a:off x="3733800" y="41656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11</a:t>
            </a:r>
          </a:p>
        </p:txBody>
      </p:sp>
      <p:sp>
        <p:nvSpPr>
          <p:cNvPr id="43" name="Rectangle 1034"/>
          <p:cNvSpPr>
            <a:spLocks noChangeArrowheads="1"/>
          </p:cNvSpPr>
          <p:nvPr/>
        </p:nvSpPr>
        <p:spPr bwMode="auto">
          <a:xfrm>
            <a:off x="4648200" y="41656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32</a:t>
            </a:r>
          </a:p>
        </p:txBody>
      </p:sp>
      <p:sp>
        <p:nvSpPr>
          <p:cNvPr id="44" name="Rectangle 1035"/>
          <p:cNvSpPr>
            <a:spLocks noChangeArrowheads="1"/>
          </p:cNvSpPr>
          <p:nvPr/>
        </p:nvSpPr>
        <p:spPr bwMode="auto">
          <a:xfrm>
            <a:off x="5562600" y="41656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33</a:t>
            </a:r>
          </a:p>
        </p:txBody>
      </p:sp>
      <p:sp>
        <p:nvSpPr>
          <p:cNvPr id="45" name="Rectangle 1036"/>
          <p:cNvSpPr>
            <a:spLocks noChangeArrowheads="1"/>
          </p:cNvSpPr>
          <p:nvPr/>
        </p:nvSpPr>
        <p:spPr bwMode="auto">
          <a:xfrm>
            <a:off x="6477000" y="4165600"/>
            <a:ext cx="9144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600"/>
              <a:t>53</a:t>
            </a:r>
          </a:p>
        </p:txBody>
      </p:sp>
      <p:sp>
        <p:nvSpPr>
          <p:cNvPr id="46" name="Rectangle 1037"/>
          <p:cNvSpPr>
            <a:spLocks noChangeArrowheads="1"/>
          </p:cNvSpPr>
          <p:nvPr/>
        </p:nvSpPr>
        <p:spPr bwMode="auto">
          <a:xfrm>
            <a:off x="2895600" y="37084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[ 2 ]</a:t>
            </a:r>
          </a:p>
        </p:txBody>
      </p:sp>
      <p:sp>
        <p:nvSpPr>
          <p:cNvPr id="47" name="Rectangle 1038"/>
          <p:cNvSpPr>
            <a:spLocks noChangeArrowheads="1"/>
          </p:cNvSpPr>
          <p:nvPr/>
        </p:nvSpPr>
        <p:spPr bwMode="auto">
          <a:xfrm>
            <a:off x="3765550" y="37084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[ 3 ]</a:t>
            </a:r>
          </a:p>
        </p:txBody>
      </p:sp>
      <p:sp>
        <p:nvSpPr>
          <p:cNvPr id="48" name="Rectangle 1039"/>
          <p:cNvSpPr>
            <a:spLocks noChangeArrowheads="1"/>
          </p:cNvSpPr>
          <p:nvPr/>
        </p:nvSpPr>
        <p:spPr bwMode="auto">
          <a:xfrm>
            <a:off x="4724400" y="37084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[ 4 ]</a:t>
            </a:r>
          </a:p>
        </p:txBody>
      </p:sp>
      <p:sp>
        <p:nvSpPr>
          <p:cNvPr id="49" name="Rectangle 1040"/>
          <p:cNvSpPr>
            <a:spLocks noChangeArrowheads="1"/>
          </p:cNvSpPr>
          <p:nvPr/>
        </p:nvSpPr>
        <p:spPr bwMode="auto">
          <a:xfrm>
            <a:off x="5594350" y="37084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[ 5 ]</a:t>
            </a:r>
          </a:p>
        </p:txBody>
      </p:sp>
      <p:sp>
        <p:nvSpPr>
          <p:cNvPr id="50" name="Rectangle 1041"/>
          <p:cNvSpPr>
            <a:spLocks noChangeArrowheads="1"/>
          </p:cNvSpPr>
          <p:nvPr/>
        </p:nvSpPr>
        <p:spPr bwMode="auto">
          <a:xfrm>
            <a:off x="6553200" y="3708400"/>
            <a:ext cx="722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[ 6 ]</a:t>
            </a:r>
          </a:p>
        </p:txBody>
      </p:sp>
      <p:sp>
        <p:nvSpPr>
          <p:cNvPr id="51" name="Line 1044"/>
          <p:cNvSpPr>
            <a:spLocks noChangeShapeType="1"/>
          </p:cNvSpPr>
          <p:nvPr/>
        </p:nvSpPr>
        <p:spPr bwMode="auto">
          <a:xfrm>
            <a:off x="3267074" y="5232400"/>
            <a:ext cx="9525" cy="47539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1045"/>
              <p:cNvSpPr txBox="1">
                <a:spLocks noChangeArrowheads="1"/>
              </p:cNvSpPr>
              <p:nvPr/>
            </p:nvSpPr>
            <p:spPr bwMode="auto">
              <a:xfrm>
                <a:off x="1590675" y="5638800"/>
                <a:ext cx="3644716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dirty="0"/>
                  <a:t>Find approximate midpoint.</a:t>
                </a:r>
              </a:p>
              <a:p>
                <a:r>
                  <a:rPr lang="en-US" altLang="en-US" sz="2400" dirty="0"/>
                  <a:t>Is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400" dirty="0"/>
                  <a:t> = midpoint value?  YES.</a:t>
                </a:r>
              </a:p>
            </p:txBody>
          </p:sp>
        </mc:Choice>
        <mc:Fallback xmlns="">
          <p:sp>
            <p:nvSpPr>
              <p:cNvPr id="52" name="Text Box 10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90675" y="5638800"/>
                <a:ext cx="3644716" cy="830997"/>
              </a:xfrm>
              <a:prstGeom prst="rect">
                <a:avLst/>
              </a:prstGeom>
              <a:blipFill>
                <a:blip r:embed="rId3"/>
                <a:stretch>
                  <a:fillRect l="-2676" t="-5882" r="-1338" b="-161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ounded Rectangle 53"/>
              <p:cNvSpPr/>
              <p:nvPr/>
            </p:nvSpPr>
            <p:spPr>
              <a:xfrm>
                <a:off x="7848600" y="1041400"/>
                <a:ext cx="1150937" cy="609600"/>
              </a:xfrm>
              <a:prstGeom prst="roundRect">
                <a:avLst/>
              </a:prstGeom>
              <a:noFill/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Rounded 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1041400"/>
                <a:ext cx="1150937" cy="6096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7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35" grpId="0"/>
      <p:bldP spid="36" grpId="0" animBg="1"/>
      <p:bldP spid="37" grpId="0"/>
      <p:bldP spid="38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 animBg="1"/>
      <p:bldP spid="5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– Iterative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190500" y="990600"/>
            <a:ext cx="8763000" cy="4967257"/>
          </a:xfrm>
          <a:prstGeom prst="rect">
            <a:avLst/>
          </a:prstGeom>
          <a:solidFill>
            <a:schemeClr val="bg2"/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Algorithm: </a:t>
            </a:r>
            <a:r>
              <a:rPr lang="en-IN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IN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biniter</a:t>
            </a:r>
            <a:r>
              <a:rPr lang="en-IN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(T[1,…,n], x)</a:t>
            </a:r>
          </a:p>
          <a:p>
            <a:pPr marL="914400" lvl="2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&gt; T[n]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then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return n+1</a:t>
            </a:r>
          </a:p>
          <a:p>
            <a:pPr marL="914400" lvl="2" indent="0">
              <a:buNone/>
            </a:pP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← 1; </a:t>
            </a:r>
          </a:p>
          <a:p>
            <a:pPr marL="914400" lvl="2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j ← n;</a:t>
            </a:r>
          </a:p>
          <a:p>
            <a:pPr marL="914400" lvl="2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j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 marL="1371600" lvl="3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k ← (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+ j ) ÷ 2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371600" lvl="3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if  x ≤ T [k]  then  j ← k 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28800" lvl="4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← k + 1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4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      A[j] ← A[j+1]          A[j+1] ← temp</a:t>
            </a:r>
          </a:p>
        </p:txBody>
      </p:sp>
      <p:sp>
        <p:nvSpPr>
          <p:cNvPr id="3" name="Rectangle 2"/>
          <p:cNvSpPr/>
          <p:nvPr/>
        </p:nvSpPr>
        <p:spPr>
          <a:xfrm>
            <a:off x="8153400" y="1676400"/>
            <a:ext cx="548640" cy="548640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8156022" y="2225872"/>
            <a:ext cx="548640" cy="548640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4711" y="2775344"/>
            <a:ext cx="548640" cy="548640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9" name="Rectangle 8"/>
          <p:cNvSpPr/>
          <p:nvPr/>
        </p:nvSpPr>
        <p:spPr>
          <a:xfrm>
            <a:off x="8159955" y="3859540"/>
            <a:ext cx="548640" cy="548640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32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57333" y="4409012"/>
            <a:ext cx="548640" cy="548640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33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158644" y="4958483"/>
            <a:ext cx="548640" cy="548640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53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159955" y="3312578"/>
            <a:ext cx="548640" cy="548640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14" name="Oval 13"/>
          <p:cNvSpPr/>
          <p:nvPr/>
        </p:nvSpPr>
        <p:spPr>
          <a:xfrm>
            <a:off x="7467600" y="17526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i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467600" y="50292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31480" y="1026783"/>
            <a:ext cx="73152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n=7</a:t>
            </a:r>
          </a:p>
        </p:txBody>
      </p:sp>
      <p:sp>
        <p:nvSpPr>
          <p:cNvPr id="17" name="Oval 16"/>
          <p:cNvSpPr/>
          <p:nvPr/>
        </p:nvSpPr>
        <p:spPr>
          <a:xfrm>
            <a:off x="7467600" y="34290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524000" y="3915696"/>
            <a:ext cx="4572000" cy="5219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467600" y="5029200"/>
            <a:ext cx="457200" cy="457200"/>
          </a:xfrm>
          <a:prstGeom prst="ellipse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924800" y="3312578"/>
            <a:ext cx="10287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24800" y="3856704"/>
            <a:ext cx="10287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26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3.33333E-6 -0.23334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364 0.04375 0 -0.00949 0 0.06458 C 0 0.07106 -0.00104 0.07754 -0.00156 0.08403 C -0.00364 0.07546 -0.00312 0.07963 -0.00312 0.07106 L -0.00156 0.07315 " pathEditMode="relative" ptsTypes="AAAAAA">
                                      <p:cBhvr>
                                        <p:cTn id="1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0.32222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111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5" grpId="2" animBg="1"/>
      <p:bldP spid="16" grpId="0" animBg="1"/>
      <p:bldP spid="17" grpId="0" animBg="1"/>
      <p:bldP spid="17" grpId="1" animBg="1"/>
      <p:bldP spid="18" grpId="0" animBg="1"/>
      <p:bldP spid="18" grpId="1" animBg="1"/>
      <p:bldP spid="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Binary Search – Recursive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190500" y="990600"/>
            <a:ext cx="8763000" cy="4967257"/>
          </a:xfrm>
          <a:prstGeom prst="rect">
            <a:avLst/>
          </a:prstGeom>
          <a:solidFill>
            <a:schemeClr val="bg2"/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Algorithm: </a:t>
            </a:r>
            <a:r>
              <a:rPr lang="en-IN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IN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binsearch</a:t>
            </a:r>
            <a:r>
              <a:rPr lang="en-IN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(T[1,…,n], x)</a:t>
            </a:r>
          </a:p>
          <a:p>
            <a:pPr marL="914400" lvl="2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 = 0 or x &gt; T[n]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then return n + 1</a:t>
            </a:r>
          </a:p>
          <a:p>
            <a:pPr marL="914400" lvl="2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else return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binrec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(T[1,…,n], x)</a:t>
            </a:r>
          </a:p>
          <a:p>
            <a:pPr marL="914400" lvl="2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binrec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(T[</a:t>
            </a:r>
            <a:r>
              <a:rPr lang="en-US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,…,j], x)</a:t>
            </a:r>
          </a:p>
          <a:p>
            <a:pPr marL="914400" lvl="2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j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then return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k ← (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+ j) ÷ 2</a:t>
            </a:r>
          </a:p>
          <a:p>
            <a:pPr marL="914400" lvl="2" indent="0" algn="l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	if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≤ T[k]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then </a:t>
            </a:r>
          </a:p>
          <a:p>
            <a:pPr marL="914400" lvl="2" indent="0" algn="l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	return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binrec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(T[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,…,k],x)</a:t>
            </a:r>
          </a:p>
          <a:p>
            <a:pPr marL="914400" lvl="2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	else return 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binrec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(T[k + 1,…,j], x)</a:t>
            </a:r>
            <a:r>
              <a:rPr lang="en-IN" sz="24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Aj+1]          A[j+1] ← temp</a:t>
            </a:r>
          </a:p>
        </p:txBody>
      </p:sp>
      <p:sp>
        <p:nvSpPr>
          <p:cNvPr id="7" name="Oval 6"/>
          <p:cNvSpPr/>
          <p:nvPr/>
        </p:nvSpPr>
        <p:spPr>
          <a:xfrm>
            <a:off x="6248400" y="4451556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94556" y="4953000"/>
            <a:ext cx="9144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1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-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the time required for a call on </a:t>
                </a:r>
                <a:r>
                  <a:rPr lang="en-US" dirty="0" err="1"/>
                  <a:t>binrec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),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+ 1 </m:t>
                    </m:r>
                  </m:oMath>
                </a14:m>
                <a:r>
                  <a:rPr lang="en-US" dirty="0"/>
                  <a:t>is the number of elements </a:t>
                </a:r>
                <a:r>
                  <a:rPr lang="en-US" b="1" dirty="0"/>
                  <a:t>still under consideration </a:t>
                </a:r>
                <a:r>
                  <a:rPr lang="en-US" dirty="0"/>
                  <a:t>in the search.</a:t>
                </a:r>
              </a:p>
              <a:p>
                <a:r>
                  <a:rPr lang="en-US" dirty="0"/>
                  <a:t>The recurrence equation is given as,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Comparing this to the general template for divide and conquer algorithm,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=2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l-G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The complexity of binary search is </a:t>
                </a:r>
                <a14:m>
                  <m:oMath xmlns:m="http://schemas.openxmlformats.org/officeDocument/2006/math">
                    <m:r>
                      <a:rPr lang="el-G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762250" y="5466735"/>
                <a:ext cx="3931920" cy="6400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𝑎𝑇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50" y="5466735"/>
                <a:ext cx="3931920" cy="64008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847304" y="4667301"/>
            <a:ext cx="1295400" cy="4572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7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–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Demonstrate binary search algorithm and find the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=12 </m:t>
                    </m:r>
                  </m:oMath>
                </a14:m>
                <a:r>
                  <a:rPr lang="en-US" dirty="0"/>
                  <a:t>in the following array. [3 / 4]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2, 5, 8, 12, 16, 23, 38, 56, 72, 91</m:t>
                      </m:r>
                    </m:oMath>
                  </m:oMathPara>
                </a14:m>
                <a:endParaRPr lang="en-US" sz="2800" dirty="0">
                  <a:solidFill>
                    <a:srgbClr val="0066FF"/>
                  </a:solidFill>
                </a:endParaRPr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dirty="0"/>
                  <a:t>Explain binary search algorithm and find the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=31 </m:t>
                    </m:r>
                  </m:oMath>
                </a14:m>
                <a:r>
                  <a:rPr lang="en-US" dirty="0"/>
                  <a:t>in the following array. [7]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10, 15</m:t>
                      </m:r>
                      <m:r>
                        <a:rPr lang="en-US" sz="28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18</m:t>
                      </m:r>
                      <m:r>
                        <a:rPr lang="en-US" sz="28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26, 27, 31, </m:t>
                      </m:r>
                      <m:r>
                        <a:rPr lang="en-US" sz="28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38, </m:t>
                      </m:r>
                      <m:r>
                        <a:rPr lang="en-US" sz="28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45, 59</m:t>
                      </m:r>
                    </m:oMath>
                  </m:oMathPara>
                </a14:m>
                <a:endParaRPr lang="en-US" sz="2800" dirty="0">
                  <a:solidFill>
                    <a:srgbClr val="0066FF"/>
                  </a:solidFill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a sorted array of distinct integers. Give an algorithm that can find an index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] = 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provided such an index exists. Prove that your algorithm takes time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in the worst case. (</a:t>
                </a:r>
                <a:r>
                  <a:rPr lang="en-US" dirty="0">
                    <a:solidFill>
                      <a:srgbClr val="FF0000"/>
                    </a:solidFill>
                  </a:rPr>
                  <a:t>**</a:t>
                </a:r>
                <a:r>
                  <a:rPr lang="en-US" dirty="0"/>
                  <a:t>)</a:t>
                </a:r>
                <a:endParaRPr lang="en-US" sz="2800" dirty="0">
                  <a:solidFill>
                    <a:srgbClr val="0066FF"/>
                  </a:solidFill>
                </a:endParaRPr>
              </a:p>
              <a:p>
                <a:pPr marL="0" indent="0" algn="ctr">
                  <a:buNone/>
                </a:pPr>
                <a:endParaRPr lang="en-US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686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68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40" y="3012282"/>
            <a:ext cx="5760720" cy="833437"/>
          </a:xfrm>
          <a:noFill/>
        </p:spPr>
        <p:txBody>
          <a:bodyPr>
            <a:noAutofit/>
          </a:bodyPr>
          <a:lstStyle/>
          <a:p>
            <a:r>
              <a:rPr lang="en-US" cap="none" dirty="0">
                <a:solidFill>
                  <a:srgbClr val="C00000"/>
                </a:solidFill>
              </a:rPr>
              <a:t>Multiplying Large Integers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Pentagon 4"/>
          <p:cNvSpPr/>
          <p:nvPr/>
        </p:nvSpPr>
        <p:spPr>
          <a:xfrm rot="5400000">
            <a:off x="-3014568" y="3017522"/>
            <a:ext cx="6858000" cy="822960"/>
          </a:xfrm>
          <a:prstGeom prst="homePlat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7BA1C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1360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Multiplying Large Integers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Multiplying two 𝑛 digit large integers using divide and conquer method. </a:t>
                </a:r>
              </a:p>
              <a:p>
                <a:r>
                  <a:rPr lang="en-US" dirty="0"/>
                  <a:t>Example: Multiplication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𝟗𝟖𝟏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𝟏𝟐𝟑𝟒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Convert both the numbers into same length nos. and split each operand into two parts: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We can write as,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686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951704" y="3276600"/>
                <a:ext cx="1371600" cy="5334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0981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04" y="3276600"/>
                <a:ext cx="1371600" cy="533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257800" y="3276600"/>
                <a:ext cx="1371600" cy="5334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1234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276600"/>
                <a:ext cx="1371600" cy="533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2593260" y="3276600"/>
            <a:ext cx="0" cy="53340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93452" y="3276600"/>
            <a:ext cx="0" cy="53340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143000" y="4114800"/>
                <a:ext cx="1371600" cy="5334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=09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114800"/>
                <a:ext cx="1371600" cy="533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667000" y="4114800"/>
                <a:ext cx="1371600" cy="5334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=81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114800"/>
                <a:ext cx="1371600" cy="533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495800" y="4114800"/>
                <a:ext cx="1371600" cy="5334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114800"/>
                <a:ext cx="1371600" cy="5334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004560" y="4114800"/>
                <a:ext cx="1371600" cy="5334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=34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560" y="4114800"/>
                <a:ext cx="1371600" cy="5334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752600" y="5334000"/>
                <a:ext cx="2743200" cy="7620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981=10</m:t>
                      </m:r>
                      <m:r>
                        <a:rPr lang="en-US" sz="2400" i="1" baseline="30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334000"/>
                <a:ext cx="2743200" cy="762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834275" y="5334000"/>
                <a:ext cx="2743200" cy="7620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1234=10</m:t>
                      </m:r>
                      <m:r>
                        <a:rPr lang="en-US" sz="2400" i="1" baseline="30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275" y="5334000"/>
                <a:ext cx="2743200" cy="762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5316792" y="4815344"/>
                <a:ext cx="2468880" cy="1554480"/>
              </a:xfrm>
              <a:prstGeom prst="roundRect">
                <a:avLst/>
              </a:prstGeom>
              <a:noFill/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2400" i="1" baseline="30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2400" i="1" baseline="30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09</m:t>
                          </m:r>
                        </m:e>
                      </m:d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81</m:t>
                      </m:r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900+81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lvl="1" algn="just"/>
                <a:r>
                  <a:rPr lang="en-US" sz="2400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981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792" y="4815344"/>
                <a:ext cx="2468880" cy="1554480"/>
              </a:xfrm>
              <a:prstGeom prst="roundRect">
                <a:avLst/>
              </a:prstGeom>
              <a:blipFill>
                <a:blip r:embed="rId11"/>
                <a:stretch>
                  <a:fillRect b="-8108"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endCxn id="13" idx="0"/>
          </p:cNvCxnSpPr>
          <p:nvPr/>
        </p:nvCxnSpPr>
        <p:spPr>
          <a:xfrm flipH="1">
            <a:off x="1828800" y="3810000"/>
            <a:ext cx="4572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918460" y="3810000"/>
            <a:ext cx="310453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7" idx="0"/>
          </p:cNvCxnSpPr>
          <p:nvPr/>
        </p:nvCxnSpPr>
        <p:spPr>
          <a:xfrm flipH="1">
            <a:off x="5181600" y="3810000"/>
            <a:ext cx="4572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8" idx="0"/>
          </p:cNvCxnSpPr>
          <p:nvPr/>
        </p:nvCxnSpPr>
        <p:spPr>
          <a:xfrm>
            <a:off x="6324600" y="3810000"/>
            <a:ext cx="36576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21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to Solve Recurrence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Substitution</a:t>
            </a:r>
          </a:p>
          <a:p>
            <a:r>
              <a:rPr lang="en-US" dirty="0"/>
              <a:t>Homogeneous  (characteristic equation)</a:t>
            </a:r>
          </a:p>
          <a:p>
            <a:r>
              <a:rPr lang="en-US" dirty="0"/>
              <a:t>Inhomogeneous</a:t>
            </a:r>
          </a:p>
          <a:p>
            <a:r>
              <a:rPr lang="en-US" dirty="0"/>
              <a:t>Master method</a:t>
            </a:r>
          </a:p>
          <a:p>
            <a:r>
              <a:rPr lang="en-US" dirty="0"/>
              <a:t>Recurrence tree</a:t>
            </a:r>
          </a:p>
          <a:p>
            <a:r>
              <a:rPr lang="en-US" dirty="0"/>
              <a:t>Intelligent guess work</a:t>
            </a:r>
          </a:p>
          <a:p>
            <a:r>
              <a:rPr lang="en-US" dirty="0"/>
              <a:t>Change of variable</a:t>
            </a:r>
          </a:p>
          <a:p>
            <a:r>
              <a:rPr lang="en-US" dirty="0"/>
              <a:t>Range transformations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2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4052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4052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20"/>
                            </p:stCondLst>
                            <p:childTnLst>
                              <p:par>
                                <p:cTn id="43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4052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4052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440"/>
                            </p:stCondLst>
                            <p:childTnLst>
                              <p:par>
                                <p:cTn id="48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4052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4052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900" baseline="30000" dirty="0"/>
            </a:br>
            <a:endParaRPr lang="en-US" sz="49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Now, the required product can be computed as,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0981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×1234=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1080000 + 127800 + 2754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1210554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above procedure still needs four half-size multiplications: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𝑖𝑖𝑖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𝑖𝑣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computation of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66FF"/>
                    </a:solidFill>
                  </a:rPr>
                  <a:t> </a:t>
                </a:r>
                <a:r>
                  <a:rPr lang="en-US" dirty="0"/>
                  <a:t>can be done as,</a:t>
                </a:r>
              </a:p>
              <a:p>
                <a:endParaRPr lang="en-US" dirty="0"/>
              </a:p>
              <a:p>
                <a:r>
                  <a:rPr lang="en-US" dirty="0"/>
                  <a:t>Only one multiplication is required instead of two.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76200"/>
            <a:ext cx="8763000" cy="808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Multiplying Large Integers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3348" y="1676400"/>
                <a:ext cx="1341120" cy="15240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=09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=81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=34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48" y="1676400"/>
                <a:ext cx="1341120" cy="1524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2866104" y="2286000"/>
            <a:ext cx="609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95800" y="2290916"/>
            <a:ext cx="609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10200" y="2290916"/>
            <a:ext cx="609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477000" y="2286000"/>
            <a:ext cx="609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35740" y="4495800"/>
                <a:ext cx="3276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40" y="4495800"/>
                <a:ext cx="3276600" cy="461665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886200" y="4495800"/>
                <a:ext cx="426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495800"/>
                <a:ext cx="4267200" cy="461665"/>
              </a:xfrm>
              <a:prstGeom prst="rect">
                <a:avLst/>
              </a:prstGeom>
              <a:blipFill>
                <a:blip r:embed="rId6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2650776" y="4572000"/>
            <a:ext cx="27432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3286433" y="4522839"/>
            <a:ext cx="609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73794" y="4522839"/>
            <a:ext cx="609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277520" y="4557252"/>
            <a:ext cx="706947" cy="38546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7416469" y="4554794"/>
            <a:ext cx="706947" cy="38546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2"/>
            <a:endCxn id="12" idx="0"/>
          </p:cNvCxnSpPr>
          <p:nvPr/>
        </p:nvCxnSpPr>
        <p:spPr>
          <a:xfrm>
            <a:off x="4630994" y="4942717"/>
            <a:ext cx="2921409" cy="98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2" idx="2"/>
            <a:endCxn id="12" idx="0"/>
          </p:cNvCxnSpPr>
          <p:nvPr/>
        </p:nvCxnSpPr>
        <p:spPr>
          <a:xfrm flipH="1">
            <a:off x="7552403" y="4940259"/>
            <a:ext cx="217540" cy="98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18006" y="5924719"/>
            <a:ext cx="226879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Additional terms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362200" y="1843548"/>
            <a:ext cx="4724400" cy="457200"/>
          </a:xfrm>
          <a:prstGeom prst="roundRect">
            <a:avLst/>
          </a:prstGeom>
          <a:noFill/>
          <a:ln w="38100">
            <a:solidFill>
              <a:srgbClr val="FF67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4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  <p:bldP spid="17" grpId="0"/>
      <p:bldP spid="18" grpId="0"/>
      <p:bldP spid="19" grpId="0" animBg="1"/>
      <p:bldP spid="7" grpId="0" animBg="1"/>
      <p:bldP spid="22" grpId="0" animBg="1"/>
      <p:bldP spid="12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Multiplying Large Integers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can compute the required product as follows: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43348" y="1600200"/>
                <a:ext cx="1341120" cy="15240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=09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=81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=34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48" y="1600200"/>
                <a:ext cx="1341120" cy="1524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73680" y="1600200"/>
                <a:ext cx="5486400" cy="457200"/>
              </a:xfrm>
              <a:prstGeom prst="rect">
                <a:avLst/>
              </a:prstGeom>
              <a:noFill/>
              <a:ln w="12700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l-PL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l-PL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l-PL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l-PL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09∙12 =108</m:t>
                      </m:r>
                    </m:oMath>
                  </m:oMathPara>
                </a14:m>
                <a:endParaRPr lang="pl-PL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680" y="1600200"/>
                <a:ext cx="5486400" cy="457200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  <a:ln w="12700"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773680" y="2133600"/>
                <a:ext cx="5486400" cy="457200"/>
              </a:xfrm>
              <a:prstGeom prst="rect">
                <a:avLst/>
              </a:prstGeom>
              <a:noFill/>
              <a:ln w="12700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l-PL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l-PL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81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34</m:t>
                      </m:r>
                      <m:r>
                        <a:rPr lang="pl-PL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2754</m:t>
                      </m:r>
                    </m:oMath>
                  </m:oMathPara>
                </a14:m>
                <a:endParaRPr lang="pl-PL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680" y="2133600"/>
                <a:ext cx="5486400" cy="45720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  <a:ln w="12700"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773680" y="2667000"/>
                <a:ext cx="5486400" cy="457200"/>
              </a:xfrm>
              <a:prstGeom prst="rect">
                <a:avLst/>
              </a:prstGeom>
              <a:noFill/>
              <a:ln w="12700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l-PL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=90∙46=4140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680" y="2667000"/>
                <a:ext cx="5486400" cy="45720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  <a:ln w="12700"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362200" y="4724400"/>
                <a:ext cx="6400800" cy="457200"/>
              </a:xfrm>
              <a:prstGeom prst="rect">
                <a:avLst/>
              </a:prstGeom>
              <a:noFill/>
              <a:ln w="12700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981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1234 = 10</m:t>
                      </m:r>
                      <m:r>
                        <a:rPr lang="en-US" sz="2400" i="1" baseline="30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724400"/>
                <a:ext cx="6400800" cy="457200"/>
              </a:xfrm>
              <a:prstGeom prst="rect">
                <a:avLst/>
              </a:prstGeom>
              <a:blipFill>
                <a:blip r:embed="rId6"/>
                <a:stretch>
                  <a:fillRect b="-16883"/>
                </a:stretch>
              </a:blipFill>
              <a:ln w="12700"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362200" y="5243052"/>
                <a:ext cx="6400800" cy="457200"/>
              </a:xfrm>
              <a:prstGeom prst="rect">
                <a:avLst/>
              </a:prstGeom>
              <a:noFill/>
              <a:ln w="12700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1080000 + 127800 + 2754</m:t>
                      </m:r>
                    </m:oMath>
                  </m:oMathPara>
                </a14:m>
                <a:endParaRPr lang="pl-PL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243052"/>
                <a:ext cx="6400800" cy="4572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362200" y="5775960"/>
                <a:ext cx="6400800" cy="457200"/>
              </a:xfrm>
              <a:prstGeom prst="rect">
                <a:avLst/>
              </a:prstGeom>
              <a:noFill/>
              <a:ln w="12700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1210554.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775960"/>
                <a:ext cx="6400800" cy="457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048000" y="4114800"/>
                <a:ext cx="4937760" cy="457200"/>
              </a:xfrm>
              <a:prstGeom prst="rect">
                <a:avLst/>
              </a:prstGeom>
              <a:noFill/>
              <a:ln w="38100">
                <a:solidFill>
                  <a:srgbClr val="FF67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114800"/>
                <a:ext cx="4937760" cy="457200"/>
              </a:xfrm>
              <a:prstGeom prst="rect">
                <a:avLst/>
              </a:prstGeom>
              <a:blipFill>
                <a:blip r:embed="rId9"/>
                <a:stretch>
                  <a:fillRect b="-6173"/>
                </a:stretch>
              </a:blipFill>
              <a:ln w="38100">
                <a:solidFill>
                  <a:srgbClr val="FF670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14400" y="3424535"/>
                <a:ext cx="3276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24535"/>
                <a:ext cx="3276600" cy="461665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964860" y="3424535"/>
                <a:ext cx="426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60" y="3424535"/>
                <a:ext cx="4267200" cy="461665"/>
              </a:xfrm>
              <a:prstGeom prst="rect">
                <a:avLst/>
              </a:prstGeom>
              <a:blipFill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94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6" grpId="0" animBg="1"/>
      <p:bldP spid="17" grpId="0" animBg="1"/>
      <p:bldP spid="18" grpId="0" animBg="1"/>
      <p:bldP spid="19" grpId="0" animBg="1"/>
      <p:bldP spid="13" grpId="0"/>
      <p:bldP spid="1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of 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981 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1234 </m:t>
                    </m:r>
                  </m:oMath>
                </a14:m>
                <a:r>
                  <a:rPr lang="en-US" dirty="0"/>
                  <a:t>can be reduced to </a:t>
                </a:r>
                <a:r>
                  <a:rPr lang="en-US" b="1" dirty="0"/>
                  <a:t>three multiplications </a:t>
                </a:r>
                <a:r>
                  <a:rPr lang="en-US" dirty="0"/>
                  <a:t>of two-figure numbers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(09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12, 81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34 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90∙46) </m:t>
                    </m:r>
                  </m:oMath>
                </a14:m>
                <a:r>
                  <a:rPr lang="en-US" dirty="0"/>
                  <a:t>together with a certain number of shifts, additions and subtractions.</a:t>
                </a:r>
              </a:p>
              <a:p>
                <a:r>
                  <a:rPr lang="en-US" dirty="0"/>
                  <a:t>Reducing </a:t>
                </a:r>
                <a:r>
                  <a:rPr lang="en-US" b="1" dirty="0"/>
                  <a:t>four multiplications to three</a:t>
                </a:r>
                <a:r>
                  <a:rPr lang="en-US" dirty="0"/>
                  <a:t> will enable us to cut </a:t>
                </a:r>
                <a:r>
                  <a:rPr lang="en-US" dirty="0">
                    <a:solidFill>
                      <a:srgbClr val="FF0000"/>
                    </a:solidFill>
                  </a:rPr>
                  <a:t>25% </a:t>
                </a:r>
                <a:r>
                  <a:rPr lang="en-US" dirty="0"/>
                  <a:t>of the computing time required for large multiplications. </a:t>
                </a:r>
              </a:p>
              <a:p>
                <a:r>
                  <a:rPr lang="en-US" dirty="0"/>
                  <a:t>We obtain an algorithm that can multiply two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-figure numbers in a time,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), </m:t>
                      </m:r>
                    </m:oMath>
                  </m:oMathPara>
                </a14:m>
                <a:endParaRPr lang="en-US" dirty="0"/>
              </a:p>
              <a:p>
                <a:pPr marL="400050" lvl="1" indent="0" algn="l">
                  <a:buNone/>
                </a:pPr>
                <a:r>
                  <a:rPr lang="en-US" sz="2400" dirty="0"/>
                  <a:t>Solving it gives,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𝒍𝒈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𝒑𝒐𝒘𝒆𝒓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4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Multiplying Large Integers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Example: Multiply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8114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7622</m:t>
                    </m:r>
                  </m:oMath>
                </a14:m>
                <a:r>
                  <a:rPr lang="en-US" dirty="0"/>
                  <a:t> using divide &amp; conquer method.</a:t>
                </a:r>
              </a:p>
              <a:p>
                <a:r>
                  <a:rPr lang="en-US" dirty="0"/>
                  <a:t>Solution using D&amp;C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133600" y="2424545"/>
                <a:ext cx="1371600" cy="457200"/>
              </a:xfrm>
              <a:prstGeom prst="roundRect">
                <a:avLst/>
              </a:prstGeom>
              <a:noFill/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=81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424545"/>
                <a:ext cx="1371600" cy="4572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733800" y="2438400"/>
                <a:ext cx="1371600" cy="457200"/>
              </a:xfrm>
              <a:prstGeom prst="roundRect">
                <a:avLst/>
              </a:prstGeom>
              <a:noFill/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=14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438400"/>
                <a:ext cx="1371600" cy="4572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5334000" y="2424545"/>
                <a:ext cx="1371600" cy="457200"/>
              </a:xfrm>
              <a:prstGeom prst="roundRect">
                <a:avLst/>
              </a:prstGeom>
              <a:noFill/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=76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424545"/>
                <a:ext cx="1371600" cy="457200"/>
              </a:xfrm>
              <a:prstGeom prst="roundRect">
                <a:avLst/>
              </a:prstGeom>
              <a:blipFill>
                <a:blip r:embed="rId5"/>
                <a:stretch>
                  <a:fillRect b="-7595"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6934200" y="2424545"/>
                <a:ext cx="1371600" cy="457200"/>
              </a:xfrm>
              <a:prstGeom prst="roundRect">
                <a:avLst/>
              </a:prstGeom>
              <a:noFill/>
              <a:ln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=22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2424545"/>
                <a:ext cx="1371600" cy="4572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70560" y="2424545"/>
            <a:ext cx="1097280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Step 1: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0560" y="3120177"/>
            <a:ext cx="1097280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Step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33600" y="3115712"/>
                <a:ext cx="2971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Calculate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115712"/>
                <a:ext cx="2971800" cy="461665"/>
              </a:xfrm>
              <a:prstGeom prst="rect">
                <a:avLst/>
              </a:prstGeom>
              <a:blipFill>
                <a:blip r:embed="rId7"/>
                <a:stretch>
                  <a:fillRect l="-307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133600" y="3808886"/>
                <a:ext cx="6126480" cy="2468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l-PL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l-PL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l-PL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81∙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76</m:t>
                      </m:r>
                      <m:r>
                        <a:rPr lang="pl-PL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6156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l-PL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l-PL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l-PL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=14∙22=308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pl-PL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pl-PL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pl-PL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pl-PL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)∙(</m:t>
                    </m:r>
                    <m:r>
                      <a:rPr lang="pl-PL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pl-PL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pl-PL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)=95∙98=931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0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8114</m:t>
                      </m:r>
                      <m:r>
                        <a:rPr lang="en-US" sz="2400" b="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7622=</m:t>
                      </m:r>
                      <m:r>
                        <a:rPr lang="en-US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sz="2400" b="1" i="1" baseline="30000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61560000+284600+308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=61844908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808886"/>
                <a:ext cx="6126480" cy="24688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49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6120" y="3012282"/>
            <a:ext cx="2651760" cy="833437"/>
          </a:xfrm>
          <a:noFill/>
        </p:spPr>
        <p:txBody>
          <a:bodyPr>
            <a:noAutofit/>
          </a:bodyPr>
          <a:lstStyle/>
          <a:p>
            <a:r>
              <a:rPr lang="en-US" cap="none" dirty="0">
                <a:solidFill>
                  <a:srgbClr val="C00000"/>
                </a:solidFill>
              </a:rPr>
              <a:t>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Pentagon 4"/>
          <p:cNvSpPr/>
          <p:nvPr/>
        </p:nvSpPr>
        <p:spPr>
          <a:xfrm rot="5400000">
            <a:off x="-3014568" y="3017522"/>
            <a:ext cx="6858000" cy="822960"/>
          </a:xfrm>
          <a:prstGeom prst="homePlat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7BA1C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4426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Merge Sort -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81200" y="1528465"/>
          <a:ext cx="524933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451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06676" y="1066800"/>
            <a:ext cx="2130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Unsorted Array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196075"/>
              </p:ext>
            </p:extLst>
          </p:nvPr>
        </p:nvGraphicFramePr>
        <p:xfrm>
          <a:off x="1976964" y="2057400"/>
          <a:ext cx="5249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28600" y="2603500"/>
            <a:ext cx="8686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524000" y="3733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2286000" y="3733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3048000" y="3733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3810000" y="3733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4572000" y="3733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5334000" y="3733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6096000" y="3733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6858000" y="3733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1524000" y="32766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0" y="32766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2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0" y="32766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3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10000" y="32766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4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32766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5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34000" y="32766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6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96000" y="32766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7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58000" y="32766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8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7124" y="2787134"/>
            <a:ext cx="84596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Step 1: Split the selected array</a:t>
            </a:r>
            <a:endParaRPr lang="en-US" sz="2400" b="1" dirty="0"/>
          </a:p>
        </p:txBody>
      </p:sp>
      <p:sp>
        <p:nvSpPr>
          <p:cNvPr id="26" name="Rectangle 25"/>
          <p:cNvSpPr/>
          <p:nvPr/>
        </p:nvSpPr>
        <p:spPr>
          <a:xfrm>
            <a:off x="533400" y="4953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27" name="Rectangle 26"/>
          <p:cNvSpPr/>
          <p:nvPr/>
        </p:nvSpPr>
        <p:spPr>
          <a:xfrm>
            <a:off x="1295400" y="4953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2057400" y="4953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29" name="Rectangle 28"/>
          <p:cNvSpPr/>
          <p:nvPr/>
        </p:nvSpPr>
        <p:spPr>
          <a:xfrm>
            <a:off x="2819400" y="4953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533400" y="53594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295400" y="53594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2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57400" y="53594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3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819400" y="53594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4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638800" y="4953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35" name="Rectangle 34"/>
          <p:cNvSpPr/>
          <p:nvPr/>
        </p:nvSpPr>
        <p:spPr>
          <a:xfrm>
            <a:off x="6400800" y="4953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36" name="Rectangle 35"/>
          <p:cNvSpPr/>
          <p:nvPr/>
        </p:nvSpPr>
        <p:spPr>
          <a:xfrm>
            <a:off x="7162800" y="4953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37" name="Rectangle 36"/>
          <p:cNvSpPr/>
          <p:nvPr/>
        </p:nvSpPr>
        <p:spPr>
          <a:xfrm>
            <a:off x="7924800" y="4953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38" name="Rectangle 37"/>
          <p:cNvSpPr/>
          <p:nvPr/>
        </p:nvSpPr>
        <p:spPr>
          <a:xfrm>
            <a:off x="5638800" y="53594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400800" y="53594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2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162800" y="53594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3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924800" y="53594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4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057400" y="4114800"/>
            <a:ext cx="25146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572000" y="4114800"/>
            <a:ext cx="25908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01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Merge Sort -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11" y="914400"/>
            <a:ext cx="40377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/>
              <a:t>Select the left subarray and </a:t>
            </a:r>
            <a:r>
              <a:rPr lang="en-IN" sz="2200" b="1" dirty="0"/>
              <a:t>Split 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1524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2286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3048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762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2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3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4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15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6477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7239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8001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5715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77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2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39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3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001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4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72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12192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24" name="Rectangle 23"/>
          <p:cNvSpPr/>
          <p:nvPr/>
        </p:nvSpPr>
        <p:spPr>
          <a:xfrm>
            <a:off x="4572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rgbClr val="C00000"/>
                </a:solidFill>
              </a:rPr>
              <a:t>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192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000" b="1" dirty="0">
                <a:solidFill>
                  <a:srgbClr val="C00000"/>
                </a:solidFill>
              </a:rPr>
              <a:t>2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146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27" name="Rectangle 26"/>
          <p:cNvSpPr/>
          <p:nvPr/>
        </p:nvSpPr>
        <p:spPr>
          <a:xfrm>
            <a:off x="32766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25146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rgbClr val="C00000"/>
                </a:solidFill>
              </a:rPr>
              <a:t>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766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000" b="1" dirty="0">
                <a:solidFill>
                  <a:srgbClr val="C00000"/>
                </a:solidFill>
              </a:rPr>
              <a:t>2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219200" y="21336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286000" y="21336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524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35" name="Rectangle 34"/>
          <p:cNvSpPr/>
          <p:nvPr/>
        </p:nvSpPr>
        <p:spPr>
          <a:xfrm>
            <a:off x="1524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rgbClr val="C00000"/>
                </a:solidFill>
              </a:rPr>
              <a:t>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3716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37" name="Rectangle 36"/>
          <p:cNvSpPr/>
          <p:nvPr/>
        </p:nvSpPr>
        <p:spPr>
          <a:xfrm>
            <a:off x="13716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000" b="1" dirty="0">
                <a:solidFill>
                  <a:srgbClr val="C00000"/>
                </a:solidFill>
              </a:rPr>
              <a:t>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860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39" name="Rectangle 38"/>
          <p:cNvSpPr/>
          <p:nvPr/>
        </p:nvSpPr>
        <p:spPr>
          <a:xfrm>
            <a:off x="22860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rgbClr val="C00000"/>
                </a:solidFill>
              </a:rPr>
              <a:t>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290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41" name="Rectangle 40"/>
          <p:cNvSpPr/>
          <p:nvPr/>
        </p:nvSpPr>
        <p:spPr>
          <a:xfrm>
            <a:off x="34290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000" b="1" dirty="0">
                <a:solidFill>
                  <a:srgbClr val="C00000"/>
                </a:solidFill>
              </a:rPr>
              <a:t>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533400" y="32004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219200" y="32004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590800" y="32004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276600" y="32004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572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52" name="Rectangle 51"/>
          <p:cNvSpPr/>
          <p:nvPr/>
        </p:nvSpPr>
        <p:spPr>
          <a:xfrm>
            <a:off x="12192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53" name="Rectangle 52"/>
          <p:cNvSpPr/>
          <p:nvPr/>
        </p:nvSpPr>
        <p:spPr>
          <a:xfrm>
            <a:off x="25146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54" name="Rectangle 53"/>
          <p:cNvSpPr/>
          <p:nvPr/>
        </p:nvSpPr>
        <p:spPr>
          <a:xfrm>
            <a:off x="32766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cxnSp>
        <p:nvCxnSpPr>
          <p:cNvPr id="56" name="Straight Arrow Connector 55"/>
          <p:cNvCxnSpPr>
            <a:stCxn id="34" idx="2"/>
          </p:cNvCxnSpPr>
          <p:nvPr/>
        </p:nvCxnSpPr>
        <p:spPr>
          <a:xfrm>
            <a:off x="533400" y="42672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2"/>
          </p:cNvCxnSpPr>
          <p:nvPr/>
        </p:nvCxnSpPr>
        <p:spPr>
          <a:xfrm flipH="1">
            <a:off x="1219200" y="42672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8" idx="2"/>
          </p:cNvCxnSpPr>
          <p:nvPr/>
        </p:nvCxnSpPr>
        <p:spPr>
          <a:xfrm>
            <a:off x="2667000" y="42672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0" idx="2"/>
          </p:cNvCxnSpPr>
          <p:nvPr/>
        </p:nvCxnSpPr>
        <p:spPr>
          <a:xfrm flipH="1">
            <a:off x="3276600" y="42672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736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64" name="Rectangle 63"/>
          <p:cNvSpPr/>
          <p:nvPr/>
        </p:nvSpPr>
        <p:spPr>
          <a:xfrm>
            <a:off x="1498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65" name="Rectangle 64"/>
          <p:cNvSpPr/>
          <p:nvPr/>
        </p:nvSpPr>
        <p:spPr>
          <a:xfrm>
            <a:off x="2260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66" name="Rectangle 65"/>
          <p:cNvSpPr/>
          <p:nvPr/>
        </p:nvSpPr>
        <p:spPr>
          <a:xfrm>
            <a:off x="3022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219200" y="4953000"/>
            <a:ext cx="1041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2286000" y="4953000"/>
            <a:ext cx="990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4102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72" name="Rectangle 71"/>
          <p:cNvSpPr/>
          <p:nvPr/>
        </p:nvSpPr>
        <p:spPr>
          <a:xfrm>
            <a:off x="61722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73" name="Rectangle 72"/>
          <p:cNvSpPr/>
          <p:nvPr/>
        </p:nvSpPr>
        <p:spPr>
          <a:xfrm>
            <a:off x="54102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rgbClr val="C00000"/>
                </a:solidFill>
              </a:rPr>
              <a:t>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1722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000" b="1" dirty="0">
                <a:solidFill>
                  <a:srgbClr val="C00000"/>
                </a:solidFill>
              </a:rPr>
              <a:t>2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4676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76" name="Rectangle 75"/>
          <p:cNvSpPr/>
          <p:nvPr/>
        </p:nvSpPr>
        <p:spPr>
          <a:xfrm>
            <a:off x="82296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77" name="Rectangle 76"/>
          <p:cNvSpPr/>
          <p:nvPr/>
        </p:nvSpPr>
        <p:spPr>
          <a:xfrm>
            <a:off x="74676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rgbClr val="C00000"/>
                </a:solidFill>
              </a:rPr>
              <a:t>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2296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000" b="1" dirty="0">
                <a:solidFill>
                  <a:srgbClr val="C00000"/>
                </a:solidFill>
              </a:rPr>
              <a:t>2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6172200" y="21336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239000" y="21336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1054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82" name="Rectangle 81"/>
          <p:cNvSpPr/>
          <p:nvPr/>
        </p:nvSpPr>
        <p:spPr>
          <a:xfrm>
            <a:off x="51054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rgbClr val="C00000"/>
                </a:solidFill>
              </a:rPr>
              <a:t>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3246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84" name="Rectangle 83"/>
          <p:cNvSpPr/>
          <p:nvPr/>
        </p:nvSpPr>
        <p:spPr>
          <a:xfrm>
            <a:off x="63246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000" b="1" dirty="0">
                <a:solidFill>
                  <a:srgbClr val="C00000"/>
                </a:solidFill>
              </a:rPr>
              <a:t>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2390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86" name="Rectangle 85"/>
          <p:cNvSpPr/>
          <p:nvPr/>
        </p:nvSpPr>
        <p:spPr>
          <a:xfrm>
            <a:off x="72390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rgbClr val="C00000"/>
                </a:solidFill>
              </a:rPr>
              <a:t>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3058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88" name="Rectangle 87"/>
          <p:cNvSpPr/>
          <p:nvPr/>
        </p:nvSpPr>
        <p:spPr>
          <a:xfrm>
            <a:off x="83058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000" b="1" dirty="0">
                <a:solidFill>
                  <a:srgbClr val="C00000"/>
                </a:solidFill>
              </a:rPr>
              <a:t>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5486400" y="32004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172200" y="32004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7543800" y="32004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8229600" y="32004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4102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94" name="Rectangle 93"/>
          <p:cNvSpPr/>
          <p:nvPr/>
        </p:nvSpPr>
        <p:spPr>
          <a:xfrm>
            <a:off x="61722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95" name="Rectangle 94"/>
          <p:cNvSpPr/>
          <p:nvPr/>
        </p:nvSpPr>
        <p:spPr>
          <a:xfrm>
            <a:off x="74676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96" name="Rectangle 95"/>
          <p:cNvSpPr/>
          <p:nvPr/>
        </p:nvSpPr>
        <p:spPr>
          <a:xfrm>
            <a:off x="82296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cxnSp>
        <p:nvCxnSpPr>
          <p:cNvPr id="97" name="Straight Arrow Connector 96"/>
          <p:cNvCxnSpPr>
            <a:stCxn id="81" idx="2"/>
          </p:cNvCxnSpPr>
          <p:nvPr/>
        </p:nvCxnSpPr>
        <p:spPr>
          <a:xfrm>
            <a:off x="5486400" y="42672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2"/>
          </p:cNvCxnSpPr>
          <p:nvPr/>
        </p:nvCxnSpPr>
        <p:spPr>
          <a:xfrm flipH="1">
            <a:off x="6172200" y="42672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5" idx="2"/>
          </p:cNvCxnSpPr>
          <p:nvPr/>
        </p:nvCxnSpPr>
        <p:spPr>
          <a:xfrm>
            <a:off x="7620000" y="42672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7" idx="2"/>
          </p:cNvCxnSpPr>
          <p:nvPr/>
        </p:nvCxnSpPr>
        <p:spPr>
          <a:xfrm flipH="1">
            <a:off x="8153400" y="42672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5689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102" name="Rectangle 101"/>
          <p:cNvSpPr/>
          <p:nvPr/>
        </p:nvSpPr>
        <p:spPr>
          <a:xfrm>
            <a:off x="6451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103" name="Rectangle 102"/>
          <p:cNvSpPr/>
          <p:nvPr/>
        </p:nvSpPr>
        <p:spPr>
          <a:xfrm>
            <a:off x="7213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104" name="Rectangle 103"/>
          <p:cNvSpPr/>
          <p:nvPr/>
        </p:nvSpPr>
        <p:spPr>
          <a:xfrm>
            <a:off x="7975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6172200" y="4953000"/>
            <a:ext cx="1041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7239000" y="4953000"/>
            <a:ext cx="990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600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108" name="Rectangle 107"/>
          <p:cNvSpPr/>
          <p:nvPr/>
        </p:nvSpPr>
        <p:spPr>
          <a:xfrm>
            <a:off x="2362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109" name="Rectangle 108"/>
          <p:cNvSpPr/>
          <p:nvPr/>
        </p:nvSpPr>
        <p:spPr>
          <a:xfrm>
            <a:off x="3124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110" name="Rectangle 109"/>
          <p:cNvSpPr/>
          <p:nvPr/>
        </p:nvSpPr>
        <p:spPr>
          <a:xfrm>
            <a:off x="3886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111" name="Rectangle 110"/>
          <p:cNvSpPr/>
          <p:nvPr/>
        </p:nvSpPr>
        <p:spPr>
          <a:xfrm>
            <a:off x="4648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112" name="Rectangle 111"/>
          <p:cNvSpPr/>
          <p:nvPr/>
        </p:nvSpPr>
        <p:spPr>
          <a:xfrm>
            <a:off x="5410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113" name="Rectangle 112"/>
          <p:cNvSpPr/>
          <p:nvPr/>
        </p:nvSpPr>
        <p:spPr>
          <a:xfrm>
            <a:off x="6172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114" name="Rectangle 113"/>
          <p:cNvSpPr/>
          <p:nvPr/>
        </p:nvSpPr>
        <p:spPr>
          <a:xfrm>
            <a:off x="6934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2260600" y="5638800"/>
            <a:ext cx="23876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4648200" y="5638800"/>
            <a:ext cx="2590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4876800" y="914400"/>
            <a:ext cx="418948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/>
              <a:t>Select the right subarray and </a:t>
            </a:r>
            <a:r>
              <a:rPr lang="en-IN" sz="2200" b="1" dirty="0"/>
              <a:t>Split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327283" y="2438053"/>
            <a:ext cx="778117" cy="461665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Split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220496" y="4874567"/>
            <a:ext cx="1005840" cy="461665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Merge </a:t>
            </a:r>
          </a:p>
        </p:txBody>
      </p:sp>
      <p:cxnSp>
        <p:nvCxnSpPr>
          <p:cNvPr id="46" name="Straight Arrow Connector 45"/>
          <p:cNvCxnSpPr>
            <a:stCxn id="42" idx="0"/>
          </p:cNvCxnSpPr>
          <p:nvPr/>
        </p:nvCxnSpPr>
        <p:spPr>
          <a:xfrm flipV="1">
            <a:off x="4716342" y="1750824"/>
            <a:ext cx="0" cy="687229"/>
          </a:xfrm>
          <a:prstGeom prst="straightConnector1">
            <a:avLst/>
          </a:prstGeom>
          <a:ln w="28575">
            <a:solidFill>
              <a:srgbClr val="0066FF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2" idx="2"/>
          </p:cNvCxnSpPr>
          <p:nvPr/>
        </p:nvCxnSpPr>
        <p:spPr>
          <a:xfrm flipH="1">
            <a:off x="4716341" y="2899718"/>
            <a:ext cx="1" cy="1092766"/>
          </a:xfrm>
          <a:prstGeom prst="straightConnector1">
            <a:avLst/>
          </a:prstGeom>
          <a:ln w="28575">
            <a:solidFill>
              <a:srgbClr val="0066FF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419599" y="4038600"/>
            <a:ext cx="5715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15" idx="0"/>
          </p:cNvCxnSpPr>
          <p:nvPr/>
        </p:nvCxnSpPr>
        <p:spPr>
          <a:xfrm flipV="1">
            <a:off x="4723416" y="4076700"/>
            <a:ext cx="0" cy="797867"/>
          </a:xfrm>
          <a:prstGeom prst="straightConnector1">
            <a:avLst/>
          </a:prstGeom>
          <a:ln w="28575">
            <a:solidFill>
              <a:srgbClr val="0066FF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5" idx="2"/>
          </p:cNvCxnSpPr>
          <p:nvPr/>
        </p:nvCxnSpPr>
        <p:spPr>
          <a:xfrm>
            <a:off x="4723416" y="5336232"/>
            <a:ext cx="0" cy="683568"/>
          </a:xfrm>
          <a:prstGeom prst="straightConnector1">
            <a:avLst/>
          </a:prstGeom>
          <a:ln w="28575">
            <a:solidFill>
              <a:srgbClr val="0066FF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926116" y="5268123"/>
            <a:ext cx="365760" cy="365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5882640" y="5257800"/>
            <a:ext cx="365760" cy="365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7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521 -0.00069 0.01059 -0.00254 0.01597 -0.00208 C 0.01996 -0.00185 0.02343 0.00116 0.02725 0.00209 C 0.03264 0.00348 0.03802 0.00348 0.0434 0.0044 L 0.08385 0.00209 L 0.08385 0.00209 " pathEditMode="relative" ptsTypes="AAAAAAA">
                                      <p:cBhvr>
                                        <p:cTn id="37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500"/>
                            </p:stCondLst>
                            <p:childTnLst>
                              <p:par>
                                <p:cTn id="3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1000"/>
                            </p:stCondLst>
                            <p:childTnLst>
                              <p:par>
                                <p:cTn id="3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1500"/>
                            </p:stCondLst>
                            <p:childTnLst>
                              <p:par>
                                <p:cTn id="3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2000"/>
                            </p:stCondLst>
                            <p:childTnLst>
                              <p:par>
                                <p:cTn id="3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2500"/>
                            </p:stCondLst>
                            <p:childTnLst>
                              <p:par>
                                <p:cTn id="3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3000"/>
                            </p:stCondLst>
                            <p:childTnLst>
                              <p:par>
                                <p:cTn id="4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51" grpId="0" animBg="1"/>
      <p:bldP spid="52" grpId="0" animBg="1"/>
      <p:bldP spid="53" grpId="0" animBg="1"/>
      <p:bldP spid="54" grpId="0" animBg="1"/>
      <p:bldP spid="63" grpId="0" animBg="1"/>
      <p:bldP spid="64" grpId="0" animBg="1"/>
      <p:bldP spid="65" grpId="0" animBg="1"/>
      <p:bldP spid="66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3" grpId="0" animBg="1"/>
      <p:bldP spid="94" grpId="0" animBg="1"/>
      <p:bldP spid="95" grpId="0" animBg="1"/>
      <p:bldP spid="96" grpId="0" animBg="1"/>
      <p:bldP spid="101" grpId="0" animBg="1"/>
      <p:bldP spid="102" grpId="0" animBg="1"/>
      <p:bldP spid="103" grpId="0" animBg="1"/>
      <p:bldP spid="104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9" grpId="0"/>
      <p:bldP spid="42" grpId="0" animBg="1"/>
      <p:bldP spid="115" grpId="0" animBg="1"/>
      <p:bldP spid="3" grpId="0" animBg="1"/>
      <p:bldP spid="3" grpId="1" animBg="1"/>
      <p:bldP spid="12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– Example (HW)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Sort given numbers into descending order using merge sort.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66FF"/>
                </a:solidFill>
              </a:rPr>
              <a:t>38, 27, 43, 3, 9, 82, 10, 67, 71, 54, 97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9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-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Merge Sort is an example of </a:t>
            </a:r>
            <a:r>
              <a:rPr lang="en-US" b="1" dirty="0"/>
              <a:t>divide and conquer algorithm.</a:t>
            </a:r>
          </a:p>
          <a:p>
            <a:pPr>
              <a:buClr>
                <a:schemeClr val="tx1"/>
              </a:buClr>
            </a:pPr>
            <a:r>
              <a:rPr lang="en-US" dirty="0"/>
              <a:t>It is based on the </a:t>
            </a:r>
            <a:r>
              <a:rPr lang="en-US" b="1" dirty="0"/>
              <a:t>idea of breaking down a list into several sub-lists </a:t>
            </a:r>
            <a:r>
              <a:rPr lang="en-US" dirty="0"/>
              <a:t>until each sub list consists of a </a:t>
            </a:r>
            <a:r>
              <a:rPr lang="en-US" b="1" dirty="0"/>
              <a:t>single element.</a:t>
            </a:r>
          </a:p>
          <a:p>
            <a:pPr>
              <a:buClr>
                <a:schemeClr val="tx1"/>
              </a:buClr>
            </a:pPr>
            <a:r>
              <a:rPr lang="en-US" b="1" dirty="0"/>
              <a:t>Merging those sub lists </a:t>
            </a:r>
            <a:r>
              <a:rPr lang="en-US" dirty="0"/>
              <a:t>in a manner that results into a sorted list.</a:t>
            </a:r>
          </a:p>
          <a:p>
            <a:pPr>
              <a:buClr>
                <a:schemeClr val="tx1"/>
              </a:buClr>
            </a:pPr>
            <a:r>
              <a:rPr lang="en-US" b="1" dirty="0"/>
              <a:t>Procedure</a:t>
            </a:r>
          </a:p>
          <a:p>
            <a:pPr lvl="1" algn="l">
              <a:buClr>
                <a:schemeClr val="tx1"/>
              </a:buClr>
            </a:pPr>
            <a:r>
              <a:rPr lang="en-US" dirty="0"/>
              <a:t>Divide the unsorted list into N sub lists, each containing 1 element</a:t>
            </a:r>
          </a:p>
          <a:p>
            <a:pPr lvl="1" algn="l">
              <a:buClr>
                <a:schemeClr val="tx1"/>
              </a:buClr>
            </a:pPr>
            <a:r>
              <a:rPr lang="en-US" dirty="0"/>
              <a:t>Take adjacent pairs of two singleton lists and merge them to form a list of 2 elements. N will now convert into N/2 lists of size 2</a:t>
            </a:r>
          </a:p>
          <a:p>
            <a:pPr lvl="1" algn="l">
              <a:buClr>
                <a:schemeClr val="tx1"/>
              </a:buClr>
            </a:pPr>
            <a:r>
              <a:rPr lang="en-US" dirty="0"/>
              <a:t>Repeat the process till a single sorted list of obtained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00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-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190500" y="990600"/>
            <a:ext cx="8763000" cy="4472378"/>
          </a:xfrm>
          <a:prstGeom prst="rect">
            <a:avLst/>
          </a:prstGeom>
          <a:solidFill>
            <a:schemeClr val="bg2"/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Procedure: mergesort(T[1,…,n])</a:t>
            </a:r>
          </a:p>
          <a:p>
            <a:pPr marL="0" indent="0"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	if n is sufficiently small then insert(T)</a:t>
            </a:r>
          </a:p>
          <a:p>
            <a:pPr marL="0" indent="0"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	else</a:t>
            </a:r>
          </a:p>
          <a:p>
            <a:pPr marL="0" indent="0"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		array U[1,…,1+n/2],V[1,…,1+n/2]</a:t>
            </a:r>
          </a:p>
          <a:p>
            <a:pPr marL="0" indent="0"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		U[1,…,n/2] ← T[1,…,n/2]</a:t>
            </a:r>
          </a:p>
          <a:p>
            <a:pPr marL="0" indent="0"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		V[1,…,n/2] ← T[n/2+1,…,n]</a:t>
            </a:r>
          </a:p>
          <a:p>
            <a:pPr marL="0" indent="0"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		mergesort(U[1,…,n/2])</a:t>
            </a:r>
          </a:p>
          <a:p>
            <a:pPr marL="0" indent="0"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		mergesort(V[1,…,n/2])</a:t>
            </a:r>
          </a:p>
          <a:p>
            <a:pPr marL="0" indent="0"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		merge(U, V, T)</a:t>
            </a:r>
          </a:p>
        </p:txBody>
      </p:sp>
    </p:spTree>
    <p:extLst>
      <p:ext uri="{BB962C8B-B14F-4D97-AF65-F5344CB8AC3E}">
        <p14:creationId xmlns:p14="http://schemas.microsoft.com/office/powerpoint/2010/main" val="396148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make a guess for the solution and then we use mathematical induction to prove the guess is correct or incorrect.</a:t>
                </a:r>
              </a:p>
              <a:p>
                <a:r>
                  <a:rPr lang="en-US" dirty="0"/>
                  <a:t>Example 1: </a:t>
                </a:r>
              </a:p>
              <a:p>
                <a:endParaRPr lang="en-US" dirty="0"/>
              </a:p>
              <a:p>
                <a:r>
                  <a:rPr lang="en-US" dirty="0"/>
                  <a:t>Replacing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/>
                  <a:t>, we can write following equations.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Substituting equation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and equation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we have now,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86000" y="2209800"/>
                <a:ext cx="4114800" cy="4572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−1)+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209800"/>
                <a:ext cx="4114800" cy="457200"/>
              </a:xfrm>
              <a:prstGeom prst="rect">
                <a:avLst/>
              </a:prstGeom>
              <a:blipFill>
                <a:blip r:embed="rId3"/>
                <a:stretch>
                  <a:fillRect b="-14103"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>
            <a:stCxn id="5" idx="3"/>
            <a:endCxn id="8" idx="2"/>
          </p:cNvCxnSpPr>
          <p:nvPr/>
        </p:nvCxnSpPr>
        <p:spPr>
          <a:xfrm>
            <a:off x="6400800" y="2438400"/>
            <a:ext cx="983672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384472" y="2209800"/>
            <a:ext cx="457200" cy="457200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86000" y="3505200"/>
                <a:ext cx="4114800" cy="4572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−1)=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−2)+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−1 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505200"/>
                <a:ext cx="4114800" cy="45720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>
            <a:stCxn id="10" idx="3"/>
            <a:endCxn id="12" idx="2"/>
          </p:cNvCxnSpPr>
          <p:nvPr/>
        </p:nvCxnSpPr>
        <p:spPr>
          <a:xfrm>
            <a:off x="6400800" y="3733800"/>
            <a:ext cx="983672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384472" y="3505200"/>
            <a:ext cx="457200" cy="457200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286000" y="4267200"/>
                <a:ext cx="4114800" cy="4572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−2)=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−2 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67200"/>
                <a:ext cx="4114800" cy="45720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>
            <a:stCxn id="13" idx="3"/>
            <a:endCxn id="15" idx="2"/>
          </p:cNvCxnSpPr>
          <p:nvPr/>
        </p:nvCxnSpPr>
        <p:spPr>
          <a:xfrm>
            <a:off x="6400800" y="4495800"/>
            <a:ext cx="983672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384472" y="4267200"/>
            <a:ext cx="457200" cy="457200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981200" y="5410200"/>
                <a:ext cx="5181600" cy="4572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−3)+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−2+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−1+</m:t>
                      </m:r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410200"/>
                <a:ext cx="5181600" cy="457200"/>
              </a:xfrm>
              <a:prstGeom prst="rect">
                <a:avLst/>
              </a:prstGeom>
              <a:blipFill>
                <a:blip r:embed="rId6"/>
                <a:stretch>
                  <a:fillRect b="-14103"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>
            <a:stCxn id="16" idx="3"/>
            <a:endCxn id="24" idx="2"/>
          </p:cNvCxnSpPr>
          <p:nvPr/>
        </p:nvCxnSpPr>
        <p:spPr>
          <a:xfrm>
            <a:off x="7162800" y="5638800"/>
            <a:ext cx="221672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384472" y="5410200"/>
            <a:ext cx="457200" cy="457200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909060" y="3903408"/>
            <a:ext cx="1173480" cy="0"/>
          </a:xfrm>
          <a:prstGeom prst="line">
            <a:avLst/>
          </a:prstGeom>
          <a:ln w="38100">
            <a:solidFill>
              <a:srgbClr val="3449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62200" y="4662948"/>
            <a:ext cx="1173480" cy="0"/>
          </a:xfrm>
          <a:prstGeom prst="line">
            <a:avLst/>
          </a:prstGeom>
          <a:ln w="38100">
            <a:solidFill>
              <a:srgbClr val="3449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362200" y="3505200"/>
            <a:ext cx="117348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917172" y="2209800"/>
            <a:ext cx="117348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6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24" grpId="0" animBg="1"/>
      <p:bldP spid="18" grpId="0" animBg="1"/>
      <p:bldP spid="2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-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190500" y="990600"/>
            <a:ext cx="8763000" cy="4398512"/>
          </a:xfrm>
          <a:prstGeom prst="rect">
            <a:avLst/>
          </a:prstGeom>
          <a:solidFill>
            <a:schemeClr val="bg2"/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Procedure: merge(U[1,…,m+1],V[1,…,n+1],T[1,…,m+n])</a:t>
            </a:r>
          </a:p>
          <a:p>
            <a:pPr marL="914400" lvl="2" indent="0" algn="l">
              <a:buNone/>
            </a:pPr>
            <a:r>
              <a:rPr lang="en-IN" sz="2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IN" sz="2400" b="1" dirty="0">
                <a:latin typeface="Consolas" pitchFamily="49" charset="0"/>
                <a:cs typeface="Consolas" pitchFamily="49" charset="0"/>
              </a:rPr>
              <a:t> ← 1;</a:t>
            </a:r>
          </a:p>
          <a:p>
            <a:pPr marL="914400" lvl="2" indent="0" algn="l">
              <a:buNone/>
            </a:pPr>
            <a:r>
              <a:rPr lang="en-IN" sz="2400" b="1" dirty="0">
                <a:latin typeface="Consolas" pitchFamily="49" charset="0"/>
                <a:cs typeface="Consolas" pitchFamily="49" charset="0"/>
              </a:rPr>
              <a:t>j ← 1;</a:t>
            </a:r>
          </a:p>
          <a:p>
            <a:pPr marL="914400" lvl="2" indent="0" algn="l">
              <a:buNone/>
            </a:pPr>
            <a:r>
              <a:rPr lang="en-IN" sz="2400" b="1" dirty="0">
                <a:latin typeface="Consolas" pitchFamily="49" charset="0"/>
                <a:cs typeface="Consolas" pitchFamily="49" charset="0"/>
              </a:rPr>
              <a:t>U[m+1], V[n+1] ← ∞;</a:t>
            </a:r>
          </a:p>
          <a:p>
            <a:pPr marL="914400" lvl="2" indent="0" algn="l">
              <a:buNone/>
            </a:pPr>
            <a:r>
              <a:rPr lang="en-IN" sz="2400" b="1" dirty="0">
                <a:latin typeface="Consolas" pitchFamily="49" charset="0"/>
                <a:cs typeface="Consolas" pitchFamily="49" charset="0"/>
              </a:rPr>
              <a:t>for k ← 1 to m + n do </a:t>
            </a:r>
          </a:p>
          <a:p>
            <a:pPr marL="914400" lvl="2" indent="0" algn="l">
              <a:buNone/>
            </a:pPr>
            <a:r>
              <a:rPr lang="en-IN" sz="2400" b="1" dirty="0">
                <a:latin typeface="Consolas" pitchFamily="49" charset="0"/>
                <a:cs typeface="Consolas" pitchFamily="49" charset="0"/>
              </a:rPr>
              <a:t>	if </a:t>
            </a:r>
            <a:r>
              <a:rPr lang="en-IN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U[</a:t>
            </a:r>
            <a:r>
              <a:rPr lang="en-IN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 &lt; V[j] </a:t>
            </a:r>
          </a:p>
          <a:p>
            <a:pPr marL="914400" lvl="2" indent="0" algn="l">
              <a:buNone/>
            </a:pPr>
            <a:r>
              <a:rPr lang="en-IN" sz="2400" b="1" dirty="0">
                <a:latin typeface="Consolas" pitchFamily="49" charset="0"/>
                <a:cs typeface="Consolas" pitchFamily="49" charset="0"/>
              </a:rPr>
              <a:t>            then T[k] ← U[</a:t>
            </a:r>
            <a:r>
              <a:rPr lang="en-IN" sz="2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IN" sz="2400" b="1" dirty="0">
                <a:latin typeface="Consolas" pitchFamily="49" charset="0"/>
                <a:cs typeface="Consolas" pitchFamily="49" charset="0"/>
              </a:rPr>
              <a:t>]; </a:t>
            </a:r>
            <a:r>
              <a:rPr lang="en-IN" sz="2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IN" sz="2400" b="1" dirty="0">
                <a:latin typeface="Consolas" pitchFamily="49" charset="0"/>
                <a:cs typeface="Consolas" pitchFamily="49" charset="0"/>
              </a:rPr>
              <a:t> ← </a:t>
            </a:r>
            <a:r>
              <a:rPr lang="en-IN" sz="2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IN" sz="2400" b="1" dirty="0">
                <a:latin typeface="Consolas" pitchFamily="49" charset="0"/>
                <a:cs typeface="Consolas" pitchFamily="49" charset="0"/>
              </a:rPr>
              <a:t> + 1;</a:t>
            </a:r>
          </a:p>
          <a:p>
            <a:pPr marL="914400" lvl="2" indent="0" algn="l">
              <a:buNone/>
            </a:pPr>
            <a:r>
              <a:rPr lang="en-IN" sz="2400" b="1" dirty="0">
                <a:latin typeface="Consolas" pitchFamily="49" charset="0"/>
                <a:cs typeface="Consolas" pitchFamily="49" charset="0"/>
              </a:rPr>
              <a:t>     else T[k] ← V[j]; j ← j + 1;</a:t>
            </a:r>
            <a:r>
              <a:rPr lang="en-IN" sz="24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]     A[j+1← temp</a:t>
            </a:r>
          </a:p>
        </p:txBody>
      </p:sp>
    </p:spTree>
    <p:extLst>
      <p:ext uri="{BB962C8B-B14F-4D97-AF65-F5344CB8AC3E}">
        <p14:creationId xmlns:p14="http://schemas.microsoft.com/office/powerpoint/2010/main" val="411563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-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be the time taken </a:t>
                </a:r>
                <a:r>
                  <a:rPr lang="en-US" dirty="0"/>
                  <a:t>by this algorithm to sort an array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elements.</a:t>
                </a:r>
              </a:p>
              <a:p>
                <a:r>
                  <a:rPr lang="en-US" dirty="0"/>
                  <a:t>Separating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takes </a:t>
                </a:r>
                <a:r>
                  <a:rPr lang="en-US" b="1" dirty="0"/>
                  <a:t>linear time</a:t>
                </a:r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𝑚𝑒𝑟𝑔𝑒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also takes </a:t>
                </a:r>
                <a:r>
                  <a:rPr lang="en-US" b="1" dirty="0"/>
                  <a:t>linear time</a:t>
                </a:r>
                <a:r>
                  <a:rPr lang="en-US" dirty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/2)+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/2)+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  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)∈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/2)+ </m:t>
                      </m:r>
                      <m:r>
                        <m:rPr>
                          <m:sty m:val="p"/>
                        </m:rP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l-GR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 the general case,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baseline="30000" dirty="0" err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 </a:t>
                </a:r>
                <a:r>
                  <a:rPr lang="en-US" b="1" dirty="0"/>
                  <a:t>second case </a:t>
                </a:r>
                <a:r>
                  <a:rPr lang="en-US" dirty="0"/>
                  <a:t>applies so,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)∈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Time complexity of merge sort is </a:t>
                </a:r>
                <a14:m>
                  <m:oMath xmlns:m="http://schemas.openxmlformats.org/officeDocument/2006/math">
                    <m:r>
                      <a:rPr lang="el-G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l-GR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𝒏𝒍𝒐𝒈𝒏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819400" y="4754802"/>
                <a:ext cx="4495800" cy="159796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&lt; 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𝑙𝑜𝑔𝑛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𝑙𝑜𝑔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&gt;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754802"/>
                <a:ext cx="4495800" cy="159796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124200" y="2743200"/>
                <a:ext cx="3505200" cy="533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𝑙𝑡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743200"/>
                <a:ext cx="3505200" cy="533400"/>
              </a:xfrm>
              <a:prstGeom prst="roundRect">
                <a:avLst/>
              </a:prstGeom>
              <a:blipFill>
                <a:blip r:embed="rId4"/>
                <a:stretch>
                  <a:fillRect b="-5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214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animBg="1"/>
      <p:bldP spid="6" grpId="0" animBg="1"/>
      <p:bldP spid="6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6120" y="3012282"/>
            <a:ext cx="2651760" cy="833437"/>
          </a:xfrm>
          <a:noFill/>
        </p:spPr>
        <p:txBody>
          <a:bodyPr>
            <a:noAutofit/>
          </a:bodyPr>
          <a:lstStyle/>
          <a:p>
            <a:r>
              <a:rPr lang="en-US" cap="none" dirty="0">
                <a:solidFill>
                  <a:srgbClr val="C00000"/>
                </a:solidFill>
              </a:rPr>
              <a:t>Quick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Pentagon 4"/>
          <p:cNvSpPr/>
          <p:nvPr/>
        </p:nvSpPr>
        <p:spPr>
          <a:xfrm rot="5400000">
            <a:off x="-3014568" y="3017522"/>
            <a:ext cx="6858000" cy="822960"/>
          </a:xfrm>
          <a:prstGeom prst="homePlat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7BA1C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7624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-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5264076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4600" y="52640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" name="Rectangle 5"/>
          <p:cNvSpPr/>
          <p:nvPr/>
        </p:nvSpPr>
        <p:spPr>
          <a:xfrm>
            <a:off x="3055536" y="52640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8936" y="52640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8" name="Rectangle 7"/>
          <p:cNvSpPr/>
          <p:nvPr/>
        </p:nvSpPr>
        <p:spPr>
          <a:xfrm>
            <a:off x="4122336" y="52640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9" name="Rectangle 8"/>
          <p:cNvSpPr/>
          <p:nvPr/>
        </p:nvSpPr>
        <p:spPr>
          <a:xfrm>
            <a:off x="4655736" y="52640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89136" y="52640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22536" y="52640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1200" y="4860664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14600" y="4860664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55536" y="4860664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88936" y="4860664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22336" y="4860664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55736" y="4860664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89136" y="4860664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722536" y="4860664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248400" y="52640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781800" y="52640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48400" y="4860664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781800" y="4860664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43752" y="603102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cxnSp>
        <p:nvCxnSpPr>
          <p:cNvPr id="53" name="Straight Arrow Connector 52"/>
          <p:cNvCxnSpPr>
            <a:stCxn id="51" idx="0"/>
            <a:endCxn id="4" idx="2"/>
          </p:cNvCxnSpPr>
          <p:nvPr/>
        </p:nvCxnSpPr>
        <p:spPr>
          <a:xfrm flipH="1" flipV="1">
            <a:off x="2247900" y="5645076"/>
            <a:ext cx="1998" cy="385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807878" y="6031468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cxnSp>
        <p:nvCxnSpPr>
          <p:cNvPr id="55" name="Straight Arrow Connector 54"/>
          <p:cNvCxnSpPr>
            <a:stCxn id="54" idx="0"/>
          </p:cNvCxnSpPr>
          <p:nvPr/>
        </p:nvCxnSpPr>
        <p:spPr>
          <a:xfrm flipH="1" flipV="1">
            <a:off x="7038476" y="5645524"/>
            <a:ext cx="1998" cy="385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2895600"/>
          </a:xfrm>
        </p:spPr>
        <p:txBody>
          <a:bodyPr>
            <a:normAutofit/>
          </a:bodyPr>
          <a:lstStyle/>
          <a:p>
            <a:r>
              <a:rPr lang="en-US" dirty="0"/>
              <a:t>Quick sort chooses the first element as a </a:t>
            </a:r>
            <a:r>
              <a:rPr lang="en-US" dirty="0">
                <a:solidFill>
                  <a:srgbClr val="FF0000"/>
                </a:solidFill>
              </a:rPr>
              <a:t>pivot element,</a:t>
            </a:r>
            <a:r>
              <a:rPr lang="en-US" dirty="0"/>
              <a:t> a </a:t>
            </a:r>
            <a:r>
              <a:rPr lang="en-US" b="1" dirty="0"/>
              <a:t>lower bound is the first index </a:t>
            </a:r>
            <a:r>
              <a:rPr lang="en-US" dirty="0"/>
              <a:t>and an </a:t>
            </a:r>
            <a:r>
              <a:rPr lang="en-US" b="1" dirty="0"/>
              <a:t>upper bound is the last index</a:t>
            </a:r>
            <a:r>
              <a:rPr lang="en-US" dirty="0"/>
              <a:t>.</a:t>
            </a:r>
          </a:p>
          <a:p>
            <a:r>
              <a:rPr lang="en-US" dirty="0"/>
              <a:t>The array is then </a:t>
            </a:r>
            <a:r>
              <a:rPr lang="en-US" b="1" dirty="0"/>
              <a:t>partitioned</a:t>
            </a:r>
            <a:r>
              <a:rPr lang="en-US" dirty="0"/>
              <a:t> on either side of the </a:t>
            </a:r>
            <a:r>
              <a:rPr lang="en-US" dirty="0">
                <a:solidFill>
                  <a:srgbClr val="FF0000"/>
                </a:solidFill>
              </a:rPr>
              <a:t>pivot.</a:t>
            </a:r>
          </a:p>
          <a:p>
            <a:r>
              <a:rPr lang="en-US" dirty="0"/>
              <a:t>Elements are moved so that, those </a:t>
            </a:r>
            <a:r>
              <a:rPr lang="en-US" b="1" dirty="0"/>
              <a:t>greater</a:t>
            </a:r>
            <a:r>
              <a:rPr lang="en-US" dirty="0"/>
              <a:t> than the </a:t>
            </a:r>
            <a:r>
              <a:rPr lang="en-US" dirty="0">
                <a:solidFill>
                  <a:srgbClr val="FF0000"/>
                </a:solidFill>
              </a:rPr>
              <a:t>pivot</a:t>
            </a:r>
            <a:r>
              <a:rPr lang="en-US" dirty="0"/>
              <a:t> are shifted to its </a:t>
            </a:r>
            <a:r>
              <a:rPr lang="en-US" b="1" dirty="0"/>
              <a:t>right </a:t>
            </a:r>
            <a:r>
              <a:rPr lang="en-US" dirty="0"/>
              <a:t>whereas the others are shifted to its </a:t>
            </a:r>
            <a:r>
              <a:rPr lang="en-US" b="1" dirty="0"/>
              <a:t>left.</a:t>
            </a:r>
            <a:r>
              <a:rPr lang="en-US" dirty="0"/>
              <a:t> </a:t>
            </a:r>
          </a:p>
          <a:p>
            <a:r>
              <a:rPr lang="en-US" dirty="0"/>
              <a:t>Each Partition is </a:t>
            </a:r>
            <a:r>
              <a:rPr lang="en-US" b="1" dirty="0"/>
              <a:t>internally sorted recursively</a:t>
            </a:r>
            <a:r>
              <a:rPr lang="en-US" dirty="0"/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52600" y="3733800"/>
            <a:ext cx="972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Pivot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Element</a:t>
            </a:r>
          </a:p>
        </p:txBody>
      </p:sp>
      <p:cxnSp>
        <p:nvCxnSpPr>
          <p:cNvPr id="20" name="Straight Arrow Connector 19"/>
          <p:cNvCxnSpPr>
            <a:stCxn id="30" idx="2"/>
            <a:endCxn id="12" idx="0"/>
          </p:cNvCxnSpPr>
          <p:nvPr/>
        </p:nvCxnSpPr>
        <p:spPr>
          <a:xfrm>
            <a:off x="2239015" y="4380131"/>
            <a:ext cx="8885" cy="480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4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animBg="1"/>
      <p:bldP spid="5" grpId="0" uiExpand="1" animBg="1"/>
      <p:bldP spid="6" grpId="0" uiExpand="1" animBg="1"/>
      <p:bldP spid="7" grpId="0" uiExpand="1" animBg="1"/>
      <p:bldP spid="8" grpId="0" uiExpand="1" animBg="1"/>
      <p:bldP spid="9" grpId="0" uiExpand="1" animBg="1"/>
      <p:bldP spid="10" grpId="0" uiExpand="1" animBg="1"/>
      <p:bldP spid="11" grpId="0" uiExpand="1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uiExpand="1" animBg="1"/>
      <p:bldP spid="17" grpId="0" uiExpand="1" animBg="1"/>
      <p:bldP spid="18" grpId="0" uiExpand="1" animBg="1"/>
      <p:bldP spid="19" grpId="0" uiExpand="1" animBg="1"/>
      <p:bldP spid="25" grpId="0" uiExpand="1" animBg="1"/>
      <p:bldP spid="26" grpId="0" uiExpand="1" animBg="1"/>
      <p:bldP spid="27" grpId="0" uiExpand="1" animBg="1"/>
      <p:bldP spid="28" grpId="0" uiExpand="1" animBg="1"/>
      <p:bldP spid="51" grpId="0" uiExpand="1"/>
      <p:bldP spid="54" grpId="0" uiExpand="1"/>
      <p:bldP spid="29" grpId="0" uiExpand="1" build="p"/>
      <p:bldP spid="30" grpId="0" uiExpand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-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475704" y="14702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5" name="Rectangle 4"/>
          <p:cNvSpPr/>
          <p:nvPr/>
        </p:nvSpPr>
        <p:spPr>
          <a:xfrm>
            <a:off x="4009104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" name="Rectangle 5"/>
          <p:cNvSpPr/>
          <p:nvPr/>
        </p:nvSpPr>
        <p:spPr>
          <a:xfrm>
            <a:off x="4550040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7" name="Rectangle 6"/>
          <p:cNvSpPr/>
          <p:nvPr/>
        </p:nvSpPr>
        <p:spPr>
          <a:xfrm>
            <a:off x="5083440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8" name="Rectangle 7"/>
          <p:cNvSpPr/>
          <p:nvPr/>
        </p:nvSpPr>
        <p:spPr>
          <a:xfrm>
            <a:off x="5616840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9" name="Rectangle 8"/>
          <p:cNvSpPr/>
          <p:nvPr/>
        </p:nvSpPr>
        <p:spPr>
          <a:xfrm>
            <a:off x="6150240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83640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17040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75704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09104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50040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83440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16840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50240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83640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17040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42904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276304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742904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276304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2400" y="1079351"/>
            <a:ext cx="3230242" cy="4031873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Procedure pivot(T[i,…,j]; var l)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p ← T[i]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k ← i; l ← j+1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Repeat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k ← k+1 until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T[k] &gt; p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or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     ≥ j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Repeat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l ← l-1 until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T[l] ≤ p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While k &lt; l do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Swap T[k] and T[l]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Repeat k ← k+1 until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T[k] &gt; p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Repeat l ← l-1 until    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T[l] ≤ p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Swap T[i] and T[l]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2400" y="5105400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LB = 0, UB = 9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8600" y="54864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k =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6724" y="5486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8600" y="57848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 =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0020" y="5784868"/>
            <a:ext cx="48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20409" y="510540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= 42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576621" y="1754959"/>
            <a:ext cx="311304" cy="443173"/>
            <a:chOff x="3701591" y="1754959"/>
            <a:chExt cx="311304" cy="443173"/>
          </a:xfrm>
        </p:grpSpPr>
        <p:sp>
          <p:nvSpPr>
            <p:cNvPr id="32" name="TextBox 31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8879400" y="1812099"/>
            <a:ext cx="311304" cy="443173"/>
            <a:chOff x="3701591" y="1754959"/>
            <a:chExt cx="311304" cy="443173"/>
          </a:xfrm>
        </p:grpSpPr>
        <p:sp>
          <p:nvSpPr>
            <p:cNvPr id="37" name="TextBox 36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3475704" y="26894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009104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550040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083440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616840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50240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683640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217040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742904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276304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4120152" y="2979811"/>
            <a:ext cx="311304" cy="443173"/>
            <a:chOff x="3701591" y="1754959"/>
            <a:chExt cx="311304" cy="443173"/>
          </a:xfrm>
        </p:grpSpPr>
        <p:sp>
          <p:nvSpPr>
            <p:cNvPr id="52" name="TextBox 51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8401535" y="2976957"/>
            <a:ext cx="311304" cy="443173"/>
            <a:chOff x="3701591" y="1754959"/>
            <a:chExt cx="311304" cy="443173"/>
          </a:xfrm>
        </p:grpSpPr>
        <p:sp>
          <p:nvSpPr>
            <p:cNvPr id="55" name="TextBox 54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7" name="Rectangle 56"/>
          <p:cNvSpPr/>
          <p:nvPr/>
        </p:nvSpPr>
        <p:spPr>
          <a:xfrm>
            <a:off x="4550040" y="2689412"/>
            <a:ext cx="533400" cy="282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217040" y="2689412"/>
            <a:ext cx="533400" cy="282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59" name="Freeform 58"/>
          <p:cNvSpPr/>
          <p:nvPr/>
        </p:nvSpPr>
        <p:spPr>
          <a:xfrm flipV="1">
            <a:off x="4800287" y="2427058"/>
            <a:ext cx="2690100" cy="24480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847434" y="2381656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475704" y="3922639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009104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550040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083440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616840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150240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683640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217040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742904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276304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4629402" y="4205027"/>
            <a:ext cx="311304" cy="443173"/>
            <a:chOff x="3701591" y="1754959"/>
            <a:chExt cx="311304" cy="443173"/>
          </a:xfrm>
        </p:grpSpPr>
        <p:sp>
          <p:nvSpPr>
            <p:cNvPr id="72" name="TextBox 71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7328088" y="4205027"/>
            <a:ext cx="311304" cy="443173"/>
            <a:chOff x="3701591" y="1754959"/>
            <a:chExt cx="311304" cy="443173"/>
          </a:xfrm>
        </p:grpSpPr>
        <p:sp>
          <p:nvSpPr>
            <p:cNvPr id="75" name="TextBox 74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5083440" y="3922639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475704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82" name="Freeform 81"/>
          <p:cNvSpPr/>
          <p:nvPr/>
        </p:nvSpPr>
        <p:spPr>
          <a:xfrm flipV="1">
            <a:off x="3689460" y="3670986"/>
            <a:ext cx="1673133" cy="24480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4225159" y="3621256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3" name="Rectangle 2"/>
          <p:cNvSpPr/>
          <p:nvPr/>
        </p:nvSpPr>
        <p:spPr>
          <a:xfrm>
            <a:off x="203839" y="2116689"/>
            <a:ext cx="3097867" cy="4938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4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33333E-6 L 0.05921 3.33333E-6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 0.09885 L -0.00156 0.10116 " pathEditMode="relative" ptsTypes="AAAA">
                                      <p:cBhvr>
                                        <p:cTn id="1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7037E-6 L -0.05989 -3.7037E-6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85 -3.7037E-6 L -0.11736 -3.7037E-6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-3.7037E-7 L 0.05677 -3.7037E-7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77 -3.7037E-7 L 0.12014 -3.7037E-7 " pathEditMode="relative" rAng="0" ptsTypes="AA">
                                      <p:cBhvr>
                                        <p:cTn id="17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7 -3.7037E-7 L -0.06111 -3.7037E-7 " pathEditMode="relative" rAng="0" ptsTypes="AA">
                                      <p:cBhvr>
                                        <p:cTn id="179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111 -3.7037E-7 L -0.11666 -3.7037E-7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666 -3.7037E-7 L -0.18837 -3.7037E-7 " pathEditMode="relative" rAng="0" ptsTypes="AA">
                                      <p:cBhvr>
                                        <p:cTn id="187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837 0.00023 L -0.23837 0.00023 " pathEditMode="relative" rAng="0" ptsTypes="AA">
                                      <p:cBhvr>
                                        <p:cTn id="191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7" grpId="0"/>
      <p:bldP spid="28" grpId="0"/>
      <p:bldP spid="29" grpId="0"/>
      <p:bldP spid="30" grpId="0"/>
      <p:bldP spid="31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7" grpId="0" animBg="1"/>
      <p:bldP spid="58" grpId="0" animBg="1"/>
      <p:bldP spid="59" grpId="0" animBg="1"/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80" grpId="0" animBg="1"/>
      <p:bldP spid="81" grpId="0" animBg="1"/>
      <p:bldP spid="82" grpId="0" animBg="1"/>
      <p:bldP spid="83" grpId="0"/>
      <p:bldP spid="3" grpId="0" animBg="1"/>
      <p:bldP spid="3" grpId="1" animBg="1"/>
      <p:bldP spid="3" grpId="2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-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3600674" y="2079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6" name="Rectangle 5"/>
          <p:cNvSpPr/>
          <p:nvPr/>
        </p:nvSpPr>
        <p:spPr>
          <a:xfrm>
            <a:off x="4134074" y="2079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7" name="Rectangle 6"/>
          <p:cNvSpPr/>
          <p:nvPr/>
        </p:nvSpPr>
        <p:spPr>
          <a:xfrm>
            <a:off x="4675010" y="2079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8" name="Rectangle 7"/>
          <p:cNvSpPr/>
          <p:nvPr/>
        </p:nvSpPr>
        <p:spPr>
          <a:xfrm>
            <a:off x="5208410" y="20798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9" name="Rectangle 8"/>
          <p:cNvSpPr/>
          <p:nvPr/>
        </p:nvSpPr>
        <p:spPr>
          <a:xfrm>
            <a:off x="5741810" y="2079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75210" y="2079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08610" y="2079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42010" y="2079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00674" y="16764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34074" y="16764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75010" y="16764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08410" y="16764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41810" y="16764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75210" y="16764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08610" y="16764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42010" y="16764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67874" y="2079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401274" y="2079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67874" y="16764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01274" y="16764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61228" y="118872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82766" y="118872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208410" y="1143000"/>
            <a:ext cx="0" cy="914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5715000" y="1143000"/>
            <a:ext cx="0" cy="9368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581400" y="2918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114800" y="2918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655736" y="2918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691127" y="3222812"/>
            <a:ext cx="311304" cy="443173"/>
            <a:chOff x="3701591" y="1754959"/>
            <a:chExt cx="311304" cy="443173"/>
          </a:xfrm>
        </p:grpSpPr>
        <p:sp>
          <p:nvSpPr>
            <p:cNvPr id="40" name="TextBox 39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5287928" y="3222812"/>
            <a:ext cx="311304" cy="443173"/>
            <a:chOff x="3701591" y="1754959"/>
            <a:chExt cx="311304" cy="443173"/>
          </a:xfrm>
        </p:grpSpPr>
        <p:sp>
          <p:nvSpPr>
            <p:cNvPr id="43" name="TextBox 42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3581400" y="2918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581400" y="4289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114800" y="4289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655736" y="4289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189136" y="4289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722536" y="4289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55936" y="4289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789336" y="4289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322736" y="4289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848600" y="4289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382000" y="4289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3505200" y="3733800"/>
            <a:ext cx="5410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4134074" y="3810000"/>
            <a:ext cx="0" cy="434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194628" y="384678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709114" y="384068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114800" y="4876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655736" y="4876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4245122" y="5181600"/>
            <a:ext cx="311304" cy="443173"/>
            <a:chOff x="3701591" y="1754959"/>
            <a:chExt cx="311304" cy="443173"/>
          </a:xfrm>
        </p:grpSpPr>
        <p:sp>
          <p:nvSpPr>
            <p:cNvPr id="67" name="TextBox 66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5251296" y="5181600"/>
            <a:ext cx="311304" cy="443173"/>
            <a:chOff x="3701591" y="1754959"/>
            <a:chExt cx="311304" cy="443173"/>
          </a:xfrm>
        </p:grpSpPr>
        <p:sp>
          <p:nvSpPr>
            <p:cNvPr id="70" name="TextBox 69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2" name="Rectangle 71"/>
          <p:cNvSpPr/>
          <p:nvPr/>
        </p:nvSpPr>
        <p:spPr>
          <a:xfrm>
            <a:off x="4114800" y="48768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1400" y="607637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114800" y="607637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655736" y="6076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189136" y="607637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722536" y="6076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255936" y="6076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789336" y="6076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322736" y="6076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848600" y="6076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382000" y="6076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cxnSp>
        <p:nvCxnSpPr>
          <p:cNvPr id="83" name="Straight Connector 82"/>
          <p:cNvCxnSpPr/>
          <p:nvPr/>
        </p:nvCxnSpPr>
        <p:spPr>
          <a:xfrm>
            <a:off x="3657600" y="5638800"/>
            <a:ext cx="5410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655736" y="607637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52400" y="1079351"/>
            <a:ext cx="3230242" cy="4031873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Procedure pivot(T[i,…,j]; var l)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p ← T[i]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k ← i; l ← j+1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Repeat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k ← k+1 until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T[k] &gt; p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or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     ≥ j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Repeat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l ← l-1 until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T[l] ≤ p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While k &lt; l do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Swap T[k] and T[l]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Repeat k ← k+1 until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T[k] &gt; p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Repeat l ← l-1 until    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T[l] ≤ p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Swap T[i] and T[l]</a:t>
            </a:r>
          </a:p>
        </p:txBody>
      </p:sp>
    </p:spTree>
    <p:extLst>
      <p:ext uri="{BB962C8B-B14F-4D97-AF65-F5344CB8AC3E}">
        <p14:creationId xmlns:p14="http://schemas.microsoft.com/office/powerpoint/2010/main" val="126809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33333E-6 L 0.06042 -3.33333E-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-0.05712 -3.33333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364 -3.33333E-6 L -0.12864 -3.33333E-6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864 -3.33333E-6 L -0.17465 -3.33333E-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.06875 -1.48148E-6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48148E-6 L -0.06632 -1.48148E-6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32 -1.48148E-6 L -0.11007 -1.48148E-6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33" grpId="0" animBg="1"/>
      <p:bldP spid="34" grpId="0" animBg="1"/>
      <p:bldP spid="35" grpId="0" animBg="1"/>
      <p:bldP spid="45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2" grpId="0"/>
      <p:bldP spid="63" grpId="0"/>
      <p:bldP spid="64" grpId="0" animBg="1"/>
      <p:bldP spid="65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-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3581400" y="16988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4800" y="16988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7" name="Rectangle 6"/>
          <p:cNvSpPr/>
          <p:nvPr/>
        </p:nvSpPr>
        <p:spPr>
          <a:xfrm>
            <a:off x="4655736" y="16988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8" name="Rectangle 7"/>
          <p:cNvSpPr/>
          <p:nvPr/>
        </p:nvSpPr>
        <p:spPr>
          <a:xfrm>
            <a:off x="5189136" y="16988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9" name="Rectangle 8"/>
          <p:cNvSpPr/>
          <p:nvPr/>
        </p:nvSpPr>
        <p:spPr>
          <a:xfrm>
            <a:off x="5722536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55936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89336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22736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48600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382000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741810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75210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08610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342010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67874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01274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02364" y="989024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08810" y="937274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5722536" y="1066800"/>
            <a:ext cx="0" cy="5649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648200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181600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715000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48400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74264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307664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763235" y="2906641"/>
            <a:ext cx="311304" cy="443173"/>
            <a:chOff x="3701591" y="1754959"/>
            <a:chExt cx="311304" cy="443173"/>
          </a:xfrm>
        </p:grpSpPr>
        <p:sp>
          <p:nvSpPr>
            <p:cNvPr id="36" name="TextBox 35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7994496" y="2906641"/>
            <a:ext cx="311304" cy="443173"/>
            <a:chOff x="3701591" y="1754959"/>
            <a:chExt cx="311304" cy="443173"/>
          </a:xfrm>
        </p:grpSpPr>
        <p:sp>
          <p:nvSpPr>
            <p:cNvPr id="39" name="TextBox 38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4648200" y="25908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181600" y="25908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648200" y="2590800"/>
            <a:ext cx="533400" cy="282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44" name="Freeform 43"/>
          <p:cNvSpPr/>
          <p:nvPr/>
        </p:nvSpPr>
        <p:spPr>
          <a:xfrm flipV="1">
            <a:off x="4940801" y="2303107"/>
            <a:ext cx="516191" cy="27104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876800" y="2001878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655736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722536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255936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781800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315200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655736" y="36576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655736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181600" y="36576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581400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114800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655736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189136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715000" y="4670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248400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781800" y="4670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315200" y="4670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841064" y="4670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374464" y="4670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715000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715000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655736" y="36576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861628" y="42672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382000" y="426720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6781800" y="4331732"/>
            <a:ext cx="0" cy="2733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52400" y="1079351"/>
            <a:ext cx="3230242" cy="4031873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Procedure pivot(T[i,…,j]; var l)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p ← T[i]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k ← i; l ← j+1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Repeat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k ← k+1 until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T[k] &gt; p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or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     ≥ j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Repeat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l ← l-1 until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T[l] ≤ p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While k &lt; l do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Swap T[k] and T[l]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Repeat k ← k+1 until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T[k] &gt; p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Repeat l ← l-1 until    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T[l] ≤ p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Swap T[i] and T[l]</a:t>
            </a:r>
          </a:p>
        </p:txBody>
      </p:sp>
    </p:spTree>
    <p:extLst>
      <p:ext uri="{BB962C8B-B14F-4D97-AF65-F5344CB8AC3E}">
        <p14:creationId xmlns:p14="http://schemas.microsoft.com/office/powerpoint/2010/main" val="272215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8148E-6 L 0.05885 1.48148E-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15 1.48148E-6 L 0.11718 1.48148E-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48148E-6 L -0.06302 1.48148E-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32 1.48148E-6 L -0.11962 1.48148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465 1.48148E-6 L -0.17882 1.48148E-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299 1.48148E-6 L -0.24635 1.48148E-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74 1.48148E-6 L -0.29132 1.48148E-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 animBg="1"/>
      <p:bldP spid="48" grpId="0" animBg="1"/>
      <p:bldP spid="49" grpId="0" animBg="1"/>
      <p:bldP spid="50" grpId="0" animBg="1"/>
      <p:bldP spid="51" grpId="0" animBg="1"/>
      <p:bldP spid="58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80" grpId="0" animBg="1"/>
      <p:bldP spid="81" grpId="0"/>
      <p:bldP spid="8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- Example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909786" y="1894450"/>
            <a:ext cx="311304" cy="443173"/>
            <a:chOff x="3701591" y="1754959"/>
            <a:chExt cx="311304" cy="443173"/>
          </a:xfrm>
        </p:grpSpPr>
        <p:sp>
          <p:nvSpPr>
            <p:cNvPr id="5" name="TextBox 4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Freeform 6"/>
          <p:cNvSpPr/>
          <p:nvPr/>
        </p:nvSpPr>
        <p:spPr>
          <a:xfrm flipV="1">
            <a:off x="6069758" y="2275941"/>
            <a:ext cx="1058304" cy="27104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76028" y="2208445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9" name="Rectangle 8"/>
          <p:cNvSpPr/>
          <p:nvPr/>
        </p:nvSpPr>
        <p:spPr>
          <a:xfrm>
            <a:off x="5789884" y="1546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24600" y="1546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0464" y="1546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83864" y="1546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153400" y="1894450"/>
            <a:ext cx="311304" cy="443173"/>
            <a:chOff x="3701591" y="1754959"/>
            <a:chExt cx="311304" cy="443173"/>
          </a:xfrm>
        </p:grpSpPr>
        <p:sp>
          <p:nvSpPr>
            <p:cNvPr id="14" name="TextBox 13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7417968" y="91440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08798" y="9906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789884" y="15464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850464" y="1546412"/>
            <a:ext cx="533400" cy="282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383864" y="1546412"/>
            <a:ext cx="533400" cy="282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791200" y="2537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325916" y="2537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51780" y="2537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385180" y="2537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791200" y="2537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961512" y="2853480"/>
            <a:ext cx="311304" cy="443173"/>
            <a:chOff x="3701591" y="1754959"/>
            <a:chExt cx="311304" cy="443173"/>
          </a:xfrm>
        </p:grpSpPr>
        <p:sp>
          <p:nvSpPr>
            <p:cNvPr id="30" name="TextBox 29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7613496" y="2853480"/>
            <a:ext cx="311304" cy="443173"/>
            <a:chOff x="3701591" y="1754959"/>
            <a:chExt cx="311304" cy="443173"/>
          </a:xfrm>
        </p:grpSpPr>
        <p:sp>
          <p:nvSpPr>
            <p:cNvPr id="33" name="TextBox 32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5791200" y="2537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851780" y="2537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41" name="Freeform 40"/>
          <p:cNvSpPr/>
          <p:nvPr/>
        </p:nvSpPr>
        <p:spPr>
          <a:xfrm flipV="1">
            <a:off x="7095096" y="1231598"/>
            <a:ext cx="601104" cy="27104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095096" y="1175471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43" name="Freeform 42"/>
          <p:cNvSpPr/>
          <p:nvPr/>
        </p:nvSpPr>
        <p:spPr>
          <a:xfrm flipV="1">
            <a:off x="5926719" y="3776052"/>
            <a:ext cx="626481" cy="27104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930366" y="3731565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249716" y="4061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715000" y="4061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271786" y="327660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752685" y="32766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803179" y="4371011"/>
            <a:ext cx="311304" cy="443173"/>
            <a:chOff x="3701591" y="1754959"/>
            <a:chExt cx="311304" cy="443173"/>
          </a:xfrm>
        </p:grpSpPr>
        <p:sp>
          <p:nvSpPr>
            <p:cNvPr id="55" name="TextBox 54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871819" y="4371011"/>
            <a:ext cx="311304" cy="443173"/>
            <a:chOff x="3701591" y="1754959"/>
            <a:chExt cx="311304" cy="443173"/>
          </a:xfrm>
        </p:grpSpPr>
        <p:sp>
          <p:nvSpPr>
            <p:cNvPr id="58" name="TextBox 57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0" name="Rectangle 59"/>
          <p:cNvSpPr/>
          <p:nvPr/>
        </p:nvSpPr>
        <p:spPr>
          <a:xfrm>
            <a:off x="5715000" y="4061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715000" y="4061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249716" y="4061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5486400" y="3276600"/>
            <a:ext cx="3467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7315200" y="4061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781800" y="4061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6781800" y="3370769"/>
            <a:ext cx="0" cy="5773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486400" y="4953000"/>
            <a:ext cx="3467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715000" y="5585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249716" y="5585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315200" y="5585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781800" y="5585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715000" y="5585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315200" y="5585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514600" y="5585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048000" y="5585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588936" y="5585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122336" y="5585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181600" y="5585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648200" y="5585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52400" y="1079351"/>
            <a:ext cx="3230242" cy="4031873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Procedure pivot(T[i,…,j]; var l)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p ← T[i]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k ← i; l ← j+1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Repeat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k ← k+1 until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T[k] &gt; p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or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     ≥ j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Repeat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l ← l-1 until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T[l] ≤ p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While k &lt; l do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Swap T[k] and T[l]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Repeat k ← k+1 until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T[k] &gt; p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Repeat l ← l-1 until       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pt-BR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T[l] ≤ p</a:t>
            </a: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Swap T[i] and T[l]</a:t>
            </a:r>
          </a:p>
        </p:txBody>
      </p:sp>
    </p:spTree>
    <p:extLst>
      <p:ext uri="{BB962C8B-B14F-4D97-AF65-F5344CB8AC3E}">
        <p14:creationId xmlns:p14="http://schemas.microsoft.com/office/powerpoint/2010/main" val="304093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81481E-6 L 0.05746 -4.81481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63 -4.81481E-6 L 0.11493 -4.81481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81481E-6 L -0.07205 -4.81481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7 L 0.05434 3.7037E-7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7 L -0.07136 3.7037E-7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0.06493 4.07407E-6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26 4.07407E-6 L 0.13784 4.07407E-6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07407E-6 L -0.04358 4.07407E-6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7" grpId="0" animBg="1"/>
      <p:bldP spid="40" grpId="0" animBg="1"/>
      <p:bldP spid="41" grpId="0" animBg="1"/>
      <p:bldP spid="42" grpId="0"/>
      <p:bldP spid="43" grpId="0" animBg="1"/>
      <p:bldP spid="44" grpId="0"/>
      <p:bldP spid="46" grpId="0" animBg="1"/>
      <p:bldP spid="50" grpId="0" animBg="1"/>
      <p:bldP spid="52" grpId="0"/>
      <p:bldP spid="53" grpId="0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5" grpId="0" animBg="1"/>
      <p:bldP spid="8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 the following array in ascending order using quick sort algorithm. </a:t>
            </a:r>
          </a:p>
          <a:p>
            <a:pPr marL="914400" lvl="1" indent="-514350" algn="l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5, 3, 8, 9, 1, 7, 0, 2, 6</a:t>
            </a:r>
            <a:r>
              <a:rPr lang="en-US" sz="2400">
                <a:solidFill>
                  <a:srgbClr val="FF0000"/>
                </a:solidFill>
              </a:rPr>
              <a:t>, 4</a:t>
            </a:r>
            <a:endParaRPr lang="en-US" sz="2400" dirty="0">
              <a:solidFill>
                <a:srgbClr val="FF0000"/>
              </a:solidFill>
            </a:endParaRPr>
          </a:p>
          <a:p>
            <a:pPr marL="914400" lvl="1" indent="-514350" algn="l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3, 1, 4, 1, 5, 9, 2, 6, 5, 3, 5, 8, 9 (HW)</a:t>
            </a:r>
          </a:p>
          <a:p>
            <a:pPr marL="914400" lvl="1" indent="-514350" algn="l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9, 7, 5, 11, 12, 2, 14, 3, 10, 6 (HW)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8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-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190500" y="990600"/>
            <a:ext cx="8763000" cy="3977499"/>
          </a:xfrm>
          <a:prstGeom prst="rect">
            <a:avLst/>
          </a:prstGeom>
          <a:solidFill>
            <a:schemeClr val="bg2"/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Procedure: quicksort(T[i,…,j])</a:t>
            </a:r>
          </a:p>
          <a:p>
            <a:pPr marL="0" indent="0"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{ Sorts subarray T[i,…,j] into ascending order }</a:t>
            </a:r>
          </a:p>
          <a:p>
            <a:pPr marL="0" indent="0"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	if  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 – i </a:t>
            </a:r>
            <a:r>
              <a:rPr lang="pt-BR" b="1" dirty="0">
                <a:latin typeface="Consolas" pitchFamily="49" charset="0"/>
                <a:cs typeface="Consolas" pitchFamily="49" charset="0"/>
              </a:rPr>
              <a:t>is sufficiently small </a:t>
            </a:r>
          </a:p>
          <a:p>
            <a:pPr marL="0" indent="0"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		then 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insert (T[i,…,j])</a:t>
            </a:r>
          </a:p>
          <a:p>
            <a:pPr marL="0" indent="0"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	else</a:t>
            </a:r>
          </a:p>
          <a:p>
            <a:pPr marL="0" indent="0"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 		pivot(T[i,…,j],l)</a:t>
            </a:r>
          </a:p>
          <a:p>
            <a:pPr marL="0" indent="0"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		quicksort(T[i,…,l - 1])</a:t>
            </a:r>
          </a:p>
          <a:p>
            <a:pPr marL="0" indent="0"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		quicksort(T[l+1,…,j]</a:t>
            </a:r>
          </a:p>
        </p:txBody>
      </p:sp>
    </p:spTree>
    <p:extLst>
      <p:ext uri="{BB962C8B-B14F-4D97-AF65-F5344CB8AC3E}">
        <p14:creationId xmlns:p14="http://schemas.microsoft.com/office/powerpoint/2010/main" val="385049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From above, we can write the general form as,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Suppose, if we take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then,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979676" y="1295400"/>
                <a:ext cx="5184648" cy="4572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−3)+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−2+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−1+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676" y="1295400"/>
                <a:ext cx="5184648" cy="457200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68680" y="2667000"/>
                <a:ext cx="7406640" cy="4572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+1)+(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+2)+ …+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" y="2667000"/>
                <a:ext cx="7406640" cy="45720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14400" y="4114800"/>
                <a:ext cx="7406640" cy="4572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+1+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+2+ …+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sz="24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114800"/>
                <a:ext cx="7406640" cy="457200"/>
              </a:xfrm>
              <a:prstGeom prst="rect">
                <a:avLst/>
              </a:prstGeom>
              <a:blipFill>
                <a:blip r:embed="rId5"/>
                <a:stretch>
                  <a:fillRect b="-17949"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209800" y="4876800"/>
                <a:ext cx="4114800" cy="4572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=0+1+2+ …+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876800"/>
                <a:ext cx="4114800" cy="457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209800" y="5612534"/>
                <a:ext cx="4114800" cy="82296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612534"/>
                <a:ext cx="4114800" cy="8229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>
            <a:stCxn id="5" idx="3"/>
            <a:endCxn id="11" idx="2"/>
          </p:cNvCxnSpPr>
          <p:nvPr/>
        </p:nvCxnSpPr>
        <p:spPr>
          <a:xfrm>
            <a:off x="7164324" y="1524000"/>
            <a:ext cx="379476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543800" y="1295400"/>
            <a:ext cx="457200" cy="457200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656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-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Procedure</a:t>
            </a:r>
            <a:r>
              <a:rPr lang="en-US" i="1" dirty="0"/>
              <a:t> quicksort(T[</a:t>
            </a:r>
            <a:r>
              <a:rPr lang="en-US" i="1" dirty="0" err="1"/>
              <a:t>i</a:t>
            </a:r>
            <a:r>
              <a:rPr lang="en-US" i="1" dirty="0"/>
              <a:t>,…,j])</a:t>
            </a:r>
            <a:endParaRPr lang="en-US" dirty="0"/>
          </a:p>
          <a:p>
            <a:r>
              <a:rPr lang="en-US" i="1" dirty="0"/>
              <a:t>{Sorts subarray T[</a:t>
            </a:r>
            <a:r>
              <a:rPr lang="en-US" i="1" dirty="0" err="1"/>
              <a:t>i</a:t>
            </a:r>
            <a:r>
              <a:rPr lang="en-US" i="1" dirty="0"/>
              <a:t>,…,j] into ascending order}</a:t>
            </a:r>
            <a:endParaRPr lang="en-US" dirty="0"/>
          </a:p>
          <a:p>
            <a:pPr lvl="1"/>
            <a:r>
              <a:rPr lang="en-US" sz="2400" b="1" i="1" dirty="0">
                <a:solidFill>
                  <a:srgbClr val="FF0000"/>
                </a:solidFill>
              </a:rPr>
              <a:t>if</a:t>
            </a:r>
            <a:r>
              <a:rPr lang="en-US" sz="2400" i="1" dirty="0">
                <a:solidFill>
                  <a:srgbClr val="FF0000"/>
                </a:solidFill>
              </a:rPr>
              <a:t>  j – </a:t>
            </a:r>
            <a:r>
              <a:rPr lang="en-US" sz="2400" i="1" dirty="0" err="1">
                <a:solidFill>
                  <a:srgbClr val="FF0000"/>
                </a:solidFill>
              </a:rPr>
              <a:t>i</a:t>
            </a:r>
            <a:r>
              <a:rPr lang="en-US" sz="2400" i="1" dirty="0">
                <a:solidFill>
                  <a:srgbClr val="FF0000"/>
                </a:solidFill>
              </a:rPr>
              <a:t> is sufficiently small </a:t>
            </a:r>
            <a:r>
              <a:rPr lang="en-US" sz="2400" b="1" i="1" dirty="0">
                <a:solidFill>
                  <a:srgbClr val="FF0000"/>
                </a:solidFill>
              </a:rPr>
              <a:t>then</a:t>
            </a:r>
            <a:r>
              <a:rPr lang="en-US" sz="2400" i="1" dirty="0">
                <a:solidFill>
                  <a:srgbClr val="FF0000"/>
                </a:solidFill>
              </a:rPr>
              <a:t> insert (T[</a:t>
            </a:r>
            <a:r>
              <a:rPr lang="en-US" sz="2400" i="1" dirty="0" err="1">
                <a:solidFill>
                  <a:srgbClr val="FF0000"/>
                </a:solidFill>
              </a:rPr>
              <a:t>i</a:t>
            </a:r>
            <a:r>
              <a:rPr lang="en-US" sz="2400" i="1" dirty="0">
                <a:solidFill>
                  <a:srgbClr val="FF0000"/>
                </a:solidFill>
              </a:rPr>
              <a:t>,…,j])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b="1" i="1" dirty="0"/>
              <a:t>else</a:t>
            </a:r>
            <a:endParaRPr lang="en-US" sz="2400" dirty="0"/>
          </a:p>
          <a:p>
            <a:pPr lvl="2"/>
            <a:r>
              <a:rPr lang="en-US" sz="2400" i="1" dirty="0"/>
              <a:t> pivot(T[</a:t>
            </a:r>
            <a:r>
              <a:rPr lang="en-US" sz="2400" i="1" dirty="0" err="1"/>
              <a:t>i</a:t>
            </a:r>
            <a:r>
              <a:rPr lang="en-US" sz="2400" i="1" dirty="0"/>
              <a:t>,…,j],l)</a:t>
            </a:r>
            <a:endParaRPr lang="en-US" sz="2400" dirty="0"/>
          </a:p>
          <a:p>
            <a:pPr lvl="2"/>
            <a:r>
              <a:rPr lang="en-US" sz="2400" i="1" dirty="0"/>
              <a:t>quicksort(T[</a:t>
            </a:r>
            <a:r>
              <a:rPr lang="en-US" sz="2400" i="1" dirty="0" err="1"/>
              <a:t>i</a:t>
            </a:r>
            <a:r>
              <a:rPr lang="en-US" sz="2400" i="1" dirty="0"/>
              <a:t>,…, l - 1])</a:t>
            </a:r>
            <a:endParaRPr lang="en-US" sz="2400" dirty="0"/>
          </a:p>
          <a:p>
            <a:pPr lvl="2"/>
            <a:r>
              <a:rPr lang="en-US" sz="2400" i="1" dirty="0"/>
              <a:t>quicksort(T[l+1,…,j]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90500" y="990600"/>
            <a:ext cx="8763000" cy="5462136"/>
          </a:xfrm>
          <a:prstGeom prst="rect">
            <a:avLst/>
          </a:prstGeom>
          <a:solidFill>
            <a:schemeClr val="bg2"/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rtlCol="0">
            <a:spAutoFit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pt-BR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Procedure: pivot(T[i,…,j]; var l)</a:t>
            </a:r>
          </a:p>
          <a:p>
            <a:pPr marL="0" indent="0"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	p ← T[i]</a:t>
            </a:r>
          </a:p>
          <a:p>
            <a:pPr marL="0" indent="0"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	k ← i </a:t>
            </a:r>
          </a:p>
          <a:p>
            <a:pPr marL="0" indent="0"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	l ← j + 1</a:t>
            </a:r>
          </a:p>
          <a:p>
            <a:pPr marL="0" indent="0"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	repeat 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 ← k+1 </a:t>
            </a:r>
            <a:r>
              <a:rPr lang="pt-BR" b="1" dirty="0">
                <a:latin typeface="Consolas" pitchFamily="49" charset="0"/>
                <a:cs typeface="Consolas" pitchFamily="49" charset="0"/>
              </a:rPr>
              <a:t>until 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T[k] &gt; p </a:t>
            </a:r>
            <a:r>
              <a:rPr lang="pt-BR" b="1" dirty="0">
                <a:latin typeface="Consolas" pitchFamily="49" charset="0"/>
                <a:cs typeface="Consolas" pitchFamily="49" charset="0"/>
              </a:rPr>
              <a:t>or 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 ≥ j</a:t>
            </a:r>
          </a:p>
          <a:p>
            <a:pPr marL="0" indent="0"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	repeat 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 ← l-1 </a:t>
            </a:r>
            <a:r>
              <a:rPr lang="pt-BR" b="1" dirty="0">
                <a:latin typeface="Consolas" pitchFamily="49" charset="0"/>
                <a:cs typeface="Consolas" pitchFamily="49" charset="0"/>
              </a:rPr>
              <a:t>until 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T[l] ≤ p</a:t>
            </a:r>
          </a:p>
          <a:p>
            <a:pPr marL="0" indent="0"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	while 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 &lt; l </a:t>
            </a:r>
            <a:r>
              <a:rPr lang="pt-BR" b="1" dirty="0">
                <a:latin typeface="Consolas" pitchFamily="49" charset="0"/>
                <a:cs typeface="Consolas" pitchFamily="49" charset="0"/>
              </a:rPr>
              <a:t>do</a:t>
            </a:r>
          </a:p>
          <a:p>
            <a:pPr marL="0" indent="0"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		Swap T[k] and T[l]</a:t>
            </a:r>
          </a:p>
          <a:p>
            <a:pPr marL="0" indent="0"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      	Repeat k ← k+1 until T[k] &gt; p</a:t>
            </a:r>
          </a:p>
          <a:p>
            <a:pPr marL="0" indent="0"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      	Repeat l ← l-1 until T[l] ≤ p</a:t>
            </a:r>
          </a:p>
          <a:p>
            <a:pPr marL="0" indent="0"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	Swap T[i] and T[l]</a:t>
            </a:r>
          </a:p>
        </p:txBody>
      </p:sp>
    </p:spTree>
    <p:extLst>
      <p:ext uri="{BB962C8B-B14F-4D97-AF65-F5344CB8AC3E}">
        <p14:creationId xmlns:p14="http://schemas.microsoft.com/office/powerpoint/2010/main" val="26185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-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Worst Case </a:t>
                </a:r>
              </a:p>
              <a:p>
                <a:pPr lvl="1" indent="-342900"/>
                <a:r>
                  <a:rPr lang="en-US" dirty="0"/>
                  <a:t>Running time depends on </a:t>
                </a:r>
                <a:r>
                  <a:rPr lang="en-US" b="1" dirty="0"/>
                  <a:t>which element is chosen as key or pivot </a:t>
                </a:r>
                <a:r>
                  <a:rPr lang="en-US" dirty="0"/>
                  <a:t>element.</a:t>
                </a:r>
              </a:p>
              <a:p>
                <a:pPr lvl="1" indent="-342900"/>
                <a:r>
                  <a:rPr lang="en-US" dirty="0"/>
                  <a:t>The worst case behavior for quick sort occurs when the array is partitioned into one sub-array with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/>
                  <a:t> elements and the other with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 element</a:t>
                </a:r>
                <a:r>
                  <a:rPr lang="en-US" dirty="0"/>
                  <a:t>.</a:t>
                </a:r>
              </a:p>
              <a:p>
                <a:pPr lvl="1" indent="-342900"/>
                <a:r>
                  <a:rPr lang="en-US" dirty="0"/>
                  <a:t>In this case, the recurrence will be,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−1)+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(0)+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l-GR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−1)+ 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l-GR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l-GR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baseline="30000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686" r="-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75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-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 startAt="2"/>
                </a:pPr>
                <a:r>
                  <a:rPr lang="en-US" dirty="0"/>
                  <a:t>Best Case</a:t>
                </a:r>
              </a:p>
              <a:p>
                <a:pPr lvl="1"/>
                <a:r>
                  <a:rPr lang="en-US" b="1" dirty="0"/>
                  <a:t>Occurs when partition produces sub-problems each of size n/2.</a:t>
                </a:r>
              </a:p>
              <a:p>
                <a:pPr lvl="1" indent="-342900"/>
                <a:r>
                  <a:rPr lang="en-US" dirty="0"/>
                  <a:t>Recurrence equation: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/2)+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2,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2,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1,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baseline="30000" dirty="0" err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baseline="30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err="1">
                          <a:latin typeface="Cambria Math" panose="02040503050406030204" pitchFamily="18" charset="0"/>
                        </a:rPr>
                        <m:t>𝒏𝒍𝒐𝒈𝒏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dirty="0"/>
                  <a:t>Average Case</a:t>
                </a:r>
              </a:p>
              <a:p>
                <a:pPr lvl="1"/>
                <a:r>
                  <a:rPr lang="en-US" dirty="0"/>
                  <a:t>Average case running time is much closer to the best case.</a:t>
                </a:r>
              </a:p>
              <a:p>
                <a:pPr lvl="1"/>
                <a:r>
                  <a:rPr lang="en-US" dirty="0"/>
                  <a:t>If suppose the partitioning algorithm produces a </a:t>
                </a:r>
                <a:r>
                  <a:rPr lang="en-US" b="1" dirty="0"/>
                  <a:t>9:1 proportional </a:t>
                </a:r>
                <a:r>
                  <a:rPr lang="en-US" dirty="0"/>
                  <a:t>split the recurrence will be,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(9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/10)+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/10)+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err="1">
                          <a:latin typeface="Cambria Math" panose="02040503050406030204" pitchFamily="18" charset="0"/>
                        </a:rPr>
                        <m:t>𝒏𝒍𝒐𝒈𝒏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686" r="-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0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960" y="2788920"/>
            <a:ext cx="5212080" cy="1280160"/>
          </a:xfrm>
          <a:noFill/>
        </p:spPr>
        <p:txBody>
          <a:bodyPr>
            <a:noAutofit/>
          </a:bodyPr>
          <a:lstStyle/>
          <a:p>
            <a:r>
              <a:rPr lang="en-US" cap="none" dirty="0">
                <a:solidFill>
                  <a:srgbClr val="C00000"/>
                </a:solidFill>
              </a:rPr>
              <a:t>Strassen’s Algorithm for Matrix Multiplication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5" name="Pentagon 4"/>
          <p:cNvSpPr/>
          <p:nvPr/>
        </p:nvSpPr>
        <p:spPr>
          <a:xfrm rot="5400000">
            <a:off x="-3014568" y="3017522"/>
            <a:ext cx="6858000" cy="822960"/>
          </a:xfrm>
          <a:prstGeom prst="homePlat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7BA1C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0584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Matrix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Multiply following two matrices. Count how many scalar multiplications are required.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𝑎𝑛𝑠𝑤𝑒𝑟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×6+3×4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×8+3×2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×6+5×4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×8+5×2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To multiply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n-US" dirty="0"/>
                  <a:t>matrices, total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scalar multiplications are required.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74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57600" y="3551904"/>
            <a:ext cx="228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642852" y="3915696"/>
            <a:ext cx="228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709652" y="3566652"/>
            <a:ext cx="228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09652" y="3915696"/>
            <a:ext cx="228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97792" y="3566652"/>
            <a:ext cx="228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00252" y="3918156"/>
            <a:ext cx="228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67052" y="3566652"/>
            <a:ext cx="228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752304" y="3918156"/>
            <a:ext cx="228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Matrix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In general,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are two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en-US" dirty="0"/>
                  <a:t> matrices to be multiplied.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Computing each entry in the product takes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 multiplications </a:t>
                </a:r>
                <a:r>
                  <a:rPr lang="en-US" dirty="0"/>
                  <a:t>and there are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baseline="30000" dirty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baseline="30000" dirty="0"/>
                  <a:t> </a:t>
                </a:r>
                <a:r>
                  <a:rPr lang="en-US" b="1" dirty="0"/>
                  <a:t>entries </a:t>
                </a:r>
                <a:r>
                  <a:rPr lang="en-US" dirty="0"/>
                  <a:t>for a total of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baseline="30000" dirty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b="1" dirty="0"/>
                  <a:t>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5" t="-343" r="-834" b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9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err="1"/>
              <a:t>Strassen’s</a:t>
            </a:r>
            <a:r>
              <a:rPr lang="fr-FR" sz="2800" dirty="0"/>
              <a:t> </a:t>
            </a:r>
            <a:r>
              <a:rPr lang="fr-FR" sz="2800" dirty="0" err="1"/>
              <a:t>Algorithm</a:t>
            </a:r>
            <a:r>
              <a:rPr lang="fr-FR" sz="2800" dirty="0"/>
              <a:t> for Matrix Multiplication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the problem of </a:t>
                </a:r>
                <a:r>
                  <a:rPr lang="en-US" b="1" dirty="0"/>
                  <a:t>multiplying</a:t>
                </a:r>
                <a:r>
                  <a:rPr lang="en-US" dirty="0"/>
                  <a:t> two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matrices. </a:t>
                </a:r>
              </a:p>
              <a:p>
                <a:r>
                  <a:rPr lang="en-US" dirty="0"/>
                  <a:t>Strassen’s devised a better method which has the </a:t>
                </a:r>
                <a:r>
                  <a:rPr lang="en-US" b="1" dirty="0"/>
                  <a:t>same basic method </a:t>
                </a:r>
                <a:r>
                  <a:rPr lang="en-US" dirty="0"/>
                  <a:t>as the multiplication of long integers. </a:t>
                </a:r>
              </a:p>
              <a:p>
                <a:r>
                  <a:rPr lang="en-US" dirty="0"/>
                  <a:t>The main idea is </a:t>
                </a:r>
                <a:r>
                  <a:rPr lang="en-US" b="1" dirty="0"/>
                  <a:t>to save one multiplication </a:t>
                </a:r>
                <a:r>
                  <a:rPr lang="en-US" dirty="0"/>
                  <a:t>on a small problem and then use recursion.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6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" y="104181"/>
            <a:ext cx="4724400" cy="808037"/>
          </a:xfrm>
        </p:spPr>
        <p:txBody>
          <a:bodyPr>
            <a:noAutofit/>
          </a:bodyPr>
          <a:lstStyle/>
          <a:p>
            <a:r>
              <a:rPr lang="fr-FR" sz="3000" dirty="0" err="1"/>
              <a:t>Strassen’s</a:t>
            </a:r>
            <a:r>
              <a:rPr lang="fr-FR" sz="3000" dirty="0"/>
              <a:t> </a:t>
            </a:r>
            <a:r>
              <a:rPr lang="fr-FR" sz="3000" dirty="0" err="1"/>
              <a:t>Algorithm</a:t>
            </a:r>
            <a:r>
              <a:rPr lang="fr-FR" sz="3000" dirty="0"/>
              <a:t> for Matrix Multiplication </a:t>
            </a:r>
            <a:endParaRPr lang="en-US" sz="3000" dirty="0"/>
          </a:p>
        </p:txBody>
      </p:sp>
      <p:sp>
        <p:nvSpPr>
          <p:cNvPr id="3" name="Rectangle 2"/>
          <p:cNvSpPr/>
          <p:nvPr/>
        </p:nvSpPr>
        <p:spPr>
          <a:xfrm>
            <a:off x="190500" y="1327345"/>
            <a:ext cx="1039091" cy="4408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Step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0500" y="1946828"/>
                <a:ext cx="2377440" cy="4775969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1946828"/>
                <a:ext cx="2377440" cy="47759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>
            <a:off x="2743200" y="1388797"/>
            <a:ext cx="0" cy="54102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10348" y="1327345"/>
            <a:ext cx="1039091" cy="4408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Step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920739" y="1946828"/>
                <a:ext cx="2324100" cy="4775969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66FF"/>
                    </a:solidFill>
                  </a:rPr>
                  <a:t>All above operations involve only </a:t>
                </a:r>
                <a:r>
                  <a:rPr lang="en-US" sz="2400" b="1" dirty="0">
                    <a:solidFill>
                      <a:srgbClr val="0066FF"/>
                    </a:solidFill>
                  </a:rPr>
                  <a:t>one multiplication</a:t>
                </a:r>
                <a:r>
                  <a:rPr lang="en-US" sz="2400" dirty="0">
                    <a:solidFill>
                      <a:srgbClr val="0066FF"/>
                    </a:solidFill>
                  </a:rPr>
                  <a:t>. </a:t>
                </a:r>
                <a:endParaRPr lang="en-US" sz="2400" b="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739" y="1946828"/>
                <a:ext cx="2324100" cy="4775969"/>
              </a:xfrm>
              <a:prstGeom prst="rect">
                <a:avLst/>
              </a:prstGeom>
              <a:blipFill>
                <a:blip r:embed="rId3"/>
                <a:stretch>
                  <a:fillRect l="-1305" r="-4178" b="-1399"/>
                </a:stretch>
              </a:blipFill>
              <a:ln w="127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439696" y="1388797"/>
            <a:ext cx="0" cy="54102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638800" y="1327345"/>
            <a:ext cx="1039091" cy="4408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Step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638800" y="1930037"/>
                <a:ext cx="3314700" cy="4775969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600"/>
                  </a:spcAft>
                </a:pPr>
                <a:r>
                  <a:rPr lang="en-US" sz="2400" b="0" dirty="0">
                    <a:solidFill>
                      <a:srgbClr val="0066FF"/>
                    </a:solidFill>
                  </a:rPr>
                  <a:t>Final Answer:</a:t>
                </a: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0" dirty="0">
                  <a:solidFill>
                    <a:srgbClr val="0066FF"/>
                  </a:solidFill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66FF"/>
                    </a:solidFill>
                  </a:rPr>
                  <a:t>Where, </a:t>
                </a: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66FF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rgbClr val="0066FF"/>
                    </a:solidFill>
                  </a:rPr>
                  <a:t> </a:t>
                </a: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0066FF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0066FF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66FF"/>
                    </a:solidFill>
                  </a:rPr>
                  <a:t>No multiplication is required here.</a:t>
                </a:r>
                <a:endParaRPr lang="en-US" sz="2400" b="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930037"/>
                <a:ext cx="3314700" cy="4775969"/>
              </a:xfrm>
              <a:prstGeom prst="rect">
                <a:avLst/>
              </a:prstGeom>
              <a:blipFill>
                <a:blip r:embed="rId4"/>
                <a:stretch>
                  <a:fillRect l="-2564"/>
                </a:stretch>
              </a:blipFill>
              <a:ln w="127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924680" y="250049"/>
                <a:ext cx="4156331" cy="662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680" y="250049"/>
                <a:ext cx="4156331" cy="6621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4417140" y="2135076"/>
            <a:ext cx="182880" cy="18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252452" y="2575068"/>
            <a:ext cx="182880" cy="18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252452" y="3017520"/>
            <a:ext cx="182880" cy="18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419600" y="3459972"/>
            <a:ext cx="182880" cy="18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328652" y="3915696"/>
            <a:ext cx="182880" cy="18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44876" y="4357164"/>
            <a:ext cx="182880" cy="18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67200" y="4799616"/>
            <a:ext cx="182880" cy="18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7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0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5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4" grpId="0" animBg="1"/>
      <p:bldP spid="16" grpId="0" animBg="1"/>
      <p:bldP spid="18" grpId="0" animBg="1"/>
      <p:bldP spid="19" grpId="0" animBg="1"/>
      <p:bldP spid="6" grpId="0" animBg="1"/>
      <p:bldP spid="15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Strassen’s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 - </a:t>
            </a:r>
            <a:r>
              <a:rPr lang="fr-FR" dirty="0" err="1"/>
              <a:t>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1282" y="1036637"/>
                <a:ext cx="8763000" cy="5334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It is therefore possible to multiply two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2 </m:t>
                    </m:r>
                  </m:oMath>
                </a14:m>
                <a:r>
                  <a:rPr lang="en-US" dirty="0"/>
                  <a:t>matrices using only </a:t>
                </a:r>
                <a:r>
                  <a:rPr lang="en-US" b="1" dirty="0"/>
                  <a:t>seven scalar multiplications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the time needed to multiply two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matrices by </a:t>
                </a:r>
                <a:r>
                  <a:rPr lang="en-US" b="1" dirty="0"/>
                  <a:t>recursive use of equations</a:t>
                </a:r>
                <a:r>
                  <a:rPr lang="en-US" dirty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general equation applies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=7,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the </a:t>
                </a:r>
                <a:r>
                  <a:rPr lang="en-US" b="1" dirty="0"/>
                  <a:t>third case </a:t>
                </a:r>
                <a:r>
                  <a:rPr lang="en-US" dirty="0"/>
                  <a:t>applies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𝑙𝑔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7&gt;2.81</m:t>
                    </m:r>
                  </m:oMath>
                </a14:m>
                <a:r>
                  <a:rPr lang="en-US" dirty="0"/>
                  <a:t>, it is possible to multiply two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matrices in a time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𝟖𝟏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1282" y="1036637"/>
                <a:ext cx="8763000" cy="5334000"/>
              </a:xfrm>
              <a:blipFill>
                <a:blip r:embed="rId2"/>
                <a:stretch>
                  <a:fillRect l="-974" t="-457" r="-1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08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0" y="2788920"/>
            <a:ext cx="3474720" cy="640080"/>
          </a:xfrm>
          <a:noFill/>
        </p:spPr>
        <p:txBody>
          <a:bodyPr>
            <a:noAutofit/>
          </a:bodyPr>
          <a:lstStyle/>
          <a:p>
            <a:r>
              <a:rPr lang="en-US" cap="none" dirty="0">
                <a:solidFill>
                  <a:srgbClr val="C00000"/>
                </a:solidFill>
              </a:rPr>
              <a:t>Exponentiation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5" name="Pentagon 4"/>
          <p:cNvSpPr/>
          <p:nvPr/>
        </p:nvSpPr>
        <p:spPr>
          <a:xfrm rot="5400000">
            <a:off x="-3014568" y="3017522"/>
            <a:ext cx="6858000" cy="822960"/>
          </a:xfrm>
          <a:prstGeom prst="homePlat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7BA1C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963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l">
                  <a:buNone/>
                </a:pPr>
                <a:r>
                  <a:rPr lang="en-US" dirty="0"/>
                  <a:t>Rewrite, 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Now,  replace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– 1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− 2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−3)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−3)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general,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l">
                  <a:buNone/>
                </a:pPr>
                <a:r>
                  <a:rPr lang="en-US" dirty="0"/>
                  <a:t>Suppose if we take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then,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224252" y="5666454"/>
            <a:ext cx="838200" cy="41910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0500" y="2362200"/>
            <a:ext cx="8763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55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Exponentiation - Sequential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be two integers. We wish to compute the </a:t>
                </a:r>
                <a:r>
                  <a:rPr lang="en-US" b="1" dirty="0"/>
                  <a:t>exponentiation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Algorithm using </a:t>
                </a:r>
                <a:r>
                  <a:rPr lang="en-US" b="1" dirty="0"/>
                  <a:t>Sequential Approach: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This algorithm takes a time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since the instruction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executed exactly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/>
                  <a:t> times</a:t>
                </a:r>
                <a:r>
                  <a:rPr lang="en-US" dirty="0"/>
                  <a:t>, provided the multiplications are counted as elementary operations.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914" r="-1043" b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305050" y="2383938"/>
            <a:ext cx="4533900" cy="2492862"/>
          </a:xfrm>
          <a:prstGeom prst="rect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rtlCol="0">
            <a:spAutoFit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pt-BR" b="1" dirty="0">
                <a:latin typeface="Consolas" pitchFamily="49" charset="0"/>
                <a:cs typeface="Consolas" pitchFamily="49" charset="0"/>
              </a:rPr>
              <a:t>function exposeq(a, n)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pt-BR" sz="2400" b="1" dirty="0">
                <a:latin typeface="Consolas" pitchFamily="49" charset="0"/>
                <a:cs typeface="Consolas" pitchFamily="49" charset="0"/>
              </a:rPr>
              <a:t>r ← a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pt-BR" sz="2400" b="1" dirty="0">
                <a:latin typeface="Consolas" pitchFamily="49" charset="0"/>
                <a:cs typeface="Consolas" pitchFamily="49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 ← 1 to n - 1 </a:t>
            </a:r>
            <a:r>
              <a:rPr lang="pt-BR" sz="2400" b="1" dirty="0">
                <a:latin typeface="Consolas" pitchFamily="49" charset="0"/>
                <a:cs typeface="Consolas" pitchFamily="49" charset="0"/>
              </a:rPr>
              <a:t>do </a:t>
            </a:r>
          </a:p>
          <a:p>
            <a:pPr marL="800100" lvl="2" indent="0">
              <a:buFont typeface="Arial" pitchFamily="34" charset="0"/>
              <a:buNone/>
            </a:pPr>
            <a:r>
              <a:rPr lang="pt-BR" sz="2400" b="1" dirty="0">
                <a:latin typeface="Consolas" pitchFamily="49" charset="0"/>
                <a:cs typeface="Consolas" pitchFamily="49" charset="0"/>
              </a:rPr>
              <a:t>r ← a * r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pt-BR" sz="2400" b="1" dirty="0">
                <a:latin typeface="Consolas" pitchFamily="49" charset="0"/>
                <a:cs typeface="Consolas" pitchFamily="49" charset="0"/>
              </a:rPr>
              <a:t>return r</a:t>
            </a:r>
          </a:p>
        </p:txBody>
      </p:sp>
    </p:spTree>
    <p:extLst>
      <p:ext uri="{BB962C8B-B14F-4D97-AF65-F5344CB8AC3E}">
        <p14:creationId xmlns:p14="http://schemas.microsoft.com/office/powerpoint/2010/main" val="82296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Exponentiation - Sequential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But </a:t>
                </a:r>
                <a:r>
                  <a:rPr lang="en-US" b="1" dirty="0"/>
                  <a:t>to handle larger operands</a:t>
                </a:r>
                <a:r>
                  <a:rPr lang="en-US" dirty="0"/>
                  <a:t>, we must consider the time required for each multiplication.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be the size of operand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Therefore, the multiplication performed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b="1" dirty="0"/>
                  <a:t> time </a:t>
                </a:r>
                <a:r>
                  <a:rPr lang="en-US" dirty="0"/>
                  <a:t>round the loop concerns </a:t>
                </a:r>
                <a:r>
                  <a:rPr lang="en-US" b="1" dirty="0"/>
                  <a:t>an integer of size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:r>
                  <a:rPr lang="en-US" b="1" dirty="0"/>
                  <a:t>an integer whose size is between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𝒊𝒎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𝒊𝒎</m:t>
                    </m:r>
                  </m:oMath>
                </a14:m>
                <a:r>
                  <a:rPr lang="en-US" dirty="0"/>
                  <a:t>, which takes a time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+ 1)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609600" y="4191000"/>
                <a:ext cx="8153400" cy="2209800"/>
              </a:xfrm>
              <a:prstGeom prst="round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=5  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𝑠𝑜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200" i="1" dirty="0">
                    <a:solidFill>
                      <a:srgbClr val="0066FF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=25 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and suppose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sz="2200" i="1" dirty="0">
                  <a:solidFill>
                    <a:srgbClr val="0066FF"/>
                  </a:solidFill>
                </a:endParaRPr>
              </a:p>
              <a:p>
                <a:pPr algn="just">
                  <a:lnSpc>
                    <a:spcPct val="114000"/>
                  </a:lnSpc>
                </a:pPr>
                <a:r>
                  <a:rPr lang="en-US" sz="2200" dirty="0">
                    <a:solidFill>
                      <a:schemeClr val="tx1"/>
                    </a:solidFill>
                  </a:rPr>
                  <a:t>The body of loop executes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200" i="1" baseline="30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time as,</a:t>
                </a:r>
              </a:p>
              <a:p>
                <a:pPr lvl="2" algn="just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2200" b="1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14000"/>
                  </a:lnSpc>
                </a:pPr>
                <a:r>
                  <a:rPr lang="en-US" sz="2200" dirty="0">
                    <a:solidFill>
                      <a:schemeClr val="tx1"/>
                    </a:solidFill>
                  </a:rPr>
                  <a:t>here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times multiplication is already done so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  <m:sup>
                        <m:r>
                          <a:rPr lang="en-US" sz="2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=1953125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algn="just">
                  <a:lnSpc>
                    <a:spcPct val="114000"/>
                  </a:lnSpc>
                </a:pPr>
                <a:r>
                  <a:rPr lang="en-US" sz="2200" dirty="0">
                    <a:solidFill>
                      <a:schemeClr val="tx1"/>
                    </a:solidFill>
                  </a:rPr>
                  <a:t>The size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is between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𝑖𝑚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dirty="0" err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𝑖𝑚</m:t>
                    </m:r>
                    <m:r>
                      <a:rPr lang="en-US" sz="2200" b="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i.e., between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𝒕𝒐</m:t>
                    </m:r>
                    <m:r>
                      <a:rPr lang="en-US" sz="2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2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191000"/>
                <a:ext cx="8153400" cy="22098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67816" y="3672348"/>
            <a:ext cx="449334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Exponentiation - Sequential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total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spent multiplying when computing an with </a:t>
                </a:r>
                <a:r>
                  <a:rPr lang="en-US" b="1" i="1" dirty="0" err="1"/>
                  <a:t>exposeq</a:t>
                </a:r>
                <a:r>
                  <a:rPr lang="en-US" dirty="0"/>
                  <a:t> is therefore,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−1+1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𝑖𝑚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𝑖𝑚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𝑖𝑚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If we use the </a:t>
                </a:r>
                <a:r>
                  <a:rPr lang="en-US" b="1" dirty="0"/>
                  <a:t>divide-and-conquer</a:t>
                </a:r>
                <a:r>
                  <a:rPr lang="en-US" dirty="0"/>
                  <a:t> multiplication algorithm,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𝒍𝒈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baseline="30000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914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75427" y="5759244"/>
            <a:ext cx="1554480" cy="46101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Exponentiation – D &amp;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Suppose, we want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</m:oMath>
                </a14:m>
                <a:endParaRPr lang="en-US" sz="2800" b="1" dirty="0"/>
              </a:p>
              <a:p>
                <a:r>
                  <a:rPr lang="en-US" dirty="0"/>
                  <a:t>We can write as,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2800" i="1" baseline="30000" dirty="0">
                          <a:latin typeface="Cambria Math" panose="02040503050406030204" pitchFamily="18" charset="0"/>
                        </a:rPr>
                        <m:t>10  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= (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2800" i="1" baseline="30000" dirty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r-FR" sz="2800" i="1" baseline="30000" dirty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= (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2800" i="1" baseline="30000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r-FR" sz="2800" i="1" baseline="30000" dirty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= (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.(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2800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 )</m:t>
                      </m:r>
                      <m:r>
                        <a:rPr lang="fr-FR" sz="2800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sz="28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r-FR" sz="2800" i="1" baseline="30000" dirty="0">
                          <a:latin typeface="Cambria Math" panose="02040503050406030204" pitchFamily="18" charset="0"/>
                        </a:rPr>
                        <m:t>2   </m:t>
                      </m:r>
                    </m:oMath>
                  </m:oMathPara>
                </a14:m>
                <a:endParaRPr lang="fr-FR" sz="2800" baseline="30000" dirty="0"/>
              </a:p>
              <a:p>
                <a:r>
                  <a:rPr lang="en-US" dirty="0"/>
                  <a:t>In general,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p>
                                            <m:f>
                                              <m:fPr>
                                                <m:type m:val="lin"/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𝑒𝑣𝑒𝑛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07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Exponentiation – D &amp;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Algorithm using </a:t>
                </a:r>
                <a:r>
                  <a:rPr lang="en-US" b="1" dirty="0"/>
                  <a:t>Divide &amp; Conquer Approach: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dirty="0"/>
                  <a:t>Number of operations performed by the algorithm is given by,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   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𝑒𝑣𝑒𝑛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723900" y="1583417"/>
            <a:ext cx="7696200" cy="1997983"/>
          </a:xfrm>
          <a:prstGeom prst="rect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rtlCol="0">
            <a:spAutoFit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expoDC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(a, n)</a:t>
            </a:r>
          </a:p>
          <a:p>
            <a:pPr marL="400050" lvl="1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if n = 1 then return a</a:t>
            </a:r>
          </a:p>
          <a:p>
            <a:pPr marL="400050" lvl="1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if n is even then return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expoDC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(a, n/2)]</a:t>
            </a:r>
            <a:r>
              <a:rPr lang="en-US" sz="2400" b="1" baseline="30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marL="400050" lvl="1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 * 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expoDC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(a, n - 1)</a:t>
            </a:r>
          </a:p>
        </p:txBody>
      </p:sp>
    </p:spTree>
    <p:extLst>
      <p:ext uri="{BB962C8B-B14F-4D97-AF65-F5344CB8AC3E}">
        <p14:creationId xmlns:p14="http://schemas.microsoft.com/office/powerpoint/2010/main" val="61381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Exponentiation – D &amp;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Algorithm using </a:t>
                </a:r>
                <a:r>
                  <a:rPr lang="en-US" b="1" dirty="0"/>
                  <a:t>Divide &amp; Conquer Approach: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dirty="0"/>
                  <a:t>Time taken by the algorithm is given by,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          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den>
                                    </m:f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𝑒𝑣𝑒𝑛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Solving it gives,  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 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𝒍𝒈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𝒍𝒈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723900" y="1583417"/>
            <a:ext cx="7696200" cy="1997983"/>
          </a:xfrm>
          <a:prstGeom prst="rect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rtlCol="0">
            <a:spAutoFit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expoDC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(a, n)</a:t>
            </a:r>
          </a:p>
          <a:p>
            <a:pPr marL="400050" lvl="1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if n = 1 then return a</a:t>
            </a:r>
          </a:p>
          <a:p>
            <a:pPr marL="400050" lvl="1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if n is even then return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expoDC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(a, n/2)]</a:t>
            </a:r>
            <a:r>
              <a:rPr lang="en-US" sz="2400" b="1" baseline="30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marL="400050" lvl="1" indent="0"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 * 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expoDC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(a, n - 1)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3260" y="5715000"/>
            <a:ext cx="3474720" cy="4572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Exponentiation –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96993660"/>
                  </p:ext>
                </p:extLst>
              </p:nvPr>
            </p:nvGraphicFramePr>
            <p:xfrm>
              <a:off x="1714500" y="1524000"/>
              <a:ext cx="5715000" cy="19229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2857">
                      <a:extLst>
                        <a:ext uri="{9D8B030D-6E8A-4147-A177-3AD203B41FA5}">
                          <a16:colId xmlns:a16="http://schemas.microsoft.com/office/drawing/2014/main" val="198151158"/>
                        </a:ext>
                      </a:extLst>
                    </a:gridCol>
                    <a:gridCol w="2177143">
                      <a:extLst>
                        <a:ext uri="{9D8B030D-6E8A-4147-A177-3AD203B41FA5}">
                          <a16:colId xmlns:a16="http://schemas.microsoft.com/office/drawing/2014/main" val="1476974717"/>
                        </a:ext>
                      </a:extLst>
                    </a:gridCol>
                    <a:gridCol w="1905000">
                      <a:extLst>
                        <a:ext uri="{9D8B030D-6E8A-4147-A177-3AD203B41FA5}">
                          <a16:colId xmlns:a16="http://schemas.microsoft.com/office/drawing/2014/main" val="2898091040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C00000"/>
                              </a:solidFill>
                            </a:rPr>
                            <a:t>Multiplication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186575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Classic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D&amp;C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4035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exposeq</a:t>
                          </a:r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p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p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𝒍𝒈</m:t>
                                        </m:r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76717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expoDC</a:t>
                          </a:r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p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p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𝒍𝒈</m:t>
                                        </m:r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𝒍𝒈</m:t>
                                        </m:r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59502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96993660"/>
                  </p:ext>
                </p:extLst>
              </p:nvPr>
            </p:nvGraphicFramePr>
            <p:xfrm>
              <a:off x="1714500" y="1524000"/>
              <a:ext cx="5715000" cy="19229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2857">
                      <a:extLst>
                        <a:ext uri="{9D8B030D-6E8A-4147-A177-3AD203B41FA5}">
                          <a16:colId xmlns:a16="http://schemas.microsoft.com/office/drawing/2014/main" val="198151158"/>
                        </a:ext>
                      </a:extLst>
                    </a:gridCol>
                    <a:gridCol w="2177143">
                      <a:extLst>
                        <a:ext uri="{9D8B030D-6E8A-4147-A177-3AD203B41FA5}">
                          <a16:colId xmlns:a16="http://schemas.microsoft.com/office/drawing/2014/main" val="1476974717"/>
                        </a:ext>
                      </a:extLst>
                    </a:gridCol>
                    <a:gridCol w="1905000">
                      <a:extLst>
                        <a:ext uri="{9D8B030D-6E8A-4147-A177-3AD203B41FA5}">
                          <a16:colId xmlns:a16="http://schemas.microsoft.com/office/drawing/2014/main" val="2898091040"/>
                        </a:ext>
                      </a:extLst>
                    </a:gridCol>
                  </a:tblGrid>
                  <a:tr h="457200">
                    <a:tc rowSpan="2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C00000"/>
                              </a:solidFill>
                            </a:rPr>
                            <a:t>Multiplication </a:t>
                          </a:r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1865751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Classic</a:t>
                          </a:r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D&amp;C</a:t>
                          </a:r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4035160"/>
                      </a:ext>
                    </a:extLst>
                  </a:tr>
                  <a:tr h="504254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exposeq</a:t>
                          </a:r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5350" t="-190361" r="-88235" b="-1180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190361" r="-639" b="-1180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7671728"/>
                      </a:ext>
                    </a:extLst>
                  </a:tr>
                  <a:tr h="504254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expoDC</a:t>
                          </a:r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5350" t="-290361" r="-88235" b="-180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290361" r="-639" b="-180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59502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33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7290" y="2767281"/>
            <a:ext cx="490942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50071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/>
              <a:t>2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Solve the following recurrence using substitution method.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6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28552</TotalTime>
  <Words>6521</Words>
  <Application>Microsoft Office PowerPoint</Application>
  <PresentationFormat>On-screen Show (4:3)</PresentationFormat>
  <Paragraphs>1355</Paragraphs>
  <Slides>87</Slides>
  <Notes>5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6" baseType="lpstr">
      <vt:lpstr>Arial</vt:lpstr>
      <vt:lpstr>Calibri</vt:lpstr>
      <vt:lpstr>Cambria Math</vt:lpstr>
      <vt:lpstr>Consolas</vt:lpstr>
      <vt:lpstr>Open Sans Extrabold</vt:lpstr>
      <vt:lpstr>Open Sans Semibold</vt:lpstr>
      <vt:lpstr>Swis721 Cn BT</vt:lpstr>
      <vt:lpstr>Wingdings</vt:lpstr>
      <vt:lpstr>Office Theme</vt:lpstr>
      <vt:lpstr>PowerPoint Presentation</vt:lpstr>
      <vt:lpstr>Topics to be covered</vt:lpstr>
      <vt:lpstr>Recurrence Equation</vt:lpstr>
      <vt:lpstr>Introduction </vt:lpstr>
      <vt:lpstr>Methods to Solve Recurrence</vt:lpstr>
      <vt:lpstr>Substitution Method</vt:lpstr>
      <vt:lpstr>Substitution Method</vt:lpstr>
      <vt:lpstr>Exercise 1</vt:lpstr>
      <vt:lpstr>Exercise 2 </vt:lpstr>
      <vt:lpstr>Homogeneous Recurrence </vt:lpstr>
      <vt:lpstr>Analysis: Fibonacci series</vt:lpstr>
      <vt:lpstr>Analysis: Fibonacci series</vt:lpstr>
      <vt:lpstr>Analysis: Fibonacci series</vt:lpstr>
      <vt:lpstr>Analysis: Fibonacci series</vt:lpstr>
      <vt:lpstr>Analysis: Fibonacci series</vt:lpstr>
      <vt:lpstr>Analysis: Tower of Hanoi</vt:lpstr>
      <vt:lpstr>Analysis: Tower of Hanoi</vt:lpstr>
      <vt:lpstr>Analysis: Tower of Hanoi</vt:lpstr>
      <vt:lpstr>Analysis: Tower of Hanoi</vt:lpstr>
      <vt:lpstr>Exercise </vt:lpstr>
      <vt:lpstr>Master Method</vt:lpstr>
      <vt:lpstr>Master Method</vt:lpstr>
      <vt:lpstr>Master Method</vt:lpstr>
      <vt:lpstr>Master Method</vt:lpstr>
      <vt:lpstr>Master Method</vt:lpstr>
      <vt:lpstr>Master Method</vt:lpstr>
      <vt:lpstr>Recurrence Tree Method</vt:lpstr>
      <vt:lpstr>Recurrence Tree Method</vt:lpstr>
      <vt:lpstr>Recurrence Tree Method</vt:lpstr>
      <vt:lpstr>Recurrence Tree Method</vt:lpstr>
      <vt:lpstr>Recurrence Tree Method</vt:lpstr>
      <vt:lpstr>Recurrence Tree Method</vt:lpstr>
      <vt:lpstr>Recurrence Tree Method</vt:lpstr>
      <vt:lpstr>Recurrence Tree Method</vt:lpstr>
      <vt:lpstr>Recurrence Tree Method</vt:lpstr>
      <vt:lpstr>Divide &amp; Conquer (D&amp;C) Technique</vt:lpstr>
      <vt:lpstr>D&amp;C: Running Time Analysis</vt:lpstr>
      <vt:lpstr>Binary Search</vt:lpstr>
      <vt:lpstr>Binary Search</vt:lpstr>
      <vt:lpstr>Binary Search - Example</vt:lpstr>
      <vt:lpstr>Binary Search - Example</vt:lpstr>
      <vt:lpstr>Binary Search - Example</vt:lpstr>
      <vt:lpstr>Binary Search - Example</vt:lpstr>
      <vt:lpstr>Binary Search – Iterative Algorithm</vt:lpstr>
      <vt:lpstr>Binary Search – Recursive Algorithm</vt:lpstr>
      <vt:lpstr>Binary Search - Analysis</vt:lpstr>
      <vt:lpstr>Binary Search – Examples</vt:lpstr>
      <vt:lpstr>Multiplying Large Integers</vt:lpstr>
      <vt:lpstr>Multiplying Large Integers Problem</vt:lpstr>
      <vt:lpstr> </vt:lpstr>
      <vt:lpstr>Multiplying Large Integers Problem</vt:lpstr>
      <vt:lpstr>Analysis of Time Complexity</vt:lpstr>
      <vt:lpstr>Multiplying Large Integers Problem</vt:lpstr>
      <vt:lpstr>Merge Sort</vt:lpstr>
      <vt:lpstr>Merge Sort - Example</vt:lpstr>
      <vt:lpstr>Merge Sort - Example</vt:lpstr>
      <vt:lpstr>Merge Sort – Example (HW)</vt:lpstr>
      <vt:lpstr>Merge Sort - Algorithm</vt:lpstr>
      <vt:lpstr>Merge Sort - Algorithm</vt:lpstr>
      <vt:lpstr>Merge Sort - Algorithm</vt:lpstr>
      <vt:lpstr>Merge Sort - Analysis</vt:lpstr>
      <vt:lpstr>Quick Sort</vt:lpstr>
      <vt:lpstr>Quick Sort - Example</vt:lpstr>
      <vt:lpstr>Quick Sort - Example</vt:lpstr>
      <vt:lpstr>Quick Sort - Example</vt:lpstr>
      <vt:lpstr>Quick Sort - Example</vt:lpstr>
      <vt:lpstr>Quick Sort - Example</vt:lpstr>
      <vt:lpstr>Quick Sort - Examples</vt:lpstr>
      <vt:lpstr>Quick Sort - Algorithm</vt:lpstr>
      <vt:lpstr>Quick Sort - Algorithm</vt:lpstr>
      <vt:lpstr>Quick Sort - Analysis</vt:lpstr>
      <vt:lpstr>Quick Sort - Analysis</vt:lpstr>
      <vt:lpstr>Strassen’s Algorithm for Matrix Multiplication </vt:lpstr>
      <vt:lpstr>Matrix Multiplication</vt:lpstr>
      <vt:lpstr>Matrix Multiplication</vt:lpstr>
      <vt:lpstr>Strassen’s Algorithm for Matrix Multiplication </vt:lpstr>
      <vt:lpstr>Strassen’s Algorithm for Matrix Multiplication </vt:lpstr>
      <vt:lpstr>Strassen’s Algorithm - Analysis</vt:lpstr>
      <vt:lpstr>Exponentiation </vt:lpstr>
      <vt:lpstr>Exponentiation - Sequential </vt:lpstr>
      <vt:lpstr>Exponentiation - Sequential </vt:lpstr>
      <vt:lpstr>Exponentiation - Sequential </vt:lpstr>
      <vt:lpstr>Exponentiation – D &amp; C</vt:lpstr>
      <vt:lpstr>Exponentiation – D &amp; C</vt:lpstr>
      <vt:lpstr>Exponentiation – D &amp; C</vt:lpstr>
      <vt:lpstr>Exponentiation – Summary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Naimish Vadodariya</cp:lastModifiedBy>
  <cp:revision>1424</cp:revision>
  <dcterms:created xsi:type="dcterms:W3CDTF">2013-05-17T03:00:03Z</dcterms:created>
  <dcterms:modified xsi:type="dcterms:W3CDTF">2019-10-05T15:06:09Z</dcterms:modified>
</cp:coreProperties>
</file>