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336" r:id="rId2"/>
    <p:sldId id="257" r:id="rId3"/>
    <p:sldId id="259" r:id="rId4"/>
    <p:sldId id="260" r:id="rId5"/>
    <p:sldId id="261" r:id="rId6"/>
    <p:sldId id="262" r:id="rId7"/>
    <p:sldId id="263" r:id="rId8"/>
    <p:sldId id="264" r:id="rId9"/>
    <p:sldId id="281" r:id="rId10"/>
    <p:sldId id="265" r:id="rId11"/>
    <p:sldId id="282" r:id="rId12"/>
    <p:sldId id="284" r:id="rId13"/>
    <p:sldId id="266" r:id="rId14"/>
    <p:sldId id="285" r:id="rId15"/>
    <p:sldId id="267" r:id="rId16"/>
    <p:sldId id="286" r:id="rId17"/>
    <p:sldId id="287" r:id="rId18"/>
    <p:sldId id="268" r:id="rId19"/>
    <p:sldId id="269" r:id="rId20"/>
    <p:sldId id="270" r:id="rId21"/>
    <p:sldId id="271" r:id="rId22"/>
    <p:sldId id="272" r:id="rId23"/>
    <p:sldId id="288" r:id="rId24"/>
    <p:sldId id="291" r:id="rId25"/>
    <p:sldId id="273" r:id="rId26"/>
    <p:sldId id="292" r:id="rId27"/>
    <p:sldId id="293" r:id="rId28"/>
    <p:sldId id="274" r:id="rId29"/>
    <p:sldId id="294" r:id="rId30"/>
    <p:sldId id="295" r:id="rId31"/>
    <p:sldId id="276" r:id="rId32"/>
    <p:sldId id="277" r:id="rId33"/>
    <p:sldId id="323" r:id="rId34"/>
    <p:sldId id="278" r:id="rId35"/>
    <p:sldId id="279" r:id="rId36"/>
    <p:sldId id="280" r:id="rId37"/>
    <p:sldId id="296" r:id="rId38"/>
    <p:sldId id="297" r:id="rId39"/>
    <p:sldId id="313" r:id="rId40"/>
    <p:sldId id="298" r:id="rId41"/>
    <p:sldId id="324" r:id="rId42"/>
    <p:sldId id="299" r:id="rId43"/>
    <p:sldId id="314" r:id="rId44"/>
    <p:sldId id="316" r:id="rId45"/>
    <p:sldId id="333" r:id="rId46"/>
    <p:sldId id="327" r:id="rId47"/>
    <p:sldId id="325" r:id="rId48"/>
    <p:sldId id="300" r:id="rId49"/>
    <p:sldId id="317" r:id="rId50"/>
    <p:sldId id="318" r:id="rId51"/>
    <p:sldId id="321" r:id="rId52"/>
    <p:sldId id="322" r:id="rId53"/>
    <p:sldId id="334" r:id="rId54"/>
    <p:sldId id="301" r:id="rId55"/>
    <p:sldId id="326" r:id="rId56"/>
    <p:sldId id="302" r:id="rId57"/>
    <p:sldId id="303" r:id="rId58"/>
    <p:sldId id="304" r:id="rId59"/>
    <p:sldId id="328" r:id="rId60"/>
    <p:sldId id="329" r:id="rId61"/>
    <p:sldId id="305" r:id="rId62"/>
    <p:sldId id="330" r:id="rId63"/>
    <p:sldId id="331" r:id="rId64"/>
    <p:sldId id="332" r:id="rId65"/>
    <p:sldId id="306" r:id="rId66"/>
    <p:sldId id="307" r:id="rId67"/>
    <p:sldId id="308" r:id="rId68"/>
    <p:sldId id="33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hcmzUOyV9rEBz6ycVEQwQ==" hashData="j9HVVY97SVZotYfmU3fxwaBuOwtyJ+tuSaJ/bG1LaY9f/P8KWIzLRAxvOAfvtuNDlTLGTn60sdHDO0qVcRLLo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BD"/>
    <a:srgbClr val="FFE07D"/>
    <a:srgbClr val="F672E3"/>
    <a:srgbClr val="E9C9DE"/>
    <a:srgbClr val="E8C6DD"/>
    <a:srgbClr val="EC0ECC"/>
    <a:srgbClr val="7A3262"/>
    <a:srgbClr val="CC82B3"/>
    <a:srgbClr val="B2488F"/>
    <a:srgbClr val="E405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5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8DD572-8F0C-476B-BFF5-F00018AEE252}" type="datetimeFigureOut">
              <a:rPr lang="en-US" smtClean="0"/>
              <a:t>10/5/2019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593545-8D9D-4ED1-86F6-499A7FEA4645}" type="slidenum">
              <a:rPr lang="en-US" smtClean="0"/>
              <a:t>‹#›</a:t>
            </a:fld>
            <a:endParaRPr lang="en-US"/>
          </a:p>
        </p:txBody>
      </p:sp>
    </p:spTree>
    <p:extLst>
      <p:ext uri="{BB962C8B-B14F-4D97-AF65-F5344CB8AC3E}">
        <p14:creationId xmlns:p14="http://schemas.microsoft.com/office/powerpoint/2010/main" val="396769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1001922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0000"/>
              </a:lnSpc>
              <a:spcBef>
                <a:spcPts val="0"/>
              </a:spcBef>
              <a:spcAft>
                <a:spcPts val="6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0000"/>
              </a:lnSpc>
              <a:spcBef>
                <a:spcPts val="0"/>
              </a:spcBef>
              <a:spcAft>
                <a:spcPts val="600"/>
              </a:spcAft>
              <a:buClrTx/>
              <a:buFont typeface="Arial" panose="020B0604020202020204" pitchFamily="34" charset="0"/>
              <a:buChar char="•"/>
              <a:defRPr sz="2200">
                <a:latin typeface="+mj-lt"/>
                <a:ea typeface="Times New Roman" panose="02020603050405020304" pitchFamily="18" charset="0"/>
                <a:cs typeface="Times New Roman" panose="02020603050405020304" pitchFamily="18" charset="0"/>
              </a:defRPr>
            </a:lvl2pPr>
            <a:lvl3pPr marL="1200150" indent="-285750" algn="just">
              <a:lnSpc>
                <a:spcPct val="110000"/>
              </a:lnSpc>
              <a:spcBef>
                <a:spcPts val="0"/>
              </a:spcBef>
              <a:spcAft>
                <a:spcPts val="600"/>
              </a:spcAft>
              <a:buClrTx/>
              <a:buSzPct val="80000"/>
              <a:buFont typeface="Wingdings" panose="05000000000000000000" pitchFamily="2" charset="2"/>
              <a:buChar char="q"/>
              <a:defRPr sz="2000">
                <a:latin typeface="+mj-lt"/>
                <a:ea typeface="Times New Roman" panose="02020603050405020304" pitchFamily="18" charset="0"/>
                <a:cs typeface="Times New Roman" panose="02020603050405020304" pitchFamily="18" charset="0"/>
              </a:defRPr>
            </a:lvl3pPr>
            <a:lvl4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4pPr>
            <a:lvl5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800" noProof="1">
                <a:solidFill>
                  <a:srgbClr val="FFFFFF"/>
                </a:solidFill>
                <a:latin typeface="+mj-lt"/>
                <a:ea typeface="Open Sans" panose="020B0606030504020204" pitchFamily="34" charset="0"/>
                <a:cs typeface="Open Sans" panose="020B0606030504020204" pitchFamily="34" charset="0"/>
              </a:rPr>
              <a:t>Greedy Algorithm                                    </a:t>
            </a:r>
            <a:fld id="{0DFAFC65-7612-4714-8C31-D331BBD2B88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ktangel 11"/>
          <p:cNvSpPr/>
          <p:nvPr userDrawn="1"/>
        </p:nvSpPr>
        <p:spPr>
          <a:xfrm>
            <a:off x="0" y="6477000"/>
            <a:ext cx="9144000" cy="381000"/>
          </a:xfrm>
          <a:prstGeom prst="rect">
            <a:avLst/>
          </a:prstGeom>
          <a:solidFill>
            <a:srgbClr val="7A326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800" noProof="1">
                <a:solidFill>
                  <a:srgbClr val="FFFFFF"/>
                </a:solidFill>
                <a:latin typeface="+mj-lt"/>
                <a:ea typeface="Open Sans" panose="020B0606030504020204" pitchFamily="34" charset="0"/>
                <a:cs typeface="Open Sans" panose="020B0606030504020204" pitchFamily="34" charset="0"/>
              </a:rPr>
              <a:t>Greedy Algorithm                                    </a:t>
            </a:r>
            <a:fld id="{0DFAFC65-7612-4714-8C31-D331BBD2B88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5" name="Group 24"/>
          <p:cNvGrpSpPr/>
          <p:nvPr/>
        </p:nvGrpSpPr>
        <p:grpSpPr>
          <a:xfrm>
            <a:off x="-1" y="1014219"/>
            <a:ext cx="5743977" cy="3496459"/>
            <a:chOff x="0" y="1014218"/>
            <a:chExt cx="7552268" cy="3496459"/>
          </a:xfrm>
        </p:grpSpPr>
        <p:sp>
          <p:nvSpPr>
            <p:cNvPr id="4" name="Pentagon 3"/>
            <p:cNvSpPr/>
            <p:nvPr/>
          </p:nvSpPr>
          <p:spPr>
            <a:xfrm>
              <a:off x="0" y="1424577"/>
              <a:ext cx="7552268" cy="3086100"/>
            </a:xfrm>
            <a:prstGeom prst="homePlate">
              <a:avLst/>
            </a:prstGeom>
            <a:solidFill>
              <a:srgbClr val="59595B"/>
            </a:solidFill>
            <a:ln>
              <a:solidFill>
                <a:srgbClr val="59595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p:nvGrpSpPr>
          <p:grpSpPr>
            <a:xfrm>
              <a:off x="0" y="1014218"/>
              <a:ext cx="5278947" cy="1102855"/>
              <a:chOff x="0" y="1014218"/>
              <a:chExt cx="5278947" cy="1102855"/>
            </a:xfrm>
          </p:grpSpPr>
          <p:sp>
            <p:nvSpPr>
              <p:cNvPr id="5" name="Pentagon 4"/>
              <p:cNvSpPr/>
              <p:nvPr/>
            </p:nvSpPr>
            <p:spPr>
              <a:xfrm>
                <a:off x="0" y="1014218"/>
                <a:ext cx="5278947" cy="1075928"/>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5"/>
              <p:cNvSpPr txBox="1"/>
              <p:nvPr/>
            </p:nvSpPr>
            <p:spPr>
              <a:xfrm>
                <a:off x="237041" y="1101410"/>
                <a:ext cx="4181886" cy="1015663"/>
              </a:xfrm>
              <a:prstGeom prst="rect">
                <a:avLst/>
              </a:prstGeom>
              <a:noFill/>
            </p:spPr>
            <p:txBody>
              <a:bodyPr wrap="square" rtlCol="0">
                <a:spAutoFit/>
              </a:bodyPr>
              <a:lstStyle/>
              <a:p>
                <a:r>
                  <a:rPr lang="en-US" sz="2000" b="1" dirty="0">
                    <a:latin typeface="Swis721 Cn BT" panose="020B0506020202030204" pitchFamily="34" charset="0"/>
                    <a:ea typeface="Open Sans Light" panose="020B0306030504020204" pitchFamily="34" charset="0"/>
                    <a:cs typeface="Open Sans Light" panose="020B0306030504020204" pitchFamily="34" charset="0"/>
                  </a:rPr>
                  <a:t>2150703</a:t>
                </a:r>
              </a:p>
              <a:p>
                <a:r>
                  <a:rPr lang="en-US" sz="2000" b="1" dirty="0">
                    <a:latin typeface="Swis721 Cn BT" panose="020B0506020202030204" pitchFamily="34" charset="0"/>
                    <a:ea typeface="Open Sans Light" panose="020B0306030504020204" pitchFamily="34" charset="0"/>
                    <a:cs typeface="Open Sans Light" panose="020B0306030504020204" pitchFamily="34" charset="0"/>
                  </a:rPr>
                  <a:t>Analysis and Design of Algorithms (ADA)</a:t>
                </a:r>
              </a:p>
            </p:txBody>
          </p:sp>
        </p:grpSp>
      </p:grpSp>
      <p:sp>
        <p:nvSpPr>
          <p:cNvPr id="9" name="TextBox 8"/>
          <p:cNvSpPr txBox="1"/>
          <p:nvPr/>
        </p:nvSpPr>
        <p:spPr>
          <a:xfrm>
            <a:off x="177782" y="2245294"/>
            <a:ext cx="4188156" cy="1200329"/>
          </a:xfrm>
          <a:prstGeom prst="rect">
            <a:avLst/>
          </a:prstGeom>
          <a:noFill/>
        </p:spPr>
        <p:txBody>
          <a:bodyPr wrap="square" rtlCol="0">
            <a:spAutoFit/>
          </a:bodyPr>
          <a:lstStyle/>
          <a:p>
            <a:r>
              <a:rPr lang="en-US" sz="3600" b="1" dirty="0">
                <a:solidFill>
                  <a:schemeClr val="bg1"/>
                </a:solidFill>
                <a:latin typeface="Swis721 Cn BT" panose="020B0506020202030204" pitchFamily="34" charset="0"/>
                <a:ea typeface="Open Sans Bold" panose="020B0806030504020204" pitchFamily="34" charset="0"/>
                <a:cs typeface="Open Sans Bold" panose="020B0806030504020204" pitchFamily="34" charset="0"/>
              </a:rPr>
              <a:t>Unit-5</a:t>
            </a:r>
          </a:p>
          <a:p>
            <a:r>
              <a:rPr lang="en-US" sz="3600" b="1" dirty="0">
                <a:solidFill>
                  <a:schemeClr val="bg1"/>
                </a:solidFill>
                <a:ea typeface="Open Sans Semibold" panose="020B0706030804020204" pitchFamily="34" charset="0"/>
                <a:cs typeface="Open Sans Semibold" panose="020B0706030804020204" pitchFamily="34" charset="0"/>
              </a:rPr>
              <a:t>Greedy Algorithms</a:t>
            </a:r>
            <a:endParaRPr lang="en-US" sz="3600" b="1" dirty="0">
              <a:solidFill>
                <a:schemeClr val="bg1"/>
              </a:solidFill>
              <a:latin typeface="Swis721 Cn BT" panose="020B0506020202030204" pitchFamily="34" charset="0"/>
              <a:ea typeface="Open Sans Bold" panose="020B0806030504020204" pitchFamily="34" charset="0"/>
              <a:cs typeface="Open Sans Bold" panose="020B0806030504020204" pitchFamily="34" charset="0"/>
            </a:endParaRPr>
          </a:p>
        </p:txBody>
      </p:sp>
      <p:sp>
        <p:nvSpPr>
          <p:cNvPr id="30" name="Rectangle 29"/>
          <p:cNvSpPr/>
          <p:nvPr/>
        </p:nvSpPr>
        <p:spPr>
          <a:xfrm>
            <a:off x="4904943" y="4487341"/>
            <a:ext cx="405675" cy="29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77782" y="4742177"/>
            <a:ext cx="3280228" cy="400110"/>
          </a:xfrm>
          <a:prstGeom prst="rect">
            <a:avLst/>
          </a:prstGeom>
          <a:noFill/>
        </p:spPr>
        <p:txBody>
          <a:bodyPr wrap="square" rtlCol="0">
            <a:spAutoFit/>
          </a:bodyPr>
          <a:lstStyle/>
          <a:p>
            <a:r>
              <a:rPr lang="en-US" sz="2000" b="1" dirty="0">
                <a:latin typeface="Swis721 Cn BT" panose="020B0506020202030204" pitchFamily="34" charset="0"/>
              </a:rPr>
              <a:t>Dr. Gopi Sanghani</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7780" y="4610884"/>
            <a:ext cx="3662363" cy="1190625"/>
          </a:xfrm>
          <a:prstGeom prst="rect">
            <a:avLst/>
          </a:prstGeom>
        </p:spPr>
      </p:pic>
      <p:grpSp>
        <p:nvGrpSpPr>
          <p:cNvPr id="34" name="Group 33"/>
          <p:cNvGrpSpPr/>
          <p:nvPr/>
        </p:nvGrpSpPr>
        <p:grpSpPr>
          <a:xfrm>
            <a:off x="4452779" y="1355494"/>
            <a:ext cx="4691220" cy="3258779"/>
            <a:chOff x="4452779" y="1355494"/>
            <a:chExt cx="4691220" cy="3258779"/>
          </a:xfrm>
        </p:grpSpPr>
        <p:sp>
          <p:nvSpPr>
            <p:cNvPr id="35" name="Freeform 34"/>
            <p:cNvSpPr/>
            <p:nvPr/>
          </p:nvSpPr>
          <p:spPr>
            <a:xfrm rot="5400000">
              <a:off x="5735866" y="868986"/>
              <a:ext cx="2615742" cy="4200524"/>
            </a:xfrm>
            <a:custGeom>
              <a:avLst/>
              <a:gdLst>
                <a:gd name="connsiteX0" fmla="*/ 0 w 2615742"/>
                <a:gd name="connsiteY0" fmla="*/ 4200524 h 4200524"/>
                <a:gd name="connsiteX1" fmla="*/ 0 w 2615742"/>
                <a:gd name="connsiteY1" fmla="*/ 0 h 4200524"/>
                <a:gd name="connsiteX2" fmla="*/ 2615742 w 2615742"/>
                <a:gd name="connsiteY2" fmla="*/ 0 h 4200524"/>
                <a:gd name="connsiteX3" fmla="*/ 2615742 w 2615742"/>
                <a:gd name="connsiteY3" fmla="*/ 4200524 h 4200524"/>
                <a:gd name="connsiteX4" fmla="*/ 1336435 w 2615742"/>
                <a:gd name="connsiteY4" fmla="*/ 2752724 h 420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5742" h="4200524">
                  <a:moveTo>
                    <a:pt x="0" y="4200524"/>
                  </a:moveTo>
                  <a:lnTo>
                    <a:pt x="0" y="0"/>
                  </a:lnTo>
                  <a:lnTo>
                    <a:pt x="2615742" y="0"/>
                  </a:lnTo>
                  <a:lnTo>
                    <a:pt x="2615742" y="4200524"/>
                  </a:lnTo>
                  <a:lnTo>
                    <a:pt x="1336435" y="2752724"/>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4660900" y="1424578"/>
              <a:ext cx="1739901" cy="1600223"/>
            </a:xfrm>
            <a:prstGeom prst="line">
              <a:avLst/>
            </a:prstGeom>
            <a:ln w="76200">
              <a:solidFill>
                <a:srgbClr val="A1A6A9"/>
              </a:solidFill>
            </a:ln>
            <a:effectLst>
              <a:outerShdw blurRad="50800" dist="38100" dir="16200000"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4619625" y="2973997"/>
              <a:ext cx="1781177" cy="1574191"/>
            </a:xfrm>
            <a:prstGeom prst="line">
              <a:avLst/>
            </a:prstGeom>
            <a:ln w="76200">
              <a:solidFill>
                <a:srgbClr val="A1A6A9"/>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4559617" y="1408528"/>
              <a:ext cx="279083" cy="1657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487545" y="1355494"/>
              <a:ext cx="351155" cy="3104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452779" y="4596819"/>
              <a:ext cx="261619" cy="1745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452779" y="4548188"/>
              <a:ext cx="385921" cy="1112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2574" y="1275754"/>
            <a:ext cx="495369" cy="190527"/>
          </a:xfrm>
          <a:prstGeom prst="rect">
            <a:avLst/>
          </a:prstGeom>
        </p:spPr>
      </p:pic>
      <p:pic>
        <p:nvPicPr>
          <p:cNvPr id="42" name="Picture 4" descr="Image result for ANALYSIS AND DESIGN OF ALGORITHMS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3753" y="2070483"/>
            <a:ext cx="1852733" cy="18288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297915" y="5225106"/>
            <a:ext cx="3406140" cy="646331"/>
          </a:xfrm>
          <a:prstGeom prst="rect">
            <a:avLst/>
          </a:prstGeom>
          <a:noFill/>
        </p:spPr>
        <p:txBody>
          <a:bodyPr wrap="square" rtlCol="0">
            <a:spAutoFit/>
          </a:bodyPr>
          <a:lstStyle/>
          <a:p>
            <a:r>
              <a:rPr lang="en-US" dirty="0">
                <a:latin typeface="Swis721 Cn BT" panose="020B0506020202030204"/>
              </a:rPr>
              <a:t>     9825621471</a:t>
            </a:r>
          </a:p>
          <a:p>
            <a:r>
              <a:rPr lang="en-US" dirty="0">
                <a:latin typeface="Swis721 Cn BT" panose="020B0506020202030204"/>
              </a:rPr>
              <a:t>     gopi.sanghani@darshan.ac.in</a:t>
            </a:r>
          </a:p>
        </p:txBody>
      </p:sp>
      <p:sp>
        <p:nvSpPr>
          <p:cNvPr id="49"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0" name="Shape 413"/>
          <p:cNvSpPr/>
          <p:nvPr/>
        </p:nvSpPr>
        <p:spPr>
          <a:xfrm>
            <a:off x="272251" y="5646687"/>
            <a:ext cx="216000" cy="124740"/>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1" name="Shape 412"/>
          <p:cNvSpPr/>
          <p:nvPr/>
        </p:nvSpPr>
        <p:spPr>
          <a:xfrm>
            <a:off x="272251" y="5632170"/>
            <a:ext cx="216000" cy="13405"/>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2" name="Shape 414"/>
          <p:cNvSpPr/>
          <p:nvPr/>
        </p:nvSpPr>
        <p:spPr>
          <a:xfrm>
            <a:off x="275931" y="5775884"/>
            <a:ext cx="208652" cy="286"/>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Tree>
    <p:extLst>
      <p:ext uri="{BB962C8B-B14F-4D97-AF65-F5344CB8AC3E}">
        <p14:creationId xmlns:p14="http://schemas.microsoft.com/office/powerpoint/2010/main" val="63215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 (MST)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Let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𝑁</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e>
                    </m:d>
                    <m:r>
                      <a:rPr lang="en-US" i="1" dirty="0" smtClean="0">
                        <a:latin typeface="Cambria Math" panose="02040503050406030204" pitchFamily="18" charset="0"/>
                      </a:rPr>
                      <m:t> </m:t>
                    </m:r>
                  </m:oMath>
                </a14:m>
                <a:r>
                  <a:rPr lang="en-US" dirty="0"/>
                  <a:t>be a </a:t>
                </a:r>
                <a:r>
                  <a:rPr lang="en-US" b="1" dirty="0"/>
                  <a:t>connected, undirected graph </a:t>
                </a:r>
                <a:r>
                  <a:rPr lang="en-US" dirty="0"/>
                  <a:t>where,</a:t>
                </a:r>
              </a:p>
              <a:p>
                <a:pPr marL="857250" lvl="1" indent="-457200">
                  <a:buFont typeface="+mj-lt"/>
                  <a:buAutoNum type="arabicPeriod"/>
                </a:pPr>
                <a14:m>
                  <m:oMath xmlns:m="http://schemas.openxmlformats.org/officeDocument/2006/math">
                    <m:r>
                      <a:rPr lang="en-US" i="1" dirty="0" smtClean="0">
                        <a:solidFill>
                          <a:srgbClr val="0066FF"/>
                        </a:solidFill>
                        <a:latin typeface="Cambria Math" panose="02040503050406030204" pitchFamily="18" charset="0"/>
                      </a:rPr>
                      <m:t>𝑁</m:t>
                    </m:r>
                  </m:oMath>
                </a14:m>
                <a:r>
                  <a:rPr lang="en-US" dirty="0">
                    <a:solidFill>
                      <a:srgbClr val="0066FF"/>
                    </a:solidFill>
                  </a:rPr>
                  <a:t> is the set of nodes and </a:t>
                </a:r>
              </a:p>
              <a:p>
                <a:pPr marL="857250" lvl="1" indent="-457200">
                  <a:buFont typeface="+mj-lt"/>
                  <a:buAutoNum type="arabicPeriod"/>
                </a:pPr>
                <a14:m>
                  <m:oMath xmlns:m="http://schemas.openxmlformats.org/officeDocument/2006/math">
                    <m:r>
                      <a:rPr lang="en-US" i="1" dirty="0" smtClean="0">
                        <a:solidFill>
                          <a:srgbClr val="0066FF"/>
                        </a:solidFill>
                        <a:latin typeface="Cambria Math" panose="02040503050406030204" pitchFamily="18" charset="0"/>
                      </a:rPr>
                      <m:t>𝐴</m:t>
                    </m:r>
                  </m:oMath>
                </a14:m>
                <a:r>
                  <a:rPr lang="en-US" dirty="0">
                    <a:solidFill>
                      <a:srgbClr val="0066FF"/>
                    </a:solidFill>
                  </a:rPr>
                  <a:t> is the set of edges. </a:t>
                </a:r>
              </a:p>
              <a:p>
                <a:r>
                  <a:rPr lang="en-US" dirty="0"/>
                  <a:t>Each edge has a given </a:t>
                </a:r>
                <a:r>
                  <a:rPr lang="en-US" b="1" dirty="0"/>
                  <a:t>positive length or weight</a:t>
                </a:r>
                <a:r>
                  <a:rPr lang="en-US" dirty="0"/>
                  <a:t>. </a:t>
                </a:r>
              </a:p>
              <a:p>
                <a:r>
                  <a:rPr lang="en-US" dirty="0"/>
                  <a:t>A spanning tree of a graph </a:t>
                </a:r>
                <a14:m>
                  <m:oMath xmlns:m="http://schemas.openxmlformats.org/officeDocument/2006/math">
                    <m:r>
                      <a:rPr lang="en-US" i="1" dirty="0" smtClean="0">
                        <a:latin typeface="Cambria Math" panose="02040503050406030204" pitchFamily="18" charset="0"/>
                      </a:rPr>
                      <m:t>𝐺</m:t>
                    </m:r>
                  </m:oMath>
                </a14:m>
                <a:r>
                  <a:rPr lang="en-US" dirty="0"/>
                  <a:t> </a:t>
                </a:r>
                <a:r>
                  <a:rPr lang="en-US" b="1" dirty="0"/>
                  <a:t>is a sub-graph </a:t>
                </a:r>
                <a:r>
                  <a:rPr lang="en-US" dirty="0"/>
                  <a:t>which is basically </a:t>
                </a:r>
                <a:r>
                  <a:rPr lang="en-US" dirty="0">
                    <a:solidFill>
                      <a:srgbClr val="FF0000"/>
                    </a:solidFill>
                  </a:rPr>
                  <a:t>a tree </a:t>
                </a:r>
                <a:r>
                  <a:rPr lang="en-US" dirty="0"/>
                  <a:t>and</a:t>
                </a:r>
                <a:r>
                  <a:rPr lang="en-US" dirty="0">
                    <a:solidFill>
                      <a:srgbClr val="FF0000"/>
                    </a:solidFill>
                  </a:rPr>
                  <a:t> </a:t>
                </a:r>
                <a:r>
                  <a:rPr lang="en-US" dirty="0"/>
                  <a:t>it contains </a:t>
                </a:r>
                <a:r>
                  <a:rPr lang="en-US" dirty="0">
                    <a:solidFill>
                      <a:srgbClr val="FF0000"/>
                    </a:solidFill>
                  </a:rPr>
                  <a:t>all the vertices</a:t>
                </a:r>
                <a:r>
                  <a:rPr lang="en-US" dirty="0"/>
                  <a:t> of </a:t>
                </a:r>
                <a14:m>
                  <m:oMath xmlns:m="http://schemas.openxmlformats.org/officeDocument/2006/math">
                    <m:r>
                      <a:rPr lang="en-US" i="1" dirty="0" smtClean="0">
                        <a:latin typeface="Cambria Math" panose="02040503050406030204" pitchFamily="18" charset="0"/>
                      </a:rPr>
                      <m:t>𝐺</m:t>
                    </m:r>
                  </m:oMath>
                </a14:m>
                <a:r>
                  <a:rPr lang="en-US" dirty="0"/>
                  <a:t> but </a:t>
                </a:r>
                <a:r>
                  <a:rPr lang="en-US" dirty="0">
                    <a:solidFill>
                      <a:srgbClr val="FF0000"/>
                    </a:solidFill>
                  </a:rPr>
                  <a:t>does not contain cycle.</a:t>
                </a:r>
              </a:p>
              <a:p>
                <a:r>
                  <a:rPr lang="en-US" dirty="0"/>
                  <a:t>A minimum spanning tree (MST) of a </a:t>
                </a:r>
                <a:r>
                  <a:rPr lang="en-US" b="1" dirty="0"/>
                  <a:t>weighted connected graph </a:t>
                </a:r>
                <a14:m>
                  <m:oMath xmlns:m="http://schemas.openxmlformats.org/officeDocument/2006/math">
                    <m:r>
                      <a:rPr lang="en-US" i="1" dirty="0" smtClean="0">
                        <a:latin typeface="Cambria Math" panose="02040503050406030204" pitchFamily="18" charset="0"/>
                      </a:rPr>
                      <m:t>𝐺</m:t>
                    </m:r>
                  </m:oMath>
                </a14:m>
                <a:r>
                  <a:rPr lang="en-US" dirty="0"/>
                  <a:t> is a spanning tree with </a:t>
                </a:r>
                <a:r>
                  <a:rPr lang="en-US" dirty="0">
                    <a:solidFill>
                      <a:srgbClr val="FF0000"/>
                    </a:solidFill>
                  </a:rPr>
                  <a:t>minimum or smallest weight </a:t>
                </a:r>
                <a:r>
                  <a:rPr lang="en-US" dirty="0"/>
                  <a:t>of edges.</a:t>
                </a:r>
              </a:p>
              <a:p>
                <a:r>
                  <a:rPr lang="en-US" dirty="0"/>
                  <a:t>Two Algorithms for </a:t>
                </a:r>
                <a:r>
                  <a:rPr lang="en-US" b="1" dirty="0"/>
                  <a:t>constructing </a:t>
                </a:r>
                <a:r>
                  <a:rPr lang="en-US" dirty="0"/>
                  <a:t>minimum spanning tree are,</a:t>
                </a:r>
              </a:p>
              <a:p>
                <a:pPr marL="914400" lvl="1" indent="-457200">
                  <a:buFont typeface="+mj-lt"/>
                  <a:buAutoNum type="arabicPeriod"/>
                </a:pPr>
                <a:r>
                  <a:rPr lang="en-US" dirty="0" err="1">
                    <a:solidFill>
                      <a:srgbClr val="0066FF"/>
                    </a:solidFill>
                  </a:rPr>
                  <a:t>Kruskal’s</a:t>
                </a:r>
                <a:r>
                  <a:rPr lang="en-US" dirty="0">
                    <a:solidFill>
                      <a:srgbClr val="0066FF"/>
                    </a:solidFill>
                  </a:rPr>
                  <a:t> Algorithm</a:t>
                </a:r>
              </a:p>
              <a:p>
                <a:pPr marL="914400" lvl="1" indent="-457200">
                  <a:buFont typeface="+mj-lt"/>
                  <a:buAutoNum type="arabicPeriod"/>
                </a:pPr>
                <a:r>
                  <a:rPr lang="en-US" dirty="0">
                    <a:solidFill>
                      <a:srgbClr val="0066FF"/>
                    </a:solidFill>
                  </a:rPr>
                  <a:t>Prim’s Algorithm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11314" r="-1043"/>
                </a:stretch>
              </a:blipFill>
            </p:spPr>
            <p:txBody>
              <a:bodyPr/>
              <a:lstStyle/>
              <a:p>
                <a:r>
                  <a:rPr lang="en-US">
                    <a:noFill/>
                  </a:rPr>
                  <a:t> </a:t>
                </a:r>
              </a:p>
            </p:txBody>
          </p:sp>
        </mc:Fallback>
      </mc:AlternateContent>
    </p:spTree>
    <p:extLst>
      <p:ext uri="{BB962C8B-B14F-4D97-AF65-F5344CB8AC3E}">
        <p14:creationId xmlns:p14="http://schemas.microsoft.com/office/powerpoint/2010/main" val="16772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752600" y="99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 name="Oval 4"/>
          <p:cNvSpPr/>
          <p:nvPr/>
        </p:nvSpPr>
        <p:spPr>
          <a:xfrm>
            <a:off x="1143000" y="152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6" name="Oval 5"/>
          <p:cNvSpPr/>
          <p:nvPr/>
        </p:nvSpPr>
        <p:spPr>
          <a:xfrm>
            <a:off x="2438400" y="152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7" name="Oval 6"/>
          <p:cNvSpPr/>
          <p:nvPr/>
        </p:nvSpPr>
        <p:spPr>
          <a:xfrm>
            <a:off x="6858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8" name="Oval 7"/>
          <p:cNvSpPr/>
          <p:nvPr/>
        </p:nvSpPr>
        <p:spPr>
          <a:xfrm>
            <a:off x="15240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9" name="Oval 8"/>
          <p:cNvSpPr/>
          <p:nvPr/>
        </p:nvSpPr>
        <p:spPr>
          <a:xfrm>
            <a:off x="21336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10" name="Oval 9"/>
          <p:cNvSpPr/>
          <p:nvPr/>
        </p:nvSpPr>
        <p:spPr>
          <a:xfrm>
            <a:off x="28956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11" name="Oval 10"/>
          <p:cNvSpPr/>
          <p:nvPr/>
        </p:nvSpPr>
        <p:spPr>
          <a:xfrm>
            <a:off x="1752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12" name="Straight Connector 11"/>
          <p:cNvCxnSpPr>
            <a:stCxn id="4" idx="3"/>
            <a:endCxn id="5" idx="7"/>
          </p:cNvCxnSpPr>
          <p:nvPr/>
        </p:nvCxnSpPr>
        <p:spPr>
          <a:xfrm flipH="1">
            <a:off x="1468204" y="1315804"/>
            <a:ext cx="340192" cy="26399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a:stCxn id="4" idx="5"/>
            <a:endCxn id="6" idx="1"/>
          </p:cNvCxnSpPr>
          <p:nvPr/>
        </p:nvCxnSpPr>
        <p:spPr>
          <a:xfrm>
            <a:off x="2077804" y="1315804"/>
            <a:ext cx="416392" cy="26399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5" idx="3"/>
            <a:endCxn id="7" idx="0"/>
          </p:cNvCxnSpPr>
          <p:nvPr/>
        </p:nvCxnSpPr>
        <p:spPr>
          <a:xfrm flipH="1">
            <a:off x="876300" y="1849204"/>
            <a:ext cx="3224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5" idx="5"/>
            <a:endCxn id="8" idx="0"/>
          </p:cNvCxnSpPr>
          <p:nvPr/>
        </p:nvCxnSpPr>
        <p:spPr>
          <a:xfrm>
            <a:off x="1468204" y="1849204"/>
            <a:ext cx="2462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3"/>
            <a:endCxn id="9" idx="0"/>
          </p:cNvCxnSpPr>
          <p:nvPr/>
        </p:nvCxnSpPr>
        <p:spPr>
          <a:xfrm flipH="1">
            <a:off x="2324100" y="1849204"/>
            <a:ext cx="1700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6" idx="5"/>
            <a:endCxn id="10" idx="0"/>
          </p:cNvCxnSpPr>
          <p:nvPr/>
        </p:nvCxnSpPr>
        <p:spPr>
          <a:xfrm>
            <a:off x="2763604" y="1849204"/>
            <a:ext cx="3224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a:stCxn id="7" idx="4"/>
            <a:endCxn id="11" idx="2"/>
          </p:cNvCxnSpPr>
          <p:nvPr/>
        </p:nvCxnSpPr>
        <p:spPr>
          <a:xfrm>
            <a:off x="876300" y="2514600"/>
            <a:ext cx="876300" cy="95250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a:stCxn id="8" idx="4"/>
            <a:endCxn id="11" idx="1"/>
          </p:cNvCxnSpPr>
          <p:nvPr/>
        </p:nvCxnSpPr>
        <p:spPr>
          <a:xfrm>
            <a:off x="1714500" y="2514600"/>
            <a:ext cx="93896" cy="8177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9" idx="4"/>
            <a:endCxn id="11" idx="7"/>
          </p:cNvCxnSpPr>
          <p:nvPr/>
        </p:nvCxnSpPr>
        <p:spPr>
          <a:xfrm flipH="1">
            <a:off x="2077804" y="2514600"/>
            <a:ext cx="246296" cy="8177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a:stCxn id="10" idx="4"/>
            <a:endCxn id="11" idx="6"/>
          </p:cNvCxnSpPr>
          <p:nvPr/>
        </p:nvCxnSpPr>
        <p:spPr>
          <a:xfrm flipH="1">
            <a:off x="2133600" y="2514600"/>
            <a:ext cx="952500" cy="95250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6781800" y="99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23" name="Oval 22"/>
          <p:cNvSpPr/>
          <p:nvPr/>
        </p:nvSpPr>
        <p:spPr>
          <a:xfrm>
            <a:off x="6172200" y="152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24" name="Oval 23"/>
          <p:cNvSpPr/>
          <p:nvPr/>
        </p:nvSpPr>
        <p:spPr>
          <a:xfrm>
            <a:off x="7467600" y="152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25" name="Oval 24"/>
          <p:cNvSpPr/>
          <p:nvPr/>
        </p:nvSpPr>
        <p:spPr>
          <a:xfrm>
            <a:off x="57150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26" name="Oval 25"/>
          <p:cNvSpPr/>
          <p:nvPr/>
        </p:nvSpPr>
        <p:spPr>
          <a:xfrm>
            <a:off x="65532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27" name="Oval 26"/>
          <p:cNvSpPr/>
          <p:nvPr/>
        </p:nvSpPr>
        <p:spPr>
          <a:xfrm>
            <a:off x="71628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28" name="Oval 27"/>
          <p:cNvSpPr/>
          <p:nvPr/>
        </p:nvSpPr>
        <p:spPr>
          <a:xfrm>
            <a:off x="79248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29" name="Oval 28"/>
          <p:cNvSpPr/>
          <p:nvPr/>
        </p:nvSpPr>
        <p:spPr>
          <a:xfrm>
            <a:off x="67818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30" name="Straight Connector 29"/>
          <p:cNvCxnSpPr>
            <a:stCxn id="22" idx="3"/>
            <a:endCxn id="23" idx="7"/>
          </p:cNvCxnSpPr>
          <p:nvPr/>
        </p:nvCxnSpPr>
        <p:spPr>
          <a:xfrm flipH="1">
            <a:off x="6497404" y="1315804"/>
            <a:ext cx="340192" cy="26399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a:stCxn id="23" idx="3"/>
            <a:endCxn id="25" idx="0"/>
          </p:cNvCxnSpPr>
          <p:nvPr/>
        </p:nvCxnSpPr>
        <p:spPr>
          <a:xfrm flipH="1">
            <a:off x="5905500" y="1849204"/>
            <a:ext cx="3224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stCxn id="24" idx="3"/>
            <a:endCxn id="27" idx="0"/>
          </p:cNvCxnSpPr>
          <p:nvPr/>
        </p:nvCxnSpPr>
        <p:spPr>
          <a:xfrm flipH="1">
            <a:off x="7353300" y="1849204"/>
            <a:ext cx="1700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a:stCxn id="24" idx="5"/>
            <a:endCxn id="28" idx="0"/>
          </p:cNvCxnSpPr>
          <p:nvPr/>
        </p:nvCxnSpPr>
        <p:spPr>
          <a:xfrm>
            <a:off x="7792804" y="1849204"/>
            <a:ext cx="3224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a:stCxn id="25" idx="4"/>
            <a:endCxn id="29" idx="2"/>
          </p:cNvCxnSpPr>
          <p:nvPr/>
        </p:nvCxnSpPr>
        <p:spPr>
          <a:xfrm>
            <a:off x="5905500" y="2514600"/>
            <a:ext cx="876300" cy="95250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a:stCxn id="26" idx="4"/>
            <a:endCxn id="29" idx="1"/>
          </p:cNvCxnSpPr>
          <p:nvPr/>
        </p:nvCxnSpPr>
        <p:spPr>
          <a:xfrm>
            <a:off x="6743700" y="2514600"/>
            <a:ext cx="93896" cy="8177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6" name="Straight Connector 35"/>
          <p:cNvCxnSpPr>
            <a:stCxn id="27" idx="4"/>
            <a:endCxn id="29" idx="7"/>
          </p:cNvCxnSpPr>
          <p:nvPr/>
        </p:nvCxnSpPr>
        <p:spPr>
          <a:xfrm flipH="1">
            <a:off x="7107004" y="2514600"/>
            <a:ext cx="246296" cy="8177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6" name="Title 1"/>
          <p:cNvSpPr>
            <a:spLocks noGrp="1"/>
          </p:cNvSpPr>
          <p:nvPr>
            <p:ph type="title"/>
          </p:nvPr>
        </p:nvSpPr>
        <p:spPr>
          <a:xfrm>
            <a:off x="190500" y="106363"/>
            <a:ext cx="8763000" cy="808037"/>
          </a:xfrm>
        </p:spPr>
        <p:txBody>
          <a:bodyPr/>
          <a:lstStyle/>
          <a:p>
            <a:r>
              <a:rPr lang="en-US" dirty="0"/>
              <a:t>Spanning Tree</a:t>
            </a:r>
          </a:p>
        </p:txBody>
      </p:sp>
      <p:cxnSp>
        <p:nvCxnSpPr>
          <p:cNvPr id="58" name="Straight Connector 57"/>
          <p:cNvCxnSpPr/>
          <p:nvPr/>
        </p:nvCxnSpPr>
        <p:spPr>
          <a:xfrm flipV="1">
            <a:off x="76200" y="3727450"/>
            <a:ext cx="88773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219200" y="45642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60" name="Oval 59"/>
          <p:cNvSpPr/>
          <p:nvPr/>
        </p:nvSpPr>
        <p:spPr>
          <a:xfrm>
            <a:off x="685800" y="51357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61" name="Oval 60"/>
          <p:cNvSpPr/>
          <p:nvPr/>
        </p:nvSpPr>
        <p:spPr>
          <a:xfrm>
            <a:off x="1828800" y="51357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62" name="Oval 61"/>
          <p:cNvSpPr/>
          <p:nvPr/>
        </p:nvSpPr>
        <p:spPr>
          <a:xfrm>
            <a:off x="1219200" y="5715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63" name="Oval 62"/>
          <p:cNvSpPr/>
          <p:nvPr/>
        </p:nvSpPr>
        <p:spPr>
          <a:xfrm>
            <a:off x="3124200" y="51357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64" name="Oval 63"/>
          <p:cNvSpPr/>
          <p:nvPr/>
        </p:nvSpPr>
        <p:spPr>
          <a:xfrm>
            <a:off x="2438400" y="5715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65" name="Straight Connector 64"/>
          <p:cNvCxnSpPr>
            <a:stCxn id="59" idx="3"/>
            <a:endCxn id="60" idx="7"/>
          </p:cNvCxnSpPr>
          <p:nvPr/>
        </p:nvCxnSpPr>
        <p:spPr>
          <a:xfrm flipH="1">
            <a:off x="1011004" y="4889500"/>
            <a:ext cx="263992" cy="302092"/>
          </a:xfrm>
          <a:prstGeom prst="line">
            <a:avLst/>
          </a:prstGeom>
        </p:spPr>
        <p:style>
          <a:lnRef idx="2">
            <a:schemeClr val="accent2"/>
          </a:lnRef>
          <a:fillRef idx="0">
            <a:schemeClr val="accent2"/>
          </a:fillRef>
          <a:effectRef idx="1">
            <a:schemeClr val="accent2"/>
          </a:effectRef>
          <a:fontRef idx="minor">
            <a:schemeClr val="tx1"/>
          </a:fontRef>
        </p:style>
      </p:cxnSp>
      <p:cxnSp>
        <p:nvCxnSpPr>
          <p:cNvPr id="66" name="Straight Connector 65"/>
          <p:cNvCxnSpPr>
            <a:stCxn id="59" idx="5"/>
            <a:endCxn id="61" idx="1"/>
          </p:cNvCxnSpPr>
          <p:nvPr/>
        </p:nvCxnSpPr>
        <p:spPr>
          <a:xfrm>
            <a:off x="1544404" y="4889500"/>
            <a:ext cx="340192" cy="302092"/>
          </a:xfrm>
          <a:prstGeom prst="line">
            <a:avLst/>
          </a:prstGeom>
        </p:spPr>
        <p:style>
          <a:lnRef idx="2">
            <a:schemeClr val="accent2"/>
          </a:lnRef>
          <a:fillRef idx="0">
            <a:schemeClr val="accent2"/>
          </a:fillRef>
          <a:effectRef idx="1">
            <a:schemeClr val="accent2"/>
          </a:effectRef>
          <a:fontRef idx="minor">
            <a:schemeClr val="tx1"/>
          </a:fontRef>
        </p:style>
      </p:cxnSp>
      <p:cxnSp>
        <p:nvCxnSpPr>
          <p:cNvPr id="67" name="Straight Connector 66"/>
          <p:cNvCxnSpPr>
            <a:stCxn id="60" idx="5"/>
            <a:endCxn id="62" idx="2"/>
          </p:cNvCxnSpPr>
          <p:nvPr/>
        </p:nvCxnSpPr>
        <p:spPr>
          <a:xfrm>
            <a:off x="1011004" y="5461000"/>
            <a:ext cx="208196" cy="4445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8" name="Straight Connector 67"/>
          <p:cNvCxnSpPr>
            <a:stCxn id="62" idx="6"/>
            <a:endCxn id="61" idx="3"/>
          </p:cNvCxnSpPr>
          <p:nvPr/>
        </p:nvCxnSpPr>
        <p:spPr>
          <a:xfrm flipV="1">
            <a:off x="1600200" y="5461000"/>
            <a:ext cx="284396" cy="4445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9" name="Straight Connector 68"/>
          <p:cNvCxnSpPr>
            <a:stCxn id="61" idx="6"/>
            <a:endCxn id="63" idx="2"/>
          </p:cNvCxnSpPr>
          <p:nvPr/>
        </p:nvCxnSpPr>
        <p:spPr>
          <a:xfrm>
            <a:off x="2209800" y="5326296"/>
            <a:ext cx="914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Straight Connector 69"/>
          <p:cNvCxnSpPr>
            <a:stCxn id="61" idx="5"/>
            <a:endCxn id="64" idx="1"/>
          </p:cNvCxnSpPr>
          <p:nvPr/>
        </p:nvCxnSpPr>
        <p:spPr>
          <a:xfrm>
            <a:off x="2154004" y="5461000"/>
            <a:ext cx="340192" cy="309796"/>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0"/>
          <p:cNvCxnSpPr>
            <a:stCxn id="63" idx="3"/>
            <a:endCxn id="64" idx="6"/>
          </p:cNvCxnSpPr>
          <p:nvPr/>
        </p:nvCxnSpPr>
        <p:spPr>
          <a:xfrm flipH="1">
            <a:off x="2819400" y="5461000"/>
            <a:ext cx="360596" cy="444500"/>
          </a:xfrm>
          <a:prstGeom prst="line">
            <a:avLst/>
          </a:prstGeom>
        </p:spPr>
        <p:style>
          <a:lnRef idx="2">
            <a:schemeClr val="accent2"/>
          </a:lnRef>
          <a:fillRef idx="0">
            <a:schemeClr val="accent2"/>
          </a:fillRef>
          <a:effectRef idx="1">
            <a:schemeClr val="accent2"/>
          </a:effectRef>
          <a:fontRef idx="minor">
            <a:schemeClr val="tx1"/>
          </a:fontRef>
        </p:style>
      </p:cxnSp>
      <p:sp>
        <p:nvSpPr>
          <p:cNvPr id="72" name="Oval 71"/>
          <p:cNvSpPr/>
          <p:nvPr/>
        </p:nvSpPr>
        <p:spPr>
          <a:xfrm>
            <a:off x="6248400" y="44118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73" name="Oval 72"/>
          <p:cNvSpPr/>
          <p:nvPr/>
        </p:nvSpPr>
        <p:spPr>
          <a:xfrm>
            <a:off x="5715000" y="49833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74" name="Oval 73"/>
          <p:cNvSpPr/>
          <p:nvPr/>
        </p:nvSpPr>
        <p:spPr>
          <a:xfrm>
            <a:off x="6858000" y="49833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75" name="Oval 74"/>
          <p:cNvSpPr/>
          <p:nvPr/>
        </p:nvSpPr>
        <p:spPr>
          <a:xfrm>
            <a:off x="6248400" y="556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76" name="Oval 75"/>
          <p:cNvSpPr/>
          <p:nvPr/>
        </p:nvSpPr>
        <p:spPr>
          <a:xfrm>
            <a:off x="8153400" y="49833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77" name="Oval 76"/>
          <p:cNvSpPr/>
          <p:nvPr/>
        </p:nvSpPr>
        <p:spPr>
          <a:xfrm>
            <a:off x="7467600" y="556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78" name="Straight Connector 77"/>
          <p:cNvCxnSpPr>
            <a:stCxn id="72" idx="3"/>
            <a:endCxn id="73" idx="7"/>
          </p:cNvCxnSpPr>
          <p:nvPr/>
        </p:nvCxnSpPr>
        <p:spPr>
          <a:xfrm flipH="1">
            <a:off x="6040204" y="4737100"/>
            <a:ext cx="263992" cy="302092"/>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Connector 78"/>
          <p:cNvCxnSpPr>
            <a:stCxn id="73" idx="5"/>
            <a:endCxn id="75" idx="2"/>
          </p:cNvCxnSpPr>
          <p:nvPr/>
        </p:nvCxnSpPr>
        <p:spPr>
          <a:xfrm>
            <a:off x="6040204" y="5308600"/>
            <a:ext cx="208196" cy="4445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a:stCxn id="75" idx="7"/>
            <a:endCxn id="74" idx="3"/>
          </p:cNvCxnSpPr>
          <p:nvPr/>
        </p:nvCxnSpPr>
        <p:spPr>
          <a:xfrm flipV="1">
            <a:off x="6573604" y="5308600"/>
            <a:ext cx="340192" cy="309796"/>
          </a:xfrm>
          <a:prstGeom prst="line">
            <a:avLst/>
          </a:prstGeom>
        </p:spPr>
        <p:style>
          <a:lnRef idx="2">
            <a:schemeClr val="accent2"/>
          </a:lnRef>
          <a:fillRef idx="0">
            <a:schemeClr val="accent2"/>
          </a:fillRef>
          <a:effectRef idx="1">
            <a:schemeClr val="accent2"/>
          </a:effectRef>
          <a:fontRef idx="minor">
            <a:schemeClr val="tx1"/>
          </a:fontRef>
        </p:style>
      </p:cxnSp>
      <p:cxnSp>
        <p:nvCxnSpPr>
          <p:cNvPr id="81" name="Straight Connector 80"/>
          <p:cNvCxnSpPr>
            <a:stCxn id="74" idx="5"/>
            <a:endCxn id="77" idx="1"/>
          </p:cNvCxnSpPr>
          <p:nvPr/>
        </p:nvCxnSpPr>
        <p:spPr>
          <a:xfrm>
            <a:off x="7183204" y="5308600"/>
            <a:ext cx="340192" cy="309796"/>
          </a:xfrm>
          <a:prstGeom prst="line">
            <a:avLst/>
          </a:prstGeom>
        </p:spPr>
        <p:style>
          <a:lnRef idx="2">
            <a:schemeClr val="accent2"/>
          </a:lnRef>
          <a:fillRef idx="0">
            <a:schemeClr val="accent2"/>
          </a:fillRef>
          <a:effectRef idx="1">
            <a:schemeClr val="accent2"/>
          </a:effectRef>
          <a:fontRef idx="minor">
            <a:schemeClr val="tx1"/>
          </a:fontRef>
        </p:style>
      </p:cxnSp>
      <p:cxnSp>
        <p:nvCxnSpPr>
          <p:cNvPr id="82" name="Straight Connector 81"/>
          <p:cNvCxnSpPr>
            <a:stCxn id="76" idx="3"/>
            <a:endCxn id="77" idx="6"/>
          </p:cNvCxnSpPr>
          <p:nvPr/>
        </p:nvCxnSpPr>
        <p:spPr>
          <a:xfrm flipH="1">
            <a:off x="7848600" y="5308600"/>
            <a:ext cx="360596" cy="444500"/>
          </a:xfrm>
          <a:prstGeom prst="line">
            <a:avLst/>
          </a:prstGeom>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76200" y="999795"/>
            <a:ext cx="956582" cy="461665"/>
          </a:xfrm>
          <a:prstGeom prst="rect">
            <a:avLst/>
          </a:prstGeom>
          <a:solidFill>
            <a:schemeClr val="bg1">
              <a:lumMod val="85000"/>
            </a:schemeClr>
          </a:solidFill>
        </p:spPr>
        <p:txBody>
          <a:bodyPr wrap="square" rtlCol="0">
            <a:spAutoFit/>
          </a:bodyPr>
          <a:lstStyle/>
          <a:p>
            <a:r>
              <a:rPr lang="en-US" sz="2400" dirty="0">
                <a:solidFill>
                  <a:srgbClr val="C00000"/>
                </a:solidFill>
              </a:rPr>
              <a:t>Graph </a:t>
            </a:r>
          </a:p>
        </p:txBody>
      </p:sp>
      <p:sp>
        <p:nvSpPr>
          <p:cNvPr id="86" name="TextBox 85"/>
          <p:cNvSpPr txBox="1"/>
          <p:nvPr/>
        </p:nvSpPr>
        <p:spPr>
          <a:xfrm>
            <a:off x="76200" y="3814077"/>
            <a:ext cx="956582" cy="461665"/>
          </a:xfrm>
          <a:prstGeom prst="rect">
            <a:avLst/>
          </a:prstGeom>
          <a:solidFill>
            <a:schemeClr val="bg1">
              <a:lumMod val="85000"/>
            </a:schemeClr>
          </a:solidFill>
        </p:spPr>
        <p:txBody>
          <a:bodyPr wrap="square" rtlCol="0">
            <a:spAutoFit/>
          </a:bodyPr>
          <a:lstStyle/>
          <a:p>
            <a:r>
              <a:rPr lang="en-US" sz="2400" dirty="0">
                <a:solidFill>
                  <a:srgbClr val="C00000"/>
                </a:solidFill>
              </a:rPr>
              <a:t>Graph </a:t>
            </a:r>
          </a:p>
        </p:txBody>
      </p:sp>
      <p:sp>
        <p:nvSpPr>
          <p:cNvPr id="94" name="Rectangle 93"/>
          <p:cNvSpPr/>
          <p:nvPr/>
        </p:nvSpPr>
        <p:spPr>
          <a:xfrm>
            <a:off x="3570947" y="1030572"/>
            <a:ext cx="1712264" cy="400110"/>
          </a:xfrm>
          <a:prstGeom prst="rect">
            <a:avLst/>
          </a:prstGeom>
          <a:solidFill>
            <a:schemeClr val="accent5">
              <a:lumMod val="20000"/>
              <a:lumOff val="80000"/>
            </a:schemeClr>
          </a:solidFill>
        </p:spPr>
        <p:txBody>
          <a:bodyPr wrap="none">
            <a:spAutoFit/>
          </a:bodyPr>
          <a:lstStyle/>
          <a:p>
            <a:r>
              <a:rPr lang="en-US" sz="2000" dirty="0"/>
              <a:t>Spanning Tree </a:t>
            </a:r>
          </a:p>
        </p:txBody>
      </p:sp>
      <p:sp>
        <p:nvSpPr>
          <p:cNvPr id="95" name="Rectangle 94"/>
          <p:cNvSpPr/>
          <p:nvPr/>
        </p:nvSpPr>
        <p:spPr>
          <a:xfrm>
            <a:off x="3494747" y="3844895"/>
            <a:ext cx="1712264" cy="400110"/>
          </a:xfrm>
          <a:prstGeom prst="rect">
            <a:avLst/>
          </a:prstGeom>
          <a:solidFill>
            <a:schemeClr val="accent5">
              <a:lumMod val="20000"/>
              <a:lumOff val="80000"/>
            </a:schemeClr>
          </a:solidFill>
        </p:spPr>
        <p:txBody>
          <a:bodyPr wrap="none">
            <a:spAutoFit/>
          </a:bodyPr>
          <a:lstStyle/>
          <a:p>
            <a:r>
              <a:rPr lang="en-US" sz="2000" dirty="0"/>
              <a:t>Spanning Tree </a:t>
            </a:r>
          </a:p>
        </p:txBody>
      </p:sp>
      <p:cxnSp>
        <p:nvCxnSpPr>
          <p:cNvPr id="98" name="Elbow Connector 97"/>
          <p:cNvCxnSpPr>
            <a:stCxn id="94" idx="2"/>
          </p:cNvCxnSpPr>
          <p:nvPr/>
        </p:nvCxnSpPr>
        <p:spPr>
          <a:xfrm rot="16200000" flipH="1">
            <a:off x="4225810" y="1631951"/>
            <a:ext cx="1212850" cy="810312"/>
          </a:xfrm>
          <a:prstGeom prst="bentConnector3">
            <a:avLst>
              <a:gd name="adj1" fmla="val 100637"/>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2" name="Left Brace 101"/>
          <p:cNvSpPr/>
          <p:nvPr/>
        </p:nvSpPr>
        <p:spPr>
          <a:xfrm>
            <a:off x="5181600" y="1615052"/>
            <a:ext cx="381000" cy="207780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3" name="Elbow Connector 102"/>
          <p:cNvCxnSpPr>
            <a:stCxn id="95" idx="2"/>
            <a:endCxn id="104" idx="1"/>
          </p:cNvCxnSpPr>
          <p:nvPr/>
        </p:nvCxnSpPr>
        <p:spPr>
          <a:xfrm rot="16200000" flipH="1">
            <a:off x="4266585" y="4329298"/>
            <a:ext cx="1094274" cy="925687"/>
          </a:xfrm>
          <a:prstGeom prst="bentConnector2">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4" name="Left Brace 103"/>
          <p:cNvSpPr/>
          <p:nvPr/>
        </p:nvSpPr>
        <p:spPr>
          <a:xfrm>
            <a:off x="5276566" y="4430158"/>
            <a:ext cx="381000" cy="181824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647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wipe(up)">
                                      <p:cBhvr>
                                        <p:cTn id="54" dur="500"/>
                                        <p:tgtEl>
                                          <p:spTgt spid="98"/>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wipe(left)">
                                      <p:cBhvr>
                                        <p:cTn id="58" dur="500"/>
                                        <p:tgtEl>
                                          <p:spTgt spid="102"/>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par>
                          <p:cTn id="63" fill="hold">
                            <p:stCondLst>
                              <p:cond delay="0"/>
                            </p:stCondLst>
                            <p:childTnLst>
                              <p:par>
                                <p:cTn id="64" presetID="22" presetClass="entr" presetSubtype="2"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right)">
                                      <p:cBhvr>
                                        <p:cTn id="66" dur="500"/>
                                        <p:tgtEl>
                                          <p:spTgt spid="30"/>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par>
                          <p:cTn id="70" fill="hold">
                            <p:stCondLst>
                              <p:cond delay="500"/>
                            </p:stCondLst>
                            <p:childTnLst>
                              <p:par>
                                <p:cTn id="71" presetID="22" presetClass="entr" presetSubtype="2"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right)">
                                      <p:cBhvr>
                                        <p:cTn id="73" dur="500"/>
                                        <p:tgtEl>
                                          <p:spTgt spid="31"/>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par>
                          <p:cTn id="77" fill="hold">
                            <p:stCondLst>
                              <p:cond delay="1000"/>
                            </p:stCondLst>
                            <p:childTnLst>
                              <p:par>
                                <p:cTn id="78" presetID="22" presetClass="entr" presetSubtype="1" fill="hold"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up)">
                                      <p:cBhvr>
                                        <p:cTn id="80" dur="500"/>
                                        <p:tgtEl>
                                          <p:spTgt spid="34"/>
                                        </p:tgtEl>
                                      </p:cBhvr>
                                    </p:animEffect>
                                  </p:childTnLst>
                                </p:cTn>
                              </p:par>
                            </p:childTnLst>
                          </p:cTn>
                        </p:par>
                        <p:par>
                          <p:cTn id="81" fill="hold">
                            <p:stCondLst>
                              <p:cond delay="1500"/>
                            </p:stCondLst>
                            <p:childTnLst>
                              <p:par>
                                <p:cTn id="82" presetID="1" presetClass="entr" presetSubtype="0" fill="hold" grpId="0" nodeType="afterEffect">
                                  <p:stCondLst>
                                    <p:cond delay="0"/>
                                  </p:stCondLst>
                                  <p:childTnLst>
                                    <p:set>
                                      <p:cBhvr>
                                        <p:cTn id="83" dur="1" fill="hold">
                                          <p:stCondLst>
                                            <p:cond delay="0"/>
                                          </p:stCondLst>
                                        </p:cTn>
                                        <p:tgtEl>
                                          <p:spTgt spid="29"/>
                                        </p:tgtEl>
                                        <p:attrNameLst>
                                          <p:attrName>style.visibility</p:attrName>
                                        </p:attrNameLst>
                                      </p:cBhvr>
                                      <p:to>
                                        <p:strVal val="visible"/>
                                      </p:to>
                                    </p:set>
                                  </p:childTnLst>
                                </p:cTn>
                              </p:par>
                            </p:childTnLst>
                          </p:cTn>
                        </p:par>
                        <p:par>
                          <p:cTn id="84" fill="hold">
                            <p:stCondLst>
                              <p:cond delay="1500"/>
                            </p:stCondLst>
                            <p:childTnLst>
                              <p:par>
                                <p:cTn id="85" presetID="22" presetClass="entr" presetSubtype="4"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par>
                          <p:cTn id="88" fill="hold">
                            <p:stCondLst>
                              <p:cond delay="2000"/>
                            </p:stCondLst>
                            <p:childTnLst>
                              <p:par>
                                <p:cTn id="89" presetID="1" presetClass="entr" presetSubtype="0"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par>
                          <p:cTn id="91" fill="hold">
                            <p:stCondLst>
                              <p:cond delay="2000"/>
                            </p:stCondLst>
                            <p:childTnLst>
                              <p:par>
                                <p:cTn id="92" presetID="22" presetClass="entr" presetSubtype="4" fill="hold"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down)">
                                      <p:cBhvr>
                                        <p:cTn id="94" dur="500"/>
                                        <p:tgtEl>
                                          <p:spTgt spid="36"/>
                                        </p:tgtEl>
                                      </p:cBhvr>
                                    </p:animEffect>
                                  </p:childTnLst>
                                </p:cTn>
                              </p:par>
                            </p:childTnLst>
                          </p:cTn>
                        </p:par>
                        <p:par>
                          <p:cTn id="95" fill="hold">
                            <p:stCondLst>
                              <p:cond delay="2500"/>
                            </p:stCondLst>
                            <p:childTnLst>
                              <p:par>
                                <p:cTn id="96" presetID="1" presetClass="entr" presetSubtype="0"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childTnLst>
                          </p:cTn>
                        </p:par>
                        <p:par>
                          <p:cTn id="98" fill="hold">
                            <p:stCondLst>
                              <p:cond delay="2500"/>
                            </p:stCondLst>
                            <p:childTnLst>
                              <p:par>
                                <p:cTn id="99" presetID="22" presetClass="entr" presetSubtype="4" fill="hold" nodeType="after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wipe(down)">
                                      <p:cBhvr>
                                        <p:cTn id="101" dur="500"/>
                                        <p:tgtEl>
                                          <p:spTgt spid="32"/>
                                        </p:tgtEl>
                                      </p:cBhvr>
                                    </p:animEffect>
                                  </p:childTnLst>
                                </p:cTn>
                              </p:par>
                            </p:childTnLst>
                          </p:cTn>
                        </p:par>
                        <p:par>
                          <p:cTn id="102" fill="hold">
                            <p:stCondLst>
                              <p:cond delay="3000"/>
                            </p:stCondLst>
                            <p:childTnLst>
                              <p:par>
                                <p:cTn id="103" presetID="1" presetClass="entr" presetSubtype="0" fill="hold" grpId="0" nodeType="after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childTnLst>
                          </p:cTn>
                        </p:par>
                        <p:par>
                          <p:cTn id="105" fill="hold">
                            <p:stCondLst>
                              <p:cond delay="3000"/>
                            </p:stCondLst>
                            <p:childTnLst>
                              <p:par>
                                <p:cTn id="106" presetID="22" presetClass="entr" presetSubtype="1" fill="hold" nodeType="after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wipe(up)">
                                      <p:cBhvr>
                                        <p:cTn id="108" dur="500"/>
                                        <p:tgtEl>
                                          <p:spTgt spid="33"/>
                                        </p:tgtEl>
                                      </p:cBhvr>
                                    </p:animEffect>
                                  </p:childTnLst>
                                </p:cTn>
                              </p:par>
                            </p:childTnLst>
                          </p:cTn>
                        </p:par>
                        <p:par>
                          <p:cTn id="109" fill="hold">
                            <p:stCondLst>
                              <p:cond delay="3500"/>
                            </p:stCondLst>
                            <p:childTnLst>
                              <p:par>
                                <p:cTn id="110" presetID="1" presetClass="entr" presetSubtype="0" fill="hold" grpId="0" nodeType="afterEffect">
                                  <p:stCondLst>
                                    <p:cond delay="0"/>
                                  </p:stCondLst>
                                  <p:childTnLst>
                                    <p:set>
                                      <p:cBhvr>
                                        <p:cTn id="111" dur="1" fill="hold">
                                          <p:stCondLst>
                                            <p:cond delay="0"/>
                                          </p:stCondLst>
                                        </p:cTn>
                                        <p:tgtEl>
                                          <p:spTgt spid="28"/>
                                        </p:tgtEl>
                                        <p:attrNameLst>
                                          <p:attrName>style.visibility</p:attrName>
                                        </p:attrNameLst>
                                      </p:cBhvr>
                                      <p:to>
                                        <p:strVal val="visible"/>
                                      </p:to>
                                    </p:set>
                                  </p:childTnLst>
                                </p:cTn>
                              </p:par>
                            </p:childTnLst>
                          </p:cTn>
                        </p:par>
                        <p:par>
                          <p:cTn id="112" fill="hold">
                            <p:stCondLst>
                              <p:cond delay="3500"/>
                            </p:stCondLst>
                            <p:childTnLst>
                              <p:par>
                                <p:cTn id="113" presetID="22" presetClass="entr" presetSubtype="8" fill="hold" nodeType="after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wipe(left)">
                                      <p:cBhvr>
                                        <p:cTn id="115" dur="500"/>
                                        <p:tgtEl>
                                          <p:spTgt spid="5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childTnLst>
                          </p:cTn>
                        </p:par>
                        <p:par>
                          <p:cTn id="121" fill="hold">
                            <p:stCondLst>
                              <p:cond delay="500"/>
                            </p:stCondLst>
                            <p:childTnLst>
                              <p:par>
                                <p:cTn id="122" presetID="1" presetClass="entr" presetSubtype="0" fill="hold" grpId="0" nodeType="afterEffect">
                                  <p:stCondLst>
                                    <p:cond delay="0"/>
                                  </p:stCondLst>
                                  <p:childTnLst>
                                    <p:set>
                                      <p:cBhvr>
                                        <p:cTn id="123" dur="1" fill="hold">
                                          <p:stCondLst>
                                            <p:cond delay="0"/>
                                          </p:stCondLst>
                                        </p:cTn>
                                        <p:tgtEl>
                                          <p:spTgt spid="5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0"/>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1"/>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2"/>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64"/>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65"/>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66"/>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67"/>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68"/>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69"/>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70"/>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7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fade">
                                      <p:cBhvr>
                                        <p:cTn id="152" dur="500"/>
                                        <p:tgtEl>
                                          <p:spTgt spid="95"/>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103"/>
                                        </p:tgtEl>
                                        <p:attrNameLst>
                                          <p:attrName>style.visibility</p:attrName>
                                        </p:attrNameLst>
                                      </p:cBhvr>
                                      <p:to>
                                        <p:strVal val="visible"/>
                                      </p:to>
                                    </p:set>
                                    <p:animEffect transition="in" filter="wipe(up)">
                                      <p:cBhvr>
                                        <p:cTn id="157" dur="500"/>
                                        <p:tgtEl>
                                          <p:spTgt spid="103"/>
                                        </p:tgtEl>
                                      </p:cBhvr>
                                    </p:animEffect>
                                  </p:childTnLst>
                                </p:cTn>
                              </p:par>
                            </p:childTnLst>
                          </p:cTn>
                        </p:par>
                        <p:par>
                          <p:cTn id="158" fill="hold">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104"/>
                                        </p:tgtEl>
                                        <p:attrNameLst>
                                          <p:attrName>style.visibility</p:attrName>
                                        </p:attrNameLst>
                                      </p:cBhvr>
                                      <p:to>
                                        <p:strVal val="visible"/>
                                      </p:to>
                                    </p:set>
                                    <p:animEffect transition="in" filter="wipe(left)">
                                      <p:cBhvr>
                                        <p:cTn id="161" dur="500"/>
                                        <p:tgtEl>
                                          <p:spTgt spid="104"/>
                                        </p:tgtEl>
                                      </p:cBhvr>
                                    </p:animEffect>
                                  </p:childTnLst>
                                </p:cTn>
                              </p:par>
                            </p:childTnLst>
                          </p:cTn>
                        </p:par>
                        <p:par>
                          <p:cTn id="162" fill="hold">
                            <p:stCondLst>
                              <p:cond delay="1000"/>
                            </p:stCondLst>
                            <p:childTnLst>
                              <p:par>
                                <p:cTn id="163" presetID="1" presetClass="entr" presetSubtype="0" fill="hold" grpId="0" nodeType="afterEffect">
                                  <p:stCondLst>
                                    <p:cond delay="0"/>
                                  </p:stCondLst>
                                  <p:childTnLst>
                                    <p:set>
                                      <p:cBhvr>
                                        <p:cTn id="164" dur="1" fill="hold">
                                          <p:stCondLst>
                                            <p:cond delay="0"/>
                                          </p:stCondLst>
                                        </p:cTn>
                                        <p:tgtEl>
                                          <p:spTgt spid="72"/>
                                        </p:tgtEl>
                                        <p:attrNameLst>
                                          <p:attrName>style.visibility</p:attrName>
                                        </p:attrNameLst>
                                      </p:cBhvr>
                                      <p:to>
                                        <p:strVal val="visible"/>
                                      </p:to>
                                    </p:set>
                                  </p:childTnLst>
                                </p:cTn>
                              </p:par>
                            </p:childTnLst>
                          </p:cTn>
                        </p:par>
                        <p:par>
                          <p:cTn id="165" fill="hold">
                            <p:stCondLst>
                              <p:cond delay="1000"/>
                            </p:stCondLst>
                            <p:childTnLst>
                              <p:par>
                                <p:cTn id="166" presetID="22" presetClass="entr" presetSubtype="1" fill="hold" nodeType="after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wipe(up)">
                                      <p:cBhvr>
                                        <p:cTn id="168" dur="500"/>
                                        <p:tgtEl>
                                          <p:spTgt spid="78"/>
                                        </p:tgtEl>
                                      </p:cBhvr>
                                    </p:animEffect>
                                  </p:childTnLst>
                                </p:cTn>
                              </p:par>
                            </p:childTnLst>
                          </p:cTn>
                        </p:par>
                        <p:par>
                          <p:cTn id="169" fill="hold">
                            <p:stCondLst>
                              <p:cond delay="1500"/>
                            </p:stCondLst>
                            <p:childTnLst>
                              <p:par>
                                <p:cTn id="170" presetID="1" presetClass="entr" presetSubtype="0" fill="hold" grpId="0" nodeType="afterEffect">
                                  <p:stCondLst>
                                    <p:cond delay="0"/>
                                  </p:stCondLst>
                                  <p:childTnLst>
                                    <p:set>
                                      <p:cBhvr>
                                        <p:cTn id="171" dur="1" fill="hold">
                                          <p:stCondLst>
                                            <p:cond delay="0"/>
                                          </p:stCondLst>
                                        </p:cTn>
                                        <p:tgtEl>
                                          <p:spTgt spid="73"/>
                                        </p:tgtEl>
                                        <p:attrNameLst>
                                          <p:attrName>style.visibility</p:attrName>
                                        </p:attrNameLst>
                                      </p:cBhvr>
                                      <p:to>
                                        <p:strVal val="visible"/>
                                      </p:to>
                                    </p:set>
                                  </p:childTnLst>
                                </p:cTn>
                              </p:par>
                            </p:childTnLst>
                          </p:cTn>
                        </p:par>
                        <p:par>
                          <p:cTn id="172" fill="hold">
                            <p:stCondLst>
                              <p:cond delay="1500"/>
                            </p:stCondLst>
                            <p:childTnLst>
                              <p:par>
                                <p:cTn id="173" presetID="22" presetClass="entr" presetSubtype="1" fill="hold" nodeType="afterEffect">
                                  <p:stCondLst>
                                    <p:cond delay="0"/>
                                  </p:stCondLst>
                                  <p:childTnLst>
                                    <p:set>
                                      <p:cBhvr>
                                        <p:cTn id="174" dur="1" fill="hold">
                                          <p:stCondLst>
                                            <p:cond delay="0"/>
                                          </p:stCondLst>
                                        </p:cTn>
                                        <p:tgtEl>
                                          <p:spTgt spid="79"/>
                                        </p:tgtEl>
                                        <p:attrNameLst>
                                          <p:attrName>style.visibility</p:attrName>
                                        </p:attrNameLst>
                                      </p:cBhvr>
                                      <p:to>
                                        <p:strVal val="visible"/>
                                      </p:to>
                                    </p:set>
                                    <p:animEffect transition="in" filter="wipe(up)">
                                      <p:cBhvr>
                                        <p:cTn id="175" dur="500"/>
                                        <p:tgtEl>
                                          <p:spTgt spid="79"/>
                                        </p:tgtEl>
                                      </p:cBhvr>
                                    </p:animEffect>
                                  </p:childTnLst>
                                </p:cTn>
                              </p:par>
                            </p:childTnLst>
                          </p:cTn>
                        </p:par>
                        <p:par>
                          <p:cTn id="176" fill="hold">
                            <p:stCondLst>
                              <p:cond delay="2000"/>
                            </p:stCondLst>
                            <p:childTnLst>
                              <p:par>
                                <p:cTn id="177" presetID="1" presetClass="entr" presetSubtype="0" fill="hold" grpId="0" nodeType="afterEffect">
                                  <p:stCondLst>
                                    <p:cond delay="0"/>
                                  </p:stCondLst>
                                  <p:childTnLst>
                                    <p:set>
                                      <p:cBhvr>
                                        <p:cTn id="178" dur="1" fill="hold">
                                          <p:stCondLst>
                                            <p:cond delay="0"/>
                                          </p:stCondLst>
                                        </p:cTn>
                                        <p:tgtEl>
                                          <p:spTgt spid="75"/>
                                        </p:tgtEl>
                                        <p:attrNameLst>
                                          <p:attrName>style.visibility</p:attrName>
                                        </p:attrNameLst>
                                      </p:cBhvr>
                                      <p:to>
                                        <p:strVal val="visible"/>
                                      </p:to>
                                    </p:set>
                                  </p:childTnLst>
                                </p:cTn>
                              </p:par>
                            </p:childTnLst>
                          </p:cTn>
                        </p:par>
                        <p:par>
                          <p:cTn id="179" fill="hold">
                            <p:stCondLst>
                              <p:cond delay="2000"/>
                            </p:stCondLst>
                            <p:childTnLst>
                              <p:par>
                                <p:cTn id="180" presetID="22" presetClass="entr" presetSubtype="4" fill="hold" nodeType="afterEffect">
                                  <p:stCondLst>
                                    <p:cond delay="0"/>
                                  </p:stCondLst>
                                  <p:childTnLst>
                                    <p:set>
                                      <p:cBhvr>
                                        <p:cTn id="181" dur="1" fill="hold">
                                          <p:stCondLst>
                                            <p:cond delay="0"/>
                                          </p:stCondLst>
                                        </p:cTn>
                                        <p:tgtEl>
                                          <p:spTgt spid="80"/>
                                        </p:tgtEl>
                                        <p:attrNameLst>
                                          <p:attrName>style.visibility</p:attrName>
                                        </p:attrNameLst>
                                      </p:cBhvr>
                                      <p:to>
                                        <p:strVal val="visible"/>
                                      </p:to>
                                    </p:set>
                                    <p:animEffect transition="in" filter="wipe(down)">
                                      <p:cBhvr>
                                        <p:cTn id="182" dur="500"/>
                                        <p:tgtEl>
                                          <p:spTgt spid="80"/>
                                        </p:tgtEl>
                                      </p:cBhvr>
                                    </p:animEffect>
                                  </p:childTnLst>
                                </p:cTn>
                              </p:par>
                            </p:childTnLst>
                          </p:cTn>
                        </p:par>
                        <p:par>
                          <p:cTn id="183" fill="hold">
                            <p:stCondLst>
                              <p:cond delay="2500"/>
                            </p:stCondLst>
                            <p:childTnLst>
                              <p:par>
                                <p:cTn id="184" presetID="1" presetClass="entr" presetSubtype="0" fill="hold" grpId="0" nodeType="afterEffect">
                                  <p:stCondLst>
                                    <p:cond delay="0"/>
                                  </p:stCondLst>
                                  <p:childTnLst>
                                    <p:set>
                                      <p:cBhvr>
                                        <p:cTn id="185" dur="1" fill="hold">
                                          <p:stCondLst>
                                            <p:cond delay="0"/>
                                          </p:stCondLst>
                                        </p:cTn>
                                        <p:tgtEl>
                                          <p:spTgt spid="74"/>
                                        </p:tgtEl>
                                        <p:attrNameLst>
                                          <p:attrName>style.visibility</p:attrName>
                                        </p:attrNameLst>
                                      </p:cBhvr>
                                      <p:to>
                                        <p:strVal val="visible"/>
                                      </p:to>
                                    </p:set>
                                  </p:childTnLst>
                                </p:cTn>
                              </p:par>
                            </p:childTnLst>
                          </p:cTn>
                        </p:par>
                        <p:par>
                          <p:cTn id="186" fill="hold">
                            <p:stCondLst>
                              <p:cond delay="2500"/>
                            </p:stCondLst>
                            <p:childTnLst>
                              <p:par>
                                <p:cTn id="187" presetID="22" presetClass="entr" presetSubtype="1" fill="hold" nodeType="afterEffect">
                                  <p:stCondLst>
                                    <p:cond delay="0"/>
                                  </p:stCondLst>
                                  <p:childTnLst>
                                    <p:set>
                                      <p:cBhvr>
                                        <p:cTn id="188" dur="1" fill="hold">
                                          <p:stCondLst>
                                            <p:cond delay="0"/>
                                          </p:stCondLst>
                                        </p:cTn>
                                        <p:tgtEl>
                                          <p:spTgt spid="81"/>
                                        </p:tgtEl>
                                        <p:attrNameLst>
                                          <p:attrName>style.visibility</p:attrName>
                                        </p:attrNameLst>
                                      </p:cBhvr>
                                      <p:to>
                                        <p:strVal val="visible"/>
                                      </p:to>
                                    </p:set>
                                    <p:animEffect transition="in" filter="wipe(up)">
                                      <p:cBhvr>
                                        <p:cTn id="189" dur="500"/>
                                        <p:tgtEl>
                                          <p:spTgt spid="81"/>
                                        </p:tgtEl>
                                      </p:cBhvr>
                                    </p:animEffect>
                                  </p:childTnLst>
                                </p:cTn>
                              </p:par>
                            </p:childTnLst>
                          </p:cTn>
                        </p:par>
                        <p:par>
                          <p:cTn id="190" fill="hold">
                            <p:stCondLst>
                              <p:cond delay="3000"/>
                            </p:stCondLst>
                            <p:childTnLst>
                              <p:par>
                                <p:cTn id="191" presetID="1" presetClass="entr" presetSubtype="0" fill="hold" grpId="0" nodeType="afterEffect">
                                  <p:stCondLst>
                                    <p:cond delay="0"/>
                                  </p:stCondLst>
                                  <p:childTnLst>
                                    <p:set>
                                      <p:cBhvr>
                                        <p:cTn id="192" dur="1" fill="hold">
                                          <p:stCondLst>
                                            <p:cond delay="0"/>
                                          </p:stCondLst>
                                        </p:cTn>
                                        <p:tgtEl>
                                          <p:spTgt spid="77"/>
                                        </p:tgtEl>
                                        <p:attrNameLst>
                                          <p:attrName>style.visibility</p:attrName>
                                        </p:attrNameLst>
                                      </p:cBhvr>
                                      <p:to>
                                        <p:strVal val="visible"/>
                                      </p:to>
                                    </p:set>
                                  </p:childTnLst>
                                </p:cTn>
                              </p:par>
                            </p:childTnLst>
                          </p:cTn>
                        </p:par>
                        <p:par>
                          <p:cTn id="193" fill="hold">
                            <p:stCondLst>
                              <p:cond delay="3000"/>
                            </p:stCondLst>
                            <p:childTnLst>
                              <p:par>
                                <p:cTn id="194" presetID="22" presetClass="entr" presetSubtype="4" fill="hold" nodeType="afterEffect">
                                  <p:stCondLst>
                                    <p:cond delay="0"/>
                                  </p:stCondLst>
                                  <p:childTnLst>
                                    <p:set>
                                      <p:cBhvr>
                                        <p:cTn id="195" dur="1" fill="hold">
                                          <p:stCondLst>
                                            <p:cond delay="0"/>
                                          </p:stCondLst>
                                        </p:cTn>
                                        <p:tgtEl>
                                          <p:spTgt spid="82"/>
                                        </p:tgtEl>
                                        <p:attrNameLst>
                                          <p:attrName>style.visibility</p:attrName>
                                        </p:attrNameLst>
                                      </p:cBhvr>
                                      <p:to>
                                        <p:strVal val="visible"/>
                                      </p:to>
                                    </p:set>
                                    <p:animEffect transition="in" filter="wipe(down)">
                                      <p:cBhvr>
                                        <p:cTn id="196" dur="500"/>
                                        <p:tgtEl>
                                          <p:spTgt spid="82"/>
                                        </p:tgtEl>
                                      </p:cBhvr>
                                    </p:animEffect>
                                  </p:childTnLst>
                                </p:cTn>
                              </p:par>
                            </p:childTnLst>
                          </p:cTn>
                        </p:par>
                        <p:par>
                          <p:cTn id="197" fill="hold">
                            <p:stCondLst>
                              <p:cond delay="3500"/>
                            </p:stCondLst>
                            <p:childTnLst>
                              <p:par>
                                <p:cTn id="198" presetID="1" presetClass="entr" presetSubtype="0" fill="hold" grpId="0" nodeType="afterEffect">
                                  <p:stCondLst>
                                    <p:cond delay="0"/>
                                  </p:stCondLst>
                                  <p:childTnLst>
                                    <p:set>
                                      <p:cBhvr>
                                        <p:cTn id="199"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2" grpId="0" animBg="1"/>
      <p:bldP spid="23" grpId="0" animBg="1"/>
      <p:bldP spid="24" grpId="0" animBg="1"/>
      <p:bldP spid="25" grpId="0" animBg="1"/>
      <p:bldP spid="26" grpId="0" animBg="1"/>
      <p:bldP spid="27" grpId="0" animBg="1"/>
      <p:bldP spid="28" grpId="0" animBg="1"/>
      <p:bldP spid="29" grpId="0" animBg="1"/>
      <p:bldP spid="59" grpId="0" animBg="1"/>
      <p:bldP spid="60" grpId="0" animBg="1"/>
      <p:bldP spid="61" grpId="0" animBg="1"/>
      <p:bldP spid="62" grpId="0" animBg="1"/>
      <p:bldP spid="63" grpId="0" animBg="1"/>
      <p:bldP spid="64" grpId="0" animBg="1"/>
      <p:bldP spid="72" grpId="0" animBg="1"/>
      <p:bldP spid="73" grpId="0" animBg="1"/>
      <p:bldP spid="74" grpId="0" animBg="1"/>
      <p:bldP spid="75" grpId="0" animBg="1"/>
      <p:bldP spid="76" grpId="0" animBg="1"/>
      <p:bldP spid="77" grpId="0" animBg="1"/>
      <p:bldP spid="85" grpId="0" animBg="1"/>
      <p:bldP spid="86" grpId="0" animBg="1"/>
      <p:bldP spid="94" grpId="0" animBg="1"/>
      <p:bldP spid="95" grpId="0" animBg="1"/>
      <p:bldP spid="102" grpId="0" animBg="1"/>
      <p:bldP spid="10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MST - </a:t>
            </a:r>
            <a:r>
              <a:rPr lang="en-US" sz="3600" dirty="0" err="1"/>
              <a:t>Kruskal’s</a:t>
            </a:r>
            <a:r>
              <a:rPr lang="en-US" sz="3600" dirty="0"/>
              <a:t> Algorithm - Example</a:t>
            </a:r>
          </a:p>
        </p:txBody>
      </p:sp>
      <p:sp>
        <p:nvSpPr>
          <p:cNvPr id="4" name="Oval 3"/>
          <p:cNvSpPr/>
          <p:nvPr/>
        </p:nvSpPr>
        <p:spPr>
          <a:xfrm>
            <a:off x="1143000" y="99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 name="Oval 4"/>
          <p:cNvSpPr/>
          <p:nvPr/>
        </p:nvSpPr>
        <p:spPr>
          <a:xfrm>
            <a:off x="152400" y="1905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6" name="Oval 5"/>
          <p:cNvSpPr/>
          <p:nvPr/>
        </p:nvSpPr>
        <p:spPr>
          <a:xfrm>
            <a:off x="685800"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7" name="Oval 6"/>
          <p:cNvSpPr/>
          <p:nvPr/>
        </p:nvSpPr>
        <p:spPr>
          <a:xfrm>
            <a:off x="1828800"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8" name="Oval 7"/>
          <p:cNvSpPr/>
          <p:nvPr/>
        </p:nvSpPr>
        <p:spPr>
          <a:xfrm>
            <a:off x="22098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9" name="Straight Connector 8"/>
          <p:cNvCxnSpPr>
            <a:stCxn id="4" idx="2"/>
            <a:endCxn id="5" idx="0"/>
          </p:cNvCxnSpPr>
          <p:nvPr/>
        </p:nvCxnSpPr>
        <p:spPr>
          <a:xfrm flipH="1">
            <a:off x="342900" y="1181100"/>
            <a:ext cx="800100" cy="7239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a:stCxn id="5" idx="3"/>
            <a:endCxn id="6" idx="2"/>
          </p:cNvCxnSpPr>
          <p:nvPr/>
        </p:nvCxnSpPr>
        <p:spPr>
          <a:xfrm>
            <a:off x="208196" y="2230204"/>
            <a:ext cx="477604" cy="10844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a:stCxn id="6" idx="5"/>
            <a:endCxn id="7" idx="3"/>
          </p:cNvCxnSpPr>
          <p:nvPr/>
        </p:nvCxnSpPr>
        <p:spPr>
          <a:xfrm>
            <a:off x="1011004" y="3449404"/>
            <a:ext cx="87359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4" idx="6"/>
            <a:endCxn id="8" idx="0"/>
          </p:cNvCxnSpPr>
          <p:nvPr/>
        </p:nvCxnSpPr>
        <p:spPr>
          <a:xfrm>
            <a:off x="1524000" y="1181100"/>
            <a:ext cx="876300" cy="6477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a:stCxn id="8" idx="5"/>
            <a:endCxn id="7" idx="6"/>
          </p:cNvCxnSpPr>
          <p:nvPr/>
        </p:nvCxnSpPr>
        <p:spPr>
          <a:xfrm flipH="1">
            <a:off x="2209800" y="2154004"/>
            <a:ext cx="325204" cy="11606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4" idx="3"/>
            <a:endCxn id="6" idx="0"/>
          </p:cNvCxnSpPr>
          <p:nvPr/>
        </p:nvCxnSpPr>
        <p:spPr>
          <a:xfrm flipH="1">
            <a:off x="876300" y="1315804"/>
            <a:ext cx="322496" cy="18083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4" idx="5"/>
            <a:endCxn id="7" idx="0"/>
          </p:cNvCxnSpPr>
          <p:nvPr/>
        </p:nvCxnSpPr>
        <p:spPr>
          <a:xfrm>
            <a:off x="1468204" y="1315804"/>
            <a:ext cx="551096" cy="18083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6"/>
            <a:endCxn id="8" idx="3"/>
          </p:cNvCxnSpPr>
          <p:nvPr/>
        </p:nvCxnSpPr>
        <p:spPr>
          <a:xfrm flipV="1">
            <a:off x="1066800" y="2154004"/>
            <a:ext cx="1198796" cy="11606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5" idx="6"/>
            <a:endCxn id="8" idx="2"/>
          </p:cNvCxnSpPr>
          <p:nvPr/>
        </p:nvCxnSpPr>
        <p:spPr>
          <a:xfrm flipV="1">
            <a:off x="533400" y="2019300"/>
            <a:ext cx="1676400" cy="76200"/>
          </a:xfrm>
          <a:prstGeom prst="line">
            <a:avLst/>
          </a:prstGeom>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91434" y="1246573"/>
            <a:ext cx="301686" cy="369332"/>
          </a:xfrm>
          <a:prstGeom prst="rect">
            <a:avLst/>
          </a:prstGeom>
          <a:noFill/>
        </p:spPr>
        <p:txBody>
          <a:bodyPr wrap="none" rtlCol="0">
            <a:spAutoFit/>
          </a:bodyPr>
          <a:lstStyle/>
          <a:p>
            <a:pPr algn="ctr"/>
            <a:r>
              <a:rPr lang="en-IN" b="1" dirty="0"/>
              <a:t>4</a:t>
            </a:r>
            <a:endParaRPr lang="en-US" b="1" dirty="0"/>
          </a:p>
        </p:txBody>
      </p:sp>
      <p:sp>
        <p:nvSpPr>
          <p:cNvPr id="19" name="TextBox 18"/>
          <p:cNvSpPr txBox="1"/>
          <p:nvPr/>
        </p:nvSpPr>
        <p:spPr>
          <a:xfrm>
            <a:off x="208196" y="2667000"/>
            <a:ext cx="301686" cy="369332"/>
          </a:xfrm>
          <a:prstGeom prst="rect">
            <a:avLst/>
          </a:prstGeom>
          <a:noFill/>
        </p:spPr>
        <p:txBody>
          <a:bodyPr wrap="none" rtlCol="0">
            <a:spAutoFit/>
          </a:bodyPr>
          <a:lstStyle/>
          <a:p>
            <a:pPr algn="ctr"/>
            <a:r>
              <a:rPr lang="en-IN" b="1" dirty="0"/>
              <a:t>2</a:t>
            </a:r>
            <a:endParaRPr lang="en-US" b="1" dirty="0"/>
          </a:p>
        </p:txBody>
      </p:sp>
      <p:sp>
        <p:nvSpPr>
          <p:cNvPr id="20" name="TextBox 19"/>
          <p:cNvSpPr txBox="1"/>
          <p:nvPr/>
        </p:nvSpPr>
        <p:spPr>
          <a:xfrm>
            <a:off x="2384161" y="2574324"/>
            <a:ext cx="301686" cy="369332"/>
          </a:xfrm>
          <a:prstGeom prst="rect">
            <a:avLst/>
          </a:prstGeom>
          <a:noFill/>
        </p:spPr>
        <p:txBody>
          <a:bodyPr wrap="none" rtlCol="0">
            <a:spAutoFit/>
          </a:bodyPr>
          <a:lstStyle/>
          <a:p>
            <a:pPr algn="ctr"/>
            <a:r>
              <a:rPr lang="en-IN" b="1" dirty="0"/>
              <a:t>7</a:t>
            </a:r>
            <a:endParaRPr lang="en-US" b="1" dirty="0"/>
          </a:p>
        </p:txBody>
      </p:sp>
      <p:sp>
        <p:nvSpPr>
          <p:cNvPr id="21" name="TextBox 20"/>
          <p:cNvSpPr txBox="1"/>
          <p:nvPr/>
        </p:nvSpPr>
        <p:spPr>
          <a:xfrm>
            <a:off x="1927727" y="1204780"/>
            <a:ext cx="301686" cy="369332"/>
          </a:xfrm>
          <a:prstGeom prst="rect">
            <a:avLst/>
          </a:prstGeom>
          <a:noFill/>
        </p:spPr>
        <p:txBody>
          <a:bodyPr wrap="none" rtlCol="0">
            <a:spAutoFit/>
          </a:bodyPr>
          <a:lstStyle/>
          <a:p>
            <a:pPr algn="ctr"/>
            <a:r>
              <a:rPr lang="en-IN" b="1" dirty="0"/>
              <a:t>5</a:t>
            </a:r>
            <a:endParaRPr lang="en-US" b="1" dirty="0"/>
          </a:p>
        </p:txBody>
      </p:sp>
      <p:sp>
        <p:nvSpPr>
          <p:cNvPr id="22" name="TextBox 21"/>
          <p:cNvSpPr txBox="1"/>
          <p:nvPr/>
        </p:nvSpPr>
        <p:spPr>
          <a:xfrm>
            <a:off x="1296957" y="1992868"/>
            <a:ext cx="301686" cy="369332"/>
          </a:xfrm>
          <a:prstGeom prst="rect">
            <a:avLst/>
          </a:prstGeom>
          <a:noFill/>
        </p:spPr>
        <p:txBody>
          <a:bodyPr wrap="none" rtlCol="0">
            <a:spAutoFit/>
          </a:bodyPr>
          <a:lstStyle/>
          <a:p>
            <a:pPr algn="ctr"/>
            <a:r>
              <a:rPr lang="en-IN" b="1" dirty="0"/>
              <a:t>3</a:t>
            </a:r>
            <a:endParaRPr lang="en-US" b="1" dirty="0"/>
          </a:p>
        </p:txBody>
      </p:sp>
      <p:sp>
        <p:nvSpPr>
          <p:cNvPr id="23" name="TextBox 22"/>
          <p:cNvSpPr txBox="1"/>
          <p:nvPr/>
        </p:nvSpPr>
        <p:spPr>
          <a:xfrm>
            <a:off x="869644" y="1504950"/>
            <a:ext cx="301686" cy="369332"/>
          </a:xfrm>
          <a:prstGeom prst="rect">
            <a:avLst/>
          </a:prstGeom>
          <a:noFill/>
        </p:spPr>
        <p:txBody>
          <a:bodyPr wrap="none" rtlCol="0">
            <a:spAutoFit/>
          </a:bodyPr>
          <a:lstStyle/>
          <a:p>
            <a:pPr algn="ctr"/>
            <a:r>
              <a:rPr lang="en-IN" b="1" dirty="0"/>
              <a:t>6</a:t>
            </a:r>
            <a:endParaRPr lang="en-US" b="1" dirty="0"/>
          </a:p>
        </p:txBody>
      </p:sp>
      <p:sp>
        <p:nvSpPr>
          <p:cNvPr id="24" name="TextBox 23"/>
          <p:cNvSpPr txBox="1"/>
          <p:nvPr/>
        </p:nvSpPr>
        <p:spPr>
          <a:xfrm>
            <a:off x="1528671" y="1476461"/>
            <a:ext cx="301686" cy="369332"/>
          </a:xfrm>
          <a:prstGeom prst="rect">
            <a:avLst/>
          </a:prstGeom>
          <a:noFill/>
        </p:spPr>
        <p:txBody>
          <a:bodyPr wrap="none" rtlCol="0">
            <a:spAutoFit/>
          </a:bodyPr>
          <a:lstStyle/>
          <a:p>
            <a:pPr algn="ctr"/>
            <a:r>
              <a:rPr lang="en-IN" b="1" dirty="0"/>
              <a:t>6</a:t>
            </a:r>
            <a:endParaRPr lang="en-US" b="1" dirty="0"/>
          </a:p>
        </p:txBody>
      </p:sp>
      <p:sp>
        <p:nvSpPr>
          <p:cNvPr id="25" name="TextBox 24"/>
          <p:cNvSpPr txBox="1"/>
          <p:nvPr/>
        </p:nvSpPr>
        <p:spPr>
          <a:xfrm>
            <a:off x="1333500" y="2549686"/>
            <a:ext cx="301686" cy="369332"/>
          </a:xfrm>
          <a:prstGeom prst="rect">
            <a:avLst/>
          </a:prstGeom>
          <a:noFill/>
        </p:spPr>
        <p:txBody>
          <a:bodyPr wrap="none" rtlCol="0">
            <a:spAutoFit/>
          </a:bodyPr>
          <a:lstStyle/>
          <a:p>
            <a:pPr algn="ctr"/>
            <a:r>
              <a:rPr lang="en-IN" b="1" dirty="0"/>
              <a:t>5</a:t>
            </a:r>
            <a:endParaRPr lang="en-US" b="1" dirty="0"/>
          </a:p>
        </p:txBody>
      </p:sp>
      <p:sp>
        <p:nvSpPr>
          <p:cNvPr id="26" name="Rectangle 25"/>
          <p:cNvSpPr/>
          <p:nvPr/>
        </p:nvSpPr>
        <p:spPr>
          <a:xfrm>
            <a:off x="417116" y="4230469"/>
            <a:ext cx="1945084" cy="646331"/>
          </a:xfrm>
          <a:prstGeom prst="rect">
            <a:avLst/>
          </a:prstGeom>
        </p:spPr>
        <p:txBody>
          <a:bodyPr wrap="none">
            <a:spAutoFit/>
          </a:bodyPr>
          <a:lstStyle/>
          <a:p>
            <a:pPr algn="ctr"/>
            <a:r>
              <a:rPr lang="en-IN" b="1" dirty="0"/>
              <a:t>Step 1: </a:t>
            </a:r>
            <a:r>
              <a:rPr lang="en-IN" dirty="0"/>
              <a:t>Taking min </a:t>
            </a:r>
          </a:p>
          <a:p>
            <a:pPr algn="ctr"/>
            <a:r>
              <a:rPr lang="en-IN" dirty="0"/>
              <a:t>edge (C,D)</a:t>
            </a:r>
            <a:endParaRPr lang="en-US" dirty="0"/>
          </a:p>
        </p:txBody>
      </p:sp>
      <p:sp>
        <p:nvSpPr>
          <p:cNvPr id="28" name="TextBox 27"/>
          <p:cNvSpPr txBox="1"/>
          <p:nvPr/>
        </p:nvSpPr>
        <p:spPr>
          <a:xfrm>
            <a:off x="1198796" y="3416319"/>
            <a:ext cx="301686" cy="369332"/>
          </a:xfrm>
          <a:prstGeom prst="rect">
            <a:avLst/>
          </a:prstGeom>
          <a:noFill/>
        </p:spPr>
        <p:txBody>
          <a:bodyPr wrap="none" rtlCol="0">
            <a:spAutoFit/>
          </a:bodyPr>
          <a:lstStyle/>
          <a:p>
            <a:pPr algn="ctr"/>
            <a:r>
              <a:rPr lang="en-IN" b="1" dirty="0"/>
              <a:t>1</a:t>
            </a:r>
            <a:endParaRPr lang="en-US" b="1" dirty="0"/>
          </a:p>
        </p:txBody>
      </p:sp>
      <p:sp>
        <p:nvSpPr>
          <p:cNvPr id="29" name="Oval 28"/>
          <p:cNvSpPr/>
          <p:nvPr/>
        </p:nvSpPr>
        <p:spPr>
          <a:xfrm>
            <a:off x="533400" y="510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0" name="Oval 29"/>
          <p:cNvSpPr/>
          <p:nvPr/>
        </p:nvSpPr>
        <p:spPr>
          <a:xfrm>
            <a:off x="1676400" y="510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cxnSp>
        <p:nvCxnSpPr>
          <p:cNvPr id="31" name="Straight Connector 30"/>
          <p:cNvCxnSpPr>
            <a:stCxn id="29" idx="5"/>
            <a:endCxn id="30" idx="3"/>
          </p:cNvCxnSpPr>
          <p:nvPr/>
        </p:nvCxnSpPr>
        <p:spPr>
          <a:xfrm>
            <a:off x="858604" y="5430604"/>
            <a:ext cx="873592" cy="0"/>
          </a:xfrm>
          <a:prstGeom prst="line">
            <a:avLst/>
          </a:prstGeom>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046396" y="5397519"/>
            <a:ext cx="301686" cy="369332"/>
          </a:xfrm>
          <a:prstGeom prst="rect">
            <a:avLst/>
          </a:prstGeom>
          <a:noFill/>
        </p:spPr>
        <p:txBody>
          <a:bodyPr wrap="none" rtlCol="0">
            <a:spAutoFit/>
          </a:bodyPr>
          <a:lstStyle/>
          <a:p>
            <a:pPr algn="ctr"/>
            <a:r>
              <a:rPr lang="en-IN" b="1" dirty="0"/>
              <a:t>1</a:t>
            </a:r>
            <a:endParaRPr lang="en-US" b="1" dirty="0"/>
          </a:p>
        </p:txBody>
      </p:sp>
      <p:sp>
        <p:nvSpPr>
          <p:cNvPr id="33" name="Rectangle 32"/>
          <p:cNvSpPr/>
          <p:nvPr/>
        </p:nvSpPr>
        <p:spPr>
          <a:xfrm>
            <a:off x="3556474" y="1106269"/>
            <a:ext cx="2006126" cy="646331"/>
          </a:xfrm>
          <a:prstGeom prst="rect">
            <a:avLst/>
          </a:prstGeom>
        </p:spPr>
        <p:txBody>
          <a:bodyPr wrap="none">
            <a:spAutoFit/>
          </a:bodyPr>
          <a:lstStyle/>
          <a:p>
            <a:pPr algn="ctr"/>
            <a:r>
              <a:rPr lang="en-US" b="1" dirty="0"/>
              <a:t>Step 2:</a:t>
            </a:r>
            <a:r>
              <a:rPr lang="en-US" dirty="0"/>
              <a:t> Taking next </a:t>
            </a:r>
          </a:p>
          <a:p>
            <a:pPr algn="ctr"/>
            <a:r>
              <a:rPr lang="en-US" dirty="0"/>
              <a:t>min edge (B,C)</a:t>
            </a:r>
          </a:p>
        </p:txBody>
      </p:sp>
      <p:sp>
        <p:nvSpPr>
          <p:cNvPr id="34" name="Oval 33"/>
          <p:cNvSpPr/>
          <p:nvPr/>
        </p:nvSpPr>
        <p:spPr>
          <a:xfrm>
            <a:off x="3449404" y="1905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35" name="Oval 34"/>
          <p:cNvSpPr/>
          <p:nvPr/>
        </p:nvSpPr>
        <p:spPr>
          <a:xfrm>
            <a:off x="3830404" y="2819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6" name="Oval 35"/>
          <p:cNvSpPr/>
          <p:nvPr/>
        </p:nvSpPr>
        <p:spPr>
          <a:xfrm>
            <a:off x="4973404" y="2819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cxnSp>
        <p:nvCxnSpPr>
          <p:cNvPr id="37" name="Straight Connector 36"/>
          <p:cNvCxnSpPr>
            <a:stCxn id="34" idx="3"/>
            <a:endCxn id="35" idx="2"/>
          </p:cNvCxnSpPr>
          <p:nvPr/>
        </p:nvCxnSpPr>
        <p:spPr>
          <a:xfrm>
            <a:off x="3505200" y="2230204"/>
            <a:ext cx="325204" cy="779696"/>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a:stCxn id="35" idx="5"/>
            <a:endCxn id="36" idx="3"/>
          </p:cNvCxnSpPr>
          <p:nvPr/>
        </p:nvCxnSpPr>
        <p:spPr>
          <a:xfrm>
            <a:off x="4155608" y="3144604"/>
            <a:ext cx="873592" cy="0"/>
          </a:xfrm>
          <a:prstGeom prst="line">
            <a:avLst/>
          </a:prstGeom>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3352800" y="2526268"/>
            <a:ext cx="301686" cy="369332"/>
          </a:xfrm>
          <a:prstGeom prst="rect">
            <a:avLst/>
          </a:prstGeom>
          <a:noFill/>
        </p:spPr>
        <p:txBody>
          <a:bodyPr wrap="none" rtlCol="0">
            <a:spAutoFit/>
          </a:bodyPr>
          <a:lstStyle/>
          <a:p>
            <a:pPr algn="ctr"/>
            <a:r>
              <a:rPr lang="en-IN" b="1" dirty="0"/>
              <a:t>2</a:t>
            </a:r>
            <a:endParaRPr lang="en-US" b="1" dirty="0"/>
          </a:p>
        </p:txBody>
      </p:sp>
      <p:sp>
        <p:nvSpPr>
          <p:cNvPr id="40" name="TextBox 39"/>
          <p:cNvSpPr txBox="1"/>
          <p:nvPr/>
        </p:nvSpPr>
        <p:spPr>
          <a:xfrm>
            <a:off x="4343400" y="3111519"/>
            <a:ext cx="301686" cy="369332"/>
          </a:xfrm>
          <a:prstGeom prst="rect">
            <a:avLst/>
          </a:prstGeom>
          <a:noFill/>
        </p:spPr>
        <p:txBody>
          <a:bodyPr wrap="none" rtlCol="0">
            <a:spAutoFit/>
          </a:bodyPr>
          <a:lstStyle/>
          <a:p>
            <a:pPr algn="ctr"/>
            <a:r>
              <a:rPr lang="en-IN" b="1" dirty="0"/>
              <a:t>1</a:t>
            </a:r>
            <a:endParaRPr lang="en-US" b="1" dirty="0"/>
          </a:p>
        </p:txBody>
      </p:sp>
      <p:sp>
        <p:nvSpPr>
          <p:cNvPr id="41" name="Rectangle 40"/>
          <p:cNvSpPr/>
          <p:nvPr/>
        </p:nvSpPr>
        <p:spPr>
          <a:xfrm>
            <a:off x="3352800" y="3773269"/>
            <a:ext cx="2191520" cy="646331"/>
          </a:xfrm>
          <a:prstGeom prst="rect">
            <a:avLst/>
          </a:prstGeom>
        </p:spPr>
        <p:txBody>
          <a:bodyPr wrap="square">
            <a:spAutoFit/>
          </a:bodyPr>
          <a:lstStyle/>
          <a:p>
            <a:pPr algn="ctr"/>
            <a:r>
              <a:rPr lang="en-US" b="1" dirty="0"/>
              <a:t>Step 3:</a:t>
            </a:r>
            <a:r>
              <a:rPr lang="en-US" dirty="0"/>
              <a:t> Taking next</a:t>
            </a:r>
          </a:p>
          <a:p>
            <a:pPr algn="ctr"/>
            <a:r>
              <a:rPr lang="en-US" dirty="0"/>
              <a:t> min edge (B,E)</a:t>
            </a:r>
          </a:p>
        </p:txBody>
      </p:sp>
      <p:sp>
        <p:nvSpPr>
          <p:cNvPr id="42" name="Oval 41"/>
          <p:cNvSpPr/>
          <p:nvPr/>
        </p:nvSpPr>
        <p:spPr>
          <a:xfrm>
            <a:off x="3200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43" name="Oval 42"/>
          <p:cNvSpPr/>
          <p:nvPr/>
        </p:nvSpPr>
        <p:spPr>
          <a:xfrm>
            <a:off x="3733800" y="533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44" name="Oval 43"/>
          <p:cNvSpPr/>
          <p:nvPr/>
        </p:nvSpPr>
        <p:spPr>
          <a:xfrm>
            <a:off x="4876800" y="533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45" name="Oval 44"/>
          <p:cNvSpPr/>
          <p:nvPr/>
        </p:nvSpPr>
        <p:spPr>
          <a:xfrm>
            <a:off x="5257800" y="449425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46" name="Straight Connector 45"/>
          <p:cNvCxnSpPr>
            <a:stCxn id="42" idx="3"/>
            <a:endCxn id="43" idx="2"/>
          </p:cNvCxnSpPr>
          <p:nvPr/>
        </p:nvCxnSpPr>
        <p:spPr>
          <a:xfrm>
            <a:off x="3256196" y="4821004"/>
            <a:ext cx="477604" cy="703496"/>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stCxn id="43" idx="5"/>
            <a:endCxn id="44" idx="3"/>
          </p:cNvCxnSpPr>
          <p:nvPr/>
        </p:nvCxnSpPr>
        <p:spPr>
          <a:xfrm>
            <a:off x="4059004" y="5659204"/>
            <a:ext cx="87359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stCxn id="42" idx="6"/>
            <a:endCxn id="45" idx="2"/>
          </p:cNvCxnSpPr>
          <p:nvPr/>
        </p:nvCxnSpPr>
        <p:spPr>
          <a:xfrm flipV="1">
            <a:off x="3581400" y="4684759"/>
            <a:ext cx="1676400" cy="1541"/>
          </a:xfrm>
          <a:prstGeom prst="line">
            <a:avLst/>
          </a:prstGeom>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3256196" y="5105400"/>
            <a:ext cx="301686" cy="369332"/>
          </a:xfrm>
          <a:prstGeom prst="rect">
            <a:avLst/>
          </a:prstGeom>
          <a:noFill/>
        </p:spPr>
        <p:txBody>
          <a:bodyPr wrap="none" rtlCol="0">
            <a:spAutoFit/>
          </a:bodyPr>
          <a:lstStyle/>
          <a:p>
            <a:pPr algn="ctr"/>
            <a:r>
              <a:rPr lang="en-IN" b="1" dirty="0"/>
              <a:t>2</a:t>
            </a:r>
            <a:endParaRPr lang="en-US" b="1" dirty="0"/>
          </a:p>
        </p:txBody>
      </p:sp>
      <p:sp>
        <p:nvSpPr>
          <p:cNvPr id="50" name="TextBox 49"/>
          <p:cNvSpPr txBox="1"/>
          <p:nvPr/>
        </p:nvSpPr>
        <p:spPr>
          <a:xfrm>
            <a:off x="4267200" y="4736068"/>
            <a:ext cx="301686" cy="369332"/>
          </a:xfrm>
          <a:prstGeom prst="rect">
            <a:avLst/>
          </a:prstGeom>
          <a:noFill/>
        </p:spPr>
        <p:txBody>
          <a:bodyPr wrap="none" rtlCol="0">
            <a:spAutoFit/>
          </a:bodyPr>
          <a:lstStyle/>
          <a:p>
            <a:pPr algn="ctr"/>
            <a:r>
              <a:rPr lang="en-IN" b="1" dirty="0"/>
              <a:t>3</a:t>
            </a:r>
            <a:endParaRPr lang="en-US" b="1" dirty="0"/>
          </a:p>
        </p:txBody>
      </p:sp>
      <p:sp>
        <p:nvSpPr>
          <p:cNvPr id="51" name="TextBox 50"/>
          <p:cNvSpPr txBox="1"/>
          <p:nvPr/>
        </p:nvSpPr>
        <p:spPr>
          <a:xfrm>
            <a:off x="4246796" y="5626119"/>
            <a:ext cx="301686" cy="369332"/>
          </a:xfrm>
          <a:prstGeom prst="rect">
            <a:avLst/>
          </a:prstGeom>
          <a:noFill/>
        </p:spPr>
        <p:txBody>
          <a:bodyPr wrap="none" rtlCol="0">
            <a:spAutoFit/>
          </a:bodyPr>
          <a:lstStyle/>
          <a:p>
            <a:pPr algn="ctr"/>
            <a:r>
              <a:rPr lang="en-IN" b="1" dirty="0"/>
              <a:t>1</a:t>
            </a:r>
            <a:endParaRPr lang="en-US" b="1" dirty="0"/>
          </a:p>
        </p:txBody>
      </p:sp>
      <p:sp>
        <p:nvSpPr>
          <p:cNvPr id="53" name="Rectangle 52"/>
          <p:cNvSpPr/>
          <p:nvPr/>
        </p:nvSpPr>
        <p:spPr>
          <a:xfrm>
            <a:off x="6477000" y="1135297"/>
            <a:ext cx="2143496" cy="646331"/>
          </a:xfrm>
          <a:prstGeom prst="rect">
            <a:avLst/>
          </a:prstGeom>
        </p:spPr>
        <p:txBody>
          <a:bodyPr wrap="square">
            <a:spAutoFit/>
          </a:bodyPr>
          <a:lstStyle/>
          <a:p>
            <a:pPr algn="ctr"/>
            <a:r>
              <a:rPr lang="en-US" b="1" dirty="0"/>
              <a:t>Step 4:</a:t>
            </a:r>
            <a:r>
              <a:rPr lang="en-US" dirty="0"/>
              <a:t> Taking next </a:t>
            </a:r>
          </a:p>
          <a:p>
            <a:pPr algn="ctr"/>
            <a:r>
              <a:rPr lang="en-US" dirty="0"/>
              <a:t>min edge (A,B)</a:t>
            </a:r>
          </a:p>
        </p:txBody>
      </p:sp>
      <p:sp>
        <p:nvSpPr>
          <p:cNvPr id="54" name="Oval 53"/>
          <p:cNvSpPr/>
          <p:nvPr/>
        </p:nvSpPr>
        <p:spPr>
          <a:xfrm>
            <a:off x="6494813" y="29541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55" name="Oval 54"/>
          <p:cNvSpPr/>
          <p:nvPr/>
        </p:nvSpPr>
        <p:spPr>
          <a:xfrm>
            <a:off x="7010400" y="40648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56" name="Oval 55"/>
          <p:cNvSpPr/>
          <p:nvPr/>
        </p:nvSpPr>
        <p:spPr>
          <a:xfrm>
            <a:off x="8153400" y="40648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57" name="Oval 56"/>
          <p:cNvSpPr/>
          <p:nvPr/>
        </p:nvSpPr>
        <p:spPr>
          <a:xfrm>
            <a:off x="8552213" y="2952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58" name="Straight Connector 57"/>
          <p:cNvCxnSpPr>
            <a:stCxn id="54" idx="3"/>
            <a:endCxn id="55" idx="2"/>
          </p:cNvCxnSpPr>
          <p:nvPr/>
        </p:nvCxnSpPr>
        <p:spPr>
          <a:xfrm>
            <a:off x="6550609" y="3279308"/>
            <a:ext cx="459791" cy="976030"/>
          </a:xfrm>
          <a:prstGeom prst="line">
            <a:avLst/>
          </a:prstGeom>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55" idx="5"/>
            <a:endCxn id="56" idx="3"/>
          </p:cNvCxnSpPr>
          <p:nvPr/>
        </p:nvCxnSpPr>
        <p:spPr>
          <a:xfrm>
            <a:off x="7335604" y="4390042"/>
            <a:ext cx="87359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0" name="Straight Connector 59"/>
          <p:cNvCxnSpPr>
            <a:stCxn id="54" idx="6"/>
            <a:endCxn id="57" idx="2"/>
          </p:cNvCxnSpPr>
          <p:nvPr/>
        </p:nvCxnSpPr>
        <p:spPr>
          <a:xfrm flipV="1">
            <a:off x="6875813" y="3143063"/>
            <a:ext cx="1676400" cy="1541"/>
          </a:xfrm>
          <a:prstGeom prst="line">
            <a:avLst/>
          </a:prstGeom>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6477000" y="3563704"/>
            <a:ext cx="301686" cy="369332"/>
          </a:xfrm>
          <a:prstGeom prst="rect">
            <a:avLst/>
          </a:prstGeom>
          <a:noFill/>
        </p:spPr>
        <p:txBody>
          <a:bodyPr wrap="none" rtlCol="0">
            <a:spAutoFit/>
          </a:bodyPr>
          <a:lstStyle/>
          <a:p>
            <a:pPr algn="ctr"/>
            <a:r>
              <a:rPr lang="en-IN" b="1" dirty="0"/>
              <a:t>2</a:t>
            </a:r>
            <a:endParaRPr lang="en-US" b="1" dirty="0"/>
          </a:p>
        </p:txBody>
      </p:sp>
      <p:sp>
        <p:nvSpPr>
          <p:cNvPr id="62" name="TextBox 61"/>
          <p:cNvSpPr txBox="1"/>
          <p:nvPr/>
        </p:nvSpPr>
        <p:spPr>
          <a:xfrm>
            <a:off x="7561613" y="3194372"/>
            <a:ext cx="301686" cy="369332"/>
          </a:xfrm>
          <a:prstGeom prst="rect">
            <a:avLst/>
          </a:prstGeom>
          <a:noFill/>
        </p:spPr>
        <p:txBody>
          <a:bodyPr wrap="none" rtlCol="0">
            <a:spAutoFit/>
          </a:bodyPr>
          <a:lstStyle/>
          <a:p>
            <a:pPr algn="ctr"/>
            <a:r>
              <a:rPr lang="en-IN" b="1" dirty="0"/>
              <a:t>3</a:t>
            </a:r>
            <a:endParaRPr lang="en-US" b="1" dirty="0"/>
          </a:p>
        </p:txBody>
      </p:sp>
      <p:sp>
        <p:nvSpPr>
          <p:cNvPr id="63" name="TextBox 62"/>
          <p:cNvSpPr txBox="1"/>
          <p:nvPr/>
        </p:nvSpPr>
        <p:spPr>
          <a:xfrm>
            <a:off x="7621557" y="4507468"/>
            <a:ext cx="301686" cy="369332"/>
          </a:xfrm>
          <a:prstGeom prst="rect">
            <a:avLst/>
          </a:prstGeom>
          <a:noFill/>
        </p:spPr>
        <p:txBody>
          <a:bodyPr wrap="none" rtlCol="0">
            <a:spAutoFit/>
          </a:bodyPr>
          <a:lstStyle/>
          <a:p>
            <a:pPr algn="ctr"/>
            <a:r>
              <a:rPr lang="en-IN" b="1" dirty="0"/>
              <a:t>1</a:t>
            </a:r>
            <a:endParaRPr lang="en-US" b="1" dirty="0"/>
          </a:p>
        </p:txBody>
      </p:sp>
      <p:sp>
        <p:nvSpPr>
          <p:cNvPr id="64" name="Oval 63"/>
          <p:cNvSpPr/>
          <p:nvPr/>
        </p:nvSpPr>
        <p:spPr>
          <a:xfrm>
            <a:off x="7467600"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cxnSp>
        <p:nvCxnSpPr>
          <p:cNvPr id="65" name="Straight Connector 64"/>
          <p:cNvCxnSpPr>
            <a:stCxn id="64" idx="2"/>
            <a:endCxn id="54" idx="0"/>
          </p:cNvCxnSpPr>
          <p:nvPr/>
        </p:nvCxnSpPr>
        <p:spPr>
          <a:xfrm flipH="1">
            <a:off x="6685313" y="2171700"/>
            <a:ext cx="782287" cy="782404"/>
          </a:xfrm>
          <a:prstGeom prst="line">
            <a:avLst/>
          </a:prstGeom>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6816034" y="2237173"/>
            <a:ext cx="301686" cy="369332"/>
          </a:xfrm>
          <a:prstGeom prst="rect">
            <a:avLst/>
          </a:prstGeom>
          <a:noFill/>
        </p:spPr>
        <p:txBody>
          <a:bodyPr wrap="none" rtlCol="0">
            <a:spAutoFit/>
          </a:bodyPr>
          <a:lstStyle/>
          <a:p>
            <a:pPr algn="ctr"/>
            <a:r>
              <a:rPr lang="en-IN" b="1" dirty="0"/>
              <a:t>4</a:t>
            </a:r>
            <a:endParaRPr lang="en-US" b="1" dirty="0"/>
          </a:p>
        </p:txBody>
      </p:sp>
      <p:cxnSp>
        <p:nvCxnSpPr>
          <p:cNvPr id="71" name="Straight Connector 70"/>
          <p:cNvCxnSpPr/>
          <p:nvPr/>
        </p:nvCxnSpPr>
        <p:spPr>
          <a:xfrm>
            <a:off x="2895600" y="990600"/>
            <a:ext cx="0" cy="525780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5943600" y="1002475"/>
            <a:ext cx="0" cy="5257800"/>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140525" y="3963776"/>
            <a:ext cx="2743200"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2883725" y="3619500"/>
            <a:ext cx="3059875" cy="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a:off x="5964004" y="4920734"/>
            <a:ext cx="3103796" cy="0"/>
          </a:xfrm>
          <a:prstGeom prst="line">
            <a:avLst/>
          </a:prstGeom>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6151913" y="4992267"/>
            <a:ext cx="2839687" cy="1446550"/>
          </a:xfrm>
          <a:prstGeom prst="rect">
            <a:avLst/>
          </a:prstGeom>
          <a:gradFill>
            <a:gsLst>
              <a:gs pos="20000">
                <a:schemeClr val="accent3">
                  <a:lumMod val="60000"/>
                  <a:lumOff val="40000"/>
                </a:schemeClr>
              </a:gs>
              <a:gs pos="2000">
                <a:schemeClr val="accent6">
                  <a:lumMod val="60000"/>
                  <a:lumOff val="40000"/>
                </a:schemeClr>
              </a:gs>
              <a:gs pos="0">
                <a:schemeClr val="accent1">
                  <a:lumMod val="5000"/>
                  <a:lumOff val="95000"/>
                </a:schemeClr>
              </a:gs>
              <a:gs pos="52000">
                <a:srgbClr val="A7C0DE"/>
              </a:gs>
              <a:gs pos="57000">
                <a:schemeClr val="accent1">
                  <a:lumMod val="45000"/>
                  <a:lumOff val="55000"/>
                </a:schemeClr>
              </a:gs>
              <a:gs pos="100000">
                <a:srgbClr val="CC82B3"/>
              </a:gs>
            </a:gsLst>
            <a:lin ang="5400000" scaled="1"/>
          </a:gradFill>
        </p:spPr>
        <p:txBody>
          <a:bodyPr wrap="square" rtlCol="0">
            <a:spAutoFit/>
          </a:bodyPr>
          <a:lstStyle/>
          <a:p>
            <a:pPr algn="ctr"/>
            <a:r>
              <a:rPr lang="en-US" sz="2200" dirty="0"/>
              <a:t>So, we obtained a minimum</a:t>
            </a:r>
          </a:p>
          <a:p>
            <a:pPr algn="ctr"/>
            <a:r>
              <a:rPr lang="en-US" sz="2200" dirty="0"/>
              <a:t>spanning tree of cost</a:t>
            </a:r>
            <a:r>
              <a:rPr lang="en-US" sz="2200" b="1" dirty="0"/>
              <a:t>: </a:t>
            </a:r>
          </a:p>
          <a:p>
            <a:pPr algn="ctr"/>
            <a:r>
              <a:rPr lang="en-US" sz="2200" b="1" dirty="0"/>
              <a:t>4 + 2 + 1 + 3 = 10</a:t>
            </a:r>
            <a:endParaRPr lang="en-US" sz="2200" dirty="0"/>
          </a:p>
        </p:txBody>
      </p:sp>
    </p:spTree>
    <p:extLst>
      <p:ext uri="{BB962C8B-B14F-4D97-AF65-F5344CB8AC3E}">
        <p14:creationId xmlns:p14="http://schemas.microsoft.com/office/powerpoint/2010/main" val="252450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left)">
                                      <p:cBhvr>
                                        <p:cTn id="55" dur="500"/>
                                        <p:tgtEl>
                                          <p:spTgt spid="7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down)">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down)">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75"/>
                                        </p:tgtEl>
                                        <p:attrNameLst>
                                          <p:attrName>style.visibility</p:attrName>
                                        </p:attrNameLst>
                                      </p:cBhvr>
                                      <p:to>
                                        <p:strVal val="visible"/>
                                      </p:to>
                                    </p:set>
                                    <p:animEffect transition="in" filter="wipe(left)">
                                      <p:cBhvr>
                                        <p:cTn id="106" dur="500"/>
                                        <p:tgtEl>
                                          <p:spTgt spid="7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left)">
                                      <p:cBhvr>
                                        <p:cTn id="131" dur="500"/>
                                        <p:tgtEl>
                                          <p:spTgt spid="48"/>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45"/>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50"/>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wipe(down)">
                                      <p:cBhvr>
                                        <p:cTn id="144" dur="500"/>
                                        <p:tgtEl>
                                          <p:spTgt spid="72"/>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58"/>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5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5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5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nodeType="click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wipe(down)">
                                      <p:cBhvr>
                                        <p:cTn id="175" dur="500"/>
                                        <p:tgtEl>
                                          <p:spTgt spid="65"/>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64"/>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nodeType="clickEffect">
                                  <p:stCondLst>
                                    <p:cond delay="0"/>
                                  </p:stCondLst>
                                  <p:childTnLst>
                                    <p:set>
                                      <p:cBhvr>
                                        <p:cTn id="187" dur="1" fill="hold">
                                          <p:stCondLst>
                                            <p:cond delay="0"/>
                                          </p:stCondLst>
                                        </p:cTn>
                                        <p:tgtEl>
                                          <p:spTgt spid="77"/>
                                        </p:tgtEl>
                                        <p:attrNameLst>
                                          <p:attrName>style.visibility</p:attrName>
                                        </p:attrNameLst>
                                      </p:cBhvr>
                                      <p:to>
                                        <p:strVal val="visible"/>
                                      </p:to>
                                    </p:set>
                                    <p:animEffect transition="in" filter="wipe(left)">
                                      <p:cBhvr>
                                        <p:cTn id="188" dur="500"/>
                                        <p:tgtEl>
                                          <p:spTgt spid="77"/>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70"/>
                                        </p:tgtEl>
                                        <p:attrNameLst>
                                          <p:attrName>style.visibility</p:attrName>
                                        </p:attrNameLst>
                                      </p:cBhvr>
                                      <p:to>
                                        <p:strVal val="visible"/>
                                      </p:to>
                                    </p:set>
                                    <p:animEffect transition="in" filter="fade">
                                      <p:cBhvr>
                                        <p:cTn id="19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8" grpId="0"/>
      <p:bldP spid="19" grpId="0"/>
      <p:bldP spid="20" grpId="0"/>
      <p:bldP spid="21" grpId="0"/>
      <p:bldP spid="22" grpId="0"/>
      <p:bldP spid="23" grpId="0"/>
      <p:bldP spid="24" grpId="0"/>
      <p:bldP spid="25" grpId="0"/>
      <p:bldP spid="26" grpId="0"/>
      <p:bldP spid="28" grpId="0"/>
      <p:bldP spid="29" grpId="0" animBg="1"/>
      <p:bldP spid="30" grpId="0" animBg="1"/>
      <p:bldP spid="32" grpId="0"/>
      <p:bldP spid="33" grpId="0"/>
      <p:bldP spid="34" grpId="0" animBg="1"/>
      <p:bldP spid="35" grpId="0" animBg="1"/>
      <p:bldP spid="36" grpId="0" animBg="1"/>
      <p:bldP spid="39" grpId="0"/>
      <p:bldP spid="40" grpId="0"/>
      <p:bldP spid="41" grpId="0"/>
      <p:bldP spid="42" grpId="0" animBg="1"/>
      <p:bldP spid="43" grpId="0" animBg="1"/>
      <p:bldP spid="44" grpId="0" animBg="1"/>
      <p:bldP spid="45" grpId="0" animBg="1"/>
      <p:bldP spid="49" grpId="0"/>
      <p:bldP spid="50" grpId="0"/>
      <p:bldP spid="51" grpId="0"/>
      <p:bldP spid="53" grpId="0"/>
      <p:bldP spid="54" grpId="0" animBg="1"/>
      <p:bldP spid="55" grpId="0" animBg="1"/>
      <p:bldP spid="56" grpId="0" animBg="1"/>
      <p:bldP spid="57" grpId="0" animBg="1"/>
      <p:bldP spid="61" grpId="0"/>
      <p:bldP spid="62" grpId="0"/>
      <p:bldP spid="63" grpId="0"/>
      <p:bldP spid="64" grpId="0" animBg="1"/>
      <p:bldP spid="66" grpId="0"/>
      <p:bldP spid="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sp>
        <p:nvSpPr>
          <p:cNvPr id="4" name="Content Placeholder 3"/>
          <p:cNvSpPr txBox="1">
            <a:spLocks noGrp="1"/>
          </p:cNvSpPr>
          <p:nvPr>
            <p:ph idx="1"/>
          </p:nvPr>
        </p:nvSpPr>
        <p:spPr>
          <a:xfrm>
            <a:off x="190500" y="1066800"/>
            <a:ext cx="8763000" cy="5374741"/>
          </a:xfrm>
          <a:prstGeom prst="rect">
            <a:avLst/>
          </a:prstGeom>
          <a:solidFill>
            <a:schemeClr val="bg2"/>
          </a:solidFill>
        </p:spPr>
        <p:style>
          <a:lnRef idx="0">
            <a:scrgbClr r="0" g="0" b="0"/>
          </a:lnRef>
          <a:fillRef idx="1001">
            <a:schemeClr val="lt2"/>
          </a:fillRef>
          <a:effectRef idx="0">
            <a:scrgbClr r="0" g="0" b="0"/>
          </a:effectRef>
          <a:fontRef idx="major"/>
        </p:style>
        <p:txBody>
          <a:bodyPr wrap="square" rtlCol="0">
            <a:spAutoFit/>
          </a:bodyPr>
          <a:lstStyle/>
          <a:p>
            <a:pPr marL="0" indent="0" algn="l">
              <a:spcAft>
                <a:spcPts val="300"/>
              </a:spcAft>
              <a:buNone/>
            </a:pPr>
            <a:r>
              <a:rPr lang="en-US" sz="2200" b="1" dirty="0">
                <a:solidFill>
                  <a:schemeClr val="tx2">
                    <a:lumMod val="60000"/>
                    <a:lumOff val="40000"/>
                  </a:schemeClr>
                </a:solidFill>
                <a:latin typeface="Consolas" pitchFamily="49" charset="0"/>
                <a:cs typeface="Consolas" pitchFamily="49" charset="0"/>
              </a:rPr>
              <a:t>Function </a:t>
            </a:r>
            <a:r>
              <a:rPr lang="en-US" sz="2200" b="1" dirty="0" err="1">
                <a:solidFill>
                  <a:schemeClr val="tx2">
                    <a:lumMod val="60000"/>
                    <a:lumOff val="40000"/>
                  </a:schemeClr>
                </a:solidFill>
                <a:latin typeface="Consolas" pitchFamily="49" charset="0"/>
                <a:cs typeface="Consolas" pitchFamily="49" charset="0"/>
              </a:rPr>
              <a:t>Kruskal</a:t>
            </a:r>
            <a:r>
              <a:rPr lang="en-US" sz="2200" b="1" dirty="0">
                <a:solidFill>
                  <a:schemeClr val="tx2">
                    <a:lumMod val="60000"/>
                    <a:lumOff val="40000"/>
                  </a:schemeClr>
                </a:solidFill>
                <a:latin typeface="Consolas" pitchFamily="49" charset="0"/>
                <a:cs typeface="Consolas" pitchFamily="49" charset="0"/>
              </a:rPr>
              <a:t>(G = (N, A))</a:t>
            </a:r>
          </a:p>
          <a:p>
            <a:pPr marL="0" indent="0" algn="l">
              <a:spcAft>
                <a:spcPts val="300"/>
              </a:spcAft>
              <a:buNone/>
            </a:pPr>
            <a:r>
              <a:rPr lang="en-US" sz="2200" b="1" dirty="0">
                <a:latin typeface="Consolas" pitchFamily="49" charset="0"/>
                <a:cs typeface="Consolas" pitchFamily="49" charset="0"/>
              </a:rPr>
              <a:t>Sort </a:t>
            </a:r>
            <a:r>
              <a:rPr lang="en-US" sz="2200" b="1" dirty="0">
                <a:solidFill>
                  <a:srgbClr val="FF0000"/>
                </a:solidFill>
                <a:latin typeface="Consolas" pitchFamily="49" charset="0"/>
                <a:cs typeface="Consolas" pitchFamily="49" charset="0"/>
              </a:rPr>
              <a:t>A</a:t>
            </a:r>
            <a:r>
              <a:rPr lang="en-US" sz="2200" b="1" dirty="0">
                <a:latin typeface="Consolas" pitchFamily="49" charset="0"/>
                <a:cs typeface="Consolas" pitchFamily="49" charset="0"/>
              </a:rPr>
              <a:t> by increasing length </a:t>
            </a:r>
          </a:p>
          <a:p>
            <a:pPr marL="0" indent="0" algn="l">
              <a:spcAft>
                <a:spcPts val="300"/>
              </a:spcAft>
              <a:buNone/>
            </a:pPr>
            <a:r>
              <a:rPr lang="en-US" sz="2200" b="1" dirty="0">
                <a:solidFill>
                  <a:srgbClr val="FF0000"/>
                </a:solidFill>
                <a:latin typeface="Consolas" pitchFamily="49" charset="0"/>
                <a:cs typeface="Consolas" pitchFamily="49" charset="0"/>
              </a:rPr>
              <a:t>n</a:t>
            </a:r>
            <a:r>
              <a:rPr lang="en-US" sz="2200" b="1" dirty="0">
                <a:latin typeface="Consolas" pitchFamily="49" charset="0"/>
                <a:cs typeface="Consolas" pitchFamily="49" charset="0"/>
              </a:rPr>
              <a:t> ← the number of nodes in </a:t>
            </a:r>
            <a:r>
              <a:rPr lang="en-US" sz="2200" b="1" dirty="0">
                <a:solidFill>
                  <a:srgbClr val="FF0000"/>
                </a:solidFill>
                <a:latin typeface="Consolas" pitchFamily="49" charset="0"/>
                <a:cs typeface="Consolas" pitchFamily="49" charset="0"/>
              </a:rPr>
              <a:t>N</a:t>
            </a:r>
          </a:p>
          <a:p>
            <a:pPr marL="0" indent="0" algn="l">
              <a:spcAft>
                <a:spcPts val="300"/>
              </a:spcAft>
              <a:buNone/>
            </a:pPr>
            <a:r>
              <a:rPr lang="en-US" sz="2200" b="1" dirty="0">
                <a:solidFill>
                  <a:srgbClr val="FF0000"/>
                </a:solidFill>
                <a:latin typeface="Consolas" pitchFamily="49" charset="0"/>
                <a:cs typeface="Consolas" pitchFamily="49" charset="0"/>
              </a:rPr>
              <a:t>T</a:t>
            </a:r>
            <a:r>
              <a:rPr lang="en-US" sz="2200" b="1" dirty="0">
                <a:latin typeface="Consolas" pitchFamily="49" charset="0"/>
                <a:cs typeface="Consolas" pitchFamily="49" charset="0"/>
              </a:rPr>
              <a:t> ← Ø {edges of the minimum spanning tree} </a:t>
            </a:r>
          </a:p>
          <a:p>
            <a:pPr marL="0" indent="0" algn="l">
              <a:spcAft>
                <a:spcPts val="300"/>
              </a:spcAft>
              <a:buNone/>
            </a:pPr>
            <a:r>
              <a:rPr lang="en-US" sz="2200" b="1" dirty="0">
                <a:latin typeface="Consolas" pitchFamily="49" charset="0"/>
                <a:cs typeface="Consolas" pitchFamily="49" charset="0"/>
              </a:rPr>
              <a:t>Define </a:t>
            </a:r>
            <a:r>
              <a:rPr lang="en-US" sz="2200" b="1" dirty="0">
                <a:solidFill>
                  <a:srgbClr val="FF0000"/>
                </a:solidFill>
                <a:latin typeface="Consolas" pitchFamily="49" charset="0"/>
                <a:cs typeface="Consolas" pitchFamily="49" charset="0"/>
              </a:rPr>
              <a:t>n</a:t>
            </a:r>
            <a:r>
              <a:rPr lang="en-US" sz="2200" b="1" dirty="0">
                <a:latin typeface="Consolas" pitchFamily="49" charset="0"/>
                <a:cs typeface="Consolas" pitchFamily="49" charset="0"/>
              </a:rPr>
              <a:t> sets, containing a different element of set </a:t>
            </a:r>
            <a:r>
              <a:rPr lang="en-US" sz="2200" b="1" dirty="0">
                <a:solidFill>
                  <a:srgbClr val="FF0000"/>
                </a:solidFill>
                <a:latin typeface="Consolas" pitchFamily="49" charset="0"/>
                <a:cs typeface="Consolas" pitchFamily="49" charset="0"/>
              </a:rPr>
              <a:t>N</a:t>
            </a:r>
            <a:r>
              <a:rPr lang="en-US" sz="2200" b="1" dirty="0">
                <a:latin typeface="Consolas" pitchFamily="49" charset="0"/>
                <a:cs typeface="Consolas" pitchFamily="49" charset="0"/>
              </a:rPr>
              <a:t> </a:t>
            </a:r>
          </a:p>
          <a:p>
            <a:pPr marL="0" indent="0" algn="l">
              <a:spcAft>
                <a:spcPts val="300"/>
              </a:spcAft>
              <a:buNone/>
            </a:pPr>
            <a:r>
              <a:rPr lang="en-IN" sz="2200" b="1" dirty="0">
                <a:solidFill>
                  <a:srgbClr val="FF0000"/>
                </a:solidFill>
                <a:latin typeface="Consolas" pitchFamily="49" charset="0"/>
                <a:cs typeface="Consolas" pitchFamily="49" charset="0"/>
              </a:rPr>
              <a:t>repeat</a:t>
            </a:r>
          </a:p>
          <a:p>
            <a:pPr marL="400050" lvl="1" indent="0" algn="l">
              <a:spcAft>
                <a:spcPts val="300"/>
              </a:spcAft>
              <a:buNone/>
            </a:pPr>
            <a:r>
              <a:rPr lang="en-IN" b="1" dirty="0">
                <a:latin typeface="Consolas" pitchFamily="49" charset="0"/>
                <a:cs typeface="Consolas" pitchFamily="49" charset="0"/>
              </a:rPr>
              <a:t>e ← {u, v} </a:t>
            </a:r>
            <a:r>
              <a:rPr lang="en-IN" sz="1800" b="1" dirty="0">
                <a:latin typeface="Consolas" pitchFamily="49" charset="0"/>
                <a:cs typeface="Consolas" pitchFamily="49" charset="0"/>
              </a:rPr>
              <a:t>//</a:t>
            </a:r>
            <a:r>
              <a:rPr lang="en-IN" sz="1800" b="1" dirty="0">
                <a:solidFill>
                  <a:srgbClr val="0066FF"/>
                </a:solidFill>
                <a:latin typeface="Consolas" pitchFamily="49" charset="0"/>
                <a:cs typeface="Consolas" pitchFamily="49" charset="0"/>
              </a:rPr>
              <a:t>e is the shortest edge not yet considered</a:t>
            </a:r>
          </a:p>
          <a:p>
            <a:pPr marL="400050" lvl="1" indent="0" algn="l">
              <a:spcAft>
                <a:spcPts val="300"/>
              </a:spcAft>
              <a:buNone/>
            </a:pPr>
            <a:r>
              <a:rPr lang="en-IN" b="1" dirty="0" err="1">
                <a:latin typeface="Consolas" pitchFamily="49" charset="0"/>
                <a:cs typeface="Consolas" pitchFamily="49" charset="0"/>
              </a:rPr>
              <a:t>ucomp</a:t>
            </a:r>
            <a:r>
              <a:rPr lang="en-IN" b="1" dirty="0">
                <a:latin typeface="Consolas" pitchFamily="49" charset="0"/>
                <a:cs typeface="Consolas" pitchFamily="49" charset="0"/>
              </a:rPr>
              <a:t> ← find(u) </a:t>
            </a:r>
          </a:p>
          <a:p>
            <a:pPr marL="400050" lvl="1" indent="0" algn="l">
              <a:spcAft>
                <a:spcPts val="300"/>
              </a:spcAft>
              <a:buNone/>
            </a:pPr>
            <a:r>
              <a:rPr lang="en-IN" b="1" dirty="0" err="1">
                <a:latin typeface="Consolas" pitchFamily="49" charset="0"/>
                <a:cs typeface="Consolas" pitchFamily="49" charset="0"/>
              </a:rPr>
              <a:t>vcomp</a:t>
            </a:r>
            <a:r>
              <a:rPr lang="en-IN" b="1" dirty="0">
                <a:latin typeface="Consolas" pitchFamily="49" charset="0"/>
                <a:cs typeface="Consolas" pitchFamily="49" charset="0"/>
              </a:rPr>
              <a:t> ← find(v) </a:t>
            </a:r>
          </a:p>
          <a:p>
            <a:pPr marL="400050" lvl="1" indent="0" algn="l">
              <a:spcAft>
                <a:spcPts val="300"/>
              </a:spcAft>
              <a:buNone/>
            </a:pPr>
            <a:r>
              <a:rPr lang="en-IN" b="1" dirty="0">
                <a:latin typeface="Consolas" pitchFamily="49" charset="0"/>
                <a:cs typeface="Consolas" pitchFamily="49" charset="0"/>
              </a:rPr>
              <a:t>if </a:t>
            </a:r>
            <a:r>
              <a:rPr lang="en-IN" b="1" dirty="0" err="1">
                <a:solidFill>
                  <a:srgbClr val="FF0000"/>
                </a:solidFill>
                <a:latin typeface="Consolas" pitchFamily="49" charset="0"/>
                <a:cs typeface="Consolas" pitchFamily="49" charset="0"/>
              </a:rPr>
              <a:t>ucomp</a:t>
            </a:r>
            <a:r>
              <a:rPr lang="en-IN" b="1" dirty="0">
                <a:solidFill>
                  <a:srgbClr val="FF0000"/>
                </a:solidFill>
                <a:latin typeface="Consolas" pitchFamily="49" charset="0"/>
                <a:cs typeface="Consolas" pitchFamily="49" charset="0"/>
              </a:rPr>
              <a:t> ≠ </a:t>
            </a:r>
            <a:r>
              <a:rPr lang="en-IN" b="1" dirty="0" err="1">
                <a:solidFill>
                  <a:srgbClr val="FF0000"/>
                </a:solidFill>
                <a:latin typeface="Consolas" pitchFamily="49" charset="0"/>
                <a:cs typeface="Consolas" pitchFamily="49" charset="0"/>
              </a:rPr>
              <a:t>vcomp</a:t>
            </a:r>
            <a:r>
              <a:rPr lang="en-IN" b="1" dirty="0">
                <a:solidFill>
                  <a:srgbClr val="FF0000"/>
                </a:solidFill>
                <a:latin typeface="Consolas" pitchFamily="49" charset="0"/>
                <a:cs typeface="Consolas" pitchFamily="49" charset="0"/>
              </a:rPr>
              <a:t> </a:t>
            </a:r>
            <a:r>
              <a:rPr lang="en-IN" b="1" dirty="0">
                <a:latin typeface="Consolas" pitchFamily="49" charset="0"/>
                <a:cs typeface="Consolas" pitchFamily="49" charset="0"/>
              </a:rPr>
              <a:t>then merge(</a:t>
            </a:r>
            <a:r>
              <a:rPr lang="en-IN" b="1" dirty="0" err="1">
                <a:latin typeface="Consolas" pitchFamily="49" charset="0"/>
                <a:cs typeface="Consolas" pitchFamily="49" charset="0"/>
              </a:rPr>
              <a:t>ucomp</a:t>
            </a:r>
            <a:r>
              <a:rPr lang="en-IN" b="1" dirty="0">
                <a:latin typeface="Consolas" pitchFamily="49" charset="0"/>
                <a:cs typeface="Consolas" pitchFamily="49" charset="0"/>
              </a:rPr>
              <a:t>, </a:t>
            </a:r>
            <a:r>
              <a:rPr lang="en-IN" b="1" dirty="0" err="1">
                <a:latin typeface="Consolas" pitchFamily="49" charset="0"/>
                <a:cs typeface="Consolas" pitchFamily="49" charset="0"/>
              </a:rPr>
              <a:t>vcomp</a:t>
            </a:r>
            <a:r>
              <a:rPr lang="en-IN" b="1" dirty="0">
                <a:latin typeface="Consolas" pitchFamily="49" charset="0"/>
                <a:cs typeface="Consolas" pitchFamily="49" charset="0"/>
              </a:rPr>
              <a:t>) </a:t>
            </a:r>
          </a:p>
          <a:p>
            <a:pPr marL="400050" lvl="1" indent="0" algn="l">
              <a:spcAft>
                <a:spcPts val="300"/>
              </a:spcAft>
              <a:buNone/>
            </a:pPr>
            <a:r>
              <a:rPr lang="en-IN" b="1" dirty="0">
                <a:latin typeface="Consolas" pitchFamily="49" charset="0"/>
                <a:cs typeface="Consolas" pitchFamily="49" charset="0"/>
              </a:rPr>
              <a:t>T ← T U {e} </a:t>
            </a:r>
          </a:p>
          <a:p>
            <a:pPr marL="0" indent="0" algn="l">
              <a:spcAft>
                <a:spcPts val="300"/>
              </a:spcAft>
              <a:buNone/>
            </a:pPr>
            <a:r>
              <a:rPr lang="en-IN" sz="2200" b="1" dirty="0">
                <a:solidFill>
                  <a:srgbClr val="FF0000"/>
                </a:solidFill>
                <a:latin typeface="Consolas" pitchFamily="49" charset="0"/>
                <a:cs typeface="Consolas" pitchFamily="49" charset="0"/>
              </a:rPr>
              <a:t>until</a:t>
            </a:r>
            <a:r>
              <a:rPr lang="en-IN" sz="2200" b="1" dirty="0">
                <a:latin typeface="Consolas" pitchFamily="49" charset="0"/>
                <a:cs typeface="Consolas" pitchFamily="49" charset="0"/>
              </a:rPr>
              <a:t> T contains n - 1 edges </a:t>
            </a:r>
          </a:p>
          <a:p>
            <a:pPr marL="0" indent="0" algn="l">
              <a:spcAft>
                <a:spcPts val="300"/>
              </a:spcAft>
              <a:buNone/>
            </a:pPr>
            <a:r>
              <a:rPr lang="en-IN" sz="2200" b="1" dirty="0">
                <a:latin typeface="Consolas" pitchFamily="49" charset="0"/>
                <a:cs typeface="Consolas" pitchFamily="49" charset="0"/>
              </a:rPr>
              <a:t>return T</a:t>
            </a:r>
          </a:p>
        </p:txBody>
      </p:sp>
      <mc:AlternateContent xmlns:mc="http://schemas.openxmlformats.org/markup-compatibility/2006" xmlns:a14="http://schemas.microsoft.com/office/drawing/2010/main">
        <mc:Choice Requires="a14">
          <p:sp>
            <p:nvSpPr>
              <p:cNvPr id="5" name="Rounded Rectangular Callout 4"/>
              <p:cNvSpPr/>
              <p:nvPr/>
            </p:nvSpPr>
            <p:spPr>
              <a:xfrm>
                <a:off x="3429000" y="3962400"/>
                <a:ext cx="3733800" cy="685800"/>
              </a:xfrm>
              <a:prstGeom prst="wedgeRoundRectCallout">
                <a:avLst>
                  <a:gd name="adj1" fmla="val -58831"/>
                  <a:gd name="adj2" fmla="val -20641"/>
                  <a:gd name="adj3" fmla="val 16667"/>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find(u) tells in which connected component a node </a:t>
                </a:r>
                <a14:m>
                  <m:oMath xmlns:m="http://schemas.openxmlformats.org/officeDocument/2006/math">
                    <m:r>
                      <a:rPr lang="en-US" sz="2000" i="1" dirty="0" smtClean="0">
                        <a:solidFill>
                          <a:srgbClr val="C00000"/>
                        </a:solidFill>
                        <a:latin typeface="Cambria Math" panose="02040503050406030204" pitchFamily="18" charset="0"/>
                      </a:rPr>
                      <m:t>𝑢</m:t>
                    </m:r>
                  </m:oMath>
                </a14:m>
                <a:r>
                  <a:rPr lang="en-US" sz="2000" dirty="0">
                    <a:solidFill>
                      <a:srgbClr val="C00000"/>
                    </a:solidFill>
                  </a:rPr>
                  <a:t> is found </a:t>
                </a:r>
              </a:p>
            </p:txBody>
          </p:sp>
        </mc:Choice>
        <mc:Fallback xmlns="">
          <p:sp>
            <p:nvSpPr>
              <p:cNvPr id="5" name="Rounded Rectangular Callout 4"/>
              <p:cNvSpPr>
                <a:spLocks noRot="1" noChangeAspect="1" noMove="1" noResize="1" noEditPoints="1" noAdjustHandles="1" noChangeArrowheads="1" noChangeShapeType="1" noTextEdit="1"/>
              </p:cNvSpPr>
              <p:nvPr/>
            </p:nvSpPr>
            <p:spPr>
              <a:xfrm>
                <a:off x="3429000" y="3962400"/>
                <a:ext cx="3733800" cy="685800"/>
              </a:xfrm>
              <a:prstGeom prst="wedgeRoundRectCallout">
                <a:avLst>
                  <a:gd name="adj1" fmla="val -58831"/>
                  <a:gd name="adj2" fmla="val -20641"/>
                  <a:gd name="adj3" fmla="val 16667"/>
                </a:avLst>
              </a:prstGeom>
              <a:blipFill>
                <a:blip r:embed="rId2"/>
                <a:stretch>
                  <a:fillRect t="-4274" b="-14530"/>
                </a:stretch>
              </a:blipFill>
              <a:ln>
                <a:solidFill>
                  <a:schemeClr val="accent2">
                    <a:lumMod val="75000"/>
                  </a:schemeClr>
                </a:solidFill>
              </a:ln>
            </p:spPr>
            <p:txBody>
              <a:bodyPr/>
              <a:lstStyle/>
              <a:p>
                <a:r>
                  <a:rPr lang="en-US">
                    <a:noFill/>
                  </a:rPr>
                  <a:t> </a:t>
                </a:r>
              </a:p>
            </p:txBody>
          </p:sp>
        </mc:Fallback>
      </mc:AlternateContent>
      <p:sp>
        <p:nvSpPr>
          <p:cNvPr id="6" name="Rounded Rectangular Callout 5"/>
          <p:cNvSpPr/>
          <p:nvPr/>
        </p:nvSpPr>
        <p:spPr>
          <a:xfrm>
            <a:off x="4953000" y="5257800"/>
            <a:ext cx="4000500" cy="685800"/>
          </a:xfrm>
          <a:prstGeom prst="wedgeRoundRectCallout">
            <a:avLst>
              <a:gd name="adj1" fmla="val -60635"/>
              <a:gd name="adj2" fmla="val -55152"/>
              <a:gd name="adj3" fmla="val 16667"/>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00000"/>
                </a:solidFill>
              </a:rPr>
              <a:t>merge(</a:t>
            </a:r>
            <a:r>
              <a:rPr lang="en-US" sz="2000" dirty="0" err="1">
                <a:solidFill>
                  <a:srgbClr val="C00000"/>
                </a:solidFill>
              </a:rPr>
              <a:t>ucomp</a:t>
            </a:r>
            <a:r>
              <a:rPr lang="en-US" sz="2000" dirty="0">
                <a:solidFill>
                  <a:srgbClr val="C00000"/>
                </a:solidFill>
              </a:rPr>
              <a:t>, </a:t>
            </a:r>
            <a:r>
              <a:rPr lang="en-US" sz="2000" dirty="0" err="1">
                <a:solidFill>
                  <a:srgbClr val="C00000"/>
                </a:solidFill>
              </a:rPr>
              <a:t>vcomp</a:t>
            </a:r>
            <a:r>
              <a:rPr lang="en-US" sz="2000" dirty="0">
                <a:solidFill>
                  <a:srgbClr val="C00000"/>
                </a:solidFill>
              </a:rPr>
              <a:t>) is used to merge two connected components.</a:t>
            </a:r>
          </a:p>
        </p:txBody>
      </p:sp>
    </p:spTree>
    <p:extLst>
      <p:ext uri="{BB962C8B-B14F-4D97-AF65-F5344CB8AC3E}">
        <p14:creationId xmlns:p14="http://schemas.microsoft.com/office/powerpoint/2010/main" val="236762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fade">
                                      <p:cBhvr>
                                        <p:cTn id="60" dur="500"/>
                                        <p:tgtEl>
                                          <p:spTgt spid="4">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animEffect transition="in" filter="fade">
                                      <p:cBhvr>
                                        <p:cTn id="65" dur="500"/>
                                        <p:tgtEl>
                                          <p:spTgt spid="4">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2" end="12"/>
                                            </p:txEl>
                                          </p:spTgt>
                                        </p:tgtEl>
                                        <p:attrNameLst>
                                          <p:attrName>style.visibility</p:attrName>
                                        </p:attrNameLst>
                                      </p:cBhvr>
                                      <p:to>
                                        <p:strVal val="visible"/>
                                      </p:to>
                                    </p:set>
                                    <p:animEffect transition="in" filter="fade">
                                      <p:cBhvr>
                                        <p:cTn id="70" dur="500"/>
                                        <p:tgtEl>
                                          <p:spTgt spid="4">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fade">
                                      <p:cBhvr>
                                        <p:cTn id="75" dur="5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fade">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 Example</a:t>
            </a:r>
          </a:p>
        </p:txBody>
      </p:sp>
      <p:sp>
        <p:nvSpPr>
          <p:cNvPr id="3" name="Content Placeholder 2"/>
          <p:cNvSpPr>
            <a:spLocks noGrp="1"/>
          </p:cNvSpPr>
          <p:nvPr>
            <p:ph idx="1"/>
          </p:nvPr>
        </p:nvSpPr>
        <p:spPr/>
        <p:txBody>
          <a:bodyPr/>
          <a:lstStyle/>
          <a:p>
            <a:r>
              <a:rPr lang="en-US" dirty="0"/>
              <a:t>Find the minimum spanning tree for the following graph using </a:t>
            </a:r>
            <a:r>
              <a:rPr lang="en-US" dirty="0" err="1"/>
              <a:t>Kruskal’s</a:t>
            </a:r>
            <a:r>
              <a:rPr lang="en-US" dirty="0"/>
              <a:t> Algorithm.</a:t>
            </a:r>
          </a:p>
        </p:txBody>
      </p:sp>
      <p:sp>
        <p:nvSpPr>
          <p:cNvPr id="4" name="Oval 3"/>
          <p:cNvSpPr/>
          <p:nvPr/>
        </p:nvSpPr>
        <p:spPr>
          <a:xfrm>
            <a:off x="6858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5" name="Oval 4"/>
          <p:cNvSpPr/>
          <p:nvPr/>
        </p:nvSpPr>
        <p:spPr>
          <a:xfrm>
            <a:off x="26670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6" name="Oval 5"/>
          <p:cNvSpPr/>
          <p:nvPr/>
        </p:nvSpPr>
        <p:spPr>
          <a:xfrm>
            <a:off x="47244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7" name="Oval 6"/>
          <p:cNvSpPr/>
          <p:nvPr/>
        </p:nvSpPr>
        <p:spPr>
          <a:xfrm>
            <a:off x="6858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8" name="Oval 7"/>
          <p:cNvSpPr/>
          <p:nvPr/>
        </p:nvSpPr>
        <p:spPr>
          <a:xfrm>
            <a:off x="27432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9" name="Oval 8"/>
          <p:cNvSpPr/>
          <p:nvPr/>
        </p:nvSpPr>
        <p:spPr>
          <a:xfrm>
            <a:off x="4807527"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0" name="Oval 9"/>
          <p:cNvSpPr/>
          <p:nvPr/>
        </p:nvSpPr>
        <p:spPr>
          <a:xfrm>
            <a:off x="2819400" y="5638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1" name="Straight Connector 10"/>
          <p:cNvCxnSpPr>
            <a:stCxn id="4" idx="6"/>
            <a:endCxn id="5" idx="2"/>
          </p:cNvCxnSpPr>
          <p:nvPr/>
        </p:nvCxnSpPr>
        <p:spPr>
          <a:xfrm>
            <a:off x="1371600" y="2286000"/>
            <a:ext cx="1295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6"/>
            <a:endCxn id="6" idx="2"/>
          </p:cNvCxnSpPr>
          <p:nvPr/>
        </p:nvCxnSpPr>
        <p:spPr>
          <a:xfrm>
            <a:off x="3352800" y="22860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6"/>
            <a:endCxn id="8" idx="2"/>
          </p:cNvCxnSpPr>
          <p:nvPr/>
        </p:nvCxnSpPr>
        <p:spPr>
          <a:xfrm>
            <a:off x="1371600" y="41148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6"/>
            <a:endCxn id="9" idx="2"/>
          </p:cNvCxnSpPr>
          <p:nvPr/>
        </p:nvCxnSpPr>
        <p:spPr>
          <a:xfrm>
            <a:off x="3429000" y="4114800"/>
            <a:ext cx="137852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4"/>
            <a:endCxn id="7" idx="0"/>
          </p:cNvCxnSpPr>
          <p:nvPr/>
        </p:nvCxnSpPr>
        <p:spPr>
          <a:xfrm>
            <a:off x="10287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4"/>
          </p:cNvCxnSpPr>
          <p:nvPr/>
        </p:nvCxnSpPr>
        <p:spPr>
          <a:xfrm>
            <a:off x="30099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p:cNvCxnSpPr>
          <p:nvPr/>
        </p:nvCxnSpPr>
        <p:spPr>
          <a:xfrm>
            <a:off x="50673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7"/>
            <a:endCxn id="5" idx="3"/>
          </p:cNvCxnSpPr>
          <p:nvPr/>
        </p:nvCxnSpPr>
        <p:spPr>
          <a:xfrm flipV="1">
            <a:off x="12711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7"/>
            <a:endCxn id="6" idx="3"/>
          </p:cNvCxnSpPr>
          <p:nvPr/>
        </p:nvCxnSpPr>
        <p:spPr>
          <a:xfrm flipV="1">
            <a:off x="33285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10" idx="6"/>
          </p:cNvCxnSpPr>
          <p:nvPr/>
        </p:nvCxnSpPr>
        <p:spPr>
          <a:xfrm flipH="1">
            <a:off x="3505200" y="4330326"/>
            <a:ext cx="1402760" cy="1613274"/>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4"/>
            <a:endCxn id="10" idx="2"/>
          </p:cNvCxnSpPr>
          <p:nvPr/>
        </p:nvCxnSpPr>
        <p:spPr>
          <a:xfrm>
            <a:off x="1028700" y="4419600"/>
            <a:ext cx="1790700" cy="15240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a:off x="3086100" y="44196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0" y="2895600"/>
            <a:ext cx="361950" cy="461665"/>
          </a:xfrm>
          <a:prstGeom prst="rect">
            <a:avLst/>
          </a:prstGeom>
          <a:noFill/>
        </p:spPr>
        <p:txBody>
          <a:bodyPr wrap="square" rtlCol="0">
            <a:spAutoFit/>
          </a:bodyPr>
          <a:lstStyle/>
          <a:p>
            <a:r>
              <a:rPr lang="en-US" sz="2400" dirty="0"/>
              <a:t>4</a:t>
            </a:r>
          </a:p>
        </p:txBody>
      </p:sp>
      <p:sp>
        <p:nvSpPr>
          <p:cNvPr id="24" name="TextBox 23"/>
          <p:cNvSpPr txBox="1"/>
          <p:nvPr/>
        </p:nvSpPr>
        <p:spPr>
          <a:xfrm>
            <a:off x="2076450" y="2967335"/>
            <a:ext cx="361950" cy="461665"/>
          </a:xfrm>
          <a:prstGeom prst="rect">
            <a:avLst/>
          </a:prstGeom>
          <a:noFill/>
        </p:spPr>
        <p:txBody>
          <a:bodyPr wrap="square" rtlCol="0">
            <a:spAutoFit/>
          </a:bodyPr>
          <a:lstStyle/>
          <a:p>
            <a:r>
              <a:rPr lang="en-US" sz="2400" dirty="0"/>
              <a:t>6</a:t>
            </a:r>
          </a:p>
        </p:txBody>
      </p:sp>
      <p:sp>
        <p:nvSpPr>
          <p:cNvPr id="25" name="TextBox 24"/>
          <p:cNvSpPr txBox="1"/>
          <p:nvPr/>
        </p:nvSpPr>
        <p:spPr>
          <a:xfrm>
            <a:off x="2990850" y="2965103"/>
            <a:ext cx="361950" cy="461665"/>
          </a:xfrm>
          <a:prstGeom prst="rect">
            <a:avLst/>
          </a:prstGeom>
          <a:noFill/>
        </p:spPr>
        <p:txBody>
          <a:bodyPr wrap="square" rtlCol="0">
            <a:spAutoFit/>
          </a:bodyPr>
          <a:lstStyle/>
          <a:p>
            <a:r>
              <a:rPr lang="en-US" sz="2400" dirty="0"/>
              <a:t>4</a:t>
            </a:r>
          </a:p>
        </p:txBody>
      </p:sp>
      <p:sp>
        <p:nvSpPr>
          <p:cNvPr id="26" name="TextBox 25"/>
          <p:cNvSpPr txBox="1"/>
          <p:nvPr/>
        </p:nvSpPr>
        <p:spPr>
          <a:xfrm>
            <a:off x="4114800" y="2967335"/>
            <a:ext cx="361950" cy="461665"/>
          </a:xfrm>
          <a:prstGeom prst="rect">
            <a:avLst/>
          </a:prstGeom>
          <a:noFill/>
        </p:spPr>
        <p:txBody>
          <a:bodyPr wrap="square" rtlCol="0">
            <a:spAutoFit/>
          </a:bodyPr>
          <a:lstStyle/>
          <a:p>
            <a:r>
              <a:rPr lang="en-US" sz="2400" dirty="0"/>
              <a:t>5</a:t>
            </a:r>
          </a:p>
        </p:txBody>
      </p:sp>
      <p:sp>
        <p:nvSpPr>
          <p:cNvPr id="27" name="TextBox 26"/>
          <p:cNvSpPr txBox="1"/>
          <p:nvPr/>
        </p:nvSpPr>
        <p:spPr>
          <a:xfrm>
            <a:off x="5048250" y="2891135"/>
            <a:ext cx="361950" cy="461665"/>
          </a:xfrm>
          <a:prstGeom prst="rect">
            <a:avLst/>
          </a:prstGeom>
          <a:noFill/>
        </p:spPr>
        <p:txBody>
          <a:bodyPr wrap="square" rtlCol="0">
            <a:spAutoFit/>
          </a:bodyPr>
          <a:lstStyle/>
          <a:p>
            <a:r>
              <a:rPr lang="en-US" sz="2400" dirty="0"/>
              <a:t>6</a:t>
            </a:r>
          </a:p>
        </p:txBody>
      </p:sp>
      <p:sp>
        <p:nvSpPr>
          <p:cNvPr id="28" name="TextBox 27"/>
          <p:cNvSpPr txBox="1"/>
          <p:nvPr/>
        </p:nvSpPr>
        <p:spPr>
          <a:xfrm>
            <a:off x="2057400" y="4038600"/>
            <a:ext cx="361950" cy="461665"/>
          </a:xfrm>
          <a:prstGeom prst="rect">
            <a:avLst/>
          </a:prstGeom>
          <a:noFill/>
        </p:spPr>
        <p:txBody>
          <a:bodyPr wrap="square" rtlCol="0">
            <a:spAutoFit/>
          </a:bodyPr>
          <a:lstStyle/>
          <a:p>
            <a:r>
              <a:rPr lang="en-US" sz="2400" dirty="0"/>
              <a:t>3</a:t>
            </a:r>
          </a:p>
        </p:txBody>
      </p:sp>
      <p:sp>
        <p:nvSpPr>
          <p:cNvPr id="29" name="TextBox 28"/>
          <p:cNvSpPr txBox="1"/>
          <p:nvPr/>
        </p:nvSpPr>
        <p:spPr>
          <a:xfrm>
            <a:off x="3981450" y="4038600"/>
            <a:ext cx="361950" cy="461665"/>
          </a:xfrm>
          <a:prstGeom prst="rect">
            <a:avLst/>
          </a:prstGeom>
          <a:noFill/>
        </p:spPr>
        <p:txBody>
          <a:bodyPr wrap="square" rtlCol="0">
            <a:spAutoFit/>
          </a:bodyPr>
          <a:lstStyle/>
          <a:p>
            <a:r>
              <a:rPr lang="en-US" sz="2400" dirty="0"/>
              <a:t>8</a:t>
            </a:r>
          </a:p>
        </p:txBody>
      </p:sp>
      <p:sp>
        <p:nvSpPr>
          <p:cNvPr id="30" name="TextBox 29"/>
          <p:cNvSpPr txBox="1"/>
          <p:nvPr/>
        </p:nvSpPr>
        <p:spPr>
          <a:xfrm>
            <a:off x="1600200" y="5024735"/>
            <a:ext cx="361950" cy="461665"/>
          </a:xfrm>
          <a:prstGeom prst="rect">
            <a:avLst/>
          </a:prstGeom>
          <a:noFill/>
        </p:spPr>
        <p:txBody>
          <a:bodyPr wrap="square" rtlCol="0">
            <a:spAutoFit/>
          </a:bodyPr>
          <a:lstStyle/>
          <a:p>
            <a:r>
              <a:rPr lang="en-US" sz="2400" dirty="0"/>
              <a:t>4</a:t>
            </a:r>
          </a:p>
        </p:txBody>
      </p:sp>
      <p:sp>
        <p:nvSpPr>
          <p:cNvPr id="31" name="TextBox 30"/>
          <p:cNvSpPr txBox="1"/>
          <p:nvPr/>
        </p:nvSpPr>
        <p:spPr>
          <a:xfrm>
            <a:off x="3067050" y="4719935"/>
            <a:ext cx="361950" cy="461665"/>
          </a:xfrm>
          <a:prstGeom prst="rect">
            <a:avLst/>
          </a:prstGeom>
          <a:noFill/>
        </p:spPr>
        <p:txBody>
          <a:bodyPr wrap="square" rtlCol="0">
            <a:spAutoFit/>
          </a:bodyPr>
          <a:lstStyle/>
          <a:p>
            <a:r>
              <a:rPr lang="en-US" sz="2400" dirty="0"/>
              <a:t>7</a:t>
            </a:r>
          </a:p>
        </p:txBody>
      </p:sp>
      <p:sp>
        <p:nvSpPr>
          <p:cNvPr id="32" name="TextBox 31"/>
          <p:cNvSpPr txBox="1"/>
          <p:nvPr/>
        </p:nvSpPr>
        <p:spPr>
          <a:xfrm>
            <a:off x="4191000" y="4953000"/>
            <a:ext cx="361950" cy="461665"/>
          </a:xfrm>
          <a:prstGeom prst="rect">
            <a:avLst/>
          </a:prstGeom>
          <a:noFill/>
        </p:spPr>
        <p:txBody>
          <a:bodyPr wrap="square" rtlCol="0">
            <a:spAutoFit/>
          </a:bodyPr>
          <a:lstStyle/>
          <a:p>
            <a:r>
              <a:rPr lang="en-US" sz="2400" dirty="0"/>
              <a:t>3</a:t>
            </a:r>
          </a:p>
        </p:txBody>
      </p:sp>
      <p:sp>
        <p:nvSpPr>
          <p:cNvPr id="45" name="TextBox 44"/>
          <p:cNvSpPr txBox="1"/>
          <p:nvPr/>
        </p:nvSpPr>
        <p:spPr>
          <a:xfrm>
            <a:off x="1924050" y="1905000"/>
            <a:ext cx="361950" cy="461665"/>
          </a:xfrm>
          <a:prstGeom prst="rect">
            <a:avLst/>
          </a:prstGeom>
          <a:noFill/>
        </p:spPr>
        <p:txBody>
          <a:bodyPr wrap="square" rtlCol="0">
            <a:spAutoFit/>
          </a:bodyPr>
          <a:lstStyle/>
          <a:p>
            <a:r>
              <a:rPr lang="en-US" sz="2400" dirty="0"/>
              <a:t>1</a:t>
            </a:r>
          </a:p>
        </p:txBody>
      </p:sp>
      <p:sp>
        <p:nvSpPr>
          <p:cNvPr id="46" name="TextBox 45"/>
          <p:cNvSpPr txBox="1"/>
          <p:nvPr/>
        </p:nvSpPr>
        <p:spPr>
          <a:xfrm>
            <a:off x="3905250" y="1900535"/>
            <a:ext cx="361950"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51375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500"/>
                                        <p:tgtEl>
                                          <p:spTgt spid="3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3" grpId="0"/>
      <p:bldP spid="24" grpId="0"/>
      <p:bldP spid="25" grpId="0"/>
      <p:bldP spid="26" grpId="0"/>
      <p:bldP spid="27" grpId="0"/>
      <p:bldP spid="28" grpId="0"/>
      <p:bldP spid="29" grpId="0"/>
      <p:bldP spid="30" grpId="0"/>
      <p:bldP spid="31" grpId="0"/>
      <p:bldP spid="32" grpId="0"/>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 Example</a:t>
            </a:r>
          </a:p>
        </p:txBody>
      </p:sp>
      <p:sp>
        <p:nvSpPr>
          <p:cNvPr id="4" name="TextBox 3"/>
          <p:cNvSpPr txBox="1"/>
          <p:nvPr/>
        </p:nvSpPr>
        <p:spPr>
          <a:xfrm>
            <a:off x="190500" y="971490"/>
            <a:ext cx="859594" cy="400110"/>
          </a:xfrm>
          <a:prstGeom prst="rect">
            <a:avLst/>
          </a:prstGeom>
          <a:noFill/>
          <a:ln w="28575">
            <a:solidFill>
              <a:schemeClr val="tx1"/>
            </a:solidFill>
          </a:ln>
        </p:spPr>
        <p:txBody>
          <a:bodyPr wrap="none" rtlCol="0">
            <a:spAutoFit/>
          </a:bodyPr>
          <a:lstStyle/>
          <a:p>
            <a:r>
              <a:rPr lang="en-IN" sz="2000" b="1" dirty="0"/>
              <a:t>Step:1</a:t>
            </a:r>
            <a:endParaRPr lang="en-US" sz="2000" b="1" dirty="0"/>
          </a:p>
        </p:txBody>
      </p:sp>
      <p:sp>
        <p:nvSpPr>
          <p:cNvPr id="5" name="TextBox 4"/>
          <p:cNvSpPr txBox="1"/>
          <p:nvPr/>
        </p:nvSpPr>
        <p:spPr>
          <a:xfrm>
            <a:off x="190500" y="1385248"/>
            <a:ext cx="5829300" cy="430887"/>
          </a:xfrm>
          <a:prstGeom prst="rect">
            <a:avLst/>
          </a:prstGeom>
          <a:solidFill>
            <a:schemeClr val="accent5">
              <a:lumMod val="20000"/>
              <a:lumOff val="80000"/>
            </a:schemeClr>
          </a:solidFill>
        </p:spPr>
        <p:txBody>
          <a:bodyPr wrap="square" rtlCol="0">
            <a:spAutoFit/>
          </a:bodyPr>
          <a:lstStyle/>
          <a:p>
            <a:r>
              <a:rPr lang="en-US" sz="2200" dirty="0"/>
              <a:t>Sort the edges in increasing order of their weight.</a:t>
            </a:r>
          </a:p>
        </p:txBody>
      </p:sp>
      <p:sp>
        <p:nvSpPr>
          <p:cNvPr id="38" name="Oval 37"/>
          <p:cNvSpPr/>
          <p:nvPr/>
        </p:nvSpPr>
        <p:spPr>
          <a:xfrm>
            <a:off x="6858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39" name="Oval 38"/>
          <p:cNvSpPr/>
          <p:nvPr/>
        </p:nvSpPr>
        <p:spPr>
          <a:xfrm>
            <a:off x="26670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40" name="Oval 39"/>
          <p:cNvSpPr/>
          <p:nvPr/>
        </p:nvSpPr>
        <p:spPr>
          <a:xfrm>
            <a:off x="47244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41" name="Oval 40"/>
          <p:cNvSpPr/>
          <p:nvPr/>
        </p:nvSpPr>
        <p:spPr>
          <a:xfrm>
            <a:off x="6858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42" name="Oval 41"/>
          <p:cNvSpPr/>
          <p:nvPr/>
        </p:nvSpPr>
        <p:spPr>
          <a:xfrm>
            <a:off x="27432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43" name="Oval 42"/>
          <p:cNvSpPr/>
          <p:nvPr/>
        </p:nvSpPr>
        <p:spPr>
          <a:xfrm>
            <a:off x="4807527"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44" name="Oval 43"/>
          <p:cNvSpPr/>
          <p:nvPr/>
        </p:nvSpPr>
        <p:spPr>
          <a:xfrm>
            <a:off x="2819400" y="5638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45" name="Straight Connector 44"/>
          <p:cNvCxnSpPr>
            <a:stCxn id="38" idx="6"/>
            <a:endCxn id="39" idx="2"/>
          </p:cNvCxnSpPr>
          <p:nvPr/>
        </p:nvCxnSpPr>
        <p:spPr>
          <a:xfrm>
            <a:off x="1371600" y="2286000"/>
            <a:ext cx="1295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6"/>
            <a:endCxn id="40" idx="2"/>
          </p:cNvCxnSpPr>
          <p:nvPr/>
        </p:nvCxnSpPr>
        <p:spPr>
          <a:xfrm>
            <a:off x="3352800" y="22860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6"/>
            <a:endCxn id="42" idx="2"/>
          </p:cNvCxnSpPr>
          <p:nvPr/>
        </p:nvCxnSpPr>
        <p:spPr>
          <a:xfrm>
            <a:off x="1371600" y="41148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6"/>
            <a:endCxn id="43" idx="2"/>
          </p:cNvCxnSpPr>
          <p:nvPr/>
        </p:nvCxnSpPr>
        <p:spPr>
          <a:xfrm>
            <a:off x="3429000" y="4114800"/>
            <a:ext cx="137852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8" idx="4"/>
            <a:endCxn id="41" idx="0"/>
          </p:cNvCxnSpPr>
          <p:nvPr/>
        </p:nvCxnSpPr>
        <p:spPr>
          <a:xfrm>
            <a:off x="10287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4"/>
          </p:cNvCxnSpPr>
          <p:nvPr/>
        </p:nvCxnSpPr>
        <p:spPr>
          <a:xfrm>
            <a:off x="30099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0" idx="4"/>
          </p:cNvCxnSpPr>
          <p:nvPr/>
        </p:nvCxnSpPr>
        <p:spPr>
          <a:xfrm>
            <a:off x="50673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7"/>
            <a:endCxn id="39" idx="3"/>
          </p:cNvCxnSpPr>
          <p:nvPr/>
        </p:nvCxnSpPr>
        <p:spPr>
          <a:xfrm flipV="1">
            <a:off x="12711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7"/>
            <a:endCxn id="40" idx="3"/>
          </p:cNvCxnSpPr>
          <p:nvPr/>
        </p:nvCxnSpPr>
        <p:spPr>
          <a:xfrm flipV="1">
            <a:off x="33285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3"/>
            <a:endCxn id="44" idx="6"/>
          </p:cNvCxnSpPr>
          <p:nvPr/>
        </p:nvCxnSpPr>
        <p:spPr>
          <a:xfrm flipH="1">
            <a:off x="3505200" y="4330326"/>
            <a:ext cx="1402760" cy="1613274"/>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1" idx="4"/>
            <a:endCxn id="44" idx="2"/>
          </p:cNvCxnSpPr>
          <p:nvPr/>
        </p:nvCxnSpPr>
        <p:spPr>
          <a:xfrm>
            <a:off x="1028700" y="4419600"/>
            <a:ext cx="1790700" cy="15240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2" idx="4"/>
          </p:cNvCxnSpPr>
          <p:nvPr/>
        </p:nvCxnSpPr>
        <p:spPr>
          <a:xfrm>
            <a:off x="3086100" y="44196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62000" y="2895600"/>
            <a:ext cx="361950" cy="461665"/>
          </a:xfrm>
          <a:prstGeom prst="rect">
            <a:avLst/>
          </a:prstGeom>
          <a:noFill/>
        </p:spPr>
        <p:txBody>
          <a:bodyPr wrap="square" rtlCol="0">
            <a:spAutoFit/>
          </a:bodyPr>
          <a:lstStyle/>
          <a:p>
            <a:r>
              <a:rPr lang="en-US" sz="2400" dirty="0"/>
              <a:t>4</a:t>
            </a:r>
          </a:p>
        </p:txBody>
      </p:sp>
      <p:sp>
        <p:nvSpPr>
          <p:cNvPr id="58" name="TextBox 57"/>
          <p:cNvSpPr txBox="1"/>
          <p:nvPr/>
        </p:nvSpPr>
        <p:spPr>
          <a:xfrm>
            <a:off x="2076450" y="2967335"/>
            <a:ext cx="361950" cy="461665"/>
          </a:xfrm>
          <a:prstGeom prst="rect">
            <a:avLst/>
          </a:prstGeom>
          <a:noFill/>
        </p:spPr>
        <p:txBody>
          <a:bodyPr wrap="square" rtlCol="0">
            <a:spAutoFit/>
          </a:bodyPr>
          <a:lstStyle/>
          <a:p>
            <a:r>
              <a:rPr lang="en-US" sz="2400" dirty="0"/>
              <a:t>6</a:t>
            </a:r>
          </a:p>
        </p:txBody>
      </p:sp>
      <p:sp>
        <p:nvSpPr>
          <p:cNvPr id="59" name="TextBox 58"/>
          <p:cNvSpPr txBox="1"/>
          <p:nvPr/>
        </p:nvSpPr>
        <p:spPr>
          <a:xfrm>
            <a:off x="2990850" y="2965103"/>
            <a:ext cx="361950" cy="461665"/>
          </a:xfrm>
          <a:prstGeom prst="rect">
            <a:avLst/>
          </a:prstGeom>
          <a:noFill/>
        </p:spPr>
        <p:txBody>
          <a:bodyPr wrap="square" rtlCol="0">
            <a:spAutoFit/>
          </a:bodyPr>
          <a:lstStyle/>
          <a:p>
            <a:r>
              <a:rPr lang="en-US" sz="2400" dirty="0"/>
              <a:t>4</a:t>
            </a:r>
          </a:p>
        </p:txBody>
      </p:sp>
      <p:sp>
        <p:nvSpPr>
          <p:cNvPr id="60" name="TextBox 59"/>
          <p:cNvSpPr txBox="1"/>
          <p:nvPr/>
        </p:nvSpPr>
        <p:spPr>
          <a:xfrm>
            <a:off x="4114800" y="2967335"/>
            <a:ext cx="361950" cy="461665"/>
          </a:xfrm>
          <a:prstGeom prst="rect">
            <a:avLst/>
          </a:prstGeom>
          <a:noFill/>
        </p:spPr>
        <p:txBody>
          <a:bodyPr wrap="square" rtlCol="0">
            <a:spAutoFit/>
          </a:bodyPr>
          <a:lstStyle/>
          <a:p>
            <a:r>
              <a:rPr lang="en-US" sz="2400" dirty="0"/>
              <a:t>5</a:t>
            </a:r>
          </a:p>
        </p:txBody>
      </p:sp>
      <p:sp>
        <p:nvSpPr>
          <p:cNvPr id="61" name="TextBox 60"/>
          <p:cNvSpPr txBox="1"/>
          <p:nvPr/>
        </p:nvSpPr>
        <p:spPr>
          <a:xfrm>
            <a:off x="5048250" y="2891135"/>
            <a:ext cx="361950" cy="461665"/>
          </a:xfrm>
          <a:prstGeom prst="rect">
            <a:avLst/>
          </a:prstGeom>
          <a:noFill/>
        </p:spPr>
        <p:txBody>
          <a:bodyPr wrap="square" rtlCol="0">
            <a:spAutoFit/>
          </a:bodyPr>
          <a:lstStyle/>
          <a:p>
            <a:r>
              <a:rPr lang="en-US" sz="2400" dirty="0"/>
              <a:t>6</a:t>
            </a:r>
          </a:p>
        </p:txBody>
      </p:sp>
      <p:sp>
        <p:nvSpPr>
          <p:cNvPr id="62" name="TextBox 61"/>
          <p:cNvSpPr txBox="1"/>
          <p:nvPr/>
        </p:nvSpPr>
        <p:spPr>
          <a:xfrm>
            <a:off x="2057400" y="4038600"/>
            <a:ext cx="361950" cy="461665"/>
          </a:xfrm>
          <a:prstGeom prst="rect">
            <a:avLst/>
          </a:prstGeom>
          <a:noFill/>
        </p:spPr>
        <p:txBody>
          <a:bodyPr wrap="square" rtlCol="0">
            <a:spAutoFit/>
          </a:bodyPr>
          <a:lstStyle/>
          <a:p>
            <a:r>
              <a:rPr lang="en-US" sz="2400" dirty="0"/>
              <a:t>3</a:t>
            </a:r>
          </a:p>
        </p:txBody>
      </p:sp>
      <p:sp>
        <p:nvSpPr>
          <p:cNvPr id="63" name="TextBox 62"/>
          <p:cNvSpPr txBox="1"/>
          <p:nvPr/>
        </p:nvSpPr>
        <p:spPr>
          <a:xfrm>
            <a:off x="3981450" y="4038600"/>
            <a:ext cx="361950" cy="461665"/>
          </a:xfrm>
          <a:prstGeom prst="rect">
            <a:avLst/>
          </a:prstGeom>
          <a:noFill/>
        </p:spPr>
        <p:txBody>
          <a:bodyPr wrap="square" rtlCol="0">
            <a:spAutoFit/>
          </a:bodyPr>
          <a:lstStyle/>
          <a:p>
            <a:r>
              <a:rPr lang="en-US" sz="2400" dirty="0"/>
              <a:t>8</a:t>
            </a:r>
          </a:p>
        </p:txBody>
      </p:sp>
      <p:sp>
        <p:nvSpPr>
          <p:cNvPr id="64" name="TextBox 63"/>
          <p:cNvSpPr txBox="1"/>
          <p:nvPr/>
        </p:nvSpPr>
        <p:spPr>
          <a:xfrm>
            <a:off x="1600200" y="5024735"/>
            <a:ext cx="361950" cy="461665"/>
          </a:xfrm>
          <a:prstGeom prst="rect">
            <a:avLst/>
          </a:prstGeom>
          <a:noFill/>
        </p:spPr>
        <p:txBody>
          <a:bodyPr wrap="square" rtlCol="0">
            <a:spAutoFit/>
          </a:bodyPr>
          <a:lstStyle/>
          <a:p>
            <a:r>
              <a:rPr lang="en-US" sz="2400" dirty="0"/>
              <a:t>4</a:t>
            </a:r>
          </a:p>
        </p:txBody>
      </p:sp>
      <p:sp>
        <p:nvSpPr>
          <p:cNvPr id="65" name="TextBox 64"/>
          <p:cNvSpPr txBox="1"/>
          <p:nvPr/>
        </p:nvSpPr>
        <p:spPr>
          <a:xfrm>
            <a:off x="3067050" y="4719935"/>
            <a:ext cx="361950" cy="461665"/>
          </a:xfrm>
          <a:prstGeom prst="rect">
            <a:avLst/>
          </a:prstGeom>
          <a:noFill/>
        </p:spPr>
        <p:txBody>
          <a:bodyPr wrap="square" rtlCol="0">
            <a:spAutoFit/>
          </a:bodyPr>
          <a:lstStyle/>
          <a:p>
            <a:r>
              <a:rPr lang="en-US" sz="2400" dirty="0"/>
              <a:t>7</a:t>
            </a:r>
          </a:p>
        </p:txBody>
      </p:sp>
      <p:sp>
        <p:nvSpPr>
          <p:cNvPr id="66" name="TextBox 65"/>
          <p:cNvSpPr txBox="1"/>
          <p:nvPr/>
        </p:nvSpPr>
        <p:spPr>
          <a:xfrm>
            <a:off x="4191000" y="4953000"/>
            <a:ext cx="361950" cy="461665"/>
          </a:xfrm>
          <a:prstGeom prst="rect">
            <a:avLst/>
          </a:prstGeom>
          <a:noFill/>
        </p:spPr>
        <p:txBody>
          <a:bodyPr wrap="square" rtlCol="0">
            <a:spAutoFit/>
          </a:bodyPr>
          <a:lstStyle/>
          <a:p>
            <a:r>
              <a:rPr lang="en-US" sz="2400" dirty="0"/>
              <a:t>3</a:t>
            </a:r>
          </a:p>
        </p:txBody>
      </p:sp>
      <p:sp>
        <p:nvSpPr>
          <p:cNvPr id="67" name="TextBox 66"/>
          <p:cNvSpPr txBox="1"/>
          <p:nvPr/>
        </p:nvSpPr>
        <p:spPr>
          <a:xfrm>
            <a:off x="1924050" y="1905000"/>
            <a:ext cx="361950" cy="461665"/>
          </a:xfrm>
          <a:prstGeom prst="rect">
            <a:avLst/>
          </a:prstGeom>
          <a:noFill/>
        </p:spPr>
        <p:txBody>
          <a:bodyPr wrap="square" rtlCol="0">
            <a:spAutoFit/>
          </a:bodyPr>
          <a:lstStyle/>
          <a:p>
            <a:r>
              <a:rPr lang="en-US" sz="2400" dirty="0"/>
              <a:t>1</a:t>
            </a:r>
          </a:p>
        </p:txBody>
      </p:sp>
      <p:sp>
        <p:nvSpPr>
          <p:cNvPr id="68" name="TextBox 67"/>
          <p:cNvSpPr txBox="1"/>
          <p:nvPr/>
        </p:nvSpPr>
        <p:spPr>
          <a:xfrm>
            <a:off x="3905250" y="1900535"/>
            <a:ext cx="361950" cy="461665"/>
          </a:xfrm>
          <a:prstGeom prst="rect">
            <a:avLst/>
          </a:prstGeom>
          <a:noFill/>
        </p:spPr>
        <p:txBody>
          <a:bodyPr wrap="square" rtlCol="0">
            <a:spAutoFit/>
          </a:bodyPr>
          <a:lstStyle/>
          <a:p>
            <a:r>
              <a:rPr lang="en-US" sz="2400" dirty="0"/>
              <a:t>2</a:t>
            </a:r>
          </a:p>
        </p:txBody>
      </p:sp>
      <p:graphicFrame>
        <p:nvGraphicFramePr>
          <p:cNvPr id="70" name="Table 69"/>
          <p:cNvGraphicFramePr>
            <a:graphicFrameLocks noGrp="1"/>
          </p:cNvGraphicFramePr>
          <p:nvPr>
            <p:extLst>
              <p:ext uri="{D42A27DB-BD31-4B8C-83A1-F6EECF244321}">
                <p14:modId xmlns:p14="http://schemas.microsoft.com/office/powerpoint/2010/main" val="4016256430"/>
              </p:ext>
            </p:extLst>
          </p:nvPr>
        </p:nvGraphicFramePr>
        <p:xfrm>
          <a:off x="6362700" y="971485"/>
          <a:ext cx="2638567" cy="5429312"/>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582560717"/>
                    </a:ext>
                  </a:extLst>
                </a:gridCol>
                <a:gridCol w="1088046">
                  <a:extLst>
                    <a:ext uri="{9D8B030D-6E8A-4147-A177-3AD203B41FA5}">
                      <a16:colId xmlns:a16="http://schemas.microsoft.com/office/drawing/2014/main" val="511824500"/>
                    </a:ext>
                  </a:extLst>
                </a:gridCol>
                <a:gridCol w="598021">
                  <a:extLst>
                    <a:ext uri="{9D8B030D-6E8A-4147-A177-3AD203B41FA5}">
                      <a16:colId xmlns:a16="http://schemas.microsoft.com/office/drawing/2014/main" val="3593019890"/>
                    </a:ext>
                  </a:extLst>
                </a:gridCol>
              </a:tblGrid>
              <a:tr h="392804">
                <a:tc>
                  <a:txBody>
                    <a:bodyPr/>
                    <a:lstStyle/>
                    <a:p>
                      <a:pPr algn="ctr"/>
                      <a:r>
                        <a:rPr lang="en-US" dirty="0">
                          <a:solidFill>
                            <a:srgbClr val="FF0000"/>
                          </a:solidFill>
                        </a:rPr>
                        <a:t>Edges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57444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{1, 2}</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{2, 3}</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{4, 5}</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{6, 7}</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{1, 4}</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{2,</a:t>
                      </a:r>
                      <a:r>
                        <a:rPr lang="en-US" sz="2000" baseline="0" dirty="0">
                          <a:latin typeface="+mn-lt"/>
                          <a:ea typeface="Times New Roman" panose="02020603050405020304" pitchFamily="18" charset="0"/>
                          <a:cs typeface="Times New Roman" panose="02020603050405020304" pitchFamily="18" charset="0"/>
                        </a:rPr>
                        <a:t> </a:t>
                      </a:r>
                      <a:r>
                        <a:rPr lang="en-US" sz="2000" dirty="0">
                          <a:latin typeface="+mn-lt"/>
                          <a:ea typeface="Times New Roman" panose="02020603050405020304" pitchFamily="18" charset="0"/>
                          <a:cs typeface="Times New Roman" panose="02020603050405020304" pitchFamily="18" charset="0"/>
                        </a:rPr>
                        <a:t>5}</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600405"/>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{4, 7}</a:t>
                      </a:r>
                      <a:r>
                        <a:rPr lang="en-US" sz="2000" baseline="0" dirty="0">
                          <a:latin typeface="+mn-lt"/>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576407"/>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{3, 5)</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7516510"/>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{2, 4} </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3537154"/>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{3, 6} </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540063"/>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{5, 7} </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2767037"/>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{5, 6}</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1878199"/>
                  </a:ext>
                </a:extLst>
              </a:tr>
            </a:tbl>
          </a:graphicData>
        </a:graphic>
      </p:graphicFrame>
      <p:sp>
        <p:nvSpPr>
          <p:cNvPr id="71" name="TextBox 70"/>
          <p:cNvSpPr txBox="1"/>
          <p:nvPr/>
        </p:nvSpPr>
        <p:spPr>
          <a:xfrm>
            <a:off x="6477000" y="1371600"/>
            <a:ext cx="762000" cy="369332"/>
          </a:xfrm>
          <a:prstGeom prst="rect">
            <a:avLst/>
          </a:prstGeom>
          <a:solidFill>
            <a:schemeClr val="bg1"/>
          </a:solidFill>
        </p:spPr>
        <p:txBody>
          <a:bodyPr wrap="square" rtlCol="0">
            <a:spAutoFit/>
          </a:bodyPr>
          <a:lstStyle/>
          <a:p>
            <a:endParaRPr lang="en-US" dirty="0"/>
          </a:p>
        </p:txBody>
      </p:sp>
      <p:sp>
        <p:nvSpPr>
          <p:cNvPr id="72" name="TextBox 71"/>
          <p:cNvSpPr txBox="1"/>
          <p:nvPr/>
        </p:nvSpPr>
        <p:spPr>
          <a:xfrm>
            <a:off x="6477000" y="1813172"/>
            <a:ext cx="762000" cy="369332"/>
          </a:xfrm>
          <a:prstGeom prst="rect">
            <a:avLst/>
          </a:prstGeom>
          <a:solidFill>
            <a:schemeClr val="bg1"/>
          </a:solidFill>
        </p:spPr>
        <p:txBody>
          <a:bodyPr wrap="square" rtlCol="0">
            <a:spAutoFit/>
          </a:bodyPr>
          <a:lstStyle/>
          <a:p>
            <a:endParaRPr lang="en-US" dirty="0"/>
          </a:p>
        </p:txBody>
      </p:sp>
      <p:sp>
        <p:nvSpPr>
          <p:cNvPr id="73" name="TextBox 72"/>
          <p:cNvSpPr txBox="1"/>
          <p:nvPr/>
        </p:nvSpPr>
        <p:spPr>
          <a:xfrm>
            <a:off x="6477000" y="6017820"/>
            <a:ext cx="762000" cy="369332"/>
          </a:xfrm>
          <a:prstGeom prst="rect">
            <a:avLst/>
          </a:prstGeom>
          <a:solidFill>
            <a:schemeClr val="bg1"/>
          </a:solidFill>
        </p:spPr>
        <p:txBody>
          <a:bodyPr wrap="square" rtlCol="0">
            <a:spAutoFit/>
          </a:bodyPr>
          <a:lstStyle/>
          <a:p>
            <a:endParaRPr lang="en-US" dirty="0"/>
          </a:p>
        </p:txBody>
      </p:sp>
      <p:sp>
        <p:nvSpPr>
          <p:cNvPr id="74" name="TextBox 73"/>
          <p:cNvSpPr txBox="1"/>
          <p:nvPr/>
        </p:nvSpPr>
        <p:spPr>
          <a:xfrm>
            <a:off x="6477000" y="5576248"/>
            <a:ext cx="762000" cy="369332"/>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6477000" y="5163479"/>
            <a:ext cx="762000" cy="369332"/>
          </a:xfrm>
          <a:prstGeom prst="rect">
            <a:avLst/>
          </a:prstGeom>
          <a:solidFill>
            <a:schemeClr val="bg1"/>
          </a:solidFill>
        </p:spPr>
        <p:txBody>
          <a:bodyPr wrap="square" rtlCol="0">
            <a:spAutoFit/>
          </a:bodyPr>
          <a:lstStyle/>
          <a:p>
            <a:endParaRPr lang="en-US" dirty="0"/>
          </a:p>
        </p:txBody>
      </p:sp>
      <p:sp>
        <p:nvSpPr>
          <p:cNvPr id="76" name="TextBox 75"/>
          <p:cNvSpPr txBox="1"/>
          <p:nvPr/>
        </p:nvSpPr>
        <p:spPr>
          <a:xfrm>
            <a:off x="6477000" y="4754376"/>
            <a:ext cx="7620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6477000" y="4309141"/>
            <a:ext cx="7620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6477000" y="3898868"/>
            <a:ext cx="7620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477000" y="3482609"/>
            <a:ext cx="762000" cy="369332"/>
          </a:xfrm>
          <a:prstGeom prst="rect">
            <a:avLst/>
          </a:prstGeom>
          <a:solidFill>
            <a:schemeClr val="bg1"/>
          </a:solidFill>
        </p:spPr>
        <p:txBody>
          <a:bodyPr wrap="square" rtlCol="0">
            <a:spAutoFit/>
          </a:bodyPr>
          <a:lstStyle/>
          <a:p>
            <a:endParaRPr lang="en-US" dirty="0"/>
          </a:p>
        </p:txBody>
      </p:sp>
      <p:sp>
        <p:nvSpPr>
          <p:cNvPr id="80" name="TextBox 79"/>
          <p:cNvSpPr txBox="1"/>
          <p:nvPr/>
        </p:nvSpPr>
        <p:spPr>
          <a:xfrm>
            <a:off x="6477000" y="3069088"/>
            <a:ext cx="762000" cy="369332"/>
          </a:xfrm>
          <a:prstGeom prst="rect">
            <a:avLst/>
          </a:prstGeom>
          <a:solidFill>
            <a:schemeClr val="bg1"/>
          </a:solidFill>
        </p:spPr>
        <p:txBody>
          <a:bodyPr wrap="square" rtlCol="0">
            <a:spAutoFit/>
          </a:bodyPr>
          <a:lstStyle/>
          <a:p>
            <a:endParaRPr lang="en-US" dirty="0"/>
          </a:p>
        </p:txBody>
      </p:sp>
      <p:sp>
        <p:nvSpPr>
          <p:cNvPr id="81" name="TextBox 80"/>
          <p:cNvSpPr txBox="1"/>
          <p:nvPr/>
        </p:nvSpPr>
        <p:spPr>
          <a:xfrm>
            <a:off x="6477000" y="2642671"/>
            <a:ext cx="762000" cy="369332"/>
          </a:xfrm>
          <a:prstGeom prst="rect">
            <a:avLst/>
          </a:prstGeom>
          <a:solidFill>
            <a:schemeClr val="bg1"/>
          </a:solidFill>
        </p:spPr>
        <p:txBody>
          <a:bodyPr wrap="square" rtlCol="0">
            <a:spAutoFit/>
          </a:bodyPr>
          <a:lstStyle/>
          <a:p>
            <a:endParaRPr lang="en-US" dirty="0"/>
          </a:p>
        </p:txBody>
      </p:sp>
      <p:sp>
        <p:nvSpPr>
          <p:cNvPr id="82" name="TextBox 81"/>
          <p:cNvSpPr txBox="1"/>
          <p:nvPr/>
        </p:nvSpPr>
        <p:spPr>
          <a:xfrm>
            <a:off x="6477000" y="2221468"/>
            <a:ext cx="762000" cy="369332"/>
          </a:xfrm>
          <a:prstGeom prst="rect">
            <a:avLst/>
          </a:prstGeom>
          <a:solidFill>
            <a:schemeClr val="bg1"/>
          </a:solidFill>
        </p:spPr>
        <p:txBody>
          <a:bodyPr wrap="square" rtlCol="0">
            <a:spAutoFit/>
          </a:bodyPr>
          <a:lstStyle/>
          <a:p>
            <a:endParaRPr lang="en-US" dirty="0"/>
          </a:p>
        </p:txBody>
      </p:sp>
      <p:sp>
        <p:nvSpPr>
          <p:cNvPr id="83" name="TextBox 82"/>
          <p:cNvSpPr txBox="1"/>
          <p:nvPr/>
        </p:nvSpPr>
        <p:spPr>
          <a:xfrm>
            <a:off x="7592704" y="1371600"/>
            <a:ext cx="381000" cy="369332"/>
          </a:xfrm>
          <a:prstGeom prst="rect">
            <a:avLst/>
          </a:prstGeom>
          <a:solidFill>
            <a:schemeClr val="bg1"/>
          </a:solidFill>
        </p:spPr>
        <p:txBody>
          <a:bodyPr wrap="square" rtlCol="0">
            <a:spAutoFit/>
          </a:bodyPr>
          <a:lstStyle/>
          <a:p>
            <a:endParaRPr lang="en-US" dirty="0"/>
          </a:p>
        </p:txBody>
      </p:sp>
      <p:sp>
        <p:nvSpPr>
          <p:cNvPr id="84" name="TextBox 83"/>
          <p:cNvSpPr txBox="1"/>
          <p:nvPr/>
        </p:nvSpPr>
        <p:spPr>
          <a:xfrm>
            <a:off x="7567433" y="1813172"/>
            <a:ext cx="381000" cy="369332"/>
          </a:xfrm>
          <a:prstGeom prst="rect">
            <a:avLst/>
          </a:prstGeom>
          <a:solidFill>
            <a:schemeClr val="bg1"/>
          </a:solidFill>
        </p:spPr>
        <p:txBody>
          <a:bodyPr wrap="square" rtlCol="0">
            <a:spAutoFit/>
          </a:bodyPr>
          <a:lstStyle/>
          <a:p>
            <a:endParaRPr lang="en-US" dirty="0"/>
          </a:p>
        </p:txBody>
      </p:sp>
      <p:sp>
        <p:nvSpPr>
          <p:cNvPr id="85" name="TextBox 84"/>
          <p:cNvSpPr txBox="1"/>
          <p:nvPr/>
        </p:nvSpPr>
        <p:spPr>
          <a:xfrm>
            <a:off x="7568467" y="2230069"/>
            <a:ext cx="381000" cy="369332"/>
          </a:xfrm>
          <a:prstGeom prst="rect">
            <a:avLst/>
          </a:prstGeom>
          <a:solidFill>
            <a:schemeClr val="bg1"/>
          </a:solidFill>
        </p:spPr>
        <p:txBody>
          <a:bodyPr wrap="square" rtlCol="0">
            <a:spAutoFit/>
          </a:bodyPr>
          <a:lstStyle/>
          <a:p>
            <a:endParaRPr lang="en-US" dirty="0"/>
          </a:p>
        </p:txBody>
      </p:sp>
      <p:sp>
        <p:nvSpPr>
          <p:cNvPr id="86" name="TextBox 85"/>
          <p:cNvSpPr txBox="1"/>
          <p:nvPr/>
        </p:nvSpPr>
        <p:spPr>
          <a:xfrm>
            <a:off x="7564026" y="2630184"/>
            <a:ext cx="381000" cy="369332"/>
          </a:xfrm>
          <a:prstGeom prst="rect">
            <a:avLst/>
          </a:prstGeom>
          <a:solidFill>
            <a:schemeClr val="bg1"/>
          </a:solidFill>
        </p:spPr>
        <p:txBody>
          <a:bodyPr wrap="square" rtlCol="0">
            <a:spAutoFit/>
          </a:bodyPr>
          <a:lstStyle/>
          <a:p>
            <a:endParaRPr lang="en-US" dirty="0"/>
          </a:p>
        </p:txBody>
      </p:sp>
      <p:sp>
        <p:nvSpPr>
          <p:cNvPr id="87" name="TextBox 86"/>
          <p:cNvSpPr txBox="1"/>
          <p:nvPr/>
        </p:nvSpPr>
        <p:spPr>
          <a:xfrm>
            <a:off x="7571096" y="3059374"/>
            <a:ext cx="381000" cy="369332"/>
          </a:xfrm>
          <a:prstGeom prst="rect">
            <a:avLst/>
          </a:prstGeom>
          <a:solidFill>
            <a:schemeClr val="bg1"/>
          </a:solidFill>
        </p:spPr>
        <p:txBody>
          <a:bodyPr wrap="square" rtlCol="0">
            <a:spAutoFit/>
          </a:bodyPr>
          <a:lstStyle/>
          <a:p>
            <a:endParaRPr lang="en-US" dirty="0"/>
          </a:p>
        </p:txBody>
      </p:sp>
      <p:sp>
        <p:nvSpPr>
          <p:cNvPr id="88" name="TextBox 87"/>
          <p:cNvSpPr txBox="1"/>
          <p:nvPr/>
        </p:nvSpPr>
        <p:spPr>
          <a:xfrm>
            <a:off x="7616774" y="3476271"/>
            <a:ext cx="381000" cy="369332"/>
          </a:xfrm>
          <a:prstGeom prst="rect">
            <a:avLst/>
          </a:prstGeom>
          <a:solidFill>
            <a:schemeClr val="bg1"/>
          </a:solidFill>
        </p:spPr>
        <p:txBody>
          <a:bodyPr wrap="square" rtlCol="0">
            <a:spAutoFit/>
          </a:bodyPr>
          <a:lstStyle/>
          <a:p>
            <a:endParaRPr lang="en-US" dirty="0"/>
          </a:p>
        </p:txBody>
      </p:sp>
      <p:sp>
        <p:nvSpPr>
          <p:cNvPr id="89" name="TextBox 88"/>
          <p:cNvSpPr txBox="1"/>
          <p:nvPr/>
        </p:nvSpPr>
        <p:spPr>
          <a:xfrm>
            <a:off x="7527091" y="3910745"/>
            <a:ext cx="381000" cy="369332"/>
          </a:xfrm>
          <a:prstGeom prst="rect">
            <a:avLst/>
          </a:prstGeom>
          <a:solidFill>
            <a:schemeClr val="bg1"/>
          </a:solidFill>
        </p:spPr>
        <p:txBody>
          <a:bodyPr wrap="square" rtlCol="0">
            <a:spAutoFit/>
          </a:bodyPr>
          <a:lstStyle/>
          <a:p>
            <a:endParaRPr lang="en-US" dirty="0"/>
          </a:p>
        </p:txBody>
      </p:sp>
      <p:sp>
        <p:nvSpPr>
          <p:cNvPr id="90" name="TextBox 89"/>
          <p:cNvSpPr txBox="1"/>
          <p:nvPr/>
        </p:nvSpPr>
        <p:spPr>
          <a:xfrm>
            <a:off x="7566655" y="4331696"/>
            <a:ext cx="381000" cy="369332"/>
          </a:xfrm>
          <a:prstGeom prst="rect">
            <a:avLst/>
          </a:prstGeom>
          <a:solidFill>
            <a:schemeClr val="bg1"/>
          </a:solidFill>
        </p:spPr>
        <p:txBody>
          <a:bodyPr wrap="square" rtlCol="0">
            <a:spAutoFit/>
          </a:bodyPr>
          <a:lstStyle/>
          <a:p>
            <a:endParaRPr lang="en-US" dirty="0"/>
          </a:p>
        </p:txBody>
      </p:sp>
      <p:sp>
        <p:nvSpPr>
          <p:cNvPr id="91" name="TextBox 90"/>
          <p:cNvSpPr txBox="1"/>
          <p:nvPr/>
        </p:nvSpPr>
        <p:spPr>
          <a:xfrm>
            <a:off x="7578455" y="4741405"/>
            <a:ext cx="381000" cy="369332"/>
          </a:xfrm>
          <a:prstGeom prst="rect">
            <a:avLst/>
          </a:prstGeom>
          <a:solidFill>
            <a:schemeClr val="bg1"/>
          </a:solidFill>
        </p:spPr>
        <p:txBody>
          <a:bodyPr wrap="square" rtlCol="0">
            <a:spAutoFit/>
          </a:bodyPr>
          <a:lstStyle/>
          <a:p>
            <a:endParaRPr lang="en-US" dirty="0"/>
          </a:p>
        </p:txBody>
      </p:sp>
      <p:sp>
        <p:nvSpPr>
          <p:cNvPr id="92" name="TextBox 91"/>
          <p:cNvSpPr txBox="1"/>
          <p:nvPr/>
        </p:nvSpPr>
        <p:spPr>
          <a:xfrm>
            <a:off x="7633866" y="5167822"/>
            <a:ext cx="381000" cy="369332"/>
          </a:xfrm>
          <a:prstGeom prst="rect">
            <a:avLst/>
          </a:prstGeom>
          <a:solidFill>
            <a:schemeClr val="bg1"/>
          </a:solidFill>
        </p:spPr>
        <p:txBody>
          <a:bodyPr wrap="square" rtlCol="0">
            <a:spAutoFit/>
          </a:bodyPr>
          <a:lstStyle/>
          <a:p>
            <a:endParaRPr lang="en-US" dirty="0"/>
          </a:p>
        </p:txBody>
      </p:sp>
      <p:sp>
        <p:nvSpPr>
          <p:cNvPr id="93" name="TextBox 92"/>
          <p:cNvSpPr txBox="1"/>
          <p:nvPr/>
        </p:nvSpPr>
        <p:spPr>
          <a:xfrm>
            <a:off x="7519566" y="5577808"/>
            <a:ext cx="381000" cy="369332"/>
          </a:xfrm>
          <a:prstGeom prst="rect">
            <a:avLst/>
          </a:prstGeom>
          <a:solidFill>
            <a:schemeClr val="bg1"/>
          </a:solidFill>
        </p:spPr>
        <p:txBody>
          <a:bodyPr wrap="square" rtlCol="0">
            <a:spAutoFit/>
          </a:bodyPr>
          <a:lstStyle/>
          <a:p>
            <a:endParaRPr lang="en-US" dirty="0"/>
          </a:p>
        </p:txBody>
      </p:sp>
      <p:sp>
        <p:nvSpPr>
          <p:cNvPr id="94" name="TextBox 93"/>
          <p:cNvSpPr txBox="1"/>
          <p:nvPr/>
        </p:nvSpPr>
        <p:spPr>
          <a:xfrm>
            <a:off x="7559908" y="6001165"/>
            <a:ext cx="3810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91915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1"/>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8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72"/>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8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82"/>
                                        </p:tgtEl>
                                        <p:attrNameLst>
                                          <p:attrName>style.visibility</p:attrName>
                                        </p:attrNameLst>
                                      </p:cBhvr>
                                      <p:to>
                                        <p:strVal val="hidden"/>
                                      </p:to>
                                    </p:set>
                                  </p:childTnLst>
                                </p:cTn>
                              </p:par>
                              <p:par>
                                <p:cTn id="32" presetID="1" presetClass="exit" presetSubtype="0" fill="hold" grpId="0" nodeType="withEffect">
                                  <p:stCondLst>
                                    <p:cond delay="0"/>
                                  </p:stCondLst>
                                  <p:childTnLst>
                                    <p:set>
                                      <p:cBhvr>
                                        <p:cTn id="33" dur="1" fill="hold">
                                          <p:stCondLst>
                                            <p:cond delay="0"/>
                                          </p:stCondLst>
                                        </p:cTn>
                                        <p:tgtEl>
                                          <p:spTgt spid="8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81"/>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8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0" nodeType="clickEffect">
                                  <p:stCondLst>
                                    <p:cond delay="0"/>
                                  </p:stCondLst>
                                  <p:childTnLst>
                                    <p:set>
                                      <p:cBhvr>
                                        <p:cTn id="43" dur="1" fill="hold">
                                          <p:stCondLst>
                                            <p:cond delay="0"/>
                                          </p:stCondLst>
                                        </p:cTn>
                                        <p:tgtEl>
                                          <p:spTgt spid="80"/>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79"/>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8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8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77"/>
                                        </p:tgtEl>
                                        <p:attrNameLst>
                                          <p:attrName>style.visibility</p:attrName>
                                        </p:attrNameLst>
                                      </p:cBhvr>
                                      <p:to>
                                        <p:strVal val="hidden"/>
                                      </p:to>
                                    </p:set>
                                  </p:childTnLst>
                                </p:cTn>
                              </p:par>
                              <p:par>
                                <p:cTn id="62" presetID="1" presetClass="exit" presetSubtype="0" fill="hold" grpId="0" nodeType="withEffect">
                                  <p:stCondLst>
                                    <p:cond delay="0"/>
                                  </p:stCondLst>
                                  <p:childTnLst>
                                    <p:set>
                                      <p:cBhvr>
                                        <p:cTn id="63" dur="1" fill="hold">
                                          <p:stCondLst>
                                            <p:cond delay="0"/>
                                          </p:stCondLst>
                                        </p:cTn>
                                        <p:tgtEl>
                                          <p:spTgt spid="9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76"/>
                                        </p:tgtEl>
                                        <p:attrNameLst>
                                          <p:attrName>style.visibility</p:attrName>
                                        </p:attrNameLst>
                                      </p:cBhvr>
                                      <p:to>
                                        <p:strVal val="hidden"/>
                                      </p:to>
                                    </p:set>
                                  </p:childTnLst>
                                </p:cTn>
                              </p:par>
                              <p:par>
                                <p:cTn id="68" presetID="1" presetClass="exit" presetSubtype="0" fill="hold" grpId="0" nodeType="withEffect">
                                  <p:stCondLst>
                                    <p:cond delay="0"/>
                                  </p:stCondLst>
                                  <p:childTnLst>
                                    <p:set>
                                      <p:cBhvr>
                                        <p:cTn id="69" dur="1" fill="hold">
                                          <p:stCondLst>
                                            <p:cond delay="0"/>
                                          </p:stCondLst>
                                        </p:cTn>
                                        <p:tgtEl>
                                          <p:spTgt spid="9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9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0" nodeType="clickEffect">
                                  <p:stCondLst>
                                    <p:cond delay="0"/>
                                  </p:stCondLst>
                                  <p:childTnLst>
                                    <p:set>
                                      <p:cBhvr>
                                        <p:cTn id="79" dur="1" fill="hold">
                                          <p:stCondLst>
                                            <p:cond delay="0"/>
                                          </p:stCondLst>
                                        </p:cTn>
                                        <p:tgtEl>
                                          <p:spTgt spid="74"/>
                                        </p:tgtEl>
                                        <p:attrNameLst>
                                          <p:attrName>style.visibility</p:attrName>
                                        </p:attrNameLst>
                                      </p:cBhvr>
                                      <p:to>
                                        <p:strVal val="hidden"/>
                                      </p:to>
                                    </p:set>
                                  </p:childTnLst>
                                </p:cTn>
                              </p:par>
                              <p:par>
                                <p:cTn id="80" presetID="1" presetClass="exit" presetSubtype="0" fill="hold" grpId="0" nodeType="withEffect">
                                  <p:stCondLst>
                                    <p:cond delay="0"/>
                                  </p:stCondLst>
                                  <p:childTnLst>
                                    <p:set>
                                      <p:cBhvr>
                                        <p:cTn id="81" dur="1" fill="hold">
                                          <p:stCondLst>
                                            <p:cond delay="0"/>
                                          </p:stCondLst>
                                        </p:cTn>
                                        <p:tgtEl>
                                          <p:spTgt spid="9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0" nodeType="clickEffect">
                                  <p:stCondLst>
                                    <p:cond delay="0"/>
                                  </p:stCondLst>
                                  <p:childTnLst>
                                    <p:set>
                                      <p:cBhvr>
                                        <p:cTn id="85" dur="1" fill="hold">
                                          <p:stCondLst>
                                            <p:cond delay="0"/>
                                          </p:stCondLst>
                                        </p:cTn>
                                        <p:tgtEl>
                                          <p:spTgt spid="73"/>
                                        </p:tgtEl>
                                        <p:attrNameLst>
                                          <p:attrName>style.visibility</p:attrName>
                                        </p:attrNameLst>
                                      </p:cBhvr>
                                      <p:to>
                                        <p:strVal val="hidden"/>
                                      </p:to>
                                    </p:set>
                                  </p:childTnLst>
                                </p:cTn>
                              </p:par>
                              <p:par>
                                <p:cTn id="86" presetID="1" presetClass="exit" presetSubtype="0" fill="hold" grpId="0" nodeType="withEffect">
                                  <p:stCondLst>
                                    <p:cond delay="0"/>
                                  </p:stCondLst>
                                  <p:childTnLst>
                                    <p:set>
                                      <p:cBhvr>
                                        <p:cTn id="87" dur="1" fill="hold">
                                          <p:stCondLst>
                                            <p:cond delay="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 Example</a:t>
            </a:r>
          </a:p>
        </p:txBody>
      </p:sp>
      <p:sp>
        <p:nvSpPr>
          <p:cNvPr id="4" name="TextBox 3"/>
          <p:cNvSpPr txBox="1"/>
          <p:nvPr/>
        </p:nvSpPr>
        <p:spPr>
          <a:xfrm>
            <a:off x="190500" y="971490"/>
            <a:ext cx="859594" cy="400110"/>
          </a:xfrm>
          <a:prstGeom prst="rect">
            <a:avLst/>
          </a:prstGeom>
          <a:noFill/>
          <a:ln w="28575">
            <a:solidFill>
              <a:schemeClr val="tx1"/>
            </a:solidFill>
          </a:ln>
        </p:spPr>
        <p:txBody>
          <a:bodyPr wrap="none" rtlCol="0">
            <a:spAutoFit/>
          </a:bodyPr>
          <a:lstStyle/>
          <a:p>
            <a:r>
              <a:rPr lang="en-IN" sz="2000" b="1" dirty="0"/>
              <a:t>Step:2</a:t>
            </a:r>
            <a:endParaRPr lang="en-US" sz="2000" b="1" dirty="0"/>
          </a:p>
        </p:txBody>
      </p:sp>
      <p:sp>
        <p:nvSpPr>
          <p:cNvPr id="5" name="TextBox 4"/>
          <p:cNvSpPr txBox="1"/>
          <p:nvPr/>
        </p:nvSpPr>
        <p:spPr>
          <a:xfrm>
            <a:off x="190500" y="1385248"/>
            <a:ext cx="5829300" cy="430887"/>
          </a:xfrm>
          <a:prstGeom prst="rect">
            <a:avLst/>
          </a:prstGeom>
          <a:solidFill>
            <a:schemeClr val="accent5">
              <a:lumMod val="20000"/>
              <a:lumOff val="80000"/>
            </a:schemeClr>
          </a:solidFill>
        </p:spPr>
        <p:txBody>
          <a:bodyPr wrap="square" rtlCol="0">
            <a:spAutoFit/>
          </a:bodyPr>
          <a:lstStyle/>
          <a:p>
            <a:r>
              <a:rPr lang="en-US" sz="2200" dirty="0"/>
              <a:t>Select the minimum weight edge but no cycle.</a:t>
            </a:r>
          </a:p>
        </p:txBody>
      </p:sp>
      <p:sp>
        <p:nvSpPr>
          <p:cNvPr id="38" name="Oval 37"/>
          <p:cNvSpPr/>
          <p:nvPr/>
        </p:nvSpPr>
        <p:spPr>
          <a:xfrm>
            <a:off x="6858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39" name="Oval 38"/>
          <p:cNvSpPr/>
          <p:nvPr/>
        </p:nvSpPr>
        <p:spPr>
          <a:xfrm>
            <a:off x="26670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40" name="Oval 39"/>
          <p:cNvSpPr/>
          <p:nvPr/>
        </p:nvSpPr>
        <p:spPr>
          <a:xfrm>
            <a:off x="47244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41" name="Oval 40"/>
          <p:cNvSpPr/>
          <p:nvPr/>
        </p:nvSpPr>
        <p:spPr>
          <a:xfrm>
            <a:off x="6858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42" name="Oval 41"/>
          <p:cNvSpPr/>
          <p:nvPr/>
        </p:nvSpPr>
        <p:spPr>
          <a:xfrm>
            <a:off x="27432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43" name="Oval 42"/>
          <p:cNvSpPr/>
          <p:nvPr/>
        </p:nvSpPr>
        <p:spPr>
          <a:xfrm>
            <a:off x="4807527"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44" name="Oval 43"/>
          <p:cNvSpPr/>
          <p:nvPr/>
        </p:nvSpPr>
        <p:spPr>
          <a:xfrm>
            <a:off x="2819400" y="5638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45" name="Straight Connector 44"/>
          <p:cNvCxnSpPr>
            <a:stCxn id="38" idx="6"/>
            <a:endCxn id="39" idx="2"/>
          </p:cNvCxnSpPr>
          <p:nvPr/>
        </p:nvCxnSpPr>
        <p:spPr>
          <a:xfrm>
            <a:off x="1371600" y="2286000"/>
            <a:ext cx="1295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6"/>
            <a:endCxn id="40" idx="2"/>
          </p:cNvCxnSpPr>
          <p:nvPr/>
        </p:nvCxnSpPr>
        <p:spPr>
          <a:xfrm>
            <a:off x="3352800" y="22860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6"/>
            <a:endCxn id="42" idx="2"/>
          </p:cNvCxnSpPr>
          <p:nvPr/>
        </p:nvCxnSpPr>
        <p:spPr>
          <a:xfrm>
            <a:off x="1371600" y="41148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6"/>
            <a:endCxn id="43" idx="2"/>
          </p:cNvCxnSpPr>
          <p:nvPr/>
        </p:nvCxnSpPr>
        <p:spPr>
          <a:xfrm>
            <a:off x="3429000" y="4114800"/>
            <a:ext cx="137852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8" idx="4"/>
            <a:endCxn id="41" idx="0"/>
          </p:cNvCxnSpPr>
          <p:nvPr/>
        </p:nvCxnSpPr>
        <p:spPr>
          <a:xfrm>
            <a:off x="10287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4"/>
          </p:cNvCxnSpPr>
          <p:nvPr/>
        </p:nvCxnSpPr>
        <p:spPr>
          <a:xfrm>
            <a:off x="30099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0" idx="4"/>
          </p:cNvCxnSpPr>
          <p:nvPr/>
        </p:nvCxnSpPr>
        <p:spPr>
          <a:xfrm>
            <a:off x="50673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7"/>
            <a:endCxn id="39" idx="3"/>
          </p:cNvCxnSpPr>
          <p:nvPr/>
        </p:nvCxnSpPr>
        <p:spPr>
          <a:xfrm flipV="1">
            <a:off x="12711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7"/>
            <a:endCxn id="40" idx="3"/>
          </p:cNvCxnSpPr>
          <p:nvPr/>
        </p:nvCxnSpPr>
        <p:spPr>
          <a:xfrm flipV="1">
            <a:off x="33285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3"/>
            <a:endCxn id="44" idx="6"/>
          </p:cNvCxnSpPr>
          <p:nvPr/>
        </p:nvCxnSpPr>
        <p:spPr>
          <a:xfrm flipH="1">
            <a:off x="3505200" y="4330326"/>
            <a:ext cx="1402760" cy="1613274"/>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1" idx="4"/>
            <a:endCxn id="44" idx="2"/>
          </p:cNvCxnSpPr>
          <p:nvPr/>
        </p:nvCxnSpPr>
        <p:spPr>
          <a:xfrm>
            <a:off x="1028700" y="4419600"/>
            <a:ext cx="1790700" cy="15240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2" idx="4"/>
          </p:cNvCxnSpPr>
          <p:nvPr/>
        </p:nvCxnSpPr>
        <p:spPr>
          <a:xfrm>
            <a:off x="3086100" y="44196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62000" y="2895600"/>
            <a:ext cx="361950" cy="461665"/>
          </a:xfrm>
          <a:prstGeom prst="rect">
            <a:avLst/>
          </a:prstGeom>
          <a:noFill/>
        </p:spPr>
        <p:txBody>
          <a:bodyPr wrap="square" rtlCol="0">
            <a:spAutoFit/>
          </a:bodyPr>
          <a:lstStyle/>
          <a:p>
            <a:r>
              <a:rPr lang="en-US" sz="2400" dirty="0"/>
              <a:t>4</a:t>
            </a:r>
          </a:p>
        </p:txBody>
      </p:sp>
      <p:sp>
        <p:nvSpPr>
          <p:cNvPr id="58" name="TextBox 57"/>
          <p:cNvSpPr txBox="1"/>
          <p:nvPr/>
        </p:nvSpPr>
        <p:spPr>
          <a:xfrm>
            <a:off x="2076450" y="2967335"/>
            <a:ext cx="361950" cy="461665"/>
          </a:xfrm>
          <a:prstGeom prst="rect">
            <a:avLst/>
          </a:prstGeom>
          <a:noFill/>
        </p:spPr>
        <p:txBody>
          <a:bodyPr wrap="square" rtlCol="0">
            <a:spAutoFit/>
          </a:bodyPr>
          <a:lstStyle/>
          <a:p>
            <a:r>
              <a:rPr lang="en-US" sz="2400" dirty="0"/>
              <a:t>6</a:t>
            </a:r>
          </a:p>
        </p:txBody>
      </p:sp>
      <p:sp>
        <p:nvSpPr>
          <p:cNvPr id="59" name="TextBox 58"/>
          <p:cNvSpPr txBox="1"/>
          <p:nvPr/>
        </p:nvSpPr>
        <p:spPr>
          <a:xfrm>
            <a:off x="2990850" y="2965103"/>
            <a:ext cx="361950" cy="461665"/>
          </a:xfrm>
          <a:prstGeom prst="rect">
            <a:avLst/>
          </a:prstGeom>
          <a:noFill/>
        </p:spPr>
        <p:txBody>
          <a:bodyPr wrap="square" rtlCol="0">
            <a:spAutoFit/>
          </a:bodyPr>
          <a:lstStyle/>
          <a:p>
            <a:r>
              <a:rPr lang="en-US" sz="2400" dirty="0"/>
              <a:t>4</a:t>
            </a:r>
          </a:p>
        </p:txBody>
      </p:sp>
      <p:sp>
        <p:nvSpPr>
          <p:cNvPr id="60" name="TextBox 59"/>
          <p:cNvSpPr txBox="1"/>
          <p:nvPr/>
        </p:nvSpPr>
        <p:spPr>
          <a:xfrm>
            <a:off x="4114800" y="2967335"/>
            <a:ext cx="361950" cy="461665"/>
          </a:xfrm>
          <a:prstGeom prst="rect">
            <a:avLst/>
          </a:prstGeom>
          <a:noFill/>
        </p:spPr>
        <p:txBody>
          <a:bodyPr wrap="square" rtlCol="0">
            <a:spAutoFit/>
          </a:bodyPr>
          <a:lstStyle/>
          <a:p>
            <a:r>
              <a:rPr lang="en-US" sz="2400" dirty="0"/>
              <a:t>5</a:t>
            </a:r>
          </a:p>
        </p:txBody>
      </p:sp>
      <p:sp>
        <p:nvSpPr>
          <p:cNvPr id="61" name="TextBox 60"/>
          <p:cNvSpPr txBox="1"/>
          <p:nvPr/>
        </p:nvSpPr>
        <p:spPr>
          <a:xfrm>
            <a:off x="5048250" y="2891135"/>
            <a:ext cx="361950" cy="461665"/>
          </a:xfrm>
          <a:prstGeom prst="rect">
            <a:avLst/>
          </a:prstGeom>
          <a:noFill/>
        </p:spPr>
        <p:txBody>
          <a:bodyPr wrap="square" rtlCol="0">
            <a:spAutoFit/>
          </a:bodyPr>
          <a:lstStyle/>
          <a:p>
            <a:r>
              <a:rPr lang="en-US" sz="2400" dirty="0"/>
              <a:t>6</a:t>
            </a:r>
          </a:p>
        </p:txBody>
      </p:sp>
      <p:sp>
        <p:nvSpPr>
          <p:cNvPr id="62" name="TextBox 61"/>
          <p:cNvSpPr txBox="1"/>
          <p:nvPr/>
        </p:nvSpPr>
        <p:spPr>
          <a:xfrm>
            <a:off x="2057400" y="4038600"/>
            <a:ext cx="361950" cy="461665"/>
          </a:xfrm>
          <a:prstGeom prst="rect">
            <a:avLst/>
          </a:prstGeom>
          <a:noFill/>
        </p:spPr>
        <p:txBody>
          <a:bodyPr wrap="square" rtlCol="0">
            <a:spAutoFit/>
          </a:bodyPr>
          <a:lstStyle/>
          <a:p>
            <a:r>
              <a:rPr lang="en-US" sz="2400" dirty="0"/>
              <a:t>3</a:t>
            </a:r>
          </a:p>
        </p:txBody>
      </p:sp>
      <p:sp>
        <p:nvSpPr>
          <p:cNvPr id="63" name="TextBox 62"/>
          <p:cNvSpPr txBox="1"/>
          <p:nvPr/>
        </p:nvSpPr>
        <p:spPr>
          <a:xfrm>
            <a:off x="3981450" y="4038600"/>
            <a:ext cx="361950" cy="461665"/>
          </a:xfrm>
          <a:prstGeom prst="rect">
            <a:avLst/>
          </a:prstGeom>
          <a:noFill/>
        </p:spPr>
        <p:txBody>
          <a:bodyPr wrap="square" rtlCol="0">
            <a:spAutoFit/>
          </a:bodyPr>
          <a:lstStyle/>
          <a:p>
            <a:r>
              <a:rPr lang="en-US" sz="2400" dirty="0"/>
              <a:t>8</a:t>
            </a:r>
          </a:p>
        </p:txBody>
      </p:sp>
      <p:sp>
        <p:nvSpPr>
          <p:cNvPr id="64" name="TextBox 63"/>
          <p:cNvSpPr txBox="1"/>
          <p:nvPr/>
        </p:nvSpPr>
        <p:spPr>
          <a:xfrm>
            <a:off x="1600200" y="5024735"/>
            <a:ext cx="361950" cy="461665"/>
          </a:xfrm>
          <a:prstGeom prst="rect">
            <a:avLst/>
          </a:prstGeom>
          <a:noFill/>
        </p:spPr>
        <p:txBody>
          <a:bodyPr wrap="square" rtlCol="0">
            <a:spAutoFit/>
          </a:bodyPr>
          <a:lstStyle/>
          <a:p>
            <a:r>
              <a:rPr lang="en-US" sz="2400" dirty="0"/>
              <a:t>4</a:t>
            </a:r>
          </a:p>
        </p:txBody>
      </p:sp>
      <p:sp>
        <p:nvSpPr>
          <p:cNvPr id="65" name="TextBox 64"/>
          <p:cNvSpPr txBox="1"/>
          <p:nvPr/>
        </p:nvSpPr>
        <p:spPr>
          <a:xfrm>
            <a:off x="3067050" y="4719935"/>
            <a:ext cx="361950" cy="461665"/>
          </a:xfrm>
          <a:prstGeom prst="rect">
            <a:avLst/>
          </a:prstGeom>
          <a:noFill/>
        </p:spPr>
        <p:txBody>
          <a:bodyPr wrap="square" rtlCol="0">
            <a:spAutoFit/>
          </a:bodyPr>
          <a:lstStyle/>
          <a:p>
            <a:r>
              <a:rPr lang="en-US" sz="2400" dirty="0"/>
              <a:t>7</a:t>
            </a:r>
          </a:p>
        </p:txBody>
      </p:sp>
      <p:sp>
        <p:nvSpPr>
          <p:cNvPr id="66" name="TextBox 65"/>
          <p:cNvSpPr txBox="1"/>
          <p:nvPr/>
        </p:nvSpPr>
        <p:spPr>
          <a:xfrm>
            <a:off x="4191000" y="4953000"/>
            <a:ext cx="361950" cy="461665"/>
          </a:xfrm>
          <a:prstGeom prst="rect">
            <a:avLst/>
          </a:prstGeom>
          <a:noFill/>
        </p:spPr>
        <p:txBody>
          <a:bodyPr wrap="square" rtlCol="0">
            <a:spAutoFit/>
          </a:bodyPr>
          <a:lstStyle/>
          <a:p>
            <a:r>
              <a:rPr lang="en-US" sz="2400" dirty="0"/>
              <a:t>3</a:t>
            </a:r>
          </a:p>
        </p:txBody>
      </p:sp>
      <p:sp>
        <p:nvSpPr>
          <p:cNvPr id="67" name="TextBox 66"/>
          <p:cNvSpPr txBox="1"/>
          <p:nvPr/>
        </p:nvSpPr>
        <p:spPr>
          <a:xfrm>
            <a:off x="1924050" y="1905000"/>
            <a:ext cx="361950" cy="461665"/>
          </a:xfrm>
          <a:prstGeom prst="rect">
            <a:avLst/>
          </a:prstGeom>
          <a:noFill/>
        </p:spPr>
        <p:txBody>
          <a:bodyPr wrap="square" rtlCol="0">
            <a:spAutoFit/>
          </a:bodyPr>
          <a:lstStyle/>
          <a:p>
            <a:r>
              <a:rPr lang="en-US" sz="2400" dirty="0"/>
              <a:t>1</a:t>
            </a:r>
          </a:p>
        </p:txBody>
      </p:sp>
      <p:sp>
        <p:nvSpPr>
          <p:cNvPr id="68" name="TextBox 67"/>
          <p:cNvSpPr txBox="1"/>
          <p:nvPr/>
        </p:nvSpPr>
        <p:spPr>
          <a:xfrm>
            <a:off x="3905250" y="1900535"/>
            <a:ext cx="361950" cy="461665"/>
          </a:xfrm>
          <a:prstGeom prst="rect">
            <a:avLst/>
          </a:prstGeom>
          <a:noFill/>
        </p:spPr>
        <p:txBody>
          <a:bodyPr wrap="square" rtlCol="0">
            <a:spAutoFit/>
          </a:bodyPr>
          <a:lstStyle/>
          <a:p>
            <a:r>
              <a:rPr lang="en-US" sz="2400" dirty="0"/>
              <a:t>2</a:t>
            </a:r>
          </a:p>
        </p:txBody>
      </p:sp>
      <p:graphicFrame>
        <p:nvGraphicFramePr>
          <p:cNvPr id="70" name="Table 69"/>
          <p:cNvGraphicFramePr>
            <a:graphicFrameLocks noGrp="1"/>
          </p:cNvGraphicFramePr>
          <p:nvPr/>
        </p:nvGraphicFramePr>
        <p:xfrm>
          <a:off x="6362700" y="971485"/>
          <a:ext cx="2638567" cy="5429312"/>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582560717"/>
                    </a:ext>
                  </a:extLst>
                </a:gridCol>
                <a:gridCol w="1088046">
                  <a:extLst>
                    <a:ext uri="{9D8B030D-6E8A-4147-A177-3AD203B41FA5}">
                      <a16:colId xmlns:a16="http://schemas.microsoft.com/office/drawing/2014/main" val="511824500"/>
                    </a:ext>
                  </a:extLst>
                </a:gridCol>
                <a:gridCol w="598021">
                  <a:extLst>
                    <a:ext uri="{9D8B030D-6E8A-4147-A177-3AD203B41FA5}">
                      <a16:colId xmlns:a16="http://schemas.microsoft.com/office/drawing/2014/main" val="3593019890"/>
                    </a:ext>
                  </a:extLst>
                </a:gridCol>
              </a:tblGrid>
              <a:tr h="392804">
                <a:tc>
                  <a:txBody>
                    <a:bodyPr/>
                    <a:lstStyle/>
                    <a:p>
                      <a:pPr algn="ctr"/>
                      <a:r>
                        <a:rPr lang="en-US" dirty="0">
                          <a:solidFill>
                            <a:srgbClr val="FF0000"/>
                          </a:solidFill>
                        </a:rPr>
                        <a:t>Edges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57444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{1, 2}</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{2, 3}</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{4, 5}</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{6, 7}</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{1, 4}</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{2,</a:t>
                      </a:r>
                      <a:r>
                        <a:rPr lang="en-US" sz="2000" baseline="0" dirty="0">
                          <a:latin typeface="+mn-lt"/>
                          <a:ea typeface="Times New Roman" panose="02020603050405020304" pitchFamily="18" charset="0"/>
                          <a:cs typeface="Times New Roman" panose="02020603050405020304" pitchFamily="18" charset="0"/>
                        </a:rPr>
                        <a:t> </a:t>
                      </a:r>
                      <a:r>
                        <a:rPr lang="en-US" sz="2000" dirty="0">
                          <a:latin typeface="+mn-lt"/>
                          <a:ea typeface="Times New Roman" panose="02020603050405020304" pitchFamily="18" charset="0"/>
                          <a:cs typeface="Times New Roman" panose="02020603050405020304" pitchFamily="18" charset="0"/>
                        </a:rPr>
                        <a:t>5}</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600405"/>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{4, 7}</a:t>
                      </a:r>
                      <a:r>
                        <a:rPr lang="en-US" sz="2000" baseline="0" dirty="0">
                          <a:latin typeface="+mn-lt"/>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576407"/>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{3, 5)</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7516510"/>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{2, 4} </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3537154"/>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{3, 6} </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540063"/>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{5, 7} </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2767037"/>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dirty="0">
                          <a:latin typeface="+mn-lt"/>
                          <a:ea typeface="Times New Roman" panose="02020603050405020304" pitchFamily="18" charset="0"/>
                          <a:cs typeface="Times New Roman" panose="02020603050405020304" pitchFamily="18" charset="0"/>
                        </a:rPr>
                        <a:t>{5, 6}</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1878199"/>
                  </a:ext>
                </a:extLst>
              </a:tr>
            </a:tbl>
          </a:graphicData>
        </a:graphic>
      </p:graphicFrame>
      <p:sp>
        <p:nvSpPr>
          <p:cNvPr id="96" name="Rounded Rectangle 95"/>
          <p:cNvSpPr/>
          <p:nvPr/>
        </p:nvSpPr>
        <p:spPr>
          <a:xfrm>
            <a:off x="8382000" y="1371600"/>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b="1" i="1" dirty="0">
                <a:solidFill>
                  <a:schemeClr val="tx1"/>
                </a:solidFill>
                <a:latin typeface="Times New Roman" panose="02020603050405020304" pitchFamily="18" charset="0"/>
                <a:sym typeface="Symbol" panose="05050102010706020507" pitchFamily="18" charset="2"/>
              </a:rPr>
              <a:t></a:t>
            </a:r>
            <a:r>
              <a:rPr lang="en-US" altLang="en-US" dirty="0">
                <a:solidFill>
                  <a:schemeClr val="tx1"/>
                </a:solidFill>
                <a:sym typeface="Symbol" panose="05050102010706020507" pitchFamily="18" charset="2"/>
              </a:rPr>
              <a:t> </a:t>
            </a:r>
          </a:p>
        </p:txBody>
      </p:sp>
      <p:sp>
        <p:nvSpPr>
          <p:cNvPr id="97" name="Rounded Rectangle 96"/>
          <p:cNvSpPr/>
          <p:nvPr/>
        </p:nvSpPr>
        <p:spPr>
          <a:xfrm>
            <a:off x="8382000" y="1791701"/>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b="1" i="1" dirty="0">
                <a:solidFill>
                  <a:schemeClr val="tx1"/>
                </a:solidFill>
                <a:latin typeface="Times New Roman" panose="02020603050405020304" pitchFamily="18" charset="0"/>
                <a:sym typeface="Symbol" panose="05050102010706020507" pitchFamily="18" charset="2"/>
              </a:rPr>
              <a:t></a:t>
            </a:r>
            <a:r>
              <a:rPr lang="en-US" altLang="en-US" dirty="0">
                <a:solidFill>
                  <a:schemeClr val="tx1"/>
                </a:solidFill>
                <a:sym typeface="Symbol" panose="05050102010706020507" pitchFamily="18" charset="2"/>
              </a:rPr>
              <a:t> </a:t>
            </a:r>
          </a:p>
        </p:txBody>
      </p:sp>
      <p:sp>
        <p:nvSpPr>
          <p:cNvPr id="98" name="Rounded Rectangle 97"/>
          <p:cNvSpPr/>
          <p:nvPr/>
        </p:nvSpPr>
        <p:spPr>
          <a:xfrm>
            <a:off x="8382000" y="2209800"/>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b="1" i="1" dirty="0">
                <a:solidFill>
                  <a:schemeClr val="tx1"/>
                </a:solidFill>
                <a:latin typeface="Times New Roman" panose="02020603050405020304" pitchFamily="18" charset="0"/>
                <a:sym typeface="Symbol" panose="05050102010706020507" pitchFamily="18" charset="2"/>
              </a:rPr>
              <a:t></a:t>
            </a:r>
            <a:r>
              <a:rPr lang="en-US" altLang="en-US" dirty="0">
                <a:solidFill>
                  <a:schemeClr val="tx1"/>
                </a:solidFill>
                <a:sym typeface="Symbol" panose="05050102010706020507" pitchFamily="18" charset="2"/>
              </a:rPr>
              <a:t> </a:t>
            </a:r>
          </a:p>
        </p:txBody>
      </p:sp>
      <p:sp>
        <p:nvSpPr>
          <p:cNvPr id="99" name="Rounded Rectangle 98"/>
          <p:cNvSpPr/>
          <p:nvPr/>
        </p:nvSpPr>
        <p:spPr>
          <a:xfrm>
            <a:off x="8382000" y="2590800"/>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b="1" i="1" dirty="0">
                <a:solidFill>
                  <a:schemeClr val="tx1"/>
                </a:solidFill>
                <a:latin typeface="Times New Roman" panose="02020603050405020304" pitchFamily="18" charset="0"/>
                <a:sym typeface="Symbol" panose="05050102010706020507" pitchFamily="18" charset="2"/>
              </a:rPr>
              <a:t></a:t>
            </a:r>
            <a:r>
              <a:rPr lang="en-US" altLang="en-US" dirty="0">
                <a:solidFill>
                  <a:schemeClr val="tx1"/>
                </a:solidFill>
                <a:sym typeface="Symbol" panose="05050102010706020507" pitchFamily="18" charset="2"/>
              </a:rPr>
              <a:t> </a:t>
            </a:r>
          </a:p>
        </p:txBody>
      </p:sp>
      <p:sp>
        <p:nvSpPr>
          <p:cNvPr id="100" name="Rounded Rectangle 99"/>
          <p:cNvSpPr/>
          <p:nvPr/>
        </p:nvSpPr>
        <p:spPr>
          <a:xfrm>
            <a:off x="8382000" y="3054927"/>
            <a:ext cx="457200" cy="4502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b="1" i="1" dirty="0">
                <a:solidFill>
                  <a:schemeClr val="tx1"/>
                </a:solidFill>
                <a:latin typeface="Times New Roman" panose="02020603050405020304" pitchFamily="18" charset="0"/>
                <a:sym typeface="Symbol" panose="05050102010706020507" pitchFamily="18" charset="2"/>
              </a:rPr>
              <a:t></a:t>
            </a:r>
            <a:r>
              <a:rPr lang="en-US" altLang="en-US" dirty="0">
                <a:solidFill>
                  <a:schemeClr val="tx1"/>
                </a:solidFill>
                <a:sym typeface="Symbol" panose="05050102010706020507" pitchFamily="18" charset="2"/>
              </a:rPr>
              <a:t> </a:t>
            </a:r>
          </a:p>
        </p:txBody>
      </p:sp>
      <p:sp>
        <p:nvSpPr>
          <p:cNvPr id="101" name="Rounded Rectangle 100"/>
          <p:cNvSpPr/>
          <p:nvPr/>
        </p:nvSpPr>
        <p:spPr>
          <a:xfrm>
            <a:off x="8382000" y="3849101"/>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b="1" i="1" dirty="0">
                <a:solidFill>
                  <a:schemeClr val="tx1"/>
                </a:solidFill>
                <a:latin typeface="Times New Roman" panose="02020603050405020304" pitchFamily="18" charset="0"/>
                <a:sym typeface="Symbol" panose="05050102010706020507" pitchFamily="18" charset="2"/>
              </a:rPr>
              <a:t></a:t>
            </a:r>
            <a:r>
              <a:rPr lang="en-US" altLang="en-US" dirty="0">
                <a:solidFill>
                  <a:schemeClr val="tx1"/>
                </a:solidFill>
                <a:sym typeface="Symbol" panose="05050102010706020507" pitchFamily="18" charset="2"/>
              </a:rPr>
              <a:t> </a:t>
            </a:r>
          </a:p>
        </p:txBody>
      </p:sp>
      <p:sp>
        <p:nvSpPr>
          <p:cNvPr id="102" name="Oval 101"/>
          <p:cNvSpPr/>
          <p:nvPr/>
        </p:nvSpPr>
        <p:spPr>
          <a:xfrm>
            <a:off x="685800" y="19812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103" name="Oval 102"/>
          <p:cNvSpPr/>
          <p:nvPr/>
        </p:nvSpPr>
        <p:spPr>
          <a:xfrm>
            <a:off x="2667000" y="19812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sp>
        <p:nvSpPr>
          <p:cNvPr id="104" name="Oval 103"/>
          <p:cNvSpPr/>
          <p:nvPr/>
        </p:nvSpPr>
        <p:spPr>
          <a:xfrm>
            <a:off x="4724400" y="19812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95" name="Oval 94"/>
          <p:cNvSpPr/>
          <p:nvPr/>
        </p:nvSpPr>
        <p:spPr>
          <a:xfrm>
            <a:off x="685800" y="38100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105" name="Oval 104"/>
          <p:cNvSpPr/>
          <p:nvPr/>
        </p:nvSpPr>
        <p:spPr>
          <a:xfrm>
            <a:off x="2743200" y="38100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106" name="Oval 105"/>
          <p:cNvSpPr/>
          <p:nvPr/>
        </p:nvSpPr>
        <p:spPr>
          <a:xfrm>
            <a:off x="4807527" y="38100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107" name="Oval 106"/>
          <p:cNvSpPr/>
          <p:nvPr/>
        </p:nvSpPr>
        <p:spPr>
          <a:xfrm>
            <a:off x="2819400" y="56388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cxnSp>
        <p:nvCxnSpPr>
          <p:cNvPr id="108" name="Straight Connector 107"/>
          <p:cNvCxnSpPr/>
          <p:nvPr/>
        </p:nvCxnSpPr>
        <p:spPr>
          <a:xfrm flipV="1">
            <a:off x="2807289" y="2743200"/>
            <a:ext cx="387927" cy="3765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821156" y="2819400"/>
            <a:ext cx="455444"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70" idx="1"/>
            <a:endCxn id="70" idx="3"/>
          </p:cNvCxnSpPr>
          <p:nvPr/>
        </p:nvCxnSpPr>
        <p:spPr>
          <a:xfrm>
            <a:off x="6362700" y="3686141"/>
            <a:ext cx="26385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428096" y="3505200"/>
            <a:ext cx="19050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42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500"/>
                                        <p:tgtEl>
                                          <p:spTgt spid="96"/>
                                        </p:tgtEl>
                                      </p:cBhvr>
                                    </p:animEffect>
                                  </p:childTnLst>
                                </p:cTn>
                              </p:par>
                            </p:childTnLst>
                          </p:cTn>
                        </p:par>
                        <p:par>
                          <p:cTn id="16" fill="hold">
                            <p:stCondLst>
                              <p:cond delay="500"/>
                            </p:stCondLst>
                            <p:childTnLst>
                              <p:par>
                                <p:cTn id="17" presetID="7" presetClass="emph" presetSubtype="2" fill="hold" nodeType="afterEffect">
                                  <p:stCondLst>
                                    <p:cond delay="0"/>
                                  </p:stCondLst>
                                  <p:childTnLst>
                                    <p:animClr clrSpc="rgb" dir="cw">
                                      <p:cBhvr>
                                        <p:cTn id="18" dur="2000" fill="hold"/>
                                        <p:tgtEl>
                                          <p:spTgt spid="45"/>
                                        </p:tgtEl>
                                        <p:attrNameLst>
                                          <p:attrName>stroke.color</p:attrName>
                                        </p:attrNameLst>
                                      </p:cBhvr>
                                      <p:to>
                                        <a:srgbClr val="000000"/>
                                      </p:to>
                                    </p:animClr>
                                    <p:set>
                                      <p:cBhvr>
                                        <p:cTn id="19" dur="2000" fill="hold"/>
                                        <p:tgtEl>
                                          <p:spTgt spid="45"/>
                                        </p:tgtEl>
                                        <p:attrNameLst>
                                          <p:attrName>stroke.on</p:attrName>
                                        </p:attrNameLst>
                                      </p:cBhvr>
                                      <p:to>
                                        <p:strVal val="true"/>
                                      </p:to>
                                    </p:se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500"/>
                                        <p:tgtEl>
                                          <p:spTgt spid="10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fade">
                                      <p:cBhvr>
                                        <p:cTn id="26" dur="500"/>
                                        <p:tgtEl>
                                          <p:spTgt spid="10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500"/>
                                        <p:tgtEl>
                                          <p:spTgt spid="97"/>
                                        </p:tgtEl>
                                      </p:cBhvr>
                                    </p:animEffect>
                                  </p:childTnLst>
                                </p:cTn>
                              </p:par>
                            </p:childTnLst>
                          </p:cTn>
                        </p:par>
                        <p:par>
                          <p:cTn id="32" fill="hold">
                            <p:stCondLst>
                              <p:cond delay="500"/>
                            </p:stCondLst>
                            <p:childTnLst>
                              <p:par>
                                <p:cTn id="33" presetID="7" presetClass="emph" presetSubtype="2" fill="hold" nodeType="afterEffect">
                                  <p:stCondLst>
                                    <p:cond delay="0"/>
                                  </p:stCondLst>
                                  <p:childTnLst>
                                    <p:animClr clrSpc="rgb" dir="cw">
                                      <p:cBhvr>
                                        <p:cTn id="34" dur="2000" fill="hold"/>
                                        <p:tgtEl>
                                          <p:spTgt spid="46"/>
                                        </p:tgtEl>
                                        <p:attrNameLst>
                                          <p:attrName>stroke.color</p:attrName>
                                        </p:attrNameLst>
                                      </p:cBhvr>
                                      <p:to>
                                        <a:srgbClr val="000000"/>
                                      </p:to>
                                    </p:animClr>
                                    <p:set>
                                      <p:cBhvr>
                                        <p:cTn id="35" dur="2000" fill="hold"/>
                                        <p:tgtEl>
                                          <p:spTgt spid="46"/>
                                        </p:tgtEl>
                                        <p:attrNameLst>
                                          <p:attrName>stroke.on</p:attrName>
                                        </p:attrNameLst>
                                      </p:cBhvr>
                                      <p:to>
                                        <p:strVal val="true"/>
                                      </p:to>
                                    </p:se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fade">
                                      <p:cBhvr>
                                        <p:cTn id="39" dur="500"/>
                                        <p:tgtEl>
                                          <p:spTgt spid="10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par>
                          <p:cTn id="45" fill="hold">
                            <p:stCondLst>
                              <p:cond delay="500"/>
                            </p:stCondLst>
                            <p:childTnLst>
                              <p:par>
                                <p:cTn id="46" presetID="7" presetClass="emph" presetSubtype="2" fill="hold" nodeType="afterEffect">
                                  <p:stCondLst>
                                    <p:cond delay="0"/>
                                  </p:stCondLst>
                                  <p:childTnLst>
                                    <p:animClr clrSpc="rgb" dir="cw">
                                      <p:cBhvr>
                                        <p:cTn id="47" dur="2000" fill="hold"/>
                                        <p:tgtEl>
                                          <p:spTgt spid="47"/>
                                        </p:tgtEl>
                                        <p:attrNameLst>
                                          <p:attrName>stroke.color</p:attrName>
                                        </p:attrNameLst>
                                      </p:cBhvr>
                                      <p:to>
                                        <a:srgbClr val="000000"/>
                                      </p:to>
                                    </p:animClr>
                                    <p:set>
                                      <p:cBhvr>
                                        <p:cTn id="48" dur="2000" fill="hold"/>
                                        <p:tgtEl>
                                          <p:spTgt spid="47"/>
                                        </p:tgtEl>
                                        <p:attrNameLst>
                                          <p:attrName>stroke.on</p:attrName>
                                        </p:attrNameLst>
                                      </p:cBhvr>
                                      <p:to>
                                        <p:strVal val="true"/>
                                      </p:to>
                                    </p:se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5"/>
                                        </p:tgtEl>
                                        <p:attrNameLst>
                                          <p:attrName>style.visibility</p:attrName>
                                        </p:attrNameLst>
                                      </p:cBhvr>
                                      <p:to>
                                        <p:strVal val="visible"/>
                                      </p:to>
                                    </p:set>
                                    <p:animEffect transition="in" filter="fade">
                                      <p:cBhvr>
                                        <p:cTn id="55" dur="500"/>
                                        <p:tgtEl>
                                          <p:spTgt spid="10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fade">
                                      <p:cBhvr>
                                        <p:cTn id="60" dur="500"/>
                                        <p:tgtEl>
                                          <p:spTgt spid="99"/>
                                        </p:tgtEl>
                                      </p:cBhvr>
                                    </p:animEffect>
                                  </p:childTnLst>
                                </p:cTn>
                              </p:par>
                            </p:childTnLst>
                          </p:cTn>
                        </p:par>
                        <p:par>
                          <p:cTn id="61" fill="hold">
                            <p:stCondLst>
                              <p:cond delay="500"/>
                            </p:stCondLst>
                            <p:childTnLst>
                              <p:par>
                                <p:cTn id="62" presetID="7" presetClass="emph" presetSubtype="2" fill="hold" nodeType="afterEffect">
                                  <p:stCondLst>
                                    <p:cond delay="0"/>
                                  </p:stCondLst>
                                  <p:childTnLst>
                                    <p:animClr clrSpc="rgb" dir="cw">
                                      <p:cBhvr>
                                        <p:cTn id="63" dur="2000" fill="hold"/>
                                        <p:tgtEl>
                                          <p:spTgt spid="54"/>
                                        </p:tgtEl>
                                        <p:attrNameLst>
                                          <p:attrName>stroke.color</p:attrName>
                                        </p:attrNameLst>
                                      </p:cBhvr>
                                      <p:to>
                                        <a:srgbClr val="000000"/>
                                      </p:to>
                                    </p:animClr>
                                    <p:set>
                                      <p:cBhvr>
                                        <p:cTn id="64" dur="2000" fill="hold"/>
                                        <p:tgtEl>
                                          <p:spTgt spid="54"/>
                                        </p:tgtEl>
                                        <p:attrNameLst>
                                          <p:attrName>stroke.on</p:attrName>
                                        </p:attrNameLst>
                                      </p:cBhvr>
                                      <p:to>
                                        <p:strVal val="true"/>
                                      </p:to>
                                    </p:set>
                                  </p:childTnLst>
                                </p:cTn>
                              </p:par>
                            </p:childTnLst>
                          </p:cTn>
                        </p:par>
                        <p:par>
                          <p:cTn id="65" fill="hold">
                            <p:stCondLst>
                              <p:cond delay="2500"/>
                            </p:stCondLst>
                            <p:childTnLst>
                              <p:par>
                                <p:cTn id="66" presetID="10" presetClass="entr" presetSubtype="0" fill="hold" grpId="0" nodeType="after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animEffect transition="in" filter="fade">
                                      <p:cBhvr>
                                        <p:cTn id="71" dur="500"/>
                                        <p:tgtEl>
                                          <p:spTgt spid="10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childTnLst>
                          </p:cTn>
                        </p:par>
                        <p:par>
                          <p:cTn id="77" fill="hold">
                            <p:stCondLst>
                              <p:cond delay="500"/>
                            </p:stCondLst>
                            <p:childTnLst>
                              <p:par>
                                <p:cTn id="78" presetID="7" presetClass="emph" presetSubtype="2" fill="hold" nodeType="afterEffect">
                                  <p:stCondLst>
                                    <p:cond delay="0"/>
                                  </p:stCondLst>
                                  <p:childTnLst>
                                    <p:animClr clrSpc="rgb" dir="cw">
                                      <p:cBhvr>
                                        <p:cTn id="79" dur="2000" fill="hold"/>
                                        <p:tgtEl>
                                          <p:spTgt spid="49"/>
                                        </p:tgtEl>
                                        <p:attrNameLst>
                                          <p:attrName>stroke.color</p:attrName>
                                        </p:attrNameLst>
                                      </p:cBhvr>
                                      <p:to>
                                        <a:srgbClr val="000000"/>
                                      </p:to>
                                    </p:animClr>
                                    <p:set>
                                      <p:cBhvr>
                                        <p:cTn id="80" dur="2000" fill="hold"/>
                                        <p:tgtEl>
                                          <p:spTgt spid="49"/>
                                        </p:tgtEl>
                                        <p:attrNameLst>
                                          <p:attrName>stroke.on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left)">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09"/>
                                        </p:tgtEl>
                                        <p:attrNameLst>
                                          <p:attrName>style.visibility</p:attrName>
                                        </p:attrNameLst>
                                      </p:cBhvr>
                                      <p:to>
                                        <p:strVal val="visible"/>
                                      </p:to>
                                    </p:set>
                                    <p:animEffect transition="in" filter="fade">
                                      <p:cBhvr>
                                        <p:cTn id="90" dur="500"/>
                                        <p:tgtEl>
                                          <p:spTgt spid="109"/>
                                        </p:tgtEl>
                                      </p:cBhvr>
                                    </p:animEffect>
                                  </p:childTnLst>
                                </p:cTn>
                              </p:par>
                              <p:par>
                                <p:cTn id="91" presetID="10" presetClass="entr" presetSubtype="0" fill="hold" nodeType="withEffect">
                                  <p:stCondLst>
                                    <p:cond delay="0"/>
                                  </p:stCondLst>
                                  <p:childTnLst>
                                    <p:set>
                                      <p:cBhvr>
                                        <p:cTn id="92" dur="1" fill="hold">
                                          <p:stCondLst>
                                            <p:cond delay="0"/>
                                          </p:stCondLst>
                                        </p:cTn>
                                        <p:tgtEl>
                                          <p:spTgt spid="108"/>
                                        </p:tgtEl>
                                        <p:attrNameLst>
                                          <p:attrName>style.visibility</p:attrName>
                                        </p:attrNameLst>
                                      </p:cBhvr>
                                      <p:to>
                                        <p:strVal val="visible"/>
                                      </p:to>
                                    </p:set>
                                    <p:animEffect transition="in" filter="fade">
                                      <p:cBhvr>
                                        <p:cTn id="93" dur="500"/>
                                        <p:tgtEl>
                                          <p:spTgt spid="10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left)">
                                      <p:cBhvr>
                                        <p:cTn id="98" dur="500"/>
                                        <p:tgtEl>
                                          <p:spTgt spid="6"/>
                                        </p:tgtEl>
                                      </p:cBhvr>
                                    </p:animEffect>
                                  </p:childTnLst>
                                </p:cTn>
                              </p:par>
                            </p:childTnLst>
                          </p:cTn>
                        </p:par>
                        <p:par>
                          <p:cTn id="99" fill="hold">
                            <p:stCondLst>
                              <p:cond delay="500"/>
                            </p:stCondLst>
                            <p:childTnLst>
                              <p:par>
                                <p:cTn id="100" presetID="1" presetClass="exit" presetSubtype="0" fill="hold" nodeType="afterEffect">
                                  <p:stCondLst>
                                    <p:cond delay="0"/>
                                  </p:stCondLst>
                                  <p:childTnLst>
                                    <p:set>
                                      <p:cBhvr>
                                        <p:cTn id="101" dur="1" fill="hold">
                                          <p:stCondLst>
                                            <p:cond delay="0"/>
                                          </p:stCondLst>
                                        </p:cTn>
                                        <p:tgtEl>
                                          <p:spTgt spid="109"/>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0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01"/>
                                        </p:tgtEl>
                                        <p:attrNameLst>
                                          <p:attrName>style.visibility</p:attrName>
                                        </p:attrNameLst>
                                      </p:cBhvr>
                                      <p:to>
                                        <p:strVal val="visible"/>
                                      </p:to>
                                    </p:set>
                                    <p:animEffect transition="in" filter="fade">
                                      <p:cBhvr>
                                        <p:cTn id="108" dur="500"/>
                                        <p:tgtEl>
                                          <p:spTgt spid="101"/>
                                        </p:tgtEl>
                                      </p:cBhvr>
                                    </p:animEffect>
                                  </p:childTnLst>
                                </p:cTn>
                              </p:par>
                            </p:childTnLst>
                          </p:cTn>
                        </p:par>
                        <p:par>
                          <p:cTn id="109" fill="hold">
                            <p:stCondLst>
                              <p:cond delay="500"/>
                            </p:stCondLst>
                            <p:childTnLst>
                              <p:par>
                                <p:cTn id="110" presetID="7" presetClass="emph" presetSubtype="2" fill="hold" nodeType="afterEffect">
                                  <p:stCondLst>
                                    <p:cond delay="0"/>
                                  </p:stCondLst>
                                  <p:childTnLst>
                                    <p:animClr clrSpc="rgb" dir="cw">
                                      <p:cBhvr>
                                        <p:cTn id="111" dur="2000" fill="hold"/>
                                        <p:tgtEl>
                                          <p:spTgt spid="55"/>
                                        </p:tgtEl>
                                        <p:attrNameLst>
                                          <p:attrName>stroke.color</p:attrName>
                                        </p:attrNameLst>
                                      </p:cBhvr>
                                      <p:to>
                                        <a:srgbClr val="000000"/>
                                      </p:to>
                                    </p:animClr>
                                    <p:set>
                                      <p:cBhvr>
                                        <p:cTn id="112" dur="2000" fill="hold"/>
                                        <p:tgtEl>
                                          <p:spTgt spid="5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6" grpId="0"/>
      <p:bldP spid="97" grpId="0"/>
      <p:bldP spid="98" grpId="0"/>
      <p:bldP spid="99" grpId="0"/>
      <p:bldP spid="100" grpId="0"/>
      <p:bldP spid="101" grpId="0"/>
      <p:bldP spid="102" grpId="0" animBg="1"/>
      <p:bldP spid="103" grpId="0" animBg="1"/>
      <p:bldP spid="104" grpId="0" animBg="1"/>
      <p:bldP spid="95" grpId="0" animBg="1"/>
      <p:bldP spid="105" grpId="0" animBg="1"/>
      <p:bldP spid="106" grpId="0" animBg="1"/>
      <p:bldP spid="107"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 Example</a:t>
            </a:r>
          </a:p>
        </p:txBody>
      </p:sp>
      <p:sp>
        <p:nvSpPr>
          <p:cNvPr id="4" name="TextBox 3"/>
          <p:cNvSpPr txBox="1"/>
          <p:nvPr/>
        </p:nvSpPr>
        <p:spPr>
          <a:xfrm>
            <a:off x="190500" y="971490"/>
            <a:ext cx="859594" cy="400110"/>
          </a:xfrm>
          <a:prstGeom prst="rect">
            <a:avLst/>
          </a:prstGeom>
          <a:noFill/>
          <a:ln w="28575">
            <a:solidFill>
              <a:schemeClr val="tx1"/>
            </a:solidFill>
          </a:ln>
        </p:spPr>
        <p:txBody>
          <a:bodyPr wrap="none" rtlCol="0">
            <a:spAutoFit/>
          </a:bodyPr>
          <a:lstStyle/>
          <a:p>
            <a:r>
              <a:rPr lang="en-IN" sz="2000" b="1" dirty="0"/>
              <a:t>Step:3</a:t>
            </a:r>
            <a:endParaRPr lang="en-US" sz="2000" b="1" dirty="0"/>
          </a:p>
        </p:txBody>
      </p:sp>
      <p:sp>
        <p:nvSpPr>
          <p:cNvPr id="5" name="TextBox 4"/>
          <p:cNvSpPr txBox="1"/>
          <p:nvPr/>
        </p:nvSpPr>
        <p:spPr>
          <a:xfrm>
            <a:off x="190500" y="1385248"/>
            <a:ext cx="5829300" cy="430887"/>
          </a:xfrm>
          <a:prstGeom prst="rect">
            <a:avLst/>
          </a:prstGeom>
          <a:solidFill>
            <a:schemeClr val="accent5">
              <a:lumMod val="20000"/>
              <a:lumOff val="80000"/>
            </a:schemeClr>
          </a:solidFill>
        </p:spPr>
        <p:txBody>
          <a:bodyPr wrap="square" rtlCol="0">
            <a:spAutoFit/>
          </a:bodyPr>
          <a:lstStyle/>
          <a:p>
            <a:r>
              <a:rPr lang="en-US" sz="2200" dirty="0"/>
              <a:t>The minimum spanning tree for the given graph</a:t>
            </a:r>
          </a:p>
        </p:txBody>
      </p:sp>
      <p:sp>
        <p:nvSpPr>
          <p:cNvPr id="38" name="Oval 37"/>
          <p:cNvSpPr/>
          <p:nvPr/>
        </p:nvSpPr>
        <p:spPr>
          <a:xfrm>
            <a:off x="6858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39" name="Oval 38"/>
          <p:cNvSpPr/>
          <p:nvPr/>
        </p:nvSpPr>
        <p:spPr>
          <a:xfrm>
            <a:off x="26670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40" name="Oval 39"/>
          <p:cNvSpPr/>
          <p:nvPr/>
        </p:nvSpPr>
        <p:spPr>
          <a:xfrm>
            <a:off x="47244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41" name="Oval 40"/>
          <p:cNvSpPr/>
          <p:nvPr/>
        </p:nvSpPr>
        <p:spPr>
          <a:xfrm>
            <a:off x="6858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42" name="Oval 41"/>
          <p:cNvSpPr/>
          <p:nvPr/>
        </p:nvSpPr>
        <p:spPr>
          <a:xfrm>
            <a:off x="27432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43" name="Oval 42"/>
          <p:cNvSpPr/>
          <p:nvPr/>
        </p:nvSpPr>
        <p:spPr>
          <a:xfrm>
            <a:off x="4807527"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44" name="Oval 43"/>
          <p:cNvSpPr/>
          <p:nvPr/>
        </p:nvSpPr>
        <p:spPr>
          <a:xfrm>
            <a:off x="2819400" y="5638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45" name="Straight Connector 44"/>
          <p:cNvCxnSpPr>
            <a:stCxn id="38" idx="6"/>
            <a:endCxn id="39" idx="2"/>
          </p:cNvCxnSpPr>
          <p:nvPr/>
        </p:nvCxnSpPr>
        <p:spPr>
          <a:xfrm>
            <a:off x="1371600" y="2286000"/>
            <a:ext cx="129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6"/>
            <a:endCxn id="40" idx="2"/>
          </p:cNvCxnSpPr>
          <p:nvPr/>
        </p:nvCxnSpPr>
        <p:spPr>
          <a:xfrm>
            <a:off x="3352800" y="22860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6"/>
            <a:endCxn id="42" idx="2"/>
          </p:cNvCxnSpPr>
          <p:nvPr/>
        </p:nvCxnSpPr>
        <p:spPr>
          <a:xfrm>
            <a:off x="1371600" y="41148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8" idx="4"/>
            <a:endCxn id="41" idx="0"/>
          </p:cNvCxnSpPr>
          <p:nvPr/>
        </p:nvCxnSpPr>
        <p:spPr>
          <a:xfrm>
            <a:off x="1028700" y="2590800"/>
            <a:ext cx="0" cy="1219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3"/>
            <a:endCxn id="44" idx="6"/>
          </p:cNvCxnSpPr>
          <p:nvPr/>
        </p:nvCxnSpPr>
        <p:spPr>
          <a:xfrm flipH="1">
            <a:off x="3505200" y="4330326"/>
            <a:ext cx="1402760" cy="16132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1" idx="4"/>
            <a:endCxn id="44" idx="2"/>
          </p:cNvCxnSpPr>
          <p:nvPr/>
        </p:nvCxnSpPr>
        <p:spPr>
          <a:xfrm>
            <a:off x="1028700" y="4419600"/>
            <a:ext cx="1790700" cy="152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62000" y="2895600"/>
            <a:ext cx="361950" cy="461665"/>
          </a:xfrm>
          <a:prstGeom prst="rect">
            <a:avLst/>
          </a:prstGeom>
          <a:noFill/>
        </p:spPr>
        <p:txBody>
          <a:bodyPr wrap="square" rtlCol="0">
            <a:spAutoFit/>
          </a:bodyPr>
          <a:lstStyle/>
          <a:p>
            <a:r>
              <a:rPr lang="en-US" sz="2400" dirty="0"/>
              <a:t>4</a:t>
            </a:r>
          </a:p>
        </p:txBody>
      </p:sp>
      <p:sp>
        <p:nvSpPr>
          <p:cNvPr id="62" name="TextBox 61"/>
          <p:cNvSpPr txBox="1"/>
          <p:nvPr/>
        </p:nvSpPr>
        <p:spPr>
          <a:xfrm>
            <a:off x="2057400" y="4038600"/>
            <a:ext cx="361950" cy="461665"/>
          </a:xfrm>
          <a:prstGeom prst="rect">
            <a:avLst/>
          </a:prstGeom>
          <a:noFill/>
        </p:spPr>
        <p:txBody>
          <a:bodyPr wrap="square" rtlCol="0">
            <a:spAutoFit/>
          </a:bodyPr>
          <a:lstStyle/>
          <a:p>
            <a:r>
              <a:rPr lang="en-US" sz="2400" dirty="0"/>
              <a:t>3</a:t>
            </a:r>
          </a:p>
        </p:txBody>
      </p:sp>
      <p:sp>
        <p:nvSpPr>
          <p:cNvPr id="64" name="TextBox 63"/>
          <p:cNvSpPr txBox="1"/>
          <p:nvPr/>
        </p:nvSpPr>
        <p:spPr>
          <a:xfrm>
            <a:off x="1600200" y="5024735"/>
            <a:ext cx="361950" cy="461665"/>
          </a:xfrm>
          <a:prstGeom prst="rect">
            <a:avLst/>
          </a:prstGeom>
          <a:noFill/>
        </p:spPr>
        <p:txBody>
          <a:bodyPr wrap="square" rtlCol="0">
            <a:spAutoFit/>
          </a:bodyPr>
          <a:lstStyle/>
          <a:p>
            <a:r>
              <a:rPr lang="en-US" sz="2400" dirty="0"/>
              <a:t>4</a:t>
            </a:r>
          </a:p>
        </p:txBody>
      </p:sp>
      <p:sp>
        <p:nvSpPr>
          <p:cNvPr id="66" name="TextBox 65"/>
          <p:cNvSpPr txBox="1"/>
          <p:nvPr/>
        </p:nvSpPr>
        <p:spPr>
          <a:xfrm>
            <a:off x="4191000" y="4953000"/>
            <a:ext cx="361950" cy="461665"/>
          </a:xfrm>
          <a:prstGeom prst="rect">
            <a:avLst/>
          </a:prstGeom>
          <a:noFill/>
        </p:spPr>
        <p:txBody>
          <a:bodyPr wrap="square" rtlCol="0">
            <a:spAutoFit/>
          </a:bodyPr>
          <a:lstStyle/>
          <a:p>
            <a:r>
              <a:rPr lang="en-US" sz="2400" dirty="0"/>
              <a:t>3</a:t>
            </a:r>
          </a:p>
        </p:txBody>
      </p:sp>
      <p:sp>
        <p:nvSpPr>
          <p:cNvPr id="67" name="TextBox 66"/>
          <p:cNvSpPr txBox="1"/>
          <p:nvPr/>
        </p:nvSpPr>
        <p:spPr>
          <a:xfrm>
            <a:off x="1924050" y="1905000"/>
            <a:ext cx="361950" cy="461665"/>
          </a:xfrm>
          <a:prstGeom prst="rect">
            <a:avLst/>
          </a:prstGeom>
          <a:noFill/>
        </p:spPr>
        <p:txBody>
          <a:bodyPr wrap="square" rtlCol="0">
            <a:spAutoFit/>
          </a:bodyPr>
          <a:lstStyle/>
          <a:p>
            <a:r>
              <a:rPr lang="en-US" sz="2400" dirty="0"/>
              <a:t>1</a:t>
            </a:r>
          </a:p>
        </p:txBody>
      </p:sp>
      <p:sp>
        <p:nvSpPr>
          <p:cNvPr id="68" name="TextBox 67"/>
          <p:cNvSpPr txBox="1"/>
          <p:nvPr/>
        </p:nvSpPr>
        <p:spPr>
          <a:xfrm>
            <a:off x="3905250" y="1900535"/>
            <a:ext cx="361950" cy="461665"/>
          </a:xfrm>
          <a:prstGeom prst="rect">
            <a:avLst/>
          </a:prstGeom>
          <a:noFill/>
        </p:spPr>
        <p:txBody>
          <a:bodyPr wrap="square" rtlCol="0">
            <a:spAutoFit/>
          </a:bodyPr>
          <a:lstStyle/>
          <a:p>
            <a:r>
              <a:rPr lang="en-US" sz="2400" dirty="0"/>
              <a:t>2</a:t>
            </a:r>
          </a:p>
        </p:txBody>
      </p:sp>
      <p:sp>
        <p:nvSpPr>
          <p:cNvPr id="102" name="Oval 101"/>
          <p:cNvSpPr/>
          <p:nvPr/>
        </p:nvSpPr>
        <p:spPr>
          <a:xfrm>
            <a:off x="685800" y="19812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103" name="Oval 102"/>
          <p:cNvSpPr/>
          <p:nvPr/>
        </p:nvSpPr>
        <p:spPr>
          <a:xfrm>
            <a:off x="2667000" y="19812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sp>
        <p:nvSpPr>
          <p:cNvPr id="104" name="Oval 103"/>
          <p:cNvSpPr/>
          <p:nvPr/>
        </p:nvSpPr>
        <p:spPr>
          <a:xfrm>
            <a:off x="4724400" y="19812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95" name="Oval 94"/>
          <p:cNvSpPr/>
          <p:nvPr/>
        </p:nvSpPr>
        <p:spPr>
          <a:xfrm>
            <a:off x="685800" y="38100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105" name="Oval 104"/>
          <p:cNvSpPr/>
          <p:nvPr/>
        </p:nvSpPr>
        <p:spPr>
          <a:xfrm>
            <a:off x="2743200" y="38100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106" name="Oval 105"/>
          <p:cNvSpPr/>
          <p:nvPr/>
        </p:nvSpPr>
        <p:spPr>
          <a:xfrm>
            <a:off x="4807527" y="38100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107" name="Oval 106"/>
          <p:cNvSpPr/>
          <p:nvPr/>
        </p:nvSpPr>
        <p:spPr>
          <a:xfrm>
            <a:off x="2819400" y="5638800"/>
            <a:ext cx="685800" cy="609600"/>
          </a:xfrm>
          <a:prstGeom prst="ellipse">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69" name="Rectangle 68"/>
          <p:cNvSpPr/>
          <p:nvPr/>
        </p:nvSpPr>
        <p:spPr>
          <a:xfrm>
            <a:off x="6324600" y="1385248"/>
            <a:ext cx="2072042" cy="461665"/>
          </a:xfrm>
          <a:prstGeom prst="rect">
            <a:avLst/>
          </a:prstGeom>
        </p:spPr>
        <p:txBody>
          <a:bodyPr wrap="none">
            <a:spAutoFit/>
          </a:bodyPr>
          <a:lstStyle/>
          <a:p>
            <a:r>
              <a:rPr lang="en-US" sz="2400" dirty="0">
                <a:solidFill>
                  <a:srgbClr val="FF0000"/>
                </a:solidFill>
              </a:rPr>
              <a:t>Total Cost  = 17</a:t>
            </a:r>
          </a:p>
        </p:txBody>
      </p:sp>
    </p:spTree>
    <p:extLst>
      <p:ext uri="{BB962C8B-B14F-4D97-AF65-F5344CB8AC3E}">
        <p14:creationId xmlns:p14="http://schemas.microsoft.com/office/powerpoint/2010/main" val="416183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 Example</a:t>
            </a:r>
          </a:p>
        </p:txBody>
      </p:sp>
      <p:graphicFrame>
        <p:nvGraphicFramePr>
          <p:cNvPr id="5" name="Content Placeholder 5"/>
          <p:cNvGraphicFramePr>
            <a:graphicFrameLocks/>
          </p:cNvGraphicFramePr>
          <p:nvPr>
            <p:extLst>
              <p:ext uri="{D42A27DB-BD31-4B8C-83A1-F6EECF244321}">
                <p14:modId xmlns:p14="http://schemas.microsoft.com/office/powerpoint/2010/main" val="3874796252"/>
              </p:ext>
            </p:extLst>
          </p:nvPr>
        </p:nvGraphicFramePr>
        <p:xfrm>
          <a:off x="457200" y="1199765"/>
          <a:ext cx="6096000" cy="4743834"/>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3927548896"/>
                    </a:ext>
                  </a:extLst>
                </a:gridCol>
                <a:gridCol w="2057400">
                  <a:extLst>
                    <a:ext uri="{9D8B030D-6E8A-4147-A177-3AD203B41FA5}">
                      <a16:colId xmlns:a16="http://schemas.microsoft.com/office/drawing/2014/main" val="4102646267"/>
                    </a:ext>
                  </a:extLst>
                </a:gridCol>
                <a:gridCol w="3276600">
                  <a:extLst>
                    <a:ext uri="{9D8B030D-6E8A-4147-A177-3AD203B41FA5}">
                      <a16:colId xmlns:a16="http://schemas.microsoft.com/office/drawing/2014/main" val="4119773957"/>
                    </a:ext>
                  </a:extLst>
                </a:gridCol>
              </a:tblGrid>
              <a:tr h="1118866">
                <a:tc>
                  <a:txBody>
                    <a:bodyPr/>
                    <a:lstStyle/>
                    <a:p>
                      <a:pPr marL="0" marR="0" algn="ctr">
                        <a:lnSpc>
                          <a:spcPct val="115000"/>
                        </a:lnSpc>
                        <a:spcBef>
                          <a:spcPts val="0"/>
                        </a:spcBef>
                        <a:spcAft>
                          <a:spcPts val="0"/>
                        </a:spcAft>
                      </a:pPr>
                      <a:r>
                        <a:rPr lang="en-US" sz="2000" dirty="0">
                          <a:solidFill>
                            <a:srgbClr val="C00000"/>
                          </a:solidFill>
                          <a:effectLst/>
                        </a:rPr>
                        <a:t>Step</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rgbClr val="C00000"/>
                          </a:solidFill>
                          <a:effectLst/>
                        </a:rPr>
                        <a:t>Edges considered - {u, v}</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rgbClr val="C00000"/>
                          </a:solidFill>
                          <a:effectLst/>
                        </a:rPr>
                        <a:t>Connected Components</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2586495"/>
                  </a:ext>
                </a:extLst>
              </a:tr>
              <a:tr h="492139">
                <a:tc>
                  <a:txBody>
                    <a:bodyPr/>
                    <a:lstStyle/>
                    <a:p>
                      <a:pPr marL="0" marR="0" algn="ctr">
                        <a:lnSpc>
                          <a:spcPct val="115000"/>
                        </a:lnSpc>
                        <a:spcBef>
                          <a:spcPts val="0"/>
                        </a:spcBef>
                        <a:spcAft>
                          <a:spcPts val="0"/>
                        </a:spcAft>
                      </a:pPr>
                      <a:r>
                        <a:rPr lang="en-US" sz="2400" b="0" dirty="0" err="1">
                          <a:solidFill>
                            <a:schemeClr val="tx1"/>
                          </a:solidFill>
                          <a:effectLst/>
                          <a:latin typeface="Calibri" panose="020F0502020204030204" pitchFamily="34" charset="0"/>
                          <a:ea typeface="Times New Roman" panose="02020603050405020304" pitchFamily="18" charset="0"/>
                          <a:cs typeface="Shruti" panose="020B0502040204020203" pitchFamily="34" charset="0"/>
                        </a:rPr>
                        <a:t>Init.</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 {2} {3} {4} {5} {6} {7}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9465674"/>
                  </a:ext>
                </a:extLst>
              </a:tr>
              <a:tr h="447547">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1</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{1,2}</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 (3} {4} {5} {6} {7}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415384"/>
                  </a:ext>
                </a:extLst>
              </a:tr>
              <a:tr h="447547">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2</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{2,3}</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 {4} {5} {6} {7}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312553"/>
                  </a:ext>
                </a:extLst>
              </a:tr>
              <a:tr h="447547">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3</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{4,5}</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 {4,5} {6} {7}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0105355"/>
                  </a:ext>
                </a:extLst>
              </a:tr>
              <a:tr h="447547">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4</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{6,7}</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 {4,5} {6,7}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1938409"/>
                  </a:ext>
                </a:extLst>
              </a:tr>
              <a:tr h="447547">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5</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{1,4}</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{1,2,3,4,5} {6,7}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04122"/>
                  </a:ext>
                </a:extLst>
              </a:tr>
              <a:tr h="447547">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6</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{2,5}</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Rejected </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9108372"/>
                  </a:ext>
                </a:extLst>
              </a:tr>
              <a:tr h="447547">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7</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{4,7}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{1,2,3,4,5,6,7}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1448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3787806"/>
              </p:ext>
            </p:extLst>
          </p:nvPr>
        </p:nvGraphicFramePr>
        <p:xfrm>
          <a:off x="6858000" y="1199765"/>
          <a:ext cx="2108010" cy="3657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582560717"/>
                    </a:ext>
                  </a:extLst>
                </a:gridCol>
                <a:gridCol w="1193610">
                  <a:extLst>
                    <a:ext uri="{9D8B030D-6E8A-4147-A177-3AD203B41FA5}">
                      <a16:colId xmlns:a16="http://schemas.microsoft.com/office/drawing/2014/main" val="511824500"/>
                    </a:ext>
                  </a:extLst>
                </a:gridCol>
              </a:tblGrid>
              <a:tr h="392804">
                <a:tc>
                  <a:txBody>
                    <a:bodyPr/>
                    <a:lstStyle/>
                    <a:p>
                      <a:pPr algn="ctr"/>
                      <a:r>
                        <a:rPr lang="en-US" sz="2400" dirty="0">
                          <a:solidFill>
                            <a:srgbClr val="FF0000"/>
                          </a:solidFill>
                        </a:rPr>
                        <a:t>Edges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rgbClr val="FF0000"/>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57444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{1, 2}</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{2, 3}</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{4, 5}</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{6, 7}</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{1, 4}</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{2, 5}</a:t>
                      </a:r>
                      <a:r>
                        <a:rPr lang="en-US" sz="2400" baseline="0" dirty="0">
                          <a:latin typeface="+mn-lt"/>
                          <a:ea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1780059"/>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{4, 7}</a:t>
                      </a:r>
                      <a:r>
                        <a:rPr lang="en-US" sz="2400" baseline="0" dirty="0">
                          <a:latin typeface="+mn-lt"/>
                          <a:ea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576407"/>
                  </a:ext>
                </a:extLst>
              </a:tr>
            </a:tbl>
          </a:graphicData>
        </a:graphic>
      </p:graphicFrame>
      <p:sp>
        <p:nvSpPr>
          <p:cNvPr id="8" name="TextBox 7"/>
          <p:cNvSpPr txBox="1"/>
          <p:nvPr/>
        </p:nvSpPr>
        <p:spPr>
          <a:xfrm>
            <a:off x="533400" y="2370160"/>
            <a:ext cx="609600" cy="369332"/>
          </a:xfrm>
          <a:prstGeom prst="rect">
            <a:avLst/>
          </a:prstGeom>
          <a:solidFill>
            <a:schemeClr val="bg1"/>
          </a:solidFill>
        </p:spPr>
        <p:txBody>
          <a:bodyPr wrap="square" rtlCol="0">
            <a:spAutoFit/>
          </a:bodyPr>
          <a:lstStyle/>
          <a:p>
            <a:endParaRPr lang="en-US" dirty="0"/>
          </a:p>
        </p:txBody>
      </p:sp>
      <p:sp>
        <p:nvSpPr>
          <p:cNvPr id="9" name="TextBox 8"/>
          <p:cNvSpPr txBox="1"/>
          <p:nvPr/>
        </p:nvSpPr>
        <p:spPr>
          <a:xfrm>
            <a:off x="1981200" y="2370160"/>
            <a:ext cx="609600" cy="369332"/>
          </a:xfrm>
          <a:prstGeom prst="rect">
            <a:avLst/>
          </a:prstGeom>
          <a:solidFill>
            <a:schemeClr val="bg1"/>
          </a:solidFill>
        </p:spPr>
        <p:txBody>
          <a:bodyPr wrap="square" rtlCol="0">
            <a:spAutoFit/>
          </a:bodyPr>
          <a:lstStyle/>
          <a:p>
            <a:endParaRPr lang="en-US" dirty="0"/>
          </a:p>
        </p:txBody>
      </p:sp>
      <p:sp>
        <p:nvSpPr>
          <p:cNvPr id="10" name="TextBox 9"/>
          <p:cNvSpPr txBox="1"/>
          <p:nvPr/>
        </p:nvSpPr>
        <p:spPr>
          <a:xfrm>
            <a:off x="3429000" y="2328177"/>
            <a:ext cx="2986016"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533400" y="2840191"/>
            <a:ext cx="609600" cy="369332"/>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1894195" y="2840191"/>
            <a:ext cx="783609" cy="369332"/>
          </a:xfrm>
          <a:prstGeom prst="rect">
            <a:avLst/>
          </a:prstGeom>
          <a:solidFill>
            <a:schemeClr val="bg1"/>
          </a:solidFill>
        </p:spPr>
        <p:txBody>
          <a:bodyPr wrap="square" rtlCol="0">
            <a:spAutoFit/>
          </a:bodyPr>
          <a:lstStyle/>
          <a:p>
            <a:endParaRPr lang="en-US" dirty="0"/>
          </a:p>
        </p:txBody>
      </p:sp>
      <p:sp>
        <p:nvSpPr>
          <p:cNvPr id="14" name="TextBox 13"/>
          <p:cNvSpPr txBox="1"/>
          <p:nvPr/>
        </p:nvSpPr>
        <p:spPr>
          <a:xfrm>
            <a:off x="579460" y="3310222"/>
            <a:ext cx="609600" cy="369332"/>
          </a:xfrm>
          <a:prstGeom prst="rect">
            <a:avLst/>
          </a:prstGeom>
          <a:solidFill>
            <a:schemeClr val="bg1"/>
          </a:solidFill>
        </p:spPr>
        <p:txBody>
          <a:bodyPr wrap="square" rtlCol="0">
            <a:spAutoFit/>
          </a:bodyPr>
          <a:lstStyle/>
          <a:p>
            <a:endParaRPr lang="en-US" dirty="0"/>
          </a:p>
        </p:txBody>
      </p:sp>
      <p:sp>
        <p:nvSpPr>
          <p:cNvPr id="15" name="TextBox 14"/>
          <p:cNvSpPr txBox="1"/>
          <p:nvPr/>
        </p:nvSpPr>
        <p:spPr>
          <a:xfrm>
            <a:off x="519752" y="5102536"/>
            <a:ext cx="609600" cy="369332"/>
          </a:xfrm>
          <a:prstGeom prst="rect">
            <a:avLst/>
          </a:prstGeom>
          <a:solidFill>
            <a:schemeClr val="bg1"/>
          </a:solidFill>
        </p:spPr>
        <p:txBody>
          <a:bodyPr wrap="square" rtlCol="0">
            <a:spAutoFit/>
          </a:bodyPr>
          <a:lstStyle/>
          <a:p>
            <a:endParaRPr lang="en-US" dirty="0"/>
          </a:p>
        </p:txBody>
      </p:sp>
      <p:sp>
        <p:nvSpPr>
          <p:cNvPr id="16" name="TextBox 15"/>
          <p:cNvSpPr txBox="1"/>
          <p:nvPr/>
        </p:nvSpPr>
        <p:spPr>
          <a:xfrm>
            <a:off x="522024" y="4179141"/>
            <a:ext cx="609600" cy="369332"/>
          </a:xfrm>
          <a:prstGeom prst="rect">
            <a:avLst/>
          </a:prstGeom>
          <a:solidFill>
            <a:schemeClr val="bg1"/>
          </a:solidFill>
        </p:spPr>
        <p:txBody>
          <a:bodyPr wrap="square" rtlCol="0">
            <a:spAutoFit/>
          </a:bodyPr>
          <a:lstStyle/>
          <a:p>
            <a:endParaRPr lang="en-US" dirty="0"/>
          </a:p>
        </p:txBody>
      </p:sp>
      <p:sp>
        <p:nvSpPr>
          <p:cNvPr id="17" name="TextBox 16"/>
          <p:cNvSpPr txBox="1"/>
          <p:nvPr/>
        </p:nvSpPr>
        <p:spPr>
          <a:xfrm>
            <a:off x="541361" y="4631672"/>
            <a:ext cx="609600" cy="369332"/>
          </a:xfrm>
          <a:prstGeom prst="rect">
            <a:avLst/>
          </a:prstGeom>
          <a:solidFill>
            <a:schemeClr val="bg1"/>
          </a:solidFill>
        </p:spPr>
        <p:txBody>
          <a:bodyPr wrap="square" rtlCol="0">
            <a:spAutoFit/>
          </a:bodyPr>
          <a:lstStyle/>
          <a:p>
            <a:endParaRPr lang="en-US" dirty="0"/>
          </a:p>
        </p:txBody>
      </p:sp>
      <p:sp>
        <p:nvSpPr>
          <p:cNvPr id="18" name="TextBox 17"/>
          <p:cNvSpPr txBox="1"/>
          <p:nvPr/>
        </p:nvSpPr>
        <p:spPr>
          <a:xfrm>
            <a:off x="519752" y="3759043"/>
            <a:ext cx="609600" cy="369332"/>
          </a:xfrm>
          <a:prstGeom prst="rect">
            <a:avLst/>
          </a:prstGeom>
          <a:solidFill>
            <a:schemeClr val="bg1"/>
          </a:solidFill>
        </p:spPr>
        <p:txBody>
          <a:bodyPr wrap="square" rtlCol="0">
            <a:spAutoFit/>
          </a:bodyPr>
          <a:lstStyle/>
          <a:p>
            <a:endParaRPr lang="en-US" dirty="0"/>
          </a:p>
        </p:txBody>
      </p:sp>
      <p:sp>
        <p:nvSpPr>
          <p:cNvPr id="19" name="TextBox 18"/>
          <p:cNvSpPr txBox="1"/>
          <p:nvPr/>
        </p:nvSpPr>
        <p:spPr>
          <a:xfrm>
            <a:off x="519752" y="5518091"/>
            <a:ext cx="609600" cy="369332"/>
          </a:xfrm>
          <a:prstGeom prst="rect">
            <a:avLst/>
          </a:prstGeom>
          <a:solidFill>
            <a:schemeClr val="bg1"/>
          </a:solidFill>
        </p:spPr>
        <p:txBody>
          <a:bodyPr wrap="square" rtlCol="0">
            <a:spAutoFit/>
          </a:bodyPr>
          <a:lstStyle/>
          <a:p>
            <a:endParaRPr lang="en-US" dirty="0"/>
          </a:p>
        </p:txBody>
      </p:sp>
      <p:sp>
        <p:nvSpPr>
          <p:cNvPr id="20" name="TextBox 19"/>
          <p:cNvSpPr txBox="1"/>
          <p:nvPr/>
        </p:nvSpPr>
        <p:spPr>
          <a:xfrm>
            <a:off x="1889646" y="3326169"/>
            <a:ext cx="783609" cy="369332"/>
          </a:xfrm>
          <a:prstGeom prst="rect">
            <a:avLst/>
          </a:prstGeom>
          <a:solidFill>
            <a:schemeClr val="bg1"/>
          </a:solidFill>
        </p:spPr>
        <p:txBody>
          <a:bodyPr wrap="square" rtlCol="0">
            <a:spAutoFit/>
          </a:bodyPr>
          <a:lstStyle/>
          <a:p>
            <a:endParaRPr lang="en-US" dirty="0"/>
          </a:p>
        </p:txBody>
      </p:sp>
      <p:sp>
        <p:nvSpPr>
          <p:cNvPr id="21" name="TextBox 20"/>
          <p:cNvSpPr txBox="1"/>
          <p:nvPr/>
        </p:nvSpPr>
        <p:spPr>
          <a:xfrm>
            <a:off x="1931158" y="3757829"/>
            <a:ext cx="783609" cy="369332"/>
          </a:xfrm>
          <a:prstGeom prst="rect">
            <a:avLst/>
          </a:prstGeom>
          <a:solidFill>
            <a:schemeClr val="bg1"/>
          </a:solidFill>
        </p:spPr>
        <p:txBody>
          <a:bodyPr wrap="square" rtlCol="0">
            <a:spAutoFit/>
          </a:bodyPr>
          <a:lstStyle/>
          <a:p>
            <a:endParaRPr lang="en-US" dirty="0"/>
          </a:p>
        </p:txBody>
      </p:sp>
      <p:sp>
        <p:nvSpPr>
          <p:cNvPr id="22" name="TextBox 21"/>
          <p:cNvSpPr txBox="1"/>
          <p:nvPr/>
        </p:nvSpPr>
        <p:spPr>
          <a:xfrm>
            <a:off x="1883391" y="4188351"/>
            <a:ext cx="783609" cy="369332"/>
          </a:xfrm>
          <a:prstGeom prst="rect">
            <a:avLst/>
          </a:prstGeom>
          <a:solidFill>
            <a:schemeClr val="bg1"/>
          </a:solidFill>
        </p:spPr>
        <p:txBody>
          <a:bodyPr wrap="square" rtlCol="0">
            <a:spAutoFit/>
          </a:bodyPr>
          <a:lstStyle/>
          <a:p>
            <a:endParaRPr lang="en-US" dirty="0"/>
          </a:p>
        </p:txBody>
      </p:sp>
      <p:sp>
        <p:nvSpPr>
          <p:cNvPr id="23" name="TextBox 22"/>
          <p:cNvSpPr txBox="1"/>
          <p:nvPr/>
        </p:nvSpPr>
        <p:spPr>
          <a:xfrm>
            <a:off x="1807191" y="4631672"/>
            <a:ext cx="783609" cy="369332"/>
          </a:xfrm>
          <a:prstGeom prst="rect">
            <a:avLst/>
          </a:prstGeom>
          <a:solidFill>
            <a:schemeClr val="bg1"/>
          </a:solidFill>
        </p:spPr>
        <p:txBody>
          <a:bodyPr wrap="square" rtlCol="0">
            <a:spAutoFit/>
          </a:bodyPr>
          <a:lstStyle/>
          <a:p>
            <a:endParaRPr lang="en-US" dirty="0"/>
          </a:p>
        </p:txBody>
      </p:sp>
      <p:sp>
        <p:nvSpPr>
          <p:cNvPr id="24" name="TextBox 23"/>
          <p:cNvSpPr txBox="1"/>
          <p:nvPr/>
        </p:nvSpPr>
        <p:spPr>
          <a:xfrm>
            <a:off x="1874293" y="5101703"/>
            <a:ext cx="783609" cy="369332"/>
          </a:xfrm>
          <a:prstGeom prst="rect">
            <a:avLst/>
          </a:prstGeom>
          <a:solidFill>
            <a:schemeClr val="bg1"/>
          </a:solidFill>
        </p:spPr>
        <p:txBody>
          <a:bodyPr wrap="square" rtlCol="0">
            <a:spAutoFit/>
          </a:bodyPr>
          <a:lstStyle/>
          <a:p>
            <a:endParaRPr lang="en-US" dirty="0"/>
          </a:p>
        </p:txBody>
      </p:sp>
      <p:sp>
        <p:nvSpPr>
          <p:cNvPr id="25" name="TextBox 24"/>
          <p:cNvSpPr txBox="1"/>
          <p:nvPr/>
        </p:nvSpPr>
        <p:spPr>
          <a:xfrm>
            <a:off x="1924903" y="5534864"/>
            <a:ext cx="783609" cy="369332"/>
          </a:xfrm>
          <a:prstGeom prst="rect">
            <a:avLst/>
          </a:prstGeom>
          <a:solidFill>
            <a:schemeClr val="bg1"/>
          </a:solidFill>
        </p:spPr>
        <p:txBody>
          <a:bodyPr wrap="square" rtlCol="0">
            <a:spAutoFit/>
          </a:bodyPr>
          <a:lstStyle/>
          <a:p>
            <a:endParaRPr lang="en-US" dirty="0"/>
          </a:p>
        </p:txBody>
      </p:sp>
      <p:sp>
        <p:nvSpPr>
          <p:cNvPr id="30" name="TextBox 29"/>
          <p:cNvSpPr txBox="1"/>
          <p:nvPr/>
        </p:nvSpPr>
        <p:spPr>
          <a:xfrm>
            <a:off x="3454877" y="5109545"/>
            <a:ext cx="2871148" cy="369332"/>
          </a:xfrm>
          <a:prstGeom prst="rect">
            <a:avLst/>
          </a:prstGeom>
          <a:solidFill>
            <a:schemeClr val="bg1"/>
          </a:solidFill>
        </p:spPr>
        <p:txBody>
          <a:bodyPr wrap="square" rtlCol="0">
            <a:spAutoFit/>
          </a:bodyPr>
          <a:lstStyle/>
          <a:p>
            <a:endParaRPr lang="en-US" dirty="0"/>
          </a:p>
        </p:txBody>
      </p:sp>
      <p:cxnSp>
        <p:nvCxnSpPr>
          <p:cNvPr id="33" name="Straight Connector 32"/>
          <p:cNvCxnSpPr/>
          <p:nvPr/>
        </p:nvCxnSpPr>
        <p:spPr>
          <a:xfrm>
            <a:off x="6937043" y="2057400"/>
            <a:ext cx="16002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937043" y="2512843"/>
            <a:ext cx="16002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3532496" y="2853839"/>
            <a:ext cx="685800" cy="3693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429000" y="2819400"/>
            <a:ext cx="2871148" cy="369332"/>
          </a:xfrm>
          <a:prstGeom prst="rect">
            <a:avLst/>
          </a:prstGeom>
          <a:solidFill>
            <a:schemeClr val="bg1"/>
          </a:solidFill>
        </p:spPr>
        <p:txBody>
          <a:bodyPr wrap="square" rtlCol="0">
            <a:spAutoFit/>
          </a:bodyPr>
          <a:lstStyle/>
          <a:p>
            <a:endParaRPr lang="en-US" dirty="0"/>
          </a:p>
        </p:txBody>
      </p:sp>
      <p:sp>
        <p:nvSpPr>
          <p:cNvPr id="37" name="Rounded Rectangle 36"/>
          <p:cNvSpPr/>
          <p:nvPr/>
        </p:nvSpPr>
        <p:spPr>
          <a:xfrm>
            <a:off x="3598460" y="3310221"/>
            <a:ext cx="951932" cy="3464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429000" y="3291430"/>
            <a:ext cx="2871148" cy="369332"/>
          </a:xfrm>
          <a:prstGeom prst="rect">
            <a:avLst/>
          </a:prstGeom>
          <a:solidFill>
            <a:schemeClr val="bg1"/>
          </a:solidFill>
        </p:spPr>
        <p:txBody>
          <a:bodyPr wrap="square" rtlCol="0">
            <a:spAutoFit/>
          </a:bodyPr>
          <a:lstStyle/>
          <a:p>
            <a:endParaRPr lang="en-US" dirty="0"/>
          </a:p>
        </p:txBody>
      </p:sp>
      <p:cxnSp>
        <p:nvCxnSpPr>
          <p:cNvPr id="39" name="Straight Connector 38"/>
          <p:cNvCxnSpPr/>
          <p:nvPr/>
        </p:nvCxnSpPr>
        <p:spPr>
          <a:xfrm>
            <a:off x="6937043" y="2971800"/>
            <a:ext cx="16002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4612944" y="3768009"/>
            <a:ext cx="644971" cy="3293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502924" y="3738744"/>
            <a:ext cx="2871148" cy="369332"/>
          </a:xfrm>
          <a:prstGeom prst="rect">
            <a:avLst/>
          </a:prstGeom>
          <a:solidFill>
            <a:schemeClr val="bg1"/>
          </a:solidFill>
        </p:spPr>
        <p:txBody>
          <a:bodyPr wrap="square" rtlCol="0">
            <a:spAutoFit/>
          </a:bodyPr>
          <a:lstStyle/>
          <a:p>
            <a:endParaRPr lang="en-US" dirty="0"/>
          </a:p>
        </p:txBody>
      </p:sp>
      <p:cxnSp>
        <p:nvCxnSpPr>
          <p:cNvPr id="42" name="Straight Connector 41"/>
          <p:cNvCxnSpPr/>
          <p:nvPr/>
        </p:nvCxnSpPr>
        <p:spPr>
          <a:xfrm>
            <a:off x="6937043" y="3429000"/>
            <a:ext cx="16002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339116" y="4202670"/>
            <a:ext cx="715940" cy="3535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18767" y="4192778"/>
            <a:ext cx="2871148" cy="369332"/>
          </a:xfrm>
          <a:prstGeom prst="rect">
            <a:avLst/>
          </a:prstGeom>
          <a:solidFill>
            <a:schemeClr val="bg1"/>
          </a:solidFill>
        </p:spPr>
        <p:txBody>
          <a:bodyPr wrap="square" rtlCol="0">
            <a:spAutoFit/>
          </a:bodyPr>
          <a:lstStyle/>
          <a:p>
            <a:endParaRPr lang="en-US" dirty="0"/>
          </a:p>
        </p:txBody>
      </p:sp>
      <p:cxnSp>
        <p:nvCxnSpPr>
          <p:cNvPr id="45" name="Straight Connector 44"/>
          <p:cNvCxnSpPr/>
          <p:nvPr/>
        </p:nvCxnSpPr>
        <p:spPr>
          <a:xfrm>
            <a:off x="6937043" y="3886200"/>
            <a:ext cx="16002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3899848" y="4645320"/>
            <a:ext cx="1371715" cy="3693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499855" y="4643085"/>
            <a:ext cx="2871148" cy="369332"/>
          </a:xfrm>
          <a:prstGeom prst="rect">
            <a:avLst/>
          </a:prstGeom>
          <a:solidFill>
            <a:schemeClr val="bg1"/>
          </a:solidFill>
        </p:spPr>
        <p:txBody>
          <a:bodyPr wrap="square" rtlCol="0">
            <a:spAutoFit/>
          </a:bodyPr>
          <a:lstStyle/>
          <a:p>
            <a:endParaRPr lang="en-US" dirty="0"/>
          </a:p>
        </p:txBody>
      </p:sp>
      <p:cxnSp>
        <p:nvCxnSpPr>
          <p:cNvPr id="49" name="Straight Connector 48"/>
          <p:cNvCxnSpPr/>
          <p:nvPr/>
        </p:nvCxnSpPr>
        <p:spPr>
          <a:xfrm>
            <a:off x="6937043" y="4338012"/>
            <a:ext cx="16002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858000" y="4179141"/>
            <a:ext cx="20955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937043" y="4789424"/>
            <a:ext cx="16002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3927144" y="5547345"/>
            <a:ext cx="1891352" cy="3568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394031" y="5546800"/>
            <a:ext cx="2871148" cy="369332"/>
          </a:xfrm>
          <a:prstGeom prst="rect">
            <a:avLst/>
          </a:prstGeom>
          <a:solidFill>
            <a:schemeClr val="bg1"/>
          </a:solidFill>
        </p:spPr>
        <p:txBody>
          <a:bodyPr wrap="square" rtlCol="0">
            <a:spAutoFit/>
          </a:bodyPr>
          <a:lstStyle/>
          <a:p>
            <a:endParaRPr lang="en-US" dirty="0"/>
          </a:p>
        </p:txBody>
      </p:sp>
      <p:sp>
        <p:nvSpPr>
          <p:cNvPr id="56" name="Rectangle 55"/>
          <p:cNvSpPr/>
          <p:nvPr/>
        </p:nvSpPr>
        <p:spPr>
          <a:xfrm>
            <a:off x="6858000" y="5253335"/>
            <a:ext cx="2133600" cy="461665"/>
          </a:xfrm>
          <a:prstGeom prst="rect">
            <a:avLst/>
          </a:prstGeom>
          <a:solidFill>
            <a:schemeClr val="bg1">
              <a:lumMod val="85000"/>
            </a:schemeClr>
          </a:solidFill>
        </p:spPr>
        <p:txBody>
          <a:bodyPr wrap="square">
            <a:spAutoFit/>
          </a:bodyPr>
          <a:lstStyle/>
          <a:p>
            <a:r>
              <a:rPr lang="en-US" sz="2400" dirty="0">
                <a:solidFill>
                  <a:srgbClr val="FF0000"/>
                </a:solidFill>
              </a:rPr>
              <a:t>Total Cost  = 17</a:t>
            </a:r>
          </a:p>
        </p:txBody>
      </p:sp>
    </p:spTree>
    <p:extLst>
      <p:ext uri="{BB962C8B-B14F-4D97-AF65-F5344CB8AC3E}">
        <p14:creationId xmlns:p14="http://schemas.microsoft.com/office/powerpoint/2010/main" val="411037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1" presetClass="exit" presetSubtype="0" fill="hold" grpId="0" nodeType="afterEffect">
                                  <p:stCondLst>
                                    <p:cond delay="0"/>
                                  </p:stCondLst>
                                  <p:childTnLst>
                                    <p:set>
                                      <p:cBhvr>
                                        <p:cTn id="24" dur="1" fill="hold">
                                          <p:stCondLst>
                                            <p:cond delay="0"/>
                                          </p:stCondLst>
                                        </p:cTn>
                                        <p:tgtEl>
                                          <p:spTgt spid="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down)">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down)">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left)">
                                      <p:cBhvr>
                                        <p:cTn id="70" dur="500"/>
                                        <p:tgtEl>
                                          <p:spTgt spid="4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4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down)">
                                      <p:cBhvr>
                                        <p:cTn id="85" dur="500"/>
                                        <p:tgtEl>
                                          <p:spTgt spid="4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left)">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0" nodeType="click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wipe(down)">
                                      <p:cBhvr>
                                        <p:cTn id="105" dur="500"/>
                                        <p:tgtEl>
                                          <p:spTgt spid="4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wipe(left)">
                                      <p:cBhvr>
                                        <p:cTn id="110" dur="500"/>
                                        <p:tgtEl>
                                          <p:spTgt spid="49"/>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par>
                                <p:cTn id="115" presetID="1" presetClass="exit" presetSubtype="0" fill="hold" grpId="0" nodeType="withEffect">
                                  <p:stCondLst>
                                    <p:cond delay="0"/>
                                  </p:stCondLst>
                                  <p:childTnLst>
                                    <p:set>
                                      <p:cBhvr>
                                        <p:cTn id="116" dur="1" fill="hold">
                                          <p:stCondLst>
                                            <p:cond delay="0"/>
                                          </p:stCondLst>
                                        </p:cTn>
                                        <p:tgtEl>
                                          <p:spTgt spid="24"/>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50"/>
                                        </p:tgtEl>
                                        <p:attrNameLst>
                                          <p:attrName>style.visibility</p:attrName>
                                        </p:attrNameLst>
                                      </p:cBhvr>
                                      <p:to>
                                        <p:strVal val="visible"/>
                                      </p:to>
                                    </p:set>
                                    <p:animEffect transition="in" filter="wipe(left)">
                                      <p:cBhvr>
                                        <p:cTn id="123" dur="500"/>
                                        <p:tgtEl>
                                          <p:spTgt spid="50"/>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wipe(left)">
                                      <p:cBhvr>
                                        <p:cTn id="128" dur="500"/>
                                        <p:tgtEl>
                                          <p:spTgt spid="53"/>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0" nodeType="clickEffect">
                                  <p:stCondLst>
                                    <p:cond delay="0"/>
                                  </p:stCondLst>
                                  <p:childTnLst>
                                    <p:set>
                                      <p:cBhvr>
                                        <p:cTn id="132" dur="1" fill="hold">
                                          <p:stCondLst>
                                            <p:cond delay="0"/>
                                          </p:stCondLst>
                                        </p:cTn>
                                        <p:tgtEl>
                                          <p:spTgt spid="19"/>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2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0" nodeType="clickEffect">
                                  <p:stCondLst>
                                    <p:cond delay="0"/>
                                  </p:stCondLst>
                                  <p:childTnLst>
                                    <p:set>
                                      <p:cBhvr>
                                        <p:cTn id="138" dur="1" fill="hold">
                                          <p:stCondLst>
                                            <p:cond delay="0"/>
                                          </p:stCondLst>
                                        </p:cTn>
                                        <p:tgtEl>
                                          <p:spTgt spid="5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54"/>
                                        </p:tgtEl>
                                        <p:attrNameLst>
                                          <p:attrName>style.visibility</p:attrName>
                                        </p:attrNameLst>
                                      </p:cBhvr>
                                      <p:to>
                                        <p:strVal val="visible"/>
                                      </p:to>
                                    </p:set>
                                    <p:animEffect transition="in" filter="wipe(down)">
                                      <p:cBhvr>
                                        <p:cTn id="143" dur="500"/>
                                        <p:tgtEl>
                                          <p:spTgt spid="5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fade">
                                      <p:cBhvr>
                                        <p:cTn id="14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5" grpId="0" animBg="1"/>
      <p:bldP spid="36" grpId="0" animBg="1"/>
      <p:bldP spid="37" grpId="0" animBg="1"/>
      <p:bldP spid="38" grpId="0" animBg="1"/>
      <p:bldP spid="40" grpId="0" animBg="1"/>
      <p:bldP spid="41" grpId="0" animBg="1"/>
      <p:bldP spid="43" grpId="0" animBg="1"/>
      <p:bldP spid="44" grpId="0" animBg="1"/>
      <p:bldP spid="46" grpId="0" animBg="1"/>
      <p:bldP spid="48" grpId="0" animBg="1"/>
      <p:bldP spid="54" grpId="0" animBg="1"/>
      <p:bldP spid="55" grpId="0" animBg="1"/>
      <p:bldP spid="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 Home Work</a:t>
            </a:r>
          </a:p>
        </p:txBody>
      </p:sp>
      <p:sp>
        <p:nvSpPr>
          <p:cNvPr id="3" name="Content Placeholder 2"/>
          <p:cNvSpPr>
            <a:spLocks noGrp="1"/>
          </p:cNvSpPr>
          <p:nvPr>
            <p:ph idx="1"/>
          </p:nvPr>
        </p:nvSpPr>
        <p:spPr/>
        <p:txBody>
          <a:bodyPr/>
          <a:lstStyle/>
          <a:p>
            <a:r>
              <a:rPr lang="en-US" dirty="0"/>
              <a:t>Write the </a:t>
            </a:r>
            <a:r>
              <a:rPr lang="en-US" dirty="0" err="1"/>
              <a:t>kruskal’s</a:t>
            </a:r>
            <a:r>
              <a:rPr lang="en-US" dirty="0"/>
              <a:t> Algorithm to find out Minimum Spanning Tree. Apply the same and find MST for the graph given below.</a:t>
            </a:r>
          </a:p>
          <a:p>
            <a:endParaRPr lang="en-US" dirty="0"/>
          </a:p>
        </p:txBody>
      </p:sp>
      <p:sp>
        <p:nvSpPr>
          <p:cNvPr id="4" name="Text Box 56"/>
          <p:cNvSpPr txBox="1">
            <a:spLocks noChangeArrowheads="1"/>
          </p:cNvSpPr>
          <p:nvPr/>
        </p:nvSpPr>
        <p:spPr bwMode="auto">
          <a:xfrm>
            <a:off x="838200" y="32766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5</a:t>
            </a:r>
          </a:p>
        </p:txBody>
      </p:sp>
      <p:sp>
        <p:nvSpPr>
          <p:cNvPr id="5" name="Line 57"/>
          <p:cNvSpPr>
            <a:spLocks noChangeShapeType="1"/>
          </p:cNvSpPr>
          <p:nvPr/>
        </p:nvSpPr>
        <p:spPr bwMode="auto">
          <a:xfrm flipH="1">
            <a:off x="3538538" y="3581400"/>
            <a:ext cx="381000" cy="7620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58"/>
          <p:cNvSpPr txBox="1">
            <a:spLocks noChangeArrowheads="1"/>
          </p:cNvSpPr>
          <p:nvPr/>
        </p:nvSpPr>
        <p:spPr bwMode="auto">
          <a:xfrm>
            <a:off x="3429000" y="3974068"/>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   1</a:t>
            </a:r>
          </a:p>
        </p:txBody>
      </p:sp>
      <p:sp>
        <p:nvSpPr>
          <p:cNvPr id="7" name="Line 59"/>
          <p:cNvSpPr>
            <a:spLocks noChangeShapeType="1"/>
          </p:cNvSpPr>
          <p:nvPr/>
        </p:nvSpPr>
        <p:spPr bwMode="auto">
          <a:xfrm>
            <a:off x="2286000" y="2628900"/>
            <a:ext cx="152400" cy="6858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60"/>
          <p:cNvSpPr>
            <a:spLocks noChangeShapeType="1"/>
          </p:cNvSpPr>
          <p:nvPr/>
        </p:nvSpPr>
        <p:spPr bwMode="auto">
          <a:xfrm flipV="1">
            <a:off x="2590800" y="2743200"/>
            <a:ext cx="533400" cy="7620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1"/>
          <p:cNvSpPr>
            <a:spLocks noChangeShapeType="1"/>
          </p:cNvSpPr>
          <p:nvPr/>
        </p:nvSpPr>
        <p:spPr bwMode="auto">
          <a:xfrm flipH="1" flipV="1">
            <a:off x="2438400" y="2667000"/>
            <a:ext cx="1219200" cy="8382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flipV="1">
            <a:off x="1219200" y="3581399"/>
            <a:ext cx="1021894" cy="314429"/>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3"/>
          <p:cNvSpPr>
            <a:spLocks noChangeShapeType="1"/>
          </p:cNvSpPr>
          <p:nvPr/>
        </p:nvSpPr>
        <p:spPr bwMode="auto">
          <a:xfrm flipV="1">
            <a:off x="2133600" y="3656489"/>
            <a:ext cx="1447800" cy="83931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64"/>
          <p:cNvSpPr>
            <a:spLocks noChangeShapeType="1"/>
          </p:cNvSpPr>
          <p:nvPr/>
        </p:nvSpPr>
        <p:spPr bwMode="auto">
          <a:xfrm flipV="1">
            <a:off x="1066799" y="3200399"/>
            <a:ext cx="78607" cy="550251"/>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65"/>
          <p:cNvSpPr>
            <a:spLocks noChangeShapeType="1"/>
          </p:cNvSpPr>
          <p:nvPr/>
        </p:nvSpPr>
        <p:spPr bwMode="auto">
          <a:xfrm>
            <a:off x="1295399" y="3047999"/>
            <a:ext cx="943289" cy="393037"/>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66"/>
          <p:cNvSpPr>
            <a:spLocks noChangeShapeType="1"/>
          </p:cNvSpPr>
          <p:nvPr/>
        </p:nvSpPr>
        <p:spPr bwMode="auto">
          <a:xfrm>
            <a:off x="2482850" y="2471738"/>
            <a:ext cx="6096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67"/>
          <p:cNvSpPr>
            <a:spLocks noChangeShapeType="1"/>
          </p:cNvSpPr>
          <p:nvPr/>
        </p:nvSpPr>
        <p:spPr bwMode="auto">
          <a:xfrm>
            <a:off x="3352800" y="2743200"/>
            <a:ext cx="381000" cy="6096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68"/>
          <p:cNvSpPr>
            <a:spLocks noChangeArrowheads="1"/>
          </p:cNvSpPr>
          <p:nvPr/>
        </p:nvSpPr>
        <p:spPr bwMode="auto">
          <a:xfrm>
            <a:off x="838200" y="28956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69"/>
          <p:cNvSpPr>
            <a:spLocks noChangeArrowheads="1"/>
          </p:cNvSpPr>
          <p:nvPr/>
        </p:nvSpPr>
        <p:spPr bwMode="auto">
          <a:xfrm>
            <a:off x="990600" y="27432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A</a:t>
            </a:r>
          </a:p>
        </p:txBody>
      </p:sp>
      <p:sp>
        <p:nvSpPr>
          <p:cNvPr id="18" name="Oval 70"/>
          <p:cNvSpPr>
            <a:spLocks noChangeArrowheads="1"/>
          </p:cNvSpPr>
          <p:nvPr/>
        </p:nvSpPr>
        <p:spPr bwMode="auto">
          <a:xfrm>
            <a:off x="838200" y="36576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H</a:t>
            </a:r>
          </a:p>
        </p:txBody>
      </p:sp>
      <p:sp>
        <p:nvSpPr>
          <p:cNvPr id="19" name="Oval 71"/>
          <p:cNvSpPr>
            <a:spLocks noChangeArrowheads="1"/>
          </p:cNvSpPr>
          <p:nvPr/>
        </p:nvSpPr>
        <p:spPr bwMode="auto">
          <a:xfrm>
            <a:off x="2209800" y="32766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B</a:t>
            </a:r>
          </a:p>
        </p:txBody>
      </p:sp>
      <p:sp>
        <p:nvSpPr>
          <p:cNvPr id="20" name="Oval 72"/>
          <p:cNvSpPr>
            <a:spLocks noChangeArrowheads="1"/>
          </p:cNvSpPr>
          <p:nvPr/>
        </p:nvSpPr>
        <p:spPr bwMode="auto">
          <a:xfrm>
            <a:off x="2057400" y="22860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F</a:t>
            </a:r>
          </a:p>
        </p:txBody>
      </p:sp>
      <p:sp>
        <p:nvSpPr>
          <p:cNvPr id="21" name="Oval 73"/>
          <p:cNvSpPr>
            <a:spLocks noChangeArrowheads="1"/>
          </p:cNvSpPr>
          <p:nvPr/>
        </p:nvSpPr>
        <p:spPr bwMode="auto">
          <a:xfrm>
            <a:off x="3124200" y="42672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E</a:t>
            </a:r>
          </a:p>
        </p:txBody>
      </p:sp>
      <p:sp>
        <p:nvSpPr>
          <p:cNvPr id="22" name="Oval 74"/>
          <p:cNvSpPr>
            <a:spLocks noChangeArrowheads="1"/>
          </p:cNvSpPr>
          <p:nvPr/>
        </p:nvSpPr>
        <p:spPr bwMode="auto">
          <a:xfrm>
            <a:off x="3581400" y="33528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D</a:t>
            </a:r>
          </a:p>
        </p:txBody>
      </p:sp>
      <p:sp>
        <p:nvSpPr>
          <p:cNvPr id="23" name="Oval 75"/>
          <p:cNvSpPr>
            <a:spLocks noChangeArrowheads="1"/>
          </p:cNvSpPr>
          <p:nvPr/>
        </p:nvSpPr>
        <p:spPr bwMode="auto">
          <a:xfrm>
            <a:off x="3048000" y="23622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C</a:t>
            </a:r>
          </a:p>
        </p:txBody>
      </p:sp>
      <p:sp>
        <p:nvSpPr>
          <p:cNvPr id="24" name="Oval 76"/>
          <p:cNvSpPr>
            <a:spLocks noChangeArrowheads="1"/>
          </p:cNvSpPr>
          <p:nvPr/>
        </p:nvSpPr>
        <p:spPr bwMode="auto">
          <a:xfrm>
            <a:off x="1828800" y="42672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G</a:t>
            </a:r>
          </a:p>
        </p:txBody>
      </p:sp>
      <p:sp>
        <p:nvSpPr>
          <p:cNvPr id="25" name="Line 77"/>
          <p:cNvSpPr>
            <a:spLocks noChangeShapeType="1"/>
          </p:cNvSpPr>
          <p:nvPr/>
        </p:nvSpPr>
        <p:spPr bwMode="auto">
          <a:xfrm>
            <a:off x="2590800" y="3657599"/>
            <a:ext cx="609600" cy="674133"/>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78"/>
          <p:cNvSpPr>
            <a:spLocks noChangeShapeType="1"/>
          </p:cNvSpPr>
          <p:nvPr/>
        </p:nvSpPr>
        <p:spPr bwMode="auto">
          <a:xfrm flipH="1">
            <a:off x="2286000" y="4572000"/>
            <a:ext cx="8382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79"/>
          <p:cNvSpPr>
            <a:spLocks noChangeShapeType="1"/>
          </p:cNvSpPr>
          <p:nvPr/>
        </p:nvSpPr>
        <p:spPr bwMode="auto">
          <a:xfrm flipH="1" flipV="1">
            <a:off x="1219199" y="4038599"/>
            <a:ext cx="628859" cy="393037"/>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80"/>
          <p:cNvSpPr txBox="1">
            <a:spLocks noChangeArrowheads="1"/>
          </p:cNvSpPr>
          <p:nvPr/>
        </p:nvSpPr>
        <p:spPr bwMode="auto">
          <a:xfrm>
            <a:off x="2590800" y="44958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3</a:t>
            </a:r>
          </a:p>
        </p:txBody>
      </p:sp>
      <p:sp>
        <p:nvSpPr>
          <p:cNvPr id="29" name="Text Box 81"/>
          <p:cNvSpPr txBox="1">
            <a:spLocks noChangeArrowheads="1"/>
          </p:cNvSpPr>
          <p:nvPr/>
        </p:nvSpPr>
        <p:spPr bwMode="auto">
          <a:xfrm>
            <a:off x="2416175" y="38862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30" name="Text Box 82"/>
          <p:cNvSpPr txBox="1">
            <a:spLocks noChangeArrowheads="1"/>
          </p:cNvSpPr>
          <p:nvPr/>
        </p:nvSpPr>
        <p:spPr bwMode="auto">
          <a:xfrm>
            <a:off x="2720975" y="3581400"/>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31" name="Text Box 83"/>
          <p:cNvSpPr txBox="1">
            <a:spLocks noChangeArrowheads="1"/>
          </p:cNvSpPr>
          <p:nvPr/>
        </p:nvSpPr>
        <p:spPr bwMode="auto">
          <a:xfrm>
            <a:off x="3048000" y="3167063"/>
            <a:ext cx="46831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6</a:t>
            </a:r>
          </a:p>
        </p:txBody>
      </p:sp>
      <p:sp>
        <p:nvSpPr>
          <p:cNvPr id="32" name="Text Box 84"/>
          <p:cNvSpPr txBox="1">
            <a:spLocks noChangeArrowheads="1"/>
          </p:cNvSpPr>
          <p:nvPr/>
        </p:nvSpPr>
        <p:spPr bwMode="auto">
          <a:xfrm>
            <a:off x="3505200" y="28194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33" name="Text Box 85"/>
          <p:cNvSpPr txBox="1">
            <a:spLocks noChangeArrowheads="1"/>
          </p:cNvSpPr>
          <p:nvPr/>
        </p:nvSpPr>
        <p:spPr bwMode="auto">
          <a:xfrm>
            <a:off x="2579688" y="28956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35" name="Text Box 88"/>
          <p:cNvSpPr txBox="1">
            <a:spLocks noChangeArrowheads="1"/>
          </p:cNvSpPr>
          <p:nvPr/>
        </p:nvSpPr>
        <p:spPr bwMode="auto">
          <a:xfrm>
            <a:off x="1745161" y="29718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8</a:t>
            </a:r>
          </a:p>
        </p:txBody>
      </p:sp>
      <p:sp>
        <p:nvSpPr>
          <p:cNvPr id="36" name="Text Box 89"/>
          <p:cNvSpPr txBox="1">
            <a:spLocks noChangeArrowheads="1"/>
          </p:cNvSpPr>
          <p:nvPr/>
        </p:nvSpPr>
        <p:spPr bwMode="auto">
          <a:xfrm>
            <a:off x="1524000" y="34290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4</a:t>
            </a:r>
          </a:p>
        </p:txBody>
      </p:sp>
      <p:sp>
        <p:nvSpPr>
          <p:cNvPr id="37" name="Text Box 90"/>
          <p:cNvSpPr txBox="1">
            <a:spLocks noChangeArrowheads="1"/>
          </p:cNvSpPr>
          <p:nvPr/>
        </p:nvSpPr>
        <p:spPr bwMode="auto">
          <a:xfrm>
            <a:off x="1360488" y="4181475"/>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3</a:t>
            </a:r>
          </a:p>
        </p:txBody>
      </p:sp>
      <p:sp>
        <p:nvSpPr>
          <p:cNvPr id="38" name="Line 91"/>
          <p:cNvSpPr>
            <a:spLocks noChangeShapeType="1"/>
          </p:cNvSpPr>
          <p:nvPr/>
        </p:nvSpPr>
        <p:spPr bwMode="auto">
          <a:xfrm flipV="1">
            <a:off x="1333779" y="2473656"/>
            <a:ext cx="725896" cy="280025"/>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Text Box 92"/>
          <p:cNvSpPr txBox="1">
            <a:spLocks noChangeArrowheads="1"/>
          </p:cNvSpPr>
          <p:nvPr/>
        </p:nvSpPr>
        <p:spPr bwMode="auto">
          <a:xfrm>
            <a:off x="1447800" y="2286000"/>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10</a:t>
            </a:r>
          </a:p>
        </p:txBody>
      </p:sp>
      <p:sp>
        <p:nvSpPr>
          <p:cNvPr id="112" name="Text Box 84"/>
          <p:cNvSpPr txBox="1">
            <a:spLocks noChangeArrowheads="1"/>
          </p:cNvSpPr>
          <p:nvPr/>
        </p:nvSpPr>
        <p:spPr bwMode="auto">
          <a:xfrm>
            <a:off x="2590800" y="2167493"/>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113" name="Text Box 87"/>
          <p:cNvSpPr txBox="1">
            <a:spLocks noChangeArrowheads="1"/>
          </p:cNvSpPr>
          <p:nvPr/>
        </p:nvSpPr>
        <p:spPr bwMode="auto">
          <a:xfrm>
            <a:off x="2133600" y="2819399"/>
            <a:ext cx="314429"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None/>
            </a:pPr>
            <a:r>
              <a:rPr lang="en-US" altLang="en-US" b="1"/>
              <a:t>4</a:t>
            </a:r>
          </a:p>
        </p:txBody>
      </p:sp>
      <p:cxnSp>
        <p:nvCxnSpPr>
          <p:cNvPr id="120" name="Straight Connector 119"/>
          <p:cNvCxnSpPr/>
          <p:nvPr/>
        </p:nvCxnSpPr>
        <p:spPr>
          <a:xfrm flipH="1">
            <a:off x="4570795" y="1905000"/>
            <a:ext cx="908" cy="3140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TextBox 124"/>
              <p:cNvSpPr txBox="1"/>
              <p:nvPr/>
            </p:nvSpPr>
            <p:spPr>
              <a:xfrm>
                <a:off x="838199" y="198119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1.</m:t>
                      </m:r>
                    </m:oMath>
                  </m:oMathPara>
                </a14:m>
                <a:endParaRPr lang="en-US" sz="2400" dirty="0"/>
              </a:p>
            </p:txBody>
          </p:sp>
        </mc:Choice>
        <mc:Fallback xmlns="">
          <p:sp>
            <p:nvSpPr>
              <p:cNvPr id="125" name="TextBox 124"/>
              <p:cNvSpPr txBox="1">
                <a:spLocks noRot="1" noChangeAspect="1" noMove="1" noResize="1" noEditPoints="1" noAdjustHandles="1" noChangeArrowheads="1" noChangeShapeType="1" noTextEdit="1"/>
              </p:cNvSpPr>
              <p:nvPr/>
            </p:nvSpPr>
            <p:spPr>
              <a:xfrm>
                <a:off x="838199" y="1981199"/>
                <a:ext cx="457200" cy="461665"/>
              </a:xfrm>
              <a:prstGeom prst="rect">
                <a:avLst/>
              </a:prstGeom>
              <a:blipFill>
                <a:blip r:embed="rId2"/>
                <a:stretch>
                  <a:fillRect/>
                </a:stretch>
              </a:blipFill>
            </p:spPr>
            <p:txBody>
              <a:bodyPr/>
              <a:lstStyle/>
              <a:p>
                <a:r>
                  <a:rPr lang="en-US">
                    <a:noFill/>
                  </a:rPr>
                  <a:t> </a:t>
                </a:r>
              </a:p>
            </p:txBody>
          </p:sp>
        </mc:Fallback>
      </mc:AlternateContent>
      <p:sp>
        <p:nvSpPr>
          <p:cNvPr id="126" name="Oval 125"/>
          <p:cNvSpPr/>
          <p:nvPr/>
        </p:nvSpPr>
        <p:spPr>
          <a:xfrm>
            <a:off x="67056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27" name="Oval 126"/>
          <p:cNvSpPr/>
          <p:nvPr/>
        </p:nvSpPr>
        <p:spPr>
          <a:xfrm>
            <a:off x="60960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28" name="Oval 127"/>
          <p:cNvSpPr/>
          <p:nvPr/>
        </p:nvSpPr>
        <p:spPr>
          <a:xfrm>
            <a:off x="7391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29" name="Oval 128"/>
          <p:cNvSpPr/>
          <p:nvPr/>
        </p:nvSpPr>
        <p:spPr>
          <a:xfrm>
            <a:off x="56388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30" name="Oval 129"/>
          <p:cNvSpPr/>
          <p:nvPr/>
        </p:nvSpPr>
        <p:spPr>
          <a:xfrm>
            <a:off x="64770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131" name="Oval 130"/>
          <p:cNvSpPr/>
          <p:nvPr/>
        </p:nvSpPr>
        <p:spPr>
          <a:xfrm>
            <a:off x="7086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132" name="Oval 131"/>
          <p:cNvSpPr/>
          <p:nvPr/>
        </p:nvSpPr>
        <p:spPr>
          <a:xfrm>
            <a:off x="7848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133" name="Oval 132"/>
          <p:cNvSpPr/>
          <p:nvPr/>
        </p:nvSpPr>
        <p:spPr>
          <a:xfrm>
            <a:off x="6705600" y="4419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134" name="Straight Connector 133"/>
          <p:cNvCxnSpPr>
            <a:stCxn id="126" idx="3"/>
            <a:endCxn id="127" idx="7"/>
          </p:cNvCxnSpPr>
          <p:nvPr/>
        </p:nvCxnSpPr>
        <p:spPr>
          <a:xfrm flipH="1">
            <a:off x="6421204" y="2458804"/>
            <a:ext cx="340192" cy="263992"/>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5" name="Straight Connector 134"/>
          <p:cNvCxnSpPr>
            <a:stCxn id="126" idx="5"/>
            <a:endCxn id="128" idx="1"/>
          </p:cNvCxnSpPr>
          <p:nvPr/>
        </p:nvCxnSpPr>
        <p:spPr>
          <a:xfrm>
            <a:off x="7030804" y="2458804"/>
            <a:ext cx="416392" cy="263992"/>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6" name="Straight Connector 135"/>
          <p:cNvCxnSpPr>
            <a:stCxn id="127" idx="3"/>
            <a:endCxn id="129" idx="0"/>
          </p:cNvCxnSpPr>
          <p:nvPr/>
        </p:nvCxnSpPr>
        <p:spPr>
          <a:xfrm flipH="1">
            <a:off x="5829300" y="2992204"/>
            <a:ext cx="322496" cy="2843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7" name="Straight Connector 136"/>
          <p:cNvCxnSpPr>
            <a:stCxn id="127" idx="5"/>
            <a:endCxn id="130" idx="0"/>
          </p:cNvCxnSpPr>
          <p:nvPr/>
        </p:nvCxnSpPr>
        <p:spPr>
          <a:xfrm>
            <a:off x="6421204" y="2992204"/>
            <a:ext cx="246296" cy="2843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8" name="Straight Connector 137"/>
          <p:cNvCxnSpPr>
            <a:stCxn id="128" idx="3"/>
            <a:endCxn id="131" idx="0"/>
          </p:cNvCxnSpPr>
          <p:nvPr/>
        </p:nvCxnSpPr>
        <p:spPr>
          <a:xfrm flipH="1">
            <a:off x="7277100" y="2992204"/>
            <a:ext cx="170096" cy="2843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9" name="Straight Connector 138"/>
          <p:cNvCxnSpPr>
            <a:stCxn id="128" idx="5"/>
            <a:endCxn id="132" idx="0"/>
          </p:cNvCxnSpPr>
          <p:nvPr/>
        </p:nvCxnSpPr>
        <p:spPr>
          <a:xfrm>
            <a:off x="7716604" y="2992204"/>
            <a:ext cx="322496" cy="2843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0" name="Straight Connector 139"/>
          <p:cNvCxnSpPr>
            <a:stCxn id="129" idx="4"/>
            <a:endCxn id="133" idx="2"/>
          </p:cNvCxnSpPr>
          <p:nvPr/>
        </p:nvCxnSpPr>
        <p:spPr>
          <a:xfrm>
            <a:off x="5829300" y="3657600"/>
            <a:ext cx="876300" cy="95250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1" name="Straight Connector 140"/>
          <p:cNvCxnSpPr>
            <a:stCxn id="130" idx="4"/>
            <a:endCxn id="133" idx="1"/>
          </p:cNvCxnSpPr>
          <p:nvPr/>
        </p:nvCxnSpPr>
        <p:spPr>
          <a:xfrm>
            <a:off x="6667500" y="3657600"/>
            <a:ext cx="93896" cy="8177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2" name="Straight Connector 141"/>
          <p:cNvCxnSpPr>
            <a:stCxn id="131" idx="4"/>
            <a:endCxn id="133" idx="7"/>
          </p:cNvCxnSpPr>
          <p:nvPr/>
        </p:nvCxnSpPr>
        <p:spPr>
          <a:xfrm flipH="1">
            <a:off x="7030804" y="3657600"/>
            <a:ext cx="246296" cy="8177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3" name="Straight Connector 142"/>
          <p:cNvCxnSpPr>
            <a:stCxn id="132" idx="4"/>
            <a:endCxn id="133" idx="6"/>
          </p:cNvCxnSpPr>
          <p:nvPr/>
        </p:nvCxnSpPr>
        <p:spPr>
          <a:xfrm flipH="1">
            <a:off x="7086600" y="3657600"/>
            <a:ext cx="952500" cy="95250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44" name="TextBox 143"/>
              <p:cNvSpPr txBox="1"/>
              <p:nvPr/>
            </p:nvSpPr>
            <p:spPr>
              <a:xfrm flipH="1">
                <a:off x="4972199" y="198119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2</m:t>
                      </m:r>
                      <m:r>
                        <a:rPr lang="en-US" sz="2400" i="1" dirty="0" smtClean="0">
                          <a:latin typeface="Cambria Math" panose="02040503050406030204" pitchFamily="18" charset="0"/>
                        </a:rPr>
                        <m:t>.</m:t>
                      </m:r>
                    </m:oMath>
                  </m:oMathPara>
                </a14:m>
                <a:endParaRPr lang="en-US" sz="2400" dirty="0"/>
              </a:p>
            </p:txBody>
          </p:sp>
        </mc:Choice>
        <mc:Fallback xmlns="">
          <p:sp>
            <p:nvSpPr>
              <p:cNvPr id="144" name="TextBox 143"/>
              <p:cNvSpPr txBox="1">
                <a:spLocks noRot="1" noChangeAspect="1" noMove="1" noResize="1" noEditPoints="1" noAdjustHandles="1" noChangeArrowheads="1" noChangeShapeType="1" noTextEdit="1"/>
              </p:cNvSpPr>
              <p:nvPr/>
            </p:nvSpPr>
            <p:spPr>
              <a:xfrm flipH="1">
                <a:off x="4972199" y="1981199"/>
                <a:ext cx="457200" cy="461665"/>
              </a:xfrm>
              <a:prstGeom prst="rect">
                <a:avLst/>
              </a:prstGeom>
              <a:blipFill>
                <a:blip r:embed="rId3"/>
                <a:stretch>
                  <a:fillRect/>
                </a:stretch>
              </a:blipFill>
            </p:spPr>
            <p:txBody>
              <a:bodyPr/>
              <a:lstStyle/>
              <a:p>
                <a:r>
                  <a:rPr lang="en-US">
                    <a:noFill/>
                  </a:rPr>
                  <a:t> </a:t>
                </a:r>
              </a:p>
            </p:txBody>
          </p:sp>
        </mc:Fallback>
      </mc:AlternateContent>
      <p:sp>
        <p:nvSpPr>
          <p:cNvPr id="145" name="Text Box 84"/>
          <p:cNvSpPr txBox="1">
            <a:spLocks noChangeArrowheads="1"/>
          </p:cNvSpPr>
          <p:nvPr/>
        </p:nvSpPr>
        <p:spPr bwMode="auto">
          <a:xfrm>
            <a:off x="6324600" y="22860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146" name="Text Box 84"/>
          <p:cNvSpPr txBox="1">
            <a:spLocks noChangeArrowheads="1"/>
          </p:cNvSpPr>
          <p:nvPr/>
        </p:nvSpPr>
        <p:spPr bwMode="auto">
          <a:xfrm>
            <a:off x="7162800" y="22640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1</a:t>
            </a:r>
          </a:p>
        </p:txBody>
      </p:sp>
      <p:sp>
        <p:nvSpPr>
          <p:cNvPr id="148" name="Text Box 84"/>
          <p:cNvSpPr txBox="1">
            <a:spLocks noChangeArrowheads="1"/>
          </p:cNvSpPr>
          <p:nvPr/>
        </p:nvSpPr>
        <p:spPr bwMode="auto">
          <a:xfrm>
            <a:off x="7866296" y="2831067"/>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5</a:t>
            </a:r>
          </a:p>
        </p:txBody>
      </p:sp>
      <p:sp>
        <p:nvSpPr>
          <p:cNvPr id="149" name="Text Box 84"/>
          <p:cNvSpPr txBox="1">
            <a:spLocks noChangeArrowheads="1"/>
          </p:cNvSpPr>
          <p:nvPr/>
        </p:nvSpPr>
        <p:spPr bwMode="auto">
          <a:xfrm>
            <a:off x="5719851" y="2863333"/>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7</a:t>
            </a:r>
          </a:p>
        </p:txBody>
      </p:sp>
      <p:sp>
        <p:nvSpPr>
          <p:cNvPr id="150" name="Text Box 84"/>
          <p:cNvSpPr txBox="1">
            <a:spLocks noChangeArrowheads="1"/>
          </p:cNvSpPr>
          <p:nvPr/>
        </p:nvSpPr>
        <p:spPr bwMode="auto">
          <a:xfrm>
            <a:off x="6524432" y="2863333"/>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151" name="Text Box 84"/>
          <p:cNvSpPr txBox="1">
            <a:spLocks noChangeArrowheads="1"/>
          </p:cNvSpPr>
          <p:nvPr/>
        </p:nvSpPr>
        <p:spPr bwMode="auto">
          <a:xfrm>
            <a:off x="7095932" y="2864889"/>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152" name="Text Box 84"/>
          <p:cNvSpPr txBox="1">
            <a:spLocks noChangeArrowheads="1"/>
          </p:cNvSpPr>
          <p:nvPr/>
        </p:nvSpPr>
        <p:spPr bwMode="auto">
          <a:xfrm>
            <a:off x="5976866" y="4039736"/>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9</a:t>
            </a:r>
          </a:p>
        </p:txBody>
      </p:sp>
      <p:sp>
        <p:nvSpPr>
          <p:cNvPr id="153" name="Text Box 84"/>
          <p:cNvSpPr txBox="1">
            <a:spLocks noChangeArrowheads="1"/>
          </p:cNvSpPr>
          <p:nvPr/>
        </p:nvSpPr>
        <p:spPr bwMode="auto">
          <a:xfrm>
            <a:off x="6428698" y="3834884"/>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154" name="Text Box 84"/>
          <p:cNvSpPr txBox="1">
            <a:spLocks noChangeArrowheads="1"/>
          </p:cNvSpPr>
          <p:nvPr/>
        </p:nvSpPr>
        <p:spPr bwMode="auto">
          <a:xfrm>
            <a:off x="6878404" y="3821606"/>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155" name="Text Box 84"/>
          <p:cNvSpPr txBox="1">
            <a:spLocks noChangeArrowheads="1"/>
          </p:cNvSpPr>
          <p:nvPr/>
        </p:nvSpPr>
        <p:spPr bwMode="auto">
          <a:xfrm>
            <a:off x="7391400" y="3809999"/>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8</a:t>
            </a:r>
          </a:p>
        </p:txBody>
      </p:sp>
      <mc:AlternateContent xmlns:mc="http://schemas.openxmlformats.org/markup-compatibility/2006" xmlns:a14="http://schemas.microsoft.com/office/drawing/2010/main">
        <mc:Choice Requires="a14">
          <p:sp>
            <p:nvSpPr>
              <p:cNvPr id="156" name="Rectangle 155"/>
              <p:cNvSpPr/>
              <p:nvPr/>
            </p:nvSpPr>
            <p:spPr>
              <a:xfrm>
                <a:off x="190500" y="5122140"/>
                <a:ext cx="8763000" cy="1366528"/>
              </a:xfrm>
              <a:prstGeom prst="rect">
                <a:avLst/>
              </a:prstGeom>
            </p:spPr>
            <p:txBody>
              <a:bodyPr wrap="square">
                <a:spAutoFit/>
              </a:bodyPr>
              <a:lstStyle/>
              <a:p>
                <a:pPr marL="342900" marR="0" lvl="0" indent="-342900" algn="just">
                  <a:lnSpc>
                    <a:spcPct val="115000"/>
                  </a:lnSpc>
                  <a:spcBef>
                    <a:spcPts val="0"/>
                  </a:spcBef>
                  <a:spcAft>
                    <a:spcPts val="1000"/>
                  </a:spcAft>
                  <a:buFont typeface="Wingdings" panose="05000000000000000000" pitchFamily="2" charset="2"/>
                  <a:buChar char="§"/>
                </a:pPr>
                <a:r>
                  <a:rPr lang="en-US" sz="2400" dirty="0">
                    <a:ea typeface="Times New Roman" panose="02020603050405020304" pitchFamily="18" charset="0"/>
                    <a:cs typeface="Times New Roman" panose="02020603050405020304" pitchFamily="18" charset="0"/>
                  </a:rPr>
                  <a:t>The complexity for the </a:t>
                </a:r>
                <a:r>
                  <a:rPr lang="en-US" sz="2400" dirty="0" err="1">
                    <a:ea typeface="Times New Roman" panose="02020603050405020304" pitchFamily="18" charset="0"/>
                    <a:cs typeface="Times New Roman" panose="02020603050405020304" pitchFamily="18" charset="0"/>
                  </a:rPr>
                  <a:t>Kruskal’s</a:t>
                </a:r>
                <a:r>
                  <a:rPr lang="en-US" sz="2400" dirty="0">
                    <a:ea typeface="Times New Roman" panose="02020603050405020304" pitchFamily="18" charset="0"/>
                    <a:cs typeface="Times New Roman" panose="02020603050405020304" pitchFamily="18" charset="0"/>
                  </a:rPr>
                  <a:t> algorithm is in </a:t>
                </a:r>
                <a14:m>
                  <m:oMath xmlns:m="http://schemas.openxmlformats.org/officeDocument/2006/math">
                    <m:r>
                      <m:rPr>
                        <m:sty m:val="p"/>
                      </m:rPr>
                      <a:rPr lang="el-GR" sz="2400" b="1" i="1" dirty="0" smtClean="0">
                        <a:latin typeface="Cambria Math" panose="02040503050406030204" pitchFamily="18" charset="0"/>
                        <a:ea typeface="Cambria Math" panose="02040503050406030204" pitchFamily="18" charset="0"/>
                        <a:cs typeface="Times New Roman" panose="02020603050405020304" pitchFamily="18" charset="0"/>
                      </a:rPr>
                      <m:t>θ</m:t>
                    </m:r>
                    <m:r>
                      <a:rPr lang="en-US" sz="2400" b="1"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b="1" i="1" dirty="0" smtClean="0">
                        <a:latin typeface="Cambria Math" panose="02040503050406030204" pitchFamily="18" charset="0"/>
                        <a:ea typeface="Times New Roman" panose="02020603050405020304" pitchFamily="18" charset="0"/>
                        <a:cs typeface="Times New Roman" panose="02020603050405020304" pitchFamily="18" charset="0"/>
                      </a:rPr>
                      <m:t>𝒂</m:t>
                    </m:r>
                    <m:r>
                      <a:rPr lang="en-US" sz="2400" b="1" i="1" dirty="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b="1" i="1" dirty="0" smtClean="0">
                        <a:latin typeface="Cambria Math" panose="02040503050406030204" pitchFamily="18" charset="0"/>
                        <a:ea typeface="Times New Roman" panose="02020603050405020304" pitchFamily="18" charset="0"/>
                        <a:cs typeface="Times New Roman" panose="02020603050405020304" pitchFamily="18" charset="0"/>
                      </a:rPr>
                      <m:t>log</m:t>
                    </m:r>
                    <m:r>
                      <a:rPr lang="en-US" sz="2400" b="1"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b="1" i="1" dirty="0" smtClean="0">
                        <a:latin typeface="Cambria Math" panose="02040503050406030204" pitchFamily="18" charset="0"/>
                        <a:ea typeface="Times New Roman" panose="02020603050405020304" pitchFamily="18" charset="0"/>
                        <a:cs typeface="Times New Roman" panose="02020603050405020304" pitchFamily="18" charset="0"/>
                      </a:rPr>
                      <m:t>𝒏</m:t>
                    </m:r>
                    <m:r>
                      <a:rPr lang="en-US" sz="2400" b="1"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i="1" dirty="0" smtClean="0">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dirty="0">
                    <a:ea typeface="Times New Roman" panose="02020603050405020304" pitchFamily="18" charset="0"/>
                    <a:cs typeface="Times New Roman" panose="02020603050405020304" pitchFamily="18" charset="0"/>
                  </a:rPr>
                  <a:t>where </a:t>
                </a:r>
                <a14:m>
                  <m:oMath xmlns:m="http://schemas.openxmlformats.org/officeDocument/2006/math">
                    <m:r>
                      <a:rPr lang="en-US" sz="2400" i="1" dirty="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2400" dirty="0">
                    <a:ea typeface="Times New Roman" panose="02020603050405020304" pitchFamily="18" charset="0"/>
                    <a:cs typeface="Times New Roman" panose="02020603050405020304" pitchFamily="18" charset="0"/>
                  </a:rPr>
                  <a:t> is total number of </a:t>
                </a:r>
                <a:r>
                  <a:rPr lang="en-US" sz="2400" dirty="0">
                    <a:solidFill>
                      <a:srgbClr val="FF0000"/>
                    </a:solidFill>
                    <a:ea typeface="Times New Roman" panose="02020603050405020304" pitchFamily="18" charset="0"/>
                    <a:cs typeface="Times New Roman" panose="02020603050405020304" pitchFamily="18" charset="0"/>
                  </a:rPr>
                  <a:t>edges</a:t>
                </a:r>
                <a:r>
                  <a:rPr lang="en-US" sz="2400" dirty="0">
                    <a:ea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r>
                      <a:rPr lang="en-US" sz="2400" i="1" dirty="0">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dirty="0">
                    <a:ea typeface="Times New Roman" panose="02020603050405020304" pitchFamily="18" charset="0"/>
                    <a:cs typeface="Times New Roman" panose="02020603050405020304" pitchFamily="18" charset="0"/>
                  </a:rPr>
                  <a:t>is the total number of </a:t>
                </a:r>
                <a:r>
                  <a:rPr lang="en-US" sz="2400" dirty="0">
                    <a:solidFill>
                      <a:srgbClr val="FF0000"/>
                    </a:solidFill>
                    <a:ea typeface="Times New Roman" panose="02020603050405020304" pitchFamily="18" charset="0"/>
                    <a:cs typeface="Times New Roman" panose="02020603050405020304" pitchFamily="18" charset="0"/>
                  </a:rPr>
                  <a:t>nodes</a:t>
                </a:r>
                <a:r>
                  <a:rPr lang="en-US" sz="2400" dirty="0">
                    <a:ea typeface="Times New Roman" panose="02020603050405020304" pitchFamily="18" charset="0"/>
                    <a:cs typeface="Times New Roman" panose="02020603050405020304" pitchFamily="18" charset="0"/>
                  </a:rPr>
                  <a:t> in the graph </a:t>
                </a:r>
                <a14:m>
                  <m:oMath xmlns:m="http://schemas.openxmlformats.org/officeDocument/2006/math">
                    <m:r>
                      <a:rPr lang="en-US" sz="2400" i="1" dirty="0" smtClean="0">
                        <a:latin typeface="Cambria Math" panose="02040503050406030204" pitchFamily="18" charset="0"/>
                        <a:ea typeface="Times New Roman" panose="02020603050405020304" pitchFamily="18" charset="0"/>
                        <a:cs typeface="Times New Roman" panose="02020603050405020304" pitchFamily="18" charset="0"/>
                      </a:rPr>
                      <m:t>𝐺</m:t>
                    </m:r>
                  </m:oMath>
                </a14:m>
                <a:r>
                  <a:rPr lang="en-US" sz="2400" dirty="0">
                    <a:ea typeface="Times New Roman" panose="02020603050405020304" pitchFamily="18" charset="0"/>
                    <a:cs typeface="Times New Roman" panose="02020603050405020304" pitchFamily="18" charset="0"/>
                  </a:rPr>
                  <a:t>.</a:t>
                </a:r>
                <a:endParaRPr lang="en-US" sz="2400" dirty="0">
                  <a:ea typeface="Times New Roman" panose="02020603050405020304" pitchFamily="18" charset="0"/>
                  <a:cs typeface="Shruti" panose="020B0502040204020203" pitchFamily="34" charset="0"/>
                </a:endParaRPr>
              </a:p>
            </p:txBody>
          </p:sp>
        </mc:Choice>
        <mc:Fallback xmlns="">
          <p:sp>
            <p:nvSpPr>
              <p:cNvPr id="156" name="Rectangle 155"/>
              <p:cNvSpPr>
                <a:spLocks noRot="1" noChangeAspect="1" noMove="1" noResize="1" noEditPoints="1" noAdjustHandles="1" noChangeArrowheads="1" noChangeShapeType="1" noTextEdit="1"/>
              </p:cNvSpPr>
              <p:nvPr/>
            </p:nvSpPr>
            <p:spPr>
              <a:xfrm>
                <a:off x="190500" y="5122140"/>
                <a:ext cx="8763000" cy="1366528"/>
              </a:xfrm>
              <a:prstGeom prst="rect">
                <a:avLst/>
              </a:prstGeom>
              <a:blipFill>
                <a:blip r:embed="rId4"/>
                <a:stretch>
                  <a:fillRect l="-904" t="-1339" r="-1043" b="-7589"/>
                </a:stretch>
              </a:blipFill>
            </p:spPr>
            <p:txBody>
              <a:bodyPr/>
              <a:lstStyle/>
              <a:p>
                <a:r>
                  <a:rPr lang="en-US">
                    <a:noFill/>
                  </a:rPr>
                  <a:t> </a:t>
                </a:r>
              </a:p>
            </p:txBody>
          </p:sp>
        </mc:Fallback>
      </mc:AlternateContent>
    </p:spTree>
    <p:extLst>
      <p:ext uri="{BB962C8B-B14F-4D97-AF65-F5344CB8AC3E}">
        <p14:creationId xmlns:p14="http://schemas.microsoft.com/office/powerpoint/2010/main" val="237920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nodePh="1">
                                  <p:stCondLst>
                                    <p:cond delay="0"/>
                                  </p:stCondLst>
                                  <p:endCondLst>
                                    <p:cond evt="begin" delay="0">
                                      <p:tn val="41"/>
                                    </p:cond>
                                  </p:end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barn(inVertical)">
                                      <p:cBhvr>
                                        <p:cTn id="97" dur="500"/>
                                        <p:tgtEl>
                                          <p:spTgt spid="35"/>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barn(inVertical)">
                                      <p:cBhvr>
                                        <p:cTn id="100" dur="500"/>
                                        <p:tgtEl>
                                          <p:spTgt spid="36"/>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barn(inVertical)">
                                      <p:cBhvr>
                                        <p:cTn id="103" dur="500"/>
                                        <p:tgtEl>
                                          <p:spTgt spid="37"/>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barn(inVertical)">
                                      <p:cBhvr>
                                        <p:cTn id="106" dur="500"/>
                                        <p:tgtEl>
                                          <p:spTgt spid="38"/>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arn(inVertical)">
                                      <p:cBhvr>
                                        <p:cTn id="109" dur="500"/>
                                        <p:tgtEl>
                                          <p:spTgt spid="39"/>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barn(inVertical)">
                                      <p:cBhvr>
                                        <p:cTn id="112" dur="500"/>
                                        <p:tgtEl>
                                          <p:spTgt spid="112"/>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113"/>
                                        </p:tgtEl>
                                        <p:attrNameLst>
                                          <p:attrName>style.visibility</p:attrName>
                                        </p:attrNameLst>
                                      </p:cBhvr>
                                      <p:to>
                                        <p:strVal val="visible"/>
                                      </p:to>
                                    </p:set>
                                    <p:animEffect transition="in" filter="barn(inVertical)">
                                      <p:cBhvr>
                                        <p:cTn id="115" dur="500"/>
                                        <p:tgtEl>
                                          <p:spTgt spid="11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120"/>
                                        </p:tgtEl>
                                        <p:attrNameLst>
                                          <p:attrName>style.visibility</p:attrName>
                                        </p:attrNameLst>
                                      </p:cBhvr>
                                      <p:to>
                                        <p:strVal val="visible"/>
                                      </p:to>
                                    </p:set>
                                    <p:animEffect transition="in" filter="wipe(down)">
                                      <p:cBhvr>
                                        <p:cTn id="120" dur="500"/>
                                        <p:tgtEl>
                                          <p:spTgt spid="120"/>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2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2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34"/>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3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3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3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4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4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43"/>
                                        </p:tgtEl>
                                        <p:attrNameLst>
                                          <p:attrName>style.visibility</p:attrName>
                                        </p:attrNameLst>
                                      </p:cBhvr>
                                      <p:to>
                                        <p:strVal val="visible"/>
                                      </p:to>
                                    </p:set>
                                  </p:childTnLst>
                                </p:cTn>
                              </p:par>
                              <p:par>
                                <p:cTn id="159" presetID="16" presetClass="entr" presetSubtype="21" fill="hold" grpId="0" nodeType="withEffect">
                                  <p:stCondLst>
                                    <p:cond delay="0"/>
                                  </p:stCondLst>
                                  <p:childTnLst>
                                    <p:set>
                                      <p:cBhvr>
                                        <p:cTn id="160" dur="1" fill="hold">
                                          <p:stCondLst>
                                            <p:cond delay="0"/>
                                          </p:stCondLst>
                                        </p:cTn>
                                        <p:tgtEl>
                                          <p:spTgt spid="145"/>
                                        </p:tgtEl>
                                        <p:attrNameLst>
                                          <p:attrName>style.visibility</p:attrName>
                                        </p:attrNameLst>
                                      </p:cBhvr>
                                      <p:to>
                                        <p:strVal val="visible"/>
                                      </p:to>
                                    </p:set>
                                    <p:animEffect transition="in" filter="barn(inVertical)">
                                      <p:cBhvr>
                                        <p:cTn id="161" dur="500"/>
                                        <p:tgtEl>
                                          <p:spTgt spid="145"/>
                                        </p:tgtEl>
                                      </p:cBhvr>
                                    </p:animEffect>
                                  </p:childTnLst>
                                </p:cTn>
                              </p:par>
                              <p:par>
                                <p:cTn id="162" presetID="16" presetClass="entr" presetSubtype="21" fill="hold" grpId="0" nodeType="withEffect">
                                  <p:stCondLst>
                                    <p:cond delay="0"/>
                                  </p:stCondLst>
                                  <p:childTnLst>
                                    <p:set>
                                      <p:cBhvr>
                                        <p:cTn id="163" dur="1" fill="hold">
                                          <p:stCondLst>
                                            <p:cond delay="0"/>
                                          </p:stCondLst>
                                        </p:cTn>
                                        <p:tgtEl>
                                          <p:spTgt spid="146"/>
                                        </p:tgtEl>
                                        <p:attrNameLst>
                                          <p:attrName>style.visibility</p:attrName>
                                        </p:attrNameLst>
                                      </p:cBhvr>
                                      <p:to>
                                        <p:strVal val="visible"/>
                                      </p:to>
                                    </p:set>
                                    <p:animEffect transition="in" filter="barn(inVertical)">
                                      <p:cBhvr>
                                        <p:cTn id="164" dur="500"/>
                                        <p:tgtEl>
                                          <p:spTgt spid="146"/>
                                        </p:tgtEl>
                                      </p:cBhvr>
                                    </p:animEffect>
                                  </p:childTnLst>
                                </p:cTn>
                              </p:par>
                              <p:par>
                                <p:cTn id="165" presetID="16" presetClass="entr" presetSubtype="21" fill="hold" grpId="0" nodeType="withEffect">
                                  <p:stCondLst>
                                    <p:cond delay="0"/>
                                  </p:stCondLst>
                                  <p:childTnLst>
                                    <p:set>
                                      <p:cBhvr>
                                        <p:cTn id="166" dur="1" fill="hold">
                                          <p:stCondLst>
                                            <p:cond delay="0"/>
                                          </p:stCondLst>
                                        </p:cTn>
                                        <p:tgtEl>
                                          <p:spTgt spid="148"/>
                                        </p:tgtEl>
                                        <p:attrNameLst>
                                          <p:attrName>style.visibility</p:attrName>
                                        </p:attrNameLst>
                                      </p:cBhvr>
                                      <p:to>
                                        <p:strVal val="visible"/>
                                      </p:to>
                                    </p:set>
                                    <p:animEffect transition="in" filter="barn(inVertical)">
                                      <p:cBhvr>
                                        <p:cTn id="167" dur="500"/>
                                        <p:tgtEl>
                                          <p:spTgt spid="148"/>
                                        </p:tgtEl>
                                      </p:cBhvr>
                                    </p:animEffect>
                                  </p:childTnLst>
                                </p:cTn>
                              </p:par>
                              <p:par>
                                <p:cTn id="168" presetID="16" presetClass="entr" presetSubtype="21" fill="hold" grpId="0" nodeType="withEffect">
                                  <p:stCondLst>
                                    <p:cond delay="0"/>
                                  </p:stCondLst>
                                  <p:childTnLst>
                                    <p:set>
                                      <p:cBhvr>
                                        <p:cTn id="169" dur="1" fill="hold">
                                          <p:stCondLst>
                                            <p:cond delay="0"/>
                                          </p:stCondLst>
                                        </p:cTn>
                                        <p:tgtEl>
                                          <p:spTgt spid="149"/>
                                        </p:tgtEl>
                                        <p:attrNameLst>
                                          <p:attrName>style.visibility</p:attrName>
                                        </p:attrNameLst>
                                      </p:cBhvr>
                                      <p:to>
                                        <p:strVal val="visible"/>
                                      </p:to>
                                    </p:set>
                                    <p:animEffect transition="in" filter="barn(inVertical)">
                                      <p:cBhvr>
                                        <p:cTn id="170" dur="500"/>
                                        <p:tgtEl>
                                          <p:spTgt spid="149"/>
                                        </p:tgtEl>
                                      </p:cBhvr>
                                    </p:animEffect>
                                  </p:childTnLst>
                                </p:cTn>
                              </p:par>
                              <p:par>
                                <p:cTn id="171" presetID="16" presetClass="entr" presetSubtype="21" fill="hold" grpId="0" nodeType="withEffect">
                                  <p:stCondLst>
                                    <p:cond delay="0"/>
                                  </p:stCondLst>
                                  <p:childTnLst>
                                    <p:set>
                                      <p:cBhvr>
                                        <p:cTn id="172" dur="1" fill="hold">
                                          <p:stCondLst>
                                            <p:cond delay="0"/>
                                          </p:stCondLst>
                                        </p:cTn>
                                        <p:tgtEl>
                                          <p:spTgt spid="150"/>
                                        </p:tgtEl>
                                        <p:attrNameLst>
                                          <p:attrName>style.visibility</p:attrName>
                                        </p:attrNameLst>
                                      </p:cBhvr>
                                      <p:to>
                                        <p:strVal val="visible"/>
                                      </p:to>
                                    </p:set>
                                    <p:animEffect transition="in" filter="barn(inVertical)">
                                      <p:cBhvr>
                                        <p:cTn id="173" dur="500"/>
                                        <p:tgtEl>
                                          <p:spTgt spid="150"/>
                                        </p:tgtEl>
                                      </p:cBhvr>
                                    </p:animEffect>
                                  </p:childTnLst>
                                </p:cTn>
                              </p:par>
                              <p:par>
                                <p:cTn id="174" presetID="16" presetClass="entr" presetSubtype="21" fill="hold" grpId="0" nodeType="withEffect">
                                  <p:stCondLst>
                                    <p:cond delay="0"/>
                                  </p:stCondLst>
                                  <p:childTnLst>
                                    <p:set>
                                      <p:cBhvr>
                                        <p:cTn id="175" dur="1" fill="hold">
                                          <p:stCondLst>
                                            <p:cond delay="0"/>
                                          </p:stCondLst>
                                        </p:cTn>
                                        <p:tgtEl>
                                          <p:spTgt spid="151"/>
                                        </p:tgtEl>
                                        <p:attrNameLst>
                                          <p:attrName>style.visibility</p:attrName>
                                        </p:attrNameLst>
                                      </p:cBhvr>
                                      <p:to>
                                        <p:strVal val="visible"/>
                                      </p:to>
                                    </p:set>
                                    <p:animEffect transition="in" filter="barn(inVertical)">
                                      <p:cBhvr>
                                        <p:cTn id="176" dur="500"/>
                                        <p:tgtEl>
                                          <p:spTgt spid="151"/>
                                        </p:tgtEl>
                                      </p:cBhvr>
                                    </p:animEffect>
                                  </p:childTnLst>
                                </p:cTn>
                              </p:par>
                              <p:par>
                                <p:cTn id="177" presetID="16" presetClass="entr" presetSubtype="21" fill="hold" grpId="0" nodeType="withEffect">
                                  <p:stCondLst>
                                    <p:cond delay="0"/>
                                  </p:stCondLst>
                                  <p:childTnLst>
                                    <p:set>
                                      <p:cBhvr>
                                        <p:cTn id="178" dur="1" fill="hold">
                                          <p:stCondLst>
                                            <p:cond delay="0"/>
                                          </p:stCondLst>
                                        </p:cTn>
                                        <p:tgtEl>
                                          <p:spTgt spid="152"/>
                                        </p:tgtEl>
                                        <p:attrNameLst>
                                          <p:attrName>style.visibility</p:attrName>
                                        </p:attrNameLst>
                                      </p:cBhvr>
                                      <p:to>
                                        <p:strVal val="visible"/>
                                      </p:to>
                                    </p:set>
                                    <p:animEffect transition="in" filter="barn(inVertical)">
                                      <p:cBhvr>
                                        <p:cTn id="179" dur="500"/>
                                        <p:tgtEl>
                                          <p:spTgt spid="152"/>
                                        </p:tgtEl>
                                      </p:cBhvr>
                                    </p:animEffect>
                                  </p:childTnLst>
                                </p:cTn>
                              </p:par>
                              <p:par>
                                <p:cTn id="180" presetID="16" presetClass="entr" presetSubtype="21" fill="hold" grpId="0" nodeType="withEffect">
                                  <p:stCondLst>
                                    <p:cond delay="0"/>
                                  </p:stCondLst>
                                  <p:childTnLst>
                                    <p:set>
                                      <p:cBhvr>
                                        <p:cTn id="181" dur="1" fill="hold">
                                          <p:stCondLst>
                                            <p:cond delay="0"/>
                                          </p:stCondLst>
                                        </p:cTn>
                                        <p:tgtEl>
                                          <p:spTgt spid="153"/>
                                        </p:tgtEl>
                                        <p:attrNameLst>
                                          <p:attrName>style.visibility</p:attrName>
                                        </p:attrNameLst>
                                      </p:cBhvr>
                                      <p:to>
                                        <p:strVal val="visible"/>
                                      </p:to>
                                    </p:set>
                                    <p:animEffect transition="in" filter="barn(inVertical)">
                                      <p:cBhvr>
                                        <p:cTn id="182" dur="500"/>
                                        <p:tgtEl>
                                          <p:spTgt spid="153"/>
                                        </p:tgtEl>
                                      </p:cBhvr>
                                    </p:animEffect>
                                  </p:childTnLst>
                                </p:cTn>
                              </p:par>
                              <p:par>
                                <p:cTn id="183" presetID="16" presetClass="entr" presetSubtype="21" fill="hold" grpId="0" nodeType="withEffect">
                                  <p:stCondLst>
                                    <p:cond delay="0"/>
                                  </p:stCondLst>
                                  <p:childTnLst>
                                    <p:set>
                                      <p:cBhvr>
                                        <p:cTn id="184" dur="1" fill="hold">
                                          <p:stCondLst>
                                            <p:cond delay="0"/>
                                          </p:stCondLst>
                                        </p:cTn>
                                        <p:tgtEl>
                                          <p:spTgt spid="154"/>
                                        </p:tgtEl>
                                        <p:attrNameLst>
                                          <p:attrName>style.visibility</p:attrName>
                                        </p:attrNameLst>
                                      </p:cBhvr>
                                      <p:to>
                                        <p:strVal val="visible"/>
                                      </p:to>
                                    </p:set>
                                    <p:animEffect transition="in" filter="barn(inVertical)">
                                      <p:cBhvr>
                                        <p:cTn id="185" dur="500"/>
                                        <p:tgtEl>
                                          <p:spTgt spid="154"/>
                                        </p:tgtEl>
                                      </p:cBhvr>
                                    </p:animEffect>
                                  </p:childTnLst>
                                </p:cTn>
                              </p:par>
                              <p:par>
                                <p:cTn id="186" presetID="16" presetClass="entr" presetSubtype="21" fill="hold" grpId="0" nodeType="withEffect">
                                  <p:stCondLst>
                                    <p:cond delay="0"/>
                                  </p:stCondLst>
                                  <p:childTnLst>
                                    <p:set>
                                      <p:cBhvr>
                                        <p:cTn id="187" dur="1" fill="hold">
                                          <p:stCondLst>
                                            <p:cond delay="0"/>
                                          </p:stCondLst>
                                        </p:cTn>
                                        <p:tgtEl>
                                          <p:spTgt spid="155"/>
                                        </p:tgtEl>
                                        <p:attrNameLst>
                                          <p:attrName>style.visibility</p:attrName>
                                        </p:attrNameLst>
                                      </p:cBhvr>
                                      <p:to>
                                        <p:strVal val="visible"/>
                                      </p:to>
                                    </p:set>
                                    <p:animEffect transition="in" filter="barn(inVertical)">
                                      <p:cBhvr>
                                        <p:cTn id="188" dur="500"/>
                                        <p:tgtEl>
                                          <p:spTgt spid="155"/>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56"/>
                                        </p:tgtEl>
                                        <p:attrNameLst>
                                          <p:attrName>style.visibility</p:attrName>
                                        </p:attrNameLst>
                                      </p:cBhvr>
                                      <p:to>
                                        <p:strVal val="visible"/>
                                      </p:to>
                                    </p:set>
                                    <p:animEffect transition="in" filter="fade">
                                      <p:cBhvr>
                                        <p:cTn id="193"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5" grpId="0"/>
      <p:bldP spid="36" grpId="0"/>
      <p:bldP spid="37" grpId="0"/>
      <p:bldP spid="38" grpId="0" animBg="1"/>
      <p:bldP spid="39" grpId="0"/>
      <p:bldP spid="112" grpId="0"/>
      <p:bldP spid="113" grpId="0"/>
      <p:bldP spid="126" grpId="0" animBg="1"/>
      <p:bldP spid="127" grpId="0" animBg="1"/>
      <p:bldP spid="128" grpId="0" animBg="1"/>
      <p:bldP spid="129" grpId="0" animBg="1"/>
      <p:bldP spid="130" grpId="0" animBg="1"/>
      <p:bldP spid="131" grpId="0" animBg="1"/>
      <p:bldP spid="132" grpId="0" animBg="1"/>
      <p:bldP spid="133" grpId="0" animBg="1"/>
      <p:bldP spid="145" grpId="0"/>
      <p:bldP spid="146" grpId="0"/>
      <p:bldP spid="148" grpId="0"/>
      <p:bldP spid="149" grpId="0"/>
      <p:bldP spid="150" grpId="0"/>
      <p:bldP spid="151" grpId="0"/>
      <p:bldP spid="152" grpId="0"/>
      <p:bldP spid="153" grpId="0"/>
      <p:bldP spid="154" grpId="0"/>
      <p:bldP spid="155" grpId="0"/>
      <p:bldP spid="1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General Characteristics of greedy algorithms</a:t>
            </a:r>
          </a:p>
          <a:p>
            <a:r>
              <a:rPr lang="en-US" dirty="0"/>
              <a:t>Elements of Greedy Strategy</a:t>
            </a:r>
          </a:p>
          <a:p>
            <a:r>
              <a:rPr lang="en-US" dirty="0"/>
              <a:t>Make change Problem</a:t>
            </a:r>
          </a:p>
          <a:p>
            <a:r>
              <a:rPr lang="en-US" dirty="0"/>
              <a:t>Minimum Spanning trees (</a:t>
            </a:r>
            <a:r>
              <a:rPr lang="en-US" dirty="0" err="1"/>
              <a:t>Kruskal’s</a:t>
            </a:r>
            <a:r>
              <a:rPr lang="en-US" dirty="0"/>
              <a:t> algorithm, Prim’s algorithm)</a:t>
            </a:r>
          </a:p>
          <a:p>
            <a:r>
              <a:rPr lang="en-US" dirty="0"/>
              <a:t>The Knapsack Problem</a:t>
            </a:r>
          </a:p>
          <a:p>
            <a:r>
              <a:rPr lang="en-US" dirty="0"/>
              <a:t>Job Scheduling Problem</a:t>
            </a:r>
          </a:p>
          <a:p>
            <a:r>
              <a:rPr lang="en-US" dirty="0"/>
              <a:t>Huffman code.</a:t>
            </a:r>
          </a:p>
        </p:txBody>
      </p:sp>
    </p:spTree>
    <p:extLst>
      <p:ext uri="{BB962C8B-B14F-4D97-AF65-F5344CB8AC3E}">
        <p14:creationId xmlns:p14="http://schemas.microsoft.com/office/powerpoint/2010/main" val="410257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Prim's algorithm, the minimum spanning tree grows in a natural way, starting from an arbitrary root. </a:t>
                </a:r>
              </a:p>
              <a:p>
                <a:r>
                  <a:rPr lang="en-US" dirty="0"/>
                  <a:t>At each stage we add a new branch to the tree already constructed; the algorithm stops when all the nodes have been reached.</a:t>
                </a:r>
              </a:p>
              <a:p>
                <a:r>
                  <a:rPr lang="en-US" dirty="0"/>
                  <a:t>The complexity for the Prim’s algorithm is </a:t>
                </a:r>
                <a14:m>
                  <m:oMath xmlns:m="http://schemas.openxmlformats.org/officeDocument/2006/math">
                    <m:r>
                      <a:rPr lang="el-GR" b="1" i="1" dirty="0" smtClean="0">
                        <a:latin typeface="Cambria Math" panose="02040503050406030204" pitchFamily="18" charset="0"/>
                        <a:ea typeface="Cambria Math" panose="02040503050406030204" pitchFamily="18" charset="0"/>
                      </a:rPr>
                      <m:t>𝜽</m:t>
                    </m:r>
                    <m:r>
                      <a:rPr lang="en-US" b="1" i="1" dirty="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r>
                      <a:rPr lang="en-US" b="1" i="1" dirty="0">
                        <a:latin typeface="Cambria Math" panose="02040503050406030204" pitchFamily="18" charset="0"/>
                      </a:rPr>
                      <m:t>)</m:t>
                    </m:r>
                  </m:oMath>
                </a14:m>
                <a:r>
                  <a:rPr lang="en-US" b="1" dirty="0"/>
                  <a:t> </a:t>
                </a:r>
                <a:r>
                  <a:rPr lang="en-US" dirty="0"/>
                  <a:t>where </a:t>
                </a:r>
                <a14:m>
                  <m:oMath xmlns:m="http://schemas.openxmlformats.org/officeDocument/2006/math">
                    <m:r>
                      <a:rPr lang="en-US" i="1" dirty="0" smtClean="0">
                        <a:latin typeface="Cambria Math" panose="02040503050406030204" pitchFamily="18" charset="0"/>
                      </a:rPr>
                      <m:t>𝑛</m:t>
                    </m:r>
                  </m:oMath>
                </a14:m>
                <a:r>
                  <a:rPr lang="en-US" dirty="0"/>
                  <a:t> is the total number of nodes in the graph </a:t>
                </a:r>
                <a14:m>
                  <m:oMath xmlns:m="http://schemas.openxmlformats.org/officeDocument/2006/math">
                    <m:r>
                      <a:rPr lang="en-US" i="1" dirty="0" smtClean="0">
                        <a:latin typeface="Cambria Math" panose="02040503050406030204" pitchFamily="18" charset="0"/>
                      </a:rPr>
                      <m:t>𝐺</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1043"/>
                </a:stretch>
              </a:blipFill>
            </p:spPr>
            <p:txBody>
              <a:bodyPr/>
              <a:lstStyle/>
              <a:p>
                <a:r>
                  <a:rPr lang="en-US">
                    <a:noFill/>
                  </a:rPr>
                  <a:t> </a:t>
                </a:r>
              </a:p>
            </p:txBody>
          </p:sp>
        </mc:Fallback>
      </mc:AlternateContent>
    </p:spTree>
    <p:extLst>
      <p:ext uri="{BB962C8B-B14F-4D97-AF65-F5344CB8AC3E}">
        <p14:creationId xmlns:p14="http://schemas.microsoft.com/office/powerpoint/2010/main" val="35623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 - Example</a:t>
            </a:r>
          </a:p>
        </p:txBody>
      </p:sp>
      <p:sp>
        <p:nvSpPr>
          <p:cNvPr id="3" name="Content Placeholder 2"/>
          <p:cNvSpPr>
            <a:spLocks noGrp="1"/>
          </p:cNvSpPr>
          <p:nvPr>
            <p:ph idx="1"/>
          </p:nvPr>
        </p:nvSpPr>
        <p:spPr/>
        <p:txBody>
          <a:bodyPr/>
          <a:lstStyle/>
          <a:p>
            <a:r>
              <a:rPr lang="en-US" dirty="0"/>
              <a:t>Find the minimum spanning tree for the following graph using Prim’s Algorithm.</a:t>
            </a:r>
          </a:p>
          <a:p>
            <a:endParaRPr lang="en-US" dirty="0"/>
          </a:p>
        </p:txBody>
      </p:sp>
      <p:sp>
        <p:nvSpPr>
          <p:cNvPr id="4" name="Oval 3"/>
          <p:cNvSpPr/>
          <p:nvPr/>
        </p:nvSpPr>
        <p:spPr>
          <a:xfrm>
            <a:off x="4572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5" name="Oval 4"/>
          <p:cNvSpPr/>
          <p:nvPr/>
        </p:nvSpPr>
        <p:spPr>
          <a:xfrm>
            <a:off x="24384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6" name="Oval 5"/>
          <p:cNvSpPr/>
          <p:nvPr/>
        </p:nvSpPr>
        <p:spPr>
          <a:xfrm>
            <a:off x="44958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7" name="Oval 6"/>
          <p:cNvSpPr/>
          <p:nvPr/>
        </p:nvSpPr>
        <p:spPr>
          <a:xfrm>
            <a:off x="4572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8" name="Oval 7"/>
          <p:cNvSpPr/>
          <p:nvPr/>
        </p:nvSpPr>
        <p:spPr>
          <a:xfrm>
            <a:off x="25146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9" name="Oval 8"/>
          <p:cNvSpPr/>
          <p:nvPr/>
        </p:nvSpPr>
        <p:spPr>
          <a:xfrm>
            <a:off x="4578927"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0" name="Oval 9"/>
          <p:cNvSpPr/>
          <p:nvPr/>
        </p:nvSpPr>
        <p:spPr>
          <a:xfrm>
            <a:off x="2590800" y="5638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1" name="Straight Connector 10"/>
          <p:cNvCxnSpPr>
            <a:stCxn id="4" idx="6"/>
            <a:endCxn id="5" idx="2"/>
          </p:cNvCxnSpPr>
          <p:nvPr/>
        </p:nvCxnSpPr>
        <p:spPr>
          <a:xfrm>
            <a:off x="1143000" y="2286000"/>
            <a:ext cx="1295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6"/>
            <a:endCxn id="6" idx="2"/>
          </p:cNvCxnSpPr>
          <p:nvPr/>
        </p:nvCxnSpPr>
        <p:spPr>
          <a:xfrm>
            <a:off x="3124200" y="22860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6"/>
            <a:endCxn id="8" idx="2"/>
          </p:cNvCxnSpPr>
          <p:nvPr/>
        </p:nvCxnSpPr>
        <p:spPr>
          <a:xfrm>
            <a:off x="1143000" y="41148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6"/>
            <a:endCxn id="9" idx="2"/>
          </p:cNvCxnSpPr>
          <p:nvPr/>
        </p:nvCxnSpPr>
        <p:spPr>
          <a:xfrm>
            <a:off x="3200400" y="4114800"/>
            <a:ext cx="137852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4"/>
            <a:endCxn id="7" idx="0"/>
          </p:cNvCxnSpPr>
          <p:nvPr/>
        </p:nvCxnSpPr>
        <p:spPr>
          <a:xfrm>
            <a:off x="8001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4"/>
          </p:cNvCxnSpPr>
          <p:nvPr/>
        </p:nvCxnSpPr>
        <p:spPr>
          <a:xfrm>
            <a:off x="27813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p:cNvCxnSpPr>
          <p:nvPr/>
        </p:nvCxnSpPr>
        <p:spPr>
          <a:xfrm>
            <a:off x="48387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7"/>
            <a:endCxn id="5" idx="3"/>
          </p:cNvCxnSpPr>
          <p:nvPr/>
        </p:nvCxnSpPr>
        <p:spPr>
          <a:xfrm flipV="1">
            <a:off x="10425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7"/>
            <a:endCxn id="6" idx="3"/>
          </p:cNvCxnSpPr>
          <p:nvPr/>
        </p:nvCxnSpPr>
        <p:spPr>
          <a:xfrm flipV="1">
            <a:off x="30999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10" idx="6"/>
          </p:cNvCxnSpPr>
          <p:nvPr/>
        </p:nvCxnSpPr>
        <p:spPr>
          <a:xfrm flipH="1">
            <a:off x="3276600" y="4330326"/>
            <a:ext cx="1402760" cy="1613274"/>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4"/>
            <a:endCxn id="10" idx="2"/>
          </p:cNvCxnSpPr>
          <p:nvPr/>
        </p:nvCxnSpPr>
        <p:spPr>
          <a:xfrm>
            <a:off x="800100" y="4419600"/>
            <a:ext cx="1790700" cy="15240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a:off x="2857500" y="44196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400" y="2895600"/>
            <a:ext cx="361950" cy="461665"/>
          </a:xfrm>
          <a:prstGeom prst="rect">
            <a:avLst/>
          </a:prstGeom>
          <a:noFill/>
        </p:spPr>
        <p:txBody>
          <a:bodyPr wrap="square" rtlCol="0">
            <a:spAutoFit/>
          </a:bodyPr>
          <a:lstStyle/>
          <a:p>
            <a:r>
              <a:rPr lang="en-US" sz="2400" dirty="0"/>
              <a:t>4</a:t>
            </a:r>
          </a:p>
        </p:txBody>
      </p:sp>
      <p:sp>
        <p:nvSpPr>
          <p:cNvPr id="24" name="TextBox 23"/>
          <p:cNvSpPr txBox="1"/>
          <p:nvPr/>
        </p:nvSpPr>
        <p:spPr>
          <a:xfrm>
            <a:off x="1847850" y="2967335"/>
            <a:ext cx="361950" cy="461665"/>
          </a:xfrm>
          <a:prstGeom prst="rect">
            <a:avLst/>
          </a:prstGeom>
          <a:noFill/>
        </p:spPr>
        <p:txBody>
          <a:bodyPr wrap="square" rtlCol="0">
            <a:spAutoFit/>
          </a:bodyPr>
          <a:lstStyle/>
          <a:p>
            <a:r>
              <a:rPr lang="en-US" sz="2400" dirty="0"/>
              <a:t>6</a:t>
            </a:r>
          </a:p>
        </p:txBody>
      </p:sp>
      <p:sp>
        <p:nvSpPr>
          <p:cNvPr id="25" name="TextBox 24"/>
          <p:cNvSpPr txBox="1"/>
          <p:nvPr/>
        </p:nvSpPr>
        <p:spPr>
          <a:xfrm>
            <a:off x="2762250" y="2965103"/>
            <a:ext cx="361950" cy="461665"/>
          </a:xfrm>
          <a:prstGeom prst="rect">
            <a:avLst/>
          </a:prstGeom>
          <a:noFill/>
        </p:spPr>
        <p:txBody>
          <a:bodyPr wrap="square" rtlCol="0">
            <a:spAutoFit/>
          </a:bodyPr>
          <a:lstStyle/>
          <a:p>
            <a:r>
              <a:rPr lang="en-US" sz="2400" dirty="0"/>
              <a:t>4</a:t>
            </a:r>
          </a:p>
        </p:txBody>
      </p:sp>
      <p:sp>
        <p:nvSpPr>
          <p:cNvPr id="26" name="TextBox 25"/>
          <p:cNvSpPr txBox="1"/>
          <p:nvPr/>
        </p:nvSpPr>
        <p:spPr>
          <a:xfrm>
            <a:off x="3886200" y="2967335"/>
            <a:ext cx="361950" cy="461665"/>
          </a:xfrm>
          <a:prstGeom prst="rect">
            <a:avLst/>
          </a:prstGeom>
          <a:noFill/>
        </p:spPr>
        <p:txBody>
          <a:bodyPr wrap="square" rtlCol="0">
            <a:spAutoFit/>
          </a:bodyPr>
          <a:lstStyle/>
          <a:p>
            <a:r>
              <a:rPr lang="en-US" sz="2400" dirty="0"/>
              <a:t>5</a:t>
            </a:r>
          </a:p>
        </p:txBody>
      </p:sp>
      <p:sp>
        <p:nvSpPr>
          <p:cNvPr id="27" name="TextBox 26"/>
          <p:cNvSpPr txBox="1"/>
          <p:nvPr/>
        </p:nvSpPr>
        <p:spPr>
          <a:xfrm>
            <a:off x="4819650" y="2891135"/>
            <a:ext cx="361950" cy="461665"/>
          </a:xfrm>
          <a:prstGeom prst="rect">
            <a:avLst/>
          </a:prstGeom>
          <a:noFill/>
        </p:spPr>
        <p:txBody>
          <a:bodyPr wrap="square" rtlCol="0">
            <a:spAutoFit/>
          </a:bodyPr>
          <a:lstStyle/>
          <a:p>
            <a:r>
              <a:rPr lang="en-US" sz="2400" dirty="0"/>
              <a:t>6</a:t>
            </a:r>
          </a:p>
        </p:txBody>
      </p:sp>
      <p:sp>
        <p:nvSpPr>
          <p:cNvPr id="28" name="TextBox 27"/>
          <p:cNvSpPr txBox="1"/>
          <p:nvPr/>
        </p:nvSpPr>
        <p:spPr>
          <a:xfrm>
            <a:off x="1828800" y="4038600"/>
            <a:ext cx="361950" cy="461665"/>
          </a:xfrm>
          <a:prstGeom prst="rect">
            <a:avLst/>
          </a:prstGeom>
          <a:noFill/>
        </p:spPr>
        <p:txBody>
          <a:bodyPr wrap="square" rtlCol="0">
            <a:spAutoFit/>
          </a:bodyPr>
          <a:lstStyle/>
          <a:p>
            <a:r>
              <a:rPr lang="en-US" sz="2400" dirty="0"/>
              <a:t>3</a:t>
            </a:r>
          </a:p>
        </p:txBody>
      </p:sp>
      <p:sp>
        <p:nvSpPr>
          <p:cNvPr id="29" name="TextBox 28"/>
          <p:cNvSpPr txBox="1"/>
          <p:nvPr/>
        </p:nvSpPr>
        <p:spPr>
          <a:xfrm>
            <a:off x="3752850" y="4038600"/>
            <a:ext cx="361950" cy="461665"/>
          </a:xfrm>
          <a:prstGeom prst="rect">
            <a:avLst/>
          </a:prstGeom>
          <a:noFill/>
        </p:spPr>
        <p:txBody>
          <a:bodyPr wrap="square" rtlCol="0">
            <a:spAutoFit/>
          </a:bodyPr>
          <a:lstStyle/>
          <a:p>
            <a:r>
              <a:rPr lang="en-US" sz="2400" dirty="0"/>
              <a:t>8</a:t>
            </a:r>
          </a:p>
        </p:txBody>
      </p:sp>
      <p:sp>
        <p:nvSpPr>
          <p:cNvPr id="30" name="TextBox 29"/>
          <p:cNvSpPr txBox="1"/>
          <p:nvPr/>
        </p:nvSpPr>
        <p:spPr>
          <a:xfrm>
            <a:off x="1371600" y="5024735"/>
            <a:ext cx="361950" cy="461665"/>
          </a:xfrm>
          <a:prstGeom prst="rect">
            <a:avLst/>
          </a:prstGeom>
          <a:noFill/>
        </p:spPr>
        <p:txBody>
          <a:bodyPr wrap="square" rtlCol="0">
            <a:spAutoFit/>
          </a:bodyPr>
          <a:lstStyle/>
          <a:p>
            <a:r>
              <a:rPr lang="en-US" sz="2400" dirty="0"/>
              <a:t>4</a:t>
            </a:r>
          </a:p>
        </p:txBody>
      </p:sp>
      <p:sp>
        <p:nvSpPr>
          <p:cNvPr id="31" name="TextBox 30"/>
          <p:cNvSpPr txBox="1"/>
          <p:nvPr/>
        </p:nvSpPr>
        <p:spPr>
          <a:xfrm>
            <a:off x="2838450" y="4719935"/>
            <a:ext cx="361950" cy="461665"/>
          </a:xfrm>
          <a:prstGeom prst="rect">
            <a:avLst/>
          </a:prstGeom>
          <a:noFill/>
        </p:spPr>
        <p:txBody>
          <a:bodyPr wrap="square" rtlCol="0">
            <a:spAutoFit/>
          </a:bodyPr>
          <a:lstStyle/>
          <a:p>
            <a:r>
              <a:rPr lang="en-US" sz="2400" dirty="0"/>
              <a:t>7</a:t>
            </a:r>
          </a:p>
        </p:txBody>
      </p:sp>
      <p:sp>
        <p:nvSpPr>
          <p:cNvPr id="32" name="TextBox 31"/>
          <p:cNvSpPr txBox="1"/>
          <p:nvPr/>
        </p:nvSpPr>
        <p:spPr>
          <a:xfrm>
            <a:off x="3962400" y="4953000"/>
            <a:ext cx="361950" cy="461665"/>
          </a:xfrm>
          <a:prstGeom prst="rect">
            <a:avLst/>
          </a:prstGeom>
          <a:noFill/>
        </p:spPr>
        <p:txBody>
          <a:bodyPr wrap="square" rtlCol="0">
            <a:spAutoFit/>
          </a:bodyPr>
          <a:lstStyle/>
          <a:p>
            <a:r>
              <a:rPr lang="en-US" sz="2400" dirty="0"/>
              <a:t>3</a:t>
            </a:r>
          </a:p>
        </p:txBody>
      </p:sp>
      <p:sp>
        <p:nvSpPr>
          <p:cNvPr id="33" name="TextBox 32"/>
          <p:cNvSpPr txBox="1"/>
          <p:nvPr/>
        </p:nvSpPr>
        <p:spPr>
          <a:xfrm>
            <a:off x="1695450" y="1905000"/>
            <a:ext cx="361950" cy="461665"/>
          </a:xfrm>
          <a:prstGeom prst="rect">
            <a:avLst/>
          </a:prstGeom>
          <a:noFill/>
        </p:spPr>
        <p:txBody>
          <a:bodyPr wrap="square" rtlCol="0">
            <a:spAutoFit/>
          </a:bodyPr>
          <a:lstStyle/>
          <a:p>
            <a:r>
              <a:rPr lang="en-US" sz="2400" dirty="0"/>
              <a:t>1</a:t>
            </a:r>
          </a:p>
        </p:txBody>
      </p:sp>
      <p:sp>
        <p:nvSpPr>
          <p:cNvPr id="34" name="TextBox 33"/>
          <p:cNvSpPr txBox="1"/>
          <p:nvPr/>
        </p:nvSpPr>
        <p:spPr>
          <a:xfrm>
            <a:off x="3676650" y="1900535"/>
            <a:ext cx="361950"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40928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500"/>
                                        <p:tgtEl>
                                          <p:spTgt spid="3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 - Example</a:t>
            </a:r>
          </a:p>
        </p:txBody>
      </p:sp>
      <p:sp>
        <p:nvSpPr>
          <p:cNvPr id="4" name="Oval 3"/>
          <p:cNvSpPr/>
          <p:nvPr/>
        </p:nvSpPr>
        <p:spPr>
          <a:xfrm>
            <a:off x="4572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5" name="Oval 4"/>
          <p:cNvSpPr/>
          <p:nvPr/>
        </p:nvSpPr>
        <p:spPr>
          <a:xfrm>
            <a:off x="24384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6" name="Oval 5"/>
          <p:cNvSpPr/>
          <p:nvPr/>
        </p:nvSpPr>
        <p:spPr>
          <a:xfrm>
            <a:off x="44958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7" name="Oval 6"/>
          <p:cNvSpPr/>
          <p:nvPr/>
        </p:nvSpPr>
        <p:spPr>
          <a:xfrm>
            <a:off x="4572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8" name="Oval 7"/>
          <p:cNvSpPr/>
          <p:nvPr/>
        </p:nvSpPr>
        <p:spPr>
          <a:xfrm>
            <a:off x="25146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9" name="Oval 8"/>
          <p:cNvSpPr/>
          <p:nvPr/>
        </p:nvSpPr>
        <p:spPr>
          <a:xfrm>
            <a:off x="4578927"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0" name="Oval 9"/>
          <p:cNvSpPr/>
          <p:nvPr/>
        </p:nvSpPr>
        <p:spPr>
          <a:xfrm>
            <a:off x="2590800" y="5638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1" name="Straight Connector 10"/>
          <p:cNvCxnSpPr>
            <a:stCxn id="4" idx="6"/>
            <a:endCxn id="5" idx="2"/>
          </p:cNvCxnSpPr>
          <p:nvPr/>
        </p:nvCxnSpPr>
        <p:spPr>
          <a:xfrm>
            <a:off x="1143000" y="2286000"/>
            <a:ext cx="1295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6"/>
            <a:endCxn id="6" idx="2"/>
          </p:cNvCxnSpPr>
          <p:nvPr/>
        </p:nvCxnSpPr>
        <p:spPr>
          <a:xfrm>
            <a:off x="3124200" y="22860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6"/>
            <a:endCxn id="8" idx="2"/>
          </p:cNvCxnSpPr>
          <p:nvPr/>
        </p:nvCxnSpPr>
        <p:spPr>
          <a:xfrm>
            <a:off x="1143000" y="4114800"/>
            <a:ext cx="1371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6"/>
            <a:endCxn id="9" idx="2"/>
          </p:cNvCxnSpPr>
          <p:nvPr/>
        </p:nvCxnSpPr>
        <p:spPr>
          <a:xfrm>
            <a:off x="3200400" y="4114800"/>
            <a:ext cx="137852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4"/>
            <a:endCxn id="7" idx="0"/>
          </p:cNvCxnSpPr>
          <p:nvPr/>
        </p:nvCxnSpPr>
        <p:spPr>
          <a:xfrm>
            <a:off x="8001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4"/>
          </p:cNvCxnSpPr>
          <p:nvPr/>
        </p:nvCxnSpPr>
        <p:spPr>
          <a:xfrm>
            <a:off x="27813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p:cNvCxnSpPr>
          <p:nvPr/>
        </p:nvCxnSpPr>
        <p:spPr>
          <a:xfrm>
            <a:off x="4838700" y="25908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7"/>
            <a:endCxn id="5" idx="3"/>
          </p:cNvCxnSpPr>
          <p:nvPr/>
        </p:nvCxnSpPr>
        <p:spPr>
          <a:xfrm flipV="1">
            <a:off x="10425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7"/>
            <a:endCxn id="6" idx="3"/>
          </p:cNvCxnSpPr>
          <p:nvPr/>
        </p:nvCxnSpPr>
        <p:spPr>
          <a:xfrm flipV="1">
            <a:off x="3099967" y="2501526"/>
            <a:ext cx="1496266" cy="139774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10" idx="6"/>
          </p:cNvCxnSpPr>
          <p:nvPr/>
        </p:nvCxnSpPr>
        <p:spPr>
          <a:xfrm flipH="1">
            <a:off x="3276600" y="4330326"/>
            <a:ext cx="1402760" cy="1613274"/>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4"/>
            <a:endCxn id="10" idx="2"/>
          </p:cNvCxnSpPr>
          <p:nvPr/>
        </p:nvCxnSpPr>
        <p:spPr>
          <a:xfrm>
            <a:off x="800100" y="4419600"/>
            <a:ext cx="1790700" cy="15240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a:off x="2857500" y="4419600"/>
            <a:ext cx="0" cy="121920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400" y="2895600"/>
            <a:ext cx="361950" cy="461665"/>
          </a:xfrm>
          <a:prstGeom prst="rect">
            <a:avLst/>
          </a:prstGeom>
          <a:noFill/>
        </p:spPr>
        <p:txBody>
          <a:bodyPr wrap="square" rtlCol="0">
            <a:spAutoFit/>
          </a:bodyPr>
          <a:lstStyle/>
          <a:p>
            <a:r>
              <a:rPr lang="en-US" sz="2400" dirty="0"/>
              <a:t>4</a:t>
            </a:r>
          </a:p>
        </p:txBody>
      </p:sp>
      <p:sp>
        <p:nvSpPr>
          <p:cNvPr id="24" name="TextBox 23"/>
          <p:cNvSpPr txBox="1"/>
          <p:nvPr/>
        </p:nvSpPr>
        <p:spPr>
          <a:xfrm>
            <a:off x="1847850" y="2967335"/>
            <a:ext cx="361950" cy="461665"/>
          </a:xfrm>
          <a:prstGeom prst="rect">
            <a:avLst/>
          </a:prstGeom>
          <a:noFill/>
        </p:spPr>
        <p:txBody>
          <a:bodyPr wrap="square" rtlCol="0">
            <a:spAutoFit/>
          </a:bodyPr>
          <a:lstStyle/>
          <a:p>
            <a:r>
              <a:rPr lang="en-US" sz="2400" dirty="0"/>
              <a:t>6</a:t>
            </a:r>
          </a:p>
        </p:txBody>
      </p:sp>
      <p:sp>
        <p:nvSpPr>
          <p:cNvPr id="25" name="TextBox 24"/>
          <p:cNvSpPr txBox="1"/>
          <p:nvPr/>
        </p:nvSpPr>
        <p:spPr>
          <a:xfrm>
            <a:off x="2762250" y="2965103"/>
            <a:ext cx="361950" cy="461665"/>
          </a:xfrm>
          <a:prstGeom prst="rect">
            <a:avLst/>
          </a:prstGeom>
          <a:noFill/>
        </p:spPr>
        <p:txBody>
          <a:bodyPr wrap="square" rtlCol="0">
            <a:spAutoFit/>
          </a:bodyPr>
          <a:lstStyle/>
          <a:p>
            <a:r>
              <a:rPr lang="en-US" sz="2400" dirty="0"/>
              <a:t>4</a:t>
            </a:r>
          </a:p>
        </p:txBody>
      </p:sp>
      <p:sp>
        <p:nvSpPr>
          <p:cNvPr id="26" name="TextBox 25"/>
          <p:cNvSpPr txBox="1"/>
          <p:nvPr/>
        </p:nvSpPr>
        <p:spPr>
          <a:xfrm>
            <a:off x="3886200" y="2967335"/>
            <a:ext cx="361950" cy="461665"/>
          </a:xfrm>
          <a:prstGeom prst="rect">
            <a:avLst/>
          </a:prstGeom>
          <a:noFill/>
        </p:spPr>
        <p:txBody>
          <a:bodyPr wrap="square" rtlCol="0">
            <a:spAutoFit/>
          </a:bodyPr>
          <a:lstStyle/>
          <a:p>
            <a:r>
              <a:rPr lang="en-US" sz="2400" dirty="0"/>
              <a:t>5</a:t>
            </a:r>
          </a:p>
        </p:txBody>
      </p:sp>
      <p:sp>
        <p:nvSpPr>
          <p:cNvPr id="27" name="TextBox 26"/>
          <p:cNvSpPr txBox="1"/>
          <p:nvPr/>
        </p:nvSpPr>
        <p:spPr>
          <a:xfrm>
            <a:off x="4819650" y="2891135"/>
            <a:ext cx="361950" cy="461665"/>
          </a:xfrm>
          <a:prstGeom prst="rect">
            <a:avLst/>
          </a:prstGeom>
          <a:noFill/>
        </p:spPr>
        <p:txBody>
          <a:bodyPr wrap="square" rtlCol="0">
            <a:spAutoFit/>
          </a:bodyPr>
          <a:lstStyle/>
          <a:p>
            <a:r>
              <a:rPr lang="en-US" sz="2400" dirty="0"/>
              <a:t>6</a:t>
            </a:r>
          </a:p>
        </p:txBody>
      </p:sp>
      <p:sp>
        <p:nvSpPr>
          <p:cNvPr id="28" name="TextBox 27"/>
          <p:cNvSpPr txBox="1"/>
          <p:nvPr/>
        </p:nvSpPr>
        <p:spPr>
          <a:xfrm>
            <a:off x="1828800" y="4038600"/>
            <a:ext cx="361950" cy="461665"/>
          </a:xfrm>
          <a:prstGeom prst="rect">
            <a:avLst/>
          </a:prstGeom>
          <a:noFill/>
        </p:spPr>
        <p:txBody>
          <a:bodyPr wrap="square" rtlCol="0">
            <a:spAutoFit/>
          </a:bodyPr>
          <a:lstStyle/>
          <a:p>
            <a:r>
              <a:rPr lang="en-US" sz="2400" dirty="0"/>
              <a:t>3</a:t>
            </a:r>
          </a:p>
        </p:txBody>
      </p:sp>
      <p:sp>
        <p:nvSpPr>
          <p:cNvPr id="29" name="TextBox 28"/>
          <p:cNvSpPr txBox="1"/>
          <p:nvPr/>
        </p:nvSpPr>
        <p:spPr>
          <a:xfrm>
            <a:off x="3752850" y="4038600"/>
            <a:ext cx="361950" cy="461665"/>
          </a:xfrm>
          <a:prstGeom prst="rect">
            <a:avLst/>
          </a:prstGeom>
          <a:noFill/>
        </p:spPr>
        <p:txBody>
          <a:bodyPr wrap="square" rtlCol="0">
            <a:spAutoFit/>
          </a:bodyPr>
          <a:lstStyle/>
          <a:p>
            <a:r>
              <a:rPr lang="en-US" sz="2400" dirty="0"/>
              <a:t>8</a:t>
            </a:r>
          </a:p>
        </p:txBody>
      </p:sp>
      <p:sp>
        <p:nvSpPr>
          <p:cNvPr id="30" name="TextBox 29"/>
          <p:cNvSpPr txBox="1"/>
          <p:nvPr/>
        </p:nvSpPr>
        <p:spPr>
          <a:xfrm>
            <a:off x="1371600" y="5024735"/>
            <a:ext cx="361950" cy="461665"/>
          </a:xfrm>
          <a:prstGeom prst="rect">
            <a:avLst/>
          </a:prstGeom>
          <a:noFill/>
        </p:spPr>
        <p:txBody>
          <a:bodyPr wrap="square" rtlCol="0">
            <a:spAutoFit/>
          </a:bodyPr>
          <a:lstStyle/>
          <a:p>
            <a:r>
              <a:rPr lang="en-US" sz="2400" dirty="0"/>
              <a:t>4</a:t>
            </a:r>
          </a:p>
        </p:txBody>
      </p:sp>
      <p:sp>
        <p:nvSpPr>
          <p:cNvPr id="31" name="TextBox 30"/>
          <p:cNvSpPr txBox="1"/>
          <p:nvPr/>
        </p:nvSpPr>
        <p:spPr>
          <a:xfrm>
            <a:off x="2838450" y="4719935"/>
            <a:ext cx="361950" cy="461665"/>
          </a:xfrm>
          <a:prstGeom prst="rect">
            <a:avLst/>
          </a:prstGeom>
          <a:noFill/>
        </p:spPr>
        <p:txBody>
          <a:bodyPr wrap="square" rtlCol="0">
            <a:spAutoFit/>
          </a:bodyPr>
          <a:lstStyle/>
          <a:p>
            <a:r>
              <a:rPr lang="en-US" sz="2400" dirty="0"/>
              <a:t>7</a:t>
            </a:r>
          </a:p>
        </p:txBody>
      </p:sp>
      <p:sp>
        <p:nvSpPr>
          <p:cNvPr id="32" name="TextBox 31"/>
          <p:cNvSpPr txBox="1"/>
          <p:nvPr/>
        </p:nvSpPr>
        <p:spPr>
          <a:xfrm>
            <a:off x="3962400" y="4953000"/>
            <a:ext cx="361950" cy="461665"/>
          </a:xfrm>
          <a:prstGeom prst="rect">
            <a:avLst/>
          </a:prstGeom>
          <a:noFill/>
        </p:spPr>
        <p:txBody>
          <a:bodyPr wrap="square" rtlCol="0">
            <a:spAutoFit/>
          </a:bodyPr>
          <a:lstStyle/>
          <a:p>
            <a:r>
              <a:rPr lang="en-US" sz="2400" dirty="0"/>
              <a:t>3</a:t>
            </a:r>
          </a:p>
        </p:txBody>
      </p:sp>
      <p:sp>
        <p:nvSpPr>
          <p:cNvPr id="33" name="TextBox 32"/>
          <p:cNvSpPr txBox="1"/>
          <p:nvPr/>
        </p:nvSpPr>
        <p:spPr>
          <a:xfrm>
            <a:off x="1695450" y="1905000"/>
            <a:ext cx="361950" cy="461665"/>
          </a:xfrm>
          <a:prstGeom prst="rect">
            <a:avLst/>
          </a:prstGeom>
          <a:noFill/>
        </p:spPr>
        <p:txBody>
          <a:bodyPr wrap="square" rtlCol="0">
            <a:spAutoFit/>
          </a:bodyPr>
          <a:lstStyle/>
          <a:p>
            <a:r>
              <a:rPr lang="en-US" sz="2400" dirty="0"/>
              <a:t>1</a:t>
            </a:r>
          </a:p>
        </p:txBody>
      </p:sp>
      <p:sp>
        <p:nvSpPr>
          <p:cNvPr id="34" name="TextBox 33"/>
          <p:cNvSpPr txBox="1"/>
          <p:nvPr/>
        </p:nvSpPr>
        <p:spPr>
          <a:xfrm>
            <a:off x="3676650" y="1900535"/>
            <a:ext cx="361950" cy="461665"/>
          </a:xfrm>
          <a:prstGeom prst="rect">
            <a:avLst/>
          </a:prstGeom>
          <a:noFill/>
        </p:spPr>
        <p:txBody>
          <a:bodyPr wrap="square" rtlCol="0">
            <a:spAutoFit/>
          </a:bodyPr>
          <a:lstStyle/>
          <a:p>
            <a:r>
              <a:rPr lang="en-US" sz="2400" dirty="0"/>
              <a:t>2</a:t>
            </a:r>
          </a:p>
        </p:txBody>
      </p:sp>
      <p:sp>
        <p:nvSpPr>
          <p:cNvPr id="35" name="TextBox 34"/>
          <p:cNvSpPr txBox="1"/>
          <p:nvPr/>
        </p:nvSpPr>
        <p:spPr>
          <a:xfrm>
            <a:off x="190500" y="971490"/>
            <a:ext cx="859594" cy="400110"/>
          </a:xfrm>
          <a:prstGeom prst="rect">
            <a:avLst/>
          </a:prstGeom>
          <a:noFill/>
          <a:ln w="28575">
            <a:solidFill>
              <a:schemeClr val="tx1"/>
            </a:solidFill>
          </a:ln>
        </p:spPr>
        <p:txBody>
          <a:bodyPr wrap="none" rtlCol="0">
            <a:spAutoFit/>
          </a:bodyPr>
          <a:lstStyle/>
          <a:p>
            <a:r>
              <a:rPr lang="en-IN" sz="2000" b="1" dirty="0"/>
              <a:t>Step:1</a:t>
            </a:r>
            <a:endParaRPr lang="en-US" sz="2000" b="1" dirty="0"/>
          </a:p>
        </p:txBody>
      </p:sp>
      <p:sp>
        <p:nvSpPr>
          <p:cNvPr id="36" name="TextBox 35"/>
          <p:cNvSpPr txBox="1"/>
          <p:nvPr/>
        </p:nvSpPr>
        <p:spPr>
          <a:xfrm>
            <a:off x="190500" y="1385248"/>
            <a:ext cx="3138067" cy="430887"/>
          </a:xfrm>
          <a:prstGeom prst="rect">
            <a:avLst/>
          </a:prstGeom>
          <a:solidFill>
            <a:schemeClr val="accent5">
              <a:lumMod val="20000"/>
              <a:lumOff val="80000"/>
            </a:schemeClr>
          </a:solidFill>
        </p:spPr>
        <p:txBody>
          <a:bodyPr wrap="square" rtlCol="0">
            <a:spAutoFit/>
          </a:bodyPr>
          <a:lstStyle/>
          <a:p>
            <a:r>
              <a:rPr lang="en-US" sz="2200" dirty="0"/>
              <a:t>Select any arbitrary node.</a:t>
            </a:r>
          </a:p>
        </p:txBody>
      </p:sp>
      <p:graphicFrame>
        <p:nvGraphicFramePr>
          <p:cNvPr id="37" name="Table 36"/>
          <p:cNvGraphicFramePr>
            <a:graphicFrameLocks noGrp="1"/>
          </p:cNvGraphicFramePr>
          <p:nvPr>
            <p:extLst>
              <p:ext uri="{D42A27DB-BD31-4B8C-83A1-F6EECF244321}">
                <p14:modId xmlns:p14="http://schemas.microsoft.com/office/powerpoint/2010/main" val="2846415017"/>
              </p:ext>
            </p:extLst>
          </p:nvPr>
        </p:nvGraphicFramePr>
        <p:xfrm>
          <a:off x="5334000" y="914400"/>
          <a:ext cx="3487907" cy="5516880"/>
        </p:xfrm>
        <a:graphic>
          <a:graphicData uri="http://schemas.openxmlformats.org/drawingml/2006/table">
            <a:tbl>
              <a:tblPr firstRow="1" bandRow="1">
                <a:tableStyleId>{5C22544A-7EE6-4342-B048-85BDC9FD1C3A}</a:tableStyleId>
              </a:tblPr>
              <a:tblGrid>
                <a:gridCol w="1849607">
                  <a:extLst>
                    <a:ext uri="{9D8B030D-6E8A-4147-A177-3AD203B41FA5}">
                      <a16:colId xmlns:a16="http://schemas.microsoft.com/office/drawing/2014/main" val="2168660962"/>
                    </a:ext>
                  </a:extLst>
                </a:gridCol>
                <a:gridCol w="1638300">
                  <a:extLst>
                    <a:ext uri="{9D8B030D-6E8A-4147-A177-3AD203B41FA5}">
                      <a16:colId xmlns:a16="http://schemas.microsoft.com/office/drawing/2014/main" val="2035121444"/>
                    </a:ext>
                  </a:extLst>
                </a:gridCol>
              </a:tblGrid>
              <a:tr h="368868">
                <a:tc>
                  <a:txBody>
                    <a:bodyPr/>
                    <a:lstStyle/>
                    <a:p>
                      <a:pPr algn="ctr"/>
                      <a:r>
                        <a:rPr lang="en-US" sz="2000" dirty="0">
                          <a:solidFill>
                            <a:srgbClr val="C00000"/>
                          </a:solidFill>
                        </a:rPr>
                        <a:t>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C00000"/>
                          </a:solidFill>
                        </a:rPr>
                        <a:t>Edges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6537383"/>
                  </a:ext>
                </a:extLst>
              </a:tr>
              <a:tr h="640080">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{1, 2}, {1,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3394"/>
                  </a:ext>
                </a:extLst>
              </a:tr>
              <a:tr h="640080">
                <a:tc>
                  <a:txBody>
                    <a:bodyPr/>
                    <a:lstStyle/>
                    <a:p>
                      <a:r>
                        <a:rPr lang="en-US" sz="2400" dirty="0"/>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{1, 4}, {2, 3}</a:t>
                      </a:r>
                    </a:p>
                    <a:p>
                      <a:r>
                        <a:rPr lang="en-US" sz="2400" dirty="0"/>
                        <a:t>{2, 4}, {2,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3731721"/>
                  </a:ext>
                </a:extLst>
              </a:tr>
              <a:tr h="864057">
                <a:tc>
                  <a:txBody>
                    <a:bodyPr/>
                    <a:lstStyle/>
                    <a:p>
                      <a:r>
                        <a:rPr lang="en-US" sz="2400" dirty="0"/>
                        <a:t>1, 2, 3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{1,4}, {2,4}, {2,5}, {3,5}, {3,6}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234421"/>
                  </a:ext>
                </a:extLst>
              </a:tr>
              <a:tr h="640080">
                <a:tc>
                  <a:txBody>
                    <a:bodyPr/>
                    <a:lstStyle/>
                    <a:p>
                      <a:r>
                        <a:rPr lang="en-US" sz="2400" dirty="0"/>
                        <a:t>1, 2, 3, 4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{2,4} {2,5} {3,5} {3,6} {4,5} {4,7}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605597"/>
                  </a:ext>
                </a:extLst>
              </a:tr>
              <a:tr h="640080">
                <a:tc>
                  <a:txBody>
                    <a:bodyPr/>
                    <a:lstStyle/>
                    <a:p>
                      <a:r>
                        <a:rPr lang="en-US" sz="2400" dirty="0"/>
                        <a:t>1, 2, 3, 4, 5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a:solidFill>
                            <a:schemeClr val="tx1"/>
                          </a:solidFill>
                          <a:effectLst/>
                          <a:latin typeface="Calibri" panose="020F0502020204030204" pitchFamily="34" charset="0"/>
                          <a:ea typeface="Times New Roman" panose="02020603050405020304" pitchFamily="18" charset="0"/>
                          <a:cs typeface="Shruti" panose="020B0502040204020203" pitchFamily="34" charset="0"/>
                        </a:rPr>
                        <a:t>{4,7}</a:t>
                      </a:r>
                      <a:endParaRPr lang="en-US" sz="24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5762775"/>
                  </a:ext>
                </a:extLst>
              </a:tr>
              <a:tr h="640080">
                <a:tc>
                  <a:txBody>
                    <a:bodyPr/>
                    <a:lstStyle/>
                    <a:p>
                      <a:r>
                        <a:rPr lang="en-US" sz="2400" dirty="0"/>
                        <a:t>1, 2, 3, 4, 5, 6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{6,</a:t>
                      </a:r>
                      <a:r>
                        <a:rPr lang="en-US" sz="2400" baseline="0" dirty="0"/>
                        <a:t> 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2989956"/>
                  </a:ext>
                </a:extLst>
              </a:tr>
            </a:tbl>
          </a:graphicData>
        </a:graphic>
      </p:graphicFrame>
      <p:cxnSp>
        <p:nvCxnSpPr>
          <p:cNvPr id="46" name="Straight Connector 45"/>
          <p:cNvCxnSpPr/>
          <p:nvPr/>
        </p:nvCxnSpPr>
        <p:spPr>
          <a:xfrm>
            <a:off x="8021807" y="1580337"/>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410200" y="1428428"/>
            <a:ext cx="554207" cy="369332"/>
          </a:xfrm>
          <a:prstGeom prst="rect">
            <a:avLst/>
          </a:prstGeom>
          <a:solidFill>
            <a:schemeClr val="bg1"/>
          </a:solidFill>
        </p:spPr>
        <p:txBody>
          <a:bodyPr wrap="square" rtlCol="0">
            <a:spAutoFit/>
          </a:bodyPr>
          <a:lstStyle/>
          <a:p>
            <a:endParaRPr lang="en-US" dirty="0"/>
          </a:p>
        </p:txBody>
      </p:sp>
      <p:sp>
        <p:nvSpPr>
          <p:cNvPr id="49" name="TextBox 48"/>
          <p:cNvSpPr txBox="1"/>
          <p:nvPr/>
        </p:nvSpPr>
        <p:spPr>
          <a:xfrm>
            <a:off x="7259807" y="1425957"/>
            <a:ext cx="1524000" cy="369332"/>
          </a:xfrm>
          <a:prstGeom prst="rect">
            <a:avLst/>
          </a:prstGeom>
          <a:solidFill>
            <a:schemeClr val="bg1"/>
          </a:solidFill>
        </p:spPr>
        <p:txBody>
          <a:bodyPr wrap="square" rtlCol="0">
            <a:spAutoFit/>
          </a:bodyPr>
          <a:lstStyle/>
          <a:p>
            <a:endParaRPr lang="en-US" dirty="0"/>
          </a:p>
        </p:txBody>
      </p:sp>
      <p:sp>
        <p:nvSpPr>
          <p:cNvPr id="50" name="TextBox 49"/>
          <p:cNvSpPr txBox="1"/>
          <p:nvPr/>
        </p:nvSpPr>
        <p:spPr>
          <a:xfrm>
            <a:off x="5437896" y="1981472"/>
            <a:ext cx="554207" cy="369332"/>
          </a:xfrm>
          <a:prstGeom prst="rect">
            <a:avLst/>
          </a:prstGeom>
          <a:solidFill>
            <a:schemeClr val="bg1"/>
          </a:solidFill>
        </p:spPr>
        <p:txBody>
          <a:bodyPr wrap="square" rtlCol="0">
            <a:spAutoFit/>
          </a:bodyPr>
          <a:lstStyle/>
          <a:p>
            <a:endParaRPr lang="en-US" dirty="0"/>
          </a:p>
        </p:txBody>
      </p:sp>
      <p:cxnSp>
        <p:nvCxnSpPr>
          <p:cNvPr id="55" name="Straight Connector 54"/>
          <p:cNvCxnSpPr/>
          <p:nvPr/>
        </p:nvCxnSpPr>
        <p:spPr>
          <a:xfrm>
            <a:off x="7251846" y="2570937"/>
            <a:ext cx="152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410200" y="2841744"/>
            <a:ext cx="859007" cy="387697"/>
          </a:xfrm>
          <a:prstGeom prst="rect">
            <a:avLst/>
          </a:prstGeom>
          <a:solidFill>
            <a:schemeClr val="bg1"/>
          </a:solidFill>
        </p:spPr>
        <p:txBody>
          <a:bodyPr wrap="square" rtlCol="0">
            <a:spAutoFit/>
          </a:bodyPr>
          <a:lstStyle/>
          <a:p>
            <a:endParaRPr lang="en-US" dirty="0"/>
          </a:p>
        </p:txBody>
      </p:sp>
      <p:cxnSp>
        <p:nvCxnSpPr>
          <p:cNvPr id="58" name="Straight Connector 57"/>
          <p:cNvCxnSpPr/>
          <p:nvPr/>
        </p:nvCxnSpPr>
        <p:spPr>
          <a:xfrm flipV="1">
            <a:off x="7238198" y="2179786"/>
            <a:ext cx="762000" cy="159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05785" y="1982104"/>
            <a:ext cx="1570061" cy="737400"/>
          </a:xfrm>
          <a:prstGeom prst="rect">
            <a:avLst/>
          </a:prstGeom>
          <a:solidFill>
            <a:schemeClr val="bg1"/>
          </a:solidFill>
        </p:spPr>
        <p:txBody>
          <a:bodyPr wrap="square" rtlCol="0">
            <a:spAutoFit/>
          </a:bodyPr>
          <a:lstStyle/>
          <a:p>
            <a:endParaRPr lang="en-US" dirty="0"/>
          </a:p>
        </p:txBody>
      </p:sp>
      <p:cxnSp>
        <p:nvCxnSpPr>
          <p:cNvPr id="62" name="Straight Connector 61"/>
          <p:cNvCxnSpPr/>
          <p:nvPr/>
        </p:nvCxnSpPr>
        <p:spPr>
          <a:xfrm>
            <a:off x="7955960" y="3023672"/>
            <a:ext cx="6522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247414" y="3398520"/>
            <a:ext cx="13608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247414" y="3745292"/>
            <a:ext cx="6522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248200" y="2793105"/>
            <a:ext cx="1371600" cy="1100793"/>
          </a:xfrm>
          <a:prstGeom prst="rect">
            <a:avLst/>
          </a:prstGeom>
          <a:solidFill>
            <a:schemeClr val="bg1"/>
          </a:solidFill>
        </p:spPr>
        <p:txBody>
          <a:bodyPr wrap="square" rtlCol="0">
            <a:spAutoFit/>
          </a:bodyPr>
          <a:lstStyle/>
          <a:p>
            <a:endParaRPr lang="en-US" dirty="0"/>
          </a:p>
        </p:txBody>
      </p:sp>
      <p:sp>
        <p:nvSpPr>
          <p:cNvPr id="66" name="TextBox 65"/>
          <p:cNvSpPr txBox="1"/>
          <p:nvPr/>
        </p:nvSpPr>
        <p:spPr>
          <a:xfrm>
            <a:off x="185382" y="970507"/>
            <a:ext cx="859594" cy="400110"/>
          </a:xfrm>
          <a:prstGeom prst="rect">
            <a:avLst/>
          </a:prstGeom>
          <a:solidFill>
            <a:schemeClr val="bg1"/>
          </a:solidFill>
          <a:ln w="28575">
            <a:solidFill>
              <a:schemeClr val="tx1"/>
            </a:solidFill>
          </a:ln>
        </p:spPr>
        <p:txBody>
          <a:bodyPr wrap="none" rtlCol="0">
            <a:spAutoFit/>
          </a:bodyPr>
          <a:lstStyle/>
          <a:p>
            <a:r>
              <a:rPr lang="en-IN" sz="2000" b="1" dirty="0"/>
              <a:t>Step:2</a:t>
            </a:r>
            <a:endParaRPr lang="en-US" sz="2000" b="1" dirty="0"/>
          </a:p>
        </p:txBody>
      </p:sp>
      <p:sp>
        <p:nvSpPr>
          <p:cNvPr id="67" name="TextBox 66"/>
          <p:cNvSpPr txBox="1"/>
          <p:nvPr/>
        </p:nvSpPr>
        <p:spPr>
          <a:xfrm>
            <a:off x="214733" y="1397913"/>
            <a:ext cx="4235006" cy="430887"/>
          </a:xfrm>
          <a:prstGeom prst="rect">
            <a:avLst/>
          </a:prstGeom>
          <a:solidFill>
            <a:schemeClr val="accent5">
              <a:lumMod val="20000"/>
              <a:lumOff val="80000"/>
            </a:schemeClr>
          </a:solidFill>
        </p:spPr>
        <p:txBody>
          <a:bodyPr wrap="square" rtlCol="0">
            <a:spAutoFit/>
          </a:bodyPr>
          <a:lstStyle/>
          <a:p>
            <a:r>
              <a:rPr lang="en-US" sz="2200" dirty="0"/>
              <a:t>Find an edge with minimum weight</a:t>
            </a:r>
          </a:p>
        </p:txBody>
      </p:sp>
      <p:sp>
        <p:nvSpPr>
          <p:cNvPr id="113" name="TextBox 112"/>
          <p:cNvSpPr txBox="1"/>
          <p:nvPr/>
        </p:nvSpPr>
        <p:spPr>
          <a:xfrm>
            <a:off x="5410200" y="4038600"/>
            <a:ext cx="1371600" cy="369332"/>
          </a:xfrm>
          <a:prstGeom prst="rect">
            <a:avLst/>
          </a:prstGeom>
          <a:solidFill>
            <a:schemeClr val="bg1"/>
          </a:solidFill>
        </p:spPr>
        <p:txBody>
          <a:bodyPr wrap="square" rtlCol="0">
            <a:spAutoFit/>
          </a:bodyPr>
          <a:lstStyle/>
          <a:p>
            <a:endParaRPr lang="en-US" dirty="0"/>
          </a:p>
        </p:txBody>
      </p:sp>
      <p:cxnSp>
        <p:nvCxnSpPr>
          <p:cNvPr id="117" name="Straight Connector 116"/>
          <p:cNvCxnSpPr/>
          <p:nvPr/>
        </p:nvCxnSpPr>
        <p:spPr>
          <a:xfrm>
            <a:off x="7232511" y="4572000"/>
            <a:ext cx="13608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232964" y="4212120"/>
            <a:ext cx="13608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915016" y="4958847"/>
            <a:ext cx="6522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254724" y="3991984"/>
            <a:ext cx="1402471" cy="1143000"/>
          </a:xfrm>
          <a:prstGeom prst="rect">
            <a:avLst/>
          </a:prstGeom>
          <a:solidFill>
            <a:schemeClr val="bg1"/>
          </a:solidFill>
        </p:spPr>
        <p:txBody>
          <a:bodyPr wrap="square" rtlCol="0">
            <a:spAutoFit/>
          </a:bodyPr>
          <a:lstStyle/>
          <a:p>
            <a:endParaRPr lang="en-US" dirty="0"/>
          </a:p>
        </p:txBody>
      </p:sp>
      <p:sp>
        <p:nvSpPr>
          <p:cNvPr id="120" name="Rectangle 119"/>
          <p:cNvSpPr/>
          <p:nvPr/>
        </p:nvSpPr>
        <p:spPr>
          <a:xfrm>
            <a:off x="5437896" y="5181600"/>
            <a:ext cx="1496304"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flipH="1">
            <a:off x="7269674" y="5220436"/>
            <a:ext cx="652927" cy="369332"/>
          </a:xfrm>
          <a:prstGeom prst="rect">
            <a:avLst/>
          </a:prstGeom>
          <a:solidFill>
            <a:schemeClr val="bg1"/>
          </a:solidFill>
        </p:spPr>
        <p:txBody>
          <a:bodyPr wrap="square" rtlCol="0">
            <a:spAutoFit/>
          </a:bodyPr>
          <a:lstStyle/>
          <a:p>
            <a:endParaRPr lang="en-US"/>
          </a:p>
        </p:txBody>
      </p:sp>
      <p:sp>
        <p:nvSpPr>
          <p:cNvPr id="122" name="TextBox 121"/>
          <p:cNvSpPr txBox="1"/>
          <p:nvPr/>
        </p:nvSpPr>
        <p:spPr>
          <a:xfrm>
            <a:off x="5410201" y="5864301"/>
            <a:ext cx="1676400" cy="468868"/>
          </a:xfrm>
          <a:prstGeom prst="rect">
            <a:avLst/>
          </a:prstGeom>
          <a:solidFill>
            <a:schemeClr val="bg1"/>
          </a:solidFill>
        </p:spPr>
        <p:txBody>
          <a:bodyPr wrap="square" rtlCol="0">
            <a:spAutoFit/>
          </a:bodyPr>
          <a:lstStyle/>
          <a:p>
            <a:endParaRPr lang="en-US"/>
          </a:p>
        </p:txBody>
      </p:sp>
      <p:sp>
        <p:nvSpPr>
          <p:cNvPr id="123" name="TextBox 122"/>
          <p:cNvSpPr txBox="1"/>
          <p:nvPr/>
        </p:nvSpPr>
        <p:spPr>
          <a:xfrm>
            <a:off x="7226607" y="5867400"/>
            <a:ext cx="774393"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74135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hidden"/>
                                      </p:to>
                                    </p:set>
                                  </p:childTnLst>
                                </p:cTn>
                              </p:par>
                            </p:childTnLst>
                          </p:cTn>
                        </p:par>
                        <p:par>
                          <p:cTn id="32" fill="hold">
                            <p:stCondLst>
                              <p:cond delay="0"/>
                            </p:stCondLst>
                            <p:childTnLst>
                              <p:par>
                                <p:cTn id="33" presetID="7" presetClass="emph" presetSubtype="2" fill="hold" nodeType="afterEffect">
                                  <p:stCondLst>
                                    <p:cond delay="0"/>
                                  </p:stCondLst>
                                  <p:childTnLst>
                                    <p:animClr clrSpc="rgb" dir="cw">
                                      <p:cBhvr>
                                        <p:cTn id="34" dur="2000" fill="hold"/>
                                        <p:tgtEl>
                                          <p:spTgt spid="11"/>
                                        </p:tgtEl>
                                        <p:attrNameLst>
                                          <p:attrName>stroke.color</p:attrName>
                                        </p:attrNameLst>
                                      </p:cBhvr>
                                      <p:to>
                                        <a:srgbClr val="000000"/>
                                      </p:to>
                                    </p:animClr>
                                    <p:set>
                                      <p:cBhvr>
                                        <p:cTn id="35" dur="2000" fill="hold"/>
                                        <p:tgtEl>
                                          <p:spTgt spid="11"/>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2000" fill="hold"/>
                                        <p:tgtEl>
                                          <p:spTgt spid="15"/>
                                        </p:tgtEl>
                                        <p:attrNameLst>
                                          <p:attrName>stroke.color</p:attrName>
                                        </p:attrNameLst>
                                      </p:cBhvr>
                                      <p:to>
                                        <a:srgbClr val="000000"/>
                                      </p:to>
                                    </p:animClr>
                                    <p:set>
                                      <p:cBhvr>
                                        <p:cTn id="38" dur="2000" fill="hold"/>
                                        <p:tgtEl>
                                          <p:spTgt spid="15"/>
                                        </p:tgtEl>
                                        <p:attrNameLst>
                                          <p:attrName>stroke.on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left)">
                                      <p:cBhvr>
                                        <p:cTn id="43" dur="500"/>
                                        <p:tgtEl>
                                          <p:spTgt spid="46"/>
                                        </p:tgtEl>
                                      </p:cBhvr>
                                    </p:animEffect>
                                  </p:childTnLst>
                                </p:cTn>
                              </p:par>
                            </p:childTnLst>
                          </p:cTn>
                        </p:par>
                        <p:par>
                          <p:cTn id="44" fill="hold">
                            <p:stCondLst>
                              <p:cond delay="500"/>
                            </p:stCondLst>
                            <p:childTnLst>
                              <p:par>
                                <p:cTn id="45" presetID="7" presetClass="emph" presetSubtype="2" fill="hold" nodeType="afterEffect">
                                  <p:stCondLst>
                                    <p:cond delay="0"/>
                                  </p:stCondLst>
                                  <p:childTnLst>
                                    <p:animClr clrSpc="rgb" dir="cw">
                                      <p:cBhvr>
                                        <p:cTn id="46" dur="2000" fill="hold"/>
                                        <p:tgtEl>
                                          <p:spTgt spid="15"/>
                                        </p:tgtEl>
                                        <p:attrNameLst>
                                          <p:attrName>stroke.color</p:attrName>
                                        </p:attrNameLst>
                                      </p:cBhvr>
                                      <p:to>
                                        <a:srgbClr val="D99694"/>
                                      </p:to>
                                    </p:animClr>
                                    <p:set>
                                      <p:cBhvr>
                                        <p:cTn id="47" dur="2000" fill="hold"/>
                                        <p:tgtEl>
                                          <p:spTgt spid="15"/>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5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5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wipe(left)">
                                      <p:cBhvr>
                                        <p:cTn id="60" dur="500"/>
                                        <p:tgtEl>
                                          <p:spTgt spid="58"/>
                                        </p:tgtEl>
                                      </p:cBhvr>
                                    </p:animEffect>
                                  </p:childTnLst>
                                </p:cTn>
                              </p:par>
                              <p:par>
                                <p:cTn id="61" presetID="22" presetClass="entr" presetSubtype="8"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wipe(left)">
                                      <p:cBhvr>
                                        <p:cTn id="63" dur="500"/>
                                        <p:tgtEl>
                                          <p:spTgt spid="55"/>
                                        </p:tgtEl>
                                      </p:cBhvr>
                                    </p:animEffect>
                                  </p:childTnLst>
                                </p:cTn>
                              </p:par>
                            </p:childTnLst>
                          </p:cTn>
                        </p:par>
                      </p:childTnLst>
                    </p:cTn>
                  </p:par>
                  <p:par>
                    <p:cTn id="64" fill="hold">
                      <p:stCondLst>
                        <p:cond delay="indefinite"/>
                      </p:stCondLst>
                      <p:childTnLst>
                        <p:par>
                          <p:cTn id="65" fill="hold">
                            <p:stCondLst>
                              <p:cond delay="0"/>
                            </p:stCondLst>
                            <p:childTnLst>
                              <p:par>
                                <p:cTn id="66" presetID="7" presetClass="emph" presetSubtype="2" fill="hold" nodeType="clickEffect">
                                  <p:stCondLst>
                                    <p:cond delay="0"/>
                                  </p:stCondLst>
                                  <p:childTnLst>
                                    <p:animClr clrSpc="rgb" dir="cw">
                                      <p:cBhvr>
                                        <p:cTn id="67" dur="2000" fill="hold"/>
                                        <p:tgtEl>
                                          <p:spTgt spid="12"/>
                                        </p:tgtEl>
                                        <p:attrNameLst>
                                          <p:attrName>stroke.color</p:attrName>
                                        </p:attrNameLst>
                                      </p:cBhvr>
                                      <p:to>
                                        <a:srgbClr val="000000"/>
                                      </p:to>
                                    </p:animClr>
                                    <p:set>
                                      <p:cBhvr>
                                        <p:cTn id="68" dur="2000" fill="hold"/>
                                        <p:tgtEl>
                                          <p:spTgt spid="12"/>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5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6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down)">
                                      <p:cBhvr>
                                        <p:cTn id="81" dur="500"/>
                                        <p:tgtEl>
                                          <p:spTgt spid="62"/>
                                        </p:tgtEl>
                                      </p:cBhvr>
                                    </p:animEffect>
                                  </p:childTnLst>
                                </p:cTn>
                              </p:par>
                              <p:par>
                                <p:cTn id="82" presetID="22" presetClass="entr" presetSubtype="4" fill="hold"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wipe(down)">
                                      <p:cBhvr>
                                        <p:cTn id="84" dur="500"/>
                                        <p:tgtEl>
                                          <p:spTgt spid="64"/>
                                        </p:tgtEl>
                                      </p:cBhvr>
                                    </p:animEffect>
                                  </p:childTnLst>
                                </p:cTn>
                              </p:par>
                              <p:par>
                                <p:cTn id="85" presetID="22" presetClass="entr" presetSubtype="4" fill="hold"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wipe(down)">
                                      <p:cBhvr>
                                        <p:cTn id="87" dur="500"/>
                                        <p:tgtEl>
                                          <p:spTgt spid="63"/>
                                        </p:tgtEl>
                                      </p:cBhvr>
                                    </p:animEffect>
                                  </p:childTnLst>
                                </p:cTn>
                              </p:par>
                            </p:childTnLst>
                          </p:cTn>
                        </p:par>
                        <p:par>
                          <p:cTn id="88" fill="hold">
                            <p:stCondLst>
                              <p:cond delay="500"/>
                            </p:stCondLst>
                            <p:childTnLst>
                              <p:par>
                                <p:cTn id="89" presetID="7" presetClass="emph" presetSubtype="2" fill="hold" nodeType="afterEffect">
                                  <p:stCondLst>
                                    <p:cond delay="0"/>
                                  </p:stCondLst>
                                  <p:childTnLst>
                                    <p:animClr clrSpc="rgb" dir="cw">
                                      <p:cBhvr>
                                        <p:cTn id="90" dur="2000" fill="hold"/>
                                        <p:tgtEl>
                                          <p:spTgt spid="15"/>
                                        </p:tgtEl>
                                        <p:attrNameLst>
                                          <p:attrName>stroke.color</p:attrName>
                                        </p:attrNameLst>
                                      </p:cBhvr>
                                      <p:to>
                                        <a:srgbClr val="000000"/>
                                      </p:to>
                                    </p:animClr>
                                    <p:set>
                                      <p:cBhvr>
                                        <p:cTn id="91" dur="2000" fill="hold"/>
                                        <p:tgtEl>
                                          <p:spTgt spid="15"/>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0" nodeType="clickEffect">
                                  <p:stCondLst>
                                    <p:cond delay="0"/>
                                  </p:stCondLst>
                                  <p:childTnLst>
                                    <p:set>
                                      <p:cBhvr>
                                        <p:cTn id="95" dur="1" fill="hold">
                                          <p:stCondLst>
                                            <p:cond delay="0"/>
                                          </p:stCondLst>
                                        </p:cTn>
                                        <p:tgtEl>
                                          <p:spTgt spid="11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0" nodeType="clickEffect">
                                  <p:stCondLst>
                                    <p:cond delay="0"/>
                                  </p:stCondLst>
                                  <p:childTnLst>
                                    <p:set>
                                      <p:cBhvr>
                                        <p:cTn id="99" dur="1" fill="hold">
                                          <p:stCondLst>
                                            <p:cond delay="0"/>
                                          </p:stCondLst>
                                        </p:cTn>
                                        <p:tgtEl>
                                          <p:spTgt spid="116"/>
                                        </p:tgtEl>
                                        <p:attrNameLst>
                                          <p:attrName>style.visibility</p:attrName>
                                        </p:attrNameLst>
                                      </p:cBhvr>
                                      <p:to>
                                        <p:strVal val="hidden"/>
                                      </p:to>
                                    </p:set>
                                  </p:childTnLst>
                                </p:cTn>
                              </p:par>
                              <p:par>
                                <p:cTn id="100" presetID="22" presetClass="entr" presetSubtype="4" fill="hold" nodeType="withEffect">
                                  <p:stCondLst>
                                    <p:cond delay="0"/>
                                  </p:stCondLst>
                                  <p:childTnLst>
                                    <p:set>
                                      <p:cBhvr>
                                        <p:cTn id="101" dur="1" fill="hold">
                                          <p:stCondLst>
                                            <p:cond delay="0"/>
                                          </p:stCondLst>
                                        </p:cTn>
                                        <p:tgtEl>
                                          <p:spTgt spid="117"/>
                                        </p:tgtEl>
                                        <p:attrNameLst>
                                          <p:attrName>style.visibility</p:attrName>
                                        </p:attrNameLst>
                                      </p:cBhvr>
                                      <p:to>
                                        <p:strVal val="visible"/>
                                      </p:to>
                                    </p:set>
                                    <p:animEffect transition="in" filter="wipe(down)">
                                      <p:cBhvr>
                                        <p:cTn id="102" dur="500"/>
                                        <p:tgtEl>
                                          <p:spTgt spid="117"/>
                                        </p:tgtEl>
                                      </p:cBhvr>
                                    </p:animEffect>
                                  </p:childTnLst>
                                </p:cTn>
                              </p:par>
                              <p:par>
                                <p:cTn id="103" presetID="22" presetClass="entr" presetSubtype="4" fill="hold" nodeType="withEffect">
                                  <p:stCondLst>
                                    <p:cond delay="0"/>
                                  </p:stCondLst>
                                  <p:childTnLst>
                                    <p:set>
                                      <p:cBhvr>
                                        <p:cTn id="104" dur="1" fill="hold">
                                          <p:stCondLst>
                                            <p:cond delay="0"/>
                                          </p:stCondLst>
                                        </p:cTn>
                                        <p:tgtEl>
                                          <p:spTgt spid="118"/>
                                        </p:tgtEl>
                                        <p:attrNameLst>
                                          <p:attrName>style.visibility</p:attrName>
                                        </p:attrNameLst>
                                      </p:cBhvr>
                                      <p:to>
                                        <p:strVal val="visible"/>
                                      </p:to>
                                    </p:set>
                                    <p:animEffect transition="in" filter="wipe(down)">
                                      <p:cBhvr>
                                        <p:cTn id="105" dur="500"/>
                                        <p:tgtEl>
                                          <p:spTgt spid="118"/>
                                        </p:tgtEl>
                                      </p:cBhvr>
                                    </p:animEffect>
                                  </p:childTnLst>
                                </p:cTn>
                              </p:par>
                              <p:par>
                                <p:cTn id="106" presetID="22" presetClass="entr" presetSubtype="4" fill="hold" nodeType="withEffect">
                                  <p:stCondLst>
                                    <p:cond delay="0"/>
                                  </p:stCondLst>
                                  <p:childTnLst>
                                    <p:set>
                                      <p:cBhvr>
                                        <p:cTn id="107" dur="1" fill="hold">
                                          <p:stCondLst>
                                            <p:cond delay="0"/>
                                          </p:stCondLst>
                                        </p:cTn>
                                        <p:tgtEl>
                                          <p:spTgt spid="119"/>
                                        </p:tgtEl>
                                        <p:attrNameLst>
                                          <p:attrName>style.visibility</p:attrName>
                                        </p:attrNameLst>
                                      </p:cBhvr>
                                      <p:to>
                                        <p:strVal val="visible"/>
                                      </p:to>
                                    </p:set>
                                    <p:animEffect transition="in" filter="wipe(down)">
                                      <p:cBhvr>
                                        <p:cTn id="108" dur="500"/>
                                        <p:tgtEl>
                                          <p:spTgt spid="119"/>
                                        </p:tgtEl>
                                      </p:cBhvr>
                                    </p:animEffect>
                                  </p:childTnLst>
                                </p:cTn>
                              </p:par>
                            </p:childTnLst>
                          </p:cTn>
                        </p:par>
                      </p:childTnLst>
                    </p:cTn>
                  </p:par>
                  <p:par>
                    <p:cTn id="109" fill="hold">
                      <p:stCondLst>
                        <p:cond delay="indefinite"/>
                      </p:stCondLst>
                      <p:childTnLst>
                        <p:par>
                          <p:cTn id="110" fill="hold">
                            <p:stCondLst>
                              <p:cond delay="0"/>
                            </p:stCondLst>
                            <p:childTnLst>
                              <p:par>
                                <p:cTn id="111" presetID="7" presetClass="emph" presetSubtype="2" fill="hold" nodeType="clickEffect">
                                  <p:stCondLst>
                                    <p:cond delay="0"/>
                                  </p:stCondLst>
                                  <p:childTnLst>
                                    <p:animClr clrSpc="rgb" dir="cw">
                                      <p:cBhvr>
                                        <p:cTn id="112" dur="2000" fill="hold"/>
                                        <p:tgtEl>
                                          <p:spTgt spid="13"/>
                                        </p:tgtEl>
                                        <p:attrNameLst>
                                          <p:attrName>stroke.color</p:attrName>
                                        </p:attrNameLst>
                                      </p:cBhvr>
                                      <p:to>
                                        <a:srgbClr val="000000"/>
                                      </p:to>
                                    </p:animClr>
                                    <p:set>
                                      <p:cBhvr>
                                        <p:cTn id="113" dur="2000" fill="hold"/>
                                        <p:tgtEl>
                                          <p:spTgt spid="13"/>
                                        </p:tgtEl>
                                        <p:attrNameLst>
                                          <p:attrName>stroke.on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0" nodeType="clickEffect">
                                  <p:stCondLst>
                                    <p:cond delay="0"/>
                                  </p:stCondLst>
                                  <p:childTnLst>
                                    <p:set>
                                      <p:cBhvr>
                                        <p:cTn id="117" dur="1" fill="hold">
                                          <p:stCondLst>
                                            <p:cond delay="0"/>
                                          </p:stCondLst>
                                        </p:cTn>
                                        <p:tgtEl>
                                          <p:spTgt spid="120"/>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12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7" presetClass="emph" presetSubtype="2" fill="hold" nodeType="clickEffect">
                                  <p:stCondLst>
                                    <p:cond delay="0"/>
                                  </p:stCondLst>
                                  <p:childTnLst>
                                    <p:animClr clrSpc="rgb" dir="cw">
                                      <p:cBhvr>
                                        <p:cTn id="123" dur="2000" fill="hold"/>
                                        <p:tgtEl>
                                          <p:spTgt spid="21"/>
                                        </p:tgtEl>
                                        <p:attrNameLst>
                                          <p:attrName>stroke.color</p:attrName>
                                        </p:attrNameLst>
                                      </p:cBhvr>
                                      <p:to>
                                        <a:srgbClr val="000000"/>
                                      </p:to>
                                    </p:animClr>
                                    <p:set>
                                      <p:cBhvr>
                                        <p:cTn id="124" dur="2000" fill="hold"/>
                                        <p:tgtEl>
                                          <p:spTgt spid="21"/>
                                        </p:tgtEl>
                                        <p:attrNameLst>
                                          <p:attrName>stroke.on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0" nodeType="clickEffect">
                                  <p:stCondLst>
                                    <p:cond delay="0"/>
                                  </p:stCondLst>
                                  <p:childTnLst>
                                    <p:set>
                                      <p:cBhvr>
                                        <p:cTn id="128" dur="1" fill="hold">
                                          <p:stCondLst>
                                            <p:cond delay="0"/>
                                          </p:stCondLst>
                                        </p:cTn>
                                        <p:tgtEl>
                                          <p:spTgt spid="122"/>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123"/>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7" presetClass="emph" presetSubtype="2" fill="hold" nodeType="clickEffect">
                                  <p:stCondLst>
                                    <p:cond delay="0"/>
                                  </p:stCondLst>
                                  <p:childTnLst>
                                    <p:animClr clrSpc="rgb" dir="cw">
                                      <p:cBhvr>
                                        <p:cTn id="134" dur="2000" fill="hold"/>
                                        <p:tgtEl>
                                          <p:spTgt spid="20"/>
                                        </p:tgtEl>
                                        <p:attrNameLst>
                                          <p:attrName>stroke.color</p:attrName>
                                        </p:attrNameLst>
                                      </p:cBhvr>
                                      <p:to>
                                        <a:srgbClr val="000000"/>
                                      </p:to>
                                    </p:animClr>
                                    <p:set>
                                      <p:cBhvr>
                                        <p:cTn id="135" dur="2000" fill="hold"/>
                                        <p:tgtEl>
                                          <p:spTgt spid="2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8" grpId="0" animBg="1"/>
      <p:bldP spid="49" grpId="0" animBg="1"/>
      <p:bldP spid="50" grpId="0" animBg="1"/>
      <p:bldP spid="57" grpId="0" animBg="1"/>
      <p:bldP spid="56" grpId="0" animBg="1"/>
      <p:bldP spid="60" grpId="0" animBg="1"/>
      <p:bldP spid="66" grpId="0" animBg="1"/>
      <p:bldP spid="67" grpId="0" animBg="1"/>
      <p:bldP spid="113" grpId="0" animBg="1"/>
      <p:bldP spid="116" grpId="0" animBg="1"/>
      <p:bldP spid="120" grpId="0" animBg="1"/>
      <p:bldP spid="121" grpId="0" animBg="1"/>
      <p:bldP spid="122" grpId="0" animBg="1"/>
      <p:bldP spid="1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 - Example</a:t>
            </a:r>
          </a:p>
        </p:txBody>
      </p:sp>
      <p:sp>
        <p:nvSpPr>
          <p:cNvPr id="4" name="Oval 3"/>
          <p:cNvSpPr/>
          <p:nvPr/>
        </p:nvSpPr>
        <p:spPr>
          <a:xfrm>
            <a:off x="4572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5" name="Oval 4"/>
          <p:cNvSpPr/>
          <p:nvPr/>
        </p:nvSpPr>
        <p:spPr>
          <a:xfrm>
            <a:off x="24384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6" name="Oval 5"/>
          <p:cNvSpPr/>
          <p:nvPr/>
        </p:nvSpPr>
        <p:spPr>
          <a:xfrm>
            <a:off x="4495800" y="198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7" name="Oval 6"/>
          <p:cNvSpPr/>
          <p:nvPr/>
        </p:nvSpPr>
        <p:spPr>
          <a:xfrm>
            <a:off x="4572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8" name="Oval 7"/>
          <p:cNvSpPr/>
          <p:nvPr/>
        </p:nvSpPr>
        <p:spPr>
          <a:xfrm>
            <a:off x="2514600"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9" name="Oval 8"/>
          <p:cNvSpPr/>
          <p:nvPr/>
        </p:nvSpPr>
        <p:spPr>
          <a:xfrm>
            <a:off x="4578927" y="3810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0" name="Oval 9"/>
          <p:cNvSpPr/>
          <p:nvPr/>
        </p:nvSpPr>
        <p:spPr>
          <a:xfrm>
            <a:off x="2590800" y="5638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1" name="Straight Connector 10"/>
          <p:cNvCxnSpPr>
            <a:stCxn id="4" idx="6"/>
            <a:endCxn id="5" idx="2"/>
          </p:cNvCxnSpPr>
          <p:nvPr/>
        </p:nvCxnSpPr>
        <p:spPr>
          <a:xfrm>
            <a:off x="1143000" y="2286000"/>
            <a:ext cx="129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6"/>
            <a:endCxn id="6" idx="2"/>
          </p:cNvCxnSpPr>
          <p:nvPr/>
        </p:nvCxnSpPr>
        <p:spPr>
          <a:xfrm>
            <a:off x="3124200" y="22860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6"/>
            <a:endCxn id="8" idx="2"/>
          </p:cNvCxnSpPr>
          <p:nvPr/>
        </p:nvCxnSpPr>
        <p:spPr>
          <a:xfrm>
            <a:off x="1143000" y="41148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4"/>
            <a:endCxn id="7" idx="0"/>
          </p:cNvCxnSpPr>
          <p:nvPr/>
        </p:nvCxnSpPr>
        <p:spPr>
          <a:xfrm>
            <a:off x="800100" y="2590800"/>
            <a:ext cx="0" cy="1219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10" idx="6"/>
          </p:cNvCxnSpPr>
          <p:nvPr/>
        </p:nvCxnSpPr>
        <p:spPr>
          <a:xfrm flipH="1">
            <a:off x="3276600" y="4330326"/>
            <a:ext cx="1402760" cy="16132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4"/>
            <a:endCxn id="10" idx="2"/>
          </p:cNvCxnSpPr>
          <p:nvPr/>
        </p:nvCxnSpPr>
        <p:spPr>
          <a:xfrm>
            <a:off x="800100" y="4419600"/>
            <a:ext cx="1790700" cy="152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400" y="2895600"/>
            <a:ext cx="361950" cy="461665"/>
          </a:xfrm>
          <a:prstGeom prst="rect">
            <a:avLst/>
          </a:prstGeom>
          <a:noFill/>
        </p:spPr>
        <p:txBody>
          <a:bodyPr wrap="square" rtlCol="0">
            <a:spAutoFit/>
          </a:bodyPr>
          <a:lstStyle/>
          <a:p>
            <a:r>
              <a:rPr lang="en-US" sz="2400" dirty="0"/>
              <a:t>4</a:t>
            </a:r>
          </a:p>
        </p:txBody>
      </p:sp>
      <p:sp>
        <p:nvSpPr>
          <p:cNvPr id="28" name="TextBox 27"/>
          <p:cNvSpPr txBox="1"/>
          <p:nvPr/>
        </p:nvSpPr>
        <p:spPr>
          <a:xfrm>
            <a:off x="1828800" y="4038600"/>
            <a:ext cx="361950" cy="461665"/>
          </a:xfrm>
          <a:prstGeom prst="rect">
            <a:avLst/>
          </a:prstGeom>
          <a:noFill/>
        </p:spPr>
        <p:txBody>
          <a:bodyPr wrap="square" rtlCol="0">
            <a:spAutoFit/>
          </a:bodyPr>
          <a:lstStyle/>
          <a:p>
            <a:r>
              <a:rPr lang="en-US" sz="2400" dirty="0"/>
              <a:t>3</a:t>
            </a:r>
          </a:p>
        </p:txBody>
      </p:sp>
      <p:sp>
        <p:nvSpPr>
          <p:cNvPr id="30" name="TextBox 29"/>
          <p:cNvSpPr txBox="1"/>
          <p:nvPr/>
        </p:nvSpPr>
        <p:spPr>
          <a:xfrm>
            <a:off x="1371600" y="5024735"/>
            <a:ext cx="361950" cy="461665"/>
          </a:xfrm>
          <a:prstGeom prst="rect">
            <a:avLst/>
          </a:prstGeom>
          <a:noFill/>
        </p:spPr>
        <p:txBody>
          <a:bodyPr wrap="square" rtlCol="0">
            <a:spAutoFit/>
          </a:bodyPr>
          <a:lstStyle/>
          <a:p>
            <a:r>
              <a:rPr lang="en-US" sz="2400" dirty="0"/>
              <a:t>4</a:t>
            </a:r>
          </a:p>
        </p:txBody>
      </p:sp>
      <p:sp>
        <p:nvSpPr>
          <p:cNvPr id="32" name="TextBox 31"/>
          <p:cNvSpPr txBox="1"/>
          <p:nvPr/>
        </p:nvSpPr>
        <p:spPr>
          <a:xfrm>
            <a:off x="3962400" y="4953000"/>
            <a:ext cx="361950" cy="461665"/>
          </a:xfrm>
          <a:prstGeom prst="rect">
            <a:avLst/>
          </a:prstGeom>
          <a:noFill/>
        </p:spPr>
        <p:txBody>
          <a:bodyPr wrap="square" rtlCol="0">
            <a:spAutoFit/>
          </a:bodyPr>
          <a:lstStyle/>
          <a:p>
            <a:r>
              <a:rPr lang="en-US" sz="2400" dirty="0"/>
              <a:t>3</a:t>
            </a:r>
          </a:p>
        </p:txBody>
      </p:sp>
      <p:sp>
        <p:nvSpPr>
          <p:cNvPr id="33" name="TextBox 32"/>
          <p:cNvSpPr txBox="1"/>
          <p:nvPr/>
        </p:nvSpPr>
        <p:spPr>
          <a:xfrm>
            <a:off x="1695450" y="1905000"/>
            <a:ext cx="361950" cy="461665"/>
          </a:xfrm>
          <a:prstGeom prst="rect">
            <a:avLst/>
          </a:prstGeom>
          <a:noFill/>
        </p:spPr>
        <p:txBody>
          <a:bodyPr wrap="square" rtlCol="0">
            <a:spAutoFit/>
          </a:bodyPr>
          <a:lstStyle/>
          <a:p>
            <a:r>
              <a:rPr lang="en-US" sz="2400" dirty="0"/>
              <a:t>1</a:t>
            </a:r>
          </a:p>
        </p:txBody>
      </p:sp>
      <p:sp>
        <p:nvSpPr>
          <p:cNvPr id="34" name="TextBox 33"/>
          <p:cNvSpPr txBox="1"/>
          <p:nvPr/>
        </p:nvSpPr>
        <p:spPr>
          <a:xfrm>
            <a:off x="3676650" y="1900535"/>
            <a:ext cx="361950" cy="461665"/>
          </a:xfrm>
          <a:prstGeom prst="rect">
            <a:avLst/>
          </a:prstGeom>
          <a:noFill/>
        </p:spPr>
        <p:txBody>
          <a:bodyPr wrap="square" rtlCol="0">
            <a:spAutoFit/>
          </a:bodyPr>
          <a:lstStyle/>
          <a:p>
            <a:r>
              <a:rPr lang="en-US" sz="2400" dirty="0"/>
              <a:t>2</a:t>
            </a:r>
          </a:p>
        </p:txBody>
      </p:sp>
      <p:graphicFrame>
        <p:nvGraphicFramePr>
          <p:cNvPr id="37" name="Table 36"/>
          <p:cNvGraphicFramePr>
            <a:graphicFrameLocks noGrp="1"/>
          </p:cNvGraphicFramePr>
          <p:nvPr>
            <p:extLst>
              <p:ext uri="{D42A27DB-BD31-4B8C-83A1-F6EECF244321}">
                <p14:modId xmlns:p14="http://schemas.microsoft.com/office/powerpoint/2010/main" val="4130486611"/>
              </p:ext>
            </p:extLst>
          </p:nvPr>
        </p:nvGraphicFramePr>
        <p:xfrm>
          <a:off x="5417127" y="1981200"/>
          <a:ext cx="3487907" cy="3139440"/>
        </p:xfrm>
        <a:graphic>
          <a:graphicData uri="http://schemas.openxmlformats.org/drawingml/2006/table">
            <a:tbl>
              <a:tblPr firstRow="1" bandRow="1">
                <a:tableStyleId>{5C22544A-7EE6-4342-B048-85BDC9FD1C3A}</a:tableStyleId>
              </a:tblPr>
              <a:tblGrid>
                <a:gridCol w="1849607">
                  <a:extLst>
                    <a:ext uri="{9D8B030D-6E8A-4147-A177-3AD203B41FA5}">
                      <a16:colId xmlns:a16="http://schemas.microsoft.com/office/drawing/2014/main" val="2168660962"/>
                    </a:ext>
                  </a:extLst>
                </a:gridCol>
                <a:gridCol w="1638300">
                  <a:extLst>
                    <a:ext uri="{9D8B030D-6E8A-4147-A177-3AD203B41FA5}">
                      <a16:colId xmlns:a16="http://schemas.microsoft.com/office/drawing/2014/main" val="2035121444"/>
                    </a:ext>
                  </a:extLst>
                </a:gridCol>
              </a:tblGrid>
              <a:tr h="0">
                <a:tc>
                  <a:txBody>
                    <a:bodyPr/>
                    <a:lstStyle/>
                    <a:p>
                      <a:pPr algn="ctr"/>
                      <a:r>
                        <a:rPr lang="en-US" sz="2000" dirty="0">
                          <a:solidFill>
                            <a:srgbClr val="C00000"/>
                          </a:solidFill>
                        </a:rPr>
                        <a:t>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C00000"/>
                          </a:solidFill>
                        </a:rPr>
                        <a:t>Edges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6537383"/>
                  </a:ext>
                </a:extLst>
              </a:tr>
              <a:tr h="0">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3394"/>
                  </a:ext>
                </a:extLst>
              </a:tr>
              <a:tr h="0">
                <a:tc>
                  <a:txBody>
                    <a:bodyPr/>
                    <a:lstStyle/>
                    <a:p>
                      <a:r>
                        <a:rPr lang="en-US" sz="2400" dirty="0"/>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3731721"/>
                  </a:ext>
                </a:extLst>
              </a:tr>
              <a:tr h="0">
                <a:tc>
                  <a:txBody>
                    <a:bodyPr/>
                    <a:lstStyle/>
                    <a:p>
                      <a:r>
                        <a:rPr lang="en-US" sz="2400" dirty="0"/>
                        <a:t>1, 2, 3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{1,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234421"/>
                  </a:ext>
                </a:extLst>
              </a:tr>
              <a:tr h="0">
                <a:tc>
                  <a:txBody>
                    <a:bodyPr/>
                    <a:lstStyle/>
                    <a:p>
                      <a:r>
                        <a:rPr lang="en-US" sz="2400" dirty="0"/>
                        <a:t>1, 2, 3, 4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{4,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605597"/>
                  </a:ext>
                </a:extLst>
              </a:tr>
              <a:tr h="0">
                <a:tc>
                  <a:txBody>
                    <a:bodyPr/>
                    <a:lstStyle/>
                    <a:p>
                      <a:r>
                        <a:rPr lang="en-US" sz="2400" dirty="0"/>
                        <a:t>1, 2, 3, 4, 5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rPr>
                        <a:t>{4, 7}</a:t>
                      </a: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5762775"/>
                  </a:ext>
                </a:extLst>
              </a:tr>
              <a:tr h="0">
                <a:tc>
                  <a:txBody>
                    <a:bodyPr/>
                    <a:lstStyle/>
                    <a:p>
                      <a:r>
                        <a:rPr lang="en-US" sz="2400" dirty="0"/>
                        <a:t>1, 2, 3, 4, 5, 6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{6,</a:t>
                      </a:r>
                      <a:r>
                        <a:rPr lang="en-US" sz="2400" baseline="0" dirty="0"/>
                        <a:t> 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2989956"/>
                  </a:ext>
                </a:extLst>
              </a:tr>
            </a:tbl>
          </a:graphicData>
        </a:graphic>
      </p:graphicFrame>
      <p:sp>
        <p:nvSpPr>
          <p:cNvPr id="61" name="TextBox 60"/>
          <p:cNvSpPr txBox="1"/>
          <p:nvPr/>
        </p:nvSpPr>
        <p:spPr>
          <a:xfrm>
            <a:off x="190500" y="1385248"/>
            <a:ext cx="5829300" cy="430887"/>
          </a:xfrm>
          <a:prstGeom prst="rect">
            <a:avLst/>
          </a:prstGeom>
          <a:solidFill>
            <a:schemeClr val="accent5">
              <a:lumMod val="20000"/>
              <a:lumOff val="80000"/>
            </a:schemeClr>
          </a:solidFill>
        </p:spPr>
        <p:txBody>
          <a:bodyPr wrap="square" rtlCol="0">
            <a:spAutoFit/>
          </a:bodyPr>
          <a:lstStyle/>
          <a:p>
            <a:r>
              <a:rPr lang="en-US" sz="2200" dirty="0"/>
              <a:t>The minimum spanning tree for the given graph</a:t>
            </a:r>
          </a:p>
        </p:txBody>
      </p:sp>
      <p:sp>
        <p:nvSpPr>
          <p:cNvPr id="65" name="Rectangle 64"/>
          <p:cNvSpPr/>
          <p:nvPr/>
        </p:nvSpPr>
        <p:spPr>
          <a:xfrm>
            <a:off x="6819900" y="5255567"/>
            <a:ext cx="2133600" cy="461665"/>
          </a:xfrm>
          <a:prstGeom prst="rect">
            <a:avLst/>
          </a:prstGeom>
          <a:solidFill>
            <a:schemeClr val="bg1">
              <a:lumMod val="85000"/>
            </a:schemeClr>
          </a:solidFill>
        </p:spPr>
        <p:txBody>
          <a:bodyPr wrap="square">
            <a:spAutoFit/>
          </a:bodyPr>
          <a:lstStyle/>
          <a:p>
            <a:r>
              <a:rPr lang="en-US" sz="2400" dirty="0">
                <a:solidFill>
                  <a:srgbClr val="FF0000"/>
                </a:solidFill>
              </a:rPr>
              <a:t>Total Cost  = 17</a:t>
            </a:r>
          </a:p>
        </p:txBody>
      </p:sp>
    </p:spTree>
    <p:extLst>
      <p:ext uri="{BB962C8B-B14F-4D97-AF65-F5344CB8AC3E}">
        <p14:creationId xmlns:p14="http://schemas.microsoft.com/office/powerpoint/2010/main" val="317918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36781545"/>
              </p:ext>
            </p:extLst>
          </p:nvPr>
        </p:nvGraphicFramePr>
        <p:xfrm>
          <a:off x="685800" y="2971800"/>
          <a:ext cx="7905737" cy="3505200"/>
        </p:xfrm>
        <a:graphic>
          <a:graphicData uri="http://schemas.openxmlformats.org/drawingml/2006/table">
            <a:tbl>
              <a:tblPr firstRow="1" firstCol="1" bandRow="1">
                <a:tableStyleId>{5C22544A-7EE6-4342-B048-85BDC9FD1C3A}</a:tableStyleId>
              </a:tblPr>
              <a:tblGrid>
                <a:gridCol w="790575">
                  <a:extLst>
                    <a:ext uri="{9D8B030D-6E8A-4147-A177-3AD203B41FA5}">
                      <a16:colId xmlns:a16="http://schemas.microsoft.com/office/drawing/2014/main" val="3576670481"/>
                    </a:ext>
                  </a:extLst>
                </a:gridCol>
                <a:gridCol w="934313">
                  <a:extLst>
                    <a:ext uri="{9D8B030D-6E8A-4147-A177-3AD203B41FA5}">
                      <a16:colId xmlns:a16="http://schemas.microsoft.com/office/drawing/2014/main" val="363215103"/>
                    </a:ext>
                  </a:extLst>
                </a:gridCol>
                <a:gridCol w="1653018">
                  <a:extLst>
                    <a:ext uri="{9D8B030D-6E8A-4147-A177-3AD203B41FA5}">
                      <a16:colId xmlns:a16="http://schemas.microsoft.com/office/drawing/2014/main" val="1607079190"/>
                    </a:ext>
                  </a:extLst>
                </a:gridCol>
                <a:gridCol w="4527831">
                  <a:extLst>
                    <a:ext uri="{9D8B030D-6E8A-4147-A177-3AD203B41FA5}">
                      <a16:colId xmlns:a16="http://schemas.microsoft.com/office/drawing/2014/main" val="3217155832"/>
                    </a:ext>
                  </a:extLst>
                </a:gridCol>
              </a:tblGrid>
              <a:tr h="958919">
                <a:tc>
                  <a:txBody>
                    <a:bodyPr/>
                    <a:lstStyle/>
                    <a:p>
                      <a:pPr marL="0" marR="0" algn="ctr">
                        <a:lnSpc>
                          <a:spcPct val="115000"/>
                        </a:lnSpc>
                        <a:spcBef>
                          <a:spcPts val="0"/>
                        </a:spcBef>
                        <a:spcAft>
                          <a:spcPts val="0"/>
                        </a:spcAft>
                      </a:pPr>
                      <a:r>
                        <a:rPr lang="en-US" sz="2000" dirty="0">
                          <a:solidFill>
                            <a:srgbClr val="C00000"/>
                          </a:solidFill>
                          <a:effectLst/>
                        </a:rPr>
                        <a:t>Step</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rgbClr val="C00000"/>
                          </a:solidFill>
                          <a:effectLst/>
                        </a:rPr>
                        <a:t>Edge Selected {u, v}</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rgbClr val="C00000"/>
                          </a:solidFill>
                          <a:effectLst/>
                        </a:rPr>
                        <a:t>Set B</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rgbClr val="C00000"/>
                          </a:solidFill>
                          <a:effectLst/>
                        </a:rPr>
                        <a:t>Edges Considered</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927897"/>
                  </a:ext>
                </a:extLst>
              </a:tr>
              <a:tr h="319640">
                <a:tc>
                  <a:txBody>
                    <a:bodyPr/>
                    <a:lstStyle/>
                    <a:p>
                      <a:pPr marL="0" marR="0" algn="ctr">
                        <a:lnSpc>
                          <a:spcPct val="115000"/>
                        </a:lnSpc>
                        <a:spcBef>
                          <a:spcPts val="0"/>
                        </a:spcBef>
                        <a:spcAft>
                          <a:spcPts val="0"/>
                        </a:spcAft>
                      </a:pPr>
                      <a:r>
                        <a:rPr lang="en-US" sz="2000" dirty="0" err="1">
                          <a:solidFill>
                            <a:schemeClr val="tx1"/>
                          </a:solidFill>
                          <a:effectLst/>
                        </a:rPr>
                        <a:t>Init.</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0658536"/>
                  </a:ext>
                </a:extLst>
              </a:tr>
              <a:tr h="319640">
                <a:tc>
                  <a:txBody>
                    <a:bodyPr/>
                    <a:lstStyle/>
                    <a:p>
                      <a:pPr marL="0" marR="0" algn="ctr">
                        <a:lnSpc>
                          <a:spcPct val="115000"/>
                        </a:lnSpc>
                        <a:spcBef>
                          <a:spcPts val="0"/>
                        </a:spcBef>
                        <a:spcAft>
                          <a:spcPts val="0"/>
                        </a:spcAft>
                      </a:pPr>
                      <a:r>
                        <a:rPr lang="en-US" sz="2000" b="0" dirty="0">
                          <a:solidFill>
                            <a:schemeClr val="tx1"/>
                          </a:solidFill>
                          <a:effectLst/>
                        </a:rPr>
                        <a:t>1</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 2}</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b="1" dirty="0">
                          <a:solidFill>
                            <a:srgbClr val="FF0000"/>
                          </a:solidFill>
                          <a:effectLst/>
                        </a:rPr>
                        <a:t>{1,2} </a:t>
                      </a:r>
                      <a:r>
                        <a:rPr lang="en-US" sz="2000" dirty="0">
                          <a:solidFill>
                            <a:schemeClr val="tx1"/>
                          </a:solidFill>
                          <a:effectLst/>
                        </a:rPr>
                        <a:t>{1,4}</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9234964"/>
                  </a:ext>
                </a:extLst>
              </a:tr>
              <a:tr h="319640">
                <a:tc>
                  <a:txBody>
                    <a:bodyPr/>
                    <a:lstStyle/>
                    <a:p>
                      <a:pPr marL="0" marR="0" algn="ctr">
                        <a:lnSpc>
                          <a:spcPct val="115000"/>
                        </a:lnSpc>
                        <a:spcBef>
                          <a:spcPts val="0"/>
                        </a:spcBef>
                        <a:spcAft>
                          <a:spcPts val="0"/>
                        </a:spcAft>
                      </a:pPr>
                      <a:r>
                        <a:rPr lang="en-US" sz="2000" b="0" dirty="0">
                          <a:solidFill>
                            <a:schemeClr val="tx1"/>
                          </a:solidFill>
                          <a:effectLst/>
                        </a:rPr>
                        <a:t>2</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{2, 3}</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{1,2,3}</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dirty="0">
                          <a:solidFill>
                            <a:schemeClr val="tx1"/>
                          </a:solidFill>
                          <a:effectLst/>
                        </a:rPr>
                        <a:t>{1,4} </a:t>
                      </a:r>
                      <a:r>
                        <a:rPr lang="en-US" sz="2000" b="1" dirty="0">
                          <a:solidFill>
                            <a:srgbClr val="FF0000"/>
                          </a:solidFill>
                          <a:effectLst/>
                        </a:rPr>
                        <a:t>{2,3} </a:t>
                      </a:r>
                      <a:r>
                        <a:rPr lang="en-US" sz="2000" dirty="0">
                          <a:solidFill>
                            <a:schemeClr val="tx1"/>
                          </a:solidFill>
                          <a:effectLst/>
                        </a:rPr>
                        <a:t>{2,4} {2,5}</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7923097"/>
                  </a:ext>
                </a:extLst>
              </a:tr>
              <a:tr h="319640">
                <a:tc>
                  <a:txBody>
                    <a:bodyPr/>
                    <a:lstStyle/>
                    <a:p>
                      <a:pPr marL="0" marR="0" algn="ctr">
                        <a:lnSpc>
                          <a:spcPct val="115000"/>
                        </a:lnSpc>
                        <a:spcBef>
                          <a:spcPts val="0"/>
                        </a:spcBef>
                        <a:spcAft>
                          <a:spcPts val="0"/>
                        </a:spcAft>
                      </a:pPr>
                      <a:r>
                        <a:rPr lang="en-US" sz="2000" b="0" dirty="0">
                          <a:solidFill>
                            <a:schemeClr val="tx1"/>
                          </a:solidFill>
                          <a:effectLst/>
                        </a:rPr>
                        <a:t>3</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 4}</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{1,2,3,4}</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b="1" dirty="0">
                          <a:solidFill>
                            <a:srgbClr val="FF0000"/>
                          </a:solidFill>
                          <a:effectLst/>
                        </a:rPr>
                        <a:t>{1,4} </a:t>
                      </a:r>
                      <a:r>
                        <a:rPr lang="en-US" sz="2000" b="0" dirty="0">
                          <a:solidFill>
                            <a:schemeClr val="tx1"/>
                          </a:solidFill>
                          <a:effectLst/>
                        </a:rPr>
                        <a:t>{</a:t>
                      </a:r>
                      <a:r>
                        <a:rPr lang="en-US" sz="2000" dirty="0">
                          <a:solidFill>
                            <a:schemeClr val="tx1"/>
                          </a:solidFill>
                          <a:effectLst/>
                        </a:rPr>
                        <a:t>2,4} {2,5} {3,5} {3,6}</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6160645"/>
                  </a:ext>
                </a:extLst>
              </a:tr>
              <a:tr h="319640">
                <a:tc>
                  <a:txBody>
                    <a:bodyPr/>
                    <a:lstStyle/>
                    <a:p>
                      <a:pPr marL="0" marR="0" algn="ctr">
                        <a:lnSpc>
                          <a:spcPct val="115000"/>
                        </a:lnSpc>
                        <a:spcBef>
                          <a:spcPts val="0"/>
                        </a:spcBef>
                        <a:spcAft>
                          <a:spcPts val="0"/>
                        </a:spcAft>
                      </a:pPr>
                      <a:r>
                        <a:rPr lang="en-US" sz="2000" b="0" dirty="0">
                          <a:solidFill>
                            <a:schemeClr val="tx1"/>
                          </a:solidFill>
                          <a:effectLst/>
                        </a:rPr>
                        <a:t>4</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{4, 5}</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a:solidFill>
                            <a:schemeClr val="tx1"/>
                          </a:solidFill>
                          <a:effectLst/>
                        </a:rPr>
                        <a:t>{1,2,3,4,5}</a:t>
                      </a:r>
                      <a:endParaRPr lang="en-US" sz="200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dirty="0">
                          <a:solidFill>
                            <a:schemeClr val="tx1"/>
                          </a:solidFill>
                          <a:effectLst/>
                        </a:rPr>
                        <a:t>{2,4} {2,5} {3,5} {3,6} </a:t>
                      </a:r>
                      <a:r>
                        <a:rPr lang="en-US" sz="2000" b="1" dirty="0">
                          <a:solidFill>
                            <a:srgbClr val="FF0000"/>
                          </a:solidFill>
                          <a:effectLst/>
                        </a:rPr>
                        <a:t>{4,5} </a:t>
                      </a:r>
                      <a:r>
                        <a:rPr lang="en-US" sz="2000" dirty="0">
                          <a:solidFill>
                            <a:schemeClr val="tx1"/>
                          </a:solidFill>
                          <a:effectLst/>
                        </a:rPr>
                        <a:t>{4,7}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2235520"/>
                  </a:ext>
                </a:extLst>
              </a:tr>
              <a:tr h="319640">
                <a:tc>
                  <a:txBody>
                    <a:bodyPr/>
                    <a:lstStyle/>
                    <a:p>
                      <a:pPr marL="0" marR="0" algn="ctr">
                        <a:lnSpc>
                          <a:spcPct val="115000"/>
                        </a:lnSpc>
                        <a:spcBef>
                          <a:spcPts val="0"/>
                        </a:spcBef>
                        <a:spcAft>
                          <a:spcPts val="0"/>
                        </a:spcAft>
                      </a:pPr>
                      <a:r>
                        <a:rPr lang="en-US" sz="2000" b="0" dirty="0">
                          <a:solidFill>
                            <a:schemeClr val="tx1"/>
                          </a:solidFill>
                          <a:effectLst/>
                        </a:rPr>
                        <a:t>5</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{4, 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{1,2,3,4,5,7}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dirty="0">
                          <a:solidFill>
                            <a:schemeClr val="tx1"/>
                          </a:solidFill>
                          <a:effectLst/>
                        </a:rPr>
                        <a:t>{2,4} {2,5} {3,5} {3,6} </a:t>
                      </a:r>
                      <a:r>
                        <a:rPr lang="en-US" sz="2000" b="1" dirty="0">
                          <a:solidFill>
                            <a:srgbClr val="FF0000"/>
                          </a:solidFill>
                          <a:effectLst/>
                        </a:rPr>
                        <a:t>{4,7} </a:t>
                      </a:r>
                      <a:r>
                        <a:rPr lang="en-US" sz="2000" dirty="0">
                          <a:solidFill>
                            <a:schemeClr val="tx1"/>
                          </a:solidFill>
                          <a:effectLst/>
                        </a:rPr>
                        <a:t>{5,6} {5,7}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00324"/>
                  </a:ext>
                </a:extLst>
              </a:tr>
              <a:tr h="319640">
                <a:tc>
                  <a:txBody>
                    <a:bodyPr/>
                    <a:lstStyle/>
                    <a:p>
                      <a:pPr marL="0" marR="0" algn="ctr">
                        <a:lnSpc>
                          <a:spcPct val="115000"/>
                        </a:lnSpc>
                        <a:spcBef>
                          <a:spcPts val="0"/>
                        </a:spcBef>
                        <a:spcAft>
                          <a:spcPts val="0"/>
                        </a:spcAft>
                      </a:pPr>
                      <a:r>
                        <a:rPr lang="en-US" sz="2000" b="0" dirty="0">
                          <a:solidFill>
                            <a:schemeClr val="tx1"/>
                          </a:solidFill>
                          <a:effectLst/>
                        </a:rPr>
                        <a:t>6</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{6,7}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{1,2,3,4,5,6,7}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dirty="0">
                          <a:solidFill>
                            <a:schemeClr val="tx1"/>
                          </a:solidFill>
                          <a:effectLst/>
                        </a:rPr>
                        <a:t>{2,4} {2,5} {3,5} {3,6} {5,6} {5,7} </a:t>
                      </a:r>
                      <a:r>
                        <a:rPr lang="en-US" sz="2000" b="1" dirty="0">
                          <a:solidFill>
                            <a:srgbClr val="FF0000"/>
                          </a:solidFill>
                          <a:effectLst/>
                        </a:rPr>
                        <a:t>{6,7}</a:t>
                      </a:r>
                      <a:endParaRPr lang="en-US" sz="2000" b="1" dirty="0">
                        <a:solidFill>
                          <a:srgbClr val="FF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755033"/>
                  </a:ext>
                </a:extLst>
              </a:tr>
            </a:tbl>
          </a:graphicData>
        </a:graphic>
      </p:graphicFrame>
      <p:pic>
        <p:nvPicPr>
          <p:cNvPr id="4" name="Picture 3"/>
          <p:cNvPicPr>
            <a:picLocks noChangeAspect="1"/>
          </p:cNvPicPr>
          <p:nvPr/>
        </p:nvPicPr>
        <p:blipFill>
          <a:blip r:embed="rId2"/>
          <a:stretch>
            <a:fillRect/>
          </a:stretch>
        </p:blipFill>
        <p:spPr>
          <a:xfrm>
            <a:off x="685800" y="236281"/>
            <a:ext cx="2743200" cy="2577420"/>
          </a:xfrm>
          <a:prstGeom prst="rect">
            <a:avLst/>
          </a:prstGeom>
        </p:spPr>
      </p:pic>
      <p:pic>
        <p:nvPicPr>
          <p:cNvPr id="26" name="Picture 25"/>
          <p:cNvPicPr>
            <a:picLocks noChangeAspect="1"/>
          </p:cNvPicPr>
          <p:nvPr/>
        </p:nvPicPr>
        <p:blipFill>
          <a:blip r:embed="rId3"/>
          <a:stretch>
            <a:fillRect/>
          </a:stretch>
        </p:blipFill>
        <p:spPr>
          <a:xfrm>
            <a:off x="5848337" y="228586"/>
            <a:ext cx="2743200" cy="2592810"/>
          </a:xfrm>
          <a:prstGeom prst="rect">
            <a:avLst/>
          </a:prstGeom>
        </p:spPr>
      </p:pic>
      <p:cxnSp>
        <p:nvCxnSpPr>
          <p:cNvPr id="28" name="Straight Arrow Connector 27"/>
          <p:cNvCxnSpPr/>
          <p:nvPr/>
        </p:nvCxnSpPr>
        <p:spPr>
          <a:xfrm>
            <a:off x="3886200" y="1371600"/>
            <a:ext cx="1676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96200" y="2431085"/>
            <a:ext cx="1394915" cy="461665"/>
          </a:xfrm>
          <a:prstGeom prst="rect">
            <a:avLst/>
          </a:prstGeom>
          <a:solidFill>
            <a:schemeClr val="accent2">
              <a:lumMod val="20000"/>
              <a:lumOff val="80000"/>
            </a:schemeClr>
          </a:solidFill>
        </p:spPr>
        <p:txBody>
          <a:bodyPr wrap="square" rtlCol="0">
            <a:spAutoFit/>
          </a:bodyPr>
          <a:lstStyle/>
          <a:p>
            <a:r>
              <a:rPr lang="en-US" sz="2400" dirty="0"/>
              <a:t>Cost = 17</a:t>
            </a:r>
          </a:p>
        </p:txBody>
      </p:sp>
      <p:sp>
        <p:nvSpPr>
          <p:cNvPr id="32" name="TextBox 31"/>
          <p:cNvSpPr txBox="1"/>
          <p:nvPr/>
        </p:nvSpPr>
        <p:spPr>
          <a:xfrm>
            <a:off x="3429000" y="45774"/>
            <a:ext cx="2286000" cy="461665"/>
          </a:xfrm>
          <a:prstGeom prst="rect">
            <a:avLst/>
          </a:prstGeom>
          <a:solidFill>
            <a:schemeClr val="bg1">
              <a:lumMod val="85000"/>
            </a:schemeClr>
          </a:solidFill>
        </p:spPr>
        <p:txBody>
          <a:bodyPr wrap="square" rtlCol="0">
            <a:spAutoFit/>
          </a:bodyPr>
          <a:lstStyle/>
          <a:p>
            <a:r>
              <a:rPr lang="en-US" sz="2400" dirty="0">
                <a:solidFill>
                  <a:srgbClr val="C00000"/>
                </a:solidFill>
              </a:rPr>
              <a:t>Prim’s Algorithm</a:t>
            </a:r>
          </a:p>
        </p:txBody>
      </p:sp>
    </p:spTree>
    <p:extLst>
      <p:ext uri="{BB962C8B-B14F-4D97-AF65-F5344CB8AC3E}">
        <p14:creationId xmlns:p14="http://schemas.microsoft.com/office/powerpoint/2010/main" val="39381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mc:AlternateContent xmlns:mc="http://schemas.openxmlformats.org/markup-compatibility/2006" xmlns:a14="http://schemas.microsoft.com/office/drawing/2010/main">
        <mc:Choice Requires="a14">
          <p:sp>
            <p:nvSpPr>
              <p:cNvPr id="4" name="Content Placeholder 3"/>
              <p:cNvSpPr txBox="1">
                <a:spLocks noGrp="1"/>
              </p:cNvSpPr>
              <p:nvPr>
                <p:ph idx="1"/>
              </p:nvPr>
            </p:nvSpPr>
            <p:spPr>
              <a:xfrm>
                <a:off x="190500" y="990600"/>
                <a:ext cx="8763000" cy="4462760"/>
              </a:xfrm>
              <a:prstGeom prst="rect">
                <a:avLst/>
              </a:prstGeom>
              <a:solidFill>
                <a:schemeClr val="bg2"/>
              </a:solidFill>
            </p:spPr>
            <p:style>
              <a:lnRef idx="0">
                <a:scrgbClr r="0" g="0" b="0"/>
              </a:lnRef>
              <a:fillRef idx="1001">
                <a:schemeClr val="lt2"/>
              </a:fillRef>
              <a:effectRef idx="0">
                <a:scrgbClr r="0" g="0" b="0"/>
              </a:effectRef>
              <a:fontRef idx="major"/>
            </p:style>
            <p:txBody>
              <a:bodyPr wrap="square" rtlCol="0">
                <a:spAutoFit/>
              </a:bodyPr>
              <a:lstStyle/>
              <a:p>
                <a:pPr marL="0" indent="0" algn="l">
                  <a:spcAft>
                    <a:spcPts val="300"/>
                  </a:spcAft>
                  <a:buNone/>
                </a:pPr>
                <a:r>
                  <a:rPr lang="en-US" b="1" dirty="0">
                    <a:solidFill>
                      <a:schemeClr val="tx2">
                        <a:lumMod val="60000"/>
                        <a:lumOff val="40000"/>
                      </a:schemeClr>
                    </a:solidFill>
                    <a:latin typeface="Consolas" pitchFamily="49" charset="0"/>
                    <a:cs typeface="Consolas" pitchFamily="49" charset="0"/>
                  </a:rPr>
                  <a:t>Function Prim(G = (N, A): graph; length: A — R+): set of edges </a:t>
                </a:r>
              </a:p>
              <a:p>
                <a:pPr marL="0" indent="0" algn="l">
                  <a:spcAft>
                    <a:spcPts val="300"/>
                  </a:spcAft>
                  <a:buNone/>
                </a:pPr>
                <a:r>
                  <a:rPr lang="en-US" b="1" dirty="0">
                    <a:solidFill>
                      <a:srgbClr val="FF0000"/>
                    </a:solidFill>
                    <a:latin typeface="Consolas" pitchFamily="49" charset="0"/>
                    <a:cs typeface="Consolas" pitchFamily="49" charset="0"/>
                  </a:rPr>
                  <a:t>T</a:t>
                </a:r>
                <a:r>
                  <a:rPr lang="en-US" b="1" dirty="0">
                    <a:latin typeface="Consolas" pitchFamily="49" charset="0"/>
                    <a:cs typeface="Consolas" pitchFamily="49" charset="0"/>
                  </a:rPr>
                  <a:t> ← Ø</a:t>
                </a:r>
              </a:p>
              <a:p>
                <a:pPr marL="0" indent="0" algn="l">
                  <a:spcAft>
                    <a:spcPts val="300"/>
                  </a:spcAft>
                  <a:buNone/>
                </a:pPr>
                <a:r>
                  <a:rPr lang="en-US" b="1" dirty="0">
                    <a:solidFill>
                      <a:srgbClr val="FF0000"/>
                    </a:solidFill>
                    <a:latin typeface="Consolas" pitchFamily="49" charset="0"/>
                    <a:cs typeface="Consolas" pitchFamily="49" charset="0"/>
                  </a:rPr>
                  <a:t>B</a:t>
                </a:r>
                <a:r>
                  <a:rPr lang="en-US" b="1" dirty="0">
                    <a:latin typeface="Consolas" pitchFamily="49" charset="0"/>
                    <a:cs typeface="Consolas" pitchFamily="49" charset="0"/>
                  </a:rPr>
                  <a:t> ← {an arbitrary member of N}</a:t>
                </a:r>
              </a:p>
              <a:p>
                <a:pPr marL="0" indent="0" algn="l">
                  <a:spcAft>
                    <a:spcPts val="300"/>
                  </a:spcAft>
                  <a:buNone/>
                </a:pPr>
                <a:r>
                  <a:rPr lang="en-IN" b="1" dirty="0">
                    <a:latin typeface="Consolas" pitchFamily="49" charset="0"/>
                    <a:cs typeface="Consolas" pitchFamily="49" charset="0"/>
                  </a:rPr>
                  <a:t>while </a:t>
                </a:r>
                <a:r>
                  <a:rPr lang="en-IN" b="1" dirty="0">
                    <a:solidFill>
                      <a:srgbClr val="FF0000"/>
                    </a:solidFill>
                    <a:latin typeface="Consolas" pitchFamily="49" charset="0"/>
                    <a:cs typeface="Consolas" pitchFamily="49" charset="0"/>
                  </a:rPr>
                  <a:t>B ≠ N </a:t>
                </a:r>
                <a:r>
                  <a:rPr lang="en-IN" b="1" dirty="0">
                    <a:latin typeface="Consolas" pitchFamily="49" charset="0"/>
                    <a:cs typeface="Consolas" pitchFamily="49" charset="0"/>
                  </a:rPr>
                  <a:t>do</a:t>
                </a:r>
              </a:p>
              <a:p>
                <a:pPr marL="0" indent="0" algn="l">
                  <a:spcAft>
                    <a:spcPts val="300"/>
                  </a:spcAft>
                  <a:buNone/>
                </a:pPr>
                <a:r>
                  <a:rPr lang="en-IN" b="1" dirty="0">
                    <a:latin typeface="Consolas" pitchFamily="49" charset="0"/>
                    <a:cs typeface="Consolas" pitchFamily="49" charset="0"/>
                  </a:rPr>
                  <a:t>	find e = {u, v} of minimum length such that</a:t>
                </a:r>
              </a:p>
              <a:p>
                <a:pPr marL="0" indent="0" algn="l">
                  <a:spcAft>
                    <a:spcPts val="300"/>
                  </a:spcAft>
                  <a:buNone/>
                </a:pPr>
                <a:r>
                  <a:rPr lang="en-IN" b="1" dirty="0">
                    <a:latin typeface="Consolas" pitchFamily="49" charset="0"/>
                    <a:cs typeface="Consolas" pitchFamily="49" charset="0"/>
                  </a:rPr>
                  <a:t>		</a:t>
                </a:r>
                <a:r>
                  <a:rPr lang="en-IN" b="1" dirty="0">
                    <a:solidFill>
                      <a:srgbClr val="FF0000"/>
                    </a:solidFill>
                    <a:latin typeface="Consolas" pitchFamily="49" charset="0"/>
                    <a:cs typeface="Consolas" pitchFamily="49" charset="0"/>
                  </a:rPr>
                  <a:t>u </a:t>
                </a:r>
                <a14:m>
                  <m:oMath xmlns:m="http://schemas.openxmlformats.org/officeDocument/2006/math">
                    <m:r>
                      <a:rPr lang="en-IN" b="1" i="1" smtClean="0">
                        <a:solidFill>
                          <a:srgbClr val="FF0000"/>
                        </a:solidFill>
                        <a:latin typeface="Cambria Math" panose="02040503050406030204" pitchFamily="18" charset="0"/>
                        <a:ea typeface="Cambria Math" panose="02040503050406030204" pitchFamily="18" charset="0"/>
                        <a:cs typeface="Consolas" pitchFamily="49" charset="0"/>
                      </a:rPr>
                      <m:t>∈</m:t>
                    </m:r>
                  </m:oMath>
                </a14:m>
                <a:r>
                  <a:rPr lang="en-IN" b="1" dirty="0">
                    <a:solidFill>
                      <a:srgbClr val="FF0000"/>
                    </a:solidFill>
                    <a:latin typeface="Consolas" pitchFamily="49" charset="0"/>
                    <a:cs typeface="Consolas" pitchFamily="49" charset="0"/>
                  </a:rPr>
                  <a:t> B </a:t>
                </a:r>
                <a:r>
                  <a:rPr lang="en-IN" b="1" dirty="0">
                    <a:latin typeface="Consolas" pitchFamily="49" charset="0"/>
                    <a:cs typeface="Consolas" pitchFamily="49" charset="0"/>
                  </a:rPr>
                  <a:t>and </a:t>
                </a:r>
                <a:r>
                  <a:rPr lang="en-IN" b="1" dirty="0">
                    <a:solidFill>
                      <a:srgbClr val="FF0000"/>
                    </a:solidFill>
                    <a:latin typeface="Consolas" pitchFamily="49" charset="0"/>
                    <a:cs typeface="Consolas" pitchFamily="49" charset="0"/>
                  </a:rPr>
                  <a:t>v </a:t>
                </a:r>
                <a:r>
                  <a:rPr lang="el-GR" b="1" dirty="0">
                    <a:solidFill>
                      <a:srgbClr val="FF0000"/>
                    </a:solidFill>
                    <a:latin typeface="Consolas" pitchFamily="49" charset="0"/>
                    <a:cs typeface="Consolas" pitchFamily="49" charset="0"/>
                  </a:rPr>
                  <a:t>∈ </a:t>
                </a:r>
                <a:r>
                  <a:rPr lang="en-IN" b="1" dirty="0">
                    <a:solidFill>
                      <a:srgbClr val="FF0000"/>
                    </a:solidFill>
                    <a:latin typeface="Consolas" pitchFamily="49" charset="0"/>
                    <a:cs typeface="Consolas" pitchFamily="49" charset="0"/>
                  </a:rPr>
                  <a:t>N \ B </a:t>
                </a:r>
              </a:p>
              <a:p>
                <a:pPr marL="0" indent="0" algn="l">
                  <a:spcAft>
                    <a:spcPts val="300"/>
                  </a:spcAft>
                  <a:buNone/>
                </a:pPr>
                <a:r>
                  <a:rPr lang="en-IN" b="1" dirty="0">
                    <a:latin typeface="Consolas" pitchFamily="49" charset="0"/>
                    <a:cs typeface="Consolas" pitchFamily="49" charset="0"/>
                  </a:rPr>
                  <a:t>	T ← T U {e} </a:t>
                </a:r>
              </a:p>
              <a:p>
                <a:pPr marL="0" indent="0" algn="l">
                  <a:spcAft>
                    <a:spcPts val="300"/>
                  </a:spcAft>
                  <a:buNone/>
                </a:pPr>
                <a:r>
                  <a:rPr lang="en-IN" b="1" dirty="0">
                    <a:latin typeface="Consolas" pitchFamily="49" charset="0"/>
                    <a:cs typeface="Consolas" pitchFamily="49" charset="0"/>
                  </a:rPr>
                  <a:t>	B ← B U {v} </a:t>
                </a:r>
              </a:p>
              <a:p>
                <a:pPr marL="0" indent="0" algn="l">
                  <a:spcAft>
                    <a:spcPts val="300"/>
                  </a:spcAft>
                  <a:buNone/>
                </a:pPr>
                <a:r>
                  <a:rPr lang="en-IN" b="1" dirty="0">
                    <a:latin typeface="Consolas" pitchFamily="49" charset="0"/>
                    <a:cs typeface="Consolas" pitchFamily="49" charset="0"/>
                  </a:rPr>
                  <a:t>return T</a:t>
                </a:r>
              </a:p>
            </p:txBody>
          </p:sp>
        </mc:Choice>
        <mc:Fallback xmlns="">
          <p:sp>
            <p:nvSpPr>
              <p:cNvPr id="4" name="Content Placeholder 3"/>
              <p:cNvSpPr txBox="1">
                <a:spLocks noGrp="1" noRot="1" noChangeAspect="1" noMove="1" noResize="1" noEditPoints="1" noAdjustHandles="1" noChangeArrowheads="1" noChangeShapeType="1" noTextEdit="1"/>
              </p:cNvSpPr>
              <p:nvPr>
                <p:ph idx="1"/>
              </p:nvPr>
            </p:nvSpPr>
            <p:spPr>
              <a:xfrm>
                <a:off x="190500" y="990600"/>
                <a:ext cx="8763000" cy="4462760"/>
              </a:xfrm>
              <a:prstGeom prst="rect">
                <a:avLst/>
              </a:prstGeom>
              <a:blipFill>
                <a:blip r:embed="rId2"/>
                <a:stretch>
                  <a:fillRect l="-1043" t="-683" b="-1639"/>
                </a:stretch>
              </a:blipFill>
            </p:spPr>
            <p:txBody>
              <a:bodyPr/>
              <a:lstStyle/>
              <a:p>
                <a:r>
                  <a:rPr lang="en-US">
                    <a:noFill/>
                  </a:rPr>
                  <a:t> </a:t>
                </a:r>
              </a:p>
            </p:txBody>
          </p:sp>
        </mc:Fallback>
      </mc:AlternateContent>
    </p:spTree>
    <p:extLst>
      <p:ext uri="{BB962C8B-B14F-4D97-AF65-F5344CB8AC3E}">
        <p14:creationId xmlns:p14="http://schemas.microsoft.com/office/powerpoint/2010/main" val="103015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 Home Work</a:t>
            </a:r>
          </a:p>
        </p:txBody>
      </p:sp>
      <p:sp>
        <p:nvSpPr>
          <p:cNvPr id="3" name="Content Placeholder 2"/>
          <p:cNvSpPr>
            <a:spLocks noGrp="1"/>
          </p:cNvSpPr>
          <p:nvPr>
            <p:ph idx="1"/>
          </p:nvPr>
        </p:nvSpPr>
        <p:spPr/>
        <p:txBody>
          <a:bodyPr/>
          <a:lstStyle/>
          <a:p>
            <a:r>
              <a:rPr lang="en-US" dirty="0"/>
              <a:t>Write the Prim’s Algorithm to find out Minimum Spanning Tree. Apply the same and find MST for the graph given below.</a:t>
            </a:r>
          </a:p>
          <a:p>
            <a:endParaRPr lang="en-US" dirty="0"/>
          </a:p>
        </p:txBody>
      </p:sp>
      <p:sp>
        <p:nvSpPr>
          <p:cNvPr id="4" name="Text Box 56"/>
          <p:cNvSpPr txBox="1">
            <a:spLocks noChangeArrowheads="1"/>
          </p:cNvSpPr>
          <p:nvPr/>
        </p:nvSpPr>
        <p:spPr bwMode="auto">
          <a:xfrm>
            <a:off x="838200" y="32766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5</a:t>
            </a:r>
          </a:p>
        </p:txBody>
      </p:sp>
      <p:sp>
        <p:nvSpPr>
          <p:cNvPr id="5" name="Line 57"/>
          <p:cNvSpPr>
            <a:spLocks noChangeShapeType="1"/>
          </p:cNvSpPr>
          <p:nvPr/>
        </p:nvSpPr>
        <p:spPr bwMode="auto">
          <a:xfrm flipH="1">
            <a:off x="3538538" y="3581400"/>
            <a:ext cx="381000" cy="7620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58"/>
          <p:cNvSpPr txBox="1">
            <a:spLocks noChangeArrowheads="1"/>
          </p:cNvSpPr>
          <p:nvPr/>
        </p:nvSpPr>
        <p:spPr bwMode="auto">
          <a:xfrm>
            <a:off x="3429000" y="3974068"/>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   1</a:t>
            </a:r>
          </a:p>
        </p:txBody>
      </p:sp>
      <p:sp>
        <p:nvSpPr>
          <p:cNvPr id="7" name="Line 59"/>
          <p:cNvSpPr>
            <a:spLocks noChangeShapeType="1"/>
          </p:cNvSpPr>
          <p:nvPr/>
        </p:nvSpPr>
        <p:spPr bwMode="auto">
          <a:xfrm>
            <a:off x="2286000" y="2628900"/>
            <a:ext cx="152400" cy="6858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60"/>
          <p:cNvSpPr>
            <a:spLocks noChangeShapeType="1"/>
          </p:cNvSpPr>
          <p:nvPr/>
        </p:nvSpPr>
        <p:spPr bwMode="auto">
          <a:xfrm flipV="1">
            <a:off x="2590800" y="2743200"/>
            <a:ext cx="533400" cy="7620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1"/>
          <p:cNvSpPr>
            <a:spLocks noChangeShapeType="1"/>
          </p:cNvSpPr>
          <p:nvPr/>
        </p:nvSpPr>
        <p:spPr bwMode="auto">
          <a:xfrm flipH="1" flipV="1">
            <a:off x="2438400" y="2667000"/>
            <a:ext cx="1219200" cy="8382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flipV="1">
            <a:off x="1219200" y="3581399"/>
            <a:ext cx="1021894" cy="314429"/>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3"/>
          <p:cNvSpPr>
            <a:spLocks noChangeShapeType="1"/>
          </p:cNvSpPr>
          <p:nvPr/>
        </p:nvSpPr>
        <p:spPr bwMode="auto">
          <a:xfrm flipV="1">
            <a:off x="2133600" y="3656489"/>
            <a:ext cx="1447800" cy="83931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64"/>
          <p:cNvSpPr>
            <a:spLocks noChangeShapeType="1"/>
          </p:cNvSpPr>
          <p:nvPr/>
        </p:nvSpPr>
        <p:spPr bwMode="auto">
          <a:xfrm flipV="1">
            <a:off x="1066799" y="3200399"/>
            <a:ext cx="78607" cy="550251"/>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65"/>
          <p:cNvSpPr>
            <a:spLocks noChangeShapeType="1"/>
          </p:cNvSpPr>
          <p:nvPr/>
        </p:nvSpPr>
        <p:spPr bwMode="auto">
          <a:xfrm>
            <a:off x="1295399" y="3047999"/>
            <a:ext cx="943289" cy="393037"/>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66"/>
          <p:cNvSpPr>
            <a:spLocks noChangeShapeType="1"/>
          </p:cNvSpPr>
          <p:nvPr/>
        </p:nvSpPr>
        <p:spPr bwMode="auto">
          <a:xfrm>
            <a:off x="2482850" y="2471738"/>
            <a:ext cx="6096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67"/>
          <p:cNvSpPr>
            <a:spLocks noChangeShapeType="1"/>
          </p:cNvSpPr>
          <p:nvPr/>
        </p:nvSpPr>
        <p:spPr bwMode="auto">
          <a:xfrm>
            <a:off x="3352800" y="2743200"/>
            <a:ext cx="381000" cy="6096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68"/>
          <p:cNvSpPr>
            <a:spLocks noChangeArrowheads="1"/>
          </p:cNvSpPr>
          <p:nvPr/>
        </p:nvSpPr>
        <p:spPr bwMode="auto">
          <a:xfrm>
            <a:off x="838200" y="28956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69"/>
          <p:cNvSpPr>
            <a:spLocks noChangeArrowheads="1"/>
          </p:cNvSpPr>
          <p:nvPr/>
        </p:nvSpPr>
        <p:spPr bwMode="auto">
          <a:xfrm>
            <a:off x="990600" y="27432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A</a:t>
            </a:r>
          </a:p>
        </p:txBody>
      </p:sp>
      <p:sp>
        <p:nvSpPr>
          <p:cNvPr id="18" name="Oval 70"/>
          <p:cNvSpPr>
            <a:spLocks noChangeArrowheads="1"/>
          </p:cNvSpPr>
          <p:nvPr/>
        </p:nvSpPr>
        <p:spPr bwMode="auto">
          <a:xfrm>
            <a:off x="838200" y="36576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H</a:t>
            </a:r>
          </a:p>
        </p:txBody>
      </p:sp>
      <p:sp>
        <p:nvSpPr>
          <p:cNvPr id="19" name="Oval 71"/>
          <p:cNvSpPr>
            <a:spLocks noChangeArrowheads="1"/>
          </p:cNvSpPr>
          <p:nvPr/>
        </p:nvSpPr>
        <p:spPr bwMode="auto">
          <a:xfrm>
            <a:off x="2209800" y="32766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B</a:t>
            </a:r>
          </a:p>
        </p:txBody>
      </p:sp>
      <p:sp>
        <p:nvSpPr>
          <p:cNvPr id="20" name="Oval 72"/>
          <p:cNvSpPr>
            <a:spLocks noChangeArrowheads="1"/>
          </p:cNvSpPr>
          <p:nvPr/>
        </p:nvSpPr>
        <p:spPr bwMode="auto">
          <a:xfrm>
            <a:off x="2057400" y="22860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F</a:t>
            </a:r>
          </a:p>
        </p:txBody>
      </p:sp>
      <p:sp>
        <p:nvSpPr>
          <p:cNvPr id="21" name="Oval 73"/>
          <p:cNvSpPr>
            <a:spLocks noChangeArrowheads="1"/>
          </p:cNvSpPr>
          <p:nvPr/>
        </p:nvSpPr>
        <p:spPr bwMode="auto">
          <a:xfrm>
            <a:off x="3124200" y="42672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E</a:t>
            </a:r>
          </a:p>
        </p:txBody>
      </p:sp>
      <p:sp>
        <p:nvSpPr>
          <p:cNvPr id="22" name="Oval 74"/>
          <p:cNvSpPr>
            <a:spLocks noChangeArrowheads="1"/>
          </p:cNvSpPr>
          <p:nvPr/>
        </p:nvSpPr>
        <p:spPr bwMode="auto">
          <a:xfrm>
            <a:off x="3581400" y="33528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D</a:t>
            </a:r>
          </a:p>
        </p:txBody>
      </p:sp>
      <p:sp>
        <p:nvSpPr>
          <p:cNvPr id="23" name="Oval 75"/>
          <p:cNvSpPr>
            <a:spLocks noChangeArrowheads="1"/>
          </p:cNvSpPr>
          <p:nvPr/>
        </p:nvSpPr>
        <p:spPr bwMode="auto">
          <a:xfrm>
            <a:off x="3048000" y="23622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C</a:t>
            </a:r>
          </a:p>
        </p:txBody>
      </p:sp>
      <p:sp>
        <p:nvSpPr>
          <p:cNvPr id="24" name="Oval 76"/>
          <p:cNvSpPr>
            <a:spLocks noChangeArrowheads="1"/>
          </p:cNvSpPr>
          <p:nvPr/>
        </p:nvSpPr>
        <p:spPr bwMode="auto">
          <a:xfrm>
            <a:off x="1828800" y="4267200"/>
            <a:ext cx="457200" cy="457200"/>
          </a:xfrm>
          <a:prstGeom prst="ellipse">
            <a:avLst/>
          </a:prstGeom>
          <a:solidFill>
            <a:schemeClr val="accent1"/>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G</a:t>
            </a:r>
          </a:p>
        </p:txBody>
      </p:sp>
      <p:sp>
        <p:nvSpPr>
          <p:cNvPr id="25" name="Line 77"/>
          <p:cNvSpPr>
            <a:spLocks noChangeShapeType="1"/>
          </p:cNvSpPr>
          <p:nvPr/>
        </p:nvSpPr>
        <p:spPr bwMode="auto">
          <a:xfrm>
            <a:off x="2590800" y="3657599"/>
            <a:ext cx="609600" cy="674133"/>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78"/>
          <p:cNvSpPr>
            <a:spLocks noChangeShapeType="1"/>
          </p:cNvSpPr>
          <p:nvPr/>
        </p:nvSpPr>
        <p:spPr bwMode="auto">
          <a:xfrm flipH="1">
            <a:off x="2286000" y="4572000"/>
            <a:ext cx="8382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79"/>
          <p:cNvSpPr>
            <a:spLocks noChangeShapeType="1"/>
          </p:cNvSpPr>
          <p:nvPr/>
        </p:nvSpPr>
        <p:spPr bwMode="auto">
          <a:xfrm flipH="1" flipV="1">
            <a:off x="1219199" y="4038599"/>
            <a:ext cx="628859" cy="393037"/>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80"/>
          <p:cNvSpPr txBox="1">
            <a:spLocks noChangeArrowheads="1"/>
          </p:cNvSpPr>
          <p:nvPr/>
        </p:nvSpPr>
        <p:spPr bwMode="auto">
          <a:xfrm>
            <a:off x="2590800" y="44958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3</a:t>
            </a:r>
          </a:p>
        </p:txBody>
      </p:sp>
      <p:sp>
        <p:nvSpPr>
          <p:cNvPr id="29" name="Text Box 81"/>
          <p:cNvSpPr txBox="1">
            <a:spLocks noChangeArrowheads="1"/>
          </p:cNvSpPr>
          <p:nvPr/>
        </p:nvSpPr>
        <p:spPr bwMode="auto">
          <a:xfrm>
            <a:off x="2416175" y="38862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30" name="Text Box 82"/>
          <p:cNvSpPr txBox="1">
            <a:spLocks noChangeArrowheads="1"/>
          </p:cNvSpPr>
          <p:nvPr/>
        </p:nvSpPr>
        <p:spPr bwMode="auto">
          <a:xfrm>
            <a:off x="2720975" y="3581400"/>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31" name="Text Box 83"/>
          <p:cNvSpPr txBox="1">
            <a:spLocks noChangeArrowheads="1"/>
          </p:cNvSpPr>
          <p:nvPr/>
        </p:nvSpPr>
        <p:spPr bwMode="auto">
          <a:xfrm>
            <a:off x="3048000" y="3167063"/>
            <a:ext cx="46831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6</a:t>
            </a:r>
          </a:p>
        </p:txBody>
      </p:sp>
      <p:sp>
        <p:nvSpPr>
          <p:cNvPr id="32" name="Text Box 84"/>
          <p:cNvSpPr txBox="1">
            <a:spLocks noChangeArrowheads="1"/>
          </p:cNvSpPr>
          <p:nvPr/>
        </p:nvSpPr>
        <p:spPr bwMode="auto">
          <a:xfrm>
            <a:off x="3505200" y="28194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33" name="Text Box 85"/>
          <p:cNvSpPr txBox="1">
            <a:spLocks noChangeArrowheads="1"/>
          </p:cNvSpPr>
          <p:nvPr/>
        </p:nvSpPr>
        <p:spPr bwMode="auto">
          <a:xfrm>
            <a:off x="2579688" y="28956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35" name="Text Box 88"/>
          <p:cNvSpPr txBox="1">
            <a:spLocks noChangeArrowheads="1"/>
          </p:cNvSpPr>
          <p:nvPr/>
        </p:nvSpPr>
        <p:spPr bwMode="auto">
          <a:xfrm>
            <a:off x="1745161" y="29718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8</a:t>
            </a:r>
          </a:p>
        </p:txBody>
      </p:sp>
      <p:sp>
        <p:nvSpPr>
          <p:cNvPr id="36" name="Text Box 89"/>
          <p:cNvSpPr txBox="1">
            <a:spLocks noChangeArrowheads="1"/>
          </p:cNvSpPr>
          <p:nvPr/>
        </p:nvSpPr>
        <p:spPr bwMode="auto">
          <a:xfrm>
            <a:off x="1524000" y="34290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4</a:t>
            </a:r>
          </a:p>
        </p:txBody>
      </p:sp>
      <p:sp>
        <p:nvSpPr>
          <p:cNvPr id="37" name="Text Box 90"/>
          <p:cNvSpPr txBox="1">
            <a:spLocks noChangeArrowheads="1"/>
          </p:cNvSpPr>
          <p:nvPr/>
        </p:nvSpPr>
        <p:spPr bwMode="auto">
          <a:xfrm>
            <a:off x="1360488" y="4181475"/>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3</a:t>
            </a:r>
          </a:p>
        </p:txBody>
      </p:sp>
      <p:sp>
        <p:nvSpPr>
          <p:cNvPr id="38" name="Line 91"/>
          <p:cNvSpPr>
            <a:spLocks noChangeShapeType="1"/>
          </p:cNvSpPr>
          <p:nvPr/>
        </p:nvSpPr>
        <p:spPr bwMode="auto">
          <a:xfrm flipV="1">
            <a:off x="1333779" y="2473656"/>
            <a:ext cx="725896" cy="280025"/>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Text Box 92"/>
          <p:cNvSpPr txBox="1">
            <a:spLocks noChangeArrowheads="1"/>
          </p:cNvSpPr>
          <p:nvPr/>
        </p:nvSpPr>
        <p:spPr bwMode="auto">
          <a:xfrm>
            <a:off x="1447800" y="2286000"/>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10</a:t>
            </a:r>
          </a:p>
        </p:txBody>
      </p:sp>
      <p:sp>
        <p:nvSpPr>
          <p:cNvPr id="112" name="Text Box 84"/>
          <p:cNvSpPr txBox="1">
            <a:spLocks noChangeArrowheads="1"/>
          </p:cNvSpPr>
          <p:nvPr/>
        </p:nvSpPr>
        <p:spPr bwMode="auto">
          <a:xfrm>
            <a:off x="2590800" y="2167493"/>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113" name="Text Box 87"/>
          <p:cNvSpPr txBox="1">
            <a:spLocks noChangeArrowheads="1"/>
          </p:cNvSpPr>
          <p:nvPr/>
        </p:nvSpPr>
        <p:spPr bwMode="auto">
          <a:xfrm>
            <a:off x="2133600" y="2819399"/>
            <a:ext cx="314429"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None/>
            </a:pPr>
            <a:r>
              <a:rPr lang="en-US" altLang="en-US" b="1"/>
              <a:t>4</a:t>
            </a:r>
          </a:p>
        </p:txBody>
      </p:sp>
      <p:cxnSp>
        <p:nvCxnSpPr>
          <p:cNvPr id="120" name="Straight Connector 119"/>
          <p:cNvCxnSpPr/>
          <p:nvPr/>
        </p:nvCxnSpPr>
        <p:spPr>
          <a:xfrm flipH="1">
            <a:off x="4570795" y="1905000"/>
            <a:ext cx="908" cy="3140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TextBox 124"/>
              <p:cNvSpPr txBox="1"/>
              <p:nvPr/>
            </p:nvSpPr>
            <p:spPr>
              <a:xfrm>
                <a:off x="838199" y="198119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1.</m:t>
                      </m:r>
                    </m:oMath>
                  </m:oMathPara>
                </a14:m>
                <a:endParaRPr lang="en-US" sz="2400" dirty="0"/>
              </a:p>
            </p:txBody>
          </p:sp>
        </mc:Choice>
        <mc:Fallback xmlns="">
          <p:sp>
            <p:nvSpPr>
              <p:cNvPr id="125" name="TextBox 124"/>
              <p:cNvSpPr txBox="1">
                <a:spLocks noRot="1" noChangeAspect="1" noMove="1" noResize="1" noEditPoints="1" noAdjustHandles="1" noChangeArrowheads="1" noChangeShapeType="1" noTextEdit="1"/>
              </p:cNvSpPr>
              <p:nvPr/>
            </p:nvSpPr>
            <p:spPr>
              <a:xfrm>
                <a:off x="838199" y="1981199"/>
                <a:ext cx="457200" cy="461665"/>
              </a:xfrm>
              <a:prstGeom prst="rect">
                <a:avLst/>
              </a:prstGeom>
              <a:blipFill>
                <a:blip r:embed="rId2"/>
                <a:stretch>
                  <a:fillRect/>
                </a:stretch>
              </a:blipFill>
            </p:spPr>
            <p:txBody>
              <a:bodyPr/>
              <a:lstStyle/>
              <a:p>
                <a:r>
                  <a:rPr lang="en-US">
                    <a:noFill/>
                  </a:rPr>
                  <a:t> </a:t>
                </a:r>
              </a:p>
            </p:txBody>
          </p:sp>
        </mc:Fallback>
      </mc:AlternateContent>
      <p:sp>
        <p:nvSpPr>
          <p:cNvPr id="126" name="Oval 125"/>
          <p:cNvSpPr/>
          <p:nvPr/>
        </p:nvSpPr>
        <p:spPr>
          <a:xfrm>
            <a:off x="67056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27" name="Oval 126"/>
          <p:cNvSpPr/>
          <p:nvPr/>
        </p:nvSpPr>
        <p:spPr>
          <a:xfrm>
            <a:off x="60960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28" name="Oval 127"/>
          <p:cNvSpPr/>
          <p:nvPr/>
        </p:nvSpPr>
        <p:spPr>
          <a:xfrm>
            <a:off x="7391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29" name="Oval 128"/>
          <p:cNvSpPr/>
          <p:nvPr/>
        </p:nvSpPr>
        <p:spPr>
          <a:xfrm>
            <a:off x="56388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30" name="Oval 129"/>
          <p:cNvSpPr/>
          <p:nvPr/>
        </p:nvSpPr>
        <p:spPr>
          <a:xfrm>
            <a:off x="64770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131" name="Oval 130"/>
          <p:cNvSpPr/>
          <p:nvPr/>
        </p:nvSpPr>
        <p:spPr>
          <a:xfrm>
            <a:off x="7086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132" name="Oval 131"/>
          <p:cNvSpPr/>
          <p:nvPr/>
        </p:nvSpPr>
        <p:spPr>
          <a:xfrm>
            <a:off x="7848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133" name="Oval 132"/>
          <p:cNvSpPr/>
          <p:nvPr/>
        </p:nvSpPr>
        <p:spPr>
          <a:xfrm>
            <a:off x="6705600" y="4419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134" name="Straight Connector 133"/>
          <p:cNvCxnSpPr>
            <a:stCxn id="126" idx="3"/>
            <a:endCxn id="127" idx="7"/>
          </p:cNvCxnSpPr>
          <p:nvPr/>
        </p:nvCxnSpPr>
        <p:spPr>
          <a:xfrm flipH="1">
            <a:off x="6421204" y="2458804"/>
            <a:ext cx="340192" cy="263992"/>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5" name="Straight Connector 134"/>
          <p:cNvCxnSpPr>
            <a:stCxn id="126" idx="5"/>
            <a:endCxn id="128" idx="1"/>
          </p:cNvCxnSpPr>
          <p:nvPr/>
        </p:nvCxnSpPr>
        <p:spPr>
          <a:xfrm>
            <a:off x="7030804" y="2458804"/>
            <a:ext cx="416392" cy="263992"/>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6" name="Straight Connector 135"/>
          <p:cNvCxnSpPr>
            <a:stCxn id="127" idx="3"/>
            <a:endCxn id="129" idx="0"/>
          </p:cNvCxnSpPr>
          <p:nvPr/>
        </p:nvCxnSpPr>
        <p:spPr>
          <a:xfrm flipH="1">
            <a:off x="5829300" y="2992204"/>
            <a:ext cx="322496" cy="2843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7" name="Straight Connector 136"/>
          <p:cNvCxnSpPr>
            <a:stCxn id="127" idx="5"/>
            <a:endCxn id="130" idx="0"/>
          </p:cNvCxnSpPr>
          <p:nvPr/>
        </p:nvCxnSpPr>
        <p:spPr>
          <a:xfrm>
            <a:off x="6421204" y="2992204"/>
            <a:ext cx="246296" cy="2843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8" name="Straight Connector 137"/>
          <p:cNvCxnSpPr>
            <a:stCxn id="128" idx="3"/>
            <a:endCxn id="131" idx="0"/>
          </p:cNvCxnSpPr>
          <p:nvPr/>
        </p:nvCxnSpPr>
        <p:spPr>
          <a:xfrm flipH="1">
            <a:off x="7277100" y="2992204"/>
            <a:ext cx="170096" cy="2843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9" name="Straight Connector 138"/>
          <p:cNvCxnSpPr>
            <a:stCxn id="128" idx="5"/>
            <a:endCxn id="132" idx="0"/>
          </p:cNvCxnSpPr>
          <p:nvPr/>
        </p:nvCxnSpPr>
        <p:spPr>
          <a:xfrm>
            <a:off x="7716604" y="2992204"/>
            <a:ext cx="322496" cy="2843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0" name="Straight Connector 139"/>
          <p:cNvCxnSpPr>
            <a:stCxn id="129" idx="4"/>
            <a:endCxn id="133" idx="2"/>
          </p:cNvCxnSpPr>
          <p:nvPr/>
        </p:nvCxnSpPr>
        <p:spPr>
          <a:xfrm>
            <a:off x="5829300" y="3657600"/>
            <a:ext cx="876300" cy="95250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1" name="Straight Connector 140"/>
          <p:cNvCxnSpPr>
            <a:stCxn id="130" idx="4"/>
            <a:endCxn id="133" idx="1"/>
          </p:cNvCxnSpPr>
          <p:nvPr/>
        </p:nvCxnSpPr>
        <p:spPr>
          <a:xfrm>
            <a:off x="6667500" y="3657600"/>
            <a:ext cx="93896" cy="8177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2" name="Straight Connector 141"/>
          <p:cNvCxnSpPr>
            <a:stCxn id="131" idx="4"/>
            <a:endCxn id="133" idx="7"/>
          </p:cNvCxnSpPr>
          <p:nvPr/>
        </p:nvCxnSpPr>
        <p:spPr>
          <a:xfrm flipH="1">
            <a:off x="7030804" y="3657600"/>
            <a:ext cx="246296" cy="817796"/>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3" name="Straight Connector 142"/>
          <p:cNvCxnSpPr>
            <a:stCxn id="132" idx="4"/>
            <a:endCxn id="133" idx="6"/>
          </p:cNvCxnSpPr>
          <p:nvPr/>
        </p:nvCxnSpPr>
        <p:spPr>
          <a:xfrm flipH="1">
            <a:off x="7086600" y="3657600"/>
            <a:ext cx="952500" cy="95250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44" name="TextBox 143"/>
              <p:cNvSpPr txBox="1"/>
              <p:nvPr/>
            </p:nvSpPr>
            <p:spPr>
              <a:xfrm flipH="1">
                <a:off x="4972199" y="198119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2</m:t>
                      </m:r>
                      <m:r>
                        <a:rPr lang="en-US" sz="2400" i="1" dirty="0" smtClean="0">
                          <a:latin typeface="Cambria Math" panose="02040503050406030204" pitchFamily="18" charset="0"/>
                        </a:rPr>
                        <m:t>.</m:t>
                      </m:r>
                    </m:oMath>
                  </m:oMathPara>
                </a14:m>
                <a:endParaRPr lang="en-US" sz="2400" dirty="0"/>
              </a:p>
            </p:txBody>
          </p:sp>
        </mc:Choice>
        <mc:Fallback xmlns="">
          <p:sp>
            <p:nvSpPr>
              <p:cNvPr id="144" name="TextBox 143"/>
              <p:cNvSpPr txBox="1">
                <a:spLocks noRot="1" noChangeAspect="1" noMove="1" noResize="1" noEditPoints="1" noAdjustHandles="1" noChangeArrowheads="1" noChangeShapeType="1" noTextEdit="1"/>
              </p:cNvSpPr>
              <p:nvPr/>
            </p:nvSpPr>
            <p:spPr>
              <a:xfrm flipH="1">
                <a:off x="4972199" y="1981199"/>
                <a:ext cx="457200" cy="461665"/>
              </a:xfrm>
              <a:prstGeom prst="rect">
                <a:avLst/>
              </a:prstGeom>
              <a:blipFill>
                <a:blip r:embed="rId3"/>
                <a:stretch>
                  <a:fillRect/>
                </a:stretch>
              </a:blipFill>
            </p:spPr>
            <p:txBody>
              <a:bodyPr/>
              <a:lstStyle/>
              <a:p>
                <a:r>
                  <a:rPr lang="en-US">
                    <a:noFill/>
                  </a:rPr>
                  <a:t> </a:t>
                </a:r>
              </a:p>
            </p:txBody>
          </p:sp>
        </mc:Fallback>
      </mc:AlternateContent>
      <p:sp>
        <p:nvSpPr>
          <p:cNvPr id="145" name="Text Box 84"/>
          <p:cNvSpPr txBox="1">
            <a:spLocks noChangeArrowheads="1"/>
          </p:cNvSpPr>
          <p:nvPr/>
        </p:nvSpPr>
        <p:spPr bwMode="auto">
          <a:xfrm>
            <a:off x="6324600" y="228600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146" name="Text Box 84"/>
          <p:cNvSpPr txBox="1">
            <a:spLocks noChangeArrowheads="1"/>
          </p:cNvSpPr>
          <p:nvPr/>
        </p:nvSpPr>
        <p:spPr bwMode="auto">
          <a:xfrm>
            <a:off x="7162800" y="22640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1</a:t>
            </a:r>
          </a:p>
        </p:txBody>
      </p:sp>
      <p:sp>
        <p:nvSpPr>
          <p:cNvPr id="148" name="Text Box 84"/>
          <p:cNvSpPr txBox="1">
            <a:spLocks noChangeArrowheads="1"/>
          </p:cNvSpPr>
          <p:nvPr/>
        </p:nvSpPr>
        <p:spPr bwMode="auto">
          <a:xfrm>
            <a:off x="7866296" y="2831067"/>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5</a:t>
            </a:r>
          </a:p>
        </p:txBody>
      </p:sp>
      <p:sp>
        <p:nvSpPr>
          <p:cNvPr id="149" name="Text Box 84"/>
          <p:cNvSpPr txBox="1">
            <a:spLocks noChangeArrowheads="1"/>
          </p:cNvSpPr>
          <p:nvPr/>
        </p:nvSpPr>
        <p:spPr bwMode="auto">
          <a:xfrm>
            <a:off x="5719851" y="2863333"/>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7</a:t>
            </a:r>
          </a:p>
        </p:txBody>
      </p:sp>
      <p:sp>
        <p:nvSpPr>
          <p:cNvPr id="150" name="Text Box 84"/>
          <p:cNvSpPr txBox="1">
            <a:spLocks noChangeArrowheads="1"/>
          </p:cNvSpPr>
          <p:nvPr/>
        </p:nvSpPr>
        <p:spPr bwMode="auto">
          <a:xfrm>
            <a:off x="6524432" y="2863333"/>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151" name="Text Box 84"/>
          <p:cNvSpPr txBox="1">
            <a:spLocks noChangeArrowheads="1"/>
          </p:cNvSpPr>
          <p:nvPr/>
        </p:nvSpPr>
        <p:spPr bwMode="auto">
          <a:xfrm>
            <a:off x="7095932" y="2864889"/>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152" name="Text Box 84"/>
          <p:cNvSpPr txBox="1">
            <a:spLocks noChangeArrowheads="1"/>
          </p:cNvSpPr>
          <p:nvPr/>
        </p:nvSpPr>
        <p:spPr bwMode="auto">
          <a:xfrm>
            <a:off x="5976866" y="4039736"/>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9</a:t>
            </a:r>
          </a:p>
        </p:txBody>
      </p:sp>
      <p:sp>
        <p:nvSpPr>
          <p:cNvPr id="153" name="Text Box 84"/>
          <p:cNvSpPr txBox="1">
            <a:spLocks noChangeArrowheads="1"/>
          </p:cNvSpPr>
          <p:nvPr/>
        </p:nvSpPr>
        <p:spPr bwMode="auto">
          <a:xfrm>
            <a:off x="6428698" y="3834884"/>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154" name="Text Box 84"/>
          <p:cNvSpPr txBox="1">
            <a:spLocks noChangeArrowheads="1"/>
          </p:cNvSpPr>
          <p:nvPr/>
        </p:nvSpPr>
        <p:spPr bwMode="auto">
          <a:xfrm>
            <a:off x="6878404" y="3821606"/>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155" name="Text Box 84"/>
          <p:cNvSpPr txBox="1">
            <a:spLocks noChangeArrowheads="1"/>
          </p:cNvSpPr>
          <p:nvPr/>
        </p:nvSpPr>
        <p:spPr bwMode="auto">
          <a:xfrm>
            <a:off x="7391400" y="3809999"/>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8</a:t>
            </a:r>
          </a:p>
        </p:txBody>
      </p:sp>
    </p:spTree>
    <p:extLst>
      <p:ext uri="{BB962C8B-B14F-4D97-AF65-F5344CB8AC3E}">
        <p14:creationId xmlns:p14="http://schemas.microsoft.com/office/powerpoint/2010/main" val="169430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nodePh="1">
                                  <p:stCondLst>
                                    <p:cond delay="0"/>
                                  </p:stCondLst>
                                  <p:endCondLst>
                                    <p:cond evt="begin" delay="0">
                                      <p:tn val="41"/>
                                    </p:cond>
                                  </p:end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barn(inVertical)">
                                      <p:cBhvr>
                                        <p:cTn id="97" dur="500"/>
                                        <p:tgtEl>
                                          <p:spTgt spid="35"/>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barn(inVertical)">
                                      <p:cBhvr>
                                        <p:cTn id="100" dur="500"/>
                                        <p:tgtEl>
                                          <p:spTgt spid="36"/>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barn(inVertical)">
                                      <p:cBhvr>
                                        <p:cTn id="103" dur="500"/>
                                        <p:tgtEl>
                                          <p:spTgt spid="37"/>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barn(inVertical)">
                                      <p:cBhvr>
                                        <p:cTn id="106" dur="500"/>
                                        <p:tgtEl>
                                          <p:spTgt spid="38"/>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arn(inVertical)">
                                      <p:cBhvr>
                                        <p:cTn id="109" dur="500"/>
                                        <p:tgtEl>
                                          <p:spTgt spid="39"/>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barn(inVertical)">
                                      <p:cBhvr>
                                        <p:cTn id="112" dur="500"/>
                                        <p:tgtEl>
                                          <p:spTgt spid="112"/>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113"/>
                                        </p:tgtEl>
                                        <p:attrNameLst>
                                          <p:attrName>style.visibility</p:attrName>
                                        </p:attrNameLst>
                                      </p:cBhvr>
                                      <p:to>
                                        <p:strVal val="visible"/>
                                      </p:to>
                                    </p:set>
                                    <p:animEffect transition="in" filter="barn(inVertical)">
                                      <p:cBhvr>
                                        <p:cTn id="115" dur="500"/>
                                        <p:tgtEl>
                                          <p:spTgt spid="11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120"/>
                                        </p:tgtEl>
                                        <p:attrNameLst>
                                          <p:attrName>style.visibility</p:attrName>
                                        </p:attrNameLst>
                                      </p:cBhvr>
                                      <p:to>
                                        <p:strVal val="visible"/>
                                      </p:to>
                                    </p:set>
                                    <p:animEffect transition="in" filter="wipe(down)">
                                      <p:cBhvr>
                                        <p:cTn id="120" dur="500"/>
                                        <p:tgtEl>
                                          <p:spTgt spid="120"/>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2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2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34"/>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3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3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3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4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4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43"/>
                                        </p:tgtEl>
                                        <p:attrNameLst>
                                          <p:attrName>style.visibility</p:attrName>
                                        </p:attrNameLst>
                                      </p:cBhvr>
                                      <p:to>
                                        <p:strVal val="visible"/>
                                      </p:to>
                                    </p:set>
                                  </p:childTnLst>
                                </p:cTn>
                              </p:par>
                              <p:par>
                                <p:cTn id="159" presetID="16" presetClass="entr" presetSubtype="21" fill="hold" grpId="0" nodeType="withEffect">
                                  <p:stCondLst>
                                    <p:cond delay="0"/>
                                  </p:stCondLst>
                                  <p:childTnLst>
                                    <p:set>
                                      <p:cBhvr>
                                        <p:cTn id="160" dur="1" fill="hold">
                                          <p:stCondLst>
                                            <p:cond delay="0"/>
                                          </p:stCondLst>
                                        </p:cTn>
                                        <p:tgtEl>
                                          <p:spTgt spid="145"/>
                                        </p:tgtEl>
                                        <p:attrNameLst>
                                          <p:attrName>style.visibility</p:attrName>
                                        </p:attrNameLst>
                                      </p:cBhvr>
                                      <p:to>
                                        <p:strVal val="visible"/>
                                      </p:to>
                                    </p:set>
                                    <p:animEffect transition="in" filter="barn(inVertical)">
                                      <p:cBhvr>
                                        <p:cTn id="161" dur="500"/>
                                        <p:tgtEl>
                                          <p:spTgt spid="145"/>
                                        </p:tgtEl>
                                      </p:cBhvr>
                                    </p:animEffect>
                                  </p:childTnLst>
                                </p:cTn>
                              </p:par>
                              <p:par>
                                <p:cTn id="162" presetID="16" presetClass="entr" presetSubtype="21" fill="hold" grpId="0" nodeType="withEffect">
                                  <p:stCondLst>
                                    <p:cond delay="0"/>
                                  </p:stCondLst>
                                  <p:childTnLst>
                                    <p:set>
                                      <p:cBhvr>
                                        <p:cTn id="163" dur="1" fill="hold">
                                          <p:stCondLst>
                                            <p:cond delay="0"/>
                                          </p:stCondLst>
                                        </p:cTn>
                                        <p:tgtEl>
                                          <p:spTgt spid="146"/>
                                        </p:tgtEl>
                                        <p:attrNameLst>
                                          <p:attrName>style.visibility</p:attrName>
                                        </p:attrNameLst>
                                      </p:cBhvr>
                                      <p:to>
                                        <p:strVal val="visible"/>
                                      </p:to>
                                    </p:set>
                                    <p:animEffect transition="in" filter="barn(inVertical)">
                                      <p:cBhvr>
                                        <p:cTn id="164" dur="500"/>
                                        <p:tgtEl>
                                          <p:spTgt spid="146"/>
                                        </p:tgtEl>
                                      </p:cBhvr>
                                    </p:animEffect>
                                  </p:childTnLst>
                                </p:cTn>
                              </p:par>
                              <p:par>
                                <p:cTn id="165" presetID="16" presetClass="entr" presetSubtype="21" fill="hold" grpId="0" nodeType="withEffect">
                                  <p:stCondLst>
                                    <p:cond delay="0"/>
                                  </p:stCondLst>
                                  <p:childTnLst>
                                    <p:set>
                                      <p:cBhvr>
                                        <p:cTn id="166" dur="1" fill="hold">
                                          <p:stCondLst>
                                            <p:cond delay="0"/>
                                          </p:stCondLst>
                                        </p:cTn>
                                        <p:tgtEl>
                                          <p:spTgt spid="148"/>
                                        </p:tgtEl>
                                        <p:attrNameLst>
                                          <p:attrName>style.visibility</p:attrName>
                                        </p:attrNameLst>
                                      </p:cBhvr>
                                      <p:to>
                                        <p:strVal val="visible"/>
                                      </p:to>
                                    </p:set>
                                    <p:animEffect transition="in" filter="barn(inVertical)">
                                      <p:cBhvr>
                                        <p:cTn id="167" dur="500"/>
                                        <p:tgtEl>
                                          <p:spTgt spid="148"/>
                                        </p:tgtEl>
                                      </p:cBhvr>
                                    </p:animEffect>
                                  </p:childTnLst>
                                </p:cTn>
                              </p:par>
                              <p:par>
                                <p:cTn id="168" presetID="16" presetClass="entr" presetSubtype="21" fill="hold" grpId="0" nodeType="withEffect">
                                  <p:stCondLst>
                                    <p:cond delay="0"/>
                                  </p:stCondLst>
                                  <p:childTnLst>
                                    <p:set>
                                      <p:cBhvr>
                                        <p:cTn id="169" dur="1" fill="hold">
                                          <p:stCondLst>
                                            <p:cond delay="0"/>
                                          </p:stCondLst>
                                        </p:cTn>
                                        <p:tgtEl>
                                          <p:spTgt spid="149"/>
                                        </p:tgtEl>
                                        <p:attrNameLst>
                                          <p:attrName>style.visibility</p:attrName>
                                        </p:attrNameLst>
                                      </p:cBhvr>
                                      <p:to>
                                        <p:strVal val="visible"/>
                                      </p:to>
                                    </p:set>
                                    <p:animEffect transition="in" filter="barn(inVertical)">
                                      <p:cBhvr>
                                        <p:cTn id="170" dur="500"/>
                                        <p:tgtEl>
                                          <p:spTgt spid="149"/>
                                        </p:tgtEl>
                                      </p:cBhvr>
                                    </p:animEffect>
                                  </p:childTnLst>
                                </p:cTn>
                              </p:par>
                              <p:par>
                                <p:cTn id="171" presetID="16" presetClass="entr" presetSubtype="21" fill="hold" grpId="0" nodeType="withEffect">
                                  <p:stCondLst>
                                    <p:cond delay="0"/>
                                  </p:stCondLst>
                                  <p:childTnLst>
                                    <p:set>
                                      <p:cBhvr>
                                        <p:cTn id="172" dur="1" fill="hold">
                                          <p:stCondLst>
                                            <p:cond delay="0"/>
                                          </p:stCondLst>
                                        </p:cTn>
                                        <p:tgtEl>
                                          <p:spTgt spid="150"/>
                                        </p:tgtEl>
                                        <p:attrNameLst>
                                          <p:attrName>style.visibility</p:attrName>
                                        </p:attrNameLst>
                                      </p:cBhvr>
                                      <p:to>
                                        <p:strVal val="visible"/>
                                      </p:to>
                                    </p:set>
                                    <p:animEffect transition="in" filter="barn(inVertical)">
                                      <p:cBhvr>
                                        <p:cTn id="173" dur="500"/>
                                        <p:tgtEl>
                                          <p:spTgt spid="150"/>
                                        </p:tgtEl>
                                      </p:cBhvr>
                                    </p:animEffect>
                                  </p:childTnLst>
                                </p:cTn>
                              </p:par>
                              <p:par>
                                <p:cTn id="174" presetID="16" presetClass="entr" presetSubtype="21" fill="hold" grpId="0" nodeType="withEffect">
                                  <p:stCondLst>
                                    <p:cond delay="0"/>
                                  </p:stCondLst>
                                  <p:childTnLst>
                                    <p:set>
                                      <p:cBhvr>
                                        <p:cTn id="175" dur="1" fill="hold">
                                          <p:stCondLst>
                                            <p:cond delay="0"/>
                                          </p:stCondLst>
                                        </p:cTn>
                                        <p:tgtEl>
                                          <p:spTgt spid="151"/>
                                        </p:tgtEl>
                                        <p:attrNameLst>
                                          <p:attrName>style.visibility</p:attrName>
                                        </p:attrNameLst>
                                      </p:cBhvr>
                                      <p:to>
                                        <p:strVal val="visible"/>
                                      </p:to>
                                    </p:set>
                                    <p:animEffect transition="in" filter="barn(inVertical)">
                                      <p:cBhvr>
                                        <p:cTn id="176" dur="500"/>
                                        <p:tgtEl>
                                          <p:spTgt spid="151"/>
                                        </p:tgtEl>
                                      </p:cBhvr>
                                    </p:animEffect>
                                  </p:childTnLst>
                                </p:cTn>
                              </p:par>
                              <p:par>
                                <p:cTn id="177" presetID="16" presetClass="entr" presetSubtype="21" fill="hold" grpId="0" nodeType="withEffect">
                                  <p:stCondLst>
                                    <p:cond delay="0"/>
                                  </p:stCondLst>
                                  <p:childTnLst>
                                    <p:set>
                                      <p:cBhvr>
                                        <p:cTn id="178" dur="1" fill="hold">
                                          <p:stCondLst>
                                            <p:cond delay="0"/>
                                          </p:stCondLst>
                                        </p:cTn>
                                        <p:tgtEl>
                                          <p:spTgt spid="152"/>
                                        </p:tgtEl>
                                        <p:attrNameLst>
                                          <p:attrName>style.visibility</p:attrName>
                                        </p:attrNameLst>
                                      </p:cBhvr>
                                      <p:to>
                                        <p:strVal val="visible"/>
                                      </p:to>
                                    </p:set>
                                    <p:animEffect transition="in" filter="barn(inVertical)">
                                      <p:cBhvr>
                                        <p:cTn id="179" dur="500"/>
                                        <p:tgtEl>
                                          <p:spTgt spid="152"/>
                                        </p:tgtEl>
                                      </p:cBhvr>
                                    </p:animEffect>
                                  </p:childTnLst>
                                </p:cTn>
                              </p:par>
                              <p:par>
                                <p:cTn id="180" presetID="16" presetClass="entr" presetSubtype="21" fill="hold" grpId="0" nodeType="withEffect">
                                  <p:stCondLst>
                                    <p:cond delay="0"/>
                                  </p:stCondLst>
                                  <p:childTnLst>
                                    <p:set>
                                      <p:cBhvr>
                                        <p:cTn id="181" dur="1" fill="hold">
                                          <p:stCondLst>
                                            <p:cond delay="0"/>
                                          </p:stCondLst>
                                        </p:cTn>
                                        <p:tgtEl>
                                          <p:spTgt spid="153"/>
                                        </p:tgtEl>
                                        <p:attrNameLst>
                                          <p:attrName>style.visibility</p:attrName>
                                        </p:attrNameLst>
                                      </p:cBhvr>
                                      <p:to>
                                        <p:strVal val="visible"/>
                                      </p:to>
                                    </p:set>
                                    <p:animEffect transition="in" filter="barn(inVertical)">
                                      <p:cBhvr>
                                        <p:cTn id="182" dur="500"/>
                                        <p:tgtEl>
                                          <p:spTgt spid="153"/>
                                        </p:tgtEl>
                                      </p:cBhvr>
                                    </p:animEffect>
                                  </p:childTnLst>
                                </p:cTn>
                              </p:par>
                              <p:par>
                                <p:cTn id="183" presetID="16" presetClass="entr" presetSubtype="21" fill="hold" grpId="0" nodeType="withEffect">
                                  <p:stCondLst>
                                    <p:cond delay="0"/>
                                  </p:stCondLst>
                                  <p:childTnLst>
                                    <p:set>
                                      <p:cBhvr>
                                        <p:cTn id="184" dur="1" fill="hold">
                                          <p:stCondLst>
                                            <p:cond delay="0"/>
                                          </p:stCondLst>
                                        </p:cTn>
                                        <p:tgtEl>
                                          <p:spTgt spid="154"/>
                                        </p:tgtEl>
                                        <p:attrNameLst>
                                          <p:attrName>style.visibility</p:attrName>
                                        </p:attrNameLst>
                                      </p:cBhvr>
                                      <p:to>
                                        <p:strVal val="visible"/>
                                      </p:to>
                                    </p:set>
                                    <p:animEffect transition="in" filter="barn(inVertical)">
                                      <p:cBhvr>
                                        <p:cTn id="185" dur="500"/>
                                        <p:tgtEl>
                                          <p:spTgt spid="154"/>
                                        </p:tgtEl>
                                      </p:cBhvr>
                                    </p:animEffect>
                                  </p:childTnLst>
                                </p:cTn>
                              </p:par>
                              <p:par>
                                <p:cTn id="186" presetID="16" presetClass="entr" presetSubtype="21" fill="hold" grpId="0" nodeType="withEffect">
                                  <p:stCondLst>
                                    <p:cond delay="0"/>
                                  </p:stCondLst>
                                  <p:childTnLst>
                                    <p:set>
                                      <p:cBhvr>
                                        <p:cTn id="187" dur="1" fill="hold">
                                          <p:stCondLst>
                                            <p:cond delay="0"/>
                                          </p:stCondLst>
                                        </p:cTn>
                                        <p:tgtEl>
                                          <p:spTgt spid="155"/>
                                        </p:tgtEl>
                                        <p:attrNameLst>
                                          <p:attrName>style.visibility</p:attrName>
                                        </p:attrNameLst>
                                      </p:cBhvr>
                                      <p:to>
                                        <p:strVal val="visible"/>
                                      </p:to>
                                    </p:set>
                                    <p:animEffect transition="in" filter="barn(inVertical)">
                                      <p:cBhvr>
                                        <p:cTn id="188"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5" grpId="0"/>
      <p:bldP spid="36" grpId="0"/>
      <p:bldP spid="37" grpId="0"/>
      <p:bldP spid="38" grpId="0" animBg="1"/>
      <p:bldP spid="39" grpId="0"/>
      <p:bldP spid="112" grpId="0"/>
      <p:bldP spid="113" grpId="0"/>
      <p:bldP spid="126" grpId="0" animBg="1"/>
      <p:bldP spid="127" grpId="0" animBg="1"/>
      <p:bldP spid="128" grpId="0" animBg="1"/>
      <p:bldP spid="129" grpId="0" animBg="1"/>
      <p:bldP spid="130" grpId="0" animBg="1"/>
      <p:bldP spid="131" grpId="0" animBg="1"/>
      <p:bldP spid="132" grpId="0" animBg="1"/>
      <p:bldP spid="133" grpId="0" animBg="1"/>
      <p:bldP spid="145" grpId="0"/>
      <p:bldP spid="146" grpId="0"/>
      <p:bldP spid="148" grpId="0"/>
      <p:bldP spid="149" grpId="0"/>
      <p:bldP spid="150" grpId="0"/>
      <p:bldP spid="151" grpId="0"/>
      <p:bldP spid="152" grpId="0"/>
      <p:bldP spid="153" grpId="0"/>
      <p:bldP spid="154" grpId="0"/>
      <p:bldP spid="1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27</a:t>
            </a:fld>
            <a:endParaRPr lang="en-US"/>
          </a:p>
        </p:txBody>
      </p:sp>
      <p:sp>
        <p:nvSpPr>
          <p:cNvPr id="5" name="Pentagon 4"/>
          <p:cNvSpPr/>
          <p:nvPr/>
        </p:nvSpPr>
        <p:spPr>
          <a:xfrm rot="5400000">
            <a:off x="-3023208" y="3017520"/>
            <a:ext cx="6858000" cy="82296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itle 1"/>
          <p:cNvSpPr>
            <a:spLocks noGrp="1"/>
          </p:cNvSpPr>
          <p:nvPr>
            <p:ph type="title"/>
          </p:nvPr>
        </p:nvSpPr>
        <p:spPr>
          <a:xfrm>
            <a:off x="1037829" y="2747963"/>
            <a:ext cx="7068343" cy="1362075"/>
          </a:xfrm>
          <a:noFill/>
        </p:spPr>
        <p:txBody>
          <a:bodyPr/>
          <a:lstStyle/>
          <a:p>
            <a:r>
              <a:rPr lang="en-US" cap="none" dirty="0">
                <a:solidFill>
                  <a:srgbClr val="C00000"/>
                </a:solidFill>
              </a:rPr>
              <a:t>Single Source Shortest Path – </a:t>
            </a:r>
            <a:r>
              <a:rPr lang="en-US" cap="none" dirty="0" err="1">
                <a:solidFill>
                  <a:srgbClr val="C00000"/>
                </a:solidFill>
              </a:rPr>
              <a:t>Dijkstra’s</a:t>
            </a:r>
            <a:r>
              <a:rPr lang="en-US" cap="none" dirty="0">
                <a:solidFill>
                  <a:srgbClr val="C00000"/>
                </a:solidFill>
              </a:rPr>
              <a:t> Algorithm</a:t>
            </a:r>
          </a:p>
        </p:txBody>
      </p:sp>
    </p:spTree>
    <p:extLst>
      <p:ext uri="{BB962C8B-B14F-4D97-AF65-F5344CB8AC3E}">
        <p14:creationId xmlns:p14="http://schemas.microsoft.com/office/powerpoint/2010/main" val="1650242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now </a:t>
                </a:r>
                <a:r>
                  <a:rPr lang="en-US" b="1" dirty="0"/>
                  <a:t>a directed graph </a:t>
                </a:r>
                <a14:m>
                  <m:oMath xmlns:m="http://schemas.openxmlformats.org/officeDocument/2006/math">
                    <m:r>
                      <a:rPr lang="en-US" b="1" i="1" dirty="0" smtClean="0">
                        <a:latin typeface="Cambria Math" panose="02040503050406030204" pitchFamily="18" charset="0"/>
                      </a:rPr>
                      <m:t>𝑮</m:t>
                    </m:r>
                    <m:r>
                      <a:rPr lang="en-US" b="1" i="1" dirty="0" smtClean="0">
                        <a:latin typeface="Cambria Math" panose="02040503050406030204" pitchFamily="18" charset="0"/>
                      </a:rPr>
                      <m:t> = (</m:t>
                    </m:r>
                    <m:r>
                      <a:rPr lang="en-US" b="1" i="1" dirty="0" smtClean="0">
                        <a:latin typeface="Cambria Math" panose="02040503050406030204" pitchFamily="18" charset="0"/>
                      </a:rPr>
                      <m:t>𝑵</m:t>
                    </m:r>
                    <m:r>
                      <a:rPr lang="en-US" b="1" i="1" dirty="0" smtClean="0">
                        <a:latin typeface="Cambria Math" panose="02040503050406030204" pitchFamily="18" charset="0"/>
                      </a:rPr>
                      <m:t>, </m:t>
                    </m:r>
                    <m:r>
                      <a:rPr lang="en-US" b="1" i="1" dirty="0" smtClean="0">
                        <a:latin typeface="Cambria Math" panose="02040503050406030204" pitchFamily="18" charset="0"/>
                      </a:rPr>
                      <m:t>𝑨</m:t>
                    </m:r>
                    <m:r>
                      <a:rPr lang="en-US" b="1" i="1" dirty="0" smtClean="0">
                        <a:latin typeface="Cambria Math" panose="02040503050406030204" pitchFamily="18" charset="0"/>
                      </a:rPr>
                      <m:t>)</m:t>
                    </m:r>
                    <m:r>
                      <a:rPr lang="en-US" i="1" dirty="0" smtClean="0">
                        <a:latin typeface="Cambria Math" panose="02040503050406030204" pitchFamily="18" charset="0"/>
                      </a:rPr>
                      <m:t> </m:t>
                    </m:r>
                  </m:oMath>
                </a14:m>
                <a:r>
                  <a:rPr lang="en-US" dirty="0"/>
                  <a:t>where </a:t>
                </a:r>
                <a14:m>
                  <m:oMath xmlns:m="http://schemas.openxmlformats.org/officeDocument/2006/math">
                    <m:r>
                      <a:rPr lang="en-US" i="1" dirty="0" smtClean="0">
                        <a:latin typeface="Cambria Math" panose="02040503050406030204" pitchFamily="18" charset="0"/>
                      </a:rPr>
                      <m:t>𝑁</m:t>
                    </m:r>
                  </m:oMath>
                </a14:m>
                <a:r>
                  <a:rPr lang="en-US" dirty="0"/>
                  <a:t> is the set of nodes and </a:t>
                </a:r>
                <a14:m>
                  <m:oMath xmlns:m="http://schemas.openxmlformats.org/officeDocument/2006/math">
                    <m:r>
                      <a:rPr lang="en-US" i="1" dirty="0" smtClean="0">
                        <a:latin typeface="Cambria Math" panose="02040503050406030204" pitchFamily="18" charset="0"/>
                      </a:rPr>
                      <m:t>𝐴</m:t>
                    </m:r>
                  </m:oMath>
                </a14:m>
                <a:r>
                  <a:rPr lang="en-US" dirty="0"/>
                  <a:t> is the set of directed edges of graph </a:t>
                </a:r>
                <a14:m>
                  <m:oMath xmlns:m="http://schemas.openxmlformats.org/officeDocument/2006/math">
                    <m:r>
                      <a:rPr lang="en-US" i="1" dirty="0">
                        <a:latin typeface="Cambria Math" panose="02040503050406030204" pitchFamily="18" charset="0"/>
                      </a:rPr>
                      <m:t>𝐺</m:t>
                    </m:r>
                  </m:oMath>
                </a14:m>
                <a:r>
                  <a:rPr lang="en-US" dirty="0"/>
                  <a:t>.</a:t>
                </a:r>
              </a:p>
              <a:p>
                <a:r>
                  <a:rPr lang="en-US" dirty="0"/>
                  <a:t>Each edge has a </a:t>
                </a:r>
                <a:r>
                  <a:rPr lang="en-US" b="1" dirty="0"/>
                  <a:t>positive length</a:t>
                </a:r>
                <a:r>
                  <a:rPr lang="en-US" dirty="0"/>
                  <a:t>.</a:t>
                </a:r>
              </a:p>
              <a:p>
                <a:r>
                  <a:rPr lang="en-US" dirty="0"/>
                  <a:t>One of the nodes is designated as the </a:t>
                </a:r>
                <a:r>
                  <a:rPr lang="en-US" b="1" dirty="0"/>
                  <a:t>source node</a:t>
                </a:r>
                <a:r>
                  <a:rPr lang="en-US" dirty="0"/>
                  <a:t>.</a:t>
                </a:r>
              </a:p>
              <a:p>
                <a:r>
                  <a:rPr lang="en-US" dirty="0"/>
                  <a:t>The problem is </a:t>
                </a:r>
                <a:r>
                  <a:rPr lang="en-US" b="1" dirty="0"/>
                  <a:t>to determine the length of the shortest path </a:t>
                </a:r>
                <a:r>
                  <a:rPr lang="en-US" dirty="0"/>
                  <a:t>from the source to each of the other nodes of the graph. </a:t>
                </a:r>
              </a:p>
              <a:p>
                <a:r>
                  <a:rPr lang="en-US" dirty="0"/>
                  <a:t>The </a:t>
                </a:r>
                <a:r>
                  <a:rPr lang="en-US" b="1" dirty="0"/>
                  <a:t>algorithm maintains a matrix </a:t>
                </a:r>
                <a14:m>
                  <m:oMath xmlns:m="http://schemas.openxmlformats.org/officeDocument/2006/math">
                    <m:r>
                      <a:rPr lang="en-US" b="1" i="1" dirty="0" smtClean="0">
                        <a:latin typeface="Cambria Math" panose="02040503050406030204" pitchFamily="18" charset="0"/>
                      </a:rPr>
                      <m:t>𝑳</m:t>
                    </m:r>
                  </m:oMath>
                </a14:m>
                <a:r>
                  <a:rPr lang="en-US" b="1" dirty="0"/>
                  <a:t> </a:t>
                </a:r>
                <a:r>
                  <a:rPr lang="en-US" dirty="0"/>
                  <a:t>which gives the length of each directed edge: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019300" y="4800600"/>
                <a:ext cx="5676900" cy="954107"/>
              </a:xfrm>
              <a:prstGeom prst="rect">
                <a:avLst/>
              </a:prstGeom>
              <a:solidFill>
                <a:schemeClr val="accent2">
                  <a:lumMod val="20000"/>
                  <a:lumOff val="80000"/>
                </a:schemeClr>
              </a:solidFill>
            </p:spPr>
            <p:txBody>
              <a:bodyPr wrap="square" rtlCol="0">
                <a:spAutoFit/>
              </a:bodyPr>
              <a:lstStyle/>
              <a:p>
                <a:pPr indent="-114300"/>
                <a14:m>
                  <m:oMath xmlns:m="http://schemas.openxmlformats.org/officeDocument/2006/math">
                    <m:r>
                      <a:rPr lang="en-US" sz="2800" i="1" dirty="0">
                        <a:solidFill>
                          <a:srgbClr val="0066FF"/>
                        </a:solidFill>
                        <a:latin typeface="Cambria Math" panose="02040503050406030204" pitchFamily="18" charset="0"/>
                      </a:rPr>
                      <m:t>𝐿</m:t>
                    </m:r>
                    <m:r>
                      <a:rPr lang="en-US" sz="2800" i="1" dirty="0">
                        <a:solidFill>
                          <a:srgbClr val="0066FF"/>
                        </a:solidFill>
                        <a:latin typeface="Cambria Math" panose="02040503050406030204" pitchFamily="18" charset="0"/>
                      </a:rPr>
                      <m:t>[</m:t>
                    </m:r>
                    <m:r>
                      <a:rPr lang="en-US" sz="2800" i="1" dirty="0" err="1">
                        <a:solidFill>
                          <a:srgbClr val="0066FF"/>
                        </a:solidFill>
                        <a:latin typeface="Cambria Math" panose="02040503050406030204" pitchFamily="18" charset="0"/>
                      </a:rPr>
                      <m:t>𝑖</m:t>
                    </m:r>
                    <m:r>
                      <a:rPr lang="en-US" sz="2800" i="1" dirty="0">
                        <a:solidFill>
                          <a:srgbClr val="0066FF"/>
                        </a:solidFill>
                        <a:latin typeface="Cambria Math" panose="02040503050406030204" pitchFamily="18" charset="0"/>
                      </a:rPr>
                      <m:t>, </m:t>
                    </m:r>
                    <m:r>
                      <a:rPr lang="en-US" sz="2800" i="1" dirty="0">
                        <a:solidFill>
                          <a:srgbClr val="0066FF"/>
                        </a:solidFill>
                        <a:latin typeface="Cambria Math" panose="02040503050406030204" pitchFamily="18" charset="0"/>
                      </a:rPr>
                      <m:t>𝑗</m:t>
                    </m:r>
                    <m:r>
                      <a:rPr lang="en-US" sz="2800" i="1" dirty="0">
                        <a:solidFill>
                          <a:srgbClr val="0066FF"/>
                        </a:solidFill>
                        <a:latin typeface="Cambria Math" panose="02040503050406030204" pitchFamily="18" charset="0"/>
                      </a:rPr>
                      <m:t>] ≥ 0</m:t>
                    </m:r>
                  </m:oMath>
                </a14:m>
                <a:r>
                  <a:rPr lang="en-US" sz="2800" dirty="0">
                    <a:solidFill>
                      <a:srgbClr val="0066FF"/>
                    </a:solidFill>
                  </a:rPr>
                  <a:t> </a:t>
                </a:r>
                <a:r>
                  <a:rPr lang="en-US" sz="2800" i="1" dirty="0">
                    <a:solidFill>
                      <a:srgbClr val="0066FF"/>
                    </a:solidFill>
                  </a:rPr>
                  <a:t>if the edge </a:t>
                </a:r>
                <a14:m>
                  <m:oMath xmlns:m="http://schemas.openxmlformats.org/officeDocument/2006/math">
                    <m:r>
                      <a:rPr lang="en-US" sz="2800" i="1" dirty="0">
                        <a:solidFill>
                          <a:srgbClr val="0066FF"/>
                        </a:solidFill>
                        <a:latin typeface="Cambria Math" panose="02040503050406030204" pitchFamily="18" charset="0"/>
                      </a:rPr>
                      <m:t>(</m:t>
                    </m:r>
                    <m:r>
                      <a:rPr lang="en-US" sz="2800" i="1" dirty="0" err="1">
                        <a:solidFill>
                          <a:srgbClr val="0066FF"/>
                        </a:solidFill>
                        <a:latin typeface="Cambria Math" panose="02040503050406030204" pitchFamily="18" charset="0"/>
                      </a:rPr>
                      <m:t>𝑖</m:t>
                    </m:r>
                    <m:r>
                      <a:rPr lang="en-US" sz="2800" i="1" dirty="0">
                        <a:solidFill>
                          <a:srgbClr val="0066FF"/>
                        </a:solidFill>
                        <a:latin typeface="Cambria Math" panose="02040503050406030204" pitchFamily="18" charset="0"/>
                      </a:rPr>
                      <m:t>, </m:t>
                    </m:r>
                    <m:r>
                      <a:rPr lang="en-US" sz="2800" i="1" dirty="0">
                        <a:solidFill>
                          <a:srgbClr val="0066FF"/>
                        </a:solidFill>
                        <a:latin typeface="Cambria Math" panose="02040503050406030204" pitchFamily="18" charset="0"/>
                      </a:rPr>
                      <m:t>𝑗</m:t>
                    </m:r>
                    <m:r>
                      <a:rPr lang="en-US" sz="2800" i="1" dirty="0">
                        <a:solidFill>
                          <a:srgbClr val="0066FF"/>
                        </a:solidFill>
                        <a:latin typeface="Cambria Math" panose="02040503050406030204" pitchFamily="18" charset="0"/>
                      </a:rPr>
                      <m:t>) ∈</m:t>
                    </m:r>
                    <m:r>
                      <a:rPr lang="en-US" sz="2800" i="1" dirty="0">
                        <a:solidFill>
                          <a:srgbClr val="0066FF"/>
                        </a:solidFill>
                        <a:latin typeface="Cambria Math" panose="02040503050406030204" pitchFamily="18" charset="0"/>
                      </a:rPr>
                      <m:t>𝐴</m:t>
                    </m:r>
                    <m:r>
                      <a:rPr lang="en-US" sz="2800" i="1" dirty="0">
                        <a:solidFill>
                          <a:srgbClr val="0066FF"/>
                        </a:solidFill>
                        <a:latin typeface="Cambria Math" panose="02040503050406030204" pitchFamily="18" charset="0"/>
                      </a:rPr>
                      <m:t>, </m:t>
                    </m:r>
                  </m:oMath>
                </a14:m>
                <a:r>
                  <a:rPr lang="en-US" sz="2800" i="1" dirty="0">
                    <a:solidFill>
                      <a:srgbClr val="0066FF"/>
                    </a:solidFill>
                  </a:rPr>
                  <a:t>and </a:t>
                </a:r>
                <a:endParaRPr lang="en-US" sz="2800" i="1" dirty="0">
                  <a:solidFill>
                    <a:srgbClr val="0066FF"/>
                  </a:solidFill>
                  <a:latin typeface="Cambria Math" panose="02040503050406030204" pitchFamily="18" charset="0"/>
                </a:endParaRPr>
              </a:p>
              <a:p>
                <a:pPr marL="1257300" lvl="3"/>
                <a14:m>
                  <m:oMath xmlns:m="http://schemas.openxmlformats.org/officeDocument/2006/math">
                    <m:r>
                      <a:rPr lang="en-US" sz="2800" i="1" dirty="0">
                        <a:solidFill>
                          <a:srgbClr val="0066FF"/>
                        </a:solidFill>
                        <a:latin typeface="Cambria Math" panose="02040503050406030204" pitchFamily="18" charset="0"/>
                      </a:rPr>
                      <m:t>𝐿</m:t>
                    </m:r>
                    <m:r>
                      <a:rPr lang="en-US" sz="2800" i="1" dirty="0">
                        <a:solidFill>
                          <a:srgbClr val="0066FF"/>
                        </a:solidFill>
                        <a:latin typeface="Cambria Math" panose="02040503050406030204" pitchFamily="18" charset="0"/>
                      </a:rPr>
                      <m:t>[</m:t>
                    </m:r>
                    <m:r>
                      <a:rPr lang="en-US" sz="2800" i="1" dirty="0" err="1">
                        <a:solidFill>
                          <a:srgbClr val="0066FF"/>
                        </a:solidFill>
                        <a:latin typeface="Cambria Math" panose="02040503050406030204" pitchFamily="18" charset="0"/>
                      </a:rPr>
                      <m:t>𝑖</m:t>
                    </m:r>
                    <m:r>
                      <a:rPr lang="en-US" sz="2800" i="1" dirty="0">
                        <a:solidFill>
                          <a:srgbClr val="0066FF"/>
                        </a:solidFill>
                        <a:latin typeface="Cambria Math" panose="02040503050406030204" pitchFamily="18" charset="0"/>
                      </a:rPr>
                      <m:t>, </m:t>
                    </m:r>
                    <m:r>
                      <a:rPr lang="en-US" sz="2800" i="1" dirty="0">
                        <a:solidFill>
                          <a:srgbClr val="0066FF"/>
                        </a:solidFill>
                        <a:latin typeface="Cambria Math" panose="02040503050406030204" pitchFamily="18" charset="0"/>
                      </a:rPr>
                      <m:t>𝑗</m:t>
                    </m:r>
                    <m:r>
                      <a:rPr lang="en-US" sz="2800" i="1" dirty="0">
                        <a:solidFill>
                          <a:srgbClr val="0066FF"/>
                        </a:solidFill>
                        <a:latin typeface="Cambria Math" panose="02040503050406030204" pitchFamily="18" charset="0"/>
                      </a:rPr>
                      <m:t>] = ∞ </m:t>
                    </m:r>
                  </m:oMath>
                </a14:m>
                <a:r>
                  <a:rPr lang="en-US" sz="2800" i="1" dirty="0">
                    <a:solidFill>
                      <a:srgbClr val="0066FF"/>
                    </a:solidFill>
                  </a:rPr>
                  <a:t>otherwise.</a:t>
                </a:r>
                <a:r>
                  <a:rPr lang="en-US" sz="2800" dirty="0">
                    <a:solidFill>
                      <a:srgbClr val="0066FF"/>
                    </a:solidFill>
                  </a:rPr>
                  <a:t> </a:t>
                </a:r>
              </a:p>
            </p:txBody>
          </p:sp>
        </mc:Choice>
        <mc:Fallback xmlns="">
          <p:sp>
            <p:nvSpPr>
              <p:cNvPr id="4" name="TextBox 3"/>
              <p:cNvSpPr txBox="1">
                <a:spLocks noRot="1" noChangeAspect="1" noMove="1" noResize="1" noEditPoints="1" noAdjustHandles="1" noChangeArrowheads="1" noChangeShapeType="1" noTextEdit="1"/>
              </p:cNvSpPr>
              <p:nvPr/>
            </p:nvSpPr>
            <p:spPr>
              <a:xfrm>
                <a:off x="2019300" y="4800600"/>
                <a:ext cx="5676900" cy="954107"/>
              </a:xfrm>
              <a:prstGeom prst="rect">
                <a:avLst/>
              </a:prstGeom>
              <a:blipFill>
                <a:blip r:embed="rId3"/>
                <a:stretch>
                  <a:fillRect t="-6410" r="-2897" b="-17308"/>
                </a:stretch>
              </a:blipFill>
            </p:spPr>
            <p:txBody>
              <a:bodyPr/>
              <a:lstStyle/>
              <a:p>
                <a:r>
                  <a:rPr lang="en-US">
                    <a:noFill/>
                  </a:rPr>
                  <a:t> </a:t>
                </a:r>
              </a:p>
            </p:txBody>
          </p:sp>
        </mc:Fallback>
      </mc:AlternateContent>
    </p:spTree>
    <p:extLst>
      <p:ext uri="{BB962C8B-B14F-4D97-AF65-F5344CB8AC3E}">
        <p14:creationId xmlns:p14="http://schemas.microsoft.com/office/powerpoint/2010/main" val="242415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 Example</a:t>
            </a:r>
          </a:p>
        </p:txBody>
      </p:sp>
      <p:sp>
        <p:nvSpPr>
          <p:cNvPr id="4" name="Oval 3"/>
          <p:cNvSpPr/>
          <p:nvPr/>
        </p:nvSpPr>
        <p:spPr>
          <a:xfrm>
            <a:off x="2057400" y="1447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7" name="Oval 6"/>
          <p:cNvSpPr/>
          <p:nvPr/>
        </p:nvSpPr>
        <p:spPr>
          <a:xfrm>
            <a:off x="530710" y="229707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8" name="Oval 7"/>
          <p:cNvSpPr/>
          <p:nvPr/>
        </p:nvSpPr>
        <p:spPr>
          <a:xfrm>
            <a:off x="1143000" y="38481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9" name="Oval 8"/>
          <p:cNvSpPr/>
          <p:nvPr/>
        </p:nvSpPr>
        <p:spPr>
          <a:xfrm>
            <a:off x="3124200" y="383424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10" name="Oval 9"/>
          <p:cNvSpPr/>
          <p:nvPr/>
        </p:nvSpPr>
        <p:spPr>
          <a:xfrm>
            <a:off x="3883123" y="222365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cxnSp>
        <p:nvCxnSpPr>
          <p:cNvPr id="12" name="Straight Arrow Connector 11"/>
          <p:cNvCxnSpPr>
            <a:stCxn id="4" idx="2"/>
            <a:endCxn id="7" idx="7"/>
          </p:cNvCxnSpPr>
          <p:nvPr/>
        </p:nvCxnSpPr>
        <p:spPr>
          <a:xfrm flipH="1">
            <a:off x="985995" y="1714500"/>
            <a:ext cx="1071405" cy="66068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8" idx="0"/>
          </p:cNvCxnSpPr>
          <p:nvPr/>
        </p:nvCxnSpPr>
        <p:spPr>
          <a:xfrm flipH="1">
            <a:off x="1409700" y="1903085"/>
            <a:ext cx="725815" cy="194501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4"/>
            <a:endCxn id="9" idx="1"/>
          </p:cNvCxnSpPr>
          <p:nvPr/>
        </p:nvCxnSpPr>
        <p:spPr>
          <a:xfrm>
            <a:off x="2324100" y="1981200"/>
            <a:ext cx="878215" cy="193116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10" idx="1"/>
          </p:cNvCxnSpPr>
          <p:nvPr/>
        </p:nvCxnSpPr>
        <p:spPr>
          <a:xfrm>
            <a:off x="2590800" y="1714500"/>
            <a:ext cx="1370438" cy="58726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8" idx="1"/>
          </p:cNvCxnSpPr>
          <p:nvPr/>
        </p:nvCxnSpPr>
        <p:spPr>
          <a:xfrm>
            <a:off x="797410" y="2830474"/>
            <a:ext cx="423705" cy="10957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9" idx="2"/>
          </p:cNvCxnSpPr>
          <p:nvPr/>
        </p:nvCxnSpPr>
        <p:spPr>
          <a:xfrm flipV="1">
            <a:off x="1676400" y="4100945"/>
            <a:ext cx="1447800" cy="138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7"/>
            <a:endCxn id="10" idx="4"/>
          </p:cNvCxnSpPr>
          <p:nvPr/>
        </p:nvCxnSpPr>
        <p:spPr>
          <a:xfrm flipV="1">
            <a:off x="3579485" y="2757054"/>
            <a:ext cx="570338" cy="11553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7"/>
            <a:endCxn id="10" idx="2"/>
          </p:cNvCxnSpPr>
          <p:nvPr/>
        </p:nvCxnSpPr>
        <p:spPr>
          <a:xfrm flipV="1">
            <a:off x="1598285" y="2490354"/>
            <a:ext cx="2284838" cy="143586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26785" y="1748135"/>
            <a:ext cx="649615" cy="461665"/>
          </a:xfrm>
          <a:prstGeom prst="rect">
            <a:avLst/>
          </a:prstGeom>
          <a:noFill/>
        </p:spPr>
        <p:txBody>
          <a:bodyPr wrap="square" rtlCol="0">
            <a:spAutoFit/>
          </a:bodyPr>
          <a:lstStyle/>
          <a:p>
            <a:r>
              <a:rPr lang="en-US" sz="2400" dirty="0"/>
              <a:t>10</a:t>
            </a:r>
          </a:p>
        </p:txBody>
      </p:sp>
      <p:sp>
        <p:nvSpPr>
          <p:cNvPr id="44" name="TextBox 43"/>
          <p:cNvSpPr txBox="1"/>
          <p:nvPr/>
        </p:nvSpPr>
        <p:spPr>
          <a:xfrm>
            <a:off x="569585" y="3119735"/>
            <a:ext cx="649615" cy="461665"/>
          </a:xfrm>
          <a:prstGeom prst="rect">
            <a:avLst/>
          </a:prstGeom>
          <a:noFill/>
        </p:spPr>
        <p:txBody>
          <a:bodyPr wrap="square" rtlCol="0">
            <a:spAutoFit/>
          </a:bodyPr>
          <a:lstStyle/>
          <a:p>
            <a:r>
              <a:rPr lang="en-US" sz="2400" dirty="0"/>
              <a:t>10</a:t>
            </a:r>
          </a:p>
        </p:txBody>
      </p:sp>
      <p:sp>
        <p:nvSpPr>
          <p:cNvPr id="45" name="TextBox 44"/>
          <p:cNvSpPr txBox="1"/>
          <p:nvPr/>
        </p:nvSpPr>
        <p:spPr>
          <a:xfrm>
            <a:off x="1788785" y="2438400"/>
            <a:ext cx="649615" cy="461665"/>
          </a:xfrm>
          <a:prstGeom prst="rect">
            <a:avLst/>
          </a:prstGeom>
          <a:noFill/>
        </p:spPr>
        <p:txBody>
          <a:bodyPr wrap="square" rtlCol="0">
            <a:spAutoFit/>
          </a:bodyPr>
          <a:lstStyle/>
          <a:p>
            <a:r>
              <a:rPr lang="en-US" sz="2400" dirty="0"/>
              <a:t>100</a:t>
            </a:r>
          </a:p>
        </p:txBody>
      </p:sp>
      <p:sp>
        <p:nvSpPr>
          <p:cNvPr id="46" name="TextBox 45"/>
          <p:cNvSpPr txBox="1"/>
          <p:nvPr/>
        </p:nvSpPr>
        <p:spPr>
          <a:xfrm>
            <a:off x="2438400" y="3195935"/>
            <a:ext cx="649615" cy="461665"/>
          </a:xfrm>
          <a:prstGeom prst="rect">
            <a:avLst/>
          </a:prstGeom>
          <a:noFill/>
        </p:spPr>
        <p:txBody>
          <a:bodyPr wrap="square" rtlCol="0">
            <a:spAutoFit/>
          </a:bodyPr>
          <a:lstStyle/>
          <a:p>
            <a:r>
              <a:rPr lang="en-US" sz="2400" dirty="0"/>
              <a:t>20</a:t>
            </a:r>
          </a:p>
        </p:txBody>
      </p:sp>
      <p:sp>
        <p:nvSpPr>
          <p:cNvPr id="47" name="TextBox 46"/>
          <p:cNvSpPr txBox="1"/>
          <p:nvPr/>
        </p:nvSpPr>
        <p:spPr>
          <a:xfrm>
            <a:off x="2093585" y="4034135"/>
            <a:ext cx="649615" cy="461665"/>
          </a:xfrm>
          <a:prstGeom prst="rect">
            <a:avLst/>
          </a:prstGeom>
          <a:noFill/>
        </p:spPr>
        <p:txBody>
          <a:bodyPr wrap="square" rtlCol="0">
            <a:spAutoFit/>
          </a:bodyPr>
          <a:lstStyle/>
          <a:p>
            <a:r>
              <a:rPr lang="en-US" sz="2400" dirty="0"/>
              <a:t>50</a:t>
            </a:r>
          </a:p>
        </p:txBody>
      </p:sp>
      <p:sp>
        <p:nvSpPr>
          <p:cNvPr id="48" name="TextBox 47"/>
          <p:cNvSpPr txBox="1"/>
          <p:nvPr/>
        </p:nvSpPr>
        <p:spPr>
          <a:xfrm>
            <a:off x="3160385" y="1671935"/>
            <a:ext cx="649615" cy="461665"/>
          </a:xfrm>
          <a:prstGeom prst="rect">
            <a:avLst/>
          </a:prstGeom>
          <a:noFill/>
        </p:spPr>
        <p:txBody>
          <a:bodyPr wrap="square" rtlCol="0">
            <a:spAutoFit/>
          </a:bodyPr>
          <a:lstStyle/>
          <a:p>
            <a:r>
              <a:rPr lang="en-US" sz="2400" dirty="0"/>
              <a:t>50</a:t>
            </a:r>
          </a:p>
        </p:txBody>
      </p:sp>
      <p:sp>
        <p:nvSpPr>
          <p:cNvPr id="49" name="TextBox 48"/>
          <p:cNvSpPr txBox="1"/>
          <p:nvPr/>
        </p:nvSpPr>
        <p:spPr>
          <a:xfrm>
            <a:off x="2550785" y="2362200"/>
            <a:ext cx="649615" cy="461665"/>
          </a:xfrm>
          <a:prstGeom prst="rect">
            <a:avLst/>
          </a:prstGeom>
          <a:noFill/>
        </p:spPr>
        <p:txBody>
          <a:bodyPr wrap="square" rtlCol="0">
            <a:spAutoFit/>
          </a:bodyPr>
          <a:lstStyle/>
          <a:p>
            <a:r>
              <a:rPr lang="en-US" sz="2400" dirty="0"/>
              <a:t>30</a:t>
            </a:r>
          </a:p>
        </p:txBody>
      </p:sp>
      <p:sp>
        <p:nvSpPr>
          <p:cNvPr id="50" name="TextBox 49"/>
          <p:cNvSpPr txBox="1"/>
          <p:nvPr/>
        </p:nvSpPr>
        <p:spPr>
          <a:xfrm>
            <a:off x="3846186" y="3043535"/>
            <a:ext cx="346730" cy="461665"/>
          </a:xfrm>
          <a:prstGeom prst="rect">
            <a:avLst/>
          </a:prstGeom>
          <a:noFill/>
        </p:spPr>
        <p:txBody>
          <a:bodyPr wrap="square" rtlCol="0">
            <a:spAutoFit/>
          </a:bodyPr>
          <a:lstStyle/>
          <a:p>
            <a:r>
              <a:rPr lang="en-US" sz="2400" dirty="0"/>
              <a:t>5</a:t>
            </a:r>
          </a:p>
        </p:txBody>
      </p:sp>
      <p:sp>
        <p:nvSpPr>
          <p:cNvPr id="76" name="TextBox 75"/>
          <p:cNvSpPr txBox="1"/>
          <p:nvPr/>
        </p:nvSpPr>
        <p:spPr>
          <a:xfrm>
            <a:off x="6728913" y="3220443"/>
            <a:ext cx="2277928" cy="461665"/>
          </a:xfrm>
          <a:prstGeom prst="rect">
            <a:avLst/>
          </a:prstGeom>
          <a:solidFill>
            <a:schemeClr val="bg1">
              <a:lumMod val="85000"/>
            </a:schemeClr>
          </a:solidFill>
        </p:spPr>
        <p:txBody>
          <a:bodyPr wrap="square" rtlCol="0">
            <a:spAutoFit/>
          </a:bodyPr>
          <a:lstStyle/>
          <a:p>
            <a:r>
              <a:rPr lang="en-US" sz="2400" dirty="0">
                <a:solidFill>
                  <a:srgbClr val="C00000"/>
                </a:solidFill>
              </a:rPr>
              <a:t>Source node = 1</a:t>
            </a:r>
          </a:p>
        </p:txBody>
      </p:sp>
      <p:sp>
        <p:nvSpPr>
          <p:cNvPr id="105" name="TextBox 104"/>
          <p:cNvSpPr txBox="1"/>
          <p:nvPr/>
        </p:nvSpPr>
        <p:spPr>
          <a:xfrm>
            <a:off x="4191000" y="1371600"/>
            <a:ext cx="4838700" cy="461665"/>
          </a:xfrm>
          <a:prstGeom prst="rect">
            <a:avLst/>
          </a:prstGeom>
          <a:noFill/>
        </p:spPr>
        <p:txBody>
          <a:bodyPr wrap="square" rtlCol="0">
            <a:spAutoFit/>
          </a:bodyPr>
          <a:lstStyle/>
          <a:p>
            <a:r>
              <a:rPr lang="en-US" sz="2400" dirty="0">
                <a:latin typeface="+mj-lt"/>
              </a:rPr>
              <a:t>Single source shortest path algorithm </a:t>
            </a:r>
          </a:p>
        </p:txBody>
      </p:sp>
      <p:sp>
        <p:nvSpPr>
          <p:cNvPr id="3" name="Rounded Rectangle 2"/>
          <p:cNvSpPr/>
          <p:nvPr/>
        </p:nvSpPr>
        <p:spPr>
          <a:xfrm>
            <a:off x="164696" y="4601598"/>
            <a:ext cx="3619501" cy="503802"/>
          </a:xfrm>
          <a:prstGeom prst="roundRect">
            <a:avLst/>
          </a:prstGeom>
          <a:solidFill>
            <a:schemeClr val="bg2"/>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there path from 1 - 5 - 2</a:t>
            </a:r>
          </a:p>
        </p:txBody>
      </p:sp>
      <p:sp>
        <p:nvSpPr>
          <p:cNvPr id="5" name="Rounded Rectangle 4"/>
          <p:cNvSpPr/>
          <p:nvPr/>
        </p:nvSpPr>
        <p:spPr>
          <a:xfrm>
            <a:off x="1204571" y="5257800"/>
            <a:ext cx="700429" cy="394673"/>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 </a:t>
            </a:r>
          </a:p>
        </p:txBody>
      </p:sp>
      <p:sp>
        <p:nvSpPr>
          <p:cNvPr id="66" name="Rounded Rectangle 65"/>
          <p:cNvSpPr/>
          <p:nvPr/>
        </p:nvSpPr>
        <p:spPr>
          <a:xfrm>
            <a:off x="164696" y="4601598"/>
            <a:ext cx="3619501" cy="50380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there path from 1 - 5 - 3</a:t>
            </a:r>
          </a:p>
        </p:txBody>
      </p:sp>
      <p:sp>
        <p:nvSpPr>
          <p:cNvPr id="67" name="Rounded Rectangle 66"/>
          <p:cNvSpPr/>
          <p:nvPr/>
        </p:nvSpPr>
        <p:spPr>
          <a:xfrm>
            <a:off x="164696" y="4601598"/>
            <a:ext cx="3619501" cy="503802"/>
          </a:xfrm>
          <a:prstGeom prst="roundRect">
            <a:avLst/>
          </a:prstGeom>
          <a:solidFill>
            <a:schemeClr val="bg2"/>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Is there path from 1 - 5 - 4</a:t>
            </a:r>
          </a:p>
        </p:txBody>
      </p:sp>
      <p:sp>
        <p:nvSpPr>
          <p:cNvPr id="71" name="Rounded Rectangle 70"/>
          <p:cNvSpPr/>
          <p:nvPr/>
        </p:nvSpPr>
        <p:spPr>
          <a:xfrm>
            <a:off x="2040275" y="5257800"/>
            <a:ext cx="700429" cy="394673"/>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Yes </a:t>
            </a:r>
          </a:p>
        </p:txBody>
      </p:sp>
      <p:sp>
        <p:nvSpPr>
          <p:cNvPr id="6" name="Rounded Rectangle 5"/>
          <p:cNvSpPr/>
          <p:nvPr/>
        </p:nvSpPr>
        <p:spPr>
          <a:xfrm>
            <a:off x="164695" y="5896999"/>
            <a:ext cx="3796543" cy="503802"/>
          </a:xfrm>
          <a:prstGeom prst="roundRect">
            <a:avLst/>
          </a:prstGeom>
          <a:solidFill>
            <a:schemeClr val="accent6">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Compare cost of 1 – 5 – 4 and 1- 4</a:t>
            </a:r>
          </a:p>
        </p:txBody>
      </p:sp>
      <p:sp>
        <p:nvSpPr>
          <p:cNvPr id="13" name="Rectangle 12"/>
          <p:cNvSpPr/>
          <p:nvPr/>
        </p:nvSpPr>
        <p:spPr>
          <a:xfrm>
            <a:off x="4038600" y="3693223"/>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Step</a:t>
            </a:r>
          </a:p>
        </p:txBody>
      </p:sp>
      <p:sp>
        <p:nvSpPr>
          <p:cNvPr id="15" name="Rectangle 14"/>
          <p:cNvSpPr/>
          <p:nvPr/>
        </p:nvSpPr>
        <p:spPr>
          <a:xfrm>
            <a:off x="4827896" y="3693223"/>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v</a:t>
            </a:r>
          </a:p>
        </p:txBody>
      </p:sp>
      <p:sp>
        <p:nvSpPr>
          <p:cNvPr id="75" name="Rectangle 74"/>
          <p:cNvSpPr/>
          <p:nvPr/>
        </p:nvSpPr>
        <p:spPr>
          <a:xfrm>
            <a:off x="5355608" y="3693223"/>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p>
        </p:txBody>
      </p:sp>
      <p:sp>
        <p:nvSpPr>
          <p:cNvPr id="77" name="Rectangle 76"/>
          <p:cNvSpPr/>
          <p:nvPr/>
        </p:nvSpPr>
        <p:spPr>
          <a:xfrm>
            <a:off x="6719248" y="369322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2</a:t>
            </a:r>
          </a:p>
        </p:txBody>
      </p:sp>
      <p:sp>
        <p:nvSpPr>
          <p:cNvPr id="78" name="Rectangle 77"/>
          <p:cNvSpPr/>
          <p:nvPr/>
        </p:nvSpPr>
        <p:spPr>
          <a:xfrm>
            <a:off x="7274256" y="369322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3</a:t>
            </a:r>
          </a:p>
        </p:txBody>
      </p:sp>
      <p:sp>
        <p:nvSpPr>
          <p:cNvPr id="79" name="Rectangle 78"/>
          <p:cNvSpPr/>
          <p:nvPr/>
        </p:nvSpPr>
        <p:spPr>
          <a:xfrm>
            <a:off x="7820165" y="3700164"/>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4</a:t>
            </a:r>
          </a:p>
        </p:txBody>
      </p:sp>
      <p:sp>
        <p:nvSpPr>
          <p:cNvPr id="80" name="Rectangle 79"/>
          <p:cNvSpPr/>
          <p:nvPr/>
        </p:nvSpPr>
        <p:spPr>
          <a:xfrm>
            <a:off x="8444552" y="369322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5</a:t>
            </a:r>
          </a:p>
        </p:txBody>
      </p:sp>
      <p:sp>
        <p:nvSpPr>
          <p:cNvPr id="81" name="Rectangle 80"/>
          <p:cNvSpPr/>
          <p:nvPr/>
        </p:nvSpPr>
        <p:spPr>
          <a:xfrm>
            <a:off x="4038600" y="4191000"/>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chemeClr val="tx1"/>
                </a:solidFill>
              </a:rPr>
              <a:t>Init.</a:t>
            </a:r>
            <a:endParaRPr lang="en-US" sz="2200" dirty="0">
              <a:solidFill>
                <a:schemeClr val="tx1"/>
              </a:solidFill>
            </a:endParaRPr>
          </a:p>
        </p:txBody>
      </p:sp>
      <p:sp>
        <p:nvSpPr>
          <p:cNvPr id="82" name="Rectangle 81"/>
          <p:cNvSpPr/>
          <p:nvPr/>
        </p:nvSpPr>
        <p:spPr>
          <a:xfrm>
            <a:off x="4827896" y="4191000"/>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a:t>
            </a:r>
          </a:p>
        </p:txBody>
      </p:sp>
      <p:sp>
        <p:nvSpPr>
          <p:cNvPr id="83" name="Rectangle 82"/>
          <p:cNvSpPr/>
          <p:nvPr/>
        </p:nvSpPr>
        <p:spPr>
          <a:xfrm>
            <a:off x="5355608" y="4191000"/>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 5}</a:t>
            </a:r>
          </a:p>
        </p:txBody>
      </p:sp>
      <p:sp>
        <p:nvSpPr>
          <p:cNvPr id="84" name="Rectangle 83"/>
          <p:cNvSpPr/>
          <p:nvPr/>
        </p:nvSpPr>
        <p:spPr>
          <a:xfrm>
            <a:off x="6719248" y="4191000"/>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85" name="Rectangle 84"/>
          <p:cNvSpPr/>
          <p:nvPr/>
        </p:nvSpPr>
        <p:spPr>
          <a:xfrm>
            <a:off x="7274256" y="4191000"/>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86" name="Rectangle 85"/>
          <p:cNvSpPr/>
          <p:nvPr/>
        </p:nvSpPr>
        <p:spPr>
          <a:xfrm>
            <a:off x="7820165" y="4184059"/>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100</a:t>
            </a:r>
          </a:p>
        </p:txBody>
      </p:sp>
      <p:sp>
        <p:nvSpPr>
          <p:cNvPr id="87" name="Rectangle 86"/>
          <p:cNvSpPr/>
          <p:nvPr/>
        </p:nvSpPr>
        <p:spPr>
          <a:xfrm>
            <a:off x="8444552" y="4191000"/>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88" name="Rectangle 87"/>
          <p:cNvSpPr/>
          <p:nvPr/>
        </p:nvSpPr>
        <p:spPr>
          <a:xfrm>
            <a:off x="4038600" y="4675496"/>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1</a:t>
            </a:r>
          </a:p>
        </p:txBody>
      </p:sp>
      <p:sp>
        <p:nvSpPr>
          <p:cNvPr id="106" name="Rectangle 105"/>
          <p:cNvSpPr/>
          <p:nvPr/>
        </p:nvSpPr>
        <p:spPr>
          <a:xfrm>
            <a:off x="4827896" y="4675496"/>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07" name="Rectangle 106"/>
          <p:cNvSpPr/>
          <p:nvPr/>
        </p:nvSpPr>
        <p:spPr>
          <a:xfrm>
            <a:off x="5355608" y="4675496"/>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a:t>
            </a:r>
          </a:p>
        </p:txBody>
      </p:sp>
      <p:sp>
        <p:nvSpPr>
          <p:cNvPr id="108" name="Rectangle 107"/>
          <p:cNvSpPr/>
          <p:nvPr/>
        </p:nvSpPr>
        <p:spPr>
          <a:xfrm>
            <a:off x="6719248" y="4675496"/>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109" name="Rectangle 108"/>
          <p:cNvSpPr/>
          <p:nvPr/>
        </p:nvSpPr>
        <p:spPr>
          <a:xfrm>
            <a:off x="7274256" y="4675496"/>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110" name="Rectangle 109"/>
          <p:cNvSpPr/>
          <p:nvPr/>
        </p:nvSpPr>
        <p:spPr>
          <a:xfrm>
            <a:off x="7820165" y="4682437"/>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rPr>
              <a:t>20</a:t>
            </a:r>
          </a:p>
        </p:txBody>
      </p:sp>
      <p:sp>
        <p:nvSpPr>
          <p:cNvPr id="111" name="Rectangle 110"/>
          <p:cNvSpPr/>
          <p:nvPr/>
        </p:nvSpPr>
        <p:spPr>
          <a:xfrm>
            <a:off x="8444552" y="4675496"/>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11" name="Rounded Rectangle 10"/>
          <p:cNvSpPr/>
          <p:nvPr/>
        </p:nvSpPr>
        <p:spPr>
          <a:xfrm>
            <a:off x="8524350" y="4253927"/>
            <a:ext cx="360910" cy="3393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612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500" fill="hold"/>
                                        <p:tgtEl>
                                          <p:spTgt spid="31"/>
                                        </p:tgtEl>
                                        <p:attrNameLst>
                                          <p:attrName>ppt_w</p:attrName>
                                        </p:attrNameLst>
                                      </p:cBhvr>
                                      <p:tavLst>
                                        <p:tav tm="0">
                                          <p:val>
                                            <p:fltVal val="0"/>
                                          </p:val>
                                        </p:tav>
                                        <p:tav tm="100000">
                                          <p:val>
                                            <p:strVal val="#ppt_w"/>
                                          </p:val>
                                        </p:tav>
                                      </p:tavLst>
                                    </p:anim>
                                    <p:anim calcmode="lin" valueType="num">
                                      <p:cBhvr>
                                        <p:cTn id="45" dur="500" fill="hold"/>
                                        <p:tgtEl>
                                          <p:spTgt spid="31"/>
                                        </p:tgtEl>
                                        <p:attrNameLst>
                                          <p:attrName>ppt_h</p:attrName>
                                        </p:attrNameLst>
                                      </p:cBhvr>
                                      <p:tavLst>
                                        <p:tav tm="0">
                                          <p:val>
                                            <p:fltVal val="0"/>
                                          </p:val>
                                        </p:tav>
                                        <p:tav tm="100000">
                                          <p:val>
                                            <p:strVal val="#ppt_h"/>
                                          </p:val>
                                        </p:tav>
                                      </p:tavLst>
                                    </p:anim>
                                    <p:animEffect transition="in" filter="fade">
                                      <p:cBhvr>
                                        <p:cTn id="46" dur="500"/>
                                        <p:tgtEl>
                                          <p:spTgt spid="31"/>
                                        </p:tgtEl>
                                      </p:cBhvr>
                                    </p:animEffect>
                                  </p:childTnLst>
                                </p:cTn>
                              </p:par>
                              <p:par>
                                <p:cTn id="47" presetID="53" presetClass="entr" presetSubtype="16"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par>
                                <p:cTn id="52" presetID="53" presetClass="entr" presetSubtype="16"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Effect transition="in" filter="fade">
                                      <p:cBhvr>
                                        <p:cTn id="56" dur="500"/>
                                        <p:tgtEl>
                                          <p:spTgt spid="16"/>
                                        </p:tgtEl>
                                      </p:cBhvr>
                                    </p:animEffect>
                                  </p:childTnLst>
                                </p:cTn>
                              </p:par>
                              <p:par>
                                <p:cTn id="57" presetID="53" presetClass="entr" presetSubtype="16"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ppt_w</p:attrName>
                                        </p:attrNameLst>
                                      </p:cBhvr>
                                      <p:tavLst>
                                        <p:tav tm="0">
                                          <p:val>
                                            <p:fltVal val="0"/>
                                          </p:val>
                                        </p:tav>
                                        <p:tav tm="100000">
                                          <p:val>
                                            <p:strVal val="#ppt_w"/>
                                          </p:val>
                                        </p:tav>
                                      </p:tavLst>
                                    </p:anim>
                                    <p:anim calcmode="lin" valueType="num">
                                      <p:cBhvr>
                                        <p:cTn id="60" dur="500" fill="hold"/>
                                        <p:tgtEl>
                                          <p:spTgt spid="18"/>
                                        </p:tgtEl>
                                        <p:attrNameLst>
                                          <p:attrName>ppt_h</p:attrName>
                                        </p:attrNameLst>
                                      </p:cBhvr>
                                      <p:tavLst>
                                        <p:tav tm="0">
                                          <p:val>
                                            <p:fltVal val="0"/>
                                          </p:val>
                                        </p:tav>
                                        <p:tav tm="100000">
                                          <p:val>
                                            <p:strVal val="#ppt_h"/>
                                          </p:val>
                                        </p:tav>
                                      </p:tavLst>
                                    </p:anim>
                                    <p:animEffect transition="in" filter="fade">
                                      <p:cBhvr>
                                        <p:cTn id="61" dur="500"/>
                                        <p:tgtEl>
                                          <p:spTgt spid="18"/>
                                        </p:tgtEl>
                                      </p:cBhvr>
                                    </p:animEffect>
                                  </p:childTnLst>
                                </p:cTn>
                              </p:par>
                              <p:par>
                                <p:cTn id="62" presetID="53" presetClass="entr" presetSubtype="16"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500"/>
                                        <p:tgtEl>
                                          <p:spTgt spid="4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500"/>
                                        <p:tgtEl>
                                          <p:spTgt spid="4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fade">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500"/>
                                        <p:tgtEl>
                                          <p:spTgt spid="1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fade">
                                      <p:cBhvr>
                                        <p:cTn id="108" dur="500"/>
                                        <p:tgtEl>
                                          <p:spTgt spid="7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fade">
                                      <p:cBhvr>
                                        <p:cTn id="111" dur="500"/>
                                        <p:tgtEl>
                                          <p:spTgt spid="7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Effect transition="in" filter="fade">
                                      <p:cBhvr>
                                        <p:cTn id="114" dur="500"/>
                                        <p:tgtEl>
                                          <p:spTgt spid="7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fade">
                                      <p:cBhvr>
                                        <p:cTn id="117" dur="500"/>
                                        <p:tgtEl>
                                          <p:spTgt spid="7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fade">
                                      <p:cBhvr>
                                        <p:cTn id="120" dur="500"/>
                                        <p:tgtEl>
                                          <p:spTgt spid="8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fad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fad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83"/>
                                        </p:tgtEl>
                                        <p:attrNameLst>
                                          <p:attrName>style.visibility</p:attrName>
                                        </p:attrNameLst>
                                      </p:cBhvr>
                                      <p:to>
                                        <p:strVal val="visible"/>
                                      </p:to>
                                    </p:set>
                                    <p:animEffect transition="in" filter="fade">
                                      <p:cBhvr>
                                        <p:cTn id="135" dur="500"/>
                                        <p:tgtEl>
                                          <p:spTgt spid="83"/>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84"/>
                                        </p:tgtEl>
                                        <p:attrNameLst>
                                          <p:attrName>style.visibility</p:attrName>
                                        </p:attrNameLst>
                                      </p:cBhvr>
                                      <p:to>
                                        <p:strVal val="visible"/>
                                      </p:to>
                                    </p:set>
                                    <p:animEffect transition="in" filter="fade">
                                      <p:cBhvr>
                                        <p:cTn id="140" dur="500"/>
                                        <p:tgtEl>
                                          <p:spTgt spid="84"/>
                                        </p:tgtEl>
                                      </p:cBhvr>
                                    </p:animEffect>
                                  </p:childTnLst>
                                </p:cTn>
                              </p:par>
                            </p:childTnLst>
                          </p:cTn>
                        </p:par>
                        <p:par>
                          <p:cTn id="141" fill="hold">
                            <p:stCondLst>
                              <p:cond delay="500"/>
                            </p:stCondLst>
                            <p:childTnLst>
                              <p:par>
                                <p:cTn id="142" presetID="10" presetClass="entr" presetSubtype="0" fill="hold" grpId="0" nodeType="afterEffect">
                                  <p:stCondLst>
                                    <p:cond delay="0"/>
                                  </p:stCondLst>
                                  <p:childTnLst>
                                    <p:set>
                                      <p:cBhvr>
                                        <p:cTn id="143" dur="1" fill="hold">
                                          <p:stCondLst>
                                            <p:cond delay="0"/>
                                          </p:stCondLst>
                                        </p:cTn>
                                        <p:tgtEl>
                                          <p:spTgt spid="85"/>
                                        </p:tgtEl>
                                        <p:attrNameLst>
                                          <p:attrName>style.visibility</p:attrName>
                                        </p:attrNameLst>
                                      </p:cBhvr>
                                      <p:to>
                                        <p:strVal val="visible"/>
                                      </p:to>
                                    </p:set>
                                    <p:animEffect transition="in" filter="fade">
                                      <p:cBhvr>
                                        <p:cTn id="144" dur="500"/>
                                        <p:tgtEl>
                                          <p:spTgt spid="85"/>
                                        </p:tgtEl>
                                      </p:cBhvr>
                                    </p:animEffect>
                                  </p:childTnLst>
                                </p:cTn>
                              </p:par>
                            </p:childTnLst>
                          </p:cTn>
                        </p:par>
                        <p:par>
                          <p:cTn id="145" fill="hold">
                            <p:stCondLst>
                              <p:cond delay="1000"/>
                            </p:stCondLst>
                            <p:childTnLst>
                              <p:par>
                                <p:cTn id="146" presetID="10" presetClass="entr" presetSubtype="0" fill="hold" grpId="0" nodeType="afterEffect">
                                  <p:stCondLst>
                                    <p:cond delay="0"/>
                                  </p:stCondLst>
                                  <p:childTnLst>
                                    <p:set>
                                      <p:cBhvr>
                                        <p:cTn id="147" dur="1" fill="hold">
                                          <p:stCondLst>
                                            <p:cond delay="0"/>
                                          </p:stCondLst>
                                        </p:cTn>
                                        <p:tgtEl>
                                          <p:spTgt spid="86"/>
                                        </p:tgtEl>
                                        <p:attrNameLst>
                                          <p:attrName>style.visibility</p:attrName>
                                        </p:attrNameLst>
                                      </p:cBhvr>
                                      <p:to>
                                        <p:strVal val="visible"/>
                                      </p:to>
                                    </p:set>
                                    <p:animEffect transition="in" filter="fade">
                                      <p:cBhvr>
                                        <p:cTn id="148" dur="500"/>
                                        <p:tgtEl>
                                          <p:spTgt spid="86"/>
                                        </p:tgtEl>
                                      </p:cBhvr>
                                    </p:animEffect>
                                  </p:childTnLst>
                                </p:cTn>
                              </p:par>
                            </p:childTnLst>
                          </p:cTn>
                        </p:par>
                        <p:par>
                          <p:cTn id="149" fill="hold">
                            <p:stCondLst>
                              <p:cond delay="1500"/>
                            </p:stCondLst>
                            <p:childTnLst>
                              <p:par>
                                <p:cTn id="150" presetID="10" presetClass="entr" presetSubtype="0" fill="hold" grpId="0" nodeType="afterEffect">
                                  <p:stCondLst>
                                    <p:cond delay="0"/>
                                  </p:stCondLst>
                                  <p:childTnLst>
                                    <p:set>
                                      <p:cBhvr>
                                        <p:cTn id="151" dur="1" fill="hold">
                                          <p:stCondLst>
                                            <p:cond delay="0"/>
                                          </p:stCondLst>
                                        </p:cTn>
                                        <p:tgtEl>
                                          <p:spTgt spid="87"/>
                                        </p:tgtEl>
                                        <p:attrNameLst>
                                          <p:attrName>style.visibility</p:attrName>
                                        </p:attrNameLst>
                                      </p:cBhvr>
                                      <p:to>
                                        <p:strVal val="visible"/>
                                      </p:to>
                                    </p:set>
                                    <p:animEffect transition="in" filter="fade">
                                      <p:cBhvr>
                                        <p:cTn id="152" dur="500"/>
                                        <p:tgtEl>
                                          <p:spTgt spid="87"/>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mph" presetSubtype="2" fill="hold" nodeType="clickEffect">
                                  <p:stCondLst>
                                    <p:cond delay="0"/>
                                  </p:stCondLst>
                                  <p:childTnLst>
                                    <p:animClr clrSpc="rgb" dir="cw">
                                      <p:cBhvr>
                                        <p:cTn id="161" dur="2000" fill="hold"/>
                                        <p:tgtEl>
                                          <p:spTgt spid="7"/>
                                        </p:tgtEl>
                                        <p:attrNameLst>
                                          <p:attrName>fillcolor</p:attrName>
                                        </p:attrNameLst>
                                      </p:cBhvr>
                                      <p:to>
                                        <a:srgbClr val="76923C"/>
                                      </p:to>
                                    </p:animClr>
                                    <p:set>
                                      <p:cBhvr>
                                        <p:cTn id="162" dur="2000" fill="hold"/>
                                        <p:tgtEl>
                                          <p:spTgt spid="7"/>
                                        </p:tgtEl>
                                        <p:attrNameLst>
                                          <p:attrName>fill.type</p:attrName>
                                        </p:attrNameLst>
                                      </p:cBhvr>
                                      <p:to>
                                        <p:strVal val="solid"/>
                                      </p:to>
                                    </p:set>
                                    <p:set>
                                      <p:cBhvr>
                                        <p:cTn id="163" dur="2000" fill="hold"/>
                                        <p:tgtEl>
                                          <p:spTgt spid="7"/>
                                        </p:tgtEl>
                                        <p:attrNameLst>
                                          <p:attrName>fill.on</p:attrName>
                                        </p:attrNameLst>
                                      </p:cBhvr>
                                      <p:to>
                                        <p:strVal val="true"/>
                                      </p:to>
                                    </p:se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88"/>
                                        </p:tgtEl>
                                        <p:attrNameLst>
                                          <p:attrName>style.visibility</p:attrName>
                                        </p:attrNameLst>
                                      </p:cBhvr>
                                      <p:to>
                                        <p:strVal val="visible"/>
                                      </p:to>
                                    </p:set>
                                    <p:animEffect transition="in" filter="fade">
                                      <p:cBhvr>
                                        <p:cTn id="168" dur="500"/>
                                        <p:tgtEl>
                                          <p:spTgt spid="88"/>
                                        </p:tgtEl>
                                      </p:cBhvr>
                                    </p:animEffect>
                                  </p:childTnLst>
                                </p:cTn>
                              </p:par>
                            </p:childTnLst>
                          </p:cTn>
                        </p:par>
                        <p:par>
                          <p:cTn id="169" fill="hold">
                            <p:stCondLst>
                              <p:cond delay="500"/>
                            </p:stCondLst>
                            <p:childTnLst>
                              <p:par>
                                <p:cTn id="170" presetID="10" presetClass="entr" presetSubtype="0" fill="hold" grpId="0" nodeType="afterEffect">
                                  <p:stCondLst>
                                    <p:cond delay="0"/>
                                  </p:stCondLst>
                                  <p:childTnLst>
                                    <p:set>
                                      <p:cBhvr>
                                        <p:cTn id="171" dur="1" fill="hold">
                                          <p:stCondLst>
                                            <p:cond delay="0"/>
                                          </p:stCondLst>
                                        </p:cTn>
                                        <p:tgtEl>
                                          <p:spTgt spid="106"/>
                                        </p:tgtEl>
                                        <p:attrNameLst>
                                          <p:attrName>style.visibility</p:attrName>
                                        </p:attrNameLst>
                                      </p:cBhvr>
                                      <p:to>
                                        <p:strVal val="visible"/>
                                      </p:to>
                                    </p:set>
                                    <p:animEffect transition="in" filter="fade">
                                      <p:cBhvr>
                                        <p:cTn id="172" dur="500"/>
                                        <p:tgtEl>
                                          <p:spTgt spid="106"/>
                                        </p:tgtEl>
                                      </p:cBhvr>
                                    </p:animEffect>
                                  </p:childTnLst>
                                </p:cTn>
                              </p:par>
                            </p:childTnLst>
                          </p:cTn>
                        </p:par>
                        <p:par>
                          <p:cTn id="173" fill="hold">
                            <p:stCondLst>
                              <p:cond delay="1000"/>
                            </p:stCondLst>
                            <p:childTnLst>
                              <p:par>
                                <p:cTn id="174" presetID="10" presetClass="entr" presetSubtype="0" fill="hold" grpId="0" nodeType="afterEffect">
                                  <p:stCondLst>
                                    <p:cond delay="0"/>
                                  </p:stCondLst>
                                  <p:childTnLst>
                                    <p:set>
                                      <p:cBhvr>
                                        <p:cTn id="175" dur="1" fill="hold">
                                          <p:stCondLst>
                                            <p:cond delay="0"/>
                                          </p:stCondLst>
                                        </p:cTn>
                                        <p:tgtEl>
                                          <p:spTgt spid="107"/>
                                        </p:tgtEl>
                                        <p:attrNameLst>
                                          <p:attrName>style.visibility</p:attrName>
                                        </p:attrNameLst>
                                      </p:cBhvr>
                                      <p:to>
                                        <p:strVal val="visible"/>
                                      </p:to>
                                    </p:set>
                                    <p:animEffect transition="in" filter="fade">
                                      <p:cBhvr>
                                        <p:cTn id="176" dur="500"/>
                                        <p:tgtEl>
                                          <p:spTgt spid="10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3"/>
                                        </p:tgtEl>
                                        <p:attrNameLst>
                                          <p:attrName>style.visibility</p:attrName>
                                        </p:attrNameLst>
                                      </p:cBhvr>
                                      <p:to>
                                        <p:strVal val="visible"/>
                                      </p:to>
                                    </p:set>
                                    <p:animEffect transition="in" filter="fade">
                                      <p:cBhvr>
                                        <p:cTn id="181" dur="500"/>
                                        <p:tgtEl>
                                          <p:spTgt spid="3"/>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5"/>
                                        </p:tgtEl>
                                        <p:attrNameLst>
                                          <p:attrName>style.visibility</p:attrName>
                                        </p:attrNameLst>
                                      </p:cBhvr>
                                      <p:to>
                                        <p:strVal val="visible"/>
                                      </p:to>
                                    </p:set>
                                    <p:animEffect transition="in" filter="fade">
                                      <p:cBhvr>
                                        <p:cTn id="186" dur="500"/>
                                        <p:tgtEl>
                                          <p:spTgt spid="5"/>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108"/>
                                        </p:tgtEl>
                                        <p:attrNameLst>
                                          <p:attrName>style.visibility</p:attrName>
                                        </p:attrNameLst>
                                      </p:cBhvr>
                                      <p:to>
                                        <p:strVal val="visible"/>
                                      </p:to>
                                    </p:set>
                                    <p:animEffect transition="in" filter="fade">
                                      <p:cBhvr>
                                        <p:cTn id="191" dur="500"/>
                                        <p:tgtEl>
                                          <p:spTgt spid="108"/>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3"/>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66"/>
                                        </p:tgtEl>
                                        <p:attrNameLst>
                                          <p:attrName>style.visibility</p:attrName>
                                        </p:attrNameLst>
                                      </p:cBhvr>
                                      <p:to>
                                        <p:strVal val="visible"/>
                                      </p:to>
                                    </p:set>
                                    <p:animEffect transition="in" filter="fade">
                                      <p:cBhvr>
                                        <p:cTn id="200" dur="500"/>
                                        <p:tgtEl>
                                          <p:spTgt spid="66"/>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109"/>
                                        </p:tgtEl>
                                        <p:attrNameLst>
                                          <p:attrName>style.visibility</p:attrName>
                                        </p:attrNameLst>
                                      </p:cBhvr>
                                      <p:to>
                                        <p:strVal val="visible"/>
                                      </p:to>
                                    </p:set>
                                    <p:animEffect transition="in" filter="fade">
                                      <p:cBhvr>
                                        <p:cTn id="205" dur="500"/>
                                        <p:tgtEl>
                                          <p:spTgt spid="109"/>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67"/>
                                        </p:tgtEl>
                                        <p:attrNameLst>
                                          <p:attrName>style.visibility</p:attrName>
                                        </p:attrNameLst>
                                      </p:cBhvr>
                                      <p:to>
                                        <p:strVal val="visible"/>
                                      </p:to>
                                    </p:set>
                                    <p:animEffect transition="in" filter="fade">
                                      <p:cBhvr>
                                        <p:cTn id="210" dur="500"/>
                                        <p:tgtEl>
                                          <p:spTgt spid="67"/>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5"/>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71"/>
                                        </p:tgtEl>
                                        <p:attrNameLst>
                                          <p:attrName>style.visibility</p:attrName>
                                        </p:attrNameLst>
                                      </p:cBhvr>
                                      <p:to>
                                        <p:strVal val="visible"/>
                                      </p:to>
                                    </p:set>
                                    <p:animEffect transition="in" filter="fade">
                                      <p:cBhvr>
                                        <p:cTn id="219" dur="500"/>
                                        <p:tgtEl>
                                          <p:spTgt spid="71"/>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6"/>
                                        </p:tgtEl>
                                        <p:attrNameLst>
                                          <p:attrName>style.visibility</p:attrName>
                                        </p:attrNameLst>
                                      </p:cBhvr>
                                      <p:to>
                                        <p:strVal val="visible"/>
                                      </p:to>
                                    </p:set>
                                    <p:animEffect transition="in" filter="fade">
                                      <p:cBhvr>
                                        <p:cTn id="224" dur="500"/>
                                        <p:tgtEl>
                                          <p:spTgt spid="6"/>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110"/>
                                        </p:tgtEl>
                                        <p:attrNameLst>
                                          <p:attrName>style.visibility</p:attrName>
                                        </p:attrNameLst>
                                      </p:cBhvr>
                                      <p:to>
                                        <p:strVal val="visible"/>
                                      </p:to>
                                    </p:set>
                                    <p:animEffect transition="in" filter="fade">
                                      <p:cBhvr>
                                        <p:cTn id="229" dur="500"/>
                                        <p:tgtEl>
                                          <p:spTgt spid="110"/>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111"/>
                                        </p:tgtEl>
                                        <p:attrNameLst>
                                          <p:attrName>style.visibility</p:attrName>
                                        </p:attrNameLst>
                                      </p:cBhvr>
                                      <p:to>
                                        <p:strVal val="visible"/>
                                      </p:to>
                                    </p:set>
                                    <p:animEffect transition="in" filter="fade">
                                      <p:cBhvr>
                                        <p:cTn id="234"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43" grpId="0"/>
      <p:bldP spid="44" grpId="0"/>
      <p:bldP spid="45" grpId="0"/>
      <p:bldP spid="46" grpId="0"/>
      <p:bldP spid="47" grpId="0"/>
      <p:bldP spid="48" grpId="0"/>
      <p:bldP spid="49" grpId="0"/>
      <p:bldP spid="50" grpId="0"/>
      <p:bldP spid="76" grpId="0" animBg="1"/>
      <p:bldP spid="105" grpId="0"/>
      <p:bldP spid="3" grpId="0" animBg="1"/>
      <p:bldP spid="3" grpId="1" animBg="1"/>
      <p:bldP spid="5" grpId="0" animBg="1"/>
      <p:bldP spid="5" grpId="1" animBg="1"/>
      <p:bldP spid="66" grpId="0" animBg="1"/>
      <p:bldP spid="67" grpId="0" animBg="1"/>
      <p:bldP spid="71" grpId="0" animBg="1"/>
      <p:bldP spid="6" grpId="0" animBg="1"/>
      <p:bldP spid="13" grpId="0" animBg="1"/>
      <p:bldP spid="15" grpId="0" animBg="1"/>
      <p:bldP spid="75"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106" grpId="0" animBg="1"/>
      <p:bldP spid="107" grpId="0" animBg="1"/>
      <p:bldP spid="108" grpId="0" animBg="1"/>
      <p:bldP spid="109" grpId="0" animBg="1"/>
      <p:bldP spid="110" grpId="0" animBg="1"/>
      <p:bldP spid="111"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Characteristics of Greedy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Greedy algorithms are characterized by the following features.</a:t>
                </a:r>
              </a:p>
              <a:p>
                <a:pPr marL="857250" lvl="1" indent="-457200">
                  <a:buFont typeface="+mj-lt"/>
                  <a:buAutoNum type="arabicPeriod"/>
                </a:pPr>
                <a:r>
                  <a:rPr lang="en-US" dirty="0"/>
                  <a:t>Greedy approach forms </a:t>
                </a:r>
                <a:r>
                  <a:rPr lang="en-US" b="1" dirty="0"/>
                  <a:t>a set or list of candidates </a:t>
                </a:r>
                <a14:m>
                  <m:oMath xmlns:m="http://schemas.openxmlformats.org/officeDocument/2006/math">
                    <m:r>
                      <a:rPr lang="en-US" b="1" i="1" dirty="0" smtClean="0">
                        <a:latin typeface="Cambria Math" panose="02040503050406030204" pitchFamily="18" charset="0"/>
                      </a:rPr>
                      <m:t>𝑪</m:t>
                    </m:r>
                  </m:oMath>
                </a14:m>
                <a:r>
                  <a:rPr lang="en-US" dirty="0"/>
                  <a:t>.</a:t>
                </a:r>
              </a:p>
              <a:p>
                <a:pPr marL="857250" lvl="1" indent="-457200">
                  <a:buFont typeface="+mj-lt"/>
                  <a:buAutoNum type="arabicPeriod"/>
                </a:pPr>
                <a:r>
                  <a:rPr lang="en-US" dirty="0"/>
                  <a:t>Once a candidate is </a:t>
                </a:r>
                <a:r>
                  <a:rPr lang="en-US" b="1" dirty="0"/>
                  <a:t>selected in the solution</a:t>
                </a:r>
                <a:r>
                  <a:rPr lang="en-US" dirty="0"/>
                  <a:t>, it is there forever: once a candidate is </a:t>
                </a:r>
                <a:r>
                  <a:rPr lang="en-US" b="1" dirty="0"/>
                  <a:t>excluded from the solution</a:t>
                </a:r>
                <a:r>
                  <a:rPr lang="en-US" dirty="0"/>
                  <a:t>, it is never reconsidered.</a:t>
                </a:r>
              </a:p>
              <a:p>
                <a:pPr marL="857250" lvl="1" indent="-457200">
                  <a:buFont typeface="+mj-lt"/>
                  <a:buAutoNum type="arabicPeriod"/>
                </a:pPr>
                <a:r>
                  <a:rPr lang="en-US" dirty="0"/>
                  <a:t>To construct the solution in an optimal way, Greedy Algorithm maintains </a:t>
                </a:r>
                <a:r>
                  <a:rPr lang="en-US" b="1" dirty="0"/>
                  <a:t>two sets</a:t>
                </a:r>
                <a:r>
                  <a:rPr lang="en-US" dirty="0"/>
                  <a:t>. </a:t>
                </a:r>
              </a:p>
              <a:p>
                <a:pPr marL="857250" lvl="1" indent="-457200">
                  <a:buFont typeface="+mj-lt"/>
                  <a:buAutoNum type="arabicPeriod"/>
                </a:pPr>
                <a:r>
                  <a:rPr lang="en-US" dirty="0"/>
                  <a:t>One set contains candidates that have already been </a:t>
                </a:r>
                <a:r>
                  <a:rPr lang="en-US" b="1" dirty="0"/>
                  <a:t>considered and chosen</a:t>
                </a:r>
                <a:r>
                  <a:rPr lang="en-US" dirty="0"/>
                  <a:t>, while the other set contains candidates that have been </a:t>
                </a:r>
                <a:r>
                  <a:rPr lang="en-US" b="1" dirty="0"/>
                  <a:t>considered but rejected</a:t>
                </a:r>
                <a:r>
                  <a:rPr lang="en-US" dirty="0"/>
                  <a:t>.</a:t>
                </a:r>
              </a:p>
              <a:p>
                <a:pPr marL="857250" lvl="1" indent="-45720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834"/>
                </a:stretch>
              </a:blipFill>
            </p:spPr>
            <p:txBody>
              <a:bodyPr/>
              <a:lstStyle/>
              <a:p>
                <a:r>
                  <a:rPr lang="en-US">
                    <a:noFill/>
                  </a:rPr>
                  <a:t> </a:t>
                </a:r>
              </a:p>
            </p:txBody>
          </p:sp>
        </mc:Fallback>
      </mc:AlternateContent>
    </p:spTree>
    <p:extLst>
      <p:ext uri="{BB962C8B-B14F-4D97-AF65-F5344CB8AC3E}">
        <p14:creationId xmlns:p14="http://schemas.microsoft.com/office/powerpoint/2010/main" val="421810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 Example</a:t>
            </a:r>
          </a:p>
        </p:txBody>
      </p:sp>
      <p:sp>
        <p:nvSpPr>
          <p:cNvPr id="4" name="Oval 3"/>
          <p:cNvSpPr/>
          <p:nvPr/>
        </p:nvSpPr>
        <p:spPr>
          <a:xfrm>
            <a:off x="2057400" y="1447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7" name="Oval 6"/>
          <p:cNvSpPr/>
          <p:nvPr/>
        </p:nvSpPr>
        <p:spPr>
          <a:xfrm>
            <a:off x="530710" y="229707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8" name="Oval 7"/>
          <p:cNvSpPr/>
          <p:nvPr/>
        </p:nvSpPr>
        <p:spPr>
          <a:xfrm>
            <a:off x="1143000" y="38481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9" name="Oval 8"/>
          <p:cNvSpPr/>
          <p:nvPr/>
        </p:nvSpPr>
        <p:spPr>
          <a:xfrm>
            <a:off x="3124200" y="383424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10" name="Oval 9"/>
          <p:cNvSpPr/>
          <p:nvPr/>
        </p:nvSpPr>
        <p:spPr>
          <a:xfrm>
            <a:off x="3883123" y="222365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cxnSp>
        <p:nvCxnSpPr>
          <p:cNvPr id="12" name="Straight Arrow Connector 11"/>
          <p:cNvCxnSpPr>
            <a:stCxn id="4" idx="2"/>
            <a:endCxn id="7" idx="7"/>
          </p:cNvCxnSpPr>
          <p:nvPr/>
        </p:nvCxnSpPr>
        <p:spPr>
          <a:xfrm flipH="1">
            <a:off x="985995" y="1714500"/>
            <a:ext cx="1071405" cy="66068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8" idx="0"/>
          </p:cNvCxnSpPr>
          <p:nvPr/>
        </p:nvCxnSpPr>
        <p:spPr>
          <a:xfrm flipH="1">
            <a:off x="1409700" y="1903085"/>
            <a:ext cx="725815" cy="194501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4"/>
            <a:endCxn id="9" idx="1"/>
          </p:cNvCxnSpPr>
          <p:nvPr/>
        </p:nvCxnSpPr>
        <p:spPr>
          <a:xfrm>
            <a:off x="2324100" y="1981200"/>
            <a:ext cx="878215" cy="193116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10" idx="1"/>
          </p:cNvCxnSpPr>
          <p:nvPr/>
        </p:nvCxnSpPr>
        <p:spPr>
          <a:xfrm>
            <a:off x="2590800" y="1714500"/>
            <a:ext cx="1370438" cy="58726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8" idx="1"/>
          </p:cNvCxnSpPr>
          <p:nvPr/>
        </p:nvCxnSpPr>
        <p:spPr>
          <a:xfrm>
            <a:off x="797410" y="2830474"/>
            <a:ext cx="423705" cy="10957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9" idx="2"/>
          </p:cNvCxnSpPr>
          <p:nvPr/>
        </p:nvCxnSpPr>
        <p:spPr>
          <a:xfrm flipV="1">
            <a:off x="1676400" y="4100945"/>
            <a:ext cx="1447800" cy="138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7"/>
            <a:endCxn id="10" idx="4"/>
          </p:cNvCxnSpPr>
          <p:nvPr/>
        </p:nvCxnSpPr>
        <p:spPr>
          <a:xfrm flipV="1">
            <a:off x="3579485" y="2757054"/>
            <a:ext cx="570338" cy="11553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7"/>
            <a:endCxn id="10" idx="2"/>
          </p:cNvCxnSpPr>
          <p:nvPr/>
        </p:nvCxnSpPr>
        <p:spPr>
          <a:xfrm flipV="1">
            <a:off x="1598285" y="2490354"/>
            <a:ext cx="2284838" cy="143586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26785" y="1748135"/>
            <a:ext cx="649615" cy="461665"/>
          </a:xfrm>
          <a:prstGeom prst="rect">
            <a:avLst/>
          </a:prstGeom>
          <a:noFill/>
        </p:spPr>
        <p:txBody>
          <a:bodyPr wrap="square" rtlCol="0">
            <a:spAutoFit/>
          </a:bodyPr>
          <a:lstStyle/>
          <a:p>
            <a:r>
              <a:rPr lang="en-US" sz="2400" dirty="0"/>
              <a:t>10</a:t>
            </a:r>
          </a:p>
        </p:txBody>
      </p:sp>
      <p:sp>
        <p:nvSpPr>
          <p:cNvPr id="44" name="TextBox 43"/>
          <p:cNvSpPr txBox="1"/>
          <p:nvPr/>
        </p:nvSpPr>
        <p:spPr>
          <a:xfrm>
            <a:off x="569585" y="3119735"/>
            <a:ext cx="649615" cy="461665"/>
          </a:xfrm>
          <a:prstGeom prst="rect">
            <a:avLst/>
          </a:prstGeom>
          <a:noFill/>
        </p:spPr>
        <p:txBody>
          <a:bodyPr wrap="square" rtlCol="0">
            <a:spAutoFit/>
          </a:bodyPr>
          <a:lstStyle/>
          <a:p>
            <a:r>
              <a:rPr lang="en-US" sz="2400" dirty="0"/>
              <a:t>10</a:t>
            </a:r>
          </a:p>
        </p:txBody>
      </p:sp>
      <p:sp>
        <p:nvSpPr>
          <p:cNvPr id="45" name="TextBox 44"/>
          <p:cNvSpPr txBox="1"/>
          <p:nvPr/>
        </p:nvSpPr>
        <p:spPr>
          <a:xfrm>
            <a:off x="1752600" y="2438400"/>
            <a:ext cx="649615" cy="461665"/>
          </a:xfrm>
          <a:prstGeom prst="rect">
            <a:avLst/>
          </a:prstGeom>
          <a:noFill/>
        </p:spPr>
        <p:txBody>
          <a:bodyPr wrap="square" rtlCol="0">
            <a:spAutoFit/>
          </a:bodyPr>
          <a:lstStyle/>
          <a:p>
            <a:r>
              <a:rPr lang="en-US" sz="2400" dirty="0"/>
              <a:t>100</a:t>
            </a:r>
          </a:p>
        </p:txBody>
      </p:sp>
      <p:sp>
        <p:nvSpPr>
          <p:cNvPr id="46" name="TextBox 45"/>
          <p:cNvSpPr txBox="1"/>
          <p:nvPr/>
        </p:nvSpPr>
        <p:spPr>
          <a:xfrm>
            <a:off x="2438400" y="3195935"/>
            <a:ext cx="649615" cy="461665"/>
          </a:xfrm>
          <a:prstGeom prst="rect">
            <a:avLst/>
          </a:prstGeom>
          <a:noFill/>
        </p:spPr>
        <p:txBody>
          <a:bodyPr wrap="square" rtlCol="0">
            <a:spAutoFit/>
          </a:bodyPr>
          <a:lstStyle/>
          <a:p>
            <a:r>
              <a:rPr lang="en-US" sz="2400" dirty="0"/>
              <a:t>20</a:t>
            </a:r>
          </a:p>
        </p:txBody>
      </p:sp>
      <p:sp>
        <p:nvSpPr>
          <p:cNvPr id="47" name="TextBox 46"/>
          <p:cNvSpPr txBox="1"/>
          <p:nvPr/>
        </p:nvSpPr>
        <p:spPr>
          <a:xfrm>
            <a:off x="2093585" y="4034135"/>
            <a:ext cx="649615" cy="461665"/>
          </a:xfrm>
          <a:prstGeom prst="rect">
            <a:avLst/>
          </a:prstGeom>
          <a:noFill/>
        </p:spPr>
        <p:txBody>
          <a:bodyPr wrap="square" rtlCol="0">
            <a:spAutoFit/>
          </a:bodyPr>
          <a:lstStyle/>
          <a:p>
            <a:r>
              <a:rPr lang="en-US" sz="2400" dirty="0"/>
              <a:t>50</a:t>
            </a:r>
          </a:p>
        </p:txBody>
      </p:sp>
      <p:sp>
        <p:nvSpPr>
          <p:cNvPr id="48" name="TextBox 47"/>
          <p:cNvSpPr txBox="1"/>
          <p:nvPr/>
        </p:nvSpPr>
        <p:spPr>
          <a:xfrm>
            <a:off x="3160385" y="1671935"/>
            <a:ext cx="649615" cy="461665"/>
          </a:xfrm>
          <a:prstGeom prst="rect">
            <a:avLst/>
          </a:prstGeom>
          <a:noFill/>
        </p:spPr>
        <p:txBody>
          <a:bodyPr wrap="square" rtlCol="0">
            <a:spAutoFit/>
          </a:bodyPr>
          <a:lstStyle/>
          <a:p>
            <a:r>
              <a:rPr lang="en-US" sz="2400" dirty="0"/>
              <a:t>50</a:t>
            </a:r>
          </a:p>
        </p:txBody>
      </p:sp>
      <p:sp>
        <p:nvSpPr>
          <p:cNvPr id="49" name="TextBox 48"/>
          <p:cNvSpPr txBox="1"/>
          <p:nvPr/>
        </p:nvSpPr>
        <p:spPr>
          <a:xfrm>
            <a:off x="2550785" y="2362200"/>
            <a:ext cx="649615" cy="461665"/>
          </a:xfrm>
          <a:prstGeom prst="rect">
            <a:avLst/>
          </a:prstGeom>
          <a:noFill/>
        </p:spPr>
        <p:txBody>
          <a:bodyPr wrap="square" rtlCol="0">
            <a:spAutoFit/>
          </a:bodyPr>
          <a:lstStyle/>
          <a:p>
            <a:r>
              <a:rPr lang="en-US" sz="2400" dirty="0"/>
              <a:t>30</a:t>
            </a:r>
          </a:p>
        </p:txBody>
      </p:sp>
      <p:sp>
        <p:nvSpPr>
          <p:cNvPr id="50" name="TextBox 49"/>
          <p:cNvSpPr txBox="1"/>
          <p:nvPr/>
        </p:nvSpPr>
        <p:spPr>
          <a:xfrm>
            <a:off x="3846186" y="3043535"/>
            <a:ext cx="346730" cy="461665"/>
          </a:xfrm>
          <a:prstGeom prst="rect">
            <a:avLst/>
          </a:prstGeom>
          <a:noFill/>
        </p:spPr>
        <p:txBody>
          <a:bodyPr wrap="square" rtlCol="0">
            <a:spAutoFit/>
          </a:bodyPr>
          <a:lstStyle/>
          <a:p>
            <a:r>
              <a:rPr lang="en-US" sz="2400" dirty="0"/>
              <a:t>5</a:t>
            </a:r>
          </a:p>
        </p:txBody>
      </p:sp>
      <p:sp>
        <p:nvSpPr>
          <p:cNvPr id="76" name="TextBox 75"/>
          <p:cNvSpPr txBox="1"/>
          <p:nvPr/>
        </p:nvSpPr>
        <p:spPr>
          <a:xfrm>
            <a:off x="6727208" y="3221210"/>
            <a:ext cx="2279632" cy="461665"/>
          </a:xfrm>
          <a:prstGeom prst="rect">
            <a:avLst/>
          </a:prstGeom>
          <a:solidFill>
            <a:schemeClr val="bg1">
              <a:lumMod val="85000"/>
            </a:schemeClr>
          </a:solidFill>
        </p:spPr>
        <p:txBody>
          <a:bodyPr wrap="square" rtlCol="0">
            <a:spAutoFit/>
          </a:bodyPr>
          <a:lstStyle/>
          <a:p>
            <a:r>
              <a:rPr lang="en-US" sz="2400" dirty="0">
                <a:solidFill>
                  <a:srgbClr val="C00000"/>
                </a:solidFill>
              </a:rPr>
              <a:t>Source node = 1</a:t>
            </a:r>
          </a:p>
        </p:txBody>
      </p:sp>
      <p:sp>
        <p:nvSpPr>
          <p:cNvPr id="105" name="TextBox 104"/>
          <p:cNvSpPr txBox="1"/>
          <p:nvPr/>
        </p:nvSpPr>
        <p:spPr>
          <a:xfrm>
            <a:off x="4191000" y="1371600"/>
            <a:ext cx="4838700" cy="461665"/>
          </a:xfrm>
          <a:prstGeom prst="rect">
            <a:avLst/>
          </a:prstGeom>
          <a:noFill/>
        </p:spPr>
        <p:txBody>
          <a:bodyPr wrap="square" rtlCol="0">
            <a:spAutoFit/>
          </a:bodyPr>
          <a:lstStyle/>
          <a:p>
            <a:r>
              <a:rPr lang="en-US" sz="2400" dirty="0">
                <a:latin typeface="+mj-lt"/>
              </a:rPr>
              <a:t>Single source shortest path algorithm </a:t>
            </a:r>
          </a:p>
        </p:txBody>
      </p:sp>
      <p:sp>
        <p:nvSpPr>
          <p:cNvPr id="3" name="Rounded Rectangle 2"/>
          <p:cNvSpPr/>
          <p:nvPr/>
        </p:nvSpPr>
        <p:spPr>
          <a:xfrm>
            <a:off x="164696" y="4525398"/>
            <a:ext cx="3619501" cy="503802"/>
          </a:xfrm>
          <a:prstGeom prst="roundRect">
            <a:avLst/>
          </a:prstGeom>
          <a:solidFill>
            <a:schemeClr val="bg2"/>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there path from 1 - 4 - 2</a:t>
            </a:r>
          </a:p>
        </p:txBody>
      </p:sp>
      <p:sp>
        <p:nvSpPr>
          <p:cNvPr id="5" name="Rounded Rectangle 4"/>
          <p:cNvSpPr/>
          <p:nvPr/>
        </p:nvSpPr>
        <p:spPr>
          <a:xfrm>
            <a:off x="1204571" y="5257800"/>
            <a:ext cx="700429" cy="394673"/>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 </a:t>
            </a:r>
          </a:p>
        </p:txBody>
      </p:sp>
      <p:sp>
        <p:nvSpPr>
          <p:cNvPr id="66" name="Rounded Rectangle 65"/>
          <p:cNvSpPr/>
          <p:nvPr/>
        </p:nvSpPr>
        <p:spPr>
          <a:xfrm>
            <a:off x="175609" y="4525398"/>
            <a:ext cx="3619501" cy="503802"/>
          </a:xfrm>
          <a:prstGeom prst="roundRect">
            <a:avLst/>
          </a:prstGeom>
          <a:solidFill>
            <a:schemeClr val="bg2"/>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there path from 1 - 4 - 3</a:t>
            </a:r>
          </a:p>
        </p:txBody>
      </p:sp>
      <p:sp>
        <p:nvSpPr>
          <p:cNvPr id="67" name="Rounded Rectangle 66"/>
          <p:cNvSpPr/>
          <p:nvPr/>
        </p:nvSpPr>
        <p:spPr>
          <a:xfrm>
            <a:off x="163203" y="4525398"/>
            <a:ext cx="3619501" cy="503802"/>
          </a:xfrm>
          <a:prstGeom prst="roundRect">
            <a:avLst/>
          </a:prstGeom>
          <a:solidFill>
            <a:schemeClr val="bg2"/>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Is there path from 1 - 4 - 5</a:t>
            </a:r>
          </a:p>
        </p:txBody>
      </p:sp>
      <p:sp>
        <p:nvSpPr>
          <p:cNvPr id="71" name="Rounded Rectangle 70"/>
          <p:cNvSpPr/>
          <p:nvPr/>
        </p:nvSpPr>
        <p:spPr>
          <a:xfrm>
            <a:off x="2040275" y="5257800"/>
            <a:ext cx="700429" cy="394673"/>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Yes </a:t>
            </a:r>
          </a:p>
        </p:txBody>
      </p:sp>
      <p:sp>
        <p:nvSpPr>
          <p:cNvPr id="6" name="Rounded Rectangle 5"/>
          <p:cNvSpPr/>
          <p:nvPr/>
        </p:nvSpPr>
        <p:spPr>
          <a:xfrm>
            <a:off x="152400" y="5867400"/>
            <a:ext cx="3796543" cy="503802"/>
          </a:xfrm>
          <a:prstGeom prst="roundRect">
            <a:avLst/>
          </a:prstGeom>
          <a:solidFill>
            <a:schemeClr val="accent6">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Compare cost of 1 – 4 – 2 and 1-2</a:t>
            </a:r>
          </a:p>
        </p:txBody>
      </p:sp>
      <p:sp>
        <p:nvSpPr>
          <p:cNvPr id="13" name="Rectangle 12"/>
          <p:cNvSpPr/>
          <p:nvPr/>
        </p:nvSpPr>
        <p:spPr>
          <a:xfrm>
            <a:off x="4038600" y="3693223"/>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Step</a:t>
            </a:r>
          </a:p>
        </p:txBody>
      </p:sp>
      <p:sp>
        <p:nvSpPr>
          <p:cNvPr id="15" name="Rectangle 14"/>
          <p:cNvSpPr/>
          <p:nvPr/>
        </p:nvSpPr>
        <p:spPr>
          <a:xfrm>
            <a:off x="4827896" y="3693223"/>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v</a:t>
            </a:r>
          </a:p>
        </p:txBody>
      </p:sp>
      <p:sp>
        <p:nvSpPr>
          <p:cNvPr id="75" name="Rectangle 74"/>
          <p:cNvSpPr/>
          <p:nvPr/>
        </p:nvSpPr>
        <p:spPr>
          <a:xfrm>
            <a:off x="5355608" y="3693223"/>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p>
        </p:txBody>
      </p:sp>
      <p:sp>
        <p:nvSpPr>
          <p:cNvPr id="77" name="Rectangle 76"/>
          <p:cNvSpPr/>
          <p:nvPr/>
        </p:nvSpPr>
        <p:spPr>
          <a:xfrm>
            <a:off x="6732896" y="369322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2</a:t>
            </a:r>
          </a:p>
        </p:txBody>
      </p:sp>
      <p:sp>
        <p:nvSpPr>
          <p:cNvPr id="78" name="Rectangle 77"/>
          <p:cNvSpPr/>
          <p:nvPr/>
        </p:nvSpPr>
        <p:spPr>
          <a:xfrm>
            <a:off x="7287904" y="369322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3</a:t>
            </a:r>
          </a:p>
        </p:txBody>
      </p:sp>
      <p:sp>
        <p:nvSpPr>
          <p:cNvPr id="79" name="Rectangle 78"/>
          <p:cNvSpPr/>
          <p:nvPr/>
        </p:nvSpPr>
        <p:spPr>
          <a:xfrm>
            <a:off x="7833813" y="3700164"/>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4</a:t>
            </a:r>
          </a:p>
        </p:txBody>
      </p:sp>
      <p:sp>
        <p:nvSpPr>
          <p:cNvPr id="80" name="Rectangle 79"/>
          <p:cNvSpPr/>
          <p:nvPr/>
        </p:nvSpPr>
        <p:spPr>
          <a:xfrm>
            <a:off x="8458200" y="369322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5</a:t>
            </a:r>
          </a:p>
        </p:txBody>
      </p:sp>
      <p:sp>
        <p:nvSpPr>
          <p:cNvPr id="81" name="Rectangle 80"/>
          <p:cNvSpPr/>
          <p:nvPr/>
        </p:nvSpPr>
        <p:spPr>
          <a:xfrm>
            <a:off x="4038600" y="4184059"/>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chemeClr val="tx1"/>
                </a:solidFill>
              </a:rPr>
              <a:t>Init.</a:t>
            </a:r>
            <a:endParaRPr lang="en-US" sz="2200" dirty="0">
              <a:solidFill>
                <a:schemeClr val="tx1"/>
              </a:solidFill>
            </a:endParaRPr>
          </a:p>
        </p:txBody>
      </p:sp>
      <p:sp>
        <p:nvSpPr>
          <p:cNvPr id="82" name="Rectangle 81"/>
          <p:cNvSpPr/>
          <p:nvPr/>
        </p:nvSpPr>
        <p:spPr>
          <a:xfrm>
            <a:off x="4827896" y="4184059"/>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a:t>
            </a:r>
          </a:p>
        </p:txBody>
      </p:sp>
      <p:sp>
        <p:nvSpPr>
          <p:cNvPr id="83" name="Rectangle 82"/>
          <p:cNvSpPr/>
          <p:nvPr/>
        </p:nvSpPr>
        <p:spPr>
          <a:xfrm>
            <a:off x="5355608" y="4184059"/>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 5}</a:t>
            </a:r>
          </a:p>
        </p:txBody>
      </p:sp>
      <p:sp>
        <p:nvSpPr>
          <p:cNvPr id="84" name="Rectangle 83"/>
          <p:cNvSpPr/>
          <p:nvPr/>
        </p:nvSpPr>
        <p:spPr>
          <a:xfrm>
            <a:off x="6732896" y="4184059"/>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85" name="Rectangle 84"/>
          <p:cNvSpPr/>
          <p:nvPr/>
        </p:nvSpPr>
        <p:spPr>
          <a:xfrm>
            <a:off x="7287904" y="4184059"/>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86" name="Rectangle 85"/>
          <p:cNvSpPr/>
          <p:nvPr/>
        </p:nvSpPr>
        <p:spPr>
          <a:xfrm>
            <a:off x="7833813" y="4184059"/>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100</a:t>
            </a:r>
          </a:p>
        </p:txBody>
      </p:sp>
      <p:sp>
        <p:nvSpPr>
          <p:cNvPr id="87" name="Rectangle 86"/>
          <p:cNvSpPr/>
          <p:nvPr/>
        </p:nvSpPr>
        <p:spPr>
          <a:xfrm>
            <a:off x="8458200" y="4184059"/>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88" name="Rectangle 87"/>
          <p:cNvSpPr/>
          <p:nvPr/>
        </p:nvSpPr>
        <p:spPr>
          <a:xfrm>
            <a:off x="4038600" y="4675903"/>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1</a:t>
            </a:r>
          </a:p>
        </p:txBody>
      </p:sp>
      <p:sp>
        <p:nvSpPr>
          <p:cNvPr id="106" name="Rectangle 105"/>
          <p:cNvSpPr/>
          <p:nvPr/>
        </p:nvSpPr>
        <p:spPr>
          <a:xfrm>
            <a:off x="4827896" y="4675903"/>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07" name="Rectangle 106"/>
          <p:cNvSpPr/>
          <p:nvPr/>
        </p:nvSpPr>
        <p:spPr>
          <a:xfrm>
            <a:off x="5355608" y="4675903"/>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a:t>
            </a:r>
          </a:p>
        </p:txBody>
      </p:sp>
      <p:sp>
        <p:nvSpPr>
          <p:cNvPr id="108" name="Rectangle 107"/>
          <p:cNvSpPr/>
          <p:nvPr/>
        </p:nvSpPr>
        <p:spPr>
          <a:xfrm>
            <a:off x="6732896" y="467590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109" name="Rectangle 108"/>
          <p:cNvSpPr/>
          <p:nvPr/>
        </p:nvSpPr>
        <p:spPr>
          <a:xfrm>
            <a:off x="7287904" y="467590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110" name="Rectangle 109"/>
          <p:cNvSpPr/>
          <p:nvPr/>
        </p:nvSpPr>
        <p:spPr>
          <a:xfrm>
            <a:off x="7833813" y="4675903"/>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rPr>
              <a:t>20</a:t>
            </a:r>
          </a:p>
        </p:txBody>
      </p:sp>
      <p:sp>
        <p:nvSpPr>
          <p:cNvPr id="111" name="Rectangle 110"/>
          <p:cNvSpPr/>
          <p:nvPr/>
        </p:nvSpPr>
        <p:spPr>
          <a:xfrm>
            <a:off x="8458200" y="467590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112" name="Rectangle 111"/>
          <p:cNvSpPr/>
          <p:nvPr/>
        </p:nvSpPr>
        <p:spPr>
          <a:xfrm>
            <a:off x="4038600" y="5159992"/>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2</a:t>
            </a:r>
          </a:p>
        </p:txBody>
      </p:sp>
      <p:sp>
        <p:nvSpPr>
          <p:cNvPr id="113" name="Rectangle 112"/>
          <p:cNvSpPr/>
          <p:nvPr/>
        </p:nvSpPr>
        <p:spPr>
          <a:xfrm>
            <a:off x="4827896" y="5159992"/>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4</a:t>
            </a:r>
          </a:p>
        </p:txBody>
      </p:sp>
      <p:sp>
        <p:nvSpPr>
          <p:cNvPr id="114" name="Rectangle 113"/>
          <p:cNvSpPr/>
          <p:nvPr/>
        </p:nvSpPr>
        <p:spPr>
          <a:xfrm>
            <a:off x="5355608" y="5159992"/>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a:t>
            </a:r>
          </a:p>
        </p:txBody>
      </p:sp>
      <p:sp>
        <p:nvSpPr>
          <p:cNvPr id="115" name="Rectangle 114"/>
          <p:cNvSpPr/>
          <p:nvPr/>
        </p:nvSpPr>
        <p:spPr>
          <a:xfrm>
            <a:off x="6732896" y="5159992"/>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40</a:t>
            </a:r>
          </a:p>
        </p:txBody>
      </p:sp>
      <p:sp>
        <p:nvSpPr>
          <p:cNvPr id="116" name="Rectangle 115"/>
          <p:cNvSpPr/>
          <p:nvPr/>
        </p:nvSpPr>
        <p:spPr>
          <a:xfrm>
            <a:off x="7287904" y="5159991"/>
            <a:ext cx="548640" cy="493070"/>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30</a:t>
            </a:r>
          </a:p>
        </p:txBody>
      </p:sp>
      <p:sp>
        <p:nvSpPr>
          <p:cNvPr id="117" name="Rectangle 116"/>
          <p:cNvSpPr/>
          <p:nvPr/>
        </p:nvSpPr>
        <p:spPr>
          <a:xfrm>
            <a:off x="7833813" y="5159992"/>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20</a:t>
            </a:r>
          </a:p>
        </p:txBody>
      </p:sp>
      <p:sp>
        <p:nvSpPr>
          <p:cNvPr id="118" name="Rectangle 117"/>
          <p:cNvSpPr/>
          <p:nvPr/>
        </p:nvSpPr>
        <p:spPr>
          <a:xfrm>
            <a:off x="8458200" y="5159992"/>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119" name="Rectangle 118"/>
          <p:cNvSpPr/>
          <p:nvPr/>
        </p:nvSpPr>
        <p:spPr>
          <a:xfrm>
            <a:off x="4038600" y="5644895"/>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3</a:t>
            </a:r>
          </a:p>
        </p:txBody>
      </p:sp>
      <p:sp>
        <p:nvSpPr>
          <p:cNvPr id="120" name="Rectangle 119"/>
          <p:cNvSpPr/>
          <p:nvPr/>
        </p:nvSpPr>
        <p:spPr>
          <a:xfrm>
            <a:off x="4827896" y="5644895"/>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a:t>
            </a:r>
          </a:p>
        </p:txBody>
      </p:sp>
      <p:sp>
        <p:nvSpPr>
          <p:cNvPr id="121" name="Rectangle 120"/>
          <p:cNvSpPr/>
          <p:nvPr/>
        </p:nvSpPr>
        <p:spPr>
          <a:xfrm>
            <a:off x="5355608" y="5644895"/>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a:t>
            </a:r>
          </a:p>
        </p:txBody>
      </p:sp>
      <p:sp>
        <p:nvSpPr>
          <p:cNvPr id="122" name="Rectangle 121"/>
          <p:cNvSpPr/>
          <p:nvPr/>
        </p:nvSpPr>
        <p:spPr>
          <a:xfrm>
            <a:off x="6732896" y="5644895"/>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rPr>
              <a:t>35</a:t>
            </a:r>
          </a:p>
        </p:txBody>
      </p:sp>
      <p:sp>
        <p:nvSpPr>
          <p:cNvPr id="123" name="Rectangle 122"/>
          <p:cNvSpPr/>
          <p:nvPr/>
        </p:nvSpPr>
        <p:spPr>
          <a:xfrm>
            <a:off x="7287904" y="5644895"/>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124" name="Rectangle 123"/>
          <p:cNvSpPr/>
          <p:nvPr/>
        </p:nvSpPr>
        <p:spPr>
          <a:xfrm>
            <a:off x="7833813" y="5644895"/>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20</a:t>
            </a:r>
          </a:p>
        </p:txBody>
      </p:sp>
      <p:sp>
        <p:nvSpPr>
          <p:cNvPr id="125" name="Rectangle 124"/>
          <p:cNvSpPr/>
          <p:nvPr/>
        </p:nvSpPr>
        <p:spPr>
          <a:xfrm>
            <a:off x="8458200" y="5644895"/>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11" name="Rounded Rectangle 10"/>
          <p:cNvSpPr/>
          <p:nvPr/>
        </p:nvSpPr>
        <p:spPr>
          <a:xfrm>
            <a:off x="7972604" y="4752415"/>
            <a:ext cx="360910" cy="3393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7377752" y="5236192"/>
            <a:ext cx="360910" cy="3393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152400" y="5867400"/>
            <a:ext cx="3796543" cy="503802"/>
          </a:xfrm>
          <a:prstGeom prst="roundRect">
            <a:avLst/>
          </a:prstGeom>
          <a:solidFill>
            <a:schemeClr val="accent6">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Compare cost of 1 – 4 – 3 and 1-3</a:t>
            </a:r>
          </a:p>
        </p:txBody>
      </p:sp>
      <p:sp>
        <p:nvSpPr>
          <p:cNvPr id="73" name="Rounded Rectangle 72"/>
          <p:cNvSpPr/>
          <p:nvPr/>
        </p:nvSpPr>
        <p:spPr>
          <a:xfrm>
            <a:off x="4038600" y="5653060"/>
            <a:ext cx="4968240" cy="478196"/>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66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fade">
                                      <p:cBhvr>
                                        <p:cTn id="57" dur="500"/>
                                        <p:tgtEl>
                                          <p:spTgt spid="1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7"/>
                                        </p:tgtEl>
                                        <p:attrNameLst>
                                          <p:attrName>style.visibility</p:attrName>
                                        </p:attrNameLst>
                                      </p:cBhvr>
                                      <p:to>
                                        <p:strVal val="visible"/>
                                      </p:to>
                                    </p:set>
                                    <p:animEffect transition="in" filter="fade">
                                      <p:cBhvr>
                                        <p:cTn id="62" dur="500"/>
                                        <p:tgtEl>
                                          <p:spTgt spid="1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7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500"/>
                                        <p:tgtEl>
                                          <p:spTgt spid="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18"/>
                                        </p:tgtEl>
                                        <p:attrNameLst>
                                          <p:attrName>style.visibility</p:attrName>
                                        </p:attrNameLst>
                                      </p:cBhvr>
                                      <p:to>
                                        <p:strVal val="visible"/>
                                      </p:to>
                                    </p:set>
                                    <p:animEffect transition="in" filter="fade">
                                      <p:cBhvr>
                                        <p:cTn id="81" dur="500"/>
                                        <p:tgtEl>
                                          <p:spTgt spid="118"/>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5"/>
                                        </p:tgtEl>
                                        <p:attrNameLst>
                                          <p:attrName>style.visibility</p:attrName>
                                        </p:attrNameLst>
                                      </p:cBhvr>
                                      <p:to>
                                        <p:strVal val="hidden"/>
                                      </p:to>
                                    </p:set>
                                  </p:childTnLst>
                                </p:cTn>
                              </p:par>
                              <p:par>
                                <p:cTn id="86" presetID="1" presetClass="exit" presetSubtype="0" fill="hold" grpId="2" nodeType="withEffect">
                                  <p:stCondLst>
                                    <p:cond delay="0"/>
                                  </p:stCondLst>
                                  <p:childTnLst>
                                    <p:set>
                                      <p:cBhvr>
                                        <p:cTn id="87" dur="1" fill="hold">
                                          <p:stCondLst>
                                            <p:cond delay="0"/>
                                          </p:stCondLst>
                                        </p:cTn>
                                        <p:tgtEl>
                                          <p:spTgt spid="3"/>
                                        </p:tgtEl>
                                        <p:attrNameLst>
                                          <p:attrName>style.visibility</p:attrName>
                                        </p:attrNameLst>
                                      </p:cBhvr>
                                      <p:to>
                                        <p:strVal val="hidden"/>
                                      </p:to>
                                    </p:set>
                                  </p:childTnLst>
                                </p:cTn>
                              </p:par>
                              <p:par>
                                <p:cTn id="88" presetID="1" presetClass="exit" presetSubtype="0" fill="hold" grpId="2" nodeType="withEffect">
                                  <p:stCondLst>
                                    <p:cond delay="0"/>
                                  </p:stCondLst>
                                  <p:childTnLst>
                                    <p:set>
                                      <p:cBhvr>
                                        <p:cTn id="89" dur="1" fill="hold">
                                          <p:stCondLst>
                                            <p:cond delay="0"/>
                                          </p:stCondLst>
                                        </p:cTn>
                                        <p:tgtEl>
                                          <p:spTgt spid="71"/>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6"/>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67"/>
                                        </p:tgtEl>
                                        <p:attrNameLst>
                                          <p:attrName>style.visibility</p:attrName>
                                        </p:attrNameLst>
                                      </p:cBhvr>
                                      <p:to>
                                        <p:strVal val="hidden"/>
                                      </p:to>
                                    </p:set>
                                  </p:childTnLst>
                                </p:cTn>
                              </p:par>
                              <p:par>
                                <p:cTn id="96" presetID="1" presetClass="exit" presetSubtype="0" fill="hold" grpId="2" nodeType="withEffect">
                                  <p:stCondLst>
                                    <p:cond delay="0"/>
                                  </p:stCondLst>
                                  <p:childTnLst>
                                    <p:set>
                                      <p:cBhvr>
                                        <p:cTn id="97" dur="1" fill="hold">
                                          <p:stCondLst>
                                            <p:cond delay="0"/>
                                          </p:stCondLst>
                                        </p:cTn>
                                        <p:tgtEl>
                                          <p:spTgt spid="5"/>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72"/>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19"/>
                                        </p:tgtEl>
                                        <p:attrNameLst>
                                          <p:attrName>style.visibility</p:attrName>
                                        </p:attrNameLst>
                                      </p:cBhvr>
                                      <p:to>
                                        <p:strVal val="visible"/>
                                      </p:to>
                                    </p:set>
                                    <p:animEffect transition="in" filter="fade">
                                      <p:cBhvr>
                                        <p:cTn id="104" dur="500"/>
                                        <p:tgtEl>
                                          <p:spTgt spid="119"/>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fade">
                                      <p:cBhvr>
                                        <p:cTn id="113" dur="500"/>
                                        <p:tgtEl>
                                          <p:spTgt spid="6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20"/>
                                        </p:tgtEl>
                                        <p:attrNameLst>
                                          <p:attrName>style.visibility</p:attrName>
                                        </p:attrNameLst>
                                      </p:cBhvr>
                                      <p:to>
                                        <p:strVal val="visible"/>
                                      </p:to>
                                    </p:set>
                                    <p:animEffect transition="in" filter="fade">
                                      <p:cBhvr>
                                        <p:cTn id="118" dur="500"/>
                                        <p:tgtEl>
                                          <p:spTgt spid="120"/>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21"/>
                                        </p:tgtEl>
                                        <p:attrNameLst>
                                          <p:attrName>style.visibility</p:attrName>
                                        </p:attrNameLst>
                                      </p:cBhvr>
                                      <p:to>
                                        <p:strVal val="visible"/>
                                      </p:to>
                                    </p:set>
                                    <p:animEffect transition="in" filter="fade">
                                      <p:cBhvr>
                                        <p:cTn id="123" dur="500"/>
                                        <p:tgtEl>
                                          <p:spTgt spid="12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22"/>
                                        </p:tgtEl>
                                        <p:attrNameLst>
                                          <p:attrName>style.visibility</p:attrName>
                                        </p:attrNameLst>
                                      </p:cBhvr>
                                      <p:to>
                                        <p:strVal val="visible"/>
                                      </p:to>
                                    </p:set>
                                    <p:animEffect transition="in" filter="fade">
                                      <p:cBhvr>
                                        <p:cTn id="128" dur="500"/>
                                        <p:tgtEl>
                                          <p:spTgt spid="12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23"/>
                                        </p:tgtEl>
                                        <p:attrNameLst>
                                          <p:attrName>style.visibility</p:attrName>
                                        </p:attrNameLst>
                                      </p:cBhvr>
                                      <p:to>
                                        <p:strVal val="visible"/>
                                      </p:to>
                                    </p:set>
                                    <p:animEffect transition="in" filter="fade">
                                      <p:cBhvr>
                                        <p:cTn id="133" dur="500"/>
                                        <p:tgtEl>
                                          <p:spTgt spid="123"/>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24"/>
                                        </p:tgtEl>
                                        <p:attrNameLst>
                                          <p:attrName>style.visibility</p:attrName>
                                        </p:attrNameLst>
                                      </p:cBhvr>
                                      <p:to>
                                        <p:strVal val="visible"/>
                                      </p:to>
                                    </p:set>
                                    <p:animEffect transition="in" filter="fade">
                                      <p:cBhvr>
                                        <p:cTn id="138" dur="500"/>
                                        <p:tgtEl>
                                          <p:spTgt spid="124"/>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5"/>
                                        </p:tgtEl>
                                        <p:attrNameLst>
                                          <p:attrName>style.visibility</p:attrName>
                                        </p:attrNameLst>
                                      </p:cBhvr>
                                      <p:to>
                                        <p:strVal val="visible"/>
                                      </p:to>
                                    </p:set>
                                    <p:animEffect transition="in" filter="fade">
                                      <p:cBhvr>
                                        <p:cTn id="143" dur="500"/>
                                        <p:tgtEl>
                                          <p:spTgt spid="12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73"/>
                                        </p:tgtEl>
                                        <p:attrNameLst>
                                          <p:attrName>style.visibility</p:attrName>
                                        </p:attrNameLst>
                                      </p:cBhvr>
                                      <p:to>
                                        <p:strVal val="visible"/>
                                      </p:to>
                                    </p:set>
                                    <p:animEffect transition="in" filter="wipe(left)">
                                      <p:cBhvr>
                                        <p:cTn id="148" dur="500"/>
                                        <p:tgtEl>
                                          <p:spTgt spid="73"/>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2" nodeType="clickEffect">
                                  <p:stCondLst>
                                    <p:cond delay="0"/>
                                  </p:stCondLst>
                                  <p:childTnLst>
                                    <p:set>
                                      <p:cBhvr>
                                        <p:cTn id="152" dur="1" fill="hold">
                                          <p:stCondLst>
                                            <p:cond delay="0"/>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2" animBg="1"/>
      <p:bldP spid="5" grpId="0" animBg="1"/>
      <p:bldP spid="5" grpId="1" animBg="1"/>
      <p:bldP spid="5" grpId="2" animBg="1"/>
      <p:bldP spid="66" grpId="0" animBg="1"/>
      <p:bldP spid="66" grpId="1" animBg="1"/>
      <p:bldP spid="67" grpId="0" animBg="1"/>
      <p:bldP spid="67" grpId="1" animBg="1"/>
      <p:bldP spid="71" grpId="0" animBg="1"/>
      <p:bldP spid="71" grpId="1" animBg="1"/>
      <p:bldP spid="71" grpId="2" animBg="1"/>
      <p:bldP spid="6" grpId="0" animBg="1"/>
      <p:bldP spid="6" grpId="1"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1" grpId="0" animBg="1"/>
      <p:bldP spid="11" grpId="1" animBg="1"/>
      <p:bldP spid="68" grpId="0" animBg="1"/>
      <p:bldP spid="72" grpId="0" animBg="1"/>
      <p:bldP spid="72" grpId="1" animBg="1"/>
      <p:bldP spid="72" grpId="2" animBg="1"/>
      <p:bldP spid="7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 Home Work</a:t>
            </a:r>
          </a:p>
        </p:txBody>
      </p:sp>
      <p:sp>
        <p:nvSpPr>
          <p:cNvPr id="3" name="Content Placeholder 2"/>
          <p:cNvSpPr>
            <a:spLocks noGrp="1"/>
          </p:cNvSpPr>
          <p:nvPr>
            <p:ph idx="1"/>
          </p:nvPr>
        </p:nvSpPr>
        <p:spPr/>
        <p:txBody>
          <a:bodyPr/>
          <a:lstStyle/>
          <a:p>
            <a:r>
              <a:rPr lang="en-US" dirty="0"/>
              <a:t>Write </a:t>
            </a:r>
            <a:r>
              <a:rPr lang="en-US" dirty="0" err="1"/>
              <a:t>Dijkstra’s</a:t>
            </a:r>
            <a:r>
              <a:rPr lang="en-US" dirty="0"/>
              <a:t> Algorithm for shortest path. Use the algorithm to find the shortest path from the following graph. </a:t>
            </a:r>
          </a:p>
        </p:txBody>
      </p:sp>
      <p:cxnSp>
        <p:nvCxnSpPr>
          <p:cNvPr id="4" name="Straight Connector 3"/>
          <p:cNvCxnSpPr/>
          <p:nvPr/>
        </p:nvCxnSpPr>
        <p:spPr>
          <a:xfrm flipH="1">
            <a:off x="4419600" y="1946398"/>
            <a:ext cx="908" cy="3768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571499" y="198119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1.</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71499" y="1981199"/>
                <a:ext cx="457200"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flipH="1">
                <a:off x="4972199" y="198119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2</m:t>
                      </m:r>
                      <m:r>
                        <a:rPr lang="en-US" sz="2400" i="1" dirty="0" smtClean="0">
                          <a:latin typeface="Cambria Math" panose="02040503050406030204" pitchFamily="18" charset="0"/>
                        </a:rPr>
                        <m:t>.</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flipH="1">
                <a:off x="4972199" y="1981199"/>
                <a:ext cx="457200" cy="461665"/>
              </a:xfrm>
              <a:prstGeom prst="rect">
                <a:avLst/>
              </a:prstGeom>
              <a:blipFill>
                <a:blip r:embed="rId3"/>
                <a:stretch>
                  <a:fillRect/>
                </a:stretch>
              </a:blipFill>
            </p:spPr>
            <p:txBody>
              <a:bodyPr/>
              <a:lstStyle/>
              <a:p>
                <a:r>
                  <a:rPr lang="en-US">
                    <a:noFill/>
                  </a:rPr>
                  <a:t> </a:t>
                </a:r>
              </a:p>
            </p:txBody>
          </p:sp>
        </mc:Fallback>
      </mc:AlternateContent>
      <p:sp>
        <p:nvSpPr>
          <p:cNvPr id="7" name="Oval 6"/>
          <p:cNvSpPr/>
          <p:nvPr/>
        </p:nvSpPr>
        <p:spPr>
          <a:xfrm>
            <a:off x="571499" y="3543301"/>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8" name="Oval 7"/>
          <p:cNvSpPr/>
          <p:nvPr/>
        </p:nvSpPr>
        <p:spPr>
          <a:xfrm>
            <a:off x="1695895" y="258856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9" name="Oval 8"/>
          <p:cNvSpPr/>
          <p:nvPr/>
        </p:nvSpPr>
        <p:spPr>
          <a:xfrm>
            <a:off x="1695895" y="4343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10" name="Oval 9"/>
          <p:cNvSpPr/>
          <p:nvPr/>
        </p:nvSpPr>
        <p:spPr>
          <a:xfrm>
            <a:off x="3370199" y="258856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11" name="Oval 10"/>
          <p:cNvSpPr/>
          <p:nvPr/>
        </p:nvSpPr>
        <p:spPr>
          <a:xfrm>
            <a:off x="3370199" y="4343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a:t>
            </a:r>
          </a:p>
        </p:txBody>
      </p:sp>
      <p:cxnSp>
        <p:nvCxnSpPr>
          <p:cNvPr id="13" name="Straight Arrow Connector 12"/>
          <p:cNvCxnSpPr>
            <a:stCxn id="7" idx="0"/>
            <a:endCxn id="8" idx="2"/>
          </p:cNvCxnSpPr>
          <p:nvPr/>
        </p:nvCxnSpPr>
        <p:spPr>
          <a:xfrm flipV="1">
            <a:off x="838199" y="2855269"/>
            <a:ext cx="857696" cy="6880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9" idx="2"/>
          </p:cNvCxnSpPr>
          <p:nvPr/>
        </p:nvCxnSpPr>
        <p:spPr>
          <a:xfrm>
            <a:off x="838199" y="4076701"/>
            <a:ext cx="857696" cy="5333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6"/>
            <a:endCxn id="10" idx="2"/>
          </p:cNvCxnSpPr>
          <p:nvPr/>
        </p:nvCxnSpPr>
        <p:spPr>
          <a:xfrm>
            <a:off x="2229295" y="2855269"/>
            <a:ext cx="114090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1" idx="2"/>
          </p:cNvCxnSpPr>
          <p:nvPr/>
        </p:nvCxnSpPr>
        <p:spPr>
          <a:xfrm>
            <a:off x="2229295" y="4610100"/>
            <a:ext cx="114090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7"/>
            <a:endCxn id="10" idx="3"/>
          </p:cNvCxnSpPr>
          <p:nvPr/>
        </p:nvCxnSpPr>
        <p:spPr>
          <a:xfrm flipV="1">
            <a:off x="2151180" y="3043854"/>
            <a:ext cx="1297134" cy="13776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1"/>
            <a:endCxn id="8" idx="3"/>
          </p:cNvCxnSpPr>
          <p:nvPr/>
        </p:nvCxnSpPr>
        <p:spPr>
          <a:xfrm flipV="1">
            <a:off x="1774010" y="3043854"/>
            <a:ext cx="0" cy="13776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4"/>
            <a:endCxn id="9" idx="0"/>
          </p:cNvCxnSpPr>
          <p:nvPr/>
        </p:nvCxnSpPr>
        <p:spPr>
          <a:xfrm>
            <a:off x="1962595" y="3121969"/>
            <a:ext cx="0" cy="12214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0"/>
            <a:endCxn id="10" idx="4"/>
          </p:cNvCxnSpPr>
          <p:nvPr/>
        </p:nvCxnSpPr>
        <p:spPr>
          <a:xfrm flipV="1">
            <a:off x="3636899" y="3121969"/>
            <a:ext cx="0" cy="12214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5"/>
            <a:endCxn id="11" idx="7"/>
          </p:cNvCxnSpPr>
          <p:nvPr/>
        </p:nvCxnSpPr>
        <p:spPr>
          <a:xfrm>
            <a:off x="3825484" y="3043854"/>
            <a:ext cx="0" cy="13776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38200" y="2971800"/>
            <a:ext cx="457200" cy="369332"/>
          </a:xfrm>
          <a:prstGeom prst="rect">
            <a:avLst/>
          </a:prstGeom>
          <a:noFill/>
        </p:spPr>
        <p:txBody>
          <a:bodyPr wrap="square" rtlCol="0">
            <a:spAutoFit/>
          </a:bodyPr>
          <a:lstStyle/>
          <a:p>
            <a:r>
              <a:rPr lang="en-US" b="1" i="1" dirty="0"/>
              <a:t>10</a:t>
            </a:r>
          </a:p>
        </p:txBody>
      </p:sp>
      <p:sp>
        <p:nvSpPr>
          <p:cNvPr id="42" name="TextBox 41"/>
          <p:cNvSpPr txBox="1"/>
          <p:nvPr/>
        </p:nvSpPr>
        <p:spPr>
          <a:xfrm>
            <a:off x="924343" y="4274406"/>
            <a:ext cx="457200" cy="369332"/>
          </a:xfrm>
          <a:prstGeom prst="rect">
            <a:avLst/>
          </a:prstGeom>
          <a:noFill/>
        </p:spPr>
        <p:txBody>
          <a:bodyPr wrap="square" rtlCol="0">
            <a:spAutoFit/>
          </a:bodyPr>
          <a:lstStyle/>
          <a:p>
            <a:r>
              <a:rPr lang="en-US" b="1" i="1" dirty="0"/>
              <a:t>3</a:t>
            </a:r>
          </a:p>
        </p:txBody>
      </p:sp>
      <p:sp>
        <p:nvSpPr>
          <p:cNvPr id="43" name="TextBox 42"/>
          <p:cNvSpPr txBox="1"/>
          <p:nvPr/>
        </p:nvSpPr>
        <p:spPr>
          <a:xfrm>
            <a:off x="1493418" y="3505025"/>
            <a:ext cx="457200" cy="369332"/>
          </a:xfrm>
          <a:prstGeom prst="rect">
            <a:avLst/>
          </a:prstGeom>
          <a:noFill/>
        </p:spPr>
        <p:txBody>
          <a:bodyPr wrap="square" rtlCol="0">
            <a:spAutoFit/>
          </a:bodyPr>
          <a:lstStyle/>
          <a:p>
            <a:r>
              <a:rPr lang="en-US" b="1" i="1" dirty="0"/>
              <a:t>1</a:t>
            </a:r>
          </a:p>
        </p:txBody>
      </p:sp>
      <p:sp>
        <p:nvSpPr>
          <p:cNvPr id="44" name="TextBox 43"/>
          <p:cNvSpPr txBox="1"/>
          <p:nvPr/>
        </p:nvSpPr>
        <p:spPr>
          <a:xfrm>
            <a:off x="1993177" y="3505025"/>
            <a:ext cx="292823" cy="369332"/>
          </a:xfrm>
          <a:prstGeom prst="rect">
            <a:avLst/>
          </a:prstGeom>
          <a:noFill/>
        </p:spPr>
        <p:txBody>
          <a:bodyPr wrap="square" rtlCol="0">
            <a:spAutoFit/>
          </a:bodyPr>
          <a:lstStyle/>
          <a:p>
            <a:r>
              <a:rPr lang="en-US" b="1" i="1" dirty="0"/>
              <a:t>4</a:t>
            </a:r>
          </a:p>
        </p:txBody>
      </p:sp>
      <p:sp>
        <p:nvSpPr>
          <p:cNvPr id="45" name="TextBox 44"/>
          <p:cNvSpPr txBox="1"/>
          <p:nvPr/>
        </p:nvSpPr>
        <p:spPr>
          <a:xfrm>
            <a:off x="2518350" y="2505633"/>
            <a:ext cx="457200" cy="369332"/>
          </a:xfrm>
          <a:prstGeom prst="rect">
            <a:avLst/>
          </a:prstGeom>
          <a:noFill/>
        </p:spPr>
        <p:txBody>
          <a:bodyPr wrap="square" rtlCol="0">
            <a:spAutoFit/>
          </a:bodyPr>
          <a:lstStyle/>
          <a:p>
            <a:r>
              <a:rPr lang="en-US" b="1" i="1" dirty="0"/>
              <a:t>2</a:t>
            </a:r>
          </a:p>
        </p:txBody>
      </p:sp>
      <p:sp>
        <p:nvSpPr>
          <p:cNvPr id="46" name="TextBox 45"/>
          <p:cNvSpPr txBox="1"/>
          <p:nvPr/>
        </p:nvSpPr>
        <p:spPr>
          <a:xfrm>
            <a:off x="2475897" y="3516868"/>
            <a:ext cx="457200" cy="369332"/>
          </a:xfrm>
          <a:prstGeom prst="rect">
            <a:avLst/>
          </a:prstGeom>
          <a:noFill/>
        </p:spPr>
        <p:txBody>
          <a:bodyPr wrap="square" rtlCol="0">
            <a:spAutoFit/>
          </a:bodyPr>
          <a:lstStyle/>
          <a:p>
            <a:r>
              <a:rPr lang="en-US" b="1" i="1" dirty="0"/>
              <a:t>8</a:t>
            </a:r>
          </a:p>
        </p:txBody>
      </p:sp>
      <p:sp>
        <p:nvSpPr>
          <p:cNvPr id="47" name="TextBox 46"/>
          <p:cNvSpPr txBox="1"/>
          <p:nvPr/>
        </p:nvSpPr>
        <p:spPr>
          <a:xfrm>
            <a:off x="2519588" y="4271038"/>
            <a:ext cx="457200" cy="369332"/>
          </a:xfrm>
          <a:prstGeom prst="rect">
            <a:avLst/>
          </a:prstGeom>
          <a:noFill/>
        </p:spPr>
        <p:txBody>
          <a:bodyPr wrap="square" rtlCol="0">
            <a:spAutoFit/>
          </a:bodyPr>
          <a:lstStyle/>
          <a:p>
            <a:r>
              <a:rPr lang="en-US" b="1" i="1" dirty="0"/>
              <a:t>2</a:t>
            </a:r>
          </a:p>
        </p:txBody>
      </p:sp>
      <p:sp>
        <p:nvSpPr>
          <p:cNvPr id="48" name="TextBox 47"/>
          <p:cNvSpPr txBox="1"/>
          <p:nvPr/>
        </p:nvSpPr>
        <p:spPr>
          <a:xfrm>
            <a:off x="3352800" y="3548018"/>
            <a:ext cx="457200" cy="369332"/>
          </a:xfrm>
          <a:prstGeom prst="rect">
            <a:avLst/>
          </a:prstGeom>
          <a:noFill/>
        </p:spPr>
        <p:txBody>
          <a:bodyPr wrap="square" rtlCol="0">
            <a:spAutoFit/>
          </a:bodyPr>
          <a:lstStyle/>
          <a:p>
            <a:r>
              <a:rPr lang="en-US" b="1" i="1" dirty="0"/>
              <a:t>7</a:t>
            </a:r>
          </a:p>
        </p:txBody>
      </p:sp>
      <p:sp>
        <p:nvSpPr>
          <p:cNvPr id="49" name="TextBox 48"/>
          <p:cNvSpPr txBox="1"/>
          <p:nvPr/>
        </p:nvSpPr>
        <p:spPr>
          <a:xfrm>
            <a:off x="3810000" y="3518848"/>
            <a:ext cx="457200" cy="369332"/>
          </a:xfrm>
          <a:prstGeom prst="rect">
            <a:avLst/>
          </a:prstGeom>
          <a:noFill/>
        </p:spPr>
        <p:txBody>
          <a:bodyPr wrap="square" rtlCol="0">
            <a:spAutoFit/>
          </a:bodyPr>
          <a:lstStyle/>
          <a:p>
            <a:r>
              <a:rPr lang="en-US" b="1" dirty="0"/>
              <a:t>9</a:t>
            </a:r>
          </a:p>
        </p:txBody>
      </p:sp>
      <p:sp>
        <p:nvSpPr>
          <p:cNvPr id="87" name="Oval 86"/>
          <p:cNvSpPr>
            <a:spLocks noChangeArrowheads="1"/>
          </p:cNvSpPr>
          <p:nvPr/>
        </p:nvSpPr>
        <p:spPr bwMode="auto">
          <a:xfrm>
            <a:off x="5562600" y="2438400"/>
            <a:ext cx="457200" cy="457200"/>
          </a:xfrm>
          <a:prstGeom prst="ellipse">
            <a:avLst/>
          </a:prstGeom>
          <a:solidFill>
            <a:schemeClr val="bg1"/>
          </a:solidFill>
          <a:ln w="28575">
            <a:solidFill>
              <a:srgbClr val="C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latin typeface="Times New Roman" panose="02020603050405020304" pitchFamily="18" charset="0"/>
              </a:rPr>
              <a:t>A</a:t>
            </a:r>
            <a:endParaRPr lang="en-US" altLang="en-US" sz="1800" b="1" baseline="-25000" dirty="0">
              <a:latin typeface="Times New Roman" panose="02020603050405020304" pitchFamily="18" charset="0"/>
            </a:endParaRPr>
          </a:p>
        </p:txBody>
      </p:sp>
      <p:sp>
        <p:nvSpPr>
          <p:cNvPr id="88" name="Oval 87"/>
          <p:cNvSpPr>
            <a:spLocks noChangeArrowheads="1"/>
          </p:cNvSpPr>
          <p:nvPr/>
        </p:nvSpPr>
        <p:spPr bwMode="auto">
          <a:xfrm>
            <a:off x="7620000" y="4724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G</a:t>
            </a:r>
            <a:endParaRPr lang="en-US" altLang="en-US" sz="1800" b="1" baseline="-25000">
              <a:latin typeface="Times New Roman" panose="02020603050405020304" pitchFamily="18" charset="0"/>
            </a:endParaRPr>
          </a:p>
        </p:txBody>
      </p:sp>
      <p:sp>
        <p:nvSpPr>
          <p:cNvPr id="89" name="Oval 88"/>
          <p:cNvSpPr>
            <a:spLocks noChangeArrowheads="1"/>
          </p:cNvSpPr>
          <p:nvPr/>
        </p:nvSpPr>
        <p:spPr bwMode="auto">
          <a:xfrm>
            <a:off x="5562600" y="4724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F</a:t>
            </a:r>
            <a:endParaRPr lang="en-US" altLang="en-US" sz="1800" b="1" baseline="-25000">
              <a:latin typeface="Times New Roman" panose="02020603050405020304" pitchFamily="18" charset="0"/>
            </a:endParaRPr>
          </a:p>
        </p:txBody>
      </p:sp>
      <p:cxnSp>
        <p:nvCxnSpPr>
          <p:cNvPr id="90" name="AutoShape 6"/>
          <p:cNvCxnSpPr>
            <a:cxnSpLocks noChangeShapeType="1"/>
            <a:stCxn id="88" idx="2"/>
            <a:endCxn id="89" idx="6"/>
          </p:cNvCxnSpPr>
          <p:nvPr/>
        </p:nvCxnSpPr>
        <p:spPr bwMode="auto">
          <a:xfrm flipH="1">
            <a:off x="6019800" y="4953000"/>
            <a:ext cx="16002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 name="AutoShape 7"/>
          <p:cNvCxnSpPr>
            <a:cxnSpLocks noChangeShapeType="1"/>
            <a:stCxn id="103" idx="2"/>
            <a:endCxn id="100" idx="6"/>
          </p:cNvCxnSpPr>
          <p:nvPr/>
        </p:nvCxnSpPr>
        <p:spPr bwMode="auto">
          <a:xfrm flipH="1">
            <a:off x="5029200" y="3810000"/>
            <a:ext cx="16002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 name="AutoShape 8"/>
          <p:cNvCxnSpPr>
            <a:cxnSpLocks noChangeShapeType="1"/>
            <a:stCxn id="87" idx="6"/>
            <a:endCxn id="93" idx="2"/>
          </p:cNvCxnSpPr>
          <p:nvPr/>
        </p:nvCxnSpPr>
        <p:spPr bwMode="auto">
          <a:xfrm>
            <a:off x="6019800" y="2667000"/>
            <a:ext cx="16002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3" name="Oval 92"/>
          <p:cNvSpPr>
            <a:spLocks noChangeArrowheads="1"/>
          </p:cNvSpPr>
          <p:nvPr/>
        </p:nvSpPr>
        <p:spPr bwMode="auto">
          <a:xfrm>
            <a:off x="7620000" y="2438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B</a:t>
            </a:r>
            <a:endParaRPr lang="en-US" altLang="en-US" sz="1800" b="1" baseline="-25000">
              <a:latin typeface="Times New Roman" panose="02020603050405020304" pitchFamily="18" charset="0"/>
            </a:endParaRPr>
          </a:p>
        </p:txBody>
      </p:sp>
      <p:sp>
        <p:nvSpPr>
          <p:cNvPr id="94" name="Oval 93"/>
          <p:cNvSpPr>
            <a:spLocks noChangeArrowheads="1"/>
          </p:cNvSpPr>
          <p:nvPr/>
        </p:nvSpPr>
        <p:spPr bwMode="auto">
          <a:xfrm>
            <a:off x="8534400" y="3581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E</a:t>
            </a:r>
            <a:endParaRPr lang="en-US" altLang="en-US" sz="1800" b="1" baseline="-25000">
              <a:latin typeface="Times New Roman" panose="02020603050405020304" pitchFamily="18" charset="0"/>
            </a:endParaRPr>
          </a:p>
        </p:txBody>
      </p:sp>
      <p:cxnSp>
        <p:nvCxnSpPr>
          <p:cNvPr id="95" name="AutoShape 11"/>
          <p:cNvCxnSpPr>
            <a:cxnSpLocks noChangeShapeType="1"/>
            <a:stCxn id="94" idx="2"/>
            <a:endCxn id="103" idx="6"/>
          </p:cNvCxnSpPr>
          <p:nvPr/>
        </p:nvCxnSpPr>
        <p:spPr bwMode="auto">
          <a:xfrm flipH="1">
            <a:off x="7086600" y="3810000"/>
            <a:ext cx="1447800" cy="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96" name="AutoShape 12"/>
          <p:cNvCxnSpPr>
            <a:cxnSpLocks noChangeShapeType="1"/>
            <a:stCxn id="94" idx="1"/>
            <a:endCxn id="93" idx="5"/>
          </p:cNvCxnSpPr>
          <p:nvPr/>
        </p:nvCxnSpPr>
        <p:spPr bwMode="auto">
          <a:xfrm flipH="1" flipV="1">
            <a:off x="8010525" y="2828925"/>
            <a:ext cx="5905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97" name="AutoShape 13"/>
          <p:cNvCxnSpPr>
            <a:cxnSpLocks noChangeShapeType="1"/>
            <a:stCxn id="88" idx="7"/>
            <a:endCxn id="94" idx="3"/>
          </p:cNvCxnSpPr>
          <p:nvPr/>
        </p:nvCxnSpPr>
        <p:spPr bwMode="auto">
          <a:xfrm flipV="1">
            <a:off x="8010525" y="3971925"/>
            <a:ext cx="5905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98" name="AutoShape 14"/>
          <p:cNvCxnSpPr>
            <a:cxnSpLocks noChangeShapeType="1"/>
            <a:stCxn id="87" idx="5"/>
            <a:endCxn id="103" idx="1"/>
          </p:cNvCxnSpPr>
          <p:nvPr/>
        </p:nvCxnSpPr>
        <p:spPr bwMode="auto">
          <a:xfrm>
            <a:off x="5953125" y="2828925"/>
            <a:ext cx="742950" cy="8191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 name="AutoShape 15"/>
          <p:cNvCxnSpPr>
            <a:cxnSpLocks noChangeShapeType="1"/>
            <a:stCxn id="93" idx="3"/>
            <a:endCxn id="103" idx="7"/>
          </p:cNvCxnSpPr>
          <p:nvPr/>
        </p:nvCxnSpPr>
        <p:spPr bwMode="auto">
          <a:xfrm flipH="1">
            <a:off x="7019925" y="2828925"/>
            <a:ext cx="666750" cy="8191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0" name="Oval 99"/>
          <p:cNvSpPr>
            <a:spLocks noChangeArrowheads="1"/>
          </p:cNvSpPr>
          <p:nvPr/>
        </p:nvSpPr>
        <p:spPr bwMode="auto">
          <a:xfrm>
            <a:off x="4572000" y="3581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C</a:t>
            </a:r>
            <a:endParaRPr lang="en-US" altLang="en-US" sz="1800" b="1" baseline="-25000">
              <a:latin typeface="Times New Roman" panose="02020603050405020304" pitchFamily="18" charset="0"/>
            </a:endParaRPr>
          </a:p>
        </p:txBody>
      </p:sp>
      <p:cxnSp>
        <p:nvCxnSpPr>
          <p:cNvPr id="101" name="AutoShape 17"/>
          <p:cNvCxnSpPr>
            <a:cxnSpLocks noChangeShapeType="1"/>
            <a:stCxn id="100" idx="7"/>
            <a:endCxn id="87" idx="3"/>
          </p:cNvCxnSpPr>
          <p:nvPr/>
        </p:nvCxnSpPr>
        <p:spPr bwMode="auto">
          <a:xfrm flipV="1">
            <a:off x="4962525" y="2828925"/>
            <a:ext cx="666750" cy="8191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 name="AutoShape 18"/>
          <p:cNvCxnSpPr>
            <a:cxnSpLocks noChangeShapeType="1"/>
            <a:stCxn id="89" idx="1"/>
            <a:endCxn id="100" idx="5"/>
          </p:cNvCxnSpPr>
          <p:nvPr/>
        </p:nvCxnSpPr>
        <p:spPr bwMode="auto">
          <a:xfrm flipH="1" flipV="1">
            <a:off x="4962525" y="3971925"/>
            <a:ext cx="6667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03" name="Oval 102"/>
          <p:cNvSpPr>
            <a:spLocks noChangeArrowheads="1"/>
          </p:cNvSpPr>
          <p:nvPr/>
        </p:nvSpPr>
        <p:spPr bwMode="auto">
          <a:xfrm>
            <a:off x="6629400" y="3581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D</a:t>
            </a:r>
            <a:endParaRPr lang="en-US" altLang="en-US" sz="1800" b="1" baseline="-25000">
              <a:latin typeface="Times New Roman" panose="02020603050405020304" pitchFamily="18" charset="0"/>
            </a:endParaRPr>
          </a:p>
        </p:txBody>
      </p:sp>
      <p:cxnSp>
        <p:nvCxnSpPr>
          <p:cNvPr id="104" name="AutoShape 20"/>
          <p:cNvCxnSpPr>
            <a:cxnSpLocks noChangeShapeType="1"/>
            <a:stCxn id="88" idx="1"/>
            <a:endCxn id="103" idx="5"/>
          </p:cNvCxnSpPr>
          <p:nvPr/>
        </p:nvCxnSpPr>
        <p:spPr bwMode="auto">
          <a:xfrm flipH="1" flipV="1">
            <a:off x="7019925" y="3971925"/>
            <a:ext cx="6667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05" name="AutoShape 21"/>
          <p:cNvCxnSpPr>
            <a:cxnSpLocks noChangeShapeType="1"/>
            <a:stCxn id="89" idx="7"/>
            <a:endCxn id="103" idx="3"/>
          </p:cNvCxnSpPr>
          <p:nvPr/>
        </p:nvCxnSpPr>
        <p:spPr bwMode="auto">
          <a:xfrm flipV="1">
            <a:off x="5953125" y="3971925"/>
            <a:ext cx="7429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06" name="Text Box 22"/>
          <p:cNvSpPr txBox="1">
            <a:spLocks noChangeArrowheads="1"/>
          </p:cNvSpPr>
          <p:nvPr/>
        </p:nvSpPr>
        <p:spPr bwMode="auto">
          <a:xfrm>
            <a:off x="4967288" y="303081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4</a:t>
            </a:r>
          </a:p>
        </p:txBody>
      </p:sp>
      <p:sp>
        <p:nvSpPr>
          <p:cNvPr id="107" name="Text Box 23"/>
          <p:cNvSpPr txBox="1">
            <a:spLocks noChangeArrowheads="1"/>
          </p:cNvSpPr>
          <p:nvPr/>
        </p:nvSpPr>
        <p:spPr bwMode="auto">
          <a:xfrm>
            <a:off x="6276975" y="301652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1</a:t>
            </a:r>
          </a:p>
        </p:txBody>
      </p:sp>
      <p:sp>
        <p:nvSpPr>
          <p:cNvPr id="108" name="Text Box 24"/>
          <p:cNvSpPr txBox="1">
            <a:spLocks noChangeArrowheads="1"/>
          </p:cNvSpPr>
          <p:nvPr/>
        </p:nvSpPr>
        <p:spPr bwMode="auto">
          <a:xfrm>
            <a:off x="6705600" y="2362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2</a:t>
            </a:r>
          </a:p>
        </p:txBody>
      </p:sp>
      <p:sp>
        <p:nvSpPr>
          <p:cNvPr id="109" name="Text Box 25"/>
          <p:cNvSpPr txBox="1">
            <a:spLocks noChangeArrowheads="1"/>
          </p:cNvSpPr>
          <p:nvPr/>
        </p:nvSpPr>
        <p:spPr bwMode="auto">
          <a:xfrm>
            <a:off x="8268096" y="3016528"/>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10</a:t>
            </a:r>
          </a:p>
        </p:txBody>
      </p:sp>
      <p:sp>
        <p:nvSpPr>
          <p:cNvPr id="110" name="Text Box 26"/>
          <p:cNvSpPr txBox="1">
            <a:spLocks noChangeArrowheads="1"/>
          </p:cNvSpPr>
          <p:nvPr/>
        </p:nvSpPr>
        <p:spPr bwMode="auto">
          <a:xfrm>
            <a:off x="7132638" y="301652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3</a:t>
            </a:r>
          </a:p>
        </p:txBody>
      </p:sp>
      <p:sp>
        <p:nvSpPr>
          <p:cNvPr id="111" name="Text Box 27"/>
          <p:cNvSpPr txBox="1">
            <a:spLocks noChangeArrowheads="1"/>
          </p:cNvSpPr>
          <p:nvPr/>
        </p:nvSpPr>
        <p:spPr bwMode="auto">
          <a:xfrm>
            <a:off x="8382000" y="417381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6</a:t>
            </a:r>
          </a:p>
        </p:txBody>
      </p:sp>
      <p:sp>
        <p:nvSpPr>
          <p:cNvPr id="112" name="Text Box 28"/>
          <p:cNvSpPr txBox="1">
            <a:spLocks noChangeArrowheads="1"/>
          </p:cNvSpPr>
          <p:nvPr/>
        </p:nvSpPr>
        <p:spPr bwMode="auto">
          <a:xfrm>
            <a:off x="7391400" y="417381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4</a:t>
            </a:r>
          </a:p>
        </p:txBody>
      </p:sp>
      <p:sp>
        <p:nvSpPr>
          <p:cNvPr id="113" name="Text Box 29"/>
          <p:cNvSpPr txBox="1">
            <a:spLocks noChangeArrowheads="1"/>
          </p:cNvSpPr>
          <p:nvPr/>
        </p:nvSpPr>
        <p:spPr bwMode="auto">
          <a:xfrm>
            <a:off x="7696200" y="3505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2</a:t>
            </a:r>
          </a:p>
        </p:txBody>
      </p:sp>
      <p:sp>
        <p:nvSpPr>
          <p:cNvPr id="114" name="Text Box 30"/>
          <p:cNvSpPr txBox="1">
            <a:spLocks noChangeArrowheads="1"/>
          </p:cNvSpPr>
          <p:nvPr/>
        </p:nvSpPr>
        <p:spPr bwMode="auto">
          <a:xfrm>
            <a:off x="5638800" y="3505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latin typeface="+mn-lt"/>
              </a:rPr>
              <a:t>2</a:t>
            </a:r>
          </a:p>
        </p:txBody>
      </p:sp>
      <p:sp>
        <p:nvSpPr>
          <p:cNvPr id="115" name="Text Box 31"/>
          <p:cNvSpPr txBox="1">
            <a:spLocks noChangeArrowheads="1"/>
          </p:cNvSpPr>
          <p:nvPr/>
        </p:nvSpPr>
        <p:spPr bwMode="auto">
          <a:xfrm>
            <a:off x="6019800" y="417381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latin typeface="+mn-lt"/>
              </a:rPr>
              <a:t>8</a:t>
            </a:r>
          </a:p>
        </p:txBody>
      </p:sp>
      <p:sp>
        <p:nvSpPr>
          <p:cNvPr id="116" name="Text Box 32"/>
          <p:cNvSpPr txBox="1">
            <a:spLocks noChangeArrowheads="1"/>
          </p:cNvSpPr>
          <p:nvPr/>
        </p:nvSpPr>
        <p:spPr bwMode="auto">
          <a:xfrm>
            <a:off x="5029200" y="42026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latin typeface="+mn-lt"/>
              </a:rPr>
              <a:t>5</a:t>
            </a:r>
          </a:p>
        </p:txBody>
      </p:sp>
      <p:sp>
        <p:nvSpPr>
          <p:cNvPr id="117" name="Text Box 33"/>
          <p:cNvSpPr txBox="1">
            <a:spLocks noChangeArrowheads="1"/>
          </p:cNvSpPr>
          <p:nvPr/>
        </p:nvSpPr>
        <p:spPr bwMode="auto">
          <a:xfrm>
            <a:off x="6781800" y="4648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1</a:t>
            </a:r>
          </a:p>
        </p:txBody>
      </p:sp>
    </p:spTree>
    <p:extLst>
      <p:ext uri="{BB962C8B-B14F-4D97-AF65-F5344CB8AC3E}">
        <p14:creationId xmlns:p14="http://schemas.microsoft.com/office/powerpoint/2010/main" val="258459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fade">
                                      <p:cBhvr>
                                        <p:cTn id="75" dur="500"/>
                                        <p:tgtEl>
                                          <p:spTgt spid="4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9"/>
                                        </p:tgtEl>
                                        <p:attrNameLst>
                                          <p:attrName>style.visibility</p:attrName>
                                        </p:attrNameLst>
                                      </p:cBhvr>
                                      <p:to>
                                        <p:strVal val="visible"/>
                                      </p:to>
                                    </p:set>
                                    <p:animEffect transition="in" filter="fade">
                                      <p:cBhvr>
                                        <p:cTn id="89" dur="500"/>
                                        <p:tgtEl>
                                          <p:spTgt spid="89"/>
                                        </p:tgtEl>
                                      </p:cBhvr>
                                    </p:animEffect>
                                  </p:childTnLst>
                                </p:cTn>
                              </p:par>
                              <p:par>
                                <p:cTn id="90" presetID="10" presetClass="entr" presetSubtype="0" fill="hold"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fade">
                                      <p:cBhvr>
                                        <p:cTn id="92" dur="500"/>
                                        <p:tgtEl>
                                          <p:spTgt spid="90"/>
                                        </p:tgtEl>
                                      </p:cBhvr>
                                    </p:animEffect>
                                  </p:childTnLst>
                                </p:cTn>
                              </p:par>
                              <p:par>
                                <p:cTn id="93" presetID="10"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fade">
                                      <p:cBhvr>
                                        <p:cTn id="95" dur="500"/>
                                        <p:tgtEl>
                                          <p:spTgt spid="91"/>
                                        </p:tgtEl>
                                      </p:cBhvr>
                                    </p:animEffect>
                                  </p:childTnLst>
                                </p:cTn>
                              </p:par>
                              <p:par>
                                <p:cTn id="96" presetID="10" presetClass="entr" presetSubtype="0" fill="hold" nodeType="with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fade">
                                      <p:cBhvr>
                                        <p:cTn id="98" dur="500"/>
                                        <p:tgtEl>
                                          <p:spTgt spid="9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fade">
                                      <p:cBhvr>
                                        <p:cTn id="101" dur="500"/>
                                        <p:tgtEl>
                                          <p:spTgt spid="9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94"/>
                                        </p:tgtEl>
                                        <p:attrNameLst>
                                          <p:attrName>style.visibility</p:attrName>
                                        </p:attrNameLst>
                                      </p:cBhvr>
                                      <p:to>
                                        <p:strVal val="visible"/>
                                      </p:to>
                                    </p:set>
                                    <p:animEffect transition="in" filter="fade">
                                      <p:cBhvr>
                                        <p:cTn id="104" dur="500"/>
                                        <p:tgtEl>
                                          <p:spTgt spid="94"/>
                                        </p:tgtEl>
                                      </p:cBhvr>
                                    </p:animEffect>
                                  </p:childTnLst>
                                </p:cTn>
                              </p:par>
                              <p:par>
                                <p:cTn id="105" presetID="10" presetClass="entr" presetSubtype="0" fill="hold" nodeType="with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fade">
                                      <p:cBhvr>
                                        <p:cTn id="107" dur="500"/>
                                        <p:tgtEl>
                                          <p:spTgt spid="95"/>
                                        </p:tgtEl>
                                      </p:cBhvr>
                                    </p:animEffect>
                                  </p:childTnLst>
                                </p:cTn>
                              </p:par>
                              <p:par>
                                <p:cTn id="108" presetID="10" presetClass="entr" presetSubtype="0" fill="hold" nodeType="with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fade">
                                      <p:cBhvr>
                                        <p:cTn id="110" dur="500"/>
                                        <p:tgtEl>
                                          <p:spTgt spid="96"/>
                                        </p:tgtEl>
                                      </p:cBhvr>
                                    </p:animEffect>
                                  </p:childTnLst>
                                </p:cTn>
                              </p:par>
                              <p:par>
                                <p:cTn id="111" presetID="10" presetClass="entr" presetSubtype="0" fill="hold" nodeType="withEffect">
                                  <p:stCondLst>
                                    <p:cond delay="0"/>
                                  </p:stCondLst>
                                  <p:childTnLst>
                                    <p:set>
                                      <p:cBhvr>
                                        <p:cTn id="112" dur="1" fill="hold">
                                          <p:stCondLst>
                                            <p:cond delay="0"/>
                                          </p:stCondLst>
                                        </p:cTn>
                                        <p:tgtEl>
                                          <p:spTgt spid="97"/>
                                        </p:tgtEl>
                                        <p:attrNameLst>
                                          <p:attrName>style.visibility</p:attrName>
                                        </p:attrNameLst>
                                      </p:cBhvr>
                                      <p:to>
                                        <p:strVal val="visible"/>
                                      </p:to>
                                    </p:set>
                                    <p:animEffect transition="in" filter="fade">
                                      <p:cBhvr>
                                        <p:cTn id="113" dur="500"/>
                                        <p:tgtEl>
                                          <p:spTgt spid="97"/>
                                        </p:tgtEl>
                                      </p:cBhvr>
                                    </p:animEffect>
                                  </p:childTnLst>
                                </p:cTn>
                              </p:par>
                              <p:par>
                                <p:cTn id="114" presetID="10" presetClass="entr" presetSubtype="0" fill="hold" nodeType="withEffect">
                                  <p:stCondLst>
                                    <p:cond delay="0"/>
                                  </p:stCondLst>
                                  <p:childTnLst>
                                    <p:set>
                                      <p:cBhvr>
                                        <p:cTn id="115" dur="1" fill="hold">
                                          <p:stCondLst>
                                            <p:cond delay="0"/>
                                          </p:stCondLst>
                                        </p:cTn>
                                        <p:tgtEl>
                                          <p:spTgt spid="98"/>
                                        </p:tgtEl>
                                        <p:attrNameLst>
                                          <p:attrName>style.visibility</p:attrName>
                                        </p:attrNameLst>
                                      </p:cBhvr>
                                      <p:to>
                                        <p:strVal val="visible"/>
                                      </p:to>
                                    </p:set>
                                    <p:animEffect transition="in" filter="fade">
                                      <p:cBhvr>
                                        <p:cTn id="116" dur="500"/>
                                        <p:tgtEl>
                                          <p:spTgt spid="98"/>
                                        </p:tgtEl>
                                      </p:cBhvr>
                                    </p:animEffect>
                                  </p:childTnLst>
                                </p:cTn>
                              </p:par>
                              <p:par>
                                <p:cTn id="117" presetID="10" presetClass="entr" presetSubtype="0" fill="hold" nodeType="withEffect">
                                  <p:stCondLst>
                                    <p:cond delay="0"/>
                                  </p:stCondLst>
                                  <p:childTnLst>
                                    <p:set>
                                      <p:cBhvr>
                                        <p:cTn id="118" dur="1" fill="hold">
                                          <p:stCondLst>
                                            <p:cond delay="0"/>
                                          </p:stCondLst>
                                        </p:cTn>
                                        <p:tgtEl>
                                          <p:spTgt spid="99"/>
                                        </p:tgtEl>
                                        <p:attrNameLst>
                                          <p:attrName>style.visibility</p:attrName>
                                        </p:attrNameLst>
                                      </p:cBhvr>
                                      <p:to>
                                        <p:strVal val="visible"/>
                                      </p:to>
                                    </p:set>
                                    <p:animEffect transition="in" filter="fade">
                                      <p:cBhvr>
                                        <p:cTn id="119" dur="500"/>
                                        <p:tgtEl>
                                          <p:spTgt spid="99"/>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00"/>
                                        </p:tgtEl>
                                        <p:attrNameLst>
                                          <p:attrName>style.visibility</p:attrName>
                                        </p:attrNameLst>
                                      </p:cBhvr>
                                      <p:to>
                                        <p:strVal val="visible"/>
                                      </p:to>
                                    </p:set>
                                    <p:animEffect transition="in" filter="fade">
                                      <p:cBhvr>
                                        <p:cTn id="122" dur="500"/>
                                        <p:tgtEl>
                                          <p:spTgt spid="100"/>
                                        </p:tgtEl>
                                      </p:cBhvr>
                                    </p:animEffect>
                                  </p:childTnLst>
                                </p:cTn>
                              </p:par>
                              <p:par>
                                <p:cTn id="123" presetID="10" presetClass="entr" presetSubtype="0" fill="hold" nodeType="withEffect">
                                  <p:stCondLst>
                                    <p:cond delay="0"/>
                                  </p:stCondLst>
                                  <p:childTnLst>
                                    <p:set>
                                      <p:cBhvr>
                                        <p:cTn id="124" dur="1" fill="hold">
                                          <p:stCondLst>
                                            <p:cond delay="0"/>
                                          </p:stCondLst>
                                        </p:cTn>
                                        <p:tgtEl>
                                          <p:spTgt spid="101"/>
                                        </p:tgtEl>
                                        <p:attrNameLst>
                                          <p:attrName>style.visibility</p:attrName>
                                        </p:attrNameLst>
                                      </p:cBhvr>
                                      <p:to>
                                        <p:strVal val="visible"/>
                                      </p:to>
                                    </p:set>
                                    <p:animEffect transition="in" filter="fade">
                                      <p:cBhvr>
                                        <p:cTn id="125" dur="500"/>
                                        <p:tgtEl>
                                          <p:spTgt spid="101"/>
                                        </p:tgtEl>
                                      </p:cBhvr>
                                    </p:animEffect>
                                  </p:childTnLst>
                                </p:cTn>
                              </p:par>
                              <p:par>
                                <p:cTn id="126" presetID="10" presetClass="entr" presetSubtype="0" fill="hold" nodeType="withEffect">
                                  <p:stCondLst>
                                    <p:cond delay="0"/>
                                  </p:stCondLst>
                                  <p:childTnLst>
                                    <p:set>
                                      <p:cBhvr>
                                        <p:cTn id="127" dur="1" fill="hold">
                                          <p:stCondLst>
                                            <p:cond delay="0"/>
                                          </p:stCondLst>
                                        </p:cTn>
                                        <p:tgtEl>
                                          <p:spTgt spid="102"/>
                                        </p:tgtEl>
                                        <p:attrNameLst>
                                          <p:attrName>style.visibility</p:attrName>
                                        </p:attrNameLst>
                                      </p:cBhvr>
                                      <p:to>
                                        <p:strVal val="visible"/>
                                      </p:to>
                                    </p:set>
                                    <p:animEffect transition="in" filter="fade">
                                      <p:cBhvr>
                                        <p:cTn id="128" dur="500"/>
                                        <p:tgtEl>
                                          <p:spTgt spid="102"/>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03"/>
                                        </p:tgtEl>
                                        <p:attrNameLst>
                                          <p:attrName>style.visibility</p:attrName>
                                        </p:attrNameLst>
                                      </p:cBhvr>
                                      <p:to>
                                        <p:strVal val="visible"/>
                                      </p:to>
                                    </p:set>
                                    <p:animEffect transition="in" filter="fade">
                                      <p:cBhvr>
                                        <p:cTn id="131" dur="500"/>
                                        <p:tgtEl>
                                          <p:spTgt spid="103"/>
                                        </p:tgtEl>
                                      </p:cBhvr>
                                    </p:animEffect>
                                  </p:childTnLst>
                                </p:cTn>
                              </p:par>
                              <p:par>
                                <p:cTn id="132" presetID="10" presetClass="entr" presetSubtype="0" fill="hold" nodeType="withEffect">
                                  <p:stCondLst>
                                    <p:cond delay="0"/>
                                  </p:stCondLst>
                                  <p:childTnLst>
                                    <p:set>
                                      <p:cBhvr>
                                        <p:cTn id="133" dur="1" fill="hold">
                                          <p:stCondLst>
                                            <p:cond delay="0"/>
                                          </p:stCondLst>
                                        </p:cTn>
                                        <p:tgtEl>
                                          <p:spTgt spid="104"/>
                                        </p:tgtEl>
                                        <p:attrNameLst>
                                          <p:attrName>style.visibility</p:attrName>
                                        </p:attrNameLst>
                                      </p:cBhvr>
                                      <p:to>
                                        <p:strVal val="visible"/>
                                      </p:to>
                                    </p:set>
                                    <p:animEffect transition="in" filter="fade">
                                      <p:cBhvr>
                                        <p:cTn id="134" dur="500"/>
                                        <p:tgtEl>
                                          <p:spTgt spid="104"/>
                                        </p:tgtEl>
                                      </p:cBhvr>
                                    </p:animEffect>
                                  </p:childTnLst>
                                </p:cTn>
                              </p:par>
                              <p:par>
                                <p:cTn id="135" presetID="10" presetClass="entr" presetSubtype="0" fill="hold" nodeType="withEffect">
                                  <p:stCondLst>
                                    <p:cond delay="0"/>
                                  </p:stCondLst>
                                  <p:childTnLst>
                                    <p:set>
                                      <p:cBhvr>
                                        <p:cTn id="136" dur="1" fill="hold">
                                          <p:stCondLst>
                                            <p:cond delay="0"/>
                                          </p:stCondLst>
                                        </p:cTn>
                                        <p:tgtEl>
                                          <p:spTgt spid="105"/>
                                        </p:tgtEl>
                                        <p:attrNameLst>
                                          <p:attrName>style.visibility</p:attrName>
                                        </p:attrNameLst>
                                      </p:cBhvr>
                                      <p:to>
                                        <p:strVal val="visible"/>
                                      </p:to>
                                    </p:set>
                                    <p:animEffect transition="in" filter="fade">
                                      <p:cBhvr>
                                        <p:cTn id="137" dur="500"/>
                                        <p:tgtEl>
                                          <p:spTgt spid="105"/>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06"/>
                                        </p:tgtEl>
                                        <p:attrNameLst>
                                          <p:attrName>style.visibility</p:attrName>
                                        </p:attrNameLst>
                                      </p:cBhvr>
                                      <p:to>
                                        <p:strVal val="visible"/>
                                      </p:to>
                                    </p:set>
                                    <p:animEffect transition="in" filter="fade">
                                      <p:cBhvr>
                                        <p:cTn id="140" dur="500"/>
                                        <p:tgtEl>
                                          <p:spTgt spid="10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07"/>
                                        </p:tgtEl>
                                        <p:attrNameLst>
                                          <p:attrName>style.visibility</p:attrName>
                                        </p:attrNameLst>
                                      </p:cBhvr>
                                      <p:to>
                                        <p:strVal val="visible"/>
                                      </p:to>
                                    </p:set>
                                    <p:animEffect transition="in" filter="fade">
                                      <p:cBhvr>
                                        <p:cTn id="143" dur="500"/>
                                        <p:tgtEl>
                                          <p:spTgt spid="10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08"/>
                                        </p:tgtEl>
                                        <p:attrNameLst>
                                          <p:attrName>style.visibility</p:attrName>
                                        </p:attrNameLst>
                                      </p:cBhvr>
                                      <p:to>
                                        <p:strVal val="visible"/>
                                      </p:to>
                                    </p:set>
                                    <p:animEffect transition="in" filter="fade">
                                      <p:cBhvr>
                                        <p:cTn id="146" dur="500"/>
                                        <p:tgtEl>
                                          <p:spTgt spid="108"/>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09"/>
                                        </p:tgtEl>
                                        <p:attrNameLst>
                                          <p:attrName>style.visibility</p:attrName>
                                        </p:attrNameLst>
                                      </p:cBhvr>
                                      <p:to>
                                        <p:strVal val="visible"/>
                                      </p:to>
                                    </p:set>
                                    <p:animEffect transition="in" filter="fade">
                                      <p:cBhvr>
                                        <p:cTn id="149" dur="500"/>
                                        <p:tgtEl>
                                          <p:spTgt spid="109"/>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10"/>
                                        </p:tgtEl>
                                        <p:attrNameLst>
                                          <p:attrName>style.visibility</p:attrName>
                                        </p:attrNameLst>
                                      </p:cBhvr>
                                      <p:to>
                                        <p:strVal val="visible"/>
                                      </p:to>
                                    </p:set>
                                    <p:animEffect transition="in" filter="fade">
                                      <p:cBhvr>
                                        <p:cTn id="152" dur="500"/>
                                        <p:tgtEl>
                                          <p:spTgt spid="11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11"/>
                                        </p:tgtEl>
                                        <p:attrNameLst>
                                          <p:attrName>style.visibility</p:attrName>
                                        </p:attrNameLst>
                                      </p:cBhvr>
                                      <p:to>
                                        <p:strVal val="visible"/>
                                      </p:to>
                                    </p:set>
                                    <p:animEffect transition="in" filter="fade">
                                      <p:cBhvr>
                                        <p:cTn id="155" dur="500"/>
                                        <p:tgtEl>
                                          <p:spTgt spid="111"/>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12"/>
                                        </p:tgtEl>
                                        <p:attrNameLst>
                                          <p:attrName>style.visibility</p:attrName>
                                        </p:attrNameLst>
                                      </p:cBhvr>
                                      <p:to>
                                        <p:strVal val="visible"/>
                                      </p:to>
                                    </p:set>
                                    <p:animEffect transition="in" filter="fade">
                                      <p:cBhvr>
                                        <p:cTn id="158" dur="500"/>
                                        <p:tgtEl>
                                          <p:spTgt spid="11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13"/>
                                        </p:tgtEl>
                                        <p:attrNameLst>
                                          <p:attrName>style.visibility</p:attrName>
                                        </p:attrNameLst>
                                      </p:cBhvr>
                                      <p:to>
                                        <p:strVal val="visible"/>
                                      </p:to>
                                    </p:set>
                                    <p:animEffect transition="in" filter="fade">
                                      <p:cBhvr>
                                        <p:cTn id="161" dur="500"/>
                                        <p:tgtEl>
                                          <p:spTgt spid="113"/>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14"/>
                                        </p:tgtEl>
                                        <p:attrNameLst>
                                          <p:attrName>style.visibility</p:attrName>
                                        </p:attrNameLst>
                                      </p:cBhvr>
                                      <p:to>
                                        <p:strVal val="visible"/>
                                      </p:to>
                                    </p:set>
                                    <p:animEffect transition="in" filter="fade">
                                      <p:cBhvr>
                                        <p:cTn id="164" dur="500"/>
                                        <p:tgtEl>
                                          <p:spTgt spid="11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15"/>
                                        </p:tgtEl>
                                        <p:attrNameLst>
                                          <p:attrName>style.visibility</p:attrName>
                                        </p:attrNameLst>
                                      </p:cBhvr>
                                      <p:to>
                                        <p:strVal val="visible"/>
                                      </p:to>
                                    </p:set>
                                    <p:animEffect transition="in" filter="fade">
                                      <p:cBhvr>
                                        <p:cTn id="167" dur="500"/>
                                        <p:tgtEl>
                                          <p:spTgt spid="11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16"/>
                                        </p:tgtEl>
                                        <p:attrNameLst>
                                          <p:attrName>style.visibility</p:attrName>
                                        </p:attrNameLst>
                                      </p:cBhvr>
                                      <p:to>
                                        <p:strVal val="visible"/>
                                      </p:to>
                                    </p:set>
                                    <p:animEffect transition="in" filter="fade">
                                      <p:cBhvr>
                                        <p:cTn id="170" dur="500"/>
                                        <p:tgtEl>
                                          <p:spTgt spid="11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17"/>
                                        </p:tgtEl>
                                        <p:attrNameLst>
                                          <p:attrName>style.visibility</p:attrName>
                                        </p:attrNameLst>
                                      </p:cBhvr>
                                      <p:to>
                                        <p:strVal val="visible"/>
                                      </p:to>
                                    </p:set>
                                    <p:animEffect transition="in" filter="fade">
                                      <p:cBhvr>
                                        <p:cTn id="173"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41" grpId="0"/>
      <p:bldP spid="42" grpId="0"/>
      <p:bldP spid="43" grpId="0"/>
      <p:bldP spid="44" grpId="0"/>
      <p:bldP spid="45" grpId="0"/>
      <p:bldP spid="46" grpId="0"/>
      <p:bldP spid="47" grpId="0"/>
      <p:bldP spid="48" grpId="0"/>
      <p:bldP spid="49" grpId="0"/>
      <p:bldP spid="87" grpId="0" animBg="1"/>
      <p:bldP spid="88" grpId="0" animBg="1"/>
      <p:bldP spid="89" grpId="0" animBg="1"/>
      <p:bldP spid="93" grpId="0" animBg="1"/>
      <p:bldP spid="94" grpId="0" animBg="1"/>
      <p:bldP spid="100" grpId="0" animBg="1"/>
      <p:bldP spid="103" grpId="0" animBg="1"/>
      <p:bldP spid="106" grpId="0"/>
      <p:bldP spid="107" grpId="0"/>
      <p:bldP spid="108" grpId="0"/>
      <p:bldP spid="109" grpId="0"/>
      <p:bldP spid="110" grpId="0"/>
      <p:bldP spid="111" grpId="0"/>
      <p:bldP spid="112" grpId="0"/>
      <p:bldP spid="113" grpId="0"/>
      <p:bldP spid="114" grpId="0"/>
      <p:bldP spid="115" grpId="0"/>
      <p:bldP spid="116" grpId="0"/>
      <p:bldP spid="1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mc:AlternateContent xmlns:mc="http://schemas.openxmlformats.org/markup-compatibility/2006" xmlns:a14="http://schemas.microsoft.com/office/drawing/2010/main">
        <mc:Choice Requires="a14">
          <p:sp>
            <p:nvSpPr>
              <p:cNvPr id="5" name="Content Placeholder 3"/>
              <p:cNvSpPr txBox="1">
                <a:spLocks noGrp="1"/>
              </p:cNvSpPr>
              <p:nvPr>
                <p:ph idx="1"/>
              </p:nvPr>
            </p:nvSpPr>
            <p:spPr>
              <a:xfrm>
                <a:off x="190500" y="990600"/>
                <a:ext cx="8763000" cy="5390706"/>
              </a:xfrm>
              <a:prstGeom prst="rect">
                <a:avLst/>
              </a:prstGeom>
              <a:solidFill>
                <a:schemeClr val="bg2"/>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0000"/>
                  </a:lnSpc>
                  <a:spcBef>
                    <a:spcPts val="0"/>
                  </a:spcBef>
                  <a:spcAft>
                    <a:spcPts val="6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0000"/>
                  </a:lnSpc>
                  <a:spcBef>
                    <a:spcPts val="0"/>
                  </a:spcBef>
                  <a:spcAft>
                    <a:spcPts val="600"/>
                  </a:spcAft>
                  <a:buClrTx/>
                  <a:buFont typeface="Arial" panose="020B0604020202020204" pitchFamily="34" charset="0"/>
                  <a:buChar char="•"/>
                  <a:defRPr sz="2200" kern="1200">
                    <a:solidFill>
                      <a:schemeClr val="tx1"/>
                    </a:solidFill>
                    <a:latin typeface="+mj-lt"/>
                    <a:ea typeface="Times New Roman" panose="02020603050405020304" pitchFamily="18" charset="0"/>
                    <a:cs typeface="Times New Roman" panose="02020603050405020304" pitchFamily="18" charset="0"/>
                  </a:defRPr>
                </a:lvl2pPr>
                <a:lvl3pPr marL="1200150" indent="-285750" algn="just" defTabSz="914400" rtl="0" eaLnBrk="1" latinLnBrk="0" hangingPunct="1">
                  <a:lnSpc>
                    <a:spcPct val="110000"/>
                  </a:lnSpc>
                  <a:spcBef>
                    <a:spcPts val="0"/>
                  </a:spcBef>
                  <a:spcAft>
                    <a:spcPts val="600"/>
                  </a:spcAft>
                  <a:buClrTx/>
                  <a:buSzPct val="80000"/>
                  <a:buFont typeface="Wingdings" panose="05000000000000000000" pitchFamily="2" charset="2"/>
                  <a:buChar char="q"/>
                  <a:defRPr sz="20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indent="0" algn="l">
                  <a:spcAft>
                    <a:spcPts val="300"/>
                  </a:spcAft>
                  <a:buNone/>
                </a:pPr>
                <a:r>
                  <a:rPr lang="en-US" b="1" dirty="0">
                    <a:solidFill>
                      <a:schemeClr val="tx2">
                        <a:lumMod val="60000"/>
                        <a:lumOff val="40000"/>
                      </a:schemeClr>
                    </a:solidFill>
                    <a:latin typeface="Consolas" pitchFamily="49" charset="0"/>
                    <a:cs typeface="Consolas" pitchFamily="49" charset="0"/>
                  </a:rPr>
                  <a:t>Function </a:t>
                </a:r>
                <a:r>
                  <a:rPr lang="en-US" b="1" dirty="0" err="1">
                    <a:solidFill>
                      <a:schemeClr val="tx2">
                        <a:lumMod val="60000"/>
                        <a:lumOff val="40000"/>
                      </a:schemeClr>
                    </a:solidFill>
                    <a:latin typeface="Consolas" pitchFamily="49" charset="0"/>
                    <a:cs typeface="Consolas" pitchFamily="49" charset="0"/>
                  </a:rPr>
                  <a:t>Dijkstra</a:t>
                </a:r>
                <a:r>
                  <a:rPr lang="en-US" b="1" dirty="0">
                    <a:solidFill>
                      <a:schemeClr val="tx2">
                        <a:lumMod val="60000"/>
                        <a:lumOff val="40000"/>
                      </a:schemeClr>
                    </a:solidFill>
                    <a:latin typeface="Consolas" pitchFamily="49" charset="0"/>
                    <a:cs typeface="Consolas" pitchFamily="49" charset="0"/>
                  </a:rPr>
                  <a:t>(L[1 .. n, 1 .. n]): array [2..n] </a:t>
                </a:r>
              </a:p>
              <a:p>
                <a:pPr marL="0" indent="0" algn="l">
                  <a:spcAft>
                    <a:spcPts val="300"/>
                  </a:spcAft>
                  <a:buNone/>
                </a:pPr>
                <a:r>
                  <a:rPr lang="en-US" b="1" dirty="0">
                    <a:latin typeface="Consolas" pitchFamily="49" charset="0"/>
                    <a:cs typeface="Consolas" pitchFamily="49" charset="0"/>
                  </a:rPr>
                  <a:t>array D[2.. n] 		</a:t>
                </a:r>
              </a:p>
              <a:p>
                <a:pPr marL="0" indent="0" algn="l">
                  <a:spcAft>
                    <a:spcPts val="300"/>
                  </a:spcAft>
                  <a:buNone/>
                </a:pPr>
                <a:r>
                  <a:rPr lang="en-US" b="1" dirty="0">
                    <a:latin typeface="Consolas" pitchFamily="49" charset="0"/>
                    <a:cs typeface="Consolas" pitchFamily="49" charset="0"/>
                  </a:rPr>
                  <a:t>C </a:t>
                </a:r>
                <a14:m>
                  <m:oMath xmlns:m="http://schemas.openxmlformats.org/officeDocument/2006/math">
                    <m:r>
                      <a:rPr lang="en-US" b="1" i="1" dirty="0">
                        <a:latin typeface="Cambria Math" panose="02040503050406030204" pitchFamily="18" charset="0"/>
                        <a:cs typeface="Consolas" pitchFamily="49" charset="0"/>
                      </a:rPr>
                      <m:t>←</m:t>
                    </m:r>
                  </m:oMath>
                </a14:m>
                <a:r>
                  <a:rPr lang="en-US" b="1" dirty="0">
                    <a:latin typeface="Consolas" pitchFamily="49" charset="0"/>
                    <a:cs typeface="Consolas" pitchFamily="49" charset="0"/>
                  </a:rPr>
                  <a:t> {2,3,…, n} </a:t>
                </a:r>
              </a:p>
              <a:p>
                <a:pPr marL="0" indent="0" algn="l">
                  <a:spcAft>
                    <a:spcPts val="300"/>
                  </a:spcAft>
                  <a:buNone/>
                </a:pPr>
                <a:r>
                  <a:rPr lang="en-US" b="1" dirty="0">
                    <a:latin typeface="Consolas" pitchFamily="49" charset="0"/>
                    <a:cs typeface="Consolas" pitchFamily="49" charset="0"/>
                  </a:rPr>
                  <a:t>{S = N \ C exists only implicitly}</a:t>
                </a:r>
              </a:p>
              <a:p>
                <a:pPr marL="0" indent="0" algn="l">
                  <a:spcAft>
                    <a:spcPts val="300"/>
                  </a:spcAft>
                  <a:buNone/>
                </a:pPr>
                <a:r>
                  <a:rPr lang="en-US" b="1" dirty="0">
                    <a:latin typeface="Consolas" pitchFamily="49" charset="0"/>
                    <a:cs typeface="Consolas" pitchFamily="49" charset="0"/>
                  </a:rPr>
                  <a:t>for </a:t>
                </a:r>
                <a:r>
                  <a:rPr lang="en-US" b="1" dirty="0">
                    <a:solidFill>
                      <a:srgbClr val="FF0000"/>
                    </a:solidFill>
                    <a:latin typeface="Consolas" pitchFamily="49" charset="0"/>
                    <a:cs typeface="Consolas" pitchFamily="49" charset="0"/>
                  </a:rPr>
                  <a:t>i </a:t>
                </a:r>
                <a14:m>
                  <m:oMath xmlns:m="http://schemas.openxmlformats.org/officeDocument/2006/math">
                    <m:r>
                      <a:rPr lang="en-US" b="1" i="1" dirty="0" smtClean="0">
                        <a:solidFill>
                          <a:srgbClr val="FF0000"/>
                        </a:solidFill>
                        <a:latin typeface="Cambria Math" panose="02040503050406030204" pitchFamily="18" charset="0"/>
                        <a:ea typeface="Cambria Math" panose="02040503050406030204" pitchFamily="18" charset="0"/>
                        <a:cs typeface="Consolas" pitchFamily="49" charset="0"/>
                      </a:rPr>
                      <m:t>←</m:t>
                    </m:r>
                  </m:oMath>
                </a14:m>
                <a:r>
                  <a:rPr lang="en-US" b="1" dirty="0">
                    <a:solidFill>
                      <a:srgbClr val="FF0000"/>
                    </a:solidFill>
                    <a:latin typeface="Consolas" pitchFamily="49" charset="0"/>
                    <a:cs typeface="Consolas" pitchFamily="49" charset="0"/>
                  </a:rPr>
                  <a:t> 2 to n </a:t>
                </a:r>
                <a:r>
                  <a:rPr lang="en-US" b="1" dirty="0">
                    <a:latin typeface="Consolas" pitchFamily="49" charset="0"/>
                    <a:cs typeface="Consolas" pitchFamily="49" charset="0"/>
                  </a:rPr>
                  <a:t>do </a:t>
                </a:r>
              </a:p>
              <a:p>
                <a:pPr marL="400050" lvl="1" indent="0" algn="l">
                  <a:spcAft>
                    <a:spcPts val="300"/>
                  </a:spcAft>
                  <a:buNone/>
                </a:pPr>
                <a:r>
                  <a:rPr lang="en-US" sz="2400" b="1" dirty="0">
                    <a:latin typeface="Consolas" pitchFamily="49" charset="0"/>
                    <a:cs typeface="Consolas" pitchFamily="49" charset="0"/>
                  </a:rPr>
                  <a:t>D[</a:t>
                </a:r>
                <a:r>
                  <a:rPr lang="en-US" sz="2400" b="1" dirty="0" err="1">
                    <a:latin typeface="Consolas" pitchFamily="49" charset="0"/>
                    <a:cs typeface="Consolas" pitchFamily="49" charset="0"/>
                  </a:rPr>
                  <a:t>i</a:t>
                </a:r>
                <a:r>
                  <a:rPr lang="en-US" sz="2400" b="1" dirty="0">
                    <a:latin typeface="Consolas" pitchFamily="49" charset="0"/>
                    <a:cs typeface="Consolas" pitchFamily="49" charset="0"/>
                  </a:rPr>
                  <a:t>] </a:t>
                </a:r>
                <a14:m>
                  <m:oMath xmlns:m="http://schemas.openxmlformats.org/officeDocument/2006/math">
                    <m:r>
                      <a:rPr lang="en-US" sz="2400" b="1" i="1" dirty="0" smtClean="0">
                        <a:latin typeface="Cambria Math" panose="02040503050406030204" pitchFamily="18" charset="0"/>
                        <a:ea typeface="Cambria Math" panose="02040503050406030204" pitchFamily="18" charset="0"/>
                        <a:cs typeface="Consolas" pitchFamily="49" charset="0"/>
                      </a:rPr>
                      <m:t>←</m:t>
                    </m:r>
                  </m:oMath>
                </a14:m>
                <a:r>
                  <a:rPr lang="en-US" sz="2400" b="1" dirty="0">
                    <a:latin typeface="Consolas" pitchFamily="49" charset="0"/>
                    <a:cs typeface="Consolas" pitchFamily="49" charset="0"/>
                  </a:rPr>
                  <a:t> L[1, </a:t>
                </a:r>
                <a:r>
                  <a:rPr lang="en-US" sz="2400" b="1" dirty="0" err="1">
                    <a:latin typeface="Consolas" pitchFamily="49" charset="0"/>
                    <a:cs typeface="Consolas" pitchFamily="49" charset="0"/>
                  </a:rPr>
                  <a:t>i</a:t>
                </a:r>
                <a:r>
                  <a:rPr lang="en-US" sz="2400" b="1" dirty="0">
                    <a:latin typeface="Consolas" pitchFamily="49" charset="0"/>
                    <a:cs typeface="Consolas" pitchFamily="49" charset="0"/>
                  </a:rPr>
                  <a:t>] </a:t>
                </a:r>
              </a:p>
              <a:p>
                <a:pPr marL="0" indent="0" algn="l">
                  <a:spcAft>
                    <a:spcPts val="300"/>
                  </a:spcAft>
                  <a:buNone/>
                </a:pPr>
                <a:r>
                  <a:rPr lang="en-US" b="1" dirty="0">
                    <a:latin typeface="Consolas" pitchFamily="49" charset="0"/>
                    <a:cs typeface="Consolas" pitchFamily="49" charset="0"/>
                  </a:rPr>
                  <a:t>repeat </a:t>
                </a:r>
                <a:r>
                  <a:rPr lang="en-US" b="1" dirty="0">
                    <a:solidFill>
                      <a:srgbClr val="FF0000"/>
                    </a:solidFill>
                    <a:latin typeface="Consolas" pitchFamily="49" charset="0"/>
                    <a:cs typeface="Consolas" pitchFamily="49" charset="0"/>
                  </a:rPr>
                  <a:t>n - 2 </a:t>
                </a:r>
                <a:r>
                  <a:rPr lang="en-US" b="1" dirty="0">
                    <a:latin typeface="Consolas" pitchFamily="49" charset="0"/>
                    <a:cs typeface="Consolas" pitchFamily="49" charset="0"/>
                  </a:rPr>
                  <a:t>times</a:t>
                </a:r>
              </a:p>
              <a:p>
                <a:pPr marL="400050" lvl="1" indent="0" algn="l">
                  <a:spcAft>
                    <a:spcPts val="300"/>
                  </a:spcAft>
                  <a:buNone/>
                </a:pPr>
                <a:r>
                  <a:rPr lang="en-US" sz="2400" b="1" dirty="0">
                    <a:latin typeface="Consolas" pitchFamily="49" charset="0"/>
                    <a:cs typeface="Consolas" pitchFamily="49" charset="0"/>
                  </a:rPr>
                  <a:t>v </a:t>
                </a:r>
                <a14:m>
                  <m:oMath xmlns:m="http://schemas.openxmlformats.org/officeDocument/2006/math">
                    <m:r>
                      <a:rPr lang="en-US" sz="2400" b="1" i="1" dirty="0" smtClean="0">
                        <a:latin typeface="Cambria Math" panose="02040503050406030204" pitchFamily="18" charset="0"/>
                        <a:ea typeface="Cambria Math" panose="02040503050406030204" pitchFamily="18" charset="0"/>
                        <a:cs typeface="Consolas" pitchFamily="49" charset="0"/>
                      </a:rPr>
                      <m:t>←</m:t>
                    </m:r>
                  </m:oMath>
                </a14:m>
                <a:r>
                  <a:rPr lang="en-US" sz="2400" b="1" dirty="0">
                    <a:latin typeface="Consolas" pitchFamily="49" charset="0"/>
                    <a:cs typeface="Consolas" pitchFamily="49" charset="0"/>
                  </a:rPr>
                  <a:t> some element of C minimizing D[v] </a:t>
                </a:r>
              </a:p>
              <a:p>
                <a:pPr marL="400050" lvl="1" indent="0" algn="l">
                  <a:spcAft>
                    <a:spcPts val="300"/>
                  </a:spcAft>
                  <a:buNone/>
                </a:pPr>
                <a:r>
                  <a:rPr lang="en-US" sz="2400" b="1" dirty="0">
                    <a:latin typeface="Consolas" pitchFamily="49" charset="0"/>
                    <a:cs typeface="Consolas" pitchFamily="49" charset="0"/>
                  </a:rPr>
                  <a:t>C </a:t>
                </a:r>
                <a14:m>
                  <m:oMath xmlns:m="http://schemas.openxmlformats.org/officeDocument/2006/math">
                    <m:r>
                      <a:rPr lang="en-US" sz="2400" b="1" i="1" dirty="0" smtClean="0">
                        <a:latin typeface="Cambria Math" panose="02040503050406030204" pitchFamily="18" charset="0"/>
                        <a:cs typeface="Consolas" pitchFamily="49" charset="0"/>
                      </a:rPr>
                      <m:t>←</m:t>
                    </m:r>
                  </m:oMath>
                </a14:m>
                <a:r>
                  <a:rPr lang="en-US" sz="2400" b="1" dirty="0">
                    <a:latin typeface="Consolas" pitchFamily="49" charset="0"/>
                    <a:cs typeface="Consolas" pitchFamily="49" charset="0"/>
                  </a:rPr>
                  <a:t> C \ {v} {and implicitly S </a:t>
                </a:r>
                <a14:m>
                  <m:oMath xmlns:m="http://schemas.openxmlformats.org/officeDocument/2006/math">
                    <m:r>
                      <a:rPr lang="en-US" sz="2400" b="1" i="1" dirty="0">
                        <a:latin typeface="Cambria Math" panose="02040503050406030204" pitchFamily="18" charset="0"/>
                        <a:cs typeface="Consolas" pitchFamily="49" charset="0"/>
                      </a:rPr>
                      <m:t>←</m:t>
                    </m:r>
                  </m:oMath>
                </a14:m>
                <a:r>
                  <a:rPr lang="en-US" sz="2400" b="1" dirty="0">
                    <a:latin typeface="Consolas" pitchFamily="49" charset="0"/>
                    <a:cs typeface="Consolas" pitchFamily="49" charset="0"/>
                  </a:rPr>
                  <a:t> S U {v}} </a:t>
                </a:r>
              </a:p>
              <a:p>
                <a:pPr marL="400050" lvl="1" indent="0" algn="l">
                  <a:spcAft>
                    <a:spcPts val="300"/>
                  </a:spcAft>
                  <a:buNone/>
                </a:pPr>
                <a:r>
                  <a:rPr lang="en-US" sz="2400" b="1" dirty="0">
                    <a:latin typeface="Consolas" pitchFamily="49" charset="0"/>
                    <a:cs typeface="Consolas" pitchFamily="49" charset="0"/>
                  </a:rPr>
                  <a:t>for each </a:t>
                </a:r>
                <a:r>
                  <a:rPr lang="en-US" sz="2400" b="1" dirty="0">
                    <a:solidFill>
                      <a:srgbClr val="FF0000"/>
                    </a:solidFill>
                    <a:latin typeface="Consolas" pitchFamily="49" charset="0"/>
                    <a:cs typeface="Consolas" pitchFamily="49" charset="0"/>
                  </a:rPr>
                  <a:t>w </a:t>
                </a:r>
                <a14:m>
                  <m:oMath xmlns:m="http://schemas.openxmlformats.org/officeDocument/2006/math">
                    <m:r>
                      <a:rPr lang="el-GR" sz="2400" b="1" i="1" dirty="0" smtClean="0">
                        <a:solidFill>
                          <a:srgbClr val="FF0000"/>
                        </a:solidFill>
                        <a:latin typeface="Cambria Math" panose="02040503050406030204" pitchFamily="18" charset="0"/>
                        <a:ea typeface="Cambria Math" panose="02040503050406030204" pitchFamily="18" charset="0"/>
                        <a:cs typeface="Consolas" pitchFamily="49" charset="0"/>
                      </a:rPr>
                      <m:t>∈</m:t>
                    </m:r>
                  </m:oMath>
                </a14:m>
                <a:r>
                  <a:rPr lang="el-GR" sz="2400" b="1" dirty="0">
                    <a:solidFill>
                      <a:srgbClr val="FF0000"/>
                    </a:solidFill>
                    <a:latin typeface="Consolas" pitchFamily="49" charset="0"/>
                    <a:cs typeface="Consolas" pitchFamily="49" charset="0"/>
                  </a:rPr>
                  <a:t> </a:t>
                </a:r>
                <a:r>
                  <a:rPr lang="en-US" sz="2400" b="1" dirty="0">
                    <a:solidFill>
                      <a:srgbClr val="FF0000"/>
                    </a:solidFill>
                    <a:latin typeface="Consolas" pitchFamily="49" charset="0"/>
                    <a:cs typeface="Consolas" pitchFamily="49" charset="0"/>
                  </a:rPr>
                  <a:t>C </a:t>
                </a:r>
                <a:r>
                  <a:rPr lang="en-US" sz="2400" b="1" dirty="0">
                    <a:latin typeface="Consolas" pitchFamily="49" charset="0"/>
                    <a:cs typeface="Consolas" pitchFamily="49" charset="0"/>
                  </a:rPr>
                  <a:t>do</a:t>
                </a:r>
              </a:p>
              <a:p>
                <a:pPr marL="857250" lvl="2" indent="0" algn="l">
                  <a:spcAft>
                    <a:spcPts val="300"/>
                  </a:spcAft>
                  <a:buNone/>
                </a:pPr>
                <a:r>
                  <a:rPr lang="en-US" sz="2400" b="1" dirty="0">
                    <a:latin typeface="Consolas" pitchFamily="49" charset="0"/>
                    <a:cs typeface="Consolas" pitchFamily="49" charset="0"/>
                  </a:rPr>
                  <a:t>D[w] </a:t>
                </a:r>
                <a14:m>
                  <m:oMath xmlns:m="http://schemas.openxmlformats.org/officeDocument/2006/math">
                    <m:r>
                      <a:rPr lang="en-US" sz="2400" b="1" i="1" dirty="0" smtClean="0">
                        <a:latin typeface="Cambria Math" panose="02040503050406030204" pitchFamily="18" charset="0"/>
                        <a:cs typeface="Consolas" pitchFamily="49" charset="0"/>
                      </a:rPr>
                      <m:t>←</m:t>
                    </m:r>
                  </m:oMath>
                </a14:m>
                <a:r>
                  <a:rPr lang="en-US" sz="2400" b="1" dirty="0">
                    <a:latin typeface="Consolas" pitchFamily="49" charset="0"/>
                    <a:cs typeface="Consolas" pitchFamily="49" charset="0"/>
                  </a:rPr>
                  <a:t> min(D[w], D[v] + L[v, w]) </a:t>
                </a:r>
              </a:p>
              <a:p>
                <a:pPr marL="0" indent="0" algn="l">
                  <a:spcAft>
                    <a:spcPts val="300"/>
                  </a:spcAft>
                  <a:buNone/>
                </a:pPr>
                <a:r>
                  <a:rPr lang="en-US" b="1" dirty="0">
                    <a:latin typeface="Consolas" pitchFamily="49" charset="0"/>
                    <a:cs typeface="Consolas" pitchFamily="49" charset="0"/>
                  </a:rPr>
                  <a:t>return D</a:t>
                </a:r>
              </a:p>
            </p:txBody>
          </p:sp>
        </mc:Choice>
        <mc:Fallback xmlns="">
          <p:sp>
            <p:nvSpPr>
              <p:cNvPr id="5" name="Content Placeholder 3"/>
              <p:cNvSpPr txBox="1">
                <a:spLocks noGrp="1" noRot="1" noChangeAspect="1" noMove="1" noResize="1" noEditPoints="1" noAdjustHandles="1" noChangeArrowheads="1" noChangeShapeType="1" noTextEdit="1"/>
              </p:cNvSpPr>
              <p:nvPr>
                <p:ph idx="1"/>
              </p:nvPr>
            </p:nvSpPr>
            <p:spPr>
              <a:xfrm>
                <a:off x="190500" y="990600"/>
                <a:ext cx="8763000" cy="5390706"/>
              </a:xfrm>
              <a:prstGeom prst="rect">
                <a:avLst/>
              </a:prstGeom>
              <a:blipFill>
                <a:blip r:embed="rId2"/>
                <a:stretch>
                  <a:fillRect l="-1043" t="-566" r="-1043" b="-1131"/>
                </a:stretch>
              </a:blipFill>
            </p:spPr>
            <p:txBody>
              <a:bodyPr/>
              <a:lstStyle/>
              <a:p>
                <a:r>
                  <a:rPr lang="en-US">
                    <a:noFill/>
                  </a:rPr>
                  <a:t> </a:t>
                </a:r>
              </a:p>
            </p:txBody>
          </p:sp>
        </mc:Fallback>
      </mc:AlternateContent>
    </p:spTree>
    <p:extLst>
      <p:ext uri="{BB962C8B-B14F-4D97-AF65-F5344CB8AC3E}">
        <p14:creationId xmlns:p14="http://schemas.microsoft.com/office/powerpoint/2010/main" val="158424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fade">
                                      <p:cBhvr>
                                        <p:cTn id="40" dur="500"/>
                                        <p:tgtEl>
                                          <p:spTgt spid="5">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fade">
                                      <p:cBhvr>
                                        <p:cTn id="43"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33</a:t>
            </a:fld>
            <a:endParaRPr lang="en-US" dirty="0"/>
          </a:p>
        </p:txBody>
      </p:sp>
      <p:sp>
        <p:nvSpPr>
          <p:cNvPr id="5" name="Pentagon 4"/>
          <p:cNvSpPr/>
          <p:nvPr/>
        </p:nvSpPr>
        <p:spPr>
          <a:xfrm rot="5400000">
            <a:off x="-3023208" y="3017520"/>
            <a:ext cx="6858000" cy="82296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itle 1"/>
          <p:cNvSpPr>
            <a:spLocks noGrp="1"/>
          </p:cNvSpPr>
          <p:nvPr>
            <p:ph type="title"/>
          </p:nvPr>
        </p:nvSpPr>
        <p:spPr>
          <a:xfrm>
            <a:off x="1380729" y="2747963"/>
            <a:ext cx="6382543" cy="833437"/>
          </a:xfrm>
          <a:noFill/>
        </p:spPr>
        <p:txBody>
          <a:bodyPr/>
          <a:lstStyle/>
          <a:p>
            <a:r>
              <a:rPr lang="en-US" cap="none" dirty="0">
                <a:solidFill>
                  <a:srgbClr val="C00000"/>
                </a:solidFill>
              </a:rPr>
              <a:t>Fractional Knapsack Problem</a:t>
            </a:r>
          </a:p>
        </p:txBody>
      </p:sp>
    </p:spTree>
    <p:extLst>
      <p:ext uri="{BB962C8B-B14F-4D97-AF65-F5344CB8AC3E}">
        <p14:creationId xmlns:p14="http://schemas.microsoft.com/office/powerpoint/2010/main" val="2375753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Fractional Knapsack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are given </a:t>
                </a:r>
                <a14:m>
                  <m:oMath xmlns:m="http://schemas.openxmlformats.org/officeDocument/2006/math">
                    <m:r>
                      <a:rPr lang="en-US" i="1" dirty="0" smtClean="0">
                        <a:latin typeface="Cambria Math" panose="02040503050406030204" pitchFamily="18" charset="0"/>
                      </a:rPr>
                      <m:t>𝑛</m:t>
                    </m:r>
                  </m:oMath>
                </a14:m>
                <a:r>
                  <a:rPr lang="en-US" dirty="0"/>
                  <a:t> objects and a knapsack. </a:t>
                </a:r>
              </a:p>
              <a:p>
                <a:r>
                  <a:rPr lang="en-US" dirty="0"/>
                  <a:t>Object</a:t>
                </a:r>
                <a:r>
                  <a:rPr lang="en-US" b="1" dirty="0"/>
                  <a:t> </a:t>
                </a:r>
                <a14:m>
                  <m:oMath xmlns:m="http://schemas.openxmlformats.org/officeDocument/2006/math">
                    <m:r>
                      <a:rPr lang="en-US" b="1" i="1" dirty="0" smtClean="0">
                        <a:solidFill>
                          <a:srgbClr val="FF0000"/>
                        </a:solidFill>
                        <a:latin typeface="Cambria Math" panose="02040503050406030204" pitchFamily="18" charset="0"/>
                      </a:rPr>
                      <m:t>𝒊</m:t>
                    </m:r>
                  </m:oMath>
                </a14:m>
                <a:r>
                  <a:rPr lang="en-US" b="1" dirty="0">
                    <a:solidFill>
                      <a:srgbClr val="FF0000"/>
                    </a:solidFill>
                  </a:rPr>
                  <a:t> </a:t>
                </a:r>
                <a:r>
                  <a:rPr lang="en-US" dirty="0"/>
                  <a:t>has a positive weight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𝒘</m:t>
                        </m:r>
                      </m:e>
                      <m:sub>
                        <m:r>
                          <a:rPr lang="en-US" b="1" i="1" dirty="0" smtClean="0">
                            <a:solidFill>
                              <a:srgbClr val="FF0000"/>
                            </a:solidFill>
                            <a:latin typeface="Cambria Math" panose="02040503050406030204" pitchFamily="18" charset="0"/>
                          </a:rPr>
                          <m:t>𝒊</m:t>
                        </m:r>
                      </m:sub>
                    </m:sSub>
                    <m:r>
                      <a:rPr lang="en-US" b="1" i="1" dirty="0" smtClean="0">
                        <a:solidFill>
                          <a:srgbClr val="FF0000"/>
                        </a:solidFill>
                        <a:latin typeface="Cambria Math" panose="02040503050406030204" pitchFamily="18" charset="0"/>
                      </a:rPr>
                      <m:t> </m:t>
                    </m:r>
                  </m:oMath>
                </a14:m>
                <a:r>
                  <a:rPr lang="en-US" dirty="0"/>
                  <a:t>and a positive value </a:t>
                </a:r>
                <a14:m>
                  <m:oMath xmlns:m="http://schemas.openxmlformats.org/officeDocument/2006/math">
                    <m:sSub>
                      <m:sSubPr>
                        <m:ctrlPr>
                          <a:rPr lang="en-US" b="1" i="1" dirty="0" smtClean="0">
                            <a:solidFill>
                              <a:srgbClr val="0066FF"/>
                            </a:solidFill>
                            <a:latin typeface="Cambria Math" panose="02040503050406030204" pitchFamily="18" charset="0"/>
                          </a:rPr>
                        </m:ctrlPr>
                      </m:sSubPr>
                      <m:e>
                        <m:r>
                          <a:rPr lang="en-US" b="1" i="1" dirty="0" smtClean="0">
                            <a:solidFill>
                              <a:srgbClr val="0066FF"/>
                            </a:solidFill>
                            <a:latin typeface="Cambria Math" panose="02040503050406030204" pitchFamily="18" charset="0"/>
                          </a:rPr>
                          <m:t>𝒗</m:t>
                        </m:r>
                      </m:e>
                      <m:sub>
                        <m:r>
                          <a:rPr lang="en-US" b="1" i="1" dirty="0" smtClean="0">
                            <a:solidFill>
                              <a:srgbClr val="0066FF"/>
                            </a:solidFill>
                            <a:latin typeface="Cambria Math" panose="02040503050406030204" pitchFamily="18" charset="0"/>
                          </a:rPr>
                          <m:t>𝒊</m:t>
                        </m:r>
                      </m:sub>
                    </m:sSub>
                  </m:oMath>
                </a14:m>
                <a:r>
                  <a:rPr lang="en-US" dirty="0"/>
                  <a:t> for </a:t>
                </a:r>
                <a14:m>
                  <m:oMath xmlns:m="http://schemas.openxmlformats.org/officeDocument/2006/math">
                    <m:r>
                      <a:rPr lang="en-US" b="1" i="1" dirty="0" smtClean="0">
                        <a:latin typeface="Cambria Math" panose="02040503050406030204" pitchFamily="18" charset="0"/>
                      </a:rPr>
                      <m:t>𝒊</m:t>
                    </m:r>
                    <m:r>
                      <a:rPr lang="en-US" b="1" i="1" dirty="0">
                        <a:latin typeface="Cambria Math" panose="02040503050406030204" pitchFamily="18" charset="0"/>
                      </a:rPr>
                      <m:t> = </m:t>
                    </m:r>
                    <m:r>
                      <a:rPr lang="en-US" b="1" i="1" dirty="0">
                        <a:latin typeface="Cambria Math" panose="02040503050406030204" pitchFamily="18" charset="0"/>
                      </a:rPr>
                      <m:t>𝟏</m:t>
                    </m:r>
                    <m:r>
                      <a:rPr lang="en-US" b="1" i="1" dirty="0">
                        <a:latin typeface="Cambria Math" panose="02040503050406030204" pitchFamily="18" charset="0"/>
                      </a:rPr>
                      <m:t>, </m:t>
                    </m:r>
                    <m:r>
                      <a:rPr lang="en-US" b="1" i="1" dirty="0">
                        <a:latin typeface="Cambria Math" panose="02040503050406030204" pitchFamily="18" charset="0"/>
                      </a:rPr>
                      <m:t>𝟐</m:t>
                    </m:r>
                    <m:r>
                      <a:rPr lang="en-US" b="1" i="1" dirty="0">
                        <a:latin typeface="Cambria Math" panose="02040503050406030204" pitchFamily="18" charset="0"/>
                      </a:rPr>
                      <m:t>… </m:t>
                    </m:r>
                    <m:r>
                      <a:rPr lang="en-US" b="1" i="1" dirty="0">
                        <a:latin typeface="Cambria Math" panose="02040503050406030204" pitchFamily="18" charset="0"/>
                      </a:rPr>
                      <m:t>𝒏</m:t>
                    </m:r>
                    <m:r>
                      <a:rPr lang="en-US" b="1" i="1" dirty="0">
                        <a:latin typeface="Cambria Math" panose="02040503050406030204" pitchFamily="18" charset="0"/>
                      </a:rPr>
                      <m:t>. </m:t>
                    </m:r>
                  </m:oMath>
                </a14:m>
                <a:endParaRPr lang="en-US" b="1" dirty="0"/>
              </a:p>
              <a:p>
                <a:r>
                  <a:rPr lang="en-US" dirty="0"/>
                  <a:t>The knapsack can carry a weight not exceeding </a:t>
                </a:r>
                <a14:m>
                  <m:oMath xmlns:m="http://schemas.openxmlformats.org/officeDocument/2006/math">
                    <m:r>
                      <a:rPr lang="en-US" b="1" i="1" dirty="0" smtClean="0">
                        <a:latin typeface="Cambria Math" panose="02040503050406030204" pitchFamily="18" charset="0"/>
                      </a:rPr>
                      <m:t>𝑾</m:t>
                    </m:r>
                  </m:oMath>
                </a14:m>
                <a:r>
                  <a:rPr lang="en-US" dirty="0"/>
                  <a:t>. </a:t>
                </a:r>
              </a:p>
              <a:p>
                <a:r>
                  <a:rPr lang="en-US" dirty="0"/>
                  <a:t>Our aim is to fill the knapsack in a way that </a:t>
                </a:r>
                <a:r>
                  <a:rPr lang="en-US" b="1" dirty="0"/>
                  <a:t>maximizes </a:t>
                </a:r>
                <a:r>
                  <a:rPr lang="en-US" dirty="0"/>
                  <a:t>the value of the included objects, while respecting the capacity constraint.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1043"/>
                </a:stretch>
              </a:blipFill>
            </p:spPr>
            <p:txBody>
              <a:bodyPr/>
              <a:lstStyle/>
              <a:p>
                <a:r>
                  <a:rPr lang="en-US">
                    <a:noFill/>
                  </a:rPr>
                  <a:t> </a:t>
                </a:r>
              </a:p>
            </p:txBody>
          </p:sp>
        </mc:Fallback>
      </mc:AlternateContent>
    </p:spTree>
    <p:extLst>
      <p:ext uri="{BB962C8B-B14F-4D97-AF65-F5344CB8AC3E}">
        <p14:creationId xmlns:p14="http://schemas.microsoft.com/office/powerpoint/2010/main" val="340621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Fractional Knapsack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 a fractional knapsack problem, we assume that the objects </a:t>
                </a:r>
                <a:r>
                  <a:rPr lang="en-US" b="1" dirty="0"/>
                  <a:t>can be broken into smaller pieces</a:t>
                </a:r>
                <a:r>
                  <a:rPr lang="en-US" dirty="0"/>
                  <a:t>.</a:t>
                </a:r>
              </a:p>
              <a:p>
                <a:r>
                  <a:rPr lang="en-US" dirty="0"/>
                  <a:t>So we may decide to carry only a fraction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𝒙</m:t>
                        </m:r>
                      </m:e>
                      <m:sub>
                        <m:r>
                          <a:rPr lang="en-US" b="1" i="1" dirty="0" smtClean="0">
                            <a:solidFill>
                              <a:srgbClr val="FF0000"/>
                            </a:solidFill>
                            <a:latin typeface="Cambria Math" panose="02040503050406030204" pitchFamily="18" charset="0"/>
                          </a:rPr>
                          <m:t>𝒊</m:t>
                        </m:r>
                      </m:sub>
                    </m:sSub>
                    <m:r>
                      <a:rPr lang="en-US" i="1" dirty="0" smtClean="0">
                        <a:solidFill>
                          <a:srgbClr val="FF0000"/>
                        </a:solidFill>
                        <a:latin typeface="Cambria Math" panose="02040503050406030204" pitchFamily="18" charset="0"/>
                      </a:rPr>
                      <m:t> </m:t>
                    </m:r>
                  </m:oMath>
                </a14:m>
                <a:r>
                  <a:rPr lang="en-US" dirty="0"/>
                  <a:t>of object </a:t>
                </a:r>
                <a14:m>
                  <m:oMath xmlns:m="http://schemas.openxmlformats.org/officeDocument/2006/math">
                    <m:r>
                      <a:rPr lang="en-US" b="1" i="1" dirty="0" smtClean="0">
                        <a:solidFill>
                          <a:srgbClr val="FF0000"/>
                        </a:solidFill>
                        <a:latin typeface="Cambria Math" panose="02040503050406030204" pitchFamily="18" charset="0"/>
                      </a:rPr>
                      <m:t>𝒊</m:t>
                    </m:r>
                  </m:oMath>
                </a14:m>
                <a:r>
                  <a:rPr lang="en-US" dirty="0"/>
                  <a:t>, where </a:t>
                </a:r>
                <a14:m>
                  <m:oMath xmlns:m="http://schemas.openxmlformats.org/officeDocument/2006/math">
                    <m:r>
                      <a:rPr lang="en-US" b="1" i="1" dirty="0" smtClean="0">
                        <a:solidFill>
                          <a:srgbClr val="FF0000"/>
                        </a:solidFill>
                        <a:latin typeface="Cambria Math" panose="02040503050406030204" pitchFamily="18" charset="0"/>
                      </a:rPr>
                      <m:t>𝟎</m:t>
                    </m:r>
                    <m:r>
                      <a:rPr lang="en-US" b="1" i="1" dirty="0" smtClean="0">
                        <a:solidFill>
                          <a:srgbClr val="FF0000"/>
                        </a:solidFill>
                        <a:latin typeface="Cambria Math" panose="02040503050406030204" pitchFamily="18" charset="0"/>
                      </a:rPr>
                      <m:t>≤</m:t>
                    </m:r>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𝒙</m:t>
                        </m:r>
                      </m:e>
                      <m:sub>
                        <m:r>
                          <a:rPr lang="en-US" b="1" i="1" dirty="0">
                            <a:solidFill>
                              <a:srgbClr val="FF0000"/>
                            </a:solidFill>
                            <a:latin typeface="Cambria Math" panose="02040503050406030204" pitchFamily="18" charset="0"/>
                          </a:rPr>
                          <m:t>𝒊</m:t>
                        </m:r>
                      </m:sub>
                    </m:sSub>
                    <m:r>
                      <a:rPr lang="en-US" b="1" i="1" dirty="0" smtClean="0">
                        <a:solidFill>
                          <a:srgbClr val="FF0000"/>
                        </a:solidFill>
                        <a:latin typeface="Cambria Math" panose="02040503050406030204" pitchFamily="18" charset="0"/>
                      </a:rPr>
                      <m:t>≤</m:t>
                    </m:r>
                    <m:r>
                      <a:rPr lang="en-US" b="1" i="1" dirty="0" smtClean="0">
                        <a:solidFill>
                          <a:srgbClr val="FF0000"/>
                        </a:solidFill>
                        <a:latin typeface="Cambria Math" panose="02040503050406030204" pitchFamily="18" charset="0"/>
                      </a:rPr>
                      <m:t>𝟏</m:t>
                    </m:r>
                    <m:r>
                      <a:rPr lang="en-US" b="1" i="1" dirty="0" smtClean="0">
                        <a:solidFill>
                          <a:srgbClr val="FF0000"/>
                        </a:solidFill>
                        <a:latin typeface="Cambria Math" panose="02040503050406030204" pitchFamily="18" charset="0"/>
                      </a:rPr>
                      <m:t>. </m:t>
                    </m:r>
                  </m:oMath>
                </a14:m>
                <a:endParaRPr lang="en-US" b="1" dirty="0">
                  <a:solidFill>
                    <a:srgbClr val="FF0000"/>
                  </a:solidFill>
                </a:endParaRPr>
              </a:p>
              <a:p>
                <a:r>
                  <a:rPr lang="en-US" dirty="0"/>
                  <a:t>In this case, object </a:t>
                </a:r>
                <a14:m>
                  <m:oMath xmlns:m="http://schemas.openxmlformats.org/officeDocument/2006/math">
                    <m:r>
                      <a:rPr lang="en-US" b="1" i="1" dirty="0" smtClean="0">
                        <a:solidFill>
                          <a:srgbClr val="FF0000"/>
                        </a:solidFill>
                        <a:latin typeface="Cambria Math" panose="02040503050406030204" pitchFamily="18" charset="0"/>
                      </a:rPr>
                      <m:t>𝒊</m:t>
                    </m:r>
                  </m:oMath>
                </a14:m>
                <a:r>
                  <a:rPr lang="en-US" dirty="0"/>
                  <a:t> contribute </a:t>
                </a:r>
                <a14:m>
                  <m:oMath xmlns:m="http://schemas.openxmlformats.org/officeDocument/2006/math">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𝒙</m:t>
                        </m:r>
                      </m:e>
                      <m:sub>
                        <m:r>
                          <a:rPr lang="en-US" b="1" i="1" dirty="0">
                            <a:solidFill>
                              <a:srgbClr val="FF0000"/>
                            </a:solidFill>
                            <a:latin typeface="Cambria Math" panose="02040503050406030204" pitchFamily="18" charset="0"/>
                          </a:rPr>
                          <m:t>𝒊</m:t>
                        </m:r>
                      </m:sub>
                    </m:sSub>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𝒘</m:t>
                        </m:r>
                      </m:e>
                      <m:sub>
                        <m:r>
                          <a:rPr lang="en-US" b="1" i="1" dirty="0" smtClean="0">
                            <a:solidFill>
                              <a:srgbClr val="FF0000"/>
                            </a:solidFill>
                            <a:latin typeface="Cambria Math" panose="02040503050406030204" pitchFamily="18" charset="0"/>
                          </a:rPr>
                          <m:t>𝒊</m:t>
                        </m:r>
                      </m:sub>
                    </m:sSub>
                  </m:oMath>
                </a14:m>
                <a:r>
                  <a:rPr lang="en-US" dirty="0"/>
                  <a:t> to the total weight in the knapsack, and </a:t>
                </a:r>
                <a14:m>
                  <m:oMath xmlns:m="http://schemas.openxmlformats.org/officeDocument/2006/math">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𝒙</m:t>
                        </m:r>
                      </m:e>
                      <m:sub>
                        <m:r>
                          <a:rPr lang="en-US" b="1" i="1" dirty="0">
                            <a:solidFill>
                              <a:srgbClr val="FF0000"/>
                            </a:solidFill>
                            <a:latin typeface="Cambria Math" panose="02040503050406030204" pitchFamily="18" charset="0"/>
                          </a:rPr>
                          <m:t>𝒊</m:t>
                        </m:r>
                      </m:sub>
                    </m:sSub>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𝒗</m:t>
                        </m:r>
                      </m:e>
                      <m:sub>
                        <m:r>
                          <a:rPr lang="en-US" b="1" i="1" dirty="0" smtClean="0">
                            <a:solidFill>
                              <a:srgbClr val="FF0000"/>
                            </a:solidFill>
                            <a:latin typeface="Cambria Math" panose="02040503050406030204" pitchFamily="18" charset="0"/>
                          </a:rPr>
                          <m:t>𝒊</m:t>
                        </m:r>
                      </m:sub>
                    </m:sSub>
                  </m:oMath>
                </a14:m>
                <a:r>
                  <a:rPr lang="en-US" dirty="0"/>
                  <a:t> to the value of the load. </a:t>
                </a:r>
              </a:p>
              <a:p>
                <a:r>
                  <a:rPr lang="en-US" dirty="0"/>
                  <a:t>Symbolic Representation of the problem can be given as follows:</a:t>
                </a:r>
              </a:p>
              <a:p>
                <a:pPr marL="736600" indent="0" algn="l">
                  <a:buNone/>
                </a:pPr>
                <a:r>
                  <a:rPr lang="en-US" b="1" dirty="0"/>
                  <a:t> </a:t>
                </a:r>
                <a:r>
                  <a:rPr lang="en-US" b="1" dirty="0">
                    <a:solidFill>
                      <a:srgbClr val="0066FF"/>
                    </a:solidFill>
                  </a:rPr>
                  <a:t>maximize </a:t>
                </a:r>
                <a14:m>
                  <m:oMath xmlns:m="http://schemas.openxmlformats.org/officeDocument/2006/math">
                    <m:nary>
                      <m:naryPr>
                        <m:chr m:val="∑"/>
                        <m:limLoc m:val="undOvr"/>
                        <m:ctrlPr>
                          <a:rPr lang="en-US" b="1" i="1">
                            <a:solidFill>
                              <a:srgbClr val="0066FF"/>
                            </a:solidFill>
                            <a:latin typeface="Cambria Math" panose="02040503050406030204" pitchFamily="18" charset="0"/>
                          </a:rPr>
                        </m:ctrlPr>
                      </m:naryPr>
                      <m:sub>
                        <m:r>
                          <a:rPr lang="en-US" b="1" i="1">
                            <a:solidFill>
                              <a:srgbClr val="0066FF"/>
                            </a:solidFill>
                            <a:latin typeface="Cambria Math" panose="02040503050406030204" pitchFamily="18" charset="0"/>
                          </a:rPr>
                          <m:t>𝒊</m:t>
                        </m:r>
                        <m:r>
                          <a:rPr lang="en-US" b="1" i="1">
                            <a:solidFill>
                              <a:srgbClr val="0066FF"/>
                            </a:solidFill>
                            <a:latin typeface="Cambria Math" panose="02040503050406030204" pitchFamily="18" charset="0"/>
                          </a:rPr>
                          <m:t>=</m:t>
                        </m:r>
                        <m:r>
                          <a:rPr lang="en-US" b="1" i="1">
                            <a:solidFill>
                              <a:srgbClr val="0066FF"/>
                            </a:solidFill>
                            <a:latin typeface="Cambria Math" panose="02040503050406030204" pitchFamily="18" charset="0"/>
                          </a:rPr>
                          <m:t>𝟏</m:t>
                        </m:r>
                      </m:sub>
                      <m:sup>
                        <m:r>
                          <a:rPr lang="en-US" b="1" i="1">
                            <a:solidFill>
                              <a:srgbClr val="0066FF"/>
                            </a:solidFill>
                            <a:latin typeface="Cambria Math" panose="02040503050406030204" pitchFamily="18" charset="0"/>
                          </a:rPr>
                          <m:t>𝒏</m:t>
                        </m:r>
                      </m:sup>
                      <m:e>
                        <m:r>
                          <a:rPr lang="en-US" b="1" i="1">
                            <a:solidFill>
                              <a:srgbClr val="0066FF"/>
                            </a:solidFill>
                            <a:latin typeface="Cambria Math" panose="02040503050406030204" pitchFamily="18" charset="0"/>
                          </a:rPr>
                          <m:t>𝒙</m:t>
                        </m:r>
                        <m:r>
                          <m:rPr>
                            <m:nor/>
                          </m:rPr>
                          <a:rPr lang="en-US" b="1" baseline="-25000">
                            <a:solidFill>
                              <a:srgbClr val="0066FF"/>
                            </a:solidFill>
                          </a:rPr>
                          <m:t>i</m:t>
                        </m:r>
                      </m:e>
                    </m:nary>
                    <m:r>
                      <a:rPr lang="en-US" b="1" i="1">
                        <a:solidFill>
                          <a:srgbClr val="0066FF"/>
                        </a:solidFill>
                        <a:latin typeface="Cambria Math" panose="02040503050406030204" pitchFamily="18" charset="0"/>
                      </a:rPr>
                      <m:t>𝒗</m:t>
                    </m:r>
                    <m:r>
                      <m:rPr>
                        <m:nor/>
                      </m:rPr>
                      <a:rPr lang="en-US" b="1" baseline="-25000">
                        <a:solidFill>
                          <a:srgbClr val="0066FF"/>
                        </a:solidFill>
                      </a:rPr>
                      <m:t>i</m:t>
                    </m:r>
                  </m:oMath>
                </a14:m>
                <a:r>
                  <a:rPr lang="en-US" b="1" dirty="0">
                    <a:solidFill>
                      <a:srgbClr val="0066FF"/>
                    </a:solidFill>
                  </a:rPr>
                  <a:t> subject to </a:t>
                </a:r>
                <a14:m>
                  <m:oMath xmlns:m="http://schemas.openxmlformats.org/officeDocument/2006/math">
                    <m:nary>
                      <m:naryPr>
                        <m:chr m:val="∑"/>
                        <m:limLoc m:val="undOvr"/>
                        <m:ctrlPr>
                          <a:rPr lang="en-US" b="1" i="1">
                            <a:solidFill>
                              <a:srgbClr val="0066FF"/>
                            </a:solidFill>
                            <a:latin typeface="Cambria Math" panose="02040503050406030204" pitchFamily="18" charset="0"/>
                          </a:rPr>
                        </m:ctrlPr>
                      </m:naryPr>
                      <m:sub>
                        <m:r>
                          <a:rPr lang="en-US" b="1" i="1">
                            <a:solidFill>
                              <a:srgbClr val="0066FF"/>
                            </a:solidFill>
                            <a:latin typeface="Cambria Math" panose="02040503050406030204" pitchFamily="18" charset="0"/>
                          </a:rPr>
                          <m:t>𝒊</m:t>
                        </m:r>
                        <m:r>
                          <a:rPr lang="en-US" b="1" i="1">
                            <a:solidFill>
                              <a:srgbClr val="0066FF"/>
                            </a:solidFill>
                            <a:latin typeface="Cambria Math" panose="02040503050406030204" pitchFamily="18" charset="0"/>
                          </a:rPr>
                          <m:t>=</m:t>
                        </m:r>
                        <m:r>
                          <a:rPr lang="en-US" b="1" i="1">
                            <a:solidFill>
                              <a:srgbClr val="0066FF"/>
                            </a:solidFill>
                            <a:latin typeface="Cambria Math" panose="02040503050406030204" pitchFamily="18" charset="0"/>
                          </a:rPr>
                          <m:t>𝟏</m:t>
                        </m:r>
                      </m:sub>
                      <m:sup>
                        <m:r>
                          <a:rPr lang="en-US" b="1" i="1">
                            <a:solidFill>
                              <a:srgbClr val="0066FF"/>
                            </a:solidFill>
                            <a:latin typeface="Cambria Math" panose="02040503050406030204" pitchFamily="18" charset="0"/>
                          </a:rPr>
                          <m:t>𝒏</m:t>
                        </m:r>
                      </m:sup>
                      <m:e>
                        <m:r>
                          <a:rPr lang="en-US" b="1" i="1">
                            <a:solidFill>
                              <a:srgbClr val="0066FF"/>
                            </a:solidFill>
                            <a:latin typeface="Cambria Math" panose="02040503050406030204" pitchFamily="18" charset="0"/>
                          </a:rPr>
                          <m:t>𝒙</m:t>
                        </m:r>
                        <m:r>
                          <m:rPr>
                            <m:nor/>
                          </m:rPr>
                          <a:rPr lang="en-US" b="1" baseline="-25000">
                            <a:solidFill>
                              <a:srgbClr val="0066FF"/>
                            </a:solidFill>
                          </a:rPr>
                          <m:t>i</m:t>
                        </m:r>
                      </m:e>
                    </m:nary>
                    <m:r>
                      <a:rPr lang="en-US" b="1" i="1">
                        <a:solidFill>
                          <a:srgbClr val="0066FF"/>
                        </a:solidFill>
                        <a:latin typeface="Cambria Math" panose="02040503050406030204" pitchFamily="18" charset="0"/>
                      </a:rPr>
                      <m:t>𝒘</m:t>
                    </m:r>
                    <m:r>
                      <m:rPr>
                        <m:nor/>
                      </m:rPr>
                      <a:rPr lang="en-US" b="1" baseline="-25000">
                        <a:solidFill>
                          <a:srgbClr val="0066FF"/>
                        </a:solidFill>
                      </a:rPr>
                      <m:t>i</m:t>
                    </m:r>
                  </m:oMath>
                </a14:m>
                <a:r>
                  <a:rPr lang="en-US" b="1" dirty="0">
                    <a:solidFill>
                      <a:srgbClr val="0066FF"/>
                    </a:solidFill>
                  </a:rPr>
                  <a:t> </a:t>
                </a:r>
                <a14:m>
                  <m:oMath xmlns:m="http://schemas.openxmlformats.org/officeDocument/2006/math">
                    <m:r>
                      <a:rPr lang="en-US" b="1" i="1" dirty="0" smtClean="0">
                        <a:solidFill>
                          <a:srgbClr val="0066FF"/>
                        </a:solidFill>
                        <a:latin typeface="Cambria Math" panose="02040503050406030204" pitchFamily="18" charset="0"/>
                      </a:rPr>
                      <m:t>≤</m:t>
                    </m:r>
                    <m:r>
                      <a:rPr lang="en-US" b="1" i="1" dirty="0" smtClean="0">
                        <a:solidFill>
                          <a:srgbClr val="0066FF"/>
                        </a:solidFill>
                        <a:latin typeface="Cambria Math" panose="02040503050406030204" pitchFamily="18" charset="0"/>
                      </a:rPr>
                      <m:t>𝑾</m:t>
                    </m:r>
                  </m:oMath>
                </a14:m>
                <a:endParaRPr lang="en-US" dirty="0">
                  <a:solidFill>
                    <a:srgbClr val="0066FF"/>
                  </a:solidFill>
                </a:endParaRPr>
              </a:p>
              <a:p>
                <a:pPr marL="0" indent="0">
                  <a:buNone/>
                </a:pPr>
                <a:r>
                  <a:rPr lang="en-US" dirty="0">
                    <a:solidFill>
                      <a:srgbClr val="0066FF"/>
                    </a:solidFill>
                  </a:rPr>
                  <a:t>                         Where</a:t>
                </a:r>
                <a14:m>
                  <m:oMath xmlns:m="http://schemas.openxmlformats.org/officeDocument/2006/math">
                    <m:r>
                      <a:rPr lang="en-US" i="1" dirty="0" smtClean="0">
                        <a:solidFill>
                          <a:srgbClr val="0066FF"/>
                        </a:solidFill>
                        <a:latin typeface="Cambria Math" panose="02040503050406030204" pitchFamily="18" charset="0"/>
                      </a:rPr>
                      <m:t>, </m:t>
                    </m:r>
                    <m:sSub>
                      <m:sSubPr>
                        <m:ctrlPr>
                          <a:rPr lang="en-US" i="1" dirty="0" smtClean="0">
                            <a:solidFill>
                              <a:srgbClr val="0066FF"/>
                            </a:solidFill>
                            <a:latin typeface="Cambria Math" panose="02040503050406030204" pitchFamily="18" charset="0"/>
                          </a:rPr>
                        </m:ctrlPr>
                      </m:sSubPr>
                      <m:e>
                        <m:r>
                          <a:rPr lang="en-US" b="0" i="1" dirty="0" smtClean="0">
                            <a:solidFill>
                              <a:srgbClr val="0066FF"/>
                            </a:solidFill>
                            <a:latin typeface="Cambria Math" panose="02040503050406030204" pitchFamily="18" charset="0"/>
                          </a:rPr>
                          <m:t>𝑣</m:t>
                        </m:r>
                      </m:e>
                      <m:sub>
                        <m:r>
                          <a:rPr lang="en-US" b="0" i="1" dirty="0" smtClean="0">
                            <a:solidFill>
                              <a:srgbClr val="0066FF"/>
                            </a:solidFill>
                            <a:latin typeface="Cambria Math" panose="02040503050406030204" pitchFamily="18" charset="0"/>
                          </a:rPr>
                          <m:t>𝑖</m:t>
                        </m:r>
                      </m:sub>
                    </m:sSub>
                    <m:r>
                      <a:rPr lang="en-US" i="1" dirty="0">
                        <a:solidFill>
                          <a:srgbClr val="0066FF"/>
                        </a:solidFill>
                        <a:latin typeface="Cambria Math" panose="02040503050406030204" pitchFamily="18" charset="0"/>
                      </a:rPr>
                      <m:t>&gt;0</m:t>
                    </m:r>
                  </m:oMath>
                </a14:m>
                <a:r>
                  <a:rPr lang="en-US" dirty="0">
                    <a:solidFill>
                      <a:srgbClr val="0066FF"/>
                    </a:solidFill>
                  </a:rPr>
                  <a:t>, </a:t>
                </a:r>
                <a14:m>
                  <m:oMath xmlns:m="http://schemas.openxmlformats.org/officeDocument/2006/math">
                    <m:r>
                      <a:rPr lang="en-US" i="1" dirty="0" smtClean="0">
                        <a:solidFill>
                          <a:srgbClr val="0066FF"/>
                        </a:solidFill>
                        <a:latin typeface="Cambria Math" panose="02040503050406030204" pitchFamily="18" charset="0"/>
                      </a:rPr>
                      <m:t>𝑤</m:t>
                    </m:r>
                    <m:r>
                      <a:rPr lang="en-US" i="1" baseline="-25000" dirty="0" err="1">
                        <a:solidFill>
                          <a:srgbClr val="0066FF"/>
                        </a:solidFill>
                        <a:latin typeface="Cambria Math" panose="02040503050406030204" pitchFamily="18" charset="0"/>
                      </a:rPr>
                      <m:t>𝑖</m:t>
                    </m:r>
                    <m:r>
                      <a:rPr lang="en-US" i="1" dirty="0">
                        <a:solidFill>
                          <a:srgbClr val="0066FF"/>
                        </a:solidFill>
                        <a:latin typeface="Cambria Math" panose="02040503050406030204" pitchFamily="18" charset="0"/>
                      </a:rPr>
                      <m:t>&gt;0 </m:t>
                    </m:r>
                  </m:oMath>
                </a14:m>
                <a:r>
                  <a:rPr lang="en-US" dirty="0">
                    <a:solidFill>
                      <a:srgbClr val="0066FF"/>
                    </a:solidFill>
                  </a:rPr>
                  <a:t>and </a:t>
                </a:r>
                <a14:m>
                  <m:oMath xmlns:m="http://schemas.openxmlformats.org/officeDocument/2006/math">
                    <m:r>
                      <a:rPr lang="en-US" i="1" dirty="0" smtClean="0">
                        <a:solidFill>
                          <a:srgbClr val="0066FF"/>
                        </a:solidFill>
                        <a:latin typeface="Cambria Math" panose="02040503050406030204" pitchFamily="18" charset="0"/>
                      </a:rPr>
                      <m:t>0≤</m:t>
                    </m:r>
                    <m:sSub>
                      <m:sSubPr>
                        <m:ctrlPr>
                          <a:rPr lang="en-US" i="1" dirty="0" smtClean="0">
                            <a:solidFill>
                              <a:srgbClr val="0066FF"/>
                            </a:solidFill>
                            <a:latin typeface="Cambria Math" panose="02040503050406030204" pitchFamily="18" charset="0"/>
                          </a:rPr>
                        </m:ctrlPr>
                      </m:sSubPr>
                      <m:e>
                        <m:r>
                          <a:rPr lang="en-US" b="0" i="1" dirty="0" smtClean="0">
                            <a:solidFill>
                              <a:srgbClr val="0066FF"/>
                            </a:solidFill>
                            <a:latin typeface="Cambria Math" panose="02040503050406030204" pitchFamily="18" charset="0"/>
                          </a:rPr>
                          <m:t>𝑥</m:t>
                        </m:r>
                      </m:e>
                      <m:sub>
                        <m:r>
                          <a:rPr lang="en-US" b="0" i="1" dirty="0" smtClean="0">
                            <a:solidFill>
                              <a:srgbClr val="0066FF"/>
                            </a:solidFill>
                            <a:latin typeface="Cambria Math" panose="02040503050406030204" pitchFamily="18" charset="0"/>
                          </a:rPr>
                          <m:t>𝑖</m:t>
                        </m:r>
                      </m:sub>
                    </m:sSub>
                    <m:r>
                      <a:rPr lang="en-US" i="1" dirty="0">
                        <a:solidFill>
                          <a:srgbClr val="0066FF"/>
                        </a:solidFill>
                        <a:latin typeface="Cambria Math" panose="02040503050406030204" pitchFamily="18" charset="0"/>
                      </a:rPr>
                      <m:t>≤1 </m:t>
                    </m:r>
                  </m:oMath>
                </a14:m>
                <a:r>
                  <a:rPr lang="en-US" dirty="0">
                    <a:solidFill>
                      <a:srgbClr val="0066FF"/>
                    </a:solidFill>
                  </a:rPr>
                  <a:t>for </a:t>
                </a:r>
                <a14:m>
                  <m:oMath xmlns:m="http://schemas.openxmlformats.org/officeDocument/2006/math">
                    <m:r>
                      <a:rPr lang="en-US" i="1" dirty="0" smtClean="0">
                        <a:solidFill>
                          <a:srgbClr val="0066FF"/>
                        </a:solidFill>
                        <a:latin typeface="Cambria Math" panose="02040503050406030204" pitchFamily="18" charset="0"/>
                      </a:rPr>
                      <m:t>1≤ </m:t>
                    </m:r>
                    <m:r>
                      <a:rPr lang="en-US" i="1" dirty="0" err="1">
                        <a:solidFill>
                          <a:srgbClr val="0066FF"/>
                        </a:solidFill>
                        <a:latin typeface="Cambria Math" panose="02040503050406030204" pitchFamily="18" charset="0"/>
                      </a:rPr>
                      <m:t>𝑖</m:t>
                    </m:r>
                    <m:r>
                      <a:rPr lang="en-US" i="1" dirty="0">
                        <a:solidFill>
                          <a:srgbClr val="0066FF"/>
                        </a:solidFill>
                        <a:latin typeface="Cambria Math" panose="02040503050406030204" pitchFamily="18" charset="0"/>
                      </a:rPr>
                      <m:t>≤</m:t>
                    </m:r>
                    <m:r>
                      <a:rPr lang="en-US" i="1" dirty="0">
                        <a:solidFill>
                          <a:srgbClr val="0066FF"/>
                        </a:solidFill>
                        <a:latin typeface="Cambria Math" panose="02040503050406030204" pitchFamily="18" charset="0"/>
                      </a:rPr>
                      <m:t>𝑛</m:t>
                    </m:r>
                  </m:oMath>
                </a14:m>
                <a:r>
                  <a:rPr lang="en-US" dirty="0">
                    <a:solidFill>
                      <a:srgbClr val="0066FF"/>
                    </a:solidFill>
                  </a:rPr>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1043"/>
                </a:stretch>
              </a:blipFill>
            </p:spPr>
            <p:txBody>
              <a:bodyPr/>
              <a:lstStyle/>
              <a:p>
                <a:r>
                  <a:rPr lang="en-US">
                    <a:noFill/>
                  </a:rPr>
                  <a:t> </a:t>
                </a:r>
              </a:p>
            </p:txBody>
          </p:sp>
        </mc:Fallback>
      </mc:AlternateContent>
      <p:sp>
        <p:nvSpPr>
          <p:cNvPr id="4" name="Rounded Rectangle 3"/>
          <p:cNvSpPr/>
          <p:nvPr/>
        </p:nvSpPr>
        <p:spPr>
          <a:xfrm>
            <a:off x="2321256" y="4162878"/>
            <a:ext cx="1219200" cy="4156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876800" y="4599296"/>
            <a:ext cx="1828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5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Fractional Knapsack Problem -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We are given </a:t>
                </a:r>
                <a14:m>
                  <m:oMath xmlns:m="http://schemas.openxmlformats.org/officeDocument/2006/math">
                    <m:r>
                      <a:rPr lang="en-US" i="1" dirty="0" smtClean="0">
                        <a:latin typeface="Cambria Math" panose="02040503050406030204" pitchFamily="18" charset="0"/>
                      </a:rPr>
                      <m:t>5</m:t>
                    </m:r>
                  </m:oMath>
                </a14:m>
                <a:r>
                  <a:rPr lang="en-US" dirty="0"/>
                  <a:t> objects and the weight carrying capacity of knapsack is </a:t>
                </a:r>
                <a14:m>
                  <m:oMath xmlns:m="http://schemas.openxmlformats.org/officeDocument/2006/math">
                    <m:r>
                      <a:rPr lang="en-US" i="1" dirty="0" smtClean="0">
                        <a:solidFill>
                          <a:srgbClr val="FF0000"/>
                        </a:solidFill>
                        <a:latin typeface="Cambria Math" panose="02040503050406030204" pitchFamily="18" charset="0"/>
                      </a:rPr>
                      <m:t>𝑊</m:t>
                    </m:r>
                    <m:r>
                      <a:rPr lang="en-US" i="1" dirty="0" smtClean="0">
                        <a:solidFill>
                          <a:srgbClr val="FF0000"/>
                        </a:solidFill>
                        <a:latin typeface="Cambria Math" panose="02040503050406030204" pitchFamily="18" charset="0"/>
                      </a:rPr>
                      <m:t>=100</m:t>
                    </m:r>
                  </m:oMath>
                </a14:m>
                <a:r>
                  <a:rPr lang="en-US" dirty="0">
                    <a:solidFill>
                      <a:srgbClr val="FF0000"/>
                    </a:solidFill>
                  </a:rPr>
                  <a:t>.</a:t>
                </a:r>
              </a:p>
              <a:p>
                <a:r>
                  <a:rPr lang="en-US" dirty="0"/>
                  <a:t>For each object, weight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𝑖</m:t>
                        </m:r>
                      </m:sub>
                    </m:sSub>
                  </m:oMath>
                </a14:m>
                <a:r>
                  <a:rPr lang="en-US" dirty="0"/>
                  <a:t> and value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 </m:t>
                    </m:r>
                  </m:oMath>
                </a14:m>
                <a:r>
                  <a:rPr lang="en-US" dirty="0"/>
                  <a:t>are given in the following table.</a:t>
                </a:r>
              </a:p>
              <a:p>
                <a:endParaRPr lang="en-US" dirty="0"/>
              </a:p>
              <a:p>
                <a:endParaRPr lang="en-US" dirty="0"/>
              </a:p>
              <a:p>
                <a:endParaRPr lang="en-US" dirty="0"/>
              </a:p>
              <a:p>
                <a:r>
                  <a:rPr lang="en-US" dirty="0"/>
                  <a:t>Fill the knapsack with given objects such that the total value of knapsack is </a:t>
                </a:r>
                <a:r>
                  <a:rPr lang="en-US" b="1" dirty="0"/>
                  <a:t>maximized.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941676880"/>
                  </p:ext>
                </p:extLst>
              </p:nvPr>
            </p:nvGraphicFramePr>
            <p:xfrm>
              <a:off x="1371600" y="2842992"/>
              <a:ext cx="6400800" cy="1271808"/>
            </p:xfrm>
            <a:graphic>
              <a:graphicData uri="http://schemas.openxmlformats.org/drawingml/2006/table">
                <a:tbl>
                  <a:tblPr firstRow="1" firstCol="1" bandRow="1">
                    <a:tableStyleId>{00A15C55-8517-42AA-B614-E9B94910E393}</a:tableStyleId>
                  </a:tblPr>
                  <a:tblGrid>
                    <a:gridCol w="1295400">
                      <a:extLst>
                        <a:ext uri="{9D8B030D-6E8A-4147-A177-3AD203B41FA5}">
                          <a16:colId xmlns:a16="http://schemas.microsoft.com/office/drawing/2014/main" val="1723877004"/>
                        </a:ext>
                      </a:extLst>
                    </a:gridCol>
                    <a:gridCol w="1003974">
                      <a:extLst>
                        <a:ext uri="{9D8B030D-6E8A-4147-A177-3AD203B41FA5}">
                          <a16:colId xmlns:a16="http://schemas.microsoft.com/office/drawing/2014/main" val="845621035"/>
                        </a:ext>
                      </a:extLst>
                    </a:gridCol>
                    <a:gridCol w="1159098">
                      <a:extLst>
                        <a:ext uri="{9D8B030D-6E8A-4147-A177-3AD203B41FA5}">
                          <a16:colId xmlns:a16="http://schemas.microsoft.com/office/drawing/2014/main" val="3159257064"/>
                        </a:ext>
                      </a:extLst>
                    </a:gridCol>
                    <a:gridCol w="1069938">
                      <a:extLst>
                        <a:ext uri="{9D8B030D-6E8A-4147-A177-3AD203B41FA5}">
                          <a16:colId xmlns:a16="http://schemas.microsoft.com/office/drawing/2014/main" val="1307698233"/>
                        </a:ext>
                      </a:extLst>
                    </a:gridCol>
                    <a:gridCol w="980775">
                      <a:extLst>
                        <a:ext uri="{9D8B030D-6E8A-4147-A177-3AD203B41FA5}">
                          <a16:colId xmlns:a16="http://schemas.microsoft.com/office/drawing/2014/main" val="3571796038"/>
                        </a:ext>
                      </a:extLst>
                    </a:gridCol>
                    <a:gridCol w="891615">
                      <a:extLst>
                        <a:ext uri="{9D8B030D-6E8A-4147-A177-3AD203B41FA5}">
                          <a16:colId xmlns:a16="http://schemas.microsoft.com/office/drawing/2014/main" val="3138893208"/>
                        </a:ext>
                      </a:extLst>
                    </a:gridCol>
                  </a:tblGrid>
                  <a:tr h="423936">
                    <a:tc>
                      <a:txBody>
                        <a:bodyPr/>
                        <a:lstStyle/>
                        <a:p>
                          <a:pPr marL="0" marR="0" algn="just">
                            <a:lnSpc>
                              <a:spcPct val="115000"/>
                            </a:lnSpc>
                            <a:spcBef>
                              <a:spcPts val="0"/>
                            </a:spcBef>
                            <a:spcAft>
                              <a:spcPts val="0"/>
                            </a:spcAft>
                          </a:pPr>
                          <a:r>
                            <a:rPr lang="en-US" sz="2400" dirty="0">
                              <a:solidFill>
                                <a:srgbClr val="C00000"/>
                              </a:solidFill>
                              <a:effectLst/>
                            </a:rPr>
                            <a:t>Object</a:t>
                          </a:r>
                          <a14:m>
                            <m:oMath xmlns:m="http://schemas.openxmlformats.org/officeDocument/2006/math">
                              <m:r>
                                <a:rPr lang="en-US" sz="2400" i="1" dirty="0" smtClean="0">
                                  <a:solidFill>
                                    <a:srgbClr val="C00000"/>
                                  </a:solidFill>
                                  <a:effectLst/>
                                  <a:latin typeface="Cambria Math" panose="02040503050406030204" pitchFamily="18" charset="0"/>
                                </a:rPr>
                                <m:t> </m:t>
                              </m:r>
                              <m:r>
                                <a:rPr lang="en-US" sz="2400" i="1" dirty="0" err="1">
                                  <a:solidFill>
                                    <a:srgbClr val="C00000"/>
                                  </a:solidFill>
                                  <a:effectLst/>
                                  <a:latin typeface="Cambria Math" panose="02040503050406030204" pitchFamily="18" charset="0"/>
                                </a:rPr>
                                <m:t>𝑖</m:t>
                              </m:r>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1</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2</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3</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smtClean="0">
                                    <a:solidFill>
                                      <a:srgbClr val="C00000"/>
                                    </a:solidFill>
                                    <a:effectLst/>
                                    <a:latin typeface="Cambria Math" panose="02040503050406030204" pitchFamily="18" charset="0"/>
                                  </a:rPr>
                                  <m:t>4</m:t>
                                </m:r>
                              </m:oMath>
                            </m:oMathPara>
                          </a14:m>
                          <a:endParaRPr lang="en-US" sz="240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5</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6335145"/>
                      </a:ext>
                    </a:extLst>
                  </a:tr>
                  <a:tr h="423936">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20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30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66</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40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60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8203117"/>
                      </a:ext>
                    </a:extLst>
                  </a:tr>
                  <a:tr h="423936">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10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20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30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40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50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9019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941676880"/>
                  </p:ext>
                </p:extLst>
              </p:nvPr>
            </p:nvGraphicFramePr>
            <p:xfrm>
              <a:off x="1371600" y="2842992"/>
              <a:ext cx="6400800" cy="1271808"/>
            </p:xfrm>
            <a:graphic>
              <a:graphicData uri="http://schemas.openxmlformats.org/drawingml/2006/table">
                <a:tbl>
                  <a:tblPr firstRow="1" firstCol="1" bandRow="1">
                    <a:tableStyleId>{00A15C55-8517-42AA-B614-E9B94910E393}</a:tableStyleId>
                  </a:tblPr>
                  <a:tblGrid>
                    <a:gridCol w="1295400">
                      <a:extLst>
                        <a:ext uri="{9D8B030D-6E8A-4147-A177-3AD203B41FA5}">
                          <a16:colId xmlns:a16="http://schemas.microsoft.com/office/drawing/2014/main" val="1723877004"/>
                        </a:ext>
                      </a:extLst>
                    </a:gridCol>
                    <a:gridCol w="1003974">
                      <a:extLst>
                        <a:ext uri="{9D8B030D-6E8A-4147-A177-3AD203B41FA5}">
                          <a16:colId xmlns:a16="http://schemas.microsoft.com/office/drawing/2014/main" val="845621035"/>
                        </a:ext>
                      </a:extLst>
                    </a:gridCol>
                    <a:gridCol w="1159098">
                      <a:extLst>
                        <a:ext uri="{9D8B030D-6E8A-4147-A177-3AD203B41FA5}">
                          <a16:colId xmlns:a16="http://schemas.microsoft.com/office/drawing/2014/main" val="3159257064"/>
                        </a:ext>
                      </a:extLst>
                    </a:gridCol>
                    <a:gridCol w="1069938">
                      <a:extLst>
                        <a:ext uri="{9D8B030D-6E8A-4147-A177-3AD203B41FA5}">
                          <a16:colId xmlns:a16="http://schemas.microsoft.com/office/drawing/2014/main" val="1307698233"/>
                        </a:ext>
                      </a:extLst>
                    </a:gridCol>
                    <a:gridCol w="980775">
                      <a:extLst>
                        <a:ext uri="{9D8B030D-6E8A-4147-A177-3AD203B41FA5}">
                          <a16:colId xmlns:a16="http://schemas.microsoft.com/office/drawing/2014/main" val="3571796038"/>
                        </a:ext>
                      </a:extLst>
                    </a:gridCol>
                    <a:gridCol w="891615">
                      <a:extLst>
                        <a:ext uri="{9D8B030D-6E8A-4147-A177-3AD203B41FA5}">
                          <a16:colId xmlns:a16="http://schemas.microsoft.com/office/drawing/2014/main" val="3138893208"/>
                        </a:ext>
                      </a:extLst>
                    </a:gridCol>
                  </a:tblGrid>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39" t="-14286" r="-394366" b="-20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1098" t="-14286" r="-412195" b="-20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474" t="-14286" r="-255789" b="-20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3295" t="-14286" r="-176136" b="-20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2733" t="-14286" r="-92547" b="-20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20548" t="-14286" r="-2055" b="-202857"/>
                          </a:stretch>
                        </a:blipFill>
                      </a:tcPr>
                    </a:tc>
                    <a:extLst>
                      <a:ext uri="{0D108BD9-81ED-4DB2-BD59-A6C34878D82A}">
                        <a16:rowId xmlns:a16="http://schemas.microsoft.com/office/drawing/2014/main" val="3376335145"/>
                      </a:ext>
                    </a:extLst>
                  </a:tr>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39" t="-115942" r="-394366" b="-10579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1098" t="-115942" r="-412195" b="-10579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474" t="-115942" r="-255789" b="-10579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3295" t="-115942" r="-176136" b="-10579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2733" t="-115942" r="-92547" b="-10579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20548" t="-115942" r="-2055" b="-105797"/>
                          </a:stretch>
                        </a:blipFill>
                      </a:tcPr>
                    </a:tc>
                    <a:extLst>
                      <a:ext uri="{0D108BD9-81ED-4DB2-BD59-A6C34878D82A}">
                        <a16:rowId xmlns:a16="http://schemas.microsoft.com/office/drawing/2014/main" val="458203117"/>
                      </a:ext>
                    </a:extLst>
                  </a:tr>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39" t="-212857" r="-394366" b="-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1098" t="-212857" r="-412195" b="-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474" t="-212857" r="-255789" b="-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3295" t="-212857" r="-176136" b="-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2733" t="-212857" r="-92547" b="-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20548" t="-212857" r="-2055" b="-4286"/>
                          </a:stretch>
                        </a:blipFill>
                      </a:tcPr>
                    </a:tc>
                    <a:extLst>
                      <a:ext uri="{0D108BD9-81ED-4DB2-BD59-A6C34878D82A}">
                        <a16:rowId xmlns:a16="http://schemas.microsoft.com/office/drawing/2014/main" val="2477901905"/>
                      </a:ext>
                    </a:extLst>
                  </a:tr>
                </a:tbl>
              </a:graphicData>
            </a:graphic>
          </p:graphicFrame>
        </mc:Fallback>
      </mc:AlternateContent>
    </p:spTree>
    <p:extLst>
      <p:ext uri="{BB962C8B-B14F-4D97-AF65-F5344CB8AC3E}">
        <p14:creationId xmlns:p14="http://schemas.microsoft.com/office/powerpoint/2010/main" val="5493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Solution</a:t>
            </a:r>
          </a:p>
        </p:txBody>
      </p:sp>
      <p:sp>
        <p:nvSpPr>
          <p:cNvPr id="3" name="Content Placeholder 2"/>
          <p:cNvSpPr>
            <a:spLocks noGrp="1"/>
          </p:cNvSpPr>
          <p:nvPr>
            <p:ph idx="1"/>
          </p:nvPr>
        </p:nvSpPr>
        <p:spPr/>
        <p:txBody>
          <a:bodyPr/>
          <a:lstStyle/>
          <a:p>
            <a:r>
              <a:rPr lang="en-US" dirty="0"/>
              <a:t>Three </a:t>
            </a:r>
            <a:r>
              <a:rPr lang="en-US" b="1" dirty="0"/>
              <a:t>selection functions </a:t>
            </a:r>
            <a:r>
              <a:rPr lang="en-US" dirty="0"/>
              <a:t>can be defined as,</a:t>
            </a:r>
          </a:p>
          <a:p>
            <a:pPr marL="857250" lvl="1" indent="-457200">
              <a:buFont typeface="+mj-lt"/>
              <a:buAutoNum type="arabicPeriod"/>
            </a:pPr>
            <a:r>
              <a:rPr lang="en-US" dirty="0"/>
              <a:t>Sort the items in </a:t>
            </a:r>
            <a:r>
              <a:rPr lang="en-US" b="1" dirty="0"/>
              <a:t>descending order of their values </a:t>
            </a:r>
            <a:r>
              <a:rPr lang="en-US" dirty="0"/>
              <a:t>and select the items till weight criteria is satisfied.</a:t>
            </a:r>
          </a:p>
          <a:p>
            <a:pPr marL="857250" lvl="1" indent="-457200">
              <a:buFont typeface="+mj-lt"/>
              <a:buAutoNum type="arabicPeriod"/>
            </a:pPr>
            <a:r>
              <a:rPr lang="en-US" dirty="0"/>
              <a:t>Sort the items in </a:t>
            </a:r>
            <a:r>
              <a:rPr lang="en-US" b="1" dirty="0"/>
              <a:t>ascending order of their weight </a:t>
            </a:r>
            <a:r>
              <a:rPr lang="en-US" dirty="0"/>
              <a:t>and select the items till weight criteria is satisfied.</a:t>
            </a:r>
          </a:p>
          <a:p>
            <a:pPr marL="857250" lvl="1" indent="-457200">
              <a:buFont typeface="+mj-lt"/>
              <a:buAutoNum type="arabicPeriod"/>
            </a:pPr>
            <a:r>
              <a:rPr lang="en-US" dirty="0"/>
              <a:t>To calculate the </a:t>
            </a:r>
            <a:r>
              <a:rPr lang="en-US" b="1" dirty="0"/>
              <a:t>ratio value/weight </a:t>
            </a:r>
            <a:r>
              <a:rPr lang="en-US" dirty="0"/>
              <a:t>for each item and sort the item on basis of this ratio. Then take the item with the highest ratio and add it. </a:t>
            </a:r>
          </a:p>
        </p:txBody>
      </p:sp>
    </p:spTree>
    <p:extLst>
      <p:ext uri="{BB962C8B-B14F-4D97-AF65-F5344CB8AC3E}">
        <p14:creationId xmlns:p14="http://schemas.microsoft.com/office/powerpoint/2010/main" val="195196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Fractional Knapsack Problem - Solution</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321244540"/>
                  </p:ext>
                </p:extLst>
              </p:nvPr>
            </p:nvGraphicFramePr>
            <p:xfrm>
              <a:off x="1371600" y="1066800"/>
              <a:ext cx="6400800" cy="1828800"/>
            </p:xfrm>
            <a:graphic>
              <a:graphicData uri="http://schemas.openxmlformats.org/drawingml/2006/table">
                <a:tbl>
                  <a:tblPr firstRow="1" firstCol="1" bandRow="1">
                    <a:tableStyleId>{00A15C55-8517-42AA-B614-E9B94910E393}</a:tableStyleId>
                  </a:tblPr>
                  <a:tblGrid>
                    <a:gridCol w="1295400">
                      <a:extLst>
                        <a:ext uri="{9D8B030D-6E8A-4147-A177-3AD203B41FA5}">
                          <a16:colId xmlns:a16="http://schemas.microsoft.com/office/drawing/2014/main" val="1723877004"/>
                        </a:ext>
                      </a:extLst>
                    </a:gridCol>
                    <a:gridCol w="1003974">
                      <a:extLst>
                        <a:ext uri="{9D8B030D-6E8A-4147-A177-3AD203B41FA5}">
                          <a16:colId xmlns:a16="http://schemas.microsoft.com/office/drawing/2014/main" val="845621035"/>
                        </a:ext>
                      </a:extLst>
                    </a:gridCol>
                    <a:gridCol w="1159098">
                      <a:extLst>
                        <a:ext uri="{9D8B030D-6E8A-4147-A177-3AD203B41FA5}">
                          <a16:colId xmlns:a16="http://schemas.microsoft.com/office/drawing/2014/main" val="3159257064"/>
                        </a:ext>
                      </a:extLst>
                    </a:gridCol>
                    <a:gridCol w="1069938">
                      <a:extLst>
                        <a:ext uri="{9D8B030D-6E8A-4147-A177-3AD203B41FA5}">
                          <a16:colId xmlns:a16="http://schemas.microsoft.com/office/drawing/2014/main" val="1307698233"/>
                        </a:ext>
                      </a:extLst>
                    </a:gridCol>
                    <a:gridCol w="980775">
                      <a:extLst>
                        <a:ext uri="{9D8B030D-6E8A-4147-A177-3AD203B41FA5}">
                          <a16:colId xmlns:a16="http://schemas.microsoft.com/office/drawing/2014/main" val="3571796038"/>
                        </a:ext>
                      </a:extLst>
                    </a:gridCol>
                    <a:gridCol w="891615">
                      <a:extLst>
                        <a:ext uri="{9D8B030D-6E8A-4147-A177-3AD203B41FA5}">
                          <a16:colId xmlns:a16="http://schemas.microsoft.com/office/drawing/2014/main" val="3138893208"/>
                        </a:ext>
                      </a:extLst>
                    </a:gridCol>
                  </a:tblGrid>
                  <a:tr h="423936">
                    <a:tc>
                      <a:txBody>
                        <a:bodyPr/>
                        <a:lstStyle/>
                        <a:p>
                          <a:pPr marL="0" marR="0" algn="just">
                            <a:lnSpc>
                              <a:spcPct val="115000"/>
                            </a:lnSpc>
                            <a:spcBef>
                              <a:spcPts val="0"/>
                            </a:spcBef>
                            <a:spcAft>
                              <a:spcPts val="0"/>
                            </a:spcAft>
                          </a:pPr>
                          <a:r>
                            <a:rPr lang="en-US" sz="2400" dirty="0">
                              <a:solidFill>
                                <a:srgbClr val="C00000"/>
                              </a:solidFill>
                              <a:effectLst/>
                            </a:rPr>
                            <a:t>Object</a:t>
                          </a:r>
                          <a14:m>
                            <m:oMath xmlns:m="http://schemas.openxmlformats.org/officeDocument/2006/math">
                              <m:r>
                                <a:rPr lang="en-US" sz="2400" i="1" dirty="0" smtClean="0">
                                  <a:solidFill>
                                    <a:srgbClr val="C00000"/>
                                  </a:solidFill>
                                  <a:effectLst/>
                                  <a:latin typeface="Cambria Math" panose="02040503050406030204" pitchFamily="18" charset="0"/>
                                </a:rPr>
                                <m:t> </m:t>
                              </m:r>
                              <m:r>
                                <a:rPr lang="en-US" sz="2400" i="1" dirty="0" err="1">
                                  <a:solidFill>
                                    <a:srgbClr val="C00000"/>
                                  </a:solidFill>
                                  <a:effectLst/>
                                  <a:latin typeface="Cambria Math" panose="02040503050406030204" pitchFamily="18" charset="0"/>
                                </a:rPr>
                                <m:t>𝑖</m:t>
                              </m:r>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1</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2</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3</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smtClean="0">
                                    <a:solidFill>
                                      <a:srgbClr val="C00000"/>
                                    </a:solidFill>
                                    <a:effectLst/>
                                    <a:latin typeface="Cambria Math" panose="02040503050406030204" pitchFamily="18" charset="0"/>
                                  </a:rPr>
                                  <m:t>4</m:t>
                                </m:r>
                              </m:oMath>
                            </m:oMathPara>
                          </a14:m>
                          <a:endParaRPr lang="en-US" sz="240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5</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6335145"/>
                      </a:ext>
                    </a:extLst>
                  </a:tr>
                  <a:tr h="423936">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20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30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66</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40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60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8203117"/>
                      </a:ext>
                    </a:extLst>
                  </a:tr>
                  <a:tr h="423936">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10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20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30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40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50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901905"/>
                      </a:ext>
                    </a:extLst>
                  </a:tr>
                  <a:tr h="556992">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f>
                                  <m:fPr>
                                    <m:type m:val="skw"/>
                                    <m:ctrlPr>
                                      <a:rPr lang="en-US" sz="2400" i="1" smtClean="0">
                                        <a:solidFill>
                                          <a:srgbClr val="C00000"/>
                                        </a:solidFill>
                                        <a:effectLst/>
                                        <a:latin typeface="Cambria Math" panose="02040503050406030204" pitchFamily="18" charset="0"/>
                                        <a:cs typeface="Shruti" panose="020B0502040204020203" pitchFamily="34" charset="0"/>
                                      </a:rPr>
                                    </m:ctrlPr>
                                  </m:fPr>
                                  <m:num>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num>
                                  <m:den>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den>
                                </m:f>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010018"/>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321244540"/>
                  </p:ext>
                </p:extLst>
              </p:nvPr>
            </p:nvGraphicFramePr>
            <p:xfrm>
              <a:off x="1371600" y="1066800"/>
              <a:ext cx="6400800" cy="1828800"/>
            </p:xfrm>
            <a:graphic>
              <a:graphicData uri="http://schemas.openxmlformats.org/drawingml/2006/table">
                <a:tbl>
                  <a:tblPr firstRow="1" firstCol="1" bandRow="1">
                    <a:tableStyleId>{00A15C55-8517-42AA-B614-E9B94910E393}</a:tableStyleId>
                  </a:tblPr>
                  <a:tblGrid>
                    <a:gridCol w="1295400">
                      <a:extLst>
                        <a:ext uri="{9D8B030D-6E8A-4147-A177-3AD203B41FA5}">
                          <a16:colId xmlns:a16="http://schemas.microsoft.com/office/drawing/2014/main" val="1723877004"/>
                        </a:ext>
                      </a:extLst>
                    </a:gridCol>
                    <a:gridCol w="1003974">
                      <a:extLst>
                        <a:ext uri="{9D8B030D-6E8A-4147-A177-3AD203B41FA5}">
                          <a16:colId xmlns:a16="http://schemas.microsoft.com/office/drawing/2014/main" val="845621035"/>
                        </a:ext>
                      </a:extLst>
                    </a:gridCol>
                    <a:gridCol w="1159098">
                      <a:extLst>
                        <a:ext uri="{9D8B030D-6E8A-4147-A177-3AD203B41FA5}">
                          <a16:colId xmlns:a16="http://schemas.microsoft.com/office/drawing/2014/main" val="3159257064"/>
                        </a:ext>
                      </a:extLst>
                    </a:gridCol>
                    <a:gridCol w="1069938">
                      <a:extLst>
                        <a:ext uri="{9D8B030D-6E8A-4147-A177-3AD203B41FA5}">
                          <a16:colId xmlns:a16="http://schemas.microsoft.com/office/drawing/2014/main" val="1307698233"/>
                        </a:ext>
                      </a:extLst>
                    </a:gridCol>
                    <a:gridCol w="980775">
                      <a:extLst>
                        <a:ext uri="{9D8B030D-6E8A-4147-A177-3AD203B41FA5}">
                          <a16:colId xmlns:a16="http://schemas.microsoft.com/office/drawing/2014/main" val="3571796038"/>
                        </a:ext>
                      </a:extLst>
                    </a:gridCol>
                    <a:gridCol w="891615">
                      <a:extLst>
                        <a:ext uri="{9D8B030D-6E8A-4147-A177-3AD203B41FA5}">
                          <a16:colId xmlns:a16="http://schemas.microsoft.com/office/drawing/2014/main" val="3138893208"/>
                        </a:ext>
                      </a:extLst>
                    </a:gridCol>
                  </a:tblGrid>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39" t="-14286" r="-394366" b="-33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1098" t="-14286" r="-412195" b="-33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474" t="-14286" r="-255789" b="-33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295" t="-14286" r="-176136" b="-33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2733" t="-14286" r="-92547" b="-334286"/>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0548" t="-14286" r="-2055" b="-334286"/>
                          </a:stretch>
                        </a:blipFill>
                      </a:tcPr>
                    </a:tc>
                    <a:extLst>
                      <a:ext uri="{0D108BD9-81ED-4DB2-BD59-A6C34878D82A}">
                        <a16:rowId xmlns:a16="http://schemas.microsoft.com/office/drawing/2014/main" val="3376335145"/>
                      </a:ext>
                    </a:extLst>
                  </a:tr>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39" t="-115942" r="-394366" b="-239130"/>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1098" t="-115942" r="-412195" b="-239130"/>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474" t="-115942" r="-255789" b="-239130"/>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295" t="-115942" r="-176136" b="-239130"/>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2733" t="-115942" r="-92547" b="-239130"/>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0548" t="-115942" r="-2055" b="-239130"/>
                          </a:stretch>
                        </a:blipFill>
                      </a:tcPr>
                    </a:tc>
                    <a:extLst>
                      <a:ext uri="{0D108BD9-81ED-4DB2-BD59-A6C34878D82A}">
                        <a16:rowId xmlns:a16="http://schemas.microsoft.com/office/drawing/2014/main" val="458203117"/>
                      </a:ext>
                    </a:extLst>
                  </a:tr>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39" t="-212857" r="-394366" b="-13571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1098" t="-212857" r="-412195" b="-13571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474" t="-212857" r="-255789" b="-13571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295" t="-212857" r="-176136" b="-13571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2733" t="-212857" r="-92547" b="-13571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0548" t="-212857" r="-2055" b="-135714"/>
                          </a:stretch>
                        </a:blipFill>
                      </a:tcPr>
                    </a:tc>
                    <a:extLst>
                      <a:ext uri="{0D108BD9-81ED-4DB2-BD59-A6C34878D82A}">
                        <a16:rowId xmlns:a16="http://schemas.microsoft.com/office/drawing/2014/main" val="2477901905"/>
                      </a:ext>
                    </a:extLst>
                  </a:tr>
                  <a:tr h="556992">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39" t="-240659" r="-394366" b="-4396"/>
                          </a:stretch>
                        </a:blip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2.0</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1.5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2.2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1.0</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1.2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01001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369019441"/>
                  </p:ext>
                </p:extLst>
              </p:nvPr>
            </p:nvGraphicFramePr>
            <p:xfrm>
              <a:off x="457201" y="3124200"/>
              <a:ext cx="5842252" cy="2303463"/>
            </p:xfrm>
            <a:graphic>
              <a:graphicData uri="http://schemas.openxmlformats.org/drawingml/2006/table">
                <a:tbl>
                  <a:tblPr firstRow="1" bandRow="1">
                    <a:tableStyleId>{5C22544A-7EE6-4342-B048-85BDC9FD1C3A}</a:tableStyleId>
                  </a:tblPr>
                  <a:tblGrid>
                    <a:gridCol w="1471713">
                      <a:extLst>
                        <a:ext uri="{9D8B030D-6E8A-4147-A177-3AD203B41FA5}">
                          <a16:colId xmlns:a16="http://schemas.microsoft.com/office/drawing/2014/main" val="2072256506"/>
                        </a:ext>
                      </a:extLst>
                    </a:gridCol>
                    <a:gridCol w="657224">
                      <a:extLst>
                        <a:ext uri="{9D8B030D-6E8A-4147-A177-3AD203B41FA5}">
                          <a16:colId xmlns:a16="http://schemas.microsoft.com/office/drawing/2014/main" val="2218155248"/>
                        </a:ext>
                      </a:extLst>
                    </a:gridCol>
                    <a:gridCol w="657224">
                      <a:extLst>
                        <a:ext uri="{9D8B030D-6E8A-4147-A177-3AD203B41FA5}">
                          <a16:colId xmlns:a16="http://schemas.microsoft.com/office/drawing/2014/main" val="146316644"/>
                        </a:ext>
                      </a:extLst>
                    </a:gridCol>
                    <a:gridCol w="657224">
                      <a:extLst>
                        <a:ext uri="{9D8B030D-6E8A-4147-A177-3AD203B41FA5}">
                          <a16:colId xmlns:a16="http://schemas.microsoft.com/office/drawing/2014/main" val="4193036598"/>
                        </a:ext>
                      </a:extLst>
                    </a:gridCol>
                    <a:gridCol w="657224">
                      <a:extLst>
                        <a:ext uri="{9D8B030D-6E8A-4147-A177-3AD203B41FA5}">
                          <a16:colId xmlns:a16="http://schemas.microsoft.com/office/drawing/2014/main" val="511283844"/>
                        </a:ext>
                      </a:extLst>
                    </a:gridCol>
                    <a:gridCol w="657224">
                      <a:extLst>
                        <a:ext uri="{9D8B030D-6E8A-4147-A177-3AD203B41FA5}">
                          <a16:colId xmlns:a16="http://schemas.microsoft.com/office/drawing/2014/main" val="3148974788"/>
                        </a:ext>
                      </a:extLst>
                    </a:gridCol>
                    <a:gridCol w="1084419">
                      <a:extLst>
                        <a:ext uri="{9D8B030D-6E8A-4147-A177-3AD203B41FA5}">
                          <a16:colId xmlns:a16="http://schemas.microsoft.com/office/drawing/2014/main" val="2815804869"/>
                        </a:ext>
                      </a:extLst>
                    </a:gridCol>
                  </a:tblGrid>
                  <a:tr h="370840">
                    <a:tc rowSpan="2">
                      <a:txBody>
                        <a:bodyPr/>
                        <a:lstStyle/>
                        <a:p>
                          <a:pPr algn="ctr"/>
                          <a:r>
                            <a:rPr lang="en-US" sz="2400" dirty="0">
                              <a:solidFill>
                                <a:srgbClr val="C00000"/>
                              </a:solidFill>
                            </a:rPr>
                            <a:t>Selection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sz="2400" dirty="0">
                              <a:solidFill>
                                <a:srgbClr val="C00000"/>
                              </a:solidFill>
                            </a:rPr>
                            <a:t>Objects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sz="2400" dirty="0">
                              <a:solidFill>
                                <a:srgbClr val="C00000"/>
                              </a:solidFill>
                            </a:rPr>
                            <a:t>Value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776310"/>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rgbClr val="C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rgbClr val="C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rgbClr val="C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rgbClr val="C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rgbClr val="C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2992048"/>
                      </a:ext>
                    </a:extLst>
                  </a:tr>
                  <a:tr h="370840">
                    <a:tc>
                      <a:txBody>
                        <a:bodyPr/>
                        <a:lstStyle/>
                        <a:p>
                          <a:pPr marL="0" marR="0" algn="ctr">
                            <a:lnSpc>
                              <a:spcPct val="115000"/>
                            </a:lnSpc>
                            <a:spcBef>
                              <a:spcPts val="0"/>
                            </a:spcBef>
                            <a:spcAft>
                              <a:spcPts val="0"/>
                            </a:spcAft>
                          </a:pPr>
                          <a14:m>
                            <m:oMath xmlns:m="http://schemas.openxmlformats.org/officeDocument/2006/math">
                              <m:r>
                                <m:rPr>
                                  <m:nor/>
                                </m:rPr>
                                <a:rPr lang="en-US" sz="2400" i="0" dirty="0" smtClean="0">
                                  <a:solidFill>
                                    <a:srgbClr val="C00000"/>
                                  </a:solidFill>
                                  <a:latin typeface="Cambria Math" panose="02040503050406030204" pitchFamily="18" charset="0"/>
                                </a:rPr>
                                <m:t>Max</m:t>
                              </m:r>
                            </m:oMath>
                          </a14:m>
                          <a:r>
                            <a:rPr lang="en-US" sz="2400" dirty="0">
                              <a:solidFill>
                                <a:srgbClr val="C00000"/>
                              </a:solidFill>
                            </a:rPr>
                            <a:t> </a:t>
                          </a:r>
                          <a14:m>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FF0000"/>
                              </a:solidFill>
                            </a:rPr>
                            <a:t>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4465811"/>
                      </a:ext>
                    </a:extLst>
                  </a:tr>
                  <a:tr h="370840">
                    <a:tc>
                      <a:txBody>
                        <a:bodyPr/>
                        <a:lstStyle/>
                        <a:p>
                          <a:pPr marL="0" marR="0" algn="ctr">
                            <a:lnSpc>
                              <a:spcPct val="115000"/>
                            </a:lnSpc>
                            <a:spcBef>
                              <a:spcPts val="0"/>
                            </a:spcBef>
                            <a:spcAft>
                              <a:spcPts val="0"/>
                            </a:spcAft>
                          </a:pPr>
                          <a:r>
                            <a:rPr lang="en-US" sz="2400" dirty="0">
                              <a:solidFill>
                                <a:srgbClr val="C00000"/>
                              </a:solidFill>
                            </a:rPr>
                            <a:t> </a:t>
                          </a:r>
                          <a14:m>
                            <m:oMath xmlns:m="http://schemas.openxmlformats.org/officeDocument/2006/math">
                              <m:r>
                                <m:rPr>
                                  <m:nor/>
                                </m:rPr>
                                <a:rPr lang="en-US" sz="2400" b="0" i="0" dirty="0" smtClean="0">
                                  <a:solidFill>
                                    <a:srgbClr val="C00000"/>
                                  </a:solidFill>
                                  <a:latin typeface="Cambria Math" panose="02040503050406030204" pitchFamily="18" charset="0"/>
                                </a:rPr>
                                <m:t>Min</m:t>
                              </m:r>
                              <m:r>
                                <a:rPr lang="en-US" sz="2400" b="0" i="0" dirty="0" smtClean="0">
                                  <a:solidFill>
                                    <a:srgbClr val="C00000"/>
                                  </a:solidFill>
                                  <a:latin typeface="Cambria Math" panose="02040503050406030204" pitchFamily="18" charset="0"/>
                                </a:rPr>
                                <m:t> </m:t>
                              </m:r>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FF0000"/>
                              </a:solidFill>
                            </a:rPr>
                            <a:t>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2833978"/>
                      </a:ext>
                    </a:extLst>
                  </a:tr>
                  <a:tr h="370840">
                    <a:tc>
                      <a:txBody>
                        <a:bodyPr/>
                        <a:lstStyle/>
                        <a:p>
                          <a14:m>
                            <m:oMath xmlns:m="http://schemas.openxmlformats.org/officeDocument/2006/math">
                              <m:r>
                                <m:rPr>
                                  <m:nor/>
                                </m:rPr>
                                <a:rPr lang="en-US" sz="2400" i="0" dirty="0" smtClean="0">
                                  <a:solidFill>
                                    <a:srgbClr val="C00000"/>
                                  </a:solidFill>
                                  <a:latin typeface="Cambria Math" panose="02040503050406030204" pitchFamily="18" charset="0"/>
                                </a:rPr>
                                <m:t>Max</m:t>
                              </m:r>
                            </m:oMath>
                          </a14:m>
                          <a:r>
                            <a:rPr lang="en-US" sz="2400" dirty="0">
                              <a:solidFill>
                                <a:srgbClr val="C00000"/>
                              </a:solidFill>
                            </a:rPr>
                            <a:t> </a:t>
                          </a:r>
                          <a14:m>
                            <m:oMath xmlns:m="http://schemas.openxmlformats.org/officeDocument/2006/math">
                              <m:f>
                                <m:fPr>
                                  <m:type m:val="skw"/>
                                  <m:ctrlPr>
                                    <a:rPr lang="en-US" sz="2400" i="1" smtClean="0">
                                      <a:solidFill>
                                        <a:srgbClr val="C00000"/>
                                      </a:solidFill>
                                      <a:latin typeface="Cambria Math" panose="02040503050406030204" pitchFamily="18" charset="0"/>
                                    </a:rPr>
                                  </m:ctrlPr>
                                </m:fPr>
                                <m:num>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num>
                                <m:den>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den>
                              </m:f>
                            </m:oMath>
                          </a14:m>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rgbClr val="FF0000"/>
                              </a:solidFill>
                            </a:rPr>
                            <a:t>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00639"/>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369019441"/>
                  </p:ext>
                </p:extLst>
              </p:nvPr>
            </p:nvGraphicFramePr>
            <p:xfrm>
              <a:off x="457201" y="3124200"/>
              <a:ext cx="5842252" cy="2303463"/>
            </p:xfrm>
            <a:graphic>
              <a:graphicData uri="http://schemas.openxmlformats.org/drawingml/2006/table">
                <a:tbl>
                  <a:tblPr firstRow="1" bandRow="1">
                    <a:tableStyleId>{5C22544A-7EE6-4342-B048-85BDC9FD1C3A}</a:tableStyleId>
                  </a:tblPr>
                  <a:tblGrid>
                    <a:gridCol w="1471713">
                      <a:extLst>
                        <a:ext uri="{9D8B030D-6E8A-4147-A177-3AD203B41FA5}">
                          <a16:colId xmlns:a16="http://schemas.microsoft.com/office/drawing/2014/main" val="2072256506"/>
                        </a:ext>
                      </a:extLst>
                    </a:gridCol>
                    <a:gridCol w="657224">
                      <a:extLst>
                        <a:ext uri="{9D8B030D-6E8A-4147-A177-3AD203B41FA5}">
                          <a16:colId xmlns:a16="http://schemas.microsoft.com/office/drawing/2014/main" val="2218155248"/>
                        </a:ext>
                      </a:extLst>
                    </a:gridCol>
                    <a:gridCol w="657224">
                      <a:extLst>
                        <a:ext uri="{9D8B030D-6E8A-4147-A177-3AD203B41FA5}">
                          <a16:colId xmlns:a16="http://schemas.microsoft.com/office/drawing/2014/main" val="146316644"/>
                        </a:ext>
                      </a:extLst>
                    </a:gridCol>
                    <a:gridCol w="657224">
                      <a:extLst>
                        <a:ext uri="{9D8B030D-6E8A-4147-A177-3AD203B41FA5}">
                          <a16:colId xmlns:a16="http://schemas.microsoft.com/office/drawing/2014/main" val="4193036598"/>
                        </a:ext>
                      </a:extLst>
                    </a:gridCol>
                    <a:gridCol w="657224">
                      <a:extLst>
                        <a:ext uri="{9D8B030D-6E8A-4147-A177-3AD203B41FA5}">
                          <a16:colId xmlns:a16="http://schemas.microsoft.com/office/drawing/2014/main" val="511283844"/>
                        </a:ext>
                      </a:extLst>
                    </a:gridCol>
                    <a:gridCol w="657224">
                      <a:extLst>
                        <a:ext uri="{9D8B030D-6E8A-4147-A177-3AD203B41FA5}">
                          <a16:colId xmlns:a16="http://schemas.microsoft.com/office/drawing/2014/main" val="3148974788"/>
                        </a:ext>
                      </a:extLst>
                    </a:gridCol>
                    <a:gridCol w="1084419">
                      <a:extLst>
                        <a:ext uri="{9D8B030D-6E8A-4147-A177-3AD203B41FA5}">
                          <a16:colId xmlns:a16="http://schemas.microsoft.com/office/drawing/2014/main" val="2815804869"/>
                        </a:ext>
                      </a:extLst>
                    </a:gridCol>
                  </a:tblGrid>
                  <a:tr h="457200">
                    <a:tc rowSpan="2">
                      <a:txBody>
                        <a:bodyPr/>
                        <a:lstStyle/>
                        <a:p>
                          <a:pPr algn="ctr"/>
                          <a:r>
                            <a:rPr lang="en-US" sz="2400" dirty="0" smtClean="0">
                              <a:solidFill>
                                <a:srgbClr val="C00000"/>
                              </a:solidFill>
                            </a:rPr>
                            <a:t>Selection</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sz="2400" dirty="0" smtClean="0">
                              <a:solidFill>
                                <a:srgbClr val="C00000"/>
                              </a:solidFill>
                            </a:rPr>
                            <a:t>Objects </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sz="2400" dirty="0" smtClean="0">
                              <a:solidFill>
                                <a:srgbClr val="C00000"/>
                              </a:solidFill>
                            </a:rPr>
                            <a:t>Value </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776310"/>
                      </a:ext>
                    </a:extLst>
                  </a:tr>
                  <a:tr h="45720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rgbClr val="C00000"/>
                              </a:solidFill>
                            </a:rPr>
                            <a:t>1</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rgbClr val="C00000"/>
                              </a:solidFill>
                            </a:rPr>
                            <a:t>2</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rgbClr val="C00000"/>
                              </a:solidFill>
                            </a:rPr>
                            <a:t>3</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rgbClr val="C00000"/>
                              </a:solidFill>
                            </a:rPr>
                            <a:t>4</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rgbClr val="C00000"/>
                              </a:solidFill>
                            </a:rPr>
                            <a:t>5</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2992048"/>
                      </a:ext>
                    </a:extLst>
                  </a:tr>
                  <a:tr h="45720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26" t="-206579" r="-297107" b="-392105"/>
                          </a:stretch>
                        </a:blipFill>
                      </a:tcPr>
                    </a:tc>
                    <a:tc>
                      <a:txBody>
                        <a:bodyPr/>
                        <a:lstStyle/>
                        <a:p>
                          <a:pPr algn="ctr"/>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0.5</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smtClean="0">
                              <a:solidFill>
                                <a:srgbClr val="FF0000"/>
                              </a:solidFill>
                            </a:rPr>
                            <a:t>146</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4465811"/>
                      </a:ext>
                    </a:extLst>
                  </a:tr>
                  <a:tr h="45720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26" t="-310667" r="-297107" b="-297333"/>
                          </a:stretch>
                        </a:blip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smtClean="0">
                              <a:solidFill>
                                <a:srgbClr val="FF0000"/>
                              </a:solidFill>
                            </a:rPr>
                            <a:t>156</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2833978"/>
                      </a:ext>
                    </a:extLst>
                  </a:tr>
                  <a:tr h="4746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26" t="-394872" r="-297107" b="-185897"/>
                          </a:stretch>
                        </a:blip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0.8</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rgbClr val="FF0000"/>
                              </a:solidFill>
                            </a:rPr>
                            <a:t>164</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00639"/>
                      </a:ext>
                    </a:extLst>
                  </a:tr>
                </a:tbl>
              </a:graphicData>
            </a:graphic>
          </p:graphicFrame>
        </mc:Fallback>
      </mc:AlternateContent>
      <p:sp>
        <p:nvSpPr>
          <p:cNvPr id="8" name="TextBox 7"/>
          <p:cNvSpPr txBox="1"/>
          <p:nvPr/>
        </p:nvSpPr>
        <p:spPr>
          <a:xfrm>
            <a:off x="2057400" y="4114800"/>
            <a:ext cx="381000" cy="369332"/>
          </a:xfrm>
          <a:prstGeom prst="rect">
            <a:avLst/>
          </a:prstGeom>
          <a:solidFill>
            <a:schemeClr val="bg1"/>
          </a:solidFill>
        </p:spPr>
        <p:txBody>
          <a:bodyPr wrap="square" rtlCol="0">
            <a:spAutoFit/>
          </a:bodyPr>
          <a:lstStyle/>
          <a:p>
            <a:endParaRPr lang="en-US" dirty="0"/>
          </a:p>
        </p:txBody>
      </p:sp>
      <p:sp>
        <p:nvSpPr>
          <p:cNvPr id="9" name="TextBox 8"/>
          <p:cNvSpPr txBox="1"/>
          <p:nvPr/>
        </p:nvSpPr>
        <p:spPr>
          <a:xfrm>
            <a:off x="2743200" y="4091265"/>
            <a:ext cx="381000" cy="369332"/>
          </a:xfrm>
          <a:prstGeom prst="rect">
            <a:avLst/>
          </a:prstGeom>
          <a:solidFill>
            <a:schemeClr val="bg1"/>
          </a:solidFill>
        </p:spPr>
        <p:txBody>
          <a:bodyPr wrap="square" rtlCol="0">
            <a:spAutoFit/>
          </a:bodyPr>
          <a:lstStyle/>
          <a:p>
            <a:endParaRPr lang="en-US" dirty="0"/>
          </a:p>
        </p:txBody>
      </p:sp>
      <p:sp>
        <p:nvSpPr>
          <p:cNvPr id="10" name="TextBox 9"/>
          <p:cNvSpPr txBox="1"/>
          <p:nvPr/>
        </p:nvSpPr>
        <p:spPr>
          <a:xfrm>
            <a:off x="3424451" y="4091265"/>
            <a:ext cx="381000"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4038599" y="4091265"/>
            <a:ext cx="381000" cy="369332"/>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4724399" y="4074278"/>
            <a:ext cx="381000" cy="369332"/>
          </a:xfrm>
          <a:prstGeom prst="rect">
            <a:avLst/>
          </a:prstGeom>
          <a:solidFill>
            <a:schemeClr val="bg1"/>
          </a:solidFill>
        </p:spPr>
        <p:txBody>
          <a:bodyPr wrap="square" rtlCol="0">
            <a:spAutoFit/>
          </a:bodyPr>
          <a:lstStyle/>
          <a:p>
            <a:endParaRPr lang="en-US" dirty="0"/>
          </a:p>
        </p:txBody>
      </p:sp>
      <p:sp>
        <p:nvSpPr>
          <p:cNvPr id="13" name="TextBox 12"/>
          <p:cNvSpPr txBox="1"/>
          <p:nvPr/>
        </p:nvSpPr>
        <p:spPr>
          <a:xfrm>
            <a:off x="2057400" y="4528066"/>
            <a:ext cx="381000" cy="369332"/>
          </a:xfrm>
          <a:prstGeom prst="rect">
            <a:avLst/>
          </a:prstGeom>
          <a:solidFill>
            <a:schemeClr val="bg1"/>
          </a:solidFill>
        </p:spPr>
        <p:txBody>
          <a:bodyPr wrap="square" rtlCol="0">
            <a:spAutoFit/>
          </a:bodyPr>
          <a:lstStyle/>
          <a:p>
            <a:endParaRPr lang="en-US" dirty="0"/>
          </a:p>
        </p:txBody>
      </p:sp>
      <p:sp>
        <p:nvSpPr>
          <p:cNvPr id="14" name="TextBox 13"/>
          <p:cNvSpPr txBox="1"/>
          <p:nvPr/>
        </p:nvSpPr>
        <p:spPr>
          <a:xfrm>
            <a:off x="2049438" y="4977864"/>
            <a:ext cx="381000" cy="369332"/>
          </a:xfrm>
          <a:prstGeom prst="rect">
            <a:avLst/>
          </a:prstGeom>
          <a:solidFill>
            <a:schemeClr val="bg1"/>
          </a:solidFill>
        </p:spPr>
        <p:txBody>
          <a:bodyPr wrap="square" rtlCol="0">
            <a:spAutoFit/>
          </a:bodyPr>
          <a:lstStyle/>
          <a:p>
            <a:endParaRPr lang="en-US" dirty="0"/>
          </a:p>
        </p:txBody>
      </p:sp>
      <p:sp>
        <p:nvSpPr>
          <p:cNvPr id="15" name="TextBox 14"/>
          <p:cNvSpPr txBox="1"/>
          <p:nvPr/>
        </p:nvSpPr>
        <p:spPr>
          <a:xfrm>
            <a:off x="2727278" y="4528066"/>
            <a:ext cx="381000" cy="369332"/>
          </a:xfrm>
          <a:prstGeom prst="rect">
            <a:avLst/>
          </a:prstGeom>
          <a:solidFill>
            <a:schemeClr val="bg1"/>
          </a:solidFill>
        </p:spPr>
        <p:txBody>
          <a:bodyPr wrap="square" rtlCol="0">
            <a:spAutoFit/>
          </a:bodyPr>
          <a:lstStyle/>
          <a:p>
            <a:endParaRPr lang="en-US" dirty="0"/>
          </a:p>
        </p:txBody>
      </p:sp>
      <p:sp>
        <p:nvSpPr>
          <p:cNvPr id="16" name="TextBox 15"/>
          <p:cNvSpPr txBox="1"/>
          <p:nvPr/>
        </p:nvSpPr>
        <p:spPr>
          <a:xfrm>
            <a:off x="2727278" y="4977864"/>
            <a:ext cx="381000" cy="369332"/>
          </a:xfrm>
          <a:prstGeom prst="rect">
            <a:avLst/>
          </a:prstGeom>
          <a:solidFill>
            <a:schemeClr val="bg1"/>
          </a:solidFill>
        </p:spPr>
        <p:txBody>
          <a:bodyPr wrap="square" rtlCol="0">
            <a:spAutoFit/>
          </a:bodyPr>
          <a:lstStyle/>
          <a:p>
            <a:endParaRPr lang="en-US" dirty="0"/>
          </a:p>
        </p:txBody>
      </p:sp>
      <p:sp>
        <p:nvSpPr>
          <p:cNvPr id="17" name="TextBox 16"/>
          <p:cNvSpPr txBox="1"/>
          <p:nvPr/>
        </p:nvSpPr>
        <p:spPr>
          <a:xfrm>
            <a:off x="3381234" y="4528066"/>
            <a:ext cx="381000" cy="369332"/>
          </a:xfrm>
          <a:prstGeom prst="rect">
            <a:avLst/>
          </a:prstGeom>
          <a:solidFill>
            <a:schemeClr val="bg1"/>
          </a:solidFill>
        </p:spPr>
        <p:txBody>
          <a:bodyPr wrap="square" rtlCol="0">
            <a:spAutoFit/>
          </a:bodyPr>
          <a:lstStyle/>
          <a:p>
            <a:endParaRPr lang="en-US" dirty="0"/>
          </a:p>
        </p:txBody>
      </p:sp>
      <p:sp>
        <p:nvSpPr>
          <p:cNvPr id="18" name="TextBox 17"/>
          <p:cNvSpPr txBox="1"/>
          <p:nvPr/>
        </p:nvSpPr>
        <p:spPr>
          <a:xfrm>
            <a:off x="3378327" y="5013247"/>
            <a:ext cx="381000" cy="369332"/>
          </a:xfrm>
          <a:prstGeom prst="rect">
            <a:avLst/>
          </a:prstGeom>
          <a:solidFill>
            <a:schemeClr val="bg1"/>
          </a:solidFill>
        </p:spPr>
        <p:txBody>
          <a:bodyPr wrap="square" rtlCol="0">
            <a:spAutoFit/>
          </a:bodyPr>
          <a:lstStyle/>
          <a:p>
            <a:endParaRPr lang="en-US" dirty="0"/>
          </a:p>
        </p:txBody>
      </p:sp>
      <p:sp>
        <p:nvSpPr>
          <p:cNvPr id="19" name="TextBox 18"/>
          <p:cNvSpPr txBox="1"/>
          <p:nvPr/>
        </p:nvSpPr>
        <p:spPr>
          <a:xfrm>
            <a:off x="4038599" y="4528066"/>
            <a:ext cx="381000" cy="369332"/>
          </a:xfrm>
          <a:prstGeom prst="rect">
            <a:avLst/>
          </a:prstGeom>
          <a:solidFill>
            <a:schemeClr val="bg1"/>
          </a:solidFill>
        </p:spPr>
        <p:txBody>
          <a:bodyPr wrap="square" rtlCol="0">
            <a:spAutoFit/>
          </a:bodyPr>
          <a:lstStyle/>
          <a:p>
            <a:endParaRPr lang="en-US" dirty="0"/>
          </a:p>
        </p:txBody>
      </p:sp>
      <p:sp>
        <p:nvSpPr>
          <p:cNvPr id="20" name="TextBox 19"/>
          <p:cNvSpPr txBox="1"/>
          <p:nvPr/>
        </p:nvSpPr>
        <p:spPr>
          <a:xfrm>
            <a:off x="4029376" y="4964867"/>
            <a:ext cx="381000" cy="369332"/>
          </a:xfrm>
          <a:prstGeom prst="rect">
            <a:avLst/>
          </a:prstGeom>
          <a:solidFill>
            <a:schemeClr val="bg1"/>
          </a:solidFill>
        </p:spPr>
        <p:txBody>
          <a:bodyPr wrap="square" rtlCol="0">
            <a:spAutoFit/>
          </a:bodyPr>
          <a:lstStyle/>
          <a:p>
            <a:endParaRPr lang="en-US" dirty="0"/>
          </a:p>
        </p:txBody>
      </p:sp>
      <p:sp>
        <p:nvSpPr>
          <p:cNvPr id="21" name="TextBox 20"/>
          <p:cNvSpPr txBox="1"/>
          <p:nvPr/>
        </p:nvSpPr>
        <p:spPr>
          <a:xfrm>
            <a:off x="4774947" y="4528066"/>
            <a:ext cx="381000" cy="369332"/>
          </a:xfrm>
          <a:prstGeom prst="rect">
            <a:avLst/>
          </a:prstGeom>
          <a:solidFill>
            <a:schemeClr val="bg1"/>
          </a:solidFill>
        </p:spPr>
        <p:txBody>
          <a:bodyPr wrap="square" rtlCol="0">
            <a:spAutoFit/>
          </a:bodyPr>
          <a:lstStyle/>
          <a:p>
            <a:endParaRPr lang="en-US" dirty="0"/>
          </a:p>
        </p:txBody>
      </p:sp>
      <p:sp>
        <p:nvSpPr>
          <p:cNvPr id="22" name="TextBox 21"/>
          <p:cNvSpPr txBox="1"/>
          <p:nvPr/>
        </p:nvSpPr>
        <p:spPr>
          <a:xfrm>
            <a:off x="4648389" y="4982276"/>
            <a:ext cx="457009" cy="369332"/>
          </a:xfrm>
          <a:prstGeom prst="rect">
            <a:avLst/>
          </a:prstGeom>
          <a:solidFill>
            <a:schemeClr val="bg1"/>
          </a:solidFill>
        </p:spPr>
        <p:txBody>
          <a:bodyPr wrap="square" rtlCol="0">
            <a:spAutoFit/>
          </a:bodyPr>
          <a:lstStyle/>
          <a:p>
            <a:endParaRPr lang="en-US" dirty="0"/>
          </a:p>
        </p:txBody>
      </p:sp>
      <p:sp>
        <p:nvSpPr>
          <p:cNvPr id="23" name="TextBox 22"/>
          <p:cNvSpPr txBox="1"/>
          <p:nvPr/>
        </p:nvSpPr>
        <p:spPr>
          <a:xfrm>
            <a:off x="5410200" y="4087504"/>
            <a:ext cx="685800" cy="369332"/>
          </a:xfrm>
          <a:prstGeom prst="rect">
            <a:avLst/>
          </a:prstGeom>
          <a:solidFill>
            <a:schemeClr val="bg1"/>
          </a:solidFill>
        </p:spPr>
        <p:txBody>
          <a:bodyPr wrap="square" rtlCol="0">
            <a:spAutoFit/>
          </a:bodyPr>
          <a:lstStyle/>
          <a:p>
            <a:endParaRPr lang="en-US" dirty="0"/>
          </a:p>
        </p:txBody>
      </p:sp>
      <p:sp>
        <p:nvSpPr>
          <p:cNvPr id="24" name="TextBox 23"/>
          <p:cNvSpPr txBox="1"/>
          <p:nvPr/>
        </p:nvSpPr>
        <p:spPr>
          <a:xfrm>
            <a:off x="5435915" y="4528066"/>
            <a:ext cx="685800" cy="369332"/>
          </a:xfrm>
          <a:prstGeom prst="rect">
            <a:avLst/>
          </a:prstGeom>
          <a:solidFill>
            <a:schemeClr val="bg1"/>
          </a:solidFill>
        </p:spPr>
        <p:txBody>
          <a:bodyPr wrap="square" rtlCol="0">
            <a:spAutoFit/>
          </a:bodyPr>
          <a:lstStyle/>
          <a:p>
            <a:endParaRPr lang="en-US" dirty="0"/>
          </a:p>
        </p:txBody>
      </p:sp>
      <p:sp>
        <p:nvSpPr>
          <p:cNvPr id="26" name="Rectangle 25"/>
          <p:cNvSpPr/>
          <p:nvPr/>
        </p:nvSpPr>
        <p:spPr>
          <a:xfrm>
            <a:off x="6400800" y="40386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30</a:t>
            </a:r>
          </a:p>
        </p:txBody>
      </p:sp>
      <p:sp>
        <p:nvSpPr>
          <p:cNvPr id="27" name="Rectangle 26"/>
          <p:cNvSpPr/>
          <p:nvPr/>
        </p:nvSpPr>
        <p:spPr>
          <a:xfrm>
            <a:off x="6809511" y="40386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50</a:t>
            </a:r>
          </a:p>
        </p:txBody>
      </p:sp>
      <p:sp>
        <p:nvSpPr>
          <p:cNvPr id="28" name="Rectangle 27"/>
          <p:cNvSpPr/>
          <p:nvPr/>
        </p:nvSpPr>
        <p:spPr>
          <a:xfrm>
            <a:off x="7218222" y="40386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a:t>
            </a:r>
          </a:p>
        </p:txBody>
      </p:sp>
      <p:sp>
        <p:nvSpPr>
          <p:cNvPr id="29" name="Rectangle 28"/>
          <p:cNvSpPr/>
          <p:nvPr/>
        </p:nvSpPr>
        <p:spPr>
          <a:xfrm>
            <a:off x="6400800" y="44958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30" name="Rectangle 29"/>
          <p:cNvSpPr/>
          <p:nvPr/>
        </p:nvSpPr>
        <p:spPr>
          <a:xfrm>
            <a:off x="6809511" y="44958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a:t>
            </a:r>
          </a:p>
        </p:txBody>
      </p:sp>
      <p:sp>
        <p:nvSpPr>
          <p:cNvPr id="31" name="Rectangle 30"/>
          <p:cNvSpPr/>
          <p:nvPr/>
        </p:nvSpPr>
        <p:spPr>
          <a:xfrm>
            <a:off x="7218222" y="44958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30</a:t>
            </a:r>
          </a:p>
        </p:txBody>
      </p:sp>
      <p:sp>
        <p:nvSpPr>
          <p:cNvPr id="32" name="Rectangle 31"/>
          <p:cNvSpPr/>
          <p:nvPr/>
        </p:nvSpPr>
        <p:spPr>
          <a:xfrm>
            <a:off x="7633648" y="44958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40</a:t>
            </a:r>
          </a:p>
        </p:txBody>
      </p:sp>
      <p:sp>
        <p:nvSpPr>
          <p:cNvPr id="33" name="Rectangle 32"/>
          <p:cNvSpPr/>
          <p:nvPr/>
        </p:nvSpPr>
        <p:spPr>
          <a:xfrm>
            <a:off x="6400800" y="49530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30</a:t>
            </a:r>
          </a:p>
        </p:txBody>
      </p:sp>
      <p:sp>
        <p:nvSpPr>
          <p:cNvPr id="34" name="Rectangle 33"/>
          <p:cNvSpPr/>
          <p:nvPr/>
        </p:nvSpPr>
        <p:spPr>
          <a:xfrm>
            <a:off x="6809511" y="49530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35" name="Rectangle 34"/>
          <p:cNvSpPr/>
          <p:nvPr/>
        </p:nvSpPr>
        <p:spPr>
          <a:xfrm>
            <a:off x="7218222" y="49530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a:t>
            </a:r>
          </a:p>
        </p:txBody>
      </p:sp>
      <p:sp>
        <p:nvSpPr>
          <p:cNvPr id="36" name="Rectangle 35"/>
          <p:cNvSpPr/>
          <p:nvPr/>
        </p:nvSpPr>
        <p:spPr>
          <a:xfrm>
            <a:off x="7633648" y="4953000"/>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40</a:t>
            </a:r>
          </a:p>
        </p:txBody>
      </p:sp>
      <p:sp>
        <p:nvSpPr>
          <p:cNvPr id="37" name="Rounded Rectangle 36"/>
          <p:cNvSpPr/>
          <p:nvPr/>
        </p:nvSpPr>
        <p:spPr>
          <a:xfrm>
            <a:off x="2514600" y="5674677"/>
            <a:ext cx="41148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002060"/>
                </a:solidFill>
              </a:rPr>
              <a:t>Profit = 66 + 60 + (40 * 0.5) = 146</a:t>
            </a:r>
          </a:p>
        </p:txBody>
      </p:sp>
      <p:sp>
        <p:nvSpPr>
          <p:cNvPr id="38" name="Rounded Rectangle 37"/>
          <p:cNvSpPr/>
          <p:nvPr/>
        </p:nvSpPr>
        <p:spPr>
          <a:xfrm>
            <a:off x="2514600" y="5674677"/>
            <a:ext cx="41148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002060"/>
                </a:solidFill>
              </a:rPr>
              <a:t>Profit = 20 + 30 + 66 + 40 = 156</a:t>
            </a:r>
          </a:p>
        </p:txBody>
      </p:sp>
      <p:sp>
        <p:nvSpPr>
          <p:cNvPr id="39" name="Rounded Rectangle 38"/>
          <p:cNvSpPr/>
          <p:nvPr/>
        </p:nvSpPr>
        <p:spPr>
          <a:xfrm>
            <a:off x="2514600" y="5669911"/>
            <a:ext cx="41148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002060"/>
                </a:solidFill>
              </a:rPr>
              <a:t>Profit = 66 + 20 + 30 + 48 = 164</a:t>
            </a:r>
          </a:p>
        </p:txBody>
      </p:sp>
      <p:sp>
        <p:nvSpPr>
          <p:cNvPr id="40" name="TextBox 39"/>
          <p:cNvSpPr txBox="1"/>
          <p:nvPr/>
        </p:nvSpPr>
        <p:spPr>
          <a:xfrm>
            <a:off x="6428220" y="3123640"/>
            <a:ext cx="1828800" cy="830997"/>
          </a:xfrm>
          <a:prstGeom prst="rect">
            <a:avLst/>
          </a:prstGeom>
          <a:solidFill>
            <a:schemeClr val="accent1">
              <a:lumMod val="20000"/>
              <a:lumOff val="80000"/>
            </a:schemeClr>
          </a:solidFill>
        </p:spPr>
        <p:txBody>
          <a:bodyPr wrap="square" rtlCol="0">
            <a:spAutoFit/>
          </a:bodyPr>
          <a:lstStyle/>
          <a:p>
            <a:pPr algn="ctr"/>
            <a:r>
              <a:rPr lang="en-US" sz="2400" dirty="0"/>
              <a:t>Weight Capacity </a:t>
            </a:r>
            <a:r>
              <a:rPr lang="en-US" sz="2400" dirty="0">
                <a:solidFill>
                  <a:srgbClr val="FF0000"/>
                </a:solidFill>
              </a:rPr>
              <a:t>100</a:t>
            </a:r>
          </a:p>
        </p:txBody>
      </p:sp>
      <p:sp>
        <p:nvSpPr>
          <p:cNvPr id="41" name="Rounded Rectangle 40"/>
          <p:cNvSpPr/>
          <p:nvPr/>
        </p:nvSpPr>
        <p:spPr>
          <a:xfrm>
            <a:off x="5410200" y="5005160"/>
            <a:ext cx="711515" cy="36933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291087" y="4990232"/>
            <a:ext cx="981069" cy="406265"/>
          </a:xfrm>
          <a:prstGeom prst="rect">
            <a:avLst/>
          </a:prstGeom>
          <a:solidFill>
            <a:schemeClr val="bg1"/>
          </a:solidFill>
        </p:spPr>
        <p:txBody>
          <a:bodyPr wrap="square" rtlCol="0">
            <a:spAutoFit/>
          </a:bodyPr>
          <a:lstStyle/>
          <a:p>
            <a:endParaRPr lang="en-US" dirty="0"/>
          </a:p>
        </p:txBody>
      </p:sp>
      <p:cxnSp>
        <p:nvCxnSpPr>
          <p:cNvPr id="44" name="Straight Connector 43"/>
          <p:cNvCxnSpPr/>
          <p:nvPr/>
        </p:nvCxnSpPr>
        <p:spPr>
          <a:xfrm>
            <a:off x="5105398" y="1828800"/>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038110" y="1828800"/>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44902" y="1828800"/>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03560" y="2250744"/>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84006" y="2250744"/>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105400" y="2250744"/>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144902" y="2250744"/>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038598" y="2715904"/>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909246" y="2707944"/>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9048" y="2721592"/>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86600" y="2715904"/>
            <a:ext cx="4572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357952" y="2354653"/>
            <a:ext cx="6490648" cy="554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072952" y="1891352"/>
            <a:ext cx="457200" cy="438912"/>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87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left)">
                                      <p:cBhvr>
                                        <p:cTn id="38" dur="5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par>
                          <p:cTn id="43" fill="hold">
                            <p:stCondLst>
                              <p:cond delay="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hidden"/>
                                      </p:to>
                                    </p:set>
                                  </p:childTnLst>
                                </p:cTn>
                              </p:par>
                            </p:childTnLst>
                          </p:cTn>
                        </p:par>
                        <p:par>
                          <p:cTn id="56" fill="hold">
                            <p:stCondLst>
                              <p:cond delay="0"/>
                            </p:stCondLst>
                            <p:childTnLst>
                              <p:par>
                                <p:cTn id="57" presetID="10" presetClass="entr" presetSubtype="0"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hidden"/>
                                      </p:to>
                                    </p:set>
                                  </p:childTnLst>
                                </p:cTn>
                              </p:par>
                              <p:par>
                                <p:cTn id="64" presetID="1" presetClass="exit"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3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left)">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0" nodeType="clickEffect">
                                  <p:stCondLst>
                                    <p:cond delay="0"/>
                                  </p:stCondLst>
                                  <p:childTnLst>
                                    <p:set>
                                      <p:cBhvr>
                                        <p:cTn id="87" dur="1" fill="hold">
                                          <p:stCondLst>
                                            <p:cond delay="0"/>
                                          </p:stCondLst>
                                        </p:cTn>
                                        <p:tgtEl>
                                          <p:spTgt spid="13"/>
                                        </p:tgtEl>
                                        <p:attrNameLst>
                                          <p:attrName>style.visibility</p:attrName>
                                        </p:attrNameLst>
                                      </p:cBhvr>
                                      <p:to>
                                        <p:strVal val="hidden"/>
                                      </p:to>
                                    </p:set>
                                  </p:childTnLst>
                                </p:cTn>
                              </p:par>
                            </p:childTnLst>
                          </p:cTn>
                        </p:par>
                        <p:par>
                          <p:cTn id="88" fill="hold">
                            <p:stCondLst>
                              <p:cond delay="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left)">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15"/>
                                        </p:tgtEl>
                                        <p:attrNameLst>
                                          <p:attrName>style.visibility</p:attrName>
                                        </p:attrNameLst>
                                      </p:cBhvr>
                                      <p:to>
                                        <p:strVal val="hidden"/>
                                      </p:to>
                                    </p:set>
                                  </p:childTnLst>
                                </p:cTn>
                              </p:par>
                            </p:childTnLst>
                          </p:cTn>
                        </p:par>
                        <p:par>
                          <p:cTn id="101" fill="hold">
                            <p:stCondLst>
                              <p:cond delay="0"/>
                            </p:stCondLst>
                            <p:childTnLst>
                              <p:par>
                                <p:cTn id="102" presetID="10" presetClass="entr" presetSubtype="0" fill="hold" grpId="0"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wipe(left)">
                                      <p:cBhvr>
                                        <p:cTn id="109" dur="500"/>
                                        <p:tgtEl>
                                          <p:spTgt spid="48"/>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0" nodeType="clickEffect">
                                  <p:stCondLst>
                                    <p:cond delay="0"/>
                                  </p:stCondLst>
                                  <p:childTnLst>
                                    <p:set>
                                      <p:cBhvr>
                                        <p:cTn id="113" dur="1" fill="hold">
                                          <p:stCondLst>
                                            <p:cond delay="0"/>
                                          </p:stCondLst>
                                        </p:cTn>
                                        <p:tgtEl>
                                          <p:spTgt spid="17"/>
                                        </p:tgtEl>
                                        <p:attrNameLst>
                                          <p:attrName>style.visibility</p:attrName>
                                        </p:attrNameLst>
                                      </p:cBhvr>
                                      <p:to>
                                        <p:strVal val="hidden"/>
                                      </p:to>
                                    </p:set>
                                  </p:childTnLst>
                                </p:cTn>
                              </p:par>
                            </p:childTnLst>
                          </p:cTn>
                        </p:par>
                        <p:par>
                          <p:cTn id="114" fill="hold">
                            <p:stCondLst>
                              <p:cond delay="0"/>
                            </p:stCondLst>
                            <p:childTnLst>
                              <p:par>
                                <p:cTn id="115" presetID="10" presetClass="entr" presetSubtype="0"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fade">
                                      <p:cBhvr>
                                        <p:cTn id="117" dur="500"/>
                                        <p:tgtEl>
                                          <p:spTgt spid="3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49"/>
                                        </p:tgtEl>
                                        <p:attrNameLst>
                                          <p:attrName>style.visibility</p:attrName>
                                        </p:attrNameLst>
                                      </p:cBhvr>
                                      <p:to>
                                        <p:strVal val="visible"/>
                                      </p:to>
                                    </p:set>
                                    <p:animEffect transition="in" filter="wipe(left)">
                                      <p:cBhvr>
                                        <p:cTn id="122" dur="500"/>
                                        <p:tgtEl>
                                          <p:spTgt spid="49"/>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0" nodeType="clickEffect">
                                  <p:stCondLst>
                                    <p:cond delay="0"/>
                                  </p:stCondLst>
                                  <p:childTnLst>
                                    <p:set>
                                      <p:cBhvr>
                                        <p:cTn id="126" dur="1" fill="hold">
                                          <p:stCondLst>
                                            <p:cond delay="0"/>
                                          </p:stCondLst>
                                        </p:cTn>
                                        <p:tgtEl>
                                          <p:spTgt spid="19"/>
                                        </p:tgtEl>
                                        <p:attrNameLst>
                                          <p:attrName>style.visibility</p:attrName>
                                        </p:attrNameLst>
                                      </p:cBhvr>
                                      <p:to>
                                        <p:strVal val="hidden"/>
                                      </p:to>
                                    </p:set>
                                  </p:childTnLst>
                                </p:cTn>
                              </p:par>
                            </p:childTnLst>
                          </p:cTn>
                        </p:par>
                        <p:par>
                          <p:cTn id="127" fill="hold">
                            <p:stCondLst>
                              <p:cond delay="0"/>
                            </p:stCondLst>
                            <p:childTnLst>
                              <p:par>
                                <p:cTn id="128" presetID="10" presetClass="entr" presetSubtype="0" fill="hold" grpId="0" nodeType="after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fade">
                                      <p:cBhvr>
                                        <p:cTn id="130" dur="500"/>
                                        <p:tgtEl>
                                          <p:spTgt spid="32"/>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0" nodeType="clickEffect">
                                  <p:stCondLst>
                                    <p:cond delay="0"/>
                                  </p:stCondLst>
                                  <p:childTnLst>
                                    <p:set>
                                      <p:cBhvr>
                                        <p:cTn id="134" dur="1" fill="hold">
                                          <p:stCondLst>
                                            <p:cond delay="0"/>
                                          </p:stCondLst>
                                        </p:cTn>
                                        <p:tgtEl>
                                          <p:spTgt spid="21"/>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fade">
                                      <p:cBhvr>
                                        <p:cTn id="139" dur="500"/>
                                        <p:tgtEl>
                                          <p:spTgt spid="3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0" nodeType="clickEffect">
                                  <p:stCondLst>
                                    <p:cond delay="0"/>
                                  </p:stCondLst>
                                  <p:childTnLst>
                                    <p:set>
                                      <p:cBhvr>
                                        <p:cTn id="143" dur="1" fill="hold">
                                          <p:stCondLst>
                                            <p:cond delay="0"/>
                                          </p:stCondLst>
                                        </p:cTn>
                                        <p:tgtEl>
                                          <p:spTgt spid="24"/>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wipe(left)">
                                      <p:cBhvr>
                                        <p:cTn id="152" dur="500"/>
                                        <p:tgtEl>
                                          <p:spTgt spid="52"/>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0" nodeType="clickEffect">
                                  <p:stCondLst>
                                    <p:cond delay="0"/>
                                  </p:stCondLst>
                                  <p:childTnLst>
                                    <p:set>
                                      <p:cBhvr>
                                        <p:cTn id="156" dur="1" fill="hold">
                                          <p:stCondLst>
                                            <p:cond delay="0"/>
                                          </p:stCondLst>
                                        </p:cTn>
                                        <p:tgtEl>
                                          <p:spTgt spid="18"/>
                                        </p:tgtEl>
                                        <p:attrNameLst>
                                          <p:attrName>style.visibility</p:attrName>
                                        </p:attrNameLst>
                                      </p:cBhvr>
                                      <p:to>
                                        <p:strVal val="hidden"/>
                                      </p:to>
                                    </p:set>
                                  </p:childTnLst>
                                </p:cTn>
                              </p:par>
                            </p:childTnLst>
                          </p:cTn>
                        </p:par>
                        <p:par>
                          <p:cTn id="157" fill="hold">
                            <p:stCondLst>
                              <p:cond delay="0"/>
                            </p:stCondLst>
                            <p:childTnLst>
                              <p:par>
                                <p:cTn id="158" presetID="10" presetClass="entr" presetSubtype="0" fill="hold" grpId="0" nodeType="after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fade">
                                      <p:cBhvr>
                                        <p:cTn id="160" dur="500"/>
                                        <p:tgtEl>
                                          <p:spTgt spid="3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nodeType="click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wipe(left)">
                                      <p:cBhvr>
                                        <p:cTn id="165" dur="500"/>
                                        <p:tgtEl>
                                          <p:spTgt spid="51"/>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0" nodeType="clickEffect">
                                  <p:stCondLst>
                                    <p:cond delay="0"/>
                                  </p:stCondLst>
                                  <p:childTnLst>
                                    <p:set>
                                      <p:cBhvr>
                                        <p:cTn id="169" dur="1" fill="hold">
                                          <p:stCondLst>
                                            <p:cond delay="0"/>
                                          </p:stCondLst>
                                        </p:cTn>
                                        <p:tgtEl>
                                          <p:spTgt spid="14"/>
                                        </p:tgtEl>
                                        <p:attrNameLst>
                                          <p:attrName>style.visibility</p:attrName>
                                        </p:attrNameLst>
                                      </p:cBhvr>
                                      <p:to>
                                        <p:strVal val="hidden"/>
                                      </p:to>
                                    </p:set>
                                  </p:childTnLst>
                                </p:cTn>
                              </p:par>
                            </p:childTnLst>
                          </p:cTn>
                        </p:par>
                        <p:par>
                          <p:cTn id="170" fill="hold">
                            <p:stCondLst>
                              <p:cond delay="0"/>
                            </p:stCondLst>
                            <p:childTnLst>
                              <p:par>
                                <p:cTn id="171" presetID="10" presetClass="entr" presetSubtype="0" fill="hold" grpId="0" nodeType="afterEffect">
                                  <p:stCondLst>
                                    <p:cond delay="0"/>
                                  </p:stCondLst>
                                  <p:childTnLst>
                                    <p:set>
                                      <p:cBhvr>
                                        <p:cTn id="172" dur="1" fill="hold">
                                          <p:stCondLst>
                                            <p:cond delay="0"/>
                                          </p:stCondLst>
                                        </p:cTn>
                                        <p:tgtEl>
                                          <p:spTgt spid="34"/>
                                        </p:tgtEl>
                                        <p:attrNameLst>
                                          <p:attrName>style.visibility</p:attrName>
                                        </p:attrNameLst>
                                      </p:cBhvr>
                                      <p:to>
                                        <p:strVal val="visible"/>
                                      </p:to>
                                    </p:set>
                                    <p:animEffect transition="in" filter="fade">
                                      <p:cBhvr>
                                        <p:cTn id="173" dur="500"/>
                                        <p:tgtEl>
                                          <p:spTgt spid="34"/>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50"/>
                                        </p:tgtEl>
                                        <p:attrNameLst>
                                          <p:attrName>style.visibility</p:attrName>
                                        </p:attrNameLst>
                                      </p:cBhvr>
                                      <p:to>
                                        <p:strVal val="visible"/>
                                      </p:to>
                                    </p:set>
                                    <p:animEffect transition="in" filter="wipe(left)">
                                      <p:cBhvr>
                                        <p:cTn id="178" dur="500"/>
                                        <p:tgtEl>
                                          <p:spTgt spid="50"/>
                                        </p:tgtEl>
                                      </p:cBhvr>
                                    </p:animEffec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16"/>
                                        </p:tgtEl>
                                        <p:attrNameLst>
                                          <p:attrName>style.visibility</p:attrName>
                                        </p:attrNameLst>
                                      </p:cBhvr>
                                      <p:to>
                                        <p:strVal val="hidden"/>
                                      </p:to>
                                    </p:set>
                                  </p:childTnLst>
                                </p:cTn>
                              </p:par>
                            </p:childTnLst>
                          </p:cTn>
                        </p:par>
                        <p:par>
                          <p:cTn id="183" fill="hold">
                            <p:stCondLst>
                              <p:cond delay="0"/>
                            </p:stCondLst>
                            <p:childTnLst>
                              <p:par>
                                <p:cTn id="184" presetID="10" presetClass="entr" presetSubtype="0" fill="hold" grpId="0" nodeType="afterEffect">
                                  <p:stCondLst>
                                    <p:cond delay="0"/>
                                  </p:stCondLst>
                                  <p:childTnLst>
                                    <p:set>
                                      <p:cBhvr>
                                        <p:cTn id="185" dur="1" fill="hold">
                                          <p:stCondLst>
                                            <p:cond delay="0"/>
                                          </p:stCondLst>
                                        </p:cTn>
                                        <p:tgtEl>
                                          <p:spTgt spid="35"/>
                                        </p:tgtEl>
                                        <p:attrNameLst>
                                          <p:attrName>style.visibility</p:attrName>
                                        </p:attrNameLst>
                                      </p:cBhvr>
                                      <p:to>
                                        <p:strVal val="visible"/>
                                      </p:to>
                                    </p:set>
                                    <p:animEffect transition="in" filter="fade">
                                      <p:cBhvr>
                                        <p:cTn id="186" dur="500"/>
                                        <p:tgtEl>
                                          <p:spTgt spid="35"/>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54"/>
                                        </p:tgtEl>
                                        <p:attrNameLst>
                                          <p:attrName>style.visibility</p:attrName>
                                        </p:attrNameLst>
                                      </p:cBhvr>
                                      <p:to>
                                        <p:strVal val="visible"/>
                                      </p:to>
                                    </p:set>
                                    <p:animEffect transition="in" filter="wipe(left)">
                                      <p:cBhvr>
                                        <p:cTn id="191" dur="500"/>
                                        <p:tgtEl>
                                          <p:spTgt spid="54"/>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0" nodeType="clickEffect">
                                  <p:stCondLst>
                                    <p:cond delay="0"/>
                                  </p:stCondLst>
                                  <p:childTnLst>
                                    <p:set>
                                      <p:cBhvr>
                                        <p:cTn id="200" dur="1" fill="hold">
                                          <p:stCondLst>
                                            <p:cond delay="0"/>
                                          </p:stCondLst>
                                        </p:cTn>
                                        <p:tgtEl>
                                          <p:spTgt spid="22"/>
                                        </p:tgtEl>
                                        <p:attrNameLst>
                                          <p:attrName>style.visibility</p:attrName>
                                        </p:attrNameLst>
                                      </p:cBhvr>
                                      <p:to>
                                        <p:strVal val="hidden"/>
                                      </p:to>
                                    </p:set>
                                  </p:childTnLst>
                                </p:cTn>
                              </p:par>
                            </p:childTnLst>
                          </p:cTn>
                        </p:par>
                        <p:par>
                          <p:cTn id="201" fill="hold">
                            <p:stCondLst>
                              <p:cond delay="0"/>
                            </p:stCondLst>
                            <p:childTnLst>
                              <p:par>
                                <p:cTn id="202" presetID="10" presetClass="entr" presetSubtype="0" fill="hold" grpId="0" nodeType="afterEffect">
                                  <p:stCondLst>
                                    <p:cond delay="0"/>
                                  </p:stCondLst>
                                  <p:childTnLst>
                                    <p:set>
                                      <p:cBhvr>
                                        <p:cTn id="203" dur="1" fill="hold">
                                          <p:stCondLst>
                                            <p:cond delay="0"/>
                                          </p:stCondLst>
                                        </p:cTn>
                                        <p:tgtEl>
                                          <p:spTgt spid="36"/>
                                        </p:tgtEl>
                                        <p:attrNameLst>
                                          <p:attrName>style.visibility</p:attrName>
                                        </p:attrNameLst>
                                      </p:cBhvr>
                                      <p:to>
                                        <p:strVal val="visible"/>
                                      </p:to>
                                    </p:set>
                                    <p:animEffect transition="in" filter="fade">
                                      <p:cBhvr>
                                        <p:cTn id="204" dur="500"/>
                                        <p:tgtEl>
                                          <p:spTgt spid="36"/>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0" nodeType="clickEffect">
                                  <p:stCondLst>
                                    <p:cond delay="0"/>
                                  </p:stCondLst>
                                  <p:childTnLst>
                                    <p:set>
                                      <p:cBhvr>
                                        <p:cTn id="208" dur="1" fill="hold">
                                          <p:stCondLst>
                                            <p:cond delay="0"/>
                                          </p:stCondLst>
                                        </p:cTn>
                                        <p:tgtEl>
                                          <p:spTgt spid="20"/>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39"/>
                                        </p:tgtEl>
                                        <p:attrNameLst>
                                          <p:attrName>style.visibility</p:attrName>
                                        </p:attrNameLst>
                                      </p:cBhvr>
                                      <p:to>
                                        <p:strVal val="visible"/>
                                      </p:to>
                                    </p:set>
                                    <p:animEffect transition="in" filter="fade">
                                      <p:cBhvr>
                                        <p:cTn id="213" dur="500"/>
                                        <p:tgtEl>
                                          <p:spTgt spid="39"/>
                                        </p:tgtEl>
                                      </p:cBhvr>
                                    </p:animEffec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0" nodeType="clickEffect">
                                  <p:stCondLst>
                                    <p:cond delay="0"/>
                                  </p:stCondLst>
                                  <p:childTnLst>
                                    <p:set>
                                      <p:cBhvr>
                                        <p:cTn id="217" dur="1" fill="hold">
                                          <p:stCondLst>
                                            <p:cond delay="0"/>
                                          </p:stCondLst>
                                        </p:cTn>
                                        <p:tgtEl>
                                          <p:spTgt spid="42"/>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1" nodeType="clickEffect">
                                  <p:stCondLst>
                                    <p:cond delay="0"/>
                                  </p:stCondLst>
                                  <p:childTnLst>
                                    <p:set>
                                      <p:cBhvr>
                                        <p:cTn id="221" dur="1" fill="hold">
                                          <p:stCondLst>
                                            <p:cond delay="0"/>
                                          </p:stCondLst>
                                        </p:cTn>
                                        <p:tgtEl>
                                          <p:spTgt spid="39"/>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22" presetClass="entr" presetSubtype="1" fill="hold" grpId="0" nodeType="clickEffect">
                                  <p:stCondLst>
                                    <p:cond delay="0"/>
                                  </p:stCondLst>
                                  <p:childTnLst>
                                    <p:set>
                                      <p:cBhvr>
                                        <p:cTn id="225" dur="1" fill="hold">
                                          <p:stCondLst>
                                            <p:cond delay="0"/>
                                          </p:stCondLst>
                                        </p:cTn>
                                        <p:tgtEl>
                                          <p:spTgt spid="41"/>
                                        </p:tgtEl>
                                        <p:attrNameLst>
                                          <p:attrName>style.visibility</p:attrName>
                                        </p:attrNameLst>
                                      </p:cBhvr>
                                      <p:to>
                                        <p:strVal val="visible"/>
                                      </p:to>
                                    </p:set>
                                    <p:animEffect transition="in" filter="wipe(up)">
                                      <p:cBhvr>
                                        <p:cTn id="2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7" grpId="1" animBg="1"/>
      <p:bldP spid="38" grpId="0" animBg="1"/>
      <p:bldP spid="38" grpId="1" animBg="1"/>
      <p:bldP spid="39" grpId="0" animBg="1"/>
      <p:bldP spid="39" grpId="1" animBg="1"/>
      <p:bldP spid="40" grpId="0" animBg="1"/>
      <p:bldP spid="41" grpId="0" animBg="1"/>
      <p:bldP spid="42" grpId="0" animBg="1"/>
      <p:bldP spid="55"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Fractional Knapsack Problem - Algorithm</a:t>
            </a:r>
          </a:p>
        </p:txBody>
      </p:sp>
      <mc:AlternateContent xmlns:mc="http://schemas.openxmlformats.org/markup-compatibility/2006" xmlns:a14="http://schemas.microsoft.com/office/drawing/2010/main">
        <mc:Choice Requires="a14">
          <p:sp>
            <p:nvSpPr>
              <p:cNvPr id="6" name="Content Placeholder 3"/>
              <p:cNvSpPr txBox="1">
                <a:spLocks noGrp="1"/>
              </p:cNvSpPr>
              <p:nvPr>
                <p:ph idx="1"/>
              </p:nvPr>
            </p:nvSpPr>
            <p:spPr>
              <a:xfrm>
                <a:off x="190500" y="1039114"/>
                <a:ext cx="8763000" cy="5285486"/>
              </a:xfrm>
              <a:prstGeom prst="rect">
                <a:avLst/>
              </a:prstGeom>
              <a:solidFill>
                <a:schemeClr val="bg2"/>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0000"/>
                  </a:lnSpc>
                  <a:spcBef>
                    <a:spcPts val="0"/>
                  </a:spcBef>
                  <a:spcAft>
                    <a:spcPts val="6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0000"/>
                  </a:lnSpc>
                  <a:spcBef>
                    <a:spcPts val="0"/>
                  </a:spcBef>
                  <a:spcAft>
                    <a:spcPts val="600"/>
                  </a:spcAft>
                  <a:buClrTx/>
                  <a:buFont typeface="Arial" panose="020B0604020202020204" pitchFamily="34" charset="0"/>
                  <a:buChar char="•"/>
                  <a:defRPr sz="2200" kern="1200">
                    <a:solidFill>
                      <a:schemeClr val="tx1"/>
                    </a:solidFill>
                    <a:latin typeface="+mj-lt"/>
                    <a:ea typeface="Times New Roman" panose="02020603050405020304" pitchFamily="18" charset="0"/>
                    <a:cs typeface="Times New Roman" panose="02020603050405020304" pitchFamily="18" charset="0"/>
                  </a:defRPr>
                </a:lvl2pPr>
                <a:lvl3pPr marL="1200150" indent="-285750" algn="just" defTabSz="914400" rtl="0" eaLnBrk="1" latinLnBrk="0" hangingPunct="1">
                  <a:lnSpc>
                    <a:spcPct val="110000"/>
                  </a:lnSpc>
                  <a:spcBef>
                    <a:spcPts val="0"/>
                  </a:spcBef>
                  <a:spcAft>
                    <a:spcPts val="600"/>
                  </a:spcAft>
                  <a:buClrTx/>
                  <a:buSzPct val="80000"/>
                  <a:buFont typeface="Wingdings" panose="05000000000000000000" pitchFamily="2" charset="2"/>
                  <a:buChar char="q"/>
                  <a:defRPr sz="20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indent="0" algn="l">
                  <a:spcAft>
                    <a:spcPts val="0"/>
                  </a:spcAft>
                  <a:buNone/>
                </a:pPr>
                <a:r>
                  <a:rPr lang="en-US" sz="2200" b="1" dirty="0">
                    <a:solidFill>
                      <a:schemeClr val="tx2">
                        <a:lumMod val="60000"/>
                        <a:lumOff val="40000"/>
                      </a:schemeClr>
                    </a:solidFill>
                    <a:latin typeface="Consolas" pitchFamily="49" charset="0"/>
                    <a:cs typeface="Consolas" pitchFamily="49" charset="0"/>
                  </a:rPr>
                  <a:t>Algorithm: Greedy-Fractional-Knapsack (w[1..n], p[1..n], W) </a:t>
                </a:r>
              </a:p>
              <a:p>
                <a:pPr marL="0" indent="0" algn="l">
                  <a:spcAft>
                    <a:spcPts val="0"/>
                  </a:spcAft>
                  <a:buNone/>
                </a:pPr>
                <a:r>
                  <a:rPr lang="en-US" sz="2200" b="1" dirty="0">
                    <a:latin typeface="Consolas" pitchFamily="49" charset="0"/>
                    <a:cs typeface="Consolas" pitchFamily="49" charset="0"/>
                  </a:rPr>
                  <a:t>for </a:t>
                </a:r>
                <a:r>
                  <a:rPr lang="en-US" sz="2200" b="1" dirty="0" err="1">
                    <a:solidFill>
                      <a:srgbClr val="FF0000"/>
                    </a:solidFill>
                    <a:latin typeface="Consolas" pitchFamily="49" charset="0"/>
                    <a:cs typeface="Consolas" pitchFamily="49" charset="0"/>
                  </a:rPr>
                  <a:t>i</a:t>
                </a:r>
                <a:r>
                  <a:rPr lang="en-US" sz="2200" b="1" dirty="0">
                    <a:solidFill>
                      <a:srgbClr val="FF0000"/>
                    </a:solidFill>
                    <a:latin typeface="Consolas" pitchFamily="49" charset="0"/>
                    <a:cs typeface="Consolas" pitchFamily="49" charset="0"/>
                  </a:rPr>
                  <a:t> = 1 to n </a:t>
                </a:r>
                <a:r>
                  <a:rPr lang="en-US" sz="2200" b="1" dirty="0">
                    <a:latin typeface="Consolas" pitchFamily="49" charset="0"/>
                    <a:cs typeface="Consolas" pitchFamily="49" charset="0"/>
                  </a:rPr>
                  <a:t>do </a:t>
                </a:r>
              </a:p>
              <a:p>
                <a:pPr marL="0" indent="0" algn="l">
                  <a:spcAft>
                    <a:spcPts val="0"/>
                  </a:spcAft>
                  <a:buNone/>
                </a:pPr>
                <a:r>
                  <a:rPr lang="en-US" sz="2200" b="1" dirty="0">
                    <a:latin typeface="Consolas" pitchFamily="49" charset="0"/>
                    <a:cs typeface="Consolas" pitchFamily="49" charset="0"/>
                  </a:rPr>
                  <a:t>	x[</a:t>
                </a:r>
                <a:r>
                  <a:rPr lang="en-US" sz="2200" b="1" dirty="0" err="1">
                    <a:latin typeface="Consolas" pitchFamily="49" charset="0"/>
                    <a:cs typeface="Consolas" pitchFamily="49" charset="0"/>
                  </a:rPr>
                  <a:t>i</a:t>
                </a:r>
                <a:r>
                  <a:rPr lang="en-US" sz="2200" b="1" dirty="0">
                    <a:latin typeface="Consolas" pitchFamily="49" charset="0"/>
                    <a:cs typeface="Consolas" pitchFamily="49" charset="0"/>
                  </a:rPr>
                  <a:t>] </a:t>
                </a:r>
                <a14:m>
                  <m:oMath xmlns:m="http://schemas.openxmlformats.org/officeDocument/2006/math">
                    <m:r>
                      <a:rPr lang="en-US" sz="2200" b="1" i="1">
                        <a:latin typeface="Cambria Math" panose="02040503050406030204" pitchFamily="18" charset="0"/>
                        <a:ea typeface="Cambria Math" panose="02040503050406030204" pitchFamily="18" charset="0"/>
                        <a:cs typeface="Consolas" pitchFamily="49" charset="0"/>
                      </a:rPr>
                      <m:t>←</m:t>
                    </m:r>
                  </m:oMath>
                </a14:m>
                <a:r>
                  <a:rPr lang="en-US" sz="2200" b="1" dirty="0">
                    <a:latin typeface="Consolas" pitchFamily="49" charset="0"/>
                    <a:cs typeface="Consolas" pitchFamily="49" charset="0"/>
                  </a:rPr>
                  <a:t> 0 </a:t>
                </a:r>
              </a:p>
              <a:p>
                <a:pPr marL="0" indent="0" algn="l">
                  <a:spcAft>
                    <a:spcPts val="0"/>
                  </a:spcAft>
                  <a:buNone/>
                </a:pPr>
                <a:r>
                  <a:rPr lang="en-US" sz="2200" b="1" dirty="0">
                    <a:latin typeface="Consolas" pitchFamily="49" charset="0"/>
                    <a:cs typeface="Consolas" pitchFamily="49" charset="0"/>
                  </a:rPr>
                  <a:t>	weight </a:t>
                </a:r>
                <a14:m>
                  <m:oMath xmlns:m="http://schemas.openxmlformats.org/officeDocument/2006/math">
                    <m:r>
                      <a:rPr lang="en-US" sz="2200" b="1" i="1">
                        <a:latin typeface="Cambria Math" panose="02040503050406030204" pitchFamily="18" charset="0"/>
                        <a:ea typeface="Cambria Math" panose="02040503050406030204" pitchFamily="18" charset="0"/>
                        <a:cs typeface="Consolas" pitchFamily="49" charset="0"/>
                      </a:rPr>
                      <m:t>←</m:t>
                    </m:r>
                  </m:oMath>
                </a14:m>
                <a:r>
                  <a:rPr lang="en-US" sz="2200" b="1" dirty="0">
                    <a:latin typeface="Consolas" pitchFamily="49" charset="0"/>
                    <a:cs typeface="Consolas" pitchFamily="49" charset="0"/>
                  </a:rPr>
                  <a:t> 0 </a:t>
                </a:r>
              </a:p>
              <a:p>
                <a:pPr marL="0" indent="0" algn="l">
                  <a:spcAft>
                    <a:spcPts val="0"/>
                  </a:spcAft>
                  <a:buNone/>
                </a:pPr>
                <a:r>
                  <a:rPr lang="en-US" sz="2200" b="1" dirty="0">
                    <a:latin typeface="Consolas" pitchFamily="49" charset="0"/>
                    <a:cs typeface="Consolas" pitchFamily="49" charset="0"/>
                  </a:rPr>
                  <a:t>While </a:t>
                </a:r>
                <a:r>
                  <a:rPr lang="en-US" sz="2200" b="1" dirty="0">
                    <a:solidFill>
                      <a:srgbClr val="FF0000"/>
                    </a:solidFill>
                    <a:latin typeface="Consolas" pitchFamily="49" charset="0"/>
                    <a:cs typeface="Consolas" pitchFamily="49" charset="0"/>
                  </a:rPr>
                  <a:t>weight &lt; W </a:t>
                </a:r>
                <a:r>
                  <a:rPr lang="en-US" sz="2200" b="1" dirty="0">
                    <a:latin typeface="Consolas" pitchFamily="49" charset="0"/>
                    <a:cs typeface="Consolas" pitchFamily="49" charset="0"/>
                  </a:rPr>
                  <a:t>do</a:t>
                </a:r>
              </a:p>
              <a:p>
                <a:pPr marL="0" indent="0" algn="l">
                  <a:spcAft>
                    <a:spcPts val="0"/>
                  </a:spcAft>
                  <a:buNone/>
                </a:pPr>
                <a:r>
                  <a:rPr lang="en-US" sz="2200" b="1" dirty="0">
                    <a:latin typeface="Consolas" pitchFamily="49" charset="0"/>
                    <a:cs typeface="Consolas" pitchFamily="49" charset="0"/>
                  </a:rPr>
                  <a:t>	</a:t>
                </a:r>
                <a:r>
                  <a:rPr lang="en-US" sz="2200" b="1" dirty="0" err="1">
                    <a:latin typeface="Consolas" pitchFamily="49" charset="0"/>
                    <a:cs typeface="Consolas" pitchFamily="49" charset="0"/>
                  </a:rPr>
                  <a:t>i</a:t>
                </a:r>
                <a:r>
                  <a:rPr lang="en-US" sz="2200" b="1" dirty="0">
                    <a:latin typeface="Consolas" pitchFamily="49" charset="0"/>
                    <a:cs typeface="Consolas" pitchFamily="49" charset="0"/>
                  </a:rPr>
                  <a:t> </a:t>
                </a:r>
                <a14:m>
                  <m:oMath xmlns:m="http://schemas.openxmlformats.org/officeDocument/2006/math">
                    <m:r>
                      <a:rPr lang="en-US" sz="2200" b="1" i="1" smtClean="0">
                        <a:latin typeface="Cambria Math" panose="02040503050406030204" pitchFamily="18" charset="0"/>
                        <a:ea typeface="Cambria Math" panose="02040503050406030204" pitchFamily="18" charset="0"/>
                        <a:cs typeface="Consolas" pitchFamily="49" charset="0"/>
                      </a:rPr>
                      <m:t>←</m:t>
                    </m:r>
                  </m:oMath>
                </a14:m>
                <a:r>
                  <a:rPr lang="en-US" sz="2200" b="1" dirty="0">
                    <a:latin typeface="Consolas" pitchFamily="49" charset="0"/>
                    <a:cs typeface="Consolas" pitchFamily="49" charset="0"/>
                  </a:rPr>
                  <a:t> the best remaining object</a:t>
                </a:r>
              </a:p>
              <a:p>
                <a:pPr marL="0" indent="0" algn="l">
                  <a:spcAft>
                    <a:spcPts val="0"/>
                  </a:spcAft>
                  <a:buNone/>
                </a:pPr>
                <a:r>
                  <a:rPr lang="en-US" sz="2200" b="1" dirty="0">
                    <a:latin typeface="Consolas" pitchFamily="49" charset="0"/>
                    <a:cs typeface="Consolas" pitchFamily="49" charset="0"/>
                  </a:rPr>
                  <a:t>   	if </a:t>
                </a:r>
                <a:r>
                  <a:rPr lang="en-US" sz="2200" b="1" dirty="0">
                    <a:solidFill>
                      <a:srgbClr val="FF0000"/>
                    </a:solidFill>
                    <a:latin typeface="Consolas" pitchFamily="49" charset="0"/>
                    <a:cs typeface="Consolas" pitchFamily="49" charset="0"/>
                  </a:rPr>
                  <a:t>weight + w[</a:t>
                </a:r>
                <a:r>
                  <a:rPr lang="en-US" sz="2200" b="1" dirty="0" err="1">
                    <a:solidFill>
                      <a:srgbClr val="FF0000"/>
                    </a:solidFill>
                    <a:latin typeface="Consolas" pitchFamily="49" charset="0"/>
                    <a:cs typeface="Consolas" pitchFamily="49" charset="0"/>
                  </a:rPr>
                  <a:t>i</a:t>
                </a:r>
                <a:r>
                  <a:rPr lang="en-US" sz="2200" b="1" dirty="0">
                    <a:solidFill>
                      <a:srgbClr val="FF0000"/>
                    </a:solidFill>
                    <a:latin typeface="Consolas" pitchFamily="49" charset="0"/>
                    <a:cs typeface="Consolas" pitchFamily="49" charset="0"/>
                  </a:rPr>
                  <a:t>] ≤ W </a:t>
                </a:r>
                <a:r>
                  <a:rPr lang="en-US" sz="2200" b="1" dirty="0">
                    <a:latin typeface="Consolas" pitchFamily="49" charset="0"/>
                    <a:cs typeface="Consolas" pitchFamily="49" charset="0"/>
                  </a:rPr>
                  <a:t>then  </a:t>
                </a:r>
              </a:p>
              <a:p>
                <a:pPr marL="0" indent="0" algn="l">
                  <a:spcAft>
                    <a:spcPts val="0"/>
                  </a:spcAft>
                  <a:buNone/>
                </a:pPr>
                <a:r>
                  <a:rPr lang="en-US" sz="2200" b="1" dirty="0">
                    <a:latin typeface="Consolas" pitchFamily="49" charset="0"/>
                    <a:cs typeface="Consolas" pitchFamily="49" charset="0"/>
                  </a:rPr>
                  <a:t>      	x[</a:t>
                </a:r>
                <a:r>
                  <a:rPr lang="en-US" sz="2200" b="1" dirty="0" err="1">
                    <a:latin typeface="Consolas" pitchFamily="49" charset="0"/>
                    <a:cs typeface="Consolas" pitchFamily="49" charset="0"/>
                  </a:rPr>
                  <a:t>i</a:t>
                </a:r>
                <a:r>
                  <a:rPr lang="en-US" sz="2200" b="1" dirty="0">
                    <a:latin typeface="Consolas" pitchFamily="49" charset="0"/>
                    <a:cs typeface="Consolas" pitchFamily="49" charset="0"/>
                  </a:rPr>
                  <a:t>] </a:t>
                </a:r>
                <a14:m>
                  <m:oMath xmlns:m="http://schemas.openxmlformats.org/officeDocument/2006/math">
                    <m:r>
                      <a:rPr lang="en-US" sz="2200" b="1" i="1">
                        <a:latin typeface="Cambria Math" panose="02040503050406030204" pitchFamily="18" charset="0"/>
                        <a:ea typeface="Cambria Math" panose="02040503050406030204" pitchFamily="18" charset="0"/>
                        <a:cs typeface="Consolas" pitchFamily="49" charset="0"/>
                      </a:rPr>
                      <m:t>← </m:t>
                    </m:r>
                  </m:oMath>
                </a14:m>
                <a:r>
                  <a:rPr lang="en-US" sz="2200" b="1" dirty="0">
                    <a:latin typeface="Consolas" pitchFamily="49" charset="0"/>
                    <a:cs typeface="Consolas" pitchFamily="49" charset="0"/>
                  </a:rPr>
                  <a:t>1 </a:t>
                </a:r>
              </a:p>
              <a:p>
                <a:pPr marL="0" indent="0" algn="l">
                  <a:spcAft>
                    <a:spcPts val="0"/>
                  </a:spcAft>
                  <a:buNone/>
                </a:pPr>
                <a:r>
                  <a:rPr lang="en-US" sz="2200" b="1" dirty="0">
                    <a:latin typeface="Consolas" pitchFamily="49" charset="0"/>
                    <a:cs typeface="Consolas" pitchFamily="49" charset="0"/>
                  </a:rPr>
                  <a:t>      	weight </a:t>
                </a:r>
                <a14:m>
                  <m:oMath xmlns:m="http://schemas.openxmlformats.org/officeDocument/2006/math">
                    <m:r>
                      <a:rPr lang="en-US" sz="2200" b="1" i="1">
                        <a:latin typeface="Cambria Math" panose="02040503050406030204" pitchFamily="18" charset="0"/>
                        <a:ea typeface="Cambria Math" panose="02040503050406030204" pitchFamily="18" charset="0"/>
                        <a:cs typeface="Consolas" pitchFamily="49" charset="0"/>
                      </a:rPr>
                      <m:t>←</m:t>
                    </m:r>
                  </m:oMath>
                </a14:m>
                <a:r>
                  <a:rPr lang="en-US" sz="2200" b="1" dirty="0">
                    <a:latin typeface="Consolas" pitchFamily="49" charset="0"/>
                    <a:cs typeface="Consolas" pitchFamily="49" charset="0"/>
                  </a:rPr>
                  <a:t> weight + w[</a:t>
                </a:r>
                <a:r>
                  <a:rPr lang="en-US" sz="2200" b="1" dirty="0" err="1">
                    <a:latin typeface="Consolas" pitchFamily="49" charset="0"/>
                    <a:cs typeface="Consolas" pitchFamily="49" charset="0"/>
                  </a:rPr>
                  <a:t>i</a:t>
                </a:r>
                <a:r>
                  <a:rPr lang="en-US" sz="2200" b="1" dirty="0">
                    <a:latin typeface="Consolas" pitchFamily="49" charset="0"/>
                    <a:cs typeface="Consolas" pitchFamily="49" charset="0"/>
                  </a:rPr>
                  <a:t>] </a:t>
                </a:r>
              </a:p>
              <a:p>
                <a:pPr marL="0" indent="0" algn="l">
                  <a:spcAft>
                    <a:spcPts val="0"/>
                  </a:spcAft>
                  <a:buNone/>
                </a:pPr>
                <a:r>
                  <a:rPr lang="en-US" sz="2200" b="1" dirty="0">
                    <a:latin typeface="Consolas" pitchFamily="49" charset="0"/>
                    <a:cs typeface="Consolas" pitchFamily="49" charset="0"/>
                  </a:rPr>
                  <a:t>   	else </a:t>
                </a:r>
              </a:p>
              <a:p>
                <a:pPr marL="0" indent="0" algn="l">
                  <a:spcAft>
                    <a:spcPts val="0"/>
                  </a:spcAft>
                  <a:buNone/>
                </a:pPr>
                <a:r>
                  <a:rPr lang="en-US" sz="2200" b="1" dirty="0">
                    <a:latin typeface="Consolas" pitchFamily="49" charset="0"/>
                    <a:cs typeface="Consolas" pitchFamily="49" charset="0"/>
                  </a:rPr>
                  <a:t>      	x[</a:t>
                </a:r>
                <a:r>
                  <a:rPr lang="en-US" sz="2200" b="1" dirty="0" err="1">
                    <a:latin typeface="Consolas" pitchFamily="49" charset="0"/>
                    <a:cs typeface="Consolas" pitchFamily="49" charset="0"/>
                  </a:rPr>
                  <a:t>i</a:t>
                </a:r>
                <a:r>
                  <a:rPr lang="en-US" sz="2200" b="1" dirty="0">
                    <a:latin typeface="Consolas" pitchFamily="49" charset="0"/>
                    <a:cs typeface="Consolas" pitchFamily="49" charset="0"/>
                  </a:rPr>
                  <a:t>] </a:t>
                </a:r>
                <a14:m>
                  <m:oMath xmlns:m="http://schemas.openxmlformats.org/officeDocument/2006/math">
                    <m:r>
                      <a:rPr lang="en-US" sz="2200" b="1" i="1">
                        <a:latin typeface="Cambria Math" panose="02040503050406030204" pitchFamily="18" charset="0"/>
                        <a:ea typeface="Cambria Math" panose="02040503050406030204" pitchFamily="18" charset="0"/>
                        <a:cs typeface="Consolas" pitchFamily="49" charset="0"/>
                      </a:rPr>
                      <m:t>←</m:t>
                    </m:r>
                  </m:oMath>
                </a14:m>
                <a:r>
                  <a:rPr lang="en-US" sz="2200" b="1" dirty="0">
                    <a:latin typeface="Consolas" pitchFamily="49" charset="0"/>
                    <a:cs typeface="Consolas" pitchFamily="49" charset="0"/>
                  </a:rPr>
                  <a:t> (W - weight) / w[</a:t>
                </a:r>
                <a:r>
                  <a:rPr lang="en-US" sz="2200" b="1" dirty="0" err="1">
                    <a:latin typeface="Consolas" pitchFamily="49" charset="0"/>
                    <a:cs typeface="Consolas" pitchFamily="49" charset="0"/>
                  </a:rPr>
                  <a:t>i</a:t>
                </a:r>
                <a:r>
                  <a:rPr lang="en-US" sz="2200" b="1" dirty="0">
                    <a:latin typeface="Consolas" pitchFamily="49" charset="0"/>
                    <a:cs typeface="Consolas" pitchFamily="49" charset="0"/>
                  </a:rPr>
                  <a:t>] </a:t>
                </a:r>
              </a:p>
              <a:p>
                <a:pPr marL="0" indent="0" algn="l">
                  <a:spcAft>
                    <a:spcPts val="0"/>
                  </a:spcAft>
                  <a:buNone/>
                </a:pPr>
                <a:r>
                  <a:rPr lang="en-US" sz="2200" b="1" dirty="0">
                    <a:latin typeface="Consolas" pitchFamily="49" charset="0"/>
                    <a:cs typeface="Consolas" pitchFamily="49" charset="0"/>
                  </a:rPr>
                  <a:t>      	weight </a:t>
                </a:r>
                <a14:m>
                  <m:oMath xmlns:m="http://schemas.openxmlformats.org/officeDocument/2006/math">
                    <m:r>
                      <a:rPr lang="en-US" sz="2200" b="1" i="1">
                        <a:latin typeface="Cambria Math" panose="02040503050406030204" pitchFamily="18" charset="0"/>
                        <a:ea typeface="Cambria Math" panose="02040503050406030204" pitchFamily="18" charset="0"/>
                        <a:cs typeface="Consolas" pitchFamily="49" charset="0"/>
                      </a:rPr>
                      <m:t>←</m:t>
                    </m:r>
                  </m:oMath>
                </a14:m>
                <a:r>
                  <a:rPr lang="en-US" sz="2200" b="1" dirty="0">
                    <a:latin typeface="Consolas" pitchFamily="49" charset="0"/>
                    <a:cs typeface="Consolas" pitchFamily="49" charset="0"/>
                  </a:rPr>
                  <a:t> W </a:t>
                </a:r>
              </a:p>
              <a:p>
                <a:pPr marL="0" indent="0" algn="l">
                  <a:spcAft>
                    <a:spcPts val="0"/>
                  </a:spcAft>
                  <a:buNone/>
                </a:pPr>
                <a:r>
                  <a:rPr lang="en-US" sz="2200" b="1" dirty="0">
                    <a:latin typeface="Consolas" pitchFamily="49" charset="0"/>
                    <a:cs typeface="Consolas" pitchFamily="49" charset="0"/>
                  </a:rPr>
                  <a:t>return x</a:t>
                </a:r>
              </a:p>
            </p:txBody>
          </p:sp>
        </mc:Choice>
        <mc:Fallback xmlns="">
          <p:sp>
            <p:nvSpPr>
              <p:cNvPr id="6" name="Content Placeholder 3"/>
              <p:cNvSpPr txBox="1">
                <a:spLocks noGrp="1" noRot="1" noChangeAspect="1" noMove="1" noResize="1" noEditPoints="1" noAdjustHandles="1" noChangeArrowheads="1" noChangeShapeType="1" noTextEdit="1"/>
              </p:cNvSpPr>
              <p:nvPr>
                <p:ph idx="1"/>
              </p:nvPr>
            </p:nvSpPr>
            <p:spPr>
              <a:xfrm>
                <a:off x="190500" y="1039114"/>
                <a:ext cx="8763000" cy="5285486"/>
              </a:xfrm>
              <a:prstGeom prst="rect">
                <a:avLst/>
              </a:prstGeom>
              <a:blipFill>
                <a:blip r:embed="rId2"/>
                <a:stretch>
                  <a:fillRect l="-904" t="-461" b="-1382"/>
                </a:stretch>
              </a:blipFill>
            </p:spPr>
            <p:txBody>
              <a:bodyPr/>
              <a:lstStyle/>
              <a:p>
                <a:r>
                  <a:rPr lang="en-US">
                    <a:noFill/>
                  </a:rPr>
                  <a:t> </a:t>
                </a:r>
              </a:p>
            </p:txBody>
          </p:sp>
        </mc:Fallback>
      </mc:AlternateContent>
      <p:sp>
        <p:nvSpPr>
          <p:cNvPr id="3" name="Rounded Rectangular Callout 2"/>
          <p:cNvSpPr/>
          <p:nvPr/>
        </p:nvSpPr>
        <p:spPr>
          <a:xfrm>
            <a:off x="6096000" y="3962400"/>
            <a:ext cx="2209800" cy="914400"/>
          </a:xfrm>
          <a:prstGeom prst="wedgeRoundRectCallout">
            <a:avLst>
              <a:gd name="adj1" fmla="val -44919"/>
              <a:gd name="adj2" fmla="val 89366"/>
              <a:gd name="adj3" fmla="val 16667"/>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(100 – 60) / 50 = 0.8 </a:t>
            </a:r>
          </a:p>
        </p:txBody>
      </p:sp>
    </p:spTree>
    <p:extLst>
      <p:ext uri="{BB962C8B-B14F-4D97-AF65-F5344CB8AC3E}">
        <p14:creationId xmlns:p14="http://schemas.microsoft.com/office/powerpoint/2010/main" val="88434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fade">
                                      <p:cBhvr>
                                        <p:cTn id="30" dur="5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500"/>
                                        <p:tgtEl>
                                          <p:spTgt spid="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fade">
                                      <p:cBhvr>
                                        <p:cTn id="40" dur="500"/>
                                        <p:tgtEl>
                                          <p:spTgt spid="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Effect transition="in" filter="fade">
                                      <p:cBhvr>
                                        <p:cTn id="45" dur="500"/>
                                        <p:tgtEl>
                                          <p:spTgt spid="6">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8" end="8"/>
                                            </p:txEl>
                                          </p:spTgt>
                                        </p:tgtEl>
                                        <p:attrNameLst>
                                          <p:attrName>style.visibility</p:attrName>
                                        </p:attrNameLst>
                                      </p:cBhvr>
                                      <p:to>
                                        <p:strVal val="visible"/>
                                      </p:to>
                                    </p:set>
                                    <p:animEffect transition="in" filter="fade">
                                      <p:cBhvr>
                                        <p:cTn id="50" dur="500"/>
                                        <p:tgtEl>
                                          <p:spTgt spid="6">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Effect transition="in" filter="fade">
                                      <p:cBhvr>
                                        <p:cTn id="55" dur="500"/>
                                        <p:tgtEl>
                                          <p:spTgt spid="6">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xEl>
                                              <p:pRg st="10" end="10"/>
                                            </p:txEl>
                                          </p:spTgt>
                                        </p:tgtEl>
                                        <p:attrNameLst>
                                          <p:attrName>style.visibility</p:attrName>
                                        </p:attrNameLst>
                                      </p:cBhvr>
                                      <p:to>
                                        <p:strVal val="visible"/>
                                      </p:to>
                                    </p:set>
                                    <p:animEffect transition="in" filter="fade">
                                      <p:cBhvr>
                                        <p:cTn id="60" dur="500"/>
                                        <p:tgtEl>
                                          <p:spTgt spid="6">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
                                            <p:txEl>
                                              <p:pRg st="11" end="11"/>
                                            </p:txEl>
                                          </p:spTgt>
                                        </p:tgtEl>
                                        <p:attrNameLst>
                                          <p:attrName>style.visibility</p:attrName>
                                        </p:attrNameLst>
                                      </p:cBhvr>
                                      <p:to>
                                        <p:strVal val="visible"/>
                                      </p:to>
                                    </p:set>
                                    <p:animEffect transition="in" filter="fade">
                                      <p:cBhvr>
                                        <p:cTn id="70" dur="500"/>
                                        <p:tgtEl>
                                          <p:spTgt spid="6">
                                            <p:txEl>
                                              <p:pRg st="11" end="11"/>
                                            </p:txEl>
                                          </p:spTgt>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12" end="12"/>
                                            </p:txEl>
                                          </p:spTgt>
                                        </p:tgtEl>
                                        <p:attrNameLst>
                                          <p:attrName>style.visibility</p:attrName>
                                        </p:attrNameLst>
                                      </p:cBhvr>
                                      <p:to>
                                        <p:strVal val="visible"/>
                                      </p:to>
                                    </p:set>
                                    <p:animEffect transition="in" filter="fade">
                                      <p:cBhvr>
                                        <p:cTn id="7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Greedy Strategy</a:t>
            </a:r>
          </a:p>
        </p:txBody>
      </p:sp>
      <p:sp>
        <p:nvSpPr>
          <p:cNvPr id="3" name="Content Placeholder 2"/>
          <p:cNvSpPr>
            <a:spLocks noGrp="1"/>
          </p:cNvSpPr>
          <p:nvPr>
            <p:ph idx="1"/>
          </p:nvPr>
        </p:nvSpPr>
        <p:spPr/>
        <p:txBody>
          <a:bodyPr/>
          <a:lstStyle/>
          <a:p>
            <a:r>
              <a:rPr lang="en-US" dirty="0"/>
              <a:t>The greedy algorithm consists of </a:t>
            </a:r>
            <a:r>
              <a:rPr lang="en-US" b="1" dirty="0"/>
              <a:t>four functions</a:t>
            </a:r>
            <a:r>
              <a:rPr lang="en-US" dirty="0"/>
              <a:t>.</a:t>
            </a:r>
          </a:p>
          <a:p>
            <a:pPr marL="914400" lvl="1" indent="-457200">
              <a:buFont typeface="+mj-lt"/>
              <a:buAutoNum type="arabicPeriod"/>
            </a:pPr>
            <a:r>
              <a:rPr lang="en-US" b="1" dirty="0"/>
              <a:t>Solution Function</a:t>
            </a:r>
            <a:r>
              <a:rPr lang="en-US" dirty="0"/>
              <a:t>:- A function that checks whether chosen set of items provides a solution. </a:t>
            </a:r>
          </a:p>
          <a:p>
            <a:pPr marL="914400" lvl="1" indent="-457200">
              <a:buFont typeface="+mj-lt"/>
              <a:buAutoNum type="arabicPeriod"/>
            </a:pPr>
            <a:r>
              <a:rPr lang="en-US" b="1" dirty="0"/>
              <a:t>Feasible Function</a:t>
            </a:r>
            <a:r>
              <a:rPr lang="en-US" dirty="0"/>
              <a:t>:- A function that checks the feasibility of a set. </a:t>
            </a:r>
          </a:p>
          <a:p>
            <a:pPr marL="914400" lvl="1" indent="-457200">
              <a:buFont typeface="+mj-lt"/>
              <a:buAutoNum type="arabicPeriod"/>
            </a:pPr>
            <a:r>
              <a:rPr lang="en-US" b="1" dirty="0"/>
              <a:t>Selection Function</a:t>
            </a:r>
            <a:r>
              <a:rPr lang="en-US" dirty="0"/>
              <a:t>:- The selection function tells which of the candidates is the most promising. </a:t>
            </a:r>
          </a:p>
          <a:p>
            <a:pPr marL="914400" lvl="1" indent="-457200">
              <a:buFont typeface="+mj-lt"/>
              <a:buAutoNum type="arabicPeriod"/>
            </a:pPr>
            <a:r>
              <a:rPr lang="en-US" b="1" dirty="0"/>
              <a:t>Objective Function</a:t>
            </a:r>
            <a:r>
              <a:rPr lang="en-US" dirty="0"/>
              <a:t>:- An objective function, which does not appear explicitly, but gives the value of a solution.</a:t>
            </a:r>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22488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 Home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dirty="0"/>
                  <a:t>Consider Knapsack capacity </a:t>
                </a:r>
                <a14:m>
                  <m:oMath xmlns:m="http://schemas.openxmlformats.org/officeDocument/2006/math">
                    <m:r>
                      <a:rPr lang="en-US" i="1" dirty="0" smtClean="0">
                        <a:latin typeface="Cambria Math" panose="02040503050406030204" pitchFamily="18" charset="0"/>
                      </a:rPr>
                      <m:t>𝑊</m:t>
                    </m:r>
                    <m:r>
                      <a:rPr lang="en-US" b="0" i="1" dirty="0" smtClean="0">
                        <a:latin typeface="Cambria Math" panose="02040503050406030204" pitchFamily="18" charset="0"/>
                      </a:rPr>
                      <m:t>=</m:t>
                    </m:r>
                    <m:r>
                      <a:rPr lang="en-US" i="1" dirty="0" smtClean="0">
                        <a:latin typeface="Cambria Math" panose="02040503050406030204" pitchFamily="18" charset="0"/>
                      </a:rPr>
                      <m:t>50</m:t>
                    </m:r>
                  </m:oMath>
                </a14:m>
                <a:r>
                  <a:rPr lang="en-US" dirty="0"/>
                  <a:t>, </a:t>
                </a:r>
                <a14:m>
                  <m:oMath xmlns:m="http://schemas.openxmlformats.org/officeDocument/2006/math">
                    <m:r>
                      <a:rPr lang="en-US" i="1" dirty="0" smtClean="0">
                        <a:latin typeface="Cambria Math" panose="02040503050406030204" pitchFamily="18" charset="0"/>
                      </a:rPr>
                      <m:t>𝑤</m:t>
                    </m:r>
                    <m:r>
                      <a:rPr lang="en-US" i="1" dirty="0" smtClean="0">
                        <a:latin typeface="Cambria Math" panose="02040503050406030204" pitchFamily="18" charset="0"/>
                      </a:rPr>
                      <m:t> = (10, 20, 40) </m:t>
                    </m:r>
                  </m:oMath>
                </a14:m>
                <a:r>
                  <a:rPr lang="en-US" dirty="0"/>
                  <a:t>and </a:t>
                </a:r>
                <a14:m>
                  <m:oMath xmlns:m="http://schemas.openxmlformats.org/officeDocument/2006/math">
                    <m:r>
                      <a:rPr lang="en-US" i="1" dirty="0" smtClean="0">
                        <a:latin typeface="Cambria Math" panose="02040503050406030204" pitchFamily="18" charset="0"/>
                      </a:rPr>
                      <m:t>𝑣</m:t>
                    </m:r>
                    <m:r>
                      <a:rPr lang="en-US" i="1" dirty="0" smtClean="0">
                        <a:latin typeface="Cambria Math" panose="02040503050406030204" pitchFamily="18" charset="0"/>
                      </a:rPr>
                      <m:t> = (60, 80,100) </m:t>
                    </m:r>
                  </m:oMath>
                </a14:m>
                <a:r>
                  <a:rPr lang="en-US" dirty="0"/>
                  <a:t>find the maximum profit using greedy approach.</a:t>
                </a:r>
              </a:p>
              <a:p>
                <a:pPr marL="457200" indent="-457200">
                  <a:buFont typeface="+mj-lt"/>
                  <a:buAutoNum type="arabicPeriod"/>
                </a:pPr>
                <a:r>
                  <a:rPr lang="en-US" dirty="0"/>
                  <a:t>Consider Knapsack capacity </a:t>
                </a:r>
                <a14:m>
                  <m:oMath xmlns:m="http://schemas.openxmlformats.org/officeDocument/2006/math">
                    <m:r>
                      <a:rPr lang="en-US" i="1" dirty="0" smtClean="0">
                        <a:latin typeface="Cambria Math" panose="02040503050406030204" pitchFamily="18" charset="0"/>
                      </a:rPr>
                      <m:t>𝑊</m:t>
                    </m:r>
                    <m:r>
                      <a:rPr lang="en-US" i="1" dirty="0" smtClean="0">
                        <a:latin typeface="Cambria Math" panose="02040503050406030204" pitchFamily="18" charset="0"/>
                      </a:rPr>
                      <m:t> = 10</m:t>
                    </m:r>
                  </m:oMath>
                </a14:m>
                <a:r>
                  <a:rPr lang="en-US" dirty="0"/>
                  <a:t>, </a:t>
                </a:r>
                <a14:m>
                  <m:oMath xmlns:m="http://schemas.openxmlformats.org/officeDocument/2006/math">
                    <m:r>
                      <a:rPr lang="en-US" i="1" dirty="0" smtClean="0">
                        <a:latin typeface="Cambria Math" panose="02040503050406030204" pitchFamily="18" charset="0"/>
                      </a:rPr>
                      <m:t>𝑤</m:t>
                    </m:r>
                    <m:r>
                      <a:rPr lang="en-US" i="1" dirty="0" smtClean="0">
                        <a:latin typeface="Cambria Math" panose="02040503050406030204" pitchFamily="18" charset="0"/>
                      </a:rPr>
                      <m:t>=(4, 8, 2, 6, 1) </m:t>
                    </m:r>
                  </m:oMath>
                </a14:m>
                <a:r>
                  <a:rPr lang="en-US" dirty="0"/>
                  <a:t>and </a:t>
                </a:r>
                <a14:m>
                  <m:oMath xmlns:m="http://schemas.openxmlformats.org/officeDocument/2006/math">
                    <m:r>
                      <a:rPr lang="en-US" i="1" dirty="0" smtClean="0">
                        <a:latin typeface="Cambria Math" panose="02040503050406030204" pitchFamily="18" charset="0"/>
                      </a:rPr>
                      <m:t>𝑣</m:t>
                    </m:r>
                    <m:r>
                      <a:rPr lang="en-US" i="1" dirty="0" smtClean="0">
                        <a:latin typeface="Cambria Math" panose="02040503050406030204" pitchFamily="18" charset="0"/>
                      </a:rPr>
                      <m:t> = (12, 32, 40, 30, 50)</m:t>
                    </m:r>
                  </m:oMath>
                </a14:m>
                <a:r>
                  <a:rPr lang="en-US" dirty="0"/>
                  <a:t>. Find the maximum profit using greedy approach.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3" t="-800" r="-1043"/>
                </a:stretch>
              </a:blipFill>
            </p:spPr>
            <p:txBody>
              <a:bodyPr/>
              <a:lstStyle/>
              <a:p>
                <a:r>
                  <a:rPr lang="en-US">
                    <a:noFill/>
                  </a:rPr>
                  <a:t> </a:t>
                </a:r>
              </a:p>
            </p:txBody>
          </p:sp>
        </mc:Fallback>
      </mc:AlternateContent>
    </p:spTree>
    <p:extLst>
      <p:ext uri="{BB962C8B-B14F-4D97-AF65-F5344CB8AC3E}">
        <p14:creationId xmlns:p14="http://schemas.microsoft.com/office/powerpoint/2010/main" val="3696389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41</a:t>
            </a:fld>
            <a:endParaRPr lang="en-US" dirty="0"/>
          </a:p>
        </p:txBody>
      </p:sp>
      <p:sp>
        <p:nvSpPr>
          <p:cNvPr id="5" name="Pentagon 4"/>
          <p:cNvSpPr/>
          <p:nvPr/>
        </p:nvSpPr>
        <p:spPr>
          <a:xfrm rot="5400000">
            <a:off x="-3023208" y="3017520"/>
            <a:ext cx="6858000" cy="82296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itle 1"/>
          <p:cNvSpPr>
            <a:spLocks noGrp="1"/>
          </p:cNvSpPr>
          <p:nvPr>
            <p:ph type="title"/>
          </p:nvPr>
        </p:nvSpPr>
        <p:spPr>
          <a:xfrm>
            <a:off x="1618457" y="3012282"/>
            <a:ext cx="5907087" cy="833437"/>
          </a:xfrm>
          <a:noFill/>
        </p:spPr>
        <p:txBody>
          <a:bodyPr/>
          <a:lstStyle/>
          <a:p>
            <a:r>
              <a:rPr lang="en-US" cap="none" dirty="0">
                <a:solidFill>
                  <a:srgbClr val="C00000"/>
                </a:solidFill>
              </a:rPr>
              <a:t>Activity Selection Problem</a:t>
            </a:r>
          </a:p>
        </p:txBody>
      </p:sp>
    </p:spTree>
    <p:extLst>
      <p:ext uri="{BB962C8B-B14F-4D97-AF65-F5344CB8AC3E}">
        <p14:creationId xmlns:p14="http://schemas.microsoft.com/office/powerpoint/2010/main" val="1701188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Selection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 activity-selection is the problem of </a:t>
                </a:r>
                <a:r>
                  <a:rPr lang="en-US" b="1" dirty="0"/>
                  <a:t>scheduling a resource </a:t>
                </a:r>
                <a:r>
                  <a:rPr lang="en-US" dirty="0"/>
                  <a:t>among several competing activities.</a:t>
                </a:r>
              </a:p>
              <a:p>
                <a:r>
                  <a:rPr lang="en-US" dirty="0"/>
                  <a:t>We are given a set </a:t>
                </a:r>
                <a14:m>
                  <m:oMath xmlns:m="http://schemas.openxmlformats.org/officeDocument/2006/math">
                    <m:r>
                      <a:rPr lang="en-US" i="1" dirty="0" smtClean="0">
                        <a:solidFill>
                          <a:srgbClr val="FF0000"/>
                        </a:solidFill>
                        <a:latin typeface="Cambria Math" panose="02040503050406030204" pitchFamily="18" charset="0"/>
                      </a:rPr>
                      <m:t>𝑆</m:t>
                    </m:r>
                  </m:oMath>
                </a14:m>
                <a:r>
                  <a:rPr lang="en-US" dirty="0">
                    <a:solidFill>
                      <a:srgbClr val="FF0000"/>
                    </a:solidFill>
                  </a:rPr>
                  <a:t> </a:t>
                </a:r>
                <a:r>
                  <a:rPr lang="en-US" dirty="0"/>
                  <a:t>of </a:t>
                </a:r>
                <a14:m>
                  <m:oMath xmlns:m="http://schemas.openxmlformats.org/officeDocument/2006/math">
                    <m:r>
                      <a:rPr lang="en-US" i="1" dirty="0" smtClean="0">
                        <a:solidFill>
                          <a:srgbClr val="FF0000"/>
                        </a:solidFill>
                        <a:latin typeface="Cambria Math" panose="02040503050406030204" pitchFamily="18" charset="0"/>
                      </a:rPr>
                      <m:t>𝑛</m:t>
                    </m:r>
                    <m:r>
                      <a:rPr lang="en-US" i="1" dirty="0" smtClean="0">
                        <a:latin typeface="Cambria Math" panose="02040503050406030204" pitchFamily="18" charset="0"/>
                      </a:rPr>
                      <m:t> </m:t>
                    </m:r>
                  </m:oMath>
                </a14:m>
                <a:r>
                  <a:rPr lang="en-US" dirty="0"/>
                  <a:t>activities with start time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𝒔</m:t>
                        </m:r>
                      </m:e>
                      <m:sub>
                        <m:r>
                          <a:rPr lang="en-US" b="1" i="1" dirty="0" smtClean="0">
                            <a:solidFill>
                              <a:srgbClr val="FF0000"/>
                            </a:solidFill>
                            <a:latin typeface="Cambria Math" panose="02040503050406030204" pitchFamily="18" charset="0"/>
                          </a:rPr>
                          <m:t>𝒊</m:t>
                        </m:r>
                      </m:sub>
                    </m:sSub>
                    <m:r>
                      <a:rPr lang="en-US" i="1" dirty="0">
                        <a:latin typeface="Cambria Math" panose="02040503050406030204" pitchFamily="18" charset="0"/>
                      </a:rPr>
                      <m:t> </m:t>
                    </m:r>
                  </m:oMath>
                </a14:m>
                <a:r>
                  <a:rPr lang="en-US" dirty="0"/>
                  <a:t>and finish time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𝒇</m:t>
                        </m:r>
                      </m:e>
                      <m:sub>
                        <m:r>
                          <a:rPr lang="en-US" b="1" i="1" dirty="0" smtClean="0">
                            <a:solidFill>
                              <a:srgbClr val="FF0000"/>
                            </a:solidFill>
                            <a:latin typeface="Cambria Math" panose="02040503050406030204" pitchFamily="18" charset="0"/>
                          </a:rPr>
                          <m:t>𝒊</m:t>
                        </m:r>
                      </m:sub>
                    </m:sSub>
                  </m:oMath>
                </a14:m>
                <a:r>
                  <a:rPr lang="en-US" dirty="0"/>
                  <a:t>, of an </a:t>
                </a:r>
                <a14:m>
                  <m:oMath xmlns:m="http://schemas.openxmlformats.org/officeDocument/2006/math">
                    <m:sSup>
                      <m:sSupPr>
                        <m:ctrlPr>
                          <a:rPr lang="en-US" b="1" i="1" dirty="0" smtClean="0">
                            <a:solidFill>
                              <a:srgbClr val="FF0000"/>
                            </a:solidFill>
                            <a:latin typeface="Cambria Math" panose="02040503050406030204" pitchFamily="18" charset="0"/>
                          </a:rPr>
                        </m:ctrlPr>
                      </m:sSupPr>
                      <m:e>
                        <m:r>
                          <a:rPr lang="en-US" b="1" i="1" dirty="0" smtClean="0">
                            <a:solidFill>
                              <a:srgbClr val="FF0000"/>
                            </a:solidFill>
                            <a:latin typeface="Cambria Math" panose="02040503050406030204" pitchFamily="18" charset="0"/>
                          </a:rPr>
                          <m:t>𝒊</m:t>
                        </m:r>
                      </m:e>
                      <m:sup>
                        <m:r>
                          <a:rPr lang="en-US" b="1" i="1" dirty="0" smtClean="0">
                            <a:solidFill>
                              <a:srgbClr val="FF0000"/>
                            </a:solidFill>
                            <a:latin typeface="Cambria Math" panose="02040503050406030204" pitchFamily="18" charset="0"/>
                          </a:rPr>
                          <m:t>𝒕𝒉</m:t>
                        </m:r>
                      </m:sup>
                    </m:sSup>
                  </m:oMath>
                </a14:m>
                <a:r>
                  <a:rPr lang="en-US" dirty="0"/>
                  <a:t> activity. </a:t>
                </a:r>
                <a:r>
                  <a:rPr lang="en-US" b="1" dirty="0"/>
                  <a:t>Find the maximum size set of mutually compatible activities.</a:t>
                </a:r>
              </a:p>
              <a:p>
                <a:r>
                  <a:rPr lang="en-US" dirty="0"/>
                  <a:t>Activities </a:t>
                </a:r>
                <a14:m>
                  <m:oMath xmlns:m="http://schemas.openxmlformats.org/officeDocument/2006/math">
                    <m:r>
                      <a:rPr lang="en-US" b="1" i="1" dirty="0" smtClean="0">
                        <a:solidFill>
                          <a:srgbClr val="FF0000"/>
                        </a:solidFill>
                        <a:latin typeface="Cambria Math" panose="02040503050406030204" pitchFamily="18" charset="0"/>
                      </a:rPr>
                      <m:t>𝒊</m:t>
                    </m:r>
                  </m:oMath>
                </a14:m>
                <a:r>
                  <a:rPr lang="en-US" dirty="0"/>
                  <a:t> and</a:t>
                </a:r>
                <a14:m>
                  <m:oMath xmlns:m="http://schemas.openxmlformats.org/officeDocument/2006/math">
                    <m:r>
                      <a:rPr lang="en-US" b="1" i="1" dirty="0" smtClean="0">
                        <a:solidFill>
                          <a:srgbClr val="FF0000"/>
                        </a:solidFill>
                        <a:latin typeface="Cambria Math" panose="02040503050406030204" pitchFamily="18" charset="0"/>
                      </a:rPr>
                      <m:t> </m:t>
                    </m:r>
                    <m:r>
                      <a:rPr lang="en-US" b="1" i="1" dirty="0" smtClean="0">
                        <a:solidFill>
                          <a:srgbClr val="FF0000"/>
                        </a:solidFill>
                        <a:latin typeface="Cambria Math" panose="02040503050406030204" pitchFamily="18" charset="0"/>
                      </a:rPr>
                      <m:t>𝒋</m:t>
                    </m:r>
                    <m:r>
                      <a:rPr lang="en-US" b="1" i="1" dirty="0" smtClean="0">
                        <a:solidFill>
                          <a:srgbClr val="FF0000"/>
                        </a:solidFill>
                        <a:latin typeface="Cambria Math" panose="02040503050406030204" pitchFamily="18" charset="0"/>
                      </a:rPr>
                      <m:t> </m:t>
                    </m:r>
                  </m:oMath>
                </a14:m>
                <a:r>
                  <a:rPr lang="en-US" dirty="0"/>
                  <a:t>are compatible if the half-open internal </a:t>
                </a:r>
                <a14:m>
                  <m:oMath xmlns:m="http://schemas.openxmlformats.org/officeDocument/2006/math">
                    <m:r>
                      <a:rPr lang="en-US" i="1" dirty="0" smtClean="0">
                        <a:latin typeface="Cambria Math" panose="02040503050406030204" pitchFamily="18" charset="0"/>
                      </a:rPr>
                      <m:t>[</m:t>
                    </m:r>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𝒔</m:t>
                        </m:r>
                      </m:e>
                      <m:sub>
                        <m:r>
                          <a:rPr lang="en-US" b="1" i="1" dirty="0">
                            <a:solidFill>
                              <a:srgbClr val="FF0000"/>
                            </a:solidFill>
                            <a:latin typeface="Cambria Math" panose="02040503050406030204" pitchFamily="18" charset="0"/>
                          </a:rPr>
                          <m:t>𝒊</m:t>
                        </m:r>
                      </m:sub>
                    </m:sSub>
                    <m:r>
                      <a:rPr lang="en-US" i="1" dirty="0">
                        <a:latin typeface="Cambria Math" panose="02040503050406030204" pitchFamily="18" charset="0"/>
                      </a:rPr>
                      <m:t>,</m:t>
                    </m:r>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𝒇</m:t>
                        </m:r>
                      </m:e>
                      <m:sub>
                        <m:r>
                          <a:rPr lang="en-US" b="1" i="1" dirty="0">
                            <a:solidFill>
                              <a:srgbClr val="FF0000"/>
                            </a:solidFill>
                            <a:latin typeface="Cambria Math" panose="02040503050406030204" pitchFamily="18" charset="0"/>
                          </a:rPr>
                          <m:t>𝒊</m:t>
                        </m:r>
                      </m:sub>
                    </m:sSub>
                    <m:r>
                      <a:rPr lang="en-US" i="1" dirty="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m:t>
                    </m:r>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𝒔</m:t>
                        </m:r>
                      </m:e>
                      <m:sub>
                        <m:r>
                          <a:rPr lang="en-US" b="1" i="1" dirty="0" smtClean="0">
                            <a:solidFill>
                              <a:srgbClr val="FF0000"/>
                            </a:solidFill>
                            <a:latin typeface="Cambria Math" panose="02040503050406030204" pitchFamily="18" charset="0"/>
                          </a:rPr>
                          <m:t>𝒋</m:t>
                        </m:r>
                      </m:sub>
                    </m:sSub>
                    <m:r>
                      <a:rPr lang="en-US" i="1" dirty="0">
                        <a:latin typeface="Cambria Math" panose="02040503050406030204" pitchFamily="18" charset="0"/>
                      </a:rPr>
                      <m:t>,</m:t>
                    </m:r>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𝒇</m:t>
                        </m:r>
                      </m:e>
                      <m:sub>
                        <m:r>
                          <a:rPr lang="en-US" b="1" i="1" dirty="0" smtClean="0">
                            <a:solidFill>
                              <a:srgbClr val="FF0000"/>
                            </a:solidFill>
                            <a:latin typeface="Cambria Math" panose="02040503050406030204" pitchFamily="18" charset="0"/>
                          </a:rPr>
                          <m:t>𝒋</m:t>
                        </m:r>
                      </m:sub>
                    </m:sSub>
                    <m:r>
                      <a:rPr lang="en-US" i="1" dirty="0">
                        <a:latin typeface="Cambria Math" panose="02040503050406030204" pitchFamily="18" charset="0"/>
                      </a:rPr>
                      <m:t>) </m:t>
                    </m:r>
                  </m:oMath>
                </a14:m>
                <a:r>
                  <a:rPr lang="en-US" dirty="0"/>
                  <a:t>do not overlap, that is, </a:t>
                </a:r>
                <a14:m>
                  <m:oMath xmlns:m="http://schemas.openxmlformats.org/officeDocument/2006/math">
                    <m:r>
                      <a:rPr lang="en-US" i="1" dirty="0" smtClean="0">
                        <a:solidFill>
                          <a:srgbClr val="FF0000"/>
                        </a:solidFill>
                        <a:latin typeface="Cambria Math" panose="02040503050406030204" pitchFamily="18" charset="0"/>
                      </a:rPr>
                      <m:t>𝑖</m:t>
                    </m:r>
                  </m:oMath>
                </a14:m>
                <a:r>
                  <a:rPr lang="en-US" dirty="0"/>
                  <a:t> and</a:t>
                </a:r>
                <a:r>
                  <a:rPr lang="en-US" dirty="0">
                    <a:solidFill>
                      <a:srgbClr val="FF0000"/>
                    </a:solidFill>
                  </a:rPr>
                  <a:t> </a:t>
                </a:r>
                <a14:m>
                  <m:oMath xmlns:m="http://schemas.openxmlformats.org/officeDocument/2006/math">
                    <m:r>
                      <a:rPr lang="en-US" i="1" dirty="0" smtClean="0">
                        <a:solidFill>
                          <a:srgbClr val="FF0000"/>
                        </a:solidFill>
                        <a:latin typeface="Cambria Math" panose="02040503050406030204" pitchFamily="18" charset="0"/>
                      </a:rPr>
                      <m:t>𝑗</m:t>
                    </m:r>
                  </m:oMath>
                </a14:m>
                <a:r>
                  <a:rPr lang="en-US" dirty="0">
                    <a:solidFill>
                      <a:srgbClr val="FF0000"/>
                    </a:solidFill>
                  </a:rPr>
                  <a:t> </a:t>
                </a:r>
                <a:r>
                  <a:rPr lang="en-US" dirty="0"/>
                  <a:t>are compatible if </a:t>
                </a:r>
                <a14:m>
                  <m:oMath xmlns:m="http://schemas.openxmlformats.org/officeDocument/2006/math">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𝒔</m:t>
                        </m:r>
                      </m:e>
                      <m:sub>
                        <m:r>
                          <a:rPr lang="en-US" b="1" i="1" dirty="0">
                            <a:solidFill>
                              <a:srgbClr val="FF0000"/>
                            </a:solidFill>
                            <a:latin typeface="Cambria Math" panose="02040503050406030204" pitchFamily="18" charset="0"/>
                          </a:rPr>
                          <m:t>𝒊</m:t>
                        </m:r>
                      </m:sub>
                    </m:sSub>
                    <m:r>
                      <a:rPr lang="en-US" i="1" dirty="0">
                        <a:latin typeface="Cambria Math" panose="02040503050406030204" pitchFamily="18" charset="0"/>
                      </a:rPr>
                      <m:t>≥</m:t>
                    </m:r>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𝒇</m:t>
                        </m:r>
                      </m:e>
                      <m:sub>
                        <m:r>
                          <a:rPr lang="en-US" b="1" i="1" dirty="0">
                            <a:solidFill>
                              <a:srgbClr val="FF0000"/>
                            </a:solidFill>
                            <a:latin typeface="Cambria Math" panose="02040503050406030204" pitchFamily="18" charset="0"/>
                          </a:rPr>
                          <m:t>𝒋</m:t>
                        </m:r>
                      </m:sub>
                    </m:sSub>
                  </m:oMath>
                </a14:m>
                <a:r>
                  <a:rPr lang="en-US" dirty="0"/>
                  <a:t> or </a:t>
                </a:r>
                <a14:m>
                  <m:oMath xmlns:m="http://schemas.openxmlformats.org/officeDocument/2006/math">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𝒔</m:t>
                        </m:r>
                      </m:e>
                      <m:sub>
                        <m:r>
                          <a:rPr lang="en-US" b="1" i="1" dirty="0">
                            <a:solidFill>
                              <a:srgbClr val="FF0000"/>
                            </a:solidFill>
                            <a:latin typeface="Cambria Math" panose="02040503050406030204" pitchFamily="18" charset="0"/>
                          </a:rPr>
                          <m:t>𝒋</m:t>
                        </m:r>
                      </m:sub>
                    </m:sSub>
                    <m:r>
                      <a:rPr lang="en-US" i="1" dirty="0">
                        <a:latin typeface="Cambria Math" panose="02040503050406030204" pitchFamily="18" charset="0"/>
                      </a:rPr>
                      <m:t>≥</m:t>
                    </m:r>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panose="02040503050406030204" pitchFamily="18" charset="0"/>
                          </a:rPr>
                          <m:t>𝒇</m:t>
                        </m:r>
                      </m:e>
                      <m:sub>
                        <m:r>
                          <a:rPr lang="en-US" b="1" i="1" dirty="0">
                            <a:solidFill>
                              <a:srgbClr val="FF0000"/>
                            </a:solidFill>
                            <a:latin typeface="Cambria Math" panose="02040503050406030204" pitchFamily="18" charset="0"/>
                          </a:rPr>
                          <m:t>𝒊</m:t>
                        </m:r>
                      </m:sub>
                    </m:sSub>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1043"/>
                </a:stretch>
              </a:blipFill>
            </p:spPr>
            <p:txBody>
              <a:bodyPr/>
              <a:lstStyle/>
              <a:p>
                <a:r>
                  <a:rPr lang="en-US">
                    <a:noFill/>
                  </a:rPr>
                  <a:t> </a:t>
                </a:r>
              </a:p>
            </p:txBody>
          </p:sp>
        </mc:Fallback>
      </mc:AlternateContent>
    </p:spTree>
    <p:extLst>
      <p:ext uri="{BB962C8B-B14F-4D97-AF65-F5344CB8AC3E}">
        <p14:creationId xmlns:p14="http://schemas.microsoft.com/office/powerpoint/2010/main" val="137823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Activity Selection Problem -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990600"/>
                <a:ext cx="5295900" cy="5334000"/>
              </a:xfrm>
            </p:spPr>
            <p:txBody>
              <a:bodyPr/>
              <a:lstStyle/>
              <a:p>
                <a:r>
                  <a:rPr lang="en-US" dirty="0"/>
                  <a:t>Example: </a:t>
                </a:r>
                <a14:m>
                  <m:oMath xmlns:m="http://schemas.openxmlformats.org/officeDocument/2006/math">
                    <m:r>
                      <a:rPr lang="en-US" i="1" dirty="0" smtClean="0">
                        <a:latin typeface="Cambria Math" panose="02040503050406030204" pitchFamily="18" charset="0"/>
                      </a:rPr>
                      <m:t>11</m:t>
                    </m:r>
                  </m:oMath>
                </a14:m>
                <a:r>
                  <a:rPr lang="en-US" dirty="0"/>
                  <a:t> activities are given as,</a:t>
                </a:r>
              </a:p>
              <a:p>
                <a:r>
                  <a:rPr lang="en-US" dirty="0">
                    <a:solidFill>
                      <a:srgbClr val="0066FF"/>
                    </a:solidFill>
                  </a:rPr>
                  <a:t>Solution:</a:t>
                </a:r>
                <a:r>
                  <a:rPr lang="en-US" dirty="0">
                    <a:solidFill>
                      <a:schemeClr val="tx2"/>
                    </a:solidFill>
                  </a:rPr>
                  <a:t> </a:t>
                </a:r>
              </a:p>
              <a:p>
                <a:pPr marL="682625" indent="-504825">
                  <a:buFont typeface="+mj-lt"/>
                  <a:buAutoNum type="arabicPeriod"/>
                </a:pPr>
                <a:r>
                  <a:rPr lang="en-US" dirty="0"/>
                  <a:t>Sort the activities of set </a:t>
                </a:r>
                <a14:m>
                  <m:oMath xmlns:m="http://schemas.openxmlformats.org/officeDocument/2006/math">
                    <m:r>
                      <a:rPr lang="en-US" b="1" i="1" dirty="0" smtClean="0">
                        <a:solidFill>
                          <a:srgbClr val="FF0000"/>
                        </a:solidFill>
                        <a:latin typeface="Cambria Math" panose="02040503050406030204" pitchFamily="18" charset="0"/>
                      </a:rPr>
                      <m:t>𝑺</m:t>
                    </m:r>
                  </m:oMath>
                </a14:m>
                <a:r>
                  <a:rPr lang="en-US" dirty="0"/>
                  <a:t> as per increasing finish time to directly identify mutually compatible activities by comparing </a:t>
                </a:r>
                <a:r>
                  <a:rPr lang="en-US" b="1" dirty="0"/>
                  <a:t>finish time of first activity and start time of next activity.</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990600"/>
                <a:ext cx="5295900" cy="5334000"/>
              </a:xfrm>
              <a:blipFill>
                <a:blip r:embed="rId2"/>
                <a:stretch>
                  <a:fillRect l="-1496" t="-571" r="-1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614968903"/>
                  </p:ext>
                </p:extLst>
              </p:nvPr>
            </p:nvGraphicFramePr>
            <p:xfrm>
              <a:off x="5753099" y="1086262"/>
              <a:ext cx="3200401" cy="5142675"/>
            </p:xfrm>
            <a:graphic>
              <a:graphicData uri="http://schemas.openxmlformats.org/drawingml/2006/table">
                <a:tbl>
                  <a:tblPr firstRow="1" bandRow="1">
                    <a:tableStyleId>{21E4AEA4-8DFA-4A89-87EB-49C32662AFE0}</a:tableStyleId>
                  </a:tblPr>
                  <a:tblGrid>
                    <a:gridCol w="497840">
                      <a:extLst>
                        <a:ext uri="{9D8B030D-6E8A-4147-A177-3AD203B41FA5}">
                          <a16:colId xmlns:a16="http://schemas.microsoft.com/office/drawing/2014/main" val="1174466033"/>
                        </a:ext>
                      </a:extLst>
                    </a:gridCol>
                    <a:gridCol w="1280160">
                      <a:extLst>
                        <a:ext uri="{9D8B030D-6E8A-4147-A177-3AD203B41FA5}">
                          <a16:colId xmlns:a16="http://schemas.microsoft.com/office/drawing/2014/main" val="8413596"/>
                        </a:ext>
                      </a:extLst>
                    </a:gridCol>
                    <a:gridCol w="1422401">
                      <a:extLst>
                        <a:ext uri="{9D8B030D-6E8A-4147-A177-3AD203B41FA5}">
                          <a16:colId xmlns:a16="http://schemas.microsoft.com/office/drawing/2014/main" val="1420928912"/>
                        </a:ext>
                      </a:extLst>
                    </a:gridCol>
                  </a:tblGrid>
                  <a:tr h="370840">
                    <a:tc>
                      <a:txBody>
                        <a:bodyPr/>
                        <a:lstStyle/>
                        <a:p>
                          <a:pPr algn="ctr"/>
                          <a:r>
                            <a:rPr lang="en-US" sz="2200" dirty="0">
                              <a:solidFill>
                                <a:srgbClr val="C00000"/>
                              </a:solidFill>
                            </a:rPr>
                            <a: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rgbClr val="C00000"/>
                              </a:solidFill>
                            </a:rPr>
                            <a:t>Activity</a:t>
                          </a:r>
                          <a:r>
                            <a:rPr lang="en-US" sz="2200" baseline="0" dirty="0">
                              <a:solidFill>
                                <a:srgbClr val="C00000"/>
                              </a:solidFill>
                            </a:rPr>
                            <a:t> </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rgbClr val="C00000"/>
                              </a:solidFill>
                            </a:rPr>
                            <a:t>(</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a:solidFill>
                                        <a:srgbClr val="C00000"/>
                                      </a:solidFill>
                                      <a:latin typeface="Cambria Math" panose="02040503050406030204" pitchFamily="18" charset="0"/>
                                    </a:rPr>
                                    <m:t>𝒔</m:t>
                                  </m:r>
                                </m:e>
                                <m:sub>
                                  <m:r>
                                    <a:rPr lang="en-US" sz="2400" b="1" i="1" dirty="0">
                                      <a:solidFill>
                                        <a:srgbClr val="C00000"/>
                                      </a:solidFill>
                                      <a:latin typeface="Cambria Math" panose="02040503050406030204" pitchFamily="18" charset="0"/>
                                    </a:rPr>
                                    <m:t>𝒊</m:t>
                                  </m:r>
                                </m:sub>
                              </m:sSub>
                            </m:oMath>
                          </a14:m>
                          <a:r>
                            <a:rPr lang="en-US" sz="2200" dirty="0">
                              <a:solidFill>
                                <a:srgbClr val="C00000"/>
                              </a:solidFill>
                            </a:rPr>
                            <a:t>,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a:solidFill>
                                        <a:srgbClr val="C00000"/>
                                      </a:solidFill>
                                      <a:latin typeface="Cambria Math" panose="02040503050406030204" pitchFamily="18" charset="0"/>
                                    </a:rPr>
                                    <m:t>𝒇</m:t>
                                  </m:r>
                                </m:e>
                                <m:sub>
                                  <m:r>
                                    <a:rPr lang="en-US" sz="2400" b="1" i="1" dirty="0">
                                      <a:solidFill>
                                        <a:srgbClr val="C00000"/>
                                      </a:solidFill>
                                      <a:latin typeface="Cambria Math" panose="02040503050406030204" pitchFamily="18" charset="0"/>
                                    </a:rPr>
                                    <m:t>𝒊</m:t>
                                  </m:r>
                                </m:sub>
                              </m:sSub>
                            </m:oMath>
                          </a14:m>
                          <a:r>
                            <a:rPr lang="en-US" sz="2200" dirty="0">
                              <a:solidFill>
                                <a:srgbClr val="C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4676676"/>
                      </a:ext>
                    </a:extLst>
                  </a:tr>
                  <a:tr h="370840">
                    <a:tc>
                      <a:txBody>
                        <a:bodyPr/>
                        <a:lstStyle/>
                        <a:p>
                          <a:pPr algn="ctr"/>
                          <a:r>
                            <a:rPr lang="en-US" sz="2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(1, 4)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713701"/>
                      </a:ext>
                    </a:extLst>
                  </a:tr>
                  <a:tr h="370840">
                    <a:tc>
                      <a:txBody>
                        <a:bodyPr/>
                        <a:lstStyle/>
                        <a:p>
                          <a:pPr algn="ctr"/>
                          <a:r>
                            <a:rPr lang="en-US" sz="2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(3, 5)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376609"/>
                      </a:ext>
                    </a:extLst>
                  </a:tr>
                  <a:tr h="370840">
                    <a:tc>
                      <a:txBody>
                        <a:bodyPr/>
                        <a:lstStyle/>
                        <a:p>
                          <a:pPr algn="ctr"/>
                          <a:r>
                            <a:rPr lang="en-US" sz="2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(0, 6)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044441"/>
                      </a:ext>
                    </a:extLst>
                  </a:tr>
                  <a:tr h="370840">
                    <a:tc>
                      <a:txBody>
                        <a:bodyPr/>
                        <a:lstStyle/>
                        <a:p>
                          <a:pPr algn="ctr"/>
                          <a:r>
                            <a:rPr lang="en-US" sz="2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(5, 7)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3962450"/>
                      </a:ext>
                    </a:extLst>
                  </a:tr>
                  <a:tr h="370840">
                    <a:tc>
                      <a:txBody>
                        <a:bodyPr/>
                        <a:lstStyle/>
                        <a:p>
                          <a:pPr algn="ctr"/>
                          <a:r>
                            <a:rPr lang="en-US" sz="2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(3, 8)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812033"/>
                      </a:ext>
                    </a:extLst>
                  </a:tr>
                  <a:tr h="370840">
                    <a:tc>
                      <a:txBody>
                        <a:bodyPr/>
                        <a:lstStyle/>
                        <a:p>
                          <a:pPr algn="ctr"/>
                          <a:r>
                            <a:rPr lang="en-US" sz="2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(5, 9)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550146"/>
                      </a:ext>
                    </a:extLst>
                  </a:tr>
                  <a:tr h="370840">
                    <a:tc>
                      <a:txBody>
                        <a:bodyPr/>
                        <a:lstStyle/>
                        <a:p>
                          <a:pPr algn="ctr"/>
                          <a:r>
                            <a:rPr lang="en-US" sz="2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(6, 10)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072964"/>
                      </a:ext>
                    </a:extLst>
                  </a:tr>
                  <a:tr h="370840">
                    <a:tc>
                      <a:txBody>
                        <a:bodyPr/>
                        <a:lstStyle/>
                        <a:p>
                          <a:pPr algn="ctr"/>
                          <a:r>
                            <a:rPr lang="en-US" sz="2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(8, 11)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1958333"/>
                      </a:ext>
                    </a:extLst>
                  </a:tr>
                  <a:tr h="370840">
                    <a:tc>
                      <a:txBody>
                        <a:bodyPr/>
                        <a:lstStyle/>
                        <a:p>
                          <a:pPr algn="ctr"/>
                          <a:r>
                            <a:rPr lang="en-US" sz="2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(8, 12)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53459"/>
                      </a:ext>
                    </a:extLst>
                  </a:tr>
                  <a:tr h="370840">
                    <a:tc>
                      <a:txBody>
                        <a:bodyPr/>
                        <a:lstStyle/>
                        <a:p>
                          <a:pPr algn="ctr"/>
                          <a:r>
                            <a:rPr lang="en-US" sz="2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(2, 13)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2851587"/>
                      </a:ext>
                    </a:extLst>
                  </a:tr>
                  <a:tr h="370840">
                    <a:tc>
                      <a:txBody>
                        <a:bodyPr/>
                        <a:lstStyle/>
                        <a:p>
                          <a:pPr algn="ctr"/>
                          <a:r>
                            <a:rPr lang="en-US" sz="220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Z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(12, 14)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69074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614968903"/>
                  </p:ext>
                </p:extLst>
              </p:nvPr>
            </p:nvGraphicFramePr>
            <p:xfrm>
              <a:off x="5753099" y="1086262"/>
              <a:ext cx="3200401" cy="5142675"/>
            </p:xfrm>
            <a:graphic>
              <a:graphicData uri="http://schemas.openxmlformats.org/drawingml/2006/table">
                <a:tbl>
                  <a:tblPr firstRow="1" bandRow="1">
                    <a:tableStyleId>{21E4AEA4-8DFA-4A89-87EB-49C32662AFE0}</a:tableStyleId>
                  </a:tblPr>
                  <a:tblGrid>
                    <a:gridCol w="497840">
                      <a:extLst>
                        <a:ext uri="{9D8B030D-6E8A-4147-A177-3AD203B41FA5}">
                          <a16:colId xmlns:a16="http://schemas.microsoft.com/office/drawing/2014/main" val="1174466033"/>
                        </a:ext>
                      </a:extLst>
                    </a:gridCol>
                    <a:gridCol w="1280160">
                      <a:extLst>
                        <a:ext uri="{9D8B030D-6E8A-4147-A177-3AD203B41FA5}">
                          <a16:colId xmlns:a16="http://schemas.microsoft.com/office/drawing/2014/main" val="8413596"/>
                        </a:ext>
                      </a:extLst>
                    </a:gridCol>
                    <a:gridCol w="1422401">
                      <a:extLst>
                        <a:ext uri="{9D8B030D-6E8A-4147-A177-3AD203B41FA5}">
                          <a16:colId xmlns:a16="http://schemas.microsoft.com/office/drawing/2014/main" val="1420928912"/>
                        </a:ext>
                      </a:extLst>
                    </a:gridCol>
                  </a:tblGrid>
                  <a:tr h="448755">
                    <a:tc>
                      <a:txBody>
                        <a:bodyPr/>
                        <a:lstStyle/>
                        <a:p>
                          <a:pPr algn="ctr"/>
                          <a:r>
                            <a:rPr lang="en-US" sz="2200" dirty="0" smtClean="0">
                              <a:solidFill>
                                <a:srgbClr val="C00000"/>
                              </a:solidFill>
                            </a:rPr>
                            <a:t>Sr.</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rgbClr val="C00000"/>
                              </a:solidFill>
                            </a:rPr>
                            <a:t>Activity</a:t>
                          </a:r>
                          <a:r>
                            <a:rPr lang="en-US" sz="2200" baseline="0" dirty="0" smtClean="0">
                              <a:solidFill>
                                <a:srgbClr val="C00000"/>
                              </a:solidFill>
                            </a:rPr>
                            <a:t> </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5214" t="-9459" r="-855" b="-1067568"/>
                          </a:stretch>
                        </a:blipFill>
                      </a:tcPr>
                    </a:tc>
                    <a:extLst>
                      <a:ext uri="{0D108BD9-81ED-4DB2-BD59-A6C34878D82A}">
                        <a16:rowId xmlns:a16="http://schemas.microsoft.com/office/drawing/2014/main" val="1854676676"/>
                      </a:ext>
                    </a:extLst>
                  </a:tr>
                  <a:tr h="426720">
                    <a:tc>
                      <a:txBody>
                        <a:bodyPr/>
                        <a:lstStyle/>
                        <a:p>
                          <a:pPr algn="ctr"/>
                          <a:r>
                            <a:rPr lang="en-US" sz="2200" dirty="0" smtClean="0">
                              <a:solidFill>
                                <a:schemeClr val="tx1"/>
                              </a:solidFill>
                            </a:rPr>
                            <a:t>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P</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(1, 4)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713701"/>
                      </a:ext>
                    </a:extLst>
                  </a:tr>
                  <a:tr h="426720">
                    <a:tc>
                      <a:txBody>
                        <a:bodyPr/>
                        <a:lstStyle/>
                        <a:p>
                          <a:pPr algn="ctr"/>
                          <a:r>
                            <a:rPr lang="en-US" sz="2200" dirty="0" smtClean="0">
                              <a:solidFill>
                                <a:schemeClr val="tx1"/>
                              </a:solidFill>
                            </a:rPr>
                            <a:t>2</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Q</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(3, 5)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376609"/>
                      </a:ext>
                    </a:extLst>
                  </a:tr>
                  <a:tr h="426720">
                    <a:tc>
                      <a:txBody>
                        <a:bodyPr/>
                        <a:lstStyle/>
                        <a:p>
                          <a:pPr algn="ctr"/>
                          <a:r>
                            <a:rPr lang="en-US" sz="2200" dirty="0" smtClean="0">
                              <a:solidFill>
                                <a:schemeClr val="tx1"/>
                              </a:solidFill>
                            </a:rPr>
                            <a:t>3</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R</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(0, 6)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044441"/>
                      </a:ext>
                    </a:extLst>
                  </a:tr>
                  <a:tr h="426720">
                    <a:tc>
                      <a:txBody>
                        <a:bodyPr/>
                        <a:lstStyle/>
                        <a:p>
                          <a:pPr algn="ctr"/>
                          <a:r>
                            <a:rPr lang="en-US" sz="2200" dirty="0" smtClean="0">
                              <a:solidFill>
                                <a:schemeClr val="tx1"/>
                              </a:solidFill>
                            </a:rPr>
                            <a:t>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S</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(5, 7)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3962450"/>
                      </a:ext>
                    </a:extLst>
                  </a:tr>
                  <a:tr h="426720">
                    <a:tc>
                      <a:txBody>
                        <a:bodyPr/>
                        <a:lstStyle/>
                        <a:p>
                          <a:pPr algn="ctr"/>
                          <a:r>
                            <a:rPr lang="en-US" sz="2200" dirty="0" smtClean="0">
                              <a:solidFill>
                                <a:schemeClr val="tx1"/>
                              </a:solidFill>
                            </a:rPr>
                            <a:t>5</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T</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(3, 8)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812033"/>
                      </a:ext>
                    </a:extLst>
                  </a:tr>
                  <a:tr h="426720">
                    <a:tc>
                      <a:txBody>
                        <a:bodyPr/>
                        <a:lstStyle/>
                        <a:p>
                          <a:pPr algn="ctr"/>
                          <a:r>
                            <a:rPr lang="en-US" sz="2200" dirty="0" smtClean="0">
                              <a:solidFill>
                                <a:schemeClr val="tx1"/>
                              </a:solidFill>
                            </a:rPr>
                            <a:t>6</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U</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(5, 9)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550146"/>
                      </a:ext>
                    </a:extLst>
                  </a:tr>
                  <a:tr h="426720">
                    <a:tc>
                      <a:txBody>
                        <a:bodyPr/>
                        <a:lstStyle/>
                        <a:p>
                          <a:pPr algn="ctr"/>
                          <a:r>
                            <a:rPr lang="en-US" sz="2200" dirty="0" smtClean="0">
                              <a:solidFill>
                                <a:schemeClr val="tx1"/>
                              </a:solidFill>
                            </a:rPr>
                            <a:t>7</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V</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(6, 10)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072964"/>
                      </a:ext>
                    </a:extLst>
                  </a:tr>
                  <a:tr h="426720">
                    <a:tc>
                      <a:txBody>
                        <a:bodyPr/>
                        <a:lstStyle/>
                        <a:p>
                          <a:pPr algn="ctr"/>
                          <a:r>
                            <a:rPr lang="en-US" sz="2200" dirty="0" smtClean="0">
                              <a:solidFill>
                                <a:schemeClr val="tx1"/>
                              </a:solidFill>
                            </a:rPr>
                            <a:t>8</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W</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(8, 11)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1958333"/>
                      </a:ext>
                    </a:extLst>
                  </a:tr>
                  <a:tr h="426720">
                    <a:tc>
                      <a:txBody>
                        <a:bodyPr/>
                        <a:lstStyle/>
                        <a:p>
                          <a:pPr algn="ctr"/>
                          <a:r>
                            <a:rPr lang="en-US" sz="2200" dirty="0" smtClean="0">
                              <a:solidFill>
                                <a:schemeClr val="tx1"/>
                              </a:solidFill>
                            </a:rPr>
                            <a:t>9</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X</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(8, 12)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53459"/>
                      </a:ext>
                    </a:extLst>
                  </a:tr>
                  <a:tr h="426720">
                    <a:tc>
                      <a:txBody>
                        <a:bodyPr/>
                        <a:lstStyle/>
                        <a:p>
                          <a:pPr algn="ctr"/>
                          <a:r>
                            <a:rPr lang="en-US" sz="2200" dirty="0" smtClean="0">
                              <a:solidFill>
                                <a:schemeClr val="tx1"/>
                              </a:solidFill>
                            </a:rPr>
                            <a:t>10</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Y</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(2, 13)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2851587"/>
                      </a:ext>
                    </a:extLst>
                  </a:tr>
                  <a:tr h="426720">
                    <a:tc>
                      <a:txBody>
                        <a:bodyPr/>
                        <a:lstStyle/>
                        <a:p>
                          <a:pPr algn="ctr"/>
                          <a:r>
                            <a:rPr lang="en-US" sz="2200" dirty="0" smtClean="0">
                              <a:solidFill>
                                <a:schemeClr val="tx1"/>
                              </a:solidFill>
                            </a:rPr>
                            <a:t>11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Z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(12, 14)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690741"/>
                      </a:ext>
                    </a:extLst>
                  </a:tr>
                </a:tbl>
              </a:graphicData>
            </a:graphic>
          </p:graphicFrame>
        </mc:Fallback>
      </mc:AlternateContent>
    </p:spTree>
    <p:extLst>
      <p:ext uri="{BB962C8B-B14F-4D97-AF65-F5344CB8AC3E}">
        <p14:creationId xmlns:p14="http://schemas.microsoft.com/office/powerpoint/2010/main" val="272182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Activity Selection Problem - Example</a:t>
            </a:r>
          </a:p>
        </p:txBody>
      </p:sp>
      <p:sp>
        <p:nvSpPr>
          <p:cNvPr id="3" name="Content Placeholder 2"/>
          <p:cNvSpPr>
            <a:spLocks noGrp="1"/>
          </p:cNvSpPr>
          <p:nvPr>
            <p:ph idx="1"/>
          </p:nvPr>
        </p:nvSpPr>
        <p:spPr>
          <a:xfrm>
            <a:off x="190500" y="990600"/>
            <a:ext cx="5295900" cy="5334000"/>
          </a:xfrm>
        </p:spPr>
        <p:txBody>
          <a:bodyPr/>
          <a:lstStyle/>
          <a:p>
            <a:r>
              <a:rPr lang="en-US" dirty="0">
                <a:solidFill>
                  <a:srgbClr val="0066FF"/>
                </a:solidFill>
              </a:rPr>
              <a:t>Solution:</a:t>
            </a:r>
            <a:r>
              <a:rPr lang="en-US" dirty="0">
                <a:solidFill>
                  <a:schemeClr val="tx2"/>
                </a:solidFill>
              </a:rPr>
              <a:t> </a:t>
            </a:r>
          </a:p>
          <a:p>
            <a:pPr marL="457200" indent="-457200">
              <a:buFont typeface="+mj-lt"/>
              <a:buAutoNum type="arabicPeriod"/>
            </a:pPr>
            <a:r>
              <a:rPr lang="en-US" dirty="0"/>
              <a:t>A = {P} </a:t>
            </a:r>
          </a:p>
          <a:p>
            <a:pPr marL="457200" indent="-457200">
              <a:buFont typeface="+mj-lt"/>
              <a:buAutoNum type="arabicPeriod"/>
            </a:pPr>
            <a:r>
              <a:rPr lang="en-US" dirty="0"/>
              <a:t>A = {P, S} </a:t>
            </a:r>
          </a:p>
          <a:p>
            <a:pPr marL="457200" indent="-457200">
              <a:buFont typeface="+mj-lt"/>
              <a:buAutoNum type="arabicPeriod"/>
            </a:pPr>
            <a:r>
              <a:rPr lang="en-US" dirty="0"/>
              <a:t>A = {P, S, W} </a:t>
            </a:r>
          </a:p>
          <a:p>
            <a:pPr marL="457200" indent="-457200">
              <a:buFont typeface="+mj-lt"/>
              <a:buAutoNum type="arabicPeriod"/>
            </a:pPr>
            <a:r>
              <a:rPr lang="en-US" dirty="0"/>
              <a:t>A = {P, S, W, Z} </a:t>
            </a:r>
          </a:p>
          <a:p>
            <a:pPr marL="0" indent="0" algn="ctr">
              <a:buNone/>
            </a:pPr>
            <a:r>
              <a:rPr lang="en-US" dirty="0">
                <a:solidFill>
                  <a:srgbClr val="C00000"/>
                </a:solidFill>
              </a:rPr>
              <a:t>Answer:  A = {P, S, W, Z}</a:t>
            </a:r>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27276666"/>
                  </p:ext>
                </p:extLst>
              </p:nvPr>
            </p:nvGraphicFramePr>
            <p:xfrm>
              <a:off x="5753099" y="1086262"/>
              <a:ext cx="3200401" cy="5142675"/>
            </p:xfrm>
            <a:graphic>
              <a:graphicData uri="http://schemas.openxmlformats.org/drawingml/2006/table">
                <a:tbl>
                  <a:tblPr firstRow="1" bandRow="1">
                    <a:tableStyleId>{21E4AEA4-8DFA-4A89-87EB-49C32662AFE0}</a:tableStyleId>
                  </a:tblPr>
                  <a:tblGrid>
                    <a:gridCol w="497840">
                      <a:extLst>
                        <a:ext uri="{9D8B030D-6E8A-4147-A177-3AD203B41FA5}">
                          <a16:colId xmlns:a16="http://schemas.microsoft.com/office/drawing/2014/main" val="1174466033"/>
                        </a:ext>
                      </a:extLst>
                    </a:gridCol>
                    <a:gridCol w="1280160">
                      <a:extLst>
                        <a:ext uri="{9D8B030D-6E8A-4147-A177-3AD203B41FA5}">
                          <a16:colId xmlns:a16="http://schemas.microsoft.com/office/drawing/2014/main" val="8413596"/>
                        </a:ext>
                      </a:extLst>
                    </a:gridCol>
                    <a:gridCol w="1422401">
                      <a:extLst>
                        <a:ext uri="{9D8B030D-6E8A-4147-A177-3AD203B41FA5}">
                          <a16:colId xmlns:a16="http://schemas.microsoft.com/office/drawing/2014/main" val="1420928912"/>
                        </a:ext>
                      </a:extLst>
                    </a:gridCol>
                  </a:tblGrid>
                  <a:tr h="370840">
                    <a:tc>
                      <a:txBody>
                        <a:bodyPr/>
                        <a:lstStyle/>
                        <a:p>
                          <a:pPr algn="ctr"/>
                          <a:r>
                            <a:rPr lang="en-US" sz="2200" dirty="0">
                              <a:solidFill>
                                <a:srgbClr val="C00000"/>
                              </a:solidFill>
                            </a:rPr>
                            <a: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rgbClr val="C00000"/>
                              </a:solidFill>
                            </a:rPr>
                            <a:t>Activity</a:t>
                          </a:r>
                          <a:r>
                            <a:rPr lang="en-US" sz="2200" baseline="0" dirty="0">
                              <a:solidFill>
                                <a:srgbClr val="C00000"/>
                              </a:solidFill>
                            </a:rPr>
                            <a:t> </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rgbClr val="C00000"/>
                              </a:solidFill>
                            </a:rPr>
                            <a:t>(</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a:solidFill>
                                        <a:srgbClr val="C00000"/>
                                      </a:solidFill>
                                      <a:latin typeface="Cambria Math" panose="02040503050406030204" pitchFamily="18" charset="0"/>
                                    </a:rPr>
                                    <m:t>𝒔</m:t>
                                  </m:r>
                                </m:e>
                                <m:sub>
                                  <m:r>
                                    <a:rPr lang="en-US" sz="2400" b="1" i="1" dirty="0">
                                      <a:solidFill>
                                        <a:srgbClr val="C00000"/>
                                      </a:solidFill>
                                      <a:latin typeface="Cambria Math" panose="02040503050406030204" pitchFamily="18" charset="0"/>
                                    </a:rPr>
                                    <m:t>𝒊</m:t>
                                  </m:r>
                                </m:sub>
                              </m:sSub>
                            </m:oMath>
                          </a14:m>
                          <a:r>
                            <a:rPr lang="en-US" sz="2200" dirty="0">
                              <a:solidFill>
                                <a:srgbClr val="C00000"/>
                              </a:solidFill>
                            </a:rPr>
                            <a:t>,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a:solidFill>
                                        <a:srgbClr val="C00000"/>
                                      </a:solidFill>
                                      <a:latin typeface="Cambria Math" panose="02040503050406030204" pitchFamily="18" charset="0"/>
                                    </a:rPr>
                                    <m:t>𝒇</m:t>
                                  </m:r>
                                </m:e>
                                <m:sub>
                                  <m:r>
                                    <a:rPr lang="en-US" sz="2400" b="1" i="1" dirty="0">
                                      <a:solidFill>
                                        <a:srgbClr val="C00000"/>
                                      </a:solidFill>
                                      <a:latin typeface="Cambria Math" panose="02040503050406030204" pitchFamily="18" charset="0"/>
                                    </a:rPr>
                                    <m:t>𝒊</m:t>
                                  </m:r>
                                </m:sub>
                              </m:sSub>
                            </m:oMath>
                          </a14:m>
                          <a:r>
                            <a:rPr lang="en-US" sz="2200" dirty="0">
                              <a:solidFill>
                                <a:srgbClr val="C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4676676"/>
                      </a:ext>
                    </a:extLst>
                  </a:tr>
                  <a:tr h="370840">
                    <a:tc>
                      <a:txBody>
                        <a:bodyPr/>
                        <a:lstStyle/>
                        <a:p>
                          <a:pPr algn="ctr"/>
                          <a:r>
                            <a:rPr lang="en-US" sz="2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(1, 4)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713701"/>
                      </a:ext>
                    </a:extLst>
                  </a:tr>
                  <a:tr h="370840">
                    <a:tc>
                      <a:txBody>
                        <a:bodyPr/>
                        <a:lstStyle/>
                        <a:p>
                          <a:pPr algn="ctr"/>
                          <a:r>
                            <a:rPr lang="en-US" sz="2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(3, 5)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376609"/>
                      </a:ext>
                    </a:extLst>
                  </a:tr>
                  <a:tr h="370840">
                    <a:tc>
                      <a:txBody>
                        <a:bodyPr/>
                        <a:lstStyle/>
                        <a:p>
                          <a:pPr algn="ctr"/>
                          <a:r>
                            <a:rPr lang="en-US" sz="2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(0, 6)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044441"/>
                      </a:ext>
                    </a:extLst>
                  </a:tr>
                  <a:tr h="370840">
                    <a:tc>
                      <a:txBody>
                        <a:bodyPr/>
                        <a:lstStyle/>
                        <a:p>
                          <a:pPr algn="ctr"/>
                          <a:r>
                            <a:rPr lang="en-US" sz="2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(5, 7)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3962450"/>
                      </a:ext>
                    </a:extLst>
                  </a:tr>
                  <a:tr h="370840">
                    <a:tc>
                      <a:txBody>
                        <a:bodyPr/>
                        <a:lstStyle/>
                        <a:p>
                          <a:pPr algn="ctr"/>
                          <a:r>
                            <a:rPr lang="en-US" sz="2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(3, 8)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812033"/>
                      </a:ext>
                    </a:extLst>
                  </a:tr>
                  <a:tr h="370840">
                    <a:tc>
                      <a:txBody>
                        <a:bodyPr/>
                        <a:lstStyle/>
                        <a:p>
                          <a:pPr algn="ctr"/>
                          <a:r>
                            <a:rPr lang="en-US" sz="2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(5, 9)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550146"/>
                      </a:ext>
                    </a:extLst>
                  </a:tr>
                  <a:tr h="370840">
                    <a:tc>
                      <a:txBody>
                        <a:bodyPr/>
                        <a:lstStyle/>
                        <a:p>
                          <a:pPr algn="ctr"/>
                          <a:r>
                            <a:rPr lang="en-US" sz="2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(6, 10)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072964"/>
                      </a:ext>
                    </a:extLst>
                  </a:tr>
                  <a:tr h="370840">
                    <a:tc>
                      <a:txBody>
                        <a:bodyPr/>
                        <a:lstStyle/>
                        <a:p>
                          <a:pPr algn="ctr"/>
                          <a:r>
                            <a:rPr lang="en-US" sz="2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(8, 11)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1958333"/>
                      </a:ext>
                    </a:extLst>
                  </a:tr>
                  <a:tr h="370840">
                    <a:tc>
                      <a:txBody>
                        <a:bodyPr/>
                        <a:lstStyle/>
                        <a:p>
                          <a:pPr algn="ctr"/>
                          <a:r>
                            <a:rPr lang="en-US" sz="2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(8, 12)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53459"/>
                      </a:ext>
                    </a:extLst>
                  </a:tr>
                  <a:tr h="370840">
                    <a:tc>
                      <a:txBody>
                        <a:bodyPr/>
                        <a:lstStyle/>
                        <a:p>
                          <a:pPr algn="ctr"/>
                          <a:r>
                            <a:rPr lang="en-US" sz="2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(2, 13)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2851587"/>
                      </a:ext>
                    </a:extLst>
                  </a:tr>
                  <a:tr h="370840">
                    <a:tc>
                      <a:txBody>
                        <a:bodyPr/>
                        <a:lstStyle/>
                        <a:p>
                          <a:pPr algn="ctr"/>
                          <a:r>
                            <a:rPr lang="en-US" sz="220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Z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(12, 14)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69074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27276666"/>
                  </p:ext>
                </p:extLst>
              </p:nvPr>
            </p:nvGraphicFramePr>
            <p:xfrm>
              <a:off x="5753099" y="1086262"/>
              <a:ext cx="3200401" cy="5142675"/>
            </p:xfrm>
            <a:graphic>
              <a:graphicData uri="http://schemas.openxmlformats.org/drawingml/2006/table">
                <a:tbl>
                  <a:tblPr firstRow="1" bandRow="1">
                    <a:tableStyleId>{21E4AEA4-8DFA-4A89-87EB-49C32662AFE0}</a:tableStyleId>
                  </a:tblPr>
                  <a:tblGrid>
                    <a:gridCol w="497840">
                      <a:extLst>
                        <a:ext uri="{9D8B030D-6E8A-4147-A177-3AD203B41FA5}">
                          <a16:colId xmlns:a16="http://schemas.microsoft.com/office/drawing/2014/main" val="1174466033"/>
                        </a:ext>
                      </a:extLst>
                    </a:gridCol>
                    <a:gridCol w="1280160">
                      <a:extLst>
                        <a:ext uri="{9D8B030D-6E8A-4147-A177-3AD203B41FA5}">
                          <a16:colId xmlns:a16="http://schemas.microsoft.com/office/drawing/2014/main" val="8413596"/>
                        </a:ext>
                      </a:extLst>
                    </a:gridCol>
                    <a:gridCol w="1422401">
                      <a:extLst>
                        <a:ext uri="{9D8B030D-6E8A-4147-A177-3AD203B41FA5}">
                          <a16:colId xmlns:a16="http://schemas.microsoft.com/office/drawing/2014/main" val="1420928912"/>
                        </a:ext>
                      </a:extLst>
                    </a:gridCol>
                  </a:tblGrid>
                  <a:tr h="448755">
                    <a:tc>
                      <a:txBody>
                        <a:bodyPr/>
                        <a:lstStyle/>
                        <a:p>
                          <a:pPr algn="ctr"/>
                          <a:r>
                            <a:rPr lang="en-US" sz="2200" dirty="0" smtClean="0">
                              <a:solidFill>
                                <a:srgbClr val="C00000"/>
                              </a:solidFill>
                            </a:rPr>
                            <a:t>Sr.</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rgbClr val="C00000"/>
                              </a:solidFill>
                            </a:rPr>
                            <a:t>Activity</a:t>
                          </a:r>
                          <a:r>
                            <a:rPr lang="en-US" sz="2200" baseline="0" dirty="0" smtClean="0">
                              <a:solidFill>
                                <a:srgbClr val="C00000"/>
                              </a:solidFill>
                            </a:rPr>
                            <a:t> </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5214" t="-9459" r="-855" b="-1067568"/>
                          </a:stretch>
                        </a:blipFill>
                      </a:tcPr>
                    </a:tc>
                    <a:extLst>
                      <a:ext uri="{0D108BD9-81ED-4DB2-BD59-A6C34878D82A}">
                        <a16:rowId xmlns:a16="http://schemas.microsoft.com/office/drawing/2014/main" val="1854676676"/>
                      </a:ext>
                    </a:extLst>
                  </a:tr>
                  <a:tr h="426720">
                    <a:tc>
                      <a:txBody>
                        <a:bodyPr/>
                        <a:lstStyle/>
                        <a:p>
                          <a:pPr algn="ctr"/>
                          <a:r>
                            <a:rPr lang="en-US" sz="2200" dirty="0" smtClean="0">
                              <a:solidFill>
                                <a:schemeClr val="tx1"/>
                              </a:solidFill>
                            </a:rPr>
                            <a:t>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P</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(1, 4)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713701"/>
                      </a:ext>
                    </a:extLst>
                  </a:tr>
                  <a:tr h="426720">
                    <a:tc>
                      <a:txBody>
                        <a:bodyPr/>
                        <a:lstStyle/>
                        <a:p>
                          <a:pPr algn="ctr"/>
                          <a:r>
                            <a:rPr lang="en-US" sz="2200" dirty="0" smtClean="0">
                              <a:solidFill>
                                <a:schemeClr val="tx1"/>
                              </a:solidFill>
                            </a:rPr>
                            <a:t>2</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Q</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(3, 5)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376609"/>
                      </a:ext>
                    </a:extLst>
                  </a:tr>
                  <a:tr h="426720">
                    <a:tc>
                      <a:txBody>
                        <a:bodyPr/>
                        <a:lstStyle/>
                        <a:p>
                          <a:pPr algn="ctr"/>
                          <a:r>
                            <a:rPr lang="en-US" sz="2200" dirty="0" smtClean="0">
                              <a:solidFill>
                                <a:schemeClr val="tx1"/>
                              </a:solidFill>
                            </a:rPr>
                            <a:t>3</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R</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(0, 6)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044441"/>
                      </a:ext>
                    </a:extLst>
                  </a:tr>
                  <a:tr h="426720">
                    <a:tc>
                      <a:txBody>
                        <a:bodyPr/>
                        <a:lstStyle/>
                        <a:p>
                          <a:pPr algn="ctr"/>
                          <a:r>
                            <a:rPr lang="en-US" sz="2200" dirty="0" smtClean="0">
                              <a:solidFill>
                                <a:schemeClr val="tx1"/>
                              </a:solidFill>
                            </a:rPr>
                            <a:t>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S</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(5, 7)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3962450"/>
                      </a:ext>
                    </a:extLst>
                  </a:tr>
                  <a:tr h="426720">
                    <a:tc>
                      <a:txBody>
                        <a:bodyPr/>
                        <a:lstStyle/>
                        <a:p>
                          <a:pPr algn="ctr"/>
                          <a:r>
                            <a:rPr lang="en-US" sz="2200" dirty="0" smtClean="0">
                              <a:solidFill>
                                <a:schemeClr val="tx1"/>
                              </a:solidFill>
                            </a:rPr>
                            <a:t>5</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T</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(3, 8)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812033"/>
                      </a:ext>
                    </a:extLst>
                  </a:tr>
                  <a:tr h="426720">
                    <a:tc>
                      <a:txBody>
                        <a:bodyPr/>
                        <a:lstStyle/>
                        <a:p>
                          <a:pPr algn="ctr"/>
                          <a:r>
                            <a:rPr lang="en-US" sz="2200" dirty="0" smtClean="0">
                              <a:solidFill>
                                <a:schemeClr val="tx1"/>
                              </a:solidFill>
                            </a:rPr>
                            <a:t>6</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U</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(5, 9)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550146"/>
                      </a:ext>
                    </a:extLst>
                  </a:tr>
                  <a:tr h="426720">
                    <a:tc>
                      <a:txBody>
                        <a:bodyPr/>
                        <a:lstStyle/>
                        <a:p>
                          <a:pPr algn="ctr"/>
                          <a:r>
                            <a:rPr lang="en-US" sz="2200" dirty="0" smtClean="0">
                              <a:solidFill>
                                <a:schemeClr val="tx1"/>
                              </a:solidFill>
                            </a:rPr>
                            <a:t>7</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V</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(6, 10)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072964"/>
                      </a:ext>
                    </a:extLst>
                  </a:tr>
                  <a:tr h="426720">
                    <a:tc>
                      <a:txBody>
                        <a:bodyPr/>
                        <a:lstStyle/>
                        <a:p>
                          <a:pPr algn="ctr"/>
                          <a:r>
                            <a:rPr lang="en-US" sz="2200" dirty="0" smtClean="0">
                              <a:solidFill>
                                <a:schemeClr val="tx1"/>
                              </a:solidFill>
                            </a:rPr>
                            <a:t>8</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W</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(8, 11)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1958333"/>
                      </a:ext>
                    </a:extLst>
                  </a:tr>
                  <a:tr h="426720">
                    <a:tc>
                      <a:txBody>
                        <a:bodyPr/>
                        <a:lstStyle/>
                        <a:p>
                          <a:pPr algn="ctr"/>
                          <a:r>
                            <a:rPr lang="en-US" sz="2200" dirty="0" smtClean="0">
                              <a:solidFill>
                                <a:schemeClr val="tx1"/>
                              </a:solidFill>
                            </a:rPr>
                            <a:t>9</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X</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(8, 12)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53459"/>
                      </a:ext>
                    </a:extLst>
                  </a:tr>
                  <a:tr h="426720">
                    <a:tc>
                      <a:txBody>
                        <a:bodyPr/>
                        <a:lstStyle/>
                        <a:p>
                          <a:pPr algn="ctr"/>
                          <a:r>
                            <a:rPr lang="en-US" sz="2200" dirty="0" smtClean="0">
                              <a:solidFill>
                                <a:schemeClr val="tx1"/>
                              </a:solidFill>
                            </a:rPr>
                            <a:t>10</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Y</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(2, 13)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2851587"/>
                      </a:ext>
                    </a:extLst>
                  </a:tr>
                  <a:tr h="426720">
                    <a:tc>
                      <a:txBody>
                        <a:bodyPr/>
                        <a:lstStyle/>
                        <a:p>
                          <a:pPr algn="ctr"/>
                          <a:r>
                            <a:rPr lang="en-US" sz="2200" dirty="0" smtClean="0">
                              <a:solidFill>
                                <a:schemeClr val="tx1"/>
                              </a:solidFill>
                            </a:rPr>
                            <a:t>11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Z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(12, 14)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690741"/>
                      </a:ext>
                    </a:extLst>
                  </a:tr>
                </a:tbl>
              </a:graphicData>
            </a:graphic>
          </p:graphicFrame>
        </mc:Fallback>
      </mc:AlternateContent>
      <p:sp>
        <p:nvSpPr>
          <p:cNvPr id="5" name="Rounded Rectangle 4"/>
          <p:cNvSpPr/>
          <p:nvPr/>
        </p:nvSpPr>
        <p:spPr>
          <a:xfrm>
            <a:off x="7821304" y="1600200"/>
            <a:ext cx="838200" cy="3048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001000" y="2030104"/>
            <a:ext cx="228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5753099" y="2174544"/>
            <a:ext cx="32004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115300" y="1824252"/>
            <a:ext cx="274946" cy="1147548"/>
          </a:xfrm>
          <a:prstGeom prst="straightConnector1">
            <a:avLst/>
          </a:prstGeom>
          <a:ln w="28575">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821304" y="2881952"/>
            <a:ext cx="838200" cy="3048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8001000" y="3096904"/>
            <a:ext cx="389246" cy="1551296"/>
          </a:xfrm>
          <a:prstGeom prst="straightConnector1">
            <a:avLst/>
          </a:prstGeom>
          <a:ln w="28575">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7821304" y="4579960"/>
            <a:ext cx="838200" cy="3048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780360" y="5839785"/>
            <a:ext cx="941696" cy="332734"/>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8001000" y="4849503"/>
            <a:ext cx="386119" cy="1063830"/>
          </a:xfrm>
          <a:prstGeom prst="straightConnector1">
            <a:avLst/>
          </a:prstGeom>
          <a:ln w="28575">
            <a:solidFill>
              <a:srgbClr val="00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38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9"/>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up)">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up)">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down)">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Effect transition="in" filter="fade">
                                      <p:cBhvr>
                                        <p:cTn id="83" dur="500"/>
                                        <p:tgtEl>
                                          <p:spTgt spid="3">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5" end="5"/>
                                            </p:txEl>
                                          </p:spTgt>
                                        </p:tgtEl>
                                        <p:attrNameLst>
                                          <p:attrName>style.visibility</p:attrName>
                                        </p:attrNameLst>
                                      </p:cBhvr>
                                      <p:to>
                                        <p:strVal val="visible"/>
                                      </p:to>
                                    </p:set>
                                    <p:animEffect transition="in" filter="fade">
                                      <p:cBhvr>
                                        <p:cTn id="8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11" grpId="0" animBg="1"/>
      <p:bldP spid="14"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Selection - Algorithm</a:t>
            </a:r>
          </a:p>
        </p:txBody>
      </p:sp>
      <p:sp>
        <p:nvSpPr>
          <p:cNvPr id="4" name="Content Placeholder 3"/>
          <p:cNvSpPr txBox="1">
            <a:spLocks noGrp="1"/>
          </p:cNvSpPr>
          <p:nvPr>
            <p:ph idx="1"/>
          </p:nvPr>
        </p:nvSpPr>
        <p:spPr>
          <a:xfrm>
            <a:off x="190500" y="990600"/>
            <a:ext cx="8763000" cy="5373779"/>
          </a:xfrm>
          <a:prstGeom prst="rect">
            <a:avLst/>
          </a:prstGeom>
          <a:solidFill>
            <a:schemeClr val="bg2"/>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0000"/>
              </a:lnSpc>
              <a:spcBef>
                <a:spcPts val="0"/>
              </a:spcBef>
              <a:spcAft>
                <a:spcPts val="6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0000"/>
              </a:lnSpc>
              <a:spcBef>
                <a:spcPts val="0"/>
              </a:spcBef>
              <a:spcAft>
                <a:spcPts val="600"/>
              </a:spcAft>
              <a:buClrTx/>
              <a:buFont typeface="Arial" panose="020B0604020202020204" pitchFamily="34" charset="0"/>
              <a:buChar char="•"/>
              <a:defRPr sz="2200" kern="1200">
                <a:solidFill>
                  <a:schemeClr val="tx1"/>
                </a:solidFill>
                <a:latin typeface="+mj-lt"/>
                <a:ea typeface="Times New Roman" panose="02020603050405020304" pitchFamily="18" charset="0"/>
                <a:cs typeface="Times New Roman" panose="02020603050405020304" pitchFamily="18" charset="0"/>
              </a:defRPr>
            </a:lvl2pPr>
            <a:lvl3pPr marL="1200150" indent="-285750" algn="just" defTabSz="914400" rtl="0" eaLnBrk="1" latinLnBrk="0" hangingPunct="1">
              <a:lnSpc>
                <a:spcPct val="110000"/>
              </a:lnSpc>
              <a:spcBef>
                <a:spcPts val="0"/>
              </a:spcBef>
              <a:spcAft>
                <a:spcPts val="600"/>
              </a:spcAft>
              <a:buClrTx/>
              <a:buSzPct val="80000"/>
              <a:buFont typeface="Wingdings" panose="05000000000000000000" pitchFamily="2" charset="2"/>
              <a:buChar char="q"/>
              <a:defRPr sz="20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indent="0" algn="l">
              <a:spcAft>
                <a:spcPts val="0"/>
              </a:spcAft>
              <a:buNone/>
            </a:pPr>
            <a:r>
              <a:rPr lang="en-US" b="1" dirty="0">
                <a:solidFill>
                  <a:schemeClr val="tx2">
                    <a:lumMod val="60000"/>
                    <a:lumOff val="40000"/>
                  </a:schemeClr>
                </a:solidFill>
                <a:latin typeface="Consolas" pitchFamily="49" charset="0"/>
                <a:cs typeface="Consolas" pitchFamily="49" charset="0"/>
              </a:rPr>
              <a:t>Algorithm: Activity Selection </a:t>
            </a:r>
          </a:p>
          <a:p>
            <a:pPr marL="0" indent="0" algn="l">
              <a:spcAft>
                <a:spcPts val="0"/>
              </a:spcAft>
              <a:buNone/>
            </a:pPr>
            <a:r>
              <a:rPr lang="en-US" b="1" dirty="0">
                <a:solidFill>
                  <a:srgbClr val="FF0000"/>
                </a:solidFill>
                <a:latin typeface="Consolas" pitchFamily="49" charset="0"/>
                <a:cs typeface="Consolas" pitchFamily="49" charset="0"/>
              </a:rPr>
              <a:t>Step I:</a:t>
            </a:r>
            <a:r>
              <a:rPr lang="en-US" b="1" dirty="0">
                <a:latin typeface="Consolas" pitchFamily="49" charset="0"/>
                <a:cs typeface="Consolas" pitchFamily="49" charset="0"/>
              </a:rPr>
              <a:t> Sort the input activities by increasing finishing time.  f</a:t>
            </a:r>
            <a:r>
              <a:rPr lang="en-US" b="1" baseline="-25000" dirty="0">
                <a:latin typeface="Consolas" pitchFamily="49" charset="0"/>
                <a:cs typeface="Consolas" pitchFamily="49" charset="0"/>
              </a:rPr>
              <a:t>1</a:t>
            </a:r>
            <a:r>
              <a:rPr lang="en-US" b="1" dirty="0">
                <a:latin typeface="Consolas" pitchFamily="49" charset="0"/>
                <a:cs typeface="Consolas" pitchFamily="49" charset="0"/>
              </a:rPr>
              <a:t> ≤  f</a:t>
            </a:r>
            <a:r>
              <a:rPr lang="en-US" b="1" baseline="-25000" dirty="0">
                <a:latin typeface="Consolas" pitchFamily="49" charset="0"/>
                <a:cs typeface="Consolas" pitchFamily="49" charset="0"/>
              </a:rPr>
              <a:t>2</a:t>
            </a:r>
            <a:r>
              <a:rPr lang="en-US" b="1" dirty="0">
                <a:latin typeface="Consolas" pitchFamily="49" charset="0"/>
                <a:cs typeface="Consolas" pitchFamily="49" charset="0"/>
              </a:rPr>
              <a:t> ≤  . . . ≤  </a:t>
            </a:r>
            <a:r>
              <a:rPr lang="en-US" b="1" dirty="0" err="1">
                <a:latin typeface="Consolas" pitchFamily="49" charset="0"/>
                <a:cs typeface="Consolas" pitchFamily="49" charset="0"/>
              </a:rPr>
              <a:t>f</a:t>
            </a:r>
            <a:r>
              <a:rPr lang="en-US" b="1" baseline="-25000" dirty="0" err="1">
                <a:latin typeface="Consolas" pitchFamily="49" charset="0"/>
                <a:cs typeface="Consolas" pitchFamily="49" charset="0"/>
              </a:rPr>
              <a:t>n</a:t>
            </a:r>
            <a:r>
              <a:rPr lang="en-US" b="1" dirty="0">
                <a:latin typeface="Consolas" pitchFamily="49" charset="0"/>
                <a:cs typeface="Consolas" pitchFamily="49" charset="0"/>
              </a:rPr>
              <a:t> </a:t>
            </a:r>
          </a:p>
          <a:p>
            <a:pPr marL="0" indent="0" algn="l">
              <a:spcAft>
                <a:spcPts val="0"/>
              </a:spcAft>
              <a:buNone/>
            </a:pPr>
            <a:endParaRPr lang="en-US" b="1" dirty="0">
              <a:latin typeface="Consolas" pitchFamily="49" charset="0"/>
              <a:cs typeface="Consolas" pitchFamily="49" charset="0"/>
            </a:endParaRPr>
          </a:p>
          <a:p>
            <a:pPr marL="0" indent="0" algn="l">
              <a:spcAft>
                <a:spcPts val="0"/>
              </a:spcAft>
              <a:buNone/>
            </a:pPr>
            <a:r>
              <a:rPr lang="en-US" b="1" dirty="0">
                <a:solidFill>
                  <a:srgbClr val="FF0000"/>
                </a:solidFill>
                <a:latin typeface="Consolas" pitchFamily="49" charset="0"/>
                <a:cs typeface="Consolas" pitchFamily="49" charset="0"/>
              </a:rPr>
              <a:t>Step II: </a:t>
            </a:r>
            <a:r>
              <a:rPr lang="en-US" b="1" dirty="0">
                <a:latin typeface="Consolas" pitchFamily="49" charset="0"/>
                <a:cs typeface="Consolas" pitchFamily="49" charset="0"/>
              </a:rPr>
              <a:t>Call GREEDY-ACTIVITY-SELECTOR (s, f)</a:t>
            </a:r>
          </a:p>
          <a:p>
            <a:pPr marL="400050" lvl="1" indent="0" algn="l">
              <a:spcAft>
                <a:spcPts val="0"/>
              </a:spcAft>
              <a:buNone/>
            </a:pPr>
            <a:r>
              <a:rPr lang="en-US" sz="2400" b="1" dirty="0">
                <a:latin typeface="Consolas" pitchFamily="49" charset="0"/>
                <a:cs typeface="Consolas" pitchFamily="49" charset="0"/>
              </a:rPr>
              <a:t>n = length [s] </a:t>
            </a:r>
          </a:p>
          <a:p>
            <a:pPr marL="400050" lvl="1" indent="0" algn="l">
              <a:spcAft>
                <a:spcPts val="0"/>
              </a:spcAft>
              <a:buNone/>
            </a:pPr>
            <a:r>
              <a:rPr lang="en-US" sz="2400" b="1" dirty="0">
                <a:latin typeface="Consolas" pitchFamily="49" charset="0"/>
                <a:cs typeface="Consolas" pitchFamily="49" charset="0"/>
              </a:rPr>
              <a:t>A = {</a:t>
            </a:r>
            <a:r>
              <a:rPr lang="en-US" sz="2400" b="1" dirty="0" err="1">
                <a:latin typeface="Consolas" pitchFamily="49" charset="0"/>
                <a:cs typeface="Consolas" pitchFamily="49" charset="0"/>
              </a:rPr>
              <a:t>i</a:t>
            </a:r>
            <a:r>
              <a:rPr lang="en-US" sz="2400" b="1" dirty="0">
                <a:latin typeface="Consolas" pitchFamily="49" charset="0"/>
                <a:cs typeface="Consolas" pitchFamily="49" charset="0"/>
              </a:rPr>
              <a:t>} </a:t>
            </a:r>
          </a:p>
          <a:p>
            <a:pPr marL="400050" lvl="1" indent="0" algn="l">
              <a:spcAft>
                <a:spcPts val="0"/>
              </a:spcAft>
              <a:buNone/>
            </a:pPr>
            <a:r>
              <a:rPr lang="en-US" sz="2400" b="1" dirty="0">
                <a:latin typeface="Consolas" pitchFamily="49" charset="0"/>
                <a:cs typeface="Consolas" pitchFamily="49" charset="0"/>
              </a:rPr>
              <a:t>j = 1 </a:t>
            </a:r>
          </a:p>
          <a:p>
            <a:pPr marL="400050" lvl="1" indent="0" algn="l">
              <a:spcAft>
                <a:spcPts val="0"/>
              </a:spcAft>
              <a:buNone/>
            </a:pPr>
            <a:r>
              <a:rPr lang="en-US" sz="2400" b="1" dirty="0">
                <a:latin typeface="Consolas" pitchFamily="49" charset="0"/>
                <a:cs typeface="Consolas" pitchFamily="49" charset="0"/>
              </a:rPr>
              <a:t>for  </a:t>
            </a:r>
            <a:r>
              <a:rPr lang="en-US" sz="2400" b="1" dirty="0" err="1">
                <a:latin typeface="Consolas" pitchFamily="49" charset="0"/>
                <a:cs typeface="Consolas" pitchFamily="49" charset="0"/>
              </a:rPr>
              <a:t>i</a:t>
            </a:r>
            <a:r>
              <a:rPr lang="en-US" sz="2400" b="1" dirty="0">
                <a:latin typeface="Consolas" pitchFamily="49" charset="0"/>
                <a:cs typeface="Consolas" pitchFamily="49" charset="0"/>
              </a:rPr>
              <a:t> = 2  to  n </a:t>
            </a:r>
          </a:p>
          <a:p>
            <a:pPr marL="0" indent="0" algn="l">
              <a:spcAft>
                <a:spcPts val="0"/>
              </a:spcAft>
              <a:buNone/>
            </a:pPr>
            <a:r>
              <a:rPr lang="en-US" b="1" dirty="0">
                <a:latin typeface="Consolas" pitchFamily="49" charset="0"/>
                <a:cs typeface="Consolas" pitchFamily="49" charset="0"/>
              </a:rPr>
              <a:t>        do if   </a:t>
            </a:r>
            <a:r>
              <a:rPr lang="en-US" b="1" dirty="0" err="1">
                <a:latin typeface="Consolas" pitchFamily="49" charset="0"/>
                <a:cs typeface="Consolas" pitchFamily="49" charset="0"/>
              </a:rPr>
              <a:t>s</a:t>
            </a:r>
            <a:r>
              <a:rPr lang="en-US" b="1" baseline="-25000" dirty="0" err="1">
                <a:latin typeface="Consolas" pitchFamily="49" charset="0"/>
                <a:cs typeface="Consolas" pitchFamily="49" charset="0"/>
              </a:rPr>
              <a:t>i</a:t>
            </a:r>
            <a:r>
              <a:rPr lang="en-US" b="1" dirty="0">
                <a:latin typeface="Consolas" pitchFamily="49" charset="0"/>
                <a:cs typeface="Consolas" pitchFamily="49" charset="0"/>
              </a:rPr>
              <a:t> ≥ f</a:t>
            </a:r>
            <a:r>
              <a:rPr lang="en-US" b="1" baseline="-25000" dirty="0">
                <a:latin typeface="Consolas" pitchFamily="49" charset="0"/>
                <a:cs typeface="Consolas" pitchFamily="49" charset="0"/>
              </a:rPr>
              <a:t>j</a:t>
            </a:r>
            <a:r>
              <a:rPr lang="en-US" b="1" dirty="0">
                <a:latin typeface="Consolas" pitchFamily="49" charset="0"/>
                <a:cs typeface="Consolas" pitchFamily="49" charset="0"/>
              </a:rPr>
              <a:t> </a:t>
            </a:r>
          </a:p>
          <a:p>
            <a:pPr marL="0" indent="0" algn="l">
              <a:spcAft>
                <a:spcPts val="0"/>
              </a:spcAft>
              <a:buNone/>
            </a:pPr>
            <a:r>
              <a:rPr lang="en-US" b="1" dirty="0">
                <a:latin typeface="Consolas" pitchFamily="49" charset="0"/>
                <a:cs typeface="Consolas" pitchFamily="49" charset="0"/>
              </a:rPr>
              <a:t>             then  A = A U {</a:t>
            </a:r>
            <a:r>
              <a:rPr lang="en-US" b="1" dirty="0" err="1">
                <a:latin typeface="Consolas" pitchFamily="49" charset="0"/>
                <a:cs typeface="Consolas" pitchFamily="49" charset="0"/>
              </a:rPr>
              <a:t>i</a:t>
            </a:r>
            <a:r>
              <a:rPr lang="en-US" b="1" dirty="0">
                <a:latin typeface="Consolas" pitchFamily="49" charset="0"/>
                <a:cs typeface="Consolas" pitchFamily="49" charset="0"/>
              </a:rPr>
              <a:t>} </a:t>
            </a:r>
          </a:p>
          <a:p>
            <a:pPr marL="0" indent="0" algn="l">
              <a:spcAft>
                <a:spcPts val="0"/>
              </a:spcAft>
              <a:buNone/>
            </a:pPr>
            <a:r>
              <a:rPr lang="en-US" b="1" dirty="0">
                <a:latin typeface="Consolas" pitchFamily="49" charset="0"/>
                <a:cs typeface="Consolas" pitchFamily="49" charset="0"/>
              </a:rPr>
              <a:t>                      j = </a:t>
            </a:r>
            <a:r>
              <a:rPr lang="en-US" b="1" dirty="0" err="1">
                <a:latin typeface="Consolas" pitchFamily="49" charset="0"/>
                <a:cs typeface="Consolas" pitchFamily="49" charset="0"/>
              </a:rPr>
              <a:t>i</a:t>
            </a:r>
            <a:r>
              <a:rPr lang="en-US" b="1" dirty="0">
                <a:latin typeface="Consolas" pitchFamily="49" charset="0"/>
                <a:cs typeface="Consolas" pitchFamily="49" charset="0"/>
              </a:rPr>
              <a:t> </a:t>
            </a:r>
          </a:p>
          <a:p>
            <a:pPr marL="400050" lvl="1" indent="0" algn="l">
              <a:spcAft>
                <a:spcPts val="0"/>
              </a:spcAft>
              <a:buNone/>
            </a:pPr>
            <a:r>
              <a:rPr lang="en-US" sz="2400" b="1" dirty="0">
                <a:latin typeface="Consolas" pitchFamily="49" charset="0"/>
                <a:cs typeface="Consolas" pitchFamily="49" charset="0"/>
              </a:rPr>
              <a:t>return  set A</a:t>
            </a:r>
          </a:p>
        </p:txBody>
      </p:sp>
    </p:spTree>
    <p:extLst>
      <p:ext uri="{BB962C8B-B14F-4D97-AF65-F5344CB8AC3E}">
        <p14:creationId xmlns:p14="http://schemas.microsoft.com/office/powerpoint/2010/main" val="29802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Effect transition="in" filter="fade">
                                      <p:cBhvr>
                                        <p:cTn id="55" dur="500"/>
                                        <p:tgtEl>
                                          <p:spTgt spid="4">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11" end="11"/>
                                            </p:txEl>
                                          </p:spTgt>
                                        </p:tgtEl>
                                        <p:attrNameLst>
                                          <p:attrName>style.visibility</p:attrName>
                                        </p:attrNameLst>
                                      </p:cBhvr>
                                      <p:to>
                                        <p:strVal val="visible"/>
                                      </p:to>
                                    </p:set>
                                    <p:animEffect transition="in" filter="fade">
                                      <p:cBhvr>
                                        <p:cTn id="6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 HW</a:t>
            </a:r>
          </a:p>
        </p:txBody>
      </p:sp>
      <p:sp>
        <p:nvSpPr>
          <p:cNvPr id="3" name="Content Placeholder 2"/>
          <p:cNvSpPr>
            <a:spLocks noGrp="1"/>
          </p:cNvSpPr>
          <p:nvPr>
            <p:ph idx="1"/>
          </p:nvPr>
        </p:nvSpPr>
        <p:spPr/>
        <p:txBody>
          <a:bodyPr/>
          <a:lstStyle/>
          <a:p>
            <a:pPr marL="457200" indent="-457200">
              <a:buFont typeface="+mj-lt"/>
              <a:buAutoNum type="arabicPeriod"/>
            </a:pPr>
            <a:r>
              <a:rPr lang="en-US" dirty="0"/>
              <a:t>Given arrival and departure times of all trains that reach a railway station, find the minimum number of platforms required for the railway station so that no train waits. We are given two arrays which represent arrival and departure times of trains that stop.   </a:t>
            </a:r>
            <a:r>
              <a:rPr lang="en-US" dirty="0" err="1"/>
              <a:t>Arr</a:t>
            </a:r>
            <a:r>
              <a:rPr lang="en-US" dirty="0"/>
              <a:t>[]  = {9:00,  9:40, 9:50,  11:00, 15:00, 18:00}   dep[]  = {9:10, 12:00, 11:20, 11:30, 19:00, 20:00}</a:t>
            </a:r>
          </a:p>
          <a:p>
            <a:endParaRPr lang="en-US" dirty="0"/>
          </a:p>
        </p:txBody>
      </p:sp>
      <p:sp>
        <p:nvSpPr>
          <p:cNvPr id="4" name="Rounded Rectangle 3"/>
          <p:cNvSpPr/>
          <p:nvPr/>
        </p:nvSpPr>
        <p:spPr>
          <a:xfrm>
            <a:off x="193344" y="1447800"/>
            <a:ext cx="386687" cy="39464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rPr>
              <a:t>*</a:t>
            </a:r>
          </a:p>
        </p:txBody>
      </p:sp>
    </p:spTree>
    <p:extLst>
      <p:ext uri="{BB962C8B-B14F-4D97-AF65-F5344CB8AC3E}">
        <p14:creationId xmlns:p14="http://schemas.microsoft.com/office/powerpoint/2010/main" val="2628825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47</a:t>
            </a:fld>
            <a:endParaRPr lang="en-US" dirty="0"/>
          </a:p>
        </p:txBody>
      </p:sp>
      <p:sp>
        <p:nvSpPr>
          <p:cNvPr id="5" name="Pentagon 4"/>
          <p:cNvSpPr/>
          <p:nvPr/>
        </p:nvSpPr>
        <p:spPr>
          <a:xfrm rot="5400000">
            <a:off x="-3023208" y="3017520"/>
            <a:ext cx="6858000" cy="82296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itle 1"/>
          <p:cNvSpPr>
            <a:spLocks noGrp="1"/>
          </p:cNvSpPr>
          <p:nvPr>
            <p:ph type="title"/>
          </p:nvPr>
        </p:nvSpPr>
        <p:spPr>
          <a:xfrm>
            <a:off x="1190229" y="3050382"/>
            <a:ext cx="6763543" cy="757237"/>
          </a:xfrm>
          <a:noFill/>
        </p:spPr>
        <p:txBody>
          <a:bodyPr/>
          <a:lstStyle/>
          <a:p>
            <a:r>
              <a:rPr lang="en-US" cap="none" dirty="0">
                <a:solidFill>
                  <a:srgbClr val="C00000"/>
                </a:solidFill>
              </a:rPr>
              <a:t>Job Scheduling with Deadlines</a:t>
            </a:r>
          </a:p>
        </p:txBody>
      </p:sp>
    </p:spTree>
    <p:extLst>
      <p:ext uri="{BB962C8B-B14F-4D97-AF65-F5344CB8AC3E}">
        <p14:creationId xmlns:p14="http://schemas.microsoft.com/office/powerpoint/2010/main" val="1665308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Scheduling with Deadlines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We have set of</a:t>
                </a:r>
                <a:r>
                  <a:rPr lang="en-US" b="1" dirty="0"/>
                  <a:t> </a:t>
                </a:r>
                <a14:m>
                  <m:oMath xmlns:m="http://schemas.openxmlformats.org/officeDocument/2006/math">
                    <m:r>
                      <a:rPr lang="en-US" b="1" i="1" dirty="0" smtClean="0">
                        <a:solidFill>
                          <a:srgbClr val="FF0000"/>
                        </a:solidFill>
                        <a:latin typeface="Cambria Math" panose="02040503050406030204" pitchFamily="18" charset="0"/>
                      </a:rPr>
                      <m:t>𝒏</m:t>
                    </m:r>
                  </m:oMath>
                </a14:m>
                <a:r>
                  <a:rPr lang="en-US" b="1" dirty="0"/>
                  <a:t> </a:t>
                </a:r>
                <a:r>
                  <a:rPr lang="en-US" dirty="0"/>
                  <a:t>jobs to execute, each of which </a:t>
                </a:r>
                <a:r>
                  <a:rPr lang="en-US" b="1" dirty="0"/>
                  <a:t>takes unit time</a:t>
                </a:r>
                <a:r>
                  <a:rPr lang="en-US" dirty="0"/>
                  <a:t>.</a:t>
                </a:r>
              </a:p>
              <a:p>
                <a:r>
                  <a:rPr lang="en-US" dirty="0"/>
                  <a:t>At any point of time we can </a:t>
                </a:r>
                <a:r>
                  <a:rPr lang="en-US" b="1" dirty="0"/>
                  <a:t>execute only one job.</a:t>
                </a:r>
              </a:p>
              <a:p>
                <a:r>
                  <a:rPr lang="en-US" dirty="0"/>
                  <a:t>Job</a:t>
                </a:r>
                <a14:m>
                  <m:oMath xmlns:m="http://schemas.openxmlformats.org/officeDocument/2006/math">
                    <m:r>
                      <a:rPr lang="en-US" i="1" dirty="0" smtClean="0">
                        <a:latin typeface="Cambria Math" panose="02040503050406030204" pitchFamily="18" charset="0"/>
                      </a:rPr>
                      <m:t> </m:t>
                    </m:r>
                    <m:r>
                      <a:rPr lang="en-US" b="1" i="1" dirty="0" smtClean="0">
                        <a:solidFill>
                          <a:srgbClr val="FF0000"/>
                        </a:solidFill>
                        <a:latin typeface="Cambria Math" panose="02040503050406030204" pitchFamily="18" charset="0"/>
                      </a:rPr>
                      <m:t>𝒊</m:t>
                    </m:r>
                    <m:r>
                      <a:rPr lang="en-US" i="1" dirty="0">
                        <a:latin typeface="Cambria Math" panose="02040503050406030204" pitchFamily="18" charset="0"/>
                      </a:rPr>
                      <m:t> </m:t>
                    </m:r>
                  </m:oMath>
                </a14:m>
                <a:r>
                  <a:rPr lang="en-US" dirty="0"/>
                  <a:t>earns profit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𝒈</m:t>
                        </m:r>
                      </m:e>
                      <m:sub>
                        <m:r>
                          <a:rPr lang="en-US" b="1" i="1" dirty="0" smtClean="0">
                            <a:solidFill>
                              <a:srgbClr val="FF0000"/>
                            </a:solidFill>
                            <a:latin typeface="Cambria Math" panose="02040503050406030204" pitchFamily="18" charset="0"/>
                          </a:rPr>
                          <m:t>𝒊</m:t>
                        </m:r>
                      </m:sub>
                    </m:sSub>
                    <m:r>
                      <a:rPr lang="en-US" b="1" i="1" dirty="0">
                        <a:solidFill>
                          <a:srgbClr val="FF0000"/>
                        </a:solidFill>
                        <a:latin typeface="Cambria Math" panose="02040503050406030204" pitchFamily="18" charset="0"/>
                      </a:rPr>
                      <m:t>&gt; </m:t>
                    </m:r>
                    <m:r>
                      <a:rPr lang="en-US" b="1" i="1" dirty="0">
                        <a:solidFill>
                          <a:srgbClr val="FF0000"/>
                        </a:solidFill>
                        <a:latin typeface="Cambria Math" panose="02040503050406030204" pitchFamily="18" charset="0"/>
                      </a:rPr>
                      <m:t>𝟎</m:t>
                    </m:r>
                    <m:r>
                      <a:rPr lang="en-US" b="1" i="1" dirty="0">
                        <a:solidFill>
                          <a:srgbClr val="FF0000"/>
                        </a:solidFill>
                        <a:latin typeface="Cambria Math" panose="02040503050406030204" pitchFamily="18" charset="0"/>
                      </a:rPr>
                      <m:t> </m:t>
                    </m:r>
                  </m:oMath>
                </a14:m>
                <a:r>
                  <a:rPr lang="en-US" dirty="0"/>
                  <a:t>if and only if it is executed </a:t>
                </a:r>
                <a:r>
                  <a:rPr lang="en-US" b="1" dirty="0"/>
                  <a:t>no later than </a:t>
                </a:r>
                <a:r>
                  <a:rPr lang="en-US" dirty="0"/>
                  <a:t>time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𝒅</m:t>
                        </m:r>
                      </m:e>
                      <m:sub>
                        <m:r>
                          <a:rPr lang="en-US" b="1" i="1" dirty="0" smtClean="0">
                            <a:solidFill>
                              <a:srgbClr val="FF0000"/>
                            </a:solidFill>
                            <a:latin typeface="Cambria Math" panose="02040503050406030204" pitchFamily="18" charset="0"/>
                          </a:rPr>
                          <m:t>𝒊</m:t>
                        </m:r>
                      </m:sub>
                    </m:sSub>
                    <m:r>
                      <a:rPr lang="en-US" i="1" dirty="0" smtClean="0">
                        <a:latin typeface="Cambria Math" panose="02040503050406030204" pitchFamily="18" charset="0"/>
                      </a:rPr>
                      <m:t>.</m:t>
                    </m:r>
                  </m:oMath>
                </a14:m>
                <a:endParaRPr lang="en-US" dirty="0"/>
              </a:p>
              <a:p>
                <a:r>
                  <a:rPr lang="en-US" dirty="0"/>
                  <a:t>We have to find an optimal sequence of jobs such that our total </a:t>
                </a:r>
                <a:r>
                  <a:rPr lang="en-US" b="1" dirty="0"/>
                  <a:t>profit is maximized</a:t>
                </a:r>
                <a:r>
                  <a:rPr lang="en-US" dirty="0"/>
                  <a:t>.</a:t>
                </a:r>
              </a:p>
              <a:p>
                <a:r>
                  <a:rPr lang="en-US" i="1" dirty="0">
                    <a:solidFill>
                      <a:srgbClr val="0066FF"/>
                    </a:solidFill>
                  </a:rPr>
                  <a:t>Feasible jobs: A set of job is feasible if there exits </a:t>
                </a:r>
                <a:r>
                  <a:rPr lang="en-US" b="1" i="1" dirty="0">
                    <a:solidFill>
                      <a:srgbClr val="0066FF"/>
                    </a:solidFill>
                  </a:rPr>
                  <a:t>at least one sequence </a:t>
                </a:r>
                <a:r>
                  <a:rPr lang="en-US" i="1" dirty="0">
                    <a:solidFill>
                      <a:srgbClr val="0066FF"/>
                    </a:solidFill>
                  </a:rPr>
                  <a:t>that allows all the jobs in the set to be executed no later than their respective deadlines.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1043"/>
                </a:stretch>
              </a:blipFill>
            </p:spPr>
            <p:txBody>
              <a:bodyPr/>
              <a:lstStyle/>
              <a:p>
                <a:r>
                  <a:rPr lang="en-US">
                    <a:noFill/>
                  </a:rPr>
                  <a:t> </a:t>
                </a:r>
              </a:p>
            </p:txBody>
          </p:sp>
        </mc:Fallback>
      </mc:AlternateContent>
    </p:spTree>
    <p:extLst>
      <p:ext uri="{BB962C8B-B14F-4D97-AF65-F5344CB8AC3E}">
        <p14:creationId xmlns:p14="http://schemas.microsoft.com/office/powerpoint/2010/main" val="71888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Job Scheduling with Deadlines -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6894" y="961030"/>
                <a:ext cx="8763000" cy="5334000"/>
              </a:xfrm>
            </p:spPr>
            <p:txBody>
              <a:bodyPr/>
              <a:lstStyle/>
              <a:p>
                <a:r>
                  <a:rPr lang="en-US" dirty="0"/>
                  <a:t>Using greedy algorithm find an optimal schedule for following jobs with </a:t>
                </a:r>
                <a14:m>
                  <m:oMath xmlns:m="http://schemas.openxmlformats.org/officeDocument/2006/math">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n-US" b="1" i="1" dirty="0" smtClean="0">
                        <a:latin typeface="Cambria Math" panose="02040503050406030204" pitchFamily="18" charset="0"/>
                      </a:rPr>
                      <m:t>𝟔</m:t>
                    </m:r>
                  </m:oMath>
                </a14:m>
                <a:r>
                  <a:rPr lang="en-US" dirty="0"/>
                  <a:t>. </a:t>
                </a:r>
              </a:p>
              <a:p>
                <a:r>
                  <a:rPr lang="en-US" dirty="0">
                    <a:solidFill>
                      <a:srgbClr val="C00000"/>
                    </a:solidFill>
                  </a:rPr>
                  <a:t>Profits: </a:t>
                </a:r>
                <a14:m>
                  <m:oMath xmlns:m="http://schemas.openxmlformats.org/officeDocument/2006/math">
                    <m:r>
                      <a:rPr lang="en-US" i="1" dirty="0" smtClean="0">
                        <a:solidFill>
                          <a:srgbClr val="C00000"/>
                        </a:solidFill>
                        <a:latin typeface="Cambria Math" panose="02040503050406030204" pitchFamily="18" charset="0"/>
                      </a:rPr>
                      <m:t>(</m:t>
                    </m:r>
                    <m:sSub>
                      <m:sSubPr>
                        <m:ctrlPr>
                          <a:rPr lang="en-US"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𝑃</m:t>
                        </m:r>
                      </m:e>
                      <m:sub>
                        <m:r>
                          <a:rPr lang="en-US" b="0" i="1" dirty="0" smtClean="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b="0" i="1" dirty="0" smtClean="0">
                            <a:solidFill>
                              <a:srgbClr val="C00000"/>
                            </a:solidFill>
                            <a:latin typeface="Cambria Math" panose="02040503050406030204" pitchFamily="18" charset="0"/>
                          </a:rPr>
                          <m:t>2</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b="0" i="1" dirty="0" smtClean="0">
                            <a:solidFill>
                              <a:srgbClr val="C00000"/>
                            </a:solidFill>
                            <a:latin typeface="Cambria Math" panose="02040503050406030204" pitchFamily="18" charset="0"/>
                          </a:rPr>
                          <m:t>3</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b="0" i="1" dirty="0" smtClean="0">
                            <a:solidFill>
                              <a:srgbClr val="C00000"/>
                            </a:solidFill>
                            <a:latin typeface="Cambria Math" panose="02040503050406030204" pitchFamily="18" charset="0"/>
                          </a:rPr>
                          <m:t>4</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b="0" i="1" dirty="0" smtClean="0">
                            <a:solidFill>
                              <a:srgbClr val="C00000"/>
                            </a:solidFill>
                            <a:latin typeface="Cambria Math" panose="02040503050406030204" pitchFamily="18" charset="0"/>
                          </a:rPr>
                          <m:t>5</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b="0" i="1" dirty="0" smtClean="0">
                            <a:solidFill>
                              <a:srgbClr val="C00000"/>
                            </a:solidFill>
                            <a:latin typeface="Cambria Math" panose="02040503050406030204" pitchFamily="18" charset="0"/>
                          </a:rPr>
                          <m:t>6</m:t>
                        </m:r>
                      </m:sub>
                    </m:sSub>
                    <m:r>
                      <a:rPr lang="en-US" i="1" dirty="0">
                        <a:solidFill>
                          <a:srgbClr val="C00000"/>
                        </a:solidFill>
                        <a:latin typeface="Cambria Math" panose="02040503050406030204" pitchFamily="18" charset="0"/>
                      </a:rPr>
                      <m:t>) = (</m:t>
                    </m:r>
                    <m:r>
                      <a:rPr lang="en-US" b="0" i="1" dirty="0" smtClean="0">
                        <a:solidFill>
                          <a:srgbClr val="C00000"/>
                        </a:solidFill>
                        <a:latin typeface="Cambria Math" panose="02040503050406030204" pitchFamily="18" charset="0"/>
                      </a:rPr>
                      <m:t>15</m:t>
                    </m:r>
                    <m:r>
                      <a:rPr lang="en-US" i="1" dirty="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20</m:t>
                    </m:r>
                    <m:r>
                      <a:rPr lang="en-US" i="1" dirty="0">
                        <a:solidFill>
                          <a:srgbClr val="C00000"/>
                        </a:solidFill>
                        <a:latin typeface="Cambria Math" panose="02040503050406030204" pitchFamily="18" charset="0"/>
                      </a:rPr>
                      <m:t>,10,7,5,3) </m:t>
                    </m:r>
                    <m:r>
                      <a:rPr lang="en-US" i="1" dirty="0" smtClean="0">
                        <a:solidFill>
                          <a:srgbClr val="C00000"/>
                        </a:solidFill>
                        <a:latin typeface="Cambria Math" panose="02040503050406030204" pitchFamily="18" charset="0"/>
                      </a:rPr>
                      <m:t> </m:t>
                    </m:r>
                  </m:oMath>
                </a14:m>
                <a:r>
                  <a:rPr lang="en-US" dirty="0">
                    <a:solidFill>
                      <a:srgbClr val="C00000"/>
                    </a:solidFill>
                  </a:rPr>
                  <a:t>&amp;</a:t>
                </a:r>
              </a:p>
              <a:p>
                <a:r>
                  <a:rPr lang="en-US" dirty="0">
                    <a:solidFill>
                      <a:srgbClr val="C00000"/>
                    </a:solidFill>
                  </a:rPr>
                  <a:t>Deadline: </a:t>
                </a:r>
                <a14:m>
                  <m:oMath xmlns:m="http://schemas.openxmlformats.org/officeDocument/2006/math">
                    <m:r>
                      <a:rPr lang="en-US" i="1" dirty="0" smtClean="0">
                        <a:solidFill>
                          <a:srgbClr val="C00000"/>
                        </a:solidFill>
                        <a:latin typeface="Cambria Math" panose="02040503050406030204" pitchFamily="18" charset="0"/>
                      </a:rPr>
                      <m:t>(</m:t>
                    </m:r>
                    <m:sSub>
                      <m:sSubPr>
                        <m:ctrlPr>
                          <a:rPr lang="en-US"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𝑑</m:t>
                        </m:r>
                      </m:e>
                      <m:sub>
                        <m:r>
                          <a:rPr lang="en-US" b="0" i="1" dirty="0" smtClean="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b="0" i="1" dirty="0" smtClean="0">
                            <a:solidFill>
                              <a:srgbClr val="C00000"/>
                            </a:solidFill>
                            <a:latin typeface="Cambria Math" panose="02040503050406030204" pitchFamily="18" charset="0"/>
                          </a:rPr>
                          <m:t>2</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b="0" i="1" dirty="0" smtClean="0">
                            <a:solidFill>
                              <a:srgbClr val="C00000"/>
                            </a:solidFill>
                            <a:latin typeface="Cambria Math" panose="02040503050406030204" pitchFamily="18" charset="0"/>
                          </a:rPr>
                          <m:t>3</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b="0" i="1" dirty="0" smtClean="0">
                            <a:solidFill>
                              <a:srgbClr val="C00000"/>
                            </a:solidFill>
                            <a:latin typeface="Cambria Math" panose="02040503050406030204" pitchFamily="18" charset="0"/>
                          </a:rPr>
                          <m:t>4</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b="0" i="1" dirty="0" smtClean="0">
                            <a:solidFill>
                              <a:srgbClr val="C00000"/>
                            </a:solidFill>
                            <a:latin typeface="Cambria Math" panose="02040503050406030204" pitchFamily="18" charset="0"/>
                          </a:rPr>
                          <m:t>5</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b="0" i="1" dirty="0" smtClean="0">
                            <a:solidFill>
                              <a:srgbClr val="C00000"/>
                            </a:solidFill>
                            <a:latin typeface="Cambria Math" panose="02040503050406030204" pitchFamily="18" charset="0"/>
                          </a:rPr>
                          <m:t>6</m:t>
                        </m:r>
                      </m:sub>
                    </m:sSub>
                    <m:r>
                      <a:rPr lang="en-US" i="1" dirty="0">
                        <a:solidFill>
                          <a:srgbClr val="C00000"/>
                        </a:solidFill>
                        <a:latin typeface="Cambria Math" panose="02040503050406030204" pitchFamily="18" charset="0"/>
                      </a:rPr>
                      <m:t>) = (</m:t>
                    </m:r>
                    <m:r>
                      <a:rPr lang="en-US" b="0" i="1" dirty="0" smtClean="0">
                        <a:solidFill>
                          <a:srgbClr val="C00000"/>
                        </a:solidFill>
                        <a:latin typeface="Cambria Math" panose="02040503050406030204" pitchFamily="18" charset="0"/>
                      </a:rPr>
                      <m:t>1</m:t>
                    </m:r>
                    <m:r>
                      <a:rPr lang="en-US" i="1" dirty="0">
                        <a:solidFill>
                          <a:srgbClr val="C00000"/>
                        </a:solidFill>
                        <a:latin typeface="Cambria Math" panose="02040503050406030204" pitchFamily="18" charset="0"/>
                      </a:rPr>
                      <m:t>, </m:t>
                    </m:r>
                    <m:r>
                      <a:rPr lang="en-US" b="0" i="1" dirty="0" smtClean="0">
                        <a:solidFill>
                          <a:srgbClr val="C00000"/>
                        </a:solidFill>
                        <a:latin typeface="Cambria Math" panose="02040503050406030204" pitchFamily="18" charset="0"/>
                      </a:rPr>
                      <m:t>3</m:t>
                    </m:r>
                    <m:r>
                      <a:rPr lang="en-US" i="1" dirty="0">
                        <a:solidFill>
                          <a:srgbClr val="C00000"/>
                        </a:solidFill>
                        <a:latin typeface="Cambria Math" panose="02040503050406030204" pitchFamily="18" charset="0"/>
                      </a:rPr>
                      <m:t>, 1, 3, 1, 3</m:t>
                    </m:r>
                    <m:r>
                      <a:rPr lang="en-US" i="1" dirty="0" smtClean="0">
                        <a:solidFill>
                          <a:srgbClr val="C00000"/>
                        </a:solidFill>
                        <a:latin typeface="Cambria Math" panose="02040503050406030204" pitchFamily="18" charset="0"/>
                      </a:rPr>
                      <m:t>)</m:t>
                    </m:r>
                  </m:oMath>
                </a14:m>
                <a:endParaRPr lang="en-US" dirty="0">
                  <a:solidFill>
                    <a:srgbClr val="C00000"/>
                  </a:solidFill>
                </a:endParaRPr>
              </a:p>
              <a:p>
                <a:pPr marL="0" indent="0">
                  <a:buNone/>
                </a:pPr>
                <a:r>
                  <a:rPr lang="en-US" dirty="0">
                    <a:solidFill>
                      <a:srgbClr val="0066FF"/>
                    </a:solidFill>
                  </a:rPr>
                  <a:t>Solution:</a:t>
                </a:r>
              </a:p>
              <a:p>
                <a:pPr marL="400050" lvl="1" indent="0">
                  <a:buNone/>
                </a:pPr>
                <a:r>
                  <a:rPr lang="en-US" sz="2400" dirty="0"/>
                  <a:t>Step 1:  Sort the jobs in </a:t>
                </a:r>
                <a:r>
                  <a:rPr lang="en-US" sz="2400" b="1" dirty="0">
                    <a:solidFill>
                      <a:srgbClr val="FF0000"/>
                    </a:solidFill>
                  </a:rPr>
                  <a:t>decreasing order </a:t>
                </a:r>
                <a:r>
                  <a:rPr lang="en-US" sz="2400" dirty="0"/>
                  <a:t>of their profit.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6894" y="961030"/>
                <a:ext cx="8763000" cy="5334000"/>
              </a:xfrm>
              <a:blipFill>
                <a:blip r:embed="rId2"/>
                <a:stretch>
                  <a:fillRect l="-1043" t="-571" r="-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39429382"/>
                  </p:ext>
                </p:extLst>
              </p:nvPr>
            </p:nvGraphicFramePr>
            <p:xfrm>
              <a:off x="1501140" y="4038600"/>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pPr marL="0" marR="0" algn="just">
                            <a:lnSpc>
                              <a:spcPct val="115000"/>
                            </a:lnSpc>
                            <a:spcBef>
                              <a:spcPts val="0"/>
                            </a:spcBef>
                            <a:spcAft>
                              <a:spcPts val="0"/>
                            </a:spcAft>
                          </a:pPr>
                          <a:r>
                            <a:rPr lang="en-US" sz="2400" dirty="0">
                              <a:solidFill>
                                <a:srgbClr val="C00000"/>
                              </a:solidFill>
                              <a:effectLst/>
                            </a:rPr>
                            <a:t>Job </a:t>
                          </a:r>
                          <a14:m>
                            <m:oMath xmlns:m="http://schemas.openxmlformats.org/officeDocument/2006/math">
                              <m:r>
                                <a:rPr lang="en-US" sz="2400" i="1" dirty="0" smtClean="0">
                                  <a:solidFill>
                                    <a:srgbClr val="C00000"/>
                                  </a:solidFill>
                                  <a:effectLst/>
                                  <a:latin typeface="Cambria Math" panose="02040503050406030204" pitchFamily="18" charset="0"/>
                                </a:rPr>
                                <m:t>𝑖</m:t>
                              </m:r>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𝟏</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𝟐</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𝟑</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𝟒</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𝟓</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𝟔</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1168723"/>
                      </a:ext>
                    </a:extLst>
                  </a:tr>
                  <a:tr h="426593">
                    <a:tc>
                      <a:txBody>
                        <a:bodyPr/>
                        <a:lstStyle/>
                        <a:p>
                          <a:pPr marL="0" marR="0" algn="just">
                            <a:lnSpc>
                              <a:spcPct val="115000"/>
                            </a:lnSpc>
                            <a:spcBef>
                              <a:spcPts val="0"/>
                            </a:spcBef>
                            <a:spcAft>
                              <a:spcPts val="0"/>
                            </a:spcAft>
                          </a:pPr>
                          <a:r>
                            <a:rPr lang="en-US" sz="2400" dirty="0">
                              <a:solidFill>
                                <a:srgbClr val="C00000"/>
                              </a:solidFill>
                              <a:effectLst/>
                            </a:rPr>
                            <a:t>Profit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smtClean="0">
                                      <a:solidFill>
                                        <a:srgbClr val="C00000"/>
                                      </a:solidFill>
                                      <a:latin typeface="Cambria Math" panose="02040503050406030204" pitchFamily="18" charset="0"/>
                                    </a:rPr>
                                    <m:t>𝒈</m:t>
                                  </m:r>
                                </m:e>
                                <m:sub>
                                  <m:r>
                                    <a:rPr lang="en-US" sz="2400" b="1" i="1" dirty="0" smtClean="0">
                                      <a:solidFill>
                                        <a:srgbClr val="C00000"/>
                                      </a:solidFill>
                                      <a:latin typeface="Cambria Math" panose="02040503050406030204" pitchFamily="18" charset="0"/>
                                    </a:rPr>
                                    <m:t>𝒊</m:t>
                                  </m:r>
                                </m:sub>
                              </m:sSub>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𝟐𝟎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𝟏𝟓</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𝟕</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𝟓</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𝟑</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479883"/>
                      </a:ext>
                    </a:extLst>
                  </a:tr>
                  <a:tr h="426593">
                    <a:tc>
                      <a:txBody>
                        <a:bodyPr/>
                        <a:lstStyle/>
                        <a:p>
                          <a:r>
                            <a:rPr lang="en-US" sz="2400" dirty="0">
                              <a:solidFill>
                                <a:srgbClr val="C00000"/>
                              </a:solidFill>
                              <a:effectLst/>
                            </a:rPr>
                            <a:t>Deadline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smtClean="0">
                                      <a:solidFill>
                                        <a:srgbClr val="C00000"/>
                                      </a:solidFill>
                                      <a:latin typeface="Cambria Math" panose="02040503050406030204" pitchFamily="18" charset="0"/>
                                    </a:rPr>
                                    <m:t>𝒅</m:t>
                                  </m:r>
                                </m:e>
                                <m:sub>
                                  <m:r>
                                    <a:rPr lang="en-US" sz="2400" b="1" i="1" dirty="0" smtClean="0">
                                      <a:solidFill>
                                        <a:srgbClr val="C00000"/>
                                      </a:solidFill>
                                      <a:latin typeface="Cambria Math" panose="02040503050406030204" pitchFamily="18" charset="0"/>
                                    </a:rPr>
                                    <m:t>𝒊</m:t>
                                  </m:r>
                                </m:sub>
                              </m:sSub>
                              <m:r>
                                <a:rPr lang="en-US" sz="2400" i="1" dirty="0" smtClean="0">
                                  <a:solidFill>
                                    <a:srgbClr val="C00000"/>
                                  </a:solidFill>
                                  <a:latin typeface="Cambria Math" panose="02040503050406030204" pitchFamily="18" charset="0"/>
                                </a:rPr>
                                <m:t>.</m:t>
                              </m:r>
                            </m:oMath>
                          </a14:m>
                          <a:endParaRPr lang="en-US" sz="2400" dirty="0">
                            <a:solidFill>
                              <a:srgbClr val="C00000"/>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64320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39429382"/>
                  </p:ext>
                </p:extLst>
              </p:nvPr>
            </p:nvGraphicFramePr>
            <p:xfrm>
              <a:off x="1501140" y="4038600"/>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0000" r="-250694"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0000" r="-5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0000" r="-4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0000" r="-3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0000" r="-2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0000" r="-1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0000" r="-1667" b="-237143"/>
                          </a:stretch>
                        </a:blipFill>
                      </a:tcPr>
                    </a:tc>
                    <a:extLst>
                      <a:ext uri="{0D108BD9-81ED-4DB2-BD59-A6C34878D82A}">
                        <a16:rowId xmlns:a16="http://schemas.microsoft.com/office/drawing/2014/main" val="222116872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08451" r="-250694"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08451" r="-5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08451" r="-4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08451" r="-3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08451" r="-2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08451" r="-1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08451" r="-1667" b="-133803"/>
                          </a:stretch>
                        </a:blipFill>
                      </a:tcPr>
                    </a:tc>
                    <a:extLst>
                      <a:ext uri="{0D108BD9-81ED-4DB2-BD59-A6C34878D82A}">
                        <a16:rowId xmlns:a16="http://schemas.microsoft.com/office/drawing/2014/main" val="301647988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211429" r="-250694"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211429" r="-5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211429" r="-4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211429" r="-3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211429" r="-2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211429" r="-1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211429" r="-1667" b="-35714"/>
                          </a:stretch>
                        </a:blipFill>
                      </a:tcPr>
                    </a:tc>
                    <a:extLst>
                      <a:ext uri="{0D108BD9-81ED-4DB2-BD59-A6C34878D82A}">
                        <a16:rowId xmlns:a16="http://schemas.microsoft.com/office/drawing/2014/main" val="2033643208"/>
                      </a:ext>
                    </a:extLst>
                  </a:tr>
                </a:tbl>
              </a:graphicData>
            </a:graphic>
          </p:graphicFrame>
        </mc:Fallback>
      </mc:AlternateContent>
      <p:sp>
        <p:nvSpPr>
          <p:cNvPr id="5" name="Rectangle 4"/>
          <p:cNvSpPr/>
          <p:nvPr/>
        </p:nvSpPr>
        <p:spPr>
          <a:xfrm>
            <a:off x="547048" y="3325504"/>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4953000" y="2286000"/>
            <a:ext cx="548640"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953000" y="1856096"/>
            <a:ext cx="548640"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230504" y="2424752"/>
            <a:ext cx="265176" cy="277504"/>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95816" y="2411104"/>
            <a:ext cx="268224" cy="277504"/>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10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Change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following coins are available </a:t>
                </a:r>
                <a:r>
                  <a:rPr lang="en-US" b="1" dirty="0"/>
                  <a:t>with unlimited quantity</a:t>
                </a:r>
                <a:r>
                  <a:rPr lang="en-US" dirty="0"/>
                  <a:t>: </a:t>
                </a:r>
              </a:p>
              <a:p>
                <a:pPr marL="914400" lvl="1" indent="-457200">
                  <a:buFont typeface="+mj-lt"/>
                  <a:buAutoNum type="arabicPeriod"/>
                </a:pPr>
                <a14:m>
                  <m:oMath xmlns:m="http://schemas.openxmlformats.org/officeDocument/2006/math">
                    <m:r>
                      <a:rPr lang="en-US" i="0" dirty="0" smtClean="0">
                        <a:solidFill>
                          <a:srgbClr val="0066FF"/>
                        </a:solidFill>
                        <a:latin typeface="Cambria Math" panose="02040503050406030204" pitchFamily="18" charset="0"/>
                      </a:rPr>
                      <m:t>₹</m:t>
                    </m:r>
                  </m:oMath>
                </a14:m>
                <a:r>
                  <a:rPr lang="en-US" dirty="0">
                    <a:solidFill>
                      <a:srgbClr val="0066FF"/>
                    </a:solidFill>
                  </a:rPr>
                  <a:t> 10 </a:t>
                </a:r>
                <a:endParaRPr lang="en-US" dirty="0">
                  <a:solidFill>
                    <a:srgbClr val="0066FF"/>
                  </a:solidFill>
                  <a:latin typeface="Cambria Math" panose="02040503050406030204" pitchFamily="18" charset="0"/>
                </a:endParaRPr>
              </a:p>
              <a:p>
                <a:pPr marL="914400" lvl="1" indent="-457200">
                  <a:buFont typeface="+mj-lt"/>
                  <a:buAutoNum type="arabicPeriod"/>
                </a:pPr>
                <a14:m>
                  <m:oMath xmlns:m="http://schemas.openxmlformats.org/officeDocument/2006/math">
                    <m:r>
                      <a:rPr lang="en-US" i="0" dirty="0">
                        <a:solidFill>
                          <a:srgbClr val="0066FF"/>
                        </a:solidFill>
                        <a:latin typeface="Cambria Math" panose="02040503050406030204" pitchFamily="18" charset="0"/>
                      </a:rPr>
                      <m:t>₹</m:t>
                    </m:r>
                  </m:oMath>
                </a14:m>
                <a:r>
                  <a:rPr lang="en-US" dirty="0">
                    <a:solidFill>
                      <a:srgbClr val="0066FF"/>
                    </a:solidFill>
                  </a:rPr>
                  <a:t> 5</a:t>
                </a:r>
              </a:p>
              <a:p>
                <a:pPr marL="914400" lvl="1" indent="-457200">
                  <a:buFont typeface="+mj-lt"/>
                  <a:buAutoNum type="arabicPeriod"/>
                </a:pPr>
                <a14:m>
                  <m:oMath xmlns:m="http://schemas.openxmlformats.org/officeDocument/2006/math">
                    <m:r>
                      <a:rPr lang="en-US" i="0" dirty="0">
                        <a:solidFill>
                          <a:srgbClr val="0066FF"/>
                        </a:solidFill>
                        <a:latin typeface="Cambria Math" panose="02040503050406030204" pitchFamily="18" charset="0"/>
                      </a:rPr>
                      <m:t>₹</m:t>
                    </m:r>
                  </m:oMath>
                </a14:m>
                <a:r>
                  <a:rPr lang="en-US" dirty="0">
                    <a:solidFill>
                      <a:srgbClr val="0066FF"/>
                    </a:solidFill>
                  </a:rPr>
                  <a:t> 2 </a:t>
                </a:r>
              </a:p>
              <a:p>
                <a:pPr marL="914400" lvl="1" indent="-457200">
                  <a:buFont typeface="+mj-lt"/>
                  <a:buAutoNum type="arabicPeriod"/>
                </a:pPr>
                <a14:m>
                  <m:oMath xmlns:m="http://schemas.openxmlformats.org/officeDocument/2006/math">
                    <m:r>
                      <a:rPr lang="en-US" i="0" dirty="0">
                        <a:solidFill>
                          <a:srgbClr val="0066FF"/>
                        </a:solidFill>
                        <a:latin typeface="Cambria Math" panose="02040503050406030204" pitchFamily="18" charset="0"/>
                      </a:rPr>
                      <m:t>₹</m:t>
                    </m:r>
                  </m:oMath>
                </a14:m>
                <a:r>
                  <a:rPr lang="en-US" dirty="0">
                    <a:solidFill>
                      <a:srgbClr val="0066FF"/>
                    </a:solidFill>
                  </a:rPr>
                  <a:t> 1 </a:t>
                </a:r>
              </a:p>
              <a:p>
                <a:pPr marL="914400" lvl="1" indent="-457200">
                  <a:buFont typeface="+mj-lt"/>
                  <a:buAutoNum type="arabicPeriod"/>
                </a:pPr>
                <a:r>
                  <a:rPr lang="en-US" dirty="0">
                    <a:solidFill>
                      <a:srgbClr val="0066FF"/>
                    </a:solidFill>
                  </a:rPr>
                  <a:t>50 paisa </a:t>
                </a:r>
              </a:p>
              <a:p>
                <a:endParaRPr lang="en-US" dirty="0"/>
              </a:p>
              <a:p>
                <a:r>
                  <a:rPr lang="en-US" dirty="0"/>
                  <a:t>Our problem is to devise an algorithm for paying a given amount to a customer using </a:t>
                </a:r>
                <a:r>
                  <a:rPr lang="en-US" b="1" dirty="0"/>
                  <a:t>the smallest possible number of coins</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1043"/>
                </a:stretch>
              </a:blipFill>
            </p:spPr>
            <p:txBody>
              <a:bodyPr/>
              <a:lstStyle/>
              <a:p>
                <a:r>
                  <a:rPr lang="en-US">
                    <a:noFill/>
                  </a:rPr>
                  <a:t> </a:t>
                </a:r>
              </a:p>
            </p:txBody>
          </p:sp>
        </mc:Fallback>
      </mc:AlternateContent>
    </p:spTree>
    <p:extLst>
      <p:ext uri="{BB962C8B-B14F-4D97-AF65-F5344CB8AC3E}">
        <p14:creationId xmlns:p14="http://schemas.microsoft.com/office/powerpoint/2010/main" val="60414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Job Scheduling with Deadlines -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endParaRPr lang="en-US" dirty="0"/>
              </a:p>
              <a:p>
                <a:endParaRPr lang="en-US" dirty="0"/>
              </a:p>
              <a:p>
                <a:pPr marL="400050" lvl="1" indent="0">
                  <a:buNone/>
                </a:pPr>
                <a:r>
                  <a:rPr lang="en-US" sz="2400" dirty="0"/>
                  <a:t>Step 2:  </a:t>
                </a:r>
                <a:r>
                  <a:rPr lang="da-DK" sz="2400" dirty="0"/>
                  <a:t>Find </a:t>
                </a:r>
                <a:r>
                  <a:rPr lang="en-US" sz="2400" dirty="0"/>
                  <a:t>total position </a:t>
                </a:r>
                <a14:m>
                  <m:oMath xmlns:m="http://schemas.openxmlformats.org/officeDocument/2006/math">
                    <m:r>
                      <a:rPr lang="en-US" sz="2400" i="1" dirty="0" smtClean="0">
                        <a:solidFill>
                          <a:schemeClr val="tx1"/>
                        </a:solidFill>
                        <a:latin typeface="Cambria Math" panose="02040503050406030204" pitchFamily="18" charset="0"/>
                      </a:rPr>
                      <m:t>𝑃</m:t>
                    </m:r>
                    <m:r>
                      <a:rPr lang="en-US" sz="2400" i="1" dirty="0" smtClean="0">
                        <a:solidFill>
                          <a:schemeClr val="tx1"/>
                        </a:solidFill>
                        <a:latin typeface="Cambria Math" panose="02040503050406030204" pitchFamily="18" charset="0"/>
                      </a:rPr>
                      <m:t> =</m:t>
                    </m:r>
                    <m:r>
                      <m:rPr>
                        <m:sty m:val="p"/>
                      </m:rPr>
                      <a:rPr lang="en-US" sz="2400" i="1" dirty="0" smtClean="0">
                        <a:solidFill>
                          <a:schemeClr val="tx1"/>
                        </a:solidFill>
                        <a:latin typeface="Cambria Math" panose="02040503050406030204" pitchFamily="18" charset="0"/>
                      </a:rPr>
                      <m:t>min</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𝑛</m:t>
                    </m:r>
                    <m:r>
                      <a:rPr lang="en-US" sz="2400" i="1" dirty="0" smtClean="0">
                        <a:solidFill>
                          <a:schemeClr val="tx1"/>
                        </a:solidFill>
                        <a:latin typeface="Cambria Math" panose="02040503050406030204" pitchFamily="18" charset="0"/>
                      </a:rPr>
                      <m:t>, </m:t>
                    </m:r>
                    <m:r>
                      <m:rPr>
                        <m:sty m:val="p"/>
                      </m:rPr>
                      <a:rPr lang="en-US" sz="2400" i="1" dirty="0" smtClean="0">
                        <a:solidFill>
                          <a:schemeClr val="tx1"/>
                        </a:solidFill>
                        <a:latin typeface="Cambria Math" panose="02040503050406030204" pitchFamily="18" charset="0"/>
                      </a:rPr>
                      <m:t>max</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𝑑𝑖</m:t>
                    </m:r>
                    <m:r>
                      <a:rPr lang="en-US" sz="2400" i="1" dirty="0" smtClean="0">
                        <a:solidFill>
                          <a:schemeClr val="tx1"/>
                        </a:solidFill>
                        <a:latin typeface="Cambria Math" panose="02040503050406030204" pitchFamily="18" charset="0"/>
                      </a:rPr>
                      <m:t>)) </m:t>
                    </m:r>
                  </m:oMath>
                </a14:m>
                <a:endParaRPr lang="en-US" sz="2400" dirty="0">
                  <a:solidFill>
                    <a:schemeClr val="tx1"/>
                  </a:solidFill>
                </a:endParaRPr>
              </a:p>
              <a:p>
                <a:pPr marL="400050" lvl="1" indent="0" algn="ctr">
                  <a:buNone/>
                </a:pPr>
                <a:r>
                  <a:rPr lang="en-US" sz="2400" dirty="0">
                    <a:solidFill>
                      <a:schemeClr val="tx1"/>
                    </a:solidFill>
                  </a:rPr>
                  <a:t>Here,</a:t>
                </a:r>
                <a:r>
                  <a:rPr lang="da-DK" sz="2400" dirty="0">
                    <a:solidFill>
                      <a:schemeClr val="tx1"/>
                    </a:solidFill>
                  </a:rPr>
                  <a:t> </a:t>
                </a:r>
                <a14:m>
                  <m:oMath xmlns:m="http://schemas.openxmlformats.org/officeDocument/2006/math">
                    <m:r>
                      <a:rPr lang="da-DK" sz="2400" i="1" dirty="0" smtClean="0">
                        <a:solidFill>
                          <a:schemeClr val="tx1"/>
                        </a:solidFill>
                        <a:latin typeface="Cambria Math" panose="02040503050406030204" pitchFamily="18" charset="0"/>
                      </a:rPr>
                      <m:t>𝑃</m:t>
                    </m:r>
                    <m:r>
                      <a:rPr lang="da-DK" sz="2400" i="1" dirty="0" smtClean="0">
                        <a:solidFill>
                          <a:schemeClr val="tx1"/>
                        </a:solidFill>
                        <a:latin typeface="Cambria Math" panose="02040503050406030204" pitchFamily="18" charset="0"/>
                      </a:rPr>
                      <m:t> = </m:t>
                    </m:r>
                    <m:r>
                      <m:rPr>
                        <m:sty m:val="p"/>
                      </m:rPr>
                      <a:rPr lang="da-DK" sz="2400" i="1" dirty="0" smtClean="0">
                        <a:solidFill>
                          <a:schemeClr val="tx1"/>
                        </a:solidFill>
                        <a:latin typeface="Cambria Math" panose="02040503050406030204" pitchFamily="18" charset="0"/>
                      </a:rPr>
                      <m:t>min</m:t>
                    </m:r>
                    <m:r>
                      <a:rPr lang="da-DK" sz="2400" i="1" dirty="0" smtClean="0">
                        <a:solidFill>
                          <a:schemeClr val="tx1"/>
                        </a:solidFill>
                        <a:latin typeface="Cambria Math" panose="02040503050406030204" pitchFamily="18" charset="0"/>
                      </a:rPr>
                      <m:t>⁡(6, 3) = </m:t>
                    </m:r>
                    <m:r>
                      <a:rPr lang="da-DK" sz="2400" b="1" i="1" dirty="0" smtClean="0">
                        <a:solidFill>
                          <a:schemeClr val="tx1"/>
                        </a:solidFill>
                        <a:latin typeface="Cambria Math" panose="02040503050406030204" pitchFamily="18" charset="0"/>
                      </a:rPr>
                      <m:t>𝟑</m:t>
                    </m:r>
                  </m:oMath>
                </a14:m>
                <a:endParaRPr lang="da-DK" sz="2400" b="1" dirty="0">
                  <a:solidFill>
                    <a:schemeClr val="tx1"/>
                  </a:solidFill>
                </a:endParaRPr>
              </a:p>
              <a:p>
                <a:pPr marL="0" indent="0" algn="ctr">
                  <a:buNone/>
                </a:pPr>
                <a:endParaRPr lang="da-DK" dirty="0"/>
              </a:p>
              <a:p>
                <a:pPr marL="0" indent="0" algn="ctr">
                  <a:buNone/>
                </a:pPr>
                <a:endParaRPr lang="da-DK" dirty="0"/>
              </a:p>
              <a:p>
                <a:pPr marL="400050" lvl="1" indent="0">
                  <a:buNone/>
                </a:pPr>
                <a:endParaRPr lang="da-DK" sz="2400" dirty="0"/>
              </a:p>
              <a:p>
                <a:pPr marL="400050" lvl="1" indent="0">
                  <a:buNone/>
                </a:pPr>
                <a:r>
                  <a:rPr lang="da-DK" sz="2400" dirty="0"/>
                  <a:t>Step 3: </a:t>
                </a:r>
                <a14:m>
                  <m:oMath xmlns:m="http://schemas.openxmlformats.org/officeDocument/2006/math">
                    <m:r>
                      <a:rPr lang="en-US" sz="2400" b="0" i="0" dirty="0" smtClean="0">
                        <a:latin typeface="Cambria Math" panose="02040503050406030204" pitchFamily="18" charset="0"/>
                      </a:rPr>
                      <m:t> </m:t>
                    </m:r>
                    <m:r>
                      <a:rPr lang="en-US" sz="2400" i="1" dirty="0" smtClean="0">
                        <a:latin typeface="Cambria Math" panose="02040503050406030204" pitchFamily="18" charset="0"/>
                      </a:rPr>
                      <m:t>𝑑</m:t>
                    </m:r>
                    <m:r>
                      <a:rPr lang="en-US" sz="2400" i="1" baseline="-25000" dirty="0" smtClean="0">
                        <a:latin typeface="Cambria Math" panose="02040503050406030204" pitchFamily="18" charset="0"/>
                      </a:rPr>
                      <m:t>1</m:t>
                    </m:r>
                    <m:r>
                      <a:rPr lang="en-US" sz="2400" i="1" dirty="0" smtClean="0">
                        <a:latin typeface="Cambria Math" panose="02040503050406030204" pitchFamily="18" charset="0"/>
                      </a:rPr>
                      <m:t> </m:t>
                    </m:r>
                    <m:r>
                      <a:rPr lang="en-US" sz="2400" i="1" dirty="0">
                        <a:latin typeface="Cambria Math" panose="02040503050406030204" pitchFamily="18" charset="0"/>
                      </a:rPr>
                      <m:t>= 3 </m:t>
                    </m:r>
                  </m:oMath>
                </a14:m>
                <a:r>
                  <a:rPr lang="en-US" sz="2400" dirty="0"/>
                  <a:t>: assign job </a:t>
                </a:r>
                <a14:m>
                  <m:oMath xmlns:m="http://schemas.openxmlformats.org/officeDocument/2006/math">
                    <m:r>
                      <a:rPr lang="en-US" sz="2400" i="1" dirty="0" smtClean="0">
                        <a:latin typeface="Cambria Math" panose="02040503050406030204" pitchFamily="18" charset="0"/>
                      </a:rPr>
                      <m:t>1</m:t>
                    </m:r>
                  </m:oMath>
                </a14:m>
                <a:r>
                  <a:rPr lang="en-US" sz="2400" dirty="0"/>
                  <a:t> to position </a:t>
                </a:r>
                <a14:m>
                  <m:oMath xmlns:m="http://schemas.openxmlformats.org/officeDocument/2006/math">
                    <m:r>
                      <a:rPr lang="en-US" sz="2400" i="1" dirty="0" smtClean="0">
                        <a:latin typeface="Cambria Math" panose="02040503050406030204" pitchFamily="18" charset="0"/>
                      </a:rPr>
                      <m:t>3</m:t>
                    </m:r>
                  </m:oMath>
                </a14:m>
                <a:endParaRPr lang="da-DK" sz="2400" dirty="0"/>
              </a:p>
              <a:p>
                <a:pPr marL="0" indent="0" algn="ctr">
                  <a:buNone/>
                </a:pPr>
                <a:endParaRPr lang="da-DK"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Rectangle 3"/>
          <p:cNvSpPr/>
          <p:nvPr/>
        </p:nvSpPr>
        <p:spPr>
          <a:xfrm>
            <a:off x="2359928" y="3390900"/>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a:t>
            </a:r>
          </a:p>
        </p:txBody>
      </p:sp>
      <p:sp>
        <p:nvSpPr>
          <p:cNvPr id="6" name="Rectangle 5"/>
          <p:cNvSpPr/>
          <p:nvPr/>
        </p:nvSpPr>
        <p:spPr>
          <a:xfrm>
            <a:off x="4716440"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1</a:t>
            </a:r>
          </a:p>
        </p:txBody>
      </p:sp>
      <p:sp>
        <p:nvSpPr>
          <p:cNvPr id="7" name="Rectangle 6"/>
          <p:cNvSpPr/>
          <p:nvPr/>
        </p:nvSpPr>
        <p:spPr>
          <a:xfrm>
            <a:off x="5399968"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a:t>
            </a:r>
          </a:p>
        </p:txBody>
      </p:sp>
      <p:sp>
        <p:nvSpPr>
          <p:cNvPr id="8" name="Rectangle 7"/>
          <p:cNvSpPr/>
          <p:nvPr/>
        </p:nvSpPr>
        <p:spPr>
          <a:xfrm>
            <a:off x="6090312"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3</a:t>
            </a:r>
          </a:p>
        </p:txBody>
      </p:sp>
      <p:sp>
        <p:nvSpPr>
          <p:cNvPr id="9" name="Rectangle 8"/>
          <p:cNvSpPr/>
          <p:nvPr/>
        </p:nvSpPr>
        <p:spPr>
          <a:xfrm>
            <a:off x="2359928" y="3850944"/>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Job selected</a:t>
            </a:r>
          </a:p>
        </p:txBody>
      </p:sp>
      <p:sp>
        <p:nvSpPr>
          <p:cNvPr id="11" name="Rectangle 10"/>
          <p:cNvSpPr/>
          <p:nvPr/>
        </p:nvSpPr>
        <p:spPr>
          <a:xfrm>
            <a:off x="4716440"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12" name="Rectangle 11"/>
          <p:cNvSpPr/>
          <p:nvPr/>
        </p:nvSpPr>
        <p:spPr>
          <a:xfrm>
            <a:off x="5399968"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13" name="Rectangle 12"/>
          <p:cNvSpPr/>
          <p:nvPr/>
        </p:nvSpPr>
        <p:spPr>
          <a:xfrm>
            <a:off x="6090312"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3660266423"/>
                  </p:ext>
                </p:extLst>
              </p:nvPr>
            </p:nvGraphicFramePr>
            <p:xfrm>
              <a:off x="1501139"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pPr marL="0" marR="0" algn="just">
                            <a:lnSpc>
                              <a:spcPct val="115000"/>
                            </a:lnSpc>
                            <a:spcBef>
                              <a:spcPts val="0"/>
                            </a:spcBef>
                            <a:spcAft>
                              <a:spcPts val="0"/>
                            </a:spcAft>
                          </a:pPr>
                          <a:r>
                            <a:rPr lang="en-US" sz="2400" dirty="0">
                              <a:solidFill>
                                <a:srgbClr val="C00000"/>
                              </a:solidFill>
                              <a:effectLst/>
                            </a:rPr>
                            <a:t>Job </a:t>
                          </a:r>
                          <a14:m>
                            <m:oMath xmlns:m="http://schemas.openxmlformats.org/officeDocument/2006/math">
                              <m:r>
                                <a:rPr lang="en-US" sz="2400" i="1" dirty="0" smtClean="0">
                                  <a:solidFill>
                                    <a:srgbClr val="C00000"/>
                                  </a:solidFill>
                                  <a:effectLst/>
                                  <a:latin typeface="Cambria Math" panose="02040503050406030204" pitchFamily="18" charset="0"/>
                                </a:rPr>
                                <m:t>𝑖</m:t>
                              </m:r>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𝟏</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𝟐</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𝟑</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𝟒</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𝟓</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𝟔</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1168723"/>
                      </a:ext>
                    </a:extLst>
                  </a:tr>
                  <a:tr h="426593">
                    <a:tc>
                      <a:txBody>
                        <a:bodyPr/>
                        <a:lstStyle/>
                        <a:p>
                          <a:pPr marL="0" marR="0" algn="just">
                            <a:lnSpc>
                              <a:spcPct val="115000"/>
                            </a:lnSpc>
                            <a:spcBef>
                              <a:spcPts val="0"/>
                            </a:spcBef>
                            <a:spcAft>
                              <a:spcPts val="0"/>
                            </a:spcAft>
                          </a:pPr>
                          <a:r>
                            <a:rPr lang="en-US" sz="2400" dirty="0">
                              <a:solidFill>
                                <a:srgbClr val="C00000"/>
                              </a:solidFill>
                              <a:effectLst/>
                            </a:rPr>
                            <a:t>Profit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smtClean="0">
                                      <a:solidFill>
                                        <a:srgbClr val="C00000"/>
                                      </a:solidFill>
                                      <a:latin typeface="Cambria Math" panose="02040503050406030204" pitchFamily="18" charset="0"/>
                                    </a:rPr>
                                    <m:t>𝒈</m:t>
                                  </m:r>
                                </m:e>
                                <m:sub>
                                  <m:r>
                                    <a:rPr lang="en-US" sz="2400" b="1" i="1" dirty="0" smtClean="0">
                                      <a:solidFill>
                                        <a:srgbClr val="C00000"/>
                                      </a:solidFill>
                                      <a:latin typeface="Cambria Math" panose="02040503050406030204" pitchFamily="18" charset="0"/>
                                    </a:rPr>
                                    <m:t>𝒊</m:t>
                                  </m:r>
                                </m:sub>
                              </m:sSub>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𝟐𝟎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𝟏𝟓</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𝟕</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𝟓</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𝟑</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479883"/>
                      </a:ext>
                    </a:extLst>
                  </a:tr>
                  <a:tr h="426593">
                    <a:tc>
                      <a:txBody>
                        <a:bodyPr/>
                        <a:lstStyle/>
                        <a:p>
                          <a:r>
                            <a:rPr lang="en-US" sz="2400" dirty="0">
                              <a:solidFill>
                                <a:srgbClr val="C00000"/>
                              </a:solidFill>
                              <a:effectLst/>
                            </a:rPr>
                            <a:t>Deadline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smtClean="0">
                                      <a:solidFill>
                                        <a:srgbClr val="C00000"/>
                                      </a:solidFill>
                                      <a:latin typeface="Cambria Math" panose="02040503050406030204" pitchFamily="18" charset="0"/>
                                    </a:rPr>
                                    <m:t>𝒅</m:t>
                                  </m:r>
                                </m:e>
                                <m:sub>
                                  <m:r>
                                    <a:rPr lang="en-US" sz="2400" b="1" i="1" dirty="0" smtClean="0">
                                      <a:solidFill>
                                        <a:srgbClr val="C00000"/>
                                      </a:solidFill>
                                      <a:latin typeface="Cambria Math" panose="02040503050406030204" pitchFamily="18" charset="0"/>
                                    </a:rPr>
                                    <m:t>𝒊</m:t>
                                  </m:r>
                                </m:sub>
                              </m:sSub>
                              <m:r>
                                <a:rPr lang="en-US" sz="2400" i="1" dirty="0" smtClean="0">
                                  <a:solidFill>
                                    <a:srgbClr val="C00000"/>
                                  </a:solidFill>
                                  <a:latin typeface="Cambria Math" panose="02040503050406030204" pitchFamily="18" charset="0"/>
                                </a:rPr>
                                <m:t>.</m:t>
                              </m:r>
                            </m:oMath>
                          </a14:m>
                          <a:endParaRPr lang="en-US" sz="2400" dirty="0">
                            <a:solidFill>
                              <a:srgbClr val="C00000"/>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643208"/>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3660266423"/>
                  </p:ext>
                </p:extLst>
              </p:nvPr>
            </p:nvGraphicFramePr>
            <p:xfrm>
              <a:off x="1501139"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2857" r="-250694"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2857" r="-5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2857" r="-4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2857" r="-3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2857" r="-2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2857" r="-1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2857" r="-1667" b="-237143"/>
                          </a:stretch>
                        </a:blipFill>
                      </a:tcPr>
                    </a:tc>
                    <a:extLst>
                      <a:ext uri="{0D108BD9-81ED-4DB2-BD59-A6C34878D82A}">
                        <a16:rowId xmlns:a16="http://schemas.microsoft.com/office/drawing/2014/main" val="222116872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11268" r="-250694"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11268" r="-5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11268" r="-4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11268" r="-3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11268" r="-2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11268" r="-1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11268" r="-1667" b="-133803"/>
                          </a:stretch>
                        </a:blipFill>
                      </a:tcPr>
                    </a:tc>
                    <a:extLst>
                      <a:ext uri="{0D108BD9-81ED-4DB2-BD59-A6C34878D82A}">
                        <a16:rowId xmlns:a16="http://schemas.microsoft.com/office/drawing/2014/main" val="301647988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214286" r="-250694"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214286" r="-5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214286" r="-4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214286" r="-3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214286" r="-2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214286" r="-1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214286" r="-1667" b="-35714"/>
                          </a:stretch>
                        </a:blipFill>
                      </a:tcPr>
                    </a:tc>
                    <a:extLst>
                      <a:ext uri="{0D108BD9-81ED-4DB2-BD59-A6C34878D82A}">
                        <a16:rowId xmlns:a16="http://schemas.microsoft.com/office/drawing/2014/main" val="2033643208"/>
                      </a:ext>
                    </a:extLst>
                  </a:tr>
                </a:tbl>
              </a:graphicData>
            </a:graphic>
          </p:graphicFrame>
        </mc:Fallback>
      </mc:AlternateContent>
      <p:sp>
        <p:nvSpPr>
          <p:cNvPr id="27" name="Rectangle 26"/>
          <p:cNvSpPr/>
          <p:nvPr/>
        </p:nvSpPr>
        <p:spPr>
          <a:xfrm>
            <a:off x="533401" y="2466966"/>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33401" y="4876800"/>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948752" y="2466966"/>
            <a:ext cx="2819400" cy="3962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359928" y="5407356"/>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a:t>
            </a:r>
          </a:p>
        </p:txBody>
      </p:sp>
      <p:sp>
        <p:nvSpPr>
          <p:cNvPr id="34" name="Rectangle 33"/>
          <p:cNvSpPr/>
          <p:nvPr/>
        </p:nvSpPr>
        <p:spPr>
          <a:xfrm>
            <a:off x="4722128" y="5407356"/>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1</a:t>
            </a:r>
          </a:p>
        </p:txBody>
      </p:sp>
      <p:sp>
        <p:nvSpPr>
          <p:cNvPr id="35" name="Rectangle 34"/>
          <p:cNvSpPr/>
          <p:nvPr/>
        </p:nvSpPr>
        <p:spPr>
          <a:xfrm>
            <a:off x="5405656" y="5407356"/>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a:t>
            </a:r>
          </a:p>
        </p:txBody>
      </p:sp>
      <p:sp>
        <p:nvSpPr>
          <p:cNvPr id="36" name="Rectangle 35"/>
          <p:cNvSpPr/>
          <p:nvPr/>
        </p:nvSpPr>
        <p:spPr>
          <a:xfrm>
            <a:off x="6082352" y="5407356"/>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3</a:t>
            </a:r>
          </a:p>
        </p:txBody>
      </p:sp>
      <p:sp>
        <p:nvSpPr>
          <p:cNvPr id="37" name="Rectangle 36"/>
          <p:cNvSpPr/>
          <p:nvPr/>
        </p:nvSpPr>
        <p:spPr>
          <a:xfrm>
            <a:off x="2359928" y="5867400"/>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Job selected</a:t>
            </a:r>
          </a:p>
        </p:txBody>
      </p:sp>
      <p:sp>
        <p:nvSpPr>
          <p:cNvPr id="39" name="Rectangle 38"/>
          <p:cNvSpPr/>
          <p:nvPr/>
        </p:nvSpPr>
        <p:spPr>
          <a:xfrm>
            <a:off x="4722128" y="58674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40" name="Rectangle 39"/>
          <p:cNvSpPr/>
          <p:nvPr/>
        </p:nvSpPr>
        <p:spPr>
          <a:xfrm>
            <a:off x="5405656" y="58674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41" name="Rectangle 40"/>
          <p:cNvSpPr/>
          <p:nvPr/>
        </p:nvSpPr>
        <p:spPr>
          <a:xfrm>
            <a:off x="6082352" y="58674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J1</a:t>
            </a:r>
          </a:p>
        </p:txBody>
      </p:sp>
      <p:sp>
        <p:nvSpPr>
          <p:cNvPr id="42" name="Oval 41"/>
          <p:cNvSpPr/>
          <p:nvPr/>
        </p:nvSpPr>
        <p:spPr>
          <a:xfrm>
            <a:off x="3352800" y="1905000"/>
            <a:ext cx="457200" cy="410303"/>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197224" y="5881048"/>
            <a:ext cx="457200" cy="410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66801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down)">
                                      <p:cBhvr>
                                        <p:cTn id="58" dur="500"/>
                                        <p:tgtEl>
                                          <p:spTgt spid="4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500"/>
                                        <p:tgtEl>
                                          <p:spTgt spid="4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par>
                          <p:cTn id="90" fill="hold">
                            <p:stCondLst>
                              <p:cond delay="500"/>
                            </p:stCondLst>
                            <p:childTnLst>
                              <p:par>
                                <p:cTn id="91" presetID="22" presetClass="entr" presetSubtype="4"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wipe(down)">
                                      <p:cBhvr>
                                        <p:cTn id="9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27" grpId="0" animBg="1"/>
      <p:bldP spid="28" grpId="0" animBg="1"/>
      <p:bldP spid="31" grpId="0" animBg="1"/>
      <p:bldP spid="32" grpId="0" animBg="1"/>
      <p:bldP spid="34" grpId="0" animBg="1"/>
      <p:bldP spid="35" grpId="0" animBg="1"/>
      <p:bldP spid="36" grpId="0" animBg="1"/>
      <p:bldP spid="37" grpId="0" animBg="1"/>
      <p:bldP spid="39" grpId="0" animBg="1"/>
      <p:bldP spid="40" grpId="0" animBg="1"/>
      <p:bldP spid="41" grpId="0" animBg="1"/>
      <p:bldP spid="42" grpId="0" animBg="1"/>
      <p:bldP spid="4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Job Scheduling with Deadlines -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endParaRPr lang="en-US" dirty="0"/>
              </a:p>
              <a:p>
                <a:endParaRPr lang="en-US" dirty="0"/>
              </a:p>
              <a:p>
                <a:pPr marL="400050" lvl="1" indent="0">
                  <a:buNone/>
                </a:pPr>
                <a:r>
                  <a:rPr lang="en-US" sz="2400" dirty="0"/>
                  <a:t>Step 4:   </a:t>
                </a:r>
                <a14:m>
                  <m:oMath xmlns:m="http://schemas.openxmlformats.org/officeDocument/2006/math">
                    <m:r>
                      <a:rPr lang="en-US" sz="2400" i="1" dirty="0" smtClean="0">
                        <a:latin typeface="Cambria Math" panose="02040503050406030204" pitchFamily="18" charset="0"/>
                      </a:rPr>
                      <m:t>𝑑</m:t>
                    </m:r>
                    <m:r>
                      <a:rPr lang="en-US" sz="2400" i="1" baseline="-25000" dirty="0">
                        <a:latin typeface="Cambria Math" panose="02040503050406030204" pitchFamily="18" charset="0"/>
                      </a:rPr>
                      <m:t>2</m:t>
                    </m:r>
                    <m:r>
                      <a:rPr lang="en-US" sz="2400" i="1" dirty="0">
                        <a:latin typeface="Cambria Math" panose="02040503050406030204" pitchFamily="18" charset="0"/>
                      </a:rPr>
                      <m:t> = 1 : </m:t>
                    </m:r>
                  </m:oMath>
                </a14:m>
                <a:r>
                  <a:rPr lang="en-US" sz="2400" dirty="0"/>
                  <a:t>assign job </a:t>
                </a:r>
                <a14:m>
                  <m:oMath xmlns:m="http://schemas.openxmlformats.org/officeDocument/2006/math">
                    <m:r>
                      <a:rPr lang="en-US" sz="2400" i="1" dirty="0" smtClean="0">
                        <a:latin typeface="Cambria Math" panose="02040503050406030204" pitchFamily="18" charset="0"/>
                      </a:rPr>
                      <m:t>2</m:t>
                    </m:r>
                  </m:oMath>
                </a14:m>
                <a:r>
                  <a:rPr lang="en-US" sz="2400" dirty="0"/>
                  <a:t> to position </a:t>
                </a:r>
                <a14:m>
                  <m:oMath xmlns:m="http://schemas.openxmlformats.org/officeDocument/2006/math">
                    <m:r>
                      <a:rPr lang="en-US" sz="2400" i="1" dirty="0" smtClean="0">
                        <a:latin typeface="Cambria Math" panose="02040503050406030204" pitchFamily="18" charset="0"/>
                      </a:rPr>
                      <m:t>1</m:t>
                    </m:r>
                  </m:oMath>
                </a14:m>
                <a:endParaRPr lang="da-DK" sz="2400" dirty="0"/>
              </a:p>
              <a:p>
                <a:pPr marL="400050" lvl="1" indent="0">
                  <a:buNone/>
                </a:pPr>
                <a:endParaRPr lang="da-DK" dirty="0"/>
              </a:p>
              <a:p>
                <a:pPr marL="0" indent="0" algn="ctr">
                  <a:buNone/>
                </a:pPr>
                <a:endParaRPr lang="da-DK" dirty="0"/>
              </a:p>
              <a:p>
                <a:pPr marL="400050" lvl="1" indent="0">
                  <a:buNone/>
                </a:pPr>
                <a:endParaRPr lang="da-DK" sz="2400" dirty="0"/>
              </a:p>
              <a:p>
                <a:pPr marL="400050" lvl="1" indent="0">
                  <a:buNone/>
                </a:pPr>
                <a:endParaRPr lang="da-DK" sz="2400" dirty="0"/>
              </a:p>
              <a:p>
                <a:pPr marL="400050" lvl="1" indent="0">
                  <a:buNone/>
                </a:pPr>
                <a:r>
                  <a:rPr lang="da-DK" sz="2400" dirty="0"/>
                  <a:t>Step 5: </a:t>
                </a:r>
                <a14:m>
                  <m:oMath xmlns:m="http://schemas.openxmlformats.org/officeDocument/2006/math">
                    <m:r>
                      <a:rPr lang="en-US" sz="2400" b="0" i="0" dirty="0" smtClean="0">
                        <a:latin typeface="Cambria Math" panose="02040503050406030204" pitchFamily="18" charset="0"/>
                      </a:rPr>
                      <m:t> </m:t>
                    </m:r>
                    <m:r>
                      <a:rPr lang="en-US" sz="2400" i="1" dirty="0" smtClean="0">
                        <a:latin typeface="Cambria Math" panose="02040503050406030204" pitchFamily="18" charset="0"/>
                      </a:rPr>
                      <m:t>𝑑</m:t>
                    </m:r>
                    <m:r>
                      <a:rPr lang="en-US" sz="2400" b="0" i="1" baseline="-25000" dirty="0" smtClean="0">
                        <a:latin typeface="Cambria Math" panose="02040503050406030204" pitchFamily="18" charset="0"/>
                      </a:rPr>
                      <m:t>3</m:t>
                    </m:r>
                    <m:r>
                      <a:rPr lang="en-US" sz="2400" i="1" dirty="0" smtClean="0">
                        <a:latin typeface="Cambria Math" panose="02040503050406030204" pitchFamily="18" charset="0"/>
                      </a:rPr>
                      <m:t> </m:t>
                    </m:r>
                    <m:r>
                      <a:rPr lang="en-US" sz="2400" i="1" dirty="0">
                        <a:latin typeface="Cambria Math" panose="02040503050406030204" pitchFamily="18" charset="0"/>
                      </a:rPr>
                      <m:t>=</m:t>
                    </m:r>
                    <m:r>
                      <a:rPr lang="en-US" sz="2400" b="0" i="1" dirty="0" smtClean="0">
                        <a:latin typeface="Cambria Math" panose="02040503050406030204" pitchFamily="18" charset="0"/>
                      </a:rPr>
                      <m:t>1</m:t>
                    </m:r>
                    <m:r>
                      <a:rPr lang="en-US" sz="2400" i="1" dirty="0">
                        <a:latin typeface="Cambria Math" panose="02040503050406030204" pitchFamily="18" charset="0"/>
                      </a:rPr>
                      <m:t> </m:t>
                    </m:r>
                  </m:oMath>
                </a14:m>
                <a:r>
                  <a:rPr lang="en-US" sz="2400" dirty="0"/>
                  <a:t>: assign job </a:t>
                </a:r>
                <a14:m>
                  <m:oMath xmlns:m="http://schemas.openxmlformats.org/officeDocument/2006/math">
                    <m:r>
                      <a:rPr lang="en-US" sz="2400" b="0" i="1" dirty="0" smtClean="0">
                        <a:latin typeface="Cambria Math" panose="02040503050406030204" pitchFamily="18" charset="0"/>
                      </a:rPr>
                      <m:t>3</m:t>
                    </m:r>
                  </m:oMath>
                </a14:m>
                <a:r>
                  <a:rPr lang="en-US" sz="2400" dirty="0"/>
                  <a:t> to position </a:t>
                </a:r>
                <a14:m>
                  <m:oMath xmlns:m="http://schemas.openxmlformats.org/officeDocument/2006/math">
                    <m:r>
                      <a:rPr lang="en-US" sz="2400" b="0" i="1" dirty="0" smtClean="0">
                        <a:latin typeface="Cambria Math" panose="02040503050406030204" pitchFamily="18" charset="0"/>
                      </a:rPr>
                      <m:t>1</m:t>
                    </m:r>
                  </m:oMath>
                </a14:m>
                <a:endParaRPr lang="da-DK"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Rectangle 3"/>
          <p:cNvSpPr/>
          <p:nvPr/>
        </p:nvSpPr>
        <p:spPr>
          <a:xfrm>
            <a:off x="2133600" y="3390900"/>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a:t>
            </a:r>
          </a:p>
        </p:txBody>
      </p:sp>
      <p:sp>
        <p:nvSpPr>
          <p:cNvPr id="6" name="Rectangle 5"/>
          <p:cNvSpPr/>
          <p:nvPr/>
        </p:nvSpPr>
        <p:spPr>
          <a:xfrm>
            <a:off x="4490112"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1</a:t>
            </a:r>
          </a:p>
        </p:txBody>
      </p:sp>
      <p:sp>
        <p:nvSpPr>
          <p:cNvPr id="7" name="Rectangle 6"/>
          <p:cNvSpPr/>
          <p:nvPr/>
        </p:nvSpPr>
        <p:spPr>
          <a:xfrm>
            <a:off x="5173640"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a:t>
            </a:r>
          </a:p>
        </p:txBody>
      </p:sp>
      <p:sp>
        <p:nvSpPr>
          <p:cNvPr id="8" name="Rectangle 7"/>
          <p:cNvSpPr/>
          <p:nvPr/>
        </p:nvSpPr>
        <p:spPr>
          <a:xfrm>
            <a:off x="5850336"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3</a:t>
            </a:r>
          </a:p>
        </p:txBody>
      </p:sp>
      <p:sp>
        <p:nvSpPr>
          <p:cNvPr id="9" name="Rectangle 8"/>
          <p:cNvSpPr/>
          <p:nvPr/>
        </p:nvSpPr>
        <p:spPr>
          <a:xfrm>
            <a:off x="2133600" y="3850944"/>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Job selected</a:t>
            </a:r>
          </a:p>
        </p:txBody>
      </p:sp>
      <p:sp>
        <p:nvSpPr>
          <p:cNvPr id="11" name="Rectangle 10"/>
          <p:cNvSpPr/>
          <p:nvPr/>
        </p:nvSpPr>
        <p:spPr>
          <a:xfrm>
            <a:off x="4490112"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J2</a:t>
            </a:r>
          </a:p>
        </p:txBody>
      </p:sp>
      <p:sp>
        <p:nvSpPr>
          <p:cNvPr id="12" name="Rectangle 11"/>
          <p:cNvSpPr/>
          <p:nvPr/>
        </p:nvSpPr>
        <p:spPr>
          <a:xfrm>
            <a:off x="5173640"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13" name="Rectangle 12"/>
          <p:cNvSpPr/>
          <p:nvPr/>
        </p:nvSpPr>
        <p:spPr>
          <a:xfrm>
            <a:off x="5850336"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J1</a:t>
            </a:r>
          </a:p>
        </p:txBody>
      </p:sp>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nvGraphicFramePr>
            <p:xfrm>
              <a:off x="1501139"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pPr marL="0" marR="0" algn="just">
                            <a:lnSpc>
                              <a:spcPct val="115000"/>
                            </a:lnSpc>
                            <a:spcBef>
                              <a:spcPts val="0"/>
                            </a:spcBef>
                            <a:spcAft>
                              <a:spcPts val="0"/>
                            </a:spcAft>
                          </a:pPr>
                          <a:r>
                            <a:rPr lang="en-US" sz="2400" dirty="0">
                              <a:solidFill>
                                <a:srgbClr val="C00000"/>
                              </a:solidFill>
                              <a:effectLst/>
                            </a:rPr>
                            <a:t>Job </a:t>
                          </a:r>
                          <a14:m>
                            <m:oMath xmlns:m="http://schemas.openxmlformats.org/officeDocument/2006/math">
                              <m:r>
                                <a:rPr lang="en-US" sz="2400" i="1" dirty="0" smtClean="0">
                                  <a:solidFill>
                                    <a:srgbClr val="C00000"/>
                                  </a:solidFill>
                                  <a:effectLst/>
                                  <a:latin typeface="Cambria Math" panose="02040503050406030204" pitchFamily="18" charset="0"/>
                                </a:rPr>
                                <m:t>𝑖</m:t>
                              </m:r>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𝟏</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𝟐</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𝟑</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𝟒</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𝟓</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𝟔</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1168723"/>
                      </a:ext>
                    </a:extLst>
                  </a:tr>
                  <a:tr h="426593">
                    <a:tc>
                      <a:txBody>
                        <a:bodyPr/>
                        <a:lstStyle/>
                        <a:p>
                          <a:pPr marL="0" marR="0" algn="just">
                            <a:lnSpc>
                              <a:spcPct val="115000"/>
                            </a:lnSpc>
                            <a:spcBef>
                              <a:spcPts val="0"/>
                            </a:spcBef>
                            <a:spcAft>
                              <a:spcPts val="0"/>
                            </a:spcAft>
                          </a:pPr>
                          <a:r>
                            <a:rPr lang="en-US" sz="2400" dirty="0">
                              <a:solidFill>
                                <a:srgbClr val="C00000"/>
                              </a:solidFill>
                              <a:effectLst/>
                            </a:rPr>
                            <a:t>Profit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smtClean="0">
                                      <a:solidFill>
                                        <a:srgbClr val="C00000"/>
                                      </a:solidFill>
                                      <a:latin typeface="Cambria Math" panose="02040503050406030204" pitchFamily="18" charset="0"/>
                                    </a:rPr>
                                    <m:t>𝒈</m:t>
                                  </m:r>
                                </m:e>
                                <m:sub>
                                  <m:r>
                                    <a:rPr lang="en-US" sz="2400" b="1" i="1" dirty="0" smtClean="0">
                                      <a:solidFill>
                                        <a:srgbClr val="C00000"/>
                                      </a:solidFill>
                                      <a:latin typeface="Cambria Math" panose="02040503050406030204" pitchFamily="18" charset="0"/>
                                    </a:rPr>
                                    <m:t>𝒊</m:t>
                                  </m:r>
                                </m:sub>
                              </m:sSub>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𝟐𝟎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𝟏𝟓</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𝟕</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𝟓</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𝟑</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479883"/>
                      </a:ext>
                    </a:extLst>
                  </a:tr>
                  <a:tr h="426593">
                    <a:tc>
                      <a:txBody>
                        <a:bodyPr/>
                        <a:lstStyle/>
                        <a:p>
                          <a:r>
                            <a:rPr lang="en-US" sz="2400" dirty="0">
                              <a:solidFill>
                                <a:srgbClr val="C00000"/>
                              </a:solidFill>
                              <a:effectLst/>
                            </a:rPr>
                            <a:t>Deadline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smtClean="0">
                                      <a:solidFill>
                                        <a:srgbClr val="C00000"/>
                                      </a:solidFill>
                                      <a:latin typeface="Cambria Math" panose="02040503050406030204" pitchFamily="18" charset="0"/>
                                    </a:rPr>
                                    <m:t>𝒅</m:t>
                                  </m:r>
                                </m:e>
                                <m:sub>
                                  <m:r>
                                    <a:rPr lang="en-US" sz="2400" b="1" i="1" dirty="0" smtClean="0">
                                      <a:solidFill>
                                        <a:srgbClr val="C00000"/>
                                      </a:solidFill>
                                      <a:latin typeface="Cambria Math" panose="02040503050406030204" pitchFamily="18" charset="0"/>
                                    </a:rPr>
                                    <m:t>𝒊</m:t>
                                  </m:r>
                                </m:sub>
                              </m:sSub>
                              <m:r>
                                <a:rPr lang="en-US" sz="2400" i="1" dirty="0" smtClean="0">
                                  <a:solidFill>
                                    <a:srgbClr val="C00000"/>
                                  </a:solidFill>
                                  <a:latin typeface="Cambria Math" panose="02040503050406030204" pitchFamily="18" charset="0"/>
                                </a:rPr>
                                <m:t>.</m:t>
                              </m:r>
                            </m:oMath>
                          </a14:m>
                          <a:endParaRPr lang="en-US" sz="2400" dirty="0">
                            <a:solidFill>
                              <a:srgbClr val="C00000"/>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643208"/>
                      </a:ext>
                    </a:extLst>
                  </a:tr>
                </a:tbl>
              </a:graphicData>
            </a:graphic>
          </p:graphicFrame>
        </mc:Choice>
        <mc:Fallback xmlns="">
          <p:graphicFrame>
            <p:nvGraphicFramePr>
              <p:cNvPr id="26" name="Table 25"/>
              <p:cNvGraphicFramePr>
                <a:graphicFrameLocks noGrp="1"/>
              </p:cNvGraphicFramePr>
              <p:nvPr>
                <p:extLst/>
              </p:nvPr>
            </p:nvGraphicFramePr>
            <p:xfrm>
              <a:off x="1501139"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2857" r="-250694"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2857" r="-5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2857" r="-4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2857" r="-3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2857" r="-2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2857" r="-1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2857" r="-1667" b="-237143"/>
                          </a:stretch>
                        </a:blipFill>
                      </a:tcPr>
                    </a:tc>
                    <a:extLst>
                      <a:ext uri="{0D108BD9-81ED-4DB2-BD59-A6C34878D82A}">
                        <a16:rowId xmlns:a16="http://schemas.microsoft.com/office/drawing/2014/main" val="222116872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11268" r="-250694"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11268" r="-5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11268" r="-4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11268" r="-3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11268" r="-2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11268" r="-1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11268" r="-1667" b="-133803"/>
                          </a:stretch>
                        </a:blipFill>
                      </a:tcPr>
                    </a:tc>
                    <a:extLst>
                      <a:ext uri="{0D108BD9-81ED-4DB2-BD59-A6C34878D82A}">
                        <a16:rowId xmlns:a16="http://schemas.microsoft.com/office/drawing/2014/main" val="301647988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214286" r="-250694"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214286" r="-5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214286" r="-4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214286" r="-3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214286" r="-2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214286" r="-1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214286" r="-1667" b="-35714"/>
                          </a:stretch>
                        </a:blipFill>
                      </a:tcPr>
                    </a:tc>
                    <a:extLst>
                      <a:ext uri="{0D108BD9-81ED-4DB2-BD59-A6C34878D82A}">
                        <a16:rowId xmlns:a16="http://schemas.microsoft.com/office/drawing/2014/main" val="2033643208"/>
                      </a:ext>
                    </a:extLst>
                  </a:tr>
                </a:tbl>
              </a:graphicData>
            </a:graphic>
          </p:graphicFrame>
        </mc:Fallback>
      </mc:AlternateContent>
      <p:sp>
        <p:nvSpPr>
          <p:cNvPr id="27" name="Rectangle 26"/>
          <p:cNvSpPr/>
          <p:nvPr/>
        </p:nvSpPr>
        <p:spPr>
          <a:xfrm>
            <a:off x="533401" y="2466966"/>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33401" y="4849504"/>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600200" y="5410200"/>
            <a:ext cx="5791200" cy="461665"/>
          </a:xfrm>
          <a:prstGeom prst="rect">
            <a:avLst/>
          </a:prstGeom>
          <a:solidFill>
            <a:schemeClr val="accent2">
              <a:lumMod val="20000"/>
              <a:lumOff val="80000"/>
            </a:schemeClr>
          </a:solidFill>
        </p:spPr>
        <p:txBody>
          <a:bodyPr wrap="square" rtlCol="0">
            <a:spAutoFit/>
          </a:bodyPr>
          <a:lstStyle/>
          <a:p>
            <a:pPr algn="just"/>
            <a:r>
              <a:rPr lang="en-US" sz="2400" dirty="0">
                <a:solidFill>
                  <a:srgbClr val="FF0000"/>
                </a:solidFill>
              </a:rPr>
              <a:t>Position 1 is already occupied, so reject job 3</a:t>
            </a:r>
          </a:p>
        </p:txBody>
      </p:sp>
      <p:sp>
        <p:nvSpPr>
          <p:cNvPr id="29" name="Oval 28"/>
          <p:cNvSpPr/>
          <p:nvPr/>
        </p:nvSpPr>
        <p:spPr>
          <a:xfrm>
            <a:off x="4079544" y="1905000"/>
            <a:ext cx="457200" cy="410303"/>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612944" y="3872552"/>
            <a:ext cx="457200" cy="410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83489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down)">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1" nodeType="clickEffect">
                                  <p:stCondLst>
                                    <p:cond delay="0"/>
                                  </p:stCondLst>
                                  <p:childTnLst>
                                    <p:animMotion origin="layout" path="M 0 0 L 0 0 L 0.08212 0 L 0.08212 0 " pathEditMode="relative" ptsTypes="AAAA">
                                      <p:cBhvr>
                                        <p:cTn id="56" dur="2000" fill="hold"/>
                                        <p:tgtEl>
                                          <p:spTgt spid="29"/>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27" grpId="0" animBg="1"/>
      <p:bldP spid="28" grpId="0" animBg="1"/>
      <p:bldP spid="14" grpId="0" animBg="1"/>
      <p:bldP spid="29" grpId="0" animBg="1"/>
      <p:bldP spid="29" grpId="1" animBg="1"/>
      <p:bldP spid="3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Job Scheduling with Deadlines -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pPr marL="400050" lvl="1" indent="0">
                  <a:buNone/>
                </a:pPr>
                <a:r>
                  <a:rPr lang="en-US" sz="2400" dirty="0"/>
                  <a:t>Step 6:   </a:t>
                </a:r>
                <a14:m>
                  <m:oMath xmlns:m="http://schemas.openxmlformats.org/officeDocument/2006/math">
                    <m:r>
                      <a:rPr lang="en-US" sz="2400" i="1" dirty="0" smtClean="0">
                        <a:latin typeface="Cambria Math" panose="02040503050406030204" pitchFamily="18" charset="0"/>
                      </a:rPr>
                      <m:t>𝑑</m:t>
                    </m:r>
                    <m:r>
                      <a:rPr lang="en-US" sz="2400" b="0" i="1" baseline="-25000" dirty="0" smtClean="0">
                        <a:latin typeface="Cambria Math" panose="02040503050406030204" pitchFamily="18" charset="0"/>
                      </a:rPr>
                      <m:t>4</m:t>
                    </m:r>
                    <m:r>
                      <a:rPr lang="en-US" sz="2400" i="1" dirty="0">
                        <a:latin typeface="Cambria Math" panose="02040503050406030204" pitchFamily="18" charset="0"/>
                      </a:rPr>
                      <m:t> =</m:t>
                    </m:r>
                    <m:r>
                      <a:rPr lang="en-US" sz="2400" b="0" i="1" dirty="0" smtClean="0">
                        <a:latin typeface="Cambria Math" panose="02040503050406030204" pitchFamily="18" charset="0"/>
                      </a:rPr>
                      <m:t>3</m:t>
                    </m:r>
                    <m:r>
                      <a:rPr lang="en-US" sz="2400" i="1" dirty="0">
                        <a:latin typeface="Cambria Math" panose="02040503050406030204" pitchFamily="18" charset="0"/>
                      </a:rPr>
                      <m:t> : </m:t>
                    </m:r>
                  </m:oMath>
                </a14:m>
                <a:r>
                  <a:rPr lang="en-US" sz="2400" dirty="0"/>
                  <a:t>assign job </a:t>
                </a:r>
                <a14:m>
                  <m:oMath xmlns:m="http://schemas.openxmlformats.org/officeDocument/2006/math">
                    <m:r>
                      <a:rPr lang="en-US" sz="2400" b="0" i="1" dirty="0" smtClean="0">
                        <a:latin typeface="Cambria Math" panose="02040503050406030204" pitchFamily="18" charset="0"/>
                      </a:rPr>
                      <m:t>4</m:t>
                    </m:r>
                  </m:oMath>
                </a14:m>
                <a:r>
                  <a:rPr lang="en-US" sz="2400" dirty="0"/>
                  <a:t> to position </a:t>
                </a:r>
                <a14:m>
                  <m:oMath xmlns:m="http://schemas.openxmlformats.org/officeDocument/2006/math">
                    <m:r>
                      <a:rPr lang="en-US" sz="2400" b="0" i="1" dirty="0" smtClean="0">
                        <a:latin typeface="Cambria Math" panose="02040503050406030204" pitchFamily="18" charset="0"/>
                      </a:rPr>
                      <m:t>2 </m:t>
                    </m:r>
                  </m:oMath>
                </a14:m>
                <a:r>
                  <a:rPr lang="en-US" sz="2400" dirty="0"/>
                  <a:t>as, position </a:t>
                </a:r>
                <a14:m>
                  <m:oMath xmlns:m="http://schemas.openxmlformats.org/officeDocument/2006/math">
                    <m:r>
                      <a:rPr lang="en-US" sz="2400" i="1" dirty="0" smtClean="0">
                        <a:latin typeface="Cambria Math" panose="02040503050406030204" pitchFamily="18" charset="0"/>
                      </a:rPr>
                      <m:t>3</m:t>
                    </m:r>
                  </m:oMath>
                </a14:m>
                <a:r>
                  <a:rPr lang="en-US" sz="2400" dirty="0"/>
                  <a:t> is not free but position </a:t>
                </a:r>
                <a14:m>
                  <m:oMath xmlns:m="http://schemas.openxmlformats.org/officeDocument/2006/math">
                    <m:r>
                      <a:rPr lang="en-US" sz="2400" i="1" dirty="0" smtClean="0">
                        <a:latin typeface="Cambria Math" panose="02040503050406030204" pitchFamily="18" charset="0"/>
                      </a:rPr>
                      <m:t>2</m:t>
                    </m:r>
                  </m:oMath>
                </a14:m>
                <a:r>
                  <a:rPr lang="en-US" sz="2400" dirty="0"/>
                  <a:t> is free.</a:t>
                </a:r>
              </a:p>
              <a:p>
                <a:pPr marL="400050" lvl="1" indent="0">
                  <a:buNone/>
                </a:pPr>
                <a:endParaRPr lang="en-US" dirty="0"/>
              </a:p>
              <a:p>
                <a:pPr marL="400050" lvl="1" indent="0">
                  <a:buNone/>
                </a:pPr>
                <a:endParaRPr lang="en-US" dirty="0"/>
              </a:p>
              <a:p>
                <a:pPr marL="400050" lvl="1" indent="0">
                  <a:buNone/>
                </a:pPr>
                <a:endParaRPr lang="en-US" dirty="0"/>
              </a:p>
              <a:p>
                <a:r>
                  <a:rPr lang="en-US" dirty="0"/>
                  <a:t>Now </a:t>
                </a:r>
                <a:r>
                  <a:rPr lang="en-US" b="1" dirty="0"/>
                  <a:t>no more free position </a:t>
                </a:r>
                <a:r>
                  <a:rPr lang="en-US" dirty="0"/>
                  <a:t>is left so no more jobs can be scheduled. </a:t>
                </a:r>
              </a:p>
              <a:p>
                <a:r>
                  <a:rPr lang="en-US" dirty="0"/>
                  <a:t>The final optimal sequence: </a:t>
                </a:r>
              </a:p>
              <a:p>
                <a:pPr marL="0" indent="0" algn="ctr">
                  <a:buNone/>
                </a:pPr>
                <a:r>
                  <a:rPr lang="en-US" b="1" dirty="0"/>
                  <a:t>Execute the job in order </a:t>
                </a:r>
                <a:r>
                  <a:rPr lang="en-US" b="1" dirty="0">
                    <a:solidFill>
                      <a:srgbClr val="FF0000"/>
                    </a:solidFill>
                  </a:rPr>
                  <a:t>2, 4, 1 </a:t>
                </a:r>
                <a:r>
                  <a:rPr lang="en-US" b="1" dirty="0"/>
                  <a:t>with total profit value </a:t>
                </a:r>
                <a:r>
                  <a:rPr lang="en-US" b="1" dirty="0">
                    <a:solidFill>
                      <a:srgbClr val="FF0000"/>
                    </a:solidFill>
                  </a:rPr>
                  <a:t>42</a:t>
                </a:r>
                <a:r>
                  <a:rPr lang="en-US" b="1" dirty="0"/>
                  <a:t>.</a:t>
                </a:r>
              </a:p>
              <a:p>
                <a:endParaRPr lang="en-US" dirty="0"/>
              </a:p>
              <a:p>
                <a:pPr marL="400050" lvl="1" indent="0">
                  <a:buNone/>
                </a:pPr>
                <a:endParaRPr lang="da-DK" dirty="0"/>
              </a:p>
              <a:p>
                <a:pPr marL="400050" lvl="1" indent="0">
                  <a:buNone/>
                </a:pPr>
                <a:endParaRPr lang="da-DK" dirty="0"/>
              </a:p>
              <a:p>
                <a:pPr marL="0" indent="0" algn="ctr">
                  <a:buNone/>
                </a:pPr>
                <a:endParaRPr lang="da-DK" dirty="0"/>
              </a:p>
              <a:p>
                <a:pPr marL="400050" lvl="1" indent="0">
                  <a:buNone/>
                </a:pPr>
                <a:endParaRPr lang="da-DK" sz="2400" dirty="0"/>
              </a:p>
              <a:p>
                <a:pPr marL="400050" lvl="1" indent="0">
                  <a:buNone/>
                </a:pPr>
                <a:endParaRPr lang="da-DK" sz="2400"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r="-1043"/>
                </a:stretch>
              </a:blipFill>
            </p:spPr>
            <p:txBody>
              <a:bodyPr/>
              <a:lstStyle/>
              <a:p>
                <a:r>
                  <a:rPr lang="en-US">
                    <a:noFill/>
                  </a:rPr>
                  <a:t> </a:t>
                </a:r>
              </a:p>
            </p:txBody>
          </p:sp>
        </mc:Fallback>
      </mc:AlternateContent>
      <p:sp>
        <p:nvSpPr>
          <p:cNvPr id="4" name="Rectangle 3"/>
          <p:cNvSpPr/>
          <p:nvPr/>
        </p:nvSpPr>
        <p:spPr>
          <a:xfrm>
            <a:off x="2133600" y="3390900"/>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a:t>
            </a:r>
          </a:p>
        </p:txBody>
      </p:sp>
      <p:sp>
        <p:nvSpPr>
          <p:cNvPr id="6" name="Rectangle 5"/>
          <p:cNvSpPr/>
          <p:nvPr/>
        </p:nvSpPr>
        <p:spPr>
          <a:xfrm>
            <a:off x="4490112"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1</a:t>
            </a:r>
          </a:p>
        </p:txBody>
      </p:sp>
      <p:sp>
        <p:nvSpPr>
          <p:cNvPr id="7" name="Rectangle 6"/>
          <p:cNvSpPr/>
          <p:nvPr/>
        </p:nvSpPr>
        <p:spPr>
          <a:xfrm>
            <a:off x="5173640"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a:t>
            </a:r>
          </a:p>
        </p:txBody>
      </p:sp>
      <p:sp>
        <p:nvSpPr>
          <p:cNvPr id="8" name="Rectangle 7"/>
          <p:cNvSpPr/>
          <p:nvPr/>
        </p:nvSpPr>
        <p:spPr>
          <a:xfrm>
            <a:off x="5850336"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3</a:t>
            </a:r>
          </a:p>
        </p:txBody>
      </p:sp>
      <p:sp>
        <p:nvSpPr>
          <p:cNvPr id="9" name="Rectangle 8"/>
          <p:cNvSpPr/>
          <p:nvPr/>
        </p:nvSpPr>
        <p:spPr>
          <a:xfrm>
            <a:off x="2133600" y="3850944"/>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Job selected</a:t>
            </a:r>
          </a:p>
        </p:txBody>
      </p:sp>
      <p:sp>
        <p:nvSpPr>
          <p:cNvPr id="11" name="Rectangle 10"/>
          <p:cNvSpPr/>
          <p:nvPr/>
        </p:nvSpPr>
        <p:spPr>
          <a:xfrm>
            <a:off x="4490112"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J2</a:t>
            </a:r>
          </a:p>
        </p:txBody>
      </p:sp>
      <p:sp>
        <p:nvSpPr>
          <p:cNvPr id="12" name="Rectangle 11"/>
          <p:cNvSpPr/>
          <p:nvPr/>
        </p:nvSpPr>
        <p:spPr>
          <a:xfrm>
            <a:off x="5173640"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J4</a:t>
            </a:r>
          </a:p>
        </p:txBody>
      </p:sp>
      <p:sp>
        <p:nvSpPr>
          <p:cNvPr id="13" name="Rectangle 12"/>
          <p:cNvSpPr/>
          <p:nvPr/>
        </p:nvSpPr>
        <p:spPr>
          <a:xfrm>
            <a:off x="5850336"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J1</a:t>
            </a:r>
          </a:p>
        </p:txBody>
      </p:sp>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nvGraphicFramePr>
            <p:xfrm>
              <a:off x="1501139"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pPr marL="0" marR="0" algn="just">
                            <a:lnSpc>
                              <a:spcPct val="115000"/>
                            </a:lnSpc>
                            <a:spcBef>
                              <a:spcPts val="0"/>
                            </a:spcBef>
                            <a:spcAft>
                              <a:spcPts val="0"/>
                            </a:spcAft>
                          </a:pPr>
                          <a:r>
                            <a:rPr lang="en-US" sz="2400" dirty="0">
                              <a:solidFill>
                                <a:srgbClr val="C00000"/>
                              </a:solidFill>
                              <a:effectLst/>
                            </a:rPr>
                            <a:t>Job </a:t>
                          </a:r>
                          <a14:m>
                            <m:oMath xmlns:m="http://schemas.openxmlformats.org/officeDocument/2006/math">
                              <m:r>
                                <a:rPr lang="en-US" sz="2400" i="1" dirty="0" smtClean="0">
                                  <a:solidFill>
                                    <a:srgbClr val="C00000"/>
                                  </a:solidFill>
                                  <a:effectLst/>
                                  <a:latin typeface="Cambria Math" panose="02040503050406030204" pitchFamily="18" charset="0"/>
                                </a:rPr>
                                <m:t>𝑖</m:t>
                              </m:r>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𝟏</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𝟐</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𝟑</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𝟒</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𝟓</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𝟔</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1168723"/>
                      </a:ext>
                    </a:extLst>
                  </a:tr>
                  <a:tr h="426593">
                    <a:tc>
                      <a:txBody>
                        <a:bodyPr/>
                        <a:lstStyle/>
                        <a:p>
                          <a:pPr marL="0" marR="0" algn="just">
                            <a:lnSpc>
                              <a:spcPct val="115000"/>
                            </a:lnSpc>
                            <a:spcBef>
                              <a:spcPts val="0"/>
                            </a:spcBef>
                            <a:spcAft>
                              <a:spcPts val="0"/>
                            </a:spcAft>
                          </a:pPr>
                          <a:r>
                            <a:rPr lang="en-US" sz="2400" dirty="0">
                              <a:solidFill>
                                <a:srgbClr val="C00000"/>
                              </a:solidFill>
                              <a:effectLst/>
                            </a:rPr>
                            <a:t>Profit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smtClean="0">
                                      <a:solidFill>
                                        <a:srgbClr val="C00000"/>
                                      </a:solidFill>
                                      <a:latin typeface="Cambria Math" panose="02040503050406030204" pitchFamily="18" charset="0"/>
                                    </a:rPr>
                                    <m:t>𝒈</m:t>
                                  </m:r>
                                </m:e>
                                <m:sub>
                                  <m:r>
                                    <a:rPr lang="en-US" sz="2400" b="1" i="1" dirty="0" smtClean="0">
                                      <a:solidFill>
                                        <a:srgbClr val="C00000"/>
                                      </a:solidFill>
                                      <a:latin typeface="Cambria Math" panose="02040503050406030204" pitchFamily="18" charset="0"/>
                                    </a:rPr>
                                    <m:t>𝒊</m:t>
                                  </m:r>
                                </m:sub>
                              </m:sSub>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𝟐𝟎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𝟏𝟓</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𝟕</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𝟓</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𝟑</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479883"/>
                      </a:ext>
                    </a:extLst>
                  </a:tr>
                  <a:tr h="426593">
                    <a:tc>
                      <a:txBody>
                        <a:bodyPr/>
                        <a:lstStyle/>
                        <a:p>
                          <a:r>
                            <a:rPr lang="en-US" sz="2400" dirty="0">
                              <a:solidFill>
                                <a:srgbClr val="C00000"/>
                              </a:solidFill>
                              <a:effectLst/>
                            </a:rPr>
                            <a:t>Deadline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smtClean="0">
                                      <a:solidFill>
                                        <a:srgbClr val="C00000"/>
                                      </a:solidFill>
                                      <a:latin typeface="Cambria Math" panose="02040503050406030204" pitchFamily="18" charset="0"/>
                                    </a:rPr>
                                    <m:t>𝒅</m:t>
                                  </m:r>
                                </m:e>
                                <m:sub>
                                  <m:r>
                                    <a:rPr lang="en-US" sz="2400" b="1" i="1" dirty="0" smtClean="0">
                                      <a:solidFill>
                                        <a:srgbClr val="C00000"/>
                                      </a:solidFill>
                                      <a:latin typeface="Cambria Math" panose="02040503050406030204" pitchFamily="18" charset="0"/>
                                    </a:rPr>
                                    <m:t>𝒊</m:t>
                                  </m:r>
                                </m:sub>
                              </m:sSub>
                              <m:r>
                                <a:rPr lang="en-US" sz="2400" i="1" dirty="0" smtClean="0">
                                  <a:solidFill>
                                    <a:srgbClr val="C00000"/>
                                  </a:solidFill>
                                  <a:latin typeface="Cambria Math" panose="02040503050406030204" pitchFamily="18" charset="0"/>
                                </a:rPr>
                                <m:t>.</m:t>
                              </m:r>
                            </m:oMath>
                          </a14:m>
                          <a:endParaRPr lang="en-US" sz="2400" dirty="0">
                            <a:solidFill>
                              <a:srgbClr val="C00000"/>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643208"/>
                      </a:ext>
                    </a:extLst>
                  </a:tr>
                </a:tbl>
              </a:graphicData>
            </a:graphic>
          </p:graphicFrame>
        </mc:Choice>
        <mc:Fallback xmlns="">
          <p:graphicFrame>
            <p:nvGraphicFramePr>
              <p:cNvPr id="26" name="Table 25"/>
              <p:cNvGraphicFramePr>
                <a:graphicFrameLocks noGrp="1"/>
              </p:cNvGraphicFramePr>
              <p:nvPr>
                <p:extLst/>
              </p:nvPr>
            </p:nvGraphicFramePr>
            <p:xfrm>
              <a:off x="1501139"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2857" r="-250694"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2857" r="-5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2857" r="-4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2857" r="-3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2857" r="-2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2857" r="-101667" b="-2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2857" r="-1667" b="-237143"/>
                          </a:stretch>
                        </a:blipFill>
                      </a:tcPr>
                    </a:tc>
                    <a:extLst>
                      <a:ext uri="{0D108BD9-81ED-4DB2-BD59-A6C34878D82A}">
                        <a16:rowId xmlns:a16="http://schemas.microsoft.com/office/drawing/2014/main" val="222116872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11268" r="-250694"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11268" r="-5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11268" r="-4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11268" r="-3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11268" r="-2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11268" r="-101667" b="-13380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11268" r="-1667" b="-133803"/>
                          </a:stretch>
                        </a:blipFill>
                      </a:tcPr>
                    </a:tc>
                    <a:extLst>
                      <a:ext uri="{0D108BD9-81ED-4DB2-BD59-A6C34878D82A}">
                        <a16:rowId xmlns:a16="http://schemas.microsoft.com/office/drawing/2014/main" val="301647988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214286" r="-250694"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214286" r="-5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214286" r="-4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214286" r="-3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214286" r="-2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214286" r="-101667" b="-3571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214286" r="-1667" b="-35714"/>
                          </a:stretch>
                        </a:blipFill>
                      </a:tcPr>
                    </a:tc>
                    <a:extLst>
                      <a:ext uri="{0D108BD9-81ED-4DB2-BD59-A6C34878D82A}">
                        <a16:rowId xmlns:a16="http://schemas.microsoft.com/office/drawing/2014/main" val="2033643208"/>
                      </a:ext>
                    </a:extLst>
                  </a:tr>
                </a:tbl>
              </a:graphicData>
            </a:graphic>
          </p:graphicFrame>
        </mc:Fallback>
      </mc:AlternateContent>
      <p:sp>
        <p:nvSpPr>
          <p:cNvPr id="27" name="Rectangle 26"/>
          <p:cNvSpPr/>
          <p:nvPr/>
        </p:nvSpPr>
        <p:spPr>
          <a:xfrm>
            <a:off x="533401" y="2362200"/>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38200" y="5625152"/>
            <a:ext cx="7315200" cy="4572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527344" y="1905000"/>
            <a:ext cx="457200" cy="410303"/>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71448" y="3872552"/>
            <a:ext cx="457200" cy="410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563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down)">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27" grpId="0" animBg="1"/>
      <p:bldP spid="15" grpId="0" animBg="1"/>
      <p:bldP spid="29" grpId="0" animBg="1"/>
      <p:bldP spid="3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 Home Work</a:t>
            </a:r>
          </a:p>
        </p:txBody>
      </p:sp>
      <p:sp>
        <p:nvSpPr>
          <p:cNvPr id="3" name="Content Placeholder 2"/>
          <p:cNvSpPr>
            <a:spLocks noGrp="1"/>
          </p:cNvSpPr>
          <p:nvPr>
            <p:ph idx="1"/>
          </p:nvPr>
        </p:nvSpPr>
        <p:spPr/>
        <p:txBody>
          <a:bodyPr/>
          <a:lstStyle/>
          <a:p>
            <a:pPr marL="457200" indent="-457200">
              <a:buFont typeface="+mj-lt"/>
              <a:buAutoNum type="arabicPeriod"/>
            </a:pPr>
            <a:r>
              <a:rPr lang="en-US" dirty="0"/>
              <a:t>Using greedy algorithm find an optimal schedule for following jobs with 𝒏=4. </a:t>
            </a:r>
          </a:p>
          <a:p>
            <a:pPr marL="400050" lvl="1" indent="0">
              <a:buNone/>
            </a:pPr>
            <a:r>
              <a:rPr lang="en-US" sz="2400" dirty="0"/>
              <a:t>Profits: (a, b, c, d) = (20,10,40,30)  &amp;</a:t>
            </a:r>
          </a:p>
          <a:p>
            <a:pPr marL="400050" lvl="1" indent="0">
              <a:buNone/>
            </a:pPr>
            <a:r>
              <a:rPr lang="en-US" sz="2400" dirty="0"/>
              <a:t>Deadline: (d</a:t>
            </a:r>
            <a:r>
              <a:rPr lang="en-US" sz="2400" baseline="-25000" dirty="0"/>
              <a:t>1</a:t>
            </a:r>
            <a:r>
              <a:rPr lang="en-US" sz="2400" dirty="0"/>
              <a:t>, d</a:t>
            </a:r>
            <a:r>
              <a:rPr lang="en-US" sz="2400" baseline="-25000" dirty="0"/>
              <a:t>2</a:t>
            </a:r>
            <a:r>
              <a:rPr lang="en-US" sz="2400" dirty="0"/>
              <a:t>, d</a:t>
            </a:r>
            <a:r>
              <a:rPr lang="en-US" sz="2400" baseline="-25000" dirty="0"/>
              <a:t>3</a:t>
            </a:r>
            <a:r>
              <a:rPr lang="en-US" sz="2400" dirty="0"/>
              <a:t>, d</a:t>
            </a:r>
            <a:r>
              <a:rPr lang="en-US" sz="2400" baseline="-25000" dirty="0"/>
              <a:t>4</a:t>
            </a:r>
            <a:r>
              <a:rPr lang="en-US" sz="2400" dirty="0"/>
              <a:t>) = (4, 1, 1, 1)</a:t>
            </a:r>
          </a:p>
          <a:p>
            <a:pPr marL="457200" indent="-457200">
              <a:buFont typeface="+mj-lt"/>
              <a:buAutoNum type="arabicPeriod"/>
            </a:pPr>
            <a:r>
              <a:rPr lang="en-US" dirty="0"/>
              <a:t>Using greedy algorithm find an optimal schedule for following jobs with 𝒏=5. </a:t>
            </a:r>
          </a:p>
          <a:p>
            <a:pPr marL="400050" lvl="1" indent="0">
              <a:buNone/>
            </a:pPr>
            <a:r>
              <a:rPr lang="en-US" sz="2400" dirty="0"/>
              <a:t>Profits: (a, b, c, d, e) = (100,19,27,25,15)  &amp;</a:t>
            </a:r>
          </a:p>
          <a:p>
            <a:pPr marL="400050" lvl="1" indent="0">
              <a:buNone/>
            </a:pPr>
            <a:r>
              <a:rPr lang="en-US" sz="2400" dirty="0"/>
              <a:t>Deadline: (d</a:t>
            </a:r>
            <a:r>
              <a:rPr lang="en-US" sz="2400" baseline="-25000" dirty="0"/>
              <a:t>1</a:t>
            </a:r>
            <a:r>
              <a:rPr lang="en-US" sz="2400" dirty="0"/>
              <a:t>, d</a:t>
            </a:r>
            <a:r>
              <a:rPr lang="en-US" sz="2400" baseline="-25000" dirty="0"/>
              <a:t>2</a:t>
            </a:r>
            <a:r>
              <a:rPr lang="en-US" sz="2400" dirty="0"/>
              <a:t>, d</a:t>
            </a:r>
            <a:r>
              <a:rPr lang="en-US" sz="2400" baseline="-25000" dirty="0"/>
              <a:t>3</a:t>
            </a:r>
            <a:r>
              <a:rPr lang="en-US" sz="2400" dirty="0"/>
              <a:t>, d</a:t>
            </a:r>
            <a:r>
              <a:rPr lang="en-US" sz="2400" baseline="-25000" dirty="0"/>
              <a:t>4</a:t>
            </a:r>
            <a:r>
              <a:rPr lang="en-US" sz="2400" dirty="0"/>
              <a:t>, d</a:t>
            </a:r>
            <a:r>
              <a:rPr lang="en-US" sz="2400" baseline="-25000" dirty="0"/>
              <a:t>5</a:t>
            </a:r>
            <a:r>
              <a:rPr lang="en-US" sz="2400" dirty="0"/>
              <a:t>) = (2, 1, 2, 1, 3)</a:t>
            </a:r>
          </a:p>
          <a:p>
            <a:pPr marL="400050" lvl="1" indent="0">
              <a:buNone/>
            </a:pPr>
            <a:endParaRPr lang="en-US" sz="2400" dirty="0"/>
          </a:p>
        </p:txBody>
      </p:sp>
    </p:spTree>
    <p:extLst>
      <p:ext uri="{BB962C8B-B14F-4D97-AF65-F5344CB8AC3E}">
        <p14:creationId xmlns:p14="http://schemas.microsoft.com/office/powerpoint/2010/main" val="31584223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Job Scheduling with Deadlines - Algorithm</a:t>
            </a:r>
          </a:p>
        </p:txBody>
      </p:sp>
      <p:sp>
        <p:nvSpPr>
          <p:cNvPr id="4" name="Content Placeholder 3"/>
          <p:cNvSpPr txBox="1">
            <a:spLocks noGrp="1"/>
          </p:cNvSpPr>
          <p:nvPr>
            <p:ph idx="1"/>
          </p:nvPr>
        </p:nvSpPr>
        <p:spPr>
          <a:xfrm>
            <a:off x="190500" y="990600"/>
            <a:ext cx="8763000" cy="4472956"/>
          </a:xfrm>
          <a:prstGeom prst="rect">
            <a:avLst/>
          </a:prstGeom>
          <a:solidFill>
            <a:schemeClr val="bg2"/>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0000"/>
              </a:lnSpc>
              <a:spcBef>
                <a:spcPts val="0"/>
              </a:spcBef>
              <a:spcAft>
                <a:spcPts val="6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0000"/>
              </a:lnSpc>
              <a:spcBef>
                <a:spcPts val="0"/>
              </a:spcBef>
              <a:spcAft>
                <a:spcPts val="600"/>
              </a:spcAft>
              <a:buClrTx/>
              <a:buFont typeface="Arial" panose="020B0604020202020204" pitchFamily="34" charset="0"/>
              <a:buChar char="•"/>
              <a:defRPr sz="2200" kern="1200">
                <a:solidFill>
                  <a:schemeClr val="tx1"/>
                </a:solidFill>
                <a:latin typeface="+mj-lt"/>
                <a:ea typeface="Times New Roman" panose="02020603050405020304" pitchFamily="18" charset="0"/>
                <a:cs typeface="Times New Roman" panose="02020603050405020304" pitchFamily="18" charset="0"/>
              </a:defRPr>
            </a:lvl2pPr>
            <a:lvl3pPr marL="1200150" indent="-285750" algn="just" defTabSz="914400" rtl="0" eaLnBrk="1" latinLnBrk="0" hangingPunct="1">
              <a:lnSpc>
                <a:spcPct val="110000"/>
              </a:lnSpc>
              <a:spcBef>
                <a:spcPts val="0"/>
              </a:spcBef>
              <a:spcAft>
                <a:spcPts val="600"/>
              </a:spcAft>
              <a:buClrTx/>
              <a:buSzPct val="80000"/>
              <a:buFont typeface="Wingdings" panose="05000000000000000000" pitchFamily="2" charset="2"/>
              <a:buChar char="q"/>
              <a:defRPr sz="20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indent="0" algn="l">
              <a:spcAft>
                <a:spcPts val="0"/>
              </a:spcAft>
              <a:buNone/>
            </a:pPr>
            <a:r>
              <a:rPr lang="en-US" sz="2200" b="1" dirty="0">
                <a:solidFill>
                  <a:schemeClr val="tx2">
                    <a:lumMod val="60000"/>
                    <a:lumOff val="40000"/>
                  </a:schemeClr>
                </a:solidFill>
                <a:latin typeface="Consolas" pitchFamily="49" charset="0"/>
                <a:cs typeface="Consolas" pitchFamily="49" charset="0"/>
              </a:rPr>
              <a:t>Algorithm: Job-Scheduling (P[1..n], D[1..n]) </a:t>
            </a:r>
          </a:p>
          <a:p>
            <a:pPr marL="457200" indent="-457200" algn="l">
              <a:spcAft>
                <a:spcPts val="0"/>
              </a:spcAft>
              <a:buFont typeface="+mj-lt"/>
              <a:buAutoNum type="arabicPeriod"/>
            </a:pPr>
            <a:r>
              <a:rPr lang="en-US" sz="2200" b="1" dirty="0">
                <a:latin typeface="Consolas" pitchFamily="49" charset="0"/>
                <a:cs typeface="Consolas" pitchFamily="49" charset="0"/>
              </a:rPr>
              <a:t>Sort all the n jobs in decreasing order of their profit.</a:t>
            </a:r>
          </a:p>
          <a:p>
            <a:pPr marL="457200" indent="-457200" algn="l">
              <a:spcAft>
                <a:spcPts val="0"/>
              </a:spcAft>
              <a:buFont typeface="+mj-lt"/>
              <a:buAutoNum type="arabicPeriod"/>
            </a:pPr>
            <a:r>
              <a:rPr lang="en-US" sz="2200" b="1" dirty="0">
                <a:latin typeface="Consolas" pitchFamily="49" charset="0"/>
                <a:cs typeface="Consolas" pitchFamily="49" charset="0"/>
              </a:rPr>
              <a:t>Let total position </a:t>
            </a:r>
            <a:r>
              <a:rPr lang="en-US" sz="2200" b="1" dirty="0">
                <a:solidFill>
                  <a:srgbClr val="FF0000"/>
                </a:solidFill>
                <a:latin typeface="Consolas" pitchFamily="49" charset="0"/>
                <a:cs typeface="Consolas" pitchFamily="49" charset="0"/>
              </a:rPr>
              <a:t>P = min(n, max(d</a:t>
            </a:r>
            <a:r>
              <a:rPr lang="en-US" sz="2200" b="1" baseline="-25000" dirty="0">
                <a:solidFill>
                  <a:srgbClr val="FF0000"/>
                </a:solidFill>
                <a:latin typeface="Consolas" pitchFamily="49" charset="0"/>
                <a:cs typeface="Consolas" pitchFamily="49" charset="0"/>
              </a:rPr>
              <a:t>i</a:t>
            </a:r>
            <a:r>
              <a:rPr lang="en-US" sz="2200" b="1" dirty="0">
                <a:solidFill>
                  <a:srgbClr val="FF0000"/>
                </a:solidFill>
                <a:latin typeface="Consolas" pitchFamily="49" charset="0"/>
                <a:cs typeface="Consolas" pitchFamily="49" charset="0"/>
              </a:rPr>
              <a:t>))</a:t>
            </a:r>
          </a:p>
          <a:p>
            <a:pPr marL="457200" indent="-457200" algn="l">
              <a:spcAft>
                <a:spcPts val="0"/>
              </a:spcAft>
              <a:buFont typeface="+mj-lt"/>
              <a:buAutoNum type="arabicPeriod"/>
            </a:pPr>
            <a:r>
              <a:rPr lang="en-US" sz="2200" b="1" dirty="0">
                <a:latin typeface="Consolas" pitchFamily="49" charset="0"/>
                <a:cs typeface="Consolas" pitchFamily="49" charset="0"/>
              </a:rPr>
              <a:t>Each position 0, 1, 2…, P is in different set and </a:t>
            </a:r>
            <a:r>
              <a:rPr lang="en-US" sz="2200" b="1" dirty="0">
                <a:solidFill>
                  <a:srgbClr val="FF0000"/>
                </a:solidFill>
                <a:latin typeface="Consolas" pitchFamily="49" charset="0"/>
                <a:cs typeface="Consolas" pitchFamily="49" charset="0"/>
              </a:rPr>
              <a:t>T({</a:t>
            </a:r>
            <a:r>
              <a:rPr lang="en-US" sz="2200" b="1" dirty="0" err="1">
                <a:solidFill>
                  <a:srgbClr val="FF0000"/>
                </a:solidFill>
                <a:latin typeface="Consolas" pitchFamily="49" charset="0"/>
                <a:cs typeface="Consolas" pitchFamily="49" charset="0"/>
              </a:rPr>
              <a:t>i</a:t>
            </a:r>
            <a:r>
              <a:rPr lang="en-US" sz="2200" b="1" dirty="0">
                <a:solidFill>
                  <a:srgbClr val="FF0000"/>
                </a:solidFill>
                <a:latin typeface="Consolas" pitchFamily="49" charset="0"/>
                <a:cs typeface="Consolas" pitchFamily="49" charset="0"/>
              </a:rPr>
              <a:t>}) = </a:t>
            </a:r>
            <a:r>
              <a:rPr lang="en-US" sz="2200" b="1" dirty="0" err="1">
                <a:solidFill>
                  <a:srgbClr val="FF0000"/>
                </a:solidFill>
                <a:latin typeface="Consolas" pitchFamily="49" charset="0"/>
                <a:cs typeface="Consolas" pitchFamily="49" charset="0"/>
              </a:rPr>
              <a:t>i</a:t>
            </a:r>
            <a:r>
              <a:rPr lang="en-US" sz="2200" b="1" dirty="0">
                <a:latin typeface="Consolas" pitchFamily="49" charset="0"/>
                <a:cs typeface="Consolas" pitchFamily="49" charset="0"/>
              </a:rPr>
              <a:t>, for 0 ≤ </a:t>
            </a:r>
            <a:r>
              <a:rPr lang="en-US" sz="2200" b="1" dirty="0" err="1">
                <a:latin typeface="Consolas" pitchFamily="49" charset="0"/>
                <a:cs typeface="Consolas" pitchFamily="49" charset="0"/>
              </a:rPr>
              <a:t>i</a:t>
            </a:r>
            <a:r>
              <a:rPr lang="en-US" sz="2200" b="1" dirty="0">
                <a:latin typeface="Consolas" pitchFamily="49" charset="0"/>
                <a:cs typeface="Consolas" pitchFamily="49" charset="0"/>
              </a:rPr>
              <a:t> ≤ P.</a:t>
            </a:r>
          </a:p>
          <a:p>
            <a:pPr marL="457200" indent="-457200" algn="l">
              <a:spcAft>
                <a:spcPts val="0"/>
              </a:spcAft>
              <a:buFont typeface="+mj-lt"/>
              <a:buAutoNum type="arabicPeriod"/>
            </a:pPr>
            <a:r>
              <a:rPr lang="en-US" sz="2200" b="1" dirty="0">
                <a:latin typeface="Consolas" pitchFamily="49" charset="0"/>
                <a:cs typeface="Consolas" pitchFamily="49" charset="0"/>
              </a:rPr>
              <a:t>Find the set that contains d, let this set be K. if T(K) = 0 reject the job; otherwise:</a:t>
            </a:r>
          </a:p>
          <a:p>
            <a:pPr marL="857250" lvl="1" indent="-457200" algn="l">
              <a:spcAft>
                <a:spcPts val="0"/>
              </a:spcAft>
              <a:buFont typeface="+mj-lt"/>
              <a:buAutoNum type="alphaLcPeriod"/>
            </a:pPr>
            <a:r>
              <a:rPr lang="en-US" sz="2000" b="1" dirty="0">
                <a:latin typeface="Consolas" pitchFamily="49" charset="0"/>
                <a:cs typeface="Consolas" pitchFamily="49" charset="0"/>
              </a:rPr>
              <a:t>Assign the new job to position T(K).</a:t>
            </a:r>
          </a:p>
          <a:p>
            <a:pPr marL="857250" lvl="1" indent="-457200" algn="l">
              <a:spcAft>
                <a:spcPts val="0"/>
              </a:spcAft>
              <a:buFont typeface="+mj-lt"/>
              <a:buAutoNum type="alphaLcPeriod"/>
            </a:pPr>
            <a:r>
              <a:rPr lang="en-US" sz="2000" b="1" dirty="0">
                <a:latin typeface="Consolas" pitchFamily="49" charset="0"/>
                <a:cs typeface="Consolas" pitchFamily="49" charset="0"/>
              </a:rPr>
              <a:t>Find the set that contains T(K) – 1. Call this set L.</a:t>
            </a:r>
          </a:p>
          <a:p>
            <a:pPr marL="857250" lvl="1" indent="-457200" algn="l">
              <a:spcAft>
                <a:spcPts val="0"/>
              </a:spcAft>
              <a:buFont typeface="+mj-lt"/>
              <a:buAutoNum type="alphaLcPeriod"/>
            </a:pPr>
            <a:r>
              <a:rPr lang="en-US" sz="2000" b="1" dirty="0">
                <a:latin typeface="Consolas" pitchFamily="49" charset="0"/>
                <a:cs typeface="Consolas" pitchFamily="49" charset="0"/>
              </a:rPr>
              <a:t>Merge K and L. the value for this new set is the old value of T(L).</a:t>
            </a:r>
          </a:p>
        </p:txBody>
      </p:sp>
    </p:spTree>
    <p:extLst>
      <p:ext uri="{BB962C8B-B14F-4D97-AF65-F5344CB8AC3E}">
        <p14:creationId xmlns:p14="http://schemas.microsoft.com/office/powerpoint/2010/main" val="3879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55</a:t>
            </a:fld>
            <a:endParaRPr lang="en-US" dirty="0"/>
          </a:p>
        </p:txBody>
      </p:sp>
      <p:sp>
        <p:nvSpPr>
          <p:cNvPr id="5" name="Pentagon 4"/>
          <p:cNvSpPr/>
          <p:nvPr/>
        </p:nvSpPr>
        <p:spPr>
          <a:xfrm rot="5400000">
            <a:off x="-3023208" y="3017520"/>
            <a:ext cx="6858000" cy="82296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itle 1"/>
          <p:cNvSpPr>
            <a:spLocks noGrp="1"/>
          </p:cNvSpPr>
          <p:nvPr>
            <p:ph type="title"/>
          </p:nvPr>
        </p:nvSpPr>
        <p:spPr>
          <a:xfrm>
            <a:off x="2523729" y="3012282"/>
            <a:ext cx="4096543" cy="833437"/>
          </a:xfrm>
          <a:noFill/>
        </p:spPr>
        <p:txBody>
          <a:bodyPr/>
          <a:lstStyle/>
          <a:p>
            <a:r>
              <a:rPr lang="en-US" cap="none" dirty="0">
                <a:solidFill>
                  <a:srgbClr val="C00000"/>
                </a:solidFill>
              </a:rPr>
              <a:t>Huffman Codes</a:t>
            </a:r>
          </a:p>
        </p:txBody>
      </p:sp>
    </p:spTree>
    <p:extLst>
      <p:ext uri="{BB962C8B-B14F-4D97-AF65-F5344CB8AC3E}">
        <p14:creationId xmlns:p14="http://schemas.microsoft.com/office/powerpoint/2010/main" val="660527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a:t>
            </a:r>
          </a:p>
        </p:txBody>
      </p:sp>
      <p:sp>
        <p:nvSpPr>
          <p:cNvPr id="3" name="Content Placeholder 2"/>
          <p:cNvSpPr>
            <a:spLocks noGrp="1"/>
          </p:cNvSpPr>
          <p:nvPr>
            <p:ph idx="1"/>
          </p:nvPr>
        </p:nvSpPr>
        <p:spPr/>
        <p:txBody>
          <a:bodyPr/>
          <a:lstStyle/>
          <a:p>
            <a:r>
              <a:rPr lang="en-US" dirty="0"/>
              <a:t>Huffman invented a greedy algorithm that constructs </a:t>
            </a:r>
            <a:r>
              <a:rPr lang="en-US" b="1" dirty="0"/>
              <a:t>an optimal prefix code</a:t>
            </a:r>
            <a:r>
              <a:rPr lang="en-US" dirty="0"/>
              <a:t> called a Huffman code.</a:t>
            </a:r>
          </a:p>
          <a:p>
            <a:r>
              <a:rPr lang="en-US" dirty="0"/>
              <a:t>Huffman coding is a </a:t>
            </a:r>
            <a:r>
              <a:rPr lang="en-US" b="1" dirty="0"/>
              <a:t>lossless data compression </a:t>
            </a:r>
            <a:r>
              <a:rPr lang="en-US" dirty="0"/>
              <a:t>algorithm. </a:t>
            </a:r>
          </a:p>
          <a:p>
            <a:r>
              <a:rPr lang="en-US" dirty="0"/>
              <a:t>It assigns </a:t>
            </a:r>
            <a:r>
              <a:rPr lang="en-US" b="1" dirty="0"/>
              <a:t>variable-length codes </a:t>
            </a:r>
            <a:r>
              <a:rPr lang="en-US" dirty="0"/>
              <a:t>to input characters.</a:t>
            </a:r>
          </a:p>
          <a:p>
            <a:r>
              <a:rPr lang="en-US" dirty="0"/>
              <a:t>Lengths of the assigned codes are based on the </a:t>
            </a:r>
            <a:r>
              <a:rPr lang="en-US" b="1" dirty="0"/>
              <a:t>frequencies of corresponding characters</a:t>
            </a:r>
            <a:r>
              <a:rPr lang="en-US" dirty="0"/>
              <a:t>. </a:t>
            </a:r>
          </a:p>
          <a:p>
            <a:r>
              <a:rPr lang="en-US" dirty="0"/>
              <a:t>The </a:t>
            </a:r>
            <a:r>
              <a:rPr lang="en-US" dirty="0">
                <a:solidFill>
                  <a:srgbClr val="FF0000"/>
                </a:solidFill>
              </a:rPr>
              <a:t>most frequent character gets the smallest code </a:t>
            </a:r>
            <a:r>
              <a:rPr lang="en-US" dirty="0"/>
              <a:t>and the </a:t>
            </a:r>
            <a:r>
              <a:rPr lang="en-US" dirty="0">
                <a:solidFill>
                  <a:srgbClr val="0066FF"/>
                </a:solidFill>
              </a:rPr>
              <a:t>least frequent character gets the largest code.</a:t>
            </a:r>
          </a:p>
          <a:p>
            <a:r>
              <a:rPr lang="en-US" dirty="0"/>
              <a:t>The variable-length codes assigned to input characters are </a:t>
            </a:r>
            <a:r>
              <a:rPr lang="en-US" dirty="0">
                <a:solidFill>
                  <a:srgbClr val="FF0000"/>
                </a:solidFill>
              </a:rPr>
              <a:t>Prefix Codes.</a:t>
            </a:r>
          </a:p>
          <a:p>
            <a:endParaRPr lang="en-US" dirty="0"/>
          </a:p>
        </p:txBody>
      </p:sp>
    </p:spTree>
    <p:extLst>
      <p:ext uri="{BB962C8B-B14F-4D97-AF65-F5344CB8AC3E}">
        <p14:creationId xmlns:p14="http://schemas.microsoft.com/office/powerpoint/2010/main" val="313258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a:t>
            </a:r>
          </a:p>
        </p:txBody>
      </p:sp>
      <p:sp>
        <p:nvSpPr>
          <p:cNvPr id="3" name="Content Placeholder 2"/>
          <p:cNvSpPr>
            <a:spLocks noGrp="1"/>
          </p:cNvSpPr>
          <p:nvPr>
            <p:ph idx="1"/>
          </p:nvPr>
        </p:nvSpPr>
        <p:spPr/>
        <p:txBody>
          <a:bodyPr/>
          <a:lstStyle/>
          <a:p>
            <a:r>
              <a:rPr lang="en-US" dirty="0"/>
              <a:t>In Prefix codes, the codes are assigned in such a way that the code assigned to one character </a:t>
            </a:r>
            <a:r>
              <a:rPr lang="en-US" b="1" dirty="0"/>
              <a:t>is not a prefix of code </a:t>
            </a:r>
            <a:r>
              <a:rPr lang="en-US" dirty="0"/>
              <a:t>assigned to any other character. </a:t>
            </a:r>
          </a:p>
          <a:p>
            <a:r>
              <a:rPr lang="en-US" dirty="0"/>
              <a:t>For example,  </a:t>
            </a:r>
          </a:p>
          <a:p>
            <a:r>
              <a:rPr lang="en-US" sz="2800" dirty="0"/>
              <a:t>a = 01,  b = 010  and c = 11</a:t>
            </a:r>
          </a:p>
          <a:p>
            <a:r>
              <a:rPr lang="en-US" dirty="0"/>
              <a:t>This is how Huffman Coding makes sure that there is </a:t>
            </a:r>
            <a:r>
              <a:rPr lang="en-US" b="1" dirty="0"/>
              <a:t>no ambiguity </a:t>
            </a:r>
            <a:r>
              <a:rPr lang="en-US" dirty="0"/>
              <a:t>when decoding the generated bit stream.</a:t>
            </a:r>
          </a:p>
          <a:p>
            <a:r>
              <a:rPr lang="en-US" dirty="0"/>
              <a:t>There are mainly two major parts in Huffman Coding</a:t>
            </a:r>
          </a:p>
          <a:p>
            <a:pPr marL="914400" lvl="1" indent="-457200">
              <a:buFont typeface="+mj-lt"/>
              <a:buAutoNum type="arabicPeriod"/>
            </a:pPr>
            <a:r>
              <a:rPr lang="en-US" dirty="0">
                <a:solidFill>
                  <a:srgbClr val="0066FF"/>
                </a:solidFill>
              </a:rPr>
              <a:t>Build a Huffman Tree from input characters.</a:t>
            </a:r>
          </a:p>
          <a:p>
            <a:pPr marL="914400" lvl="1" indent="-457200">
              <a:buFont typeface="+mj-lt"/>
              <a:buAutoNum type="arabicPeriod"/>
            </a:pPr>
            <a:r>
              <a:rPr lang="en-US" dirty="0">
                <a:solidFill>
                  <a:srgbClr val="0066FF"/>
                </a:solidFill>
              </a:rPr>
              <a:t>Traverse the Huffman Tree and assign codes to characters.</a:t>
            </a:r>
          </a:p>
        </p:txBody>
      </p:sp>
      <p:sp>
        <p:nvSpPr>
          <p:cNvPr id="4" name="TextBox 3"/>
          <p:cNvSpPr txBox="1"/>
          <p:nvPr/>
        </p:nvSpPr>
        <p:spPr>
          <a:xfrm>
            <a:off x="4724400" y="2818141"/>
            <a:ext cx="2590800" cy="461665"/>
          </a:xfrm>
          <a:prstGeom prst="rect">
            <a:avLst/>
          </a:prstGeom>
          <a:solidFill>
            <a:schemeClr val="accent2">
              <a:lumMod val="40000"/>
              <a:lumOff val="60000"/>
            </a:schemeClr>
          </a:solidFill>
        </p:spPr>
        <p:txBody>
          <a:bodyPr wrap="square" rtlCol="0">
            <a:spAutoFit/>
          </a:bodyPr>
          <a:lstStyle/>
          <a:p>
            <a:pPr algn="ctr"/>
            <a:r>
              <a:rPr lang="en-US" sz="2400" dirty="0"/>
              <a:t>Not a prefix code</a:t>
            </a:r>
          </a:p>
        </p:txBody>
      </p:sp>
      <p:sp>
        <p:nvSpPr>
          <p:cNvPr id="5" name="Rounded Rectangle 4"/>
          <p:cNvSpPr/>
          <p:nvPr/>
        </p:nvSpPr>
        <p:spPr>
          <a:xfrm>
            <a:off x="2241559" y="2869903"/>
            <a:ext cx="377190" cy="3462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115704" y="3252510"/>
            <a:ext cx="381000"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89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 - Example</a:t>
            </a:r>
          </a:p>
        </p:txBody>
      </p:sp>
      <p:sp>
        <p:nvSpPr>
          <p:cNvPr id="3" name="Content Placeholder 2"/>
          <p:cNvSpPr>
            <a:spLocks noGrp="1"/>
          </p:cNvSpPr>
          <p:nvPr>
            <p:ph idx="1"/>
          </p:nvPr>
        </p:nvSpPr>
        <p:spPr/>
        <p:txBody>
          <a:bodyPr/>
          <a:lstStyle/>
          <a:p>
            <a:r>
              <a:rPr lang="en-US" dirty="0"/>
              <a:t>Find the Huffman codes for the following characters.</a:t>
            </a:r>
          </a:p>
        </p:txBody>
      </p:sp>
      <p:graphicFrame>
        <p:nvGraphicFramePr>
          <p:cNvPr id="4" name="Table 3"/>
          <p:cNvGraphicFramePr>
            <a:graphicFrameLocks noGrp="1"/>
          </p:cNvGraphicFramePr>
          <p:nvPr>
            <p:extLst>
              <p:ext uri="{D42A27DB-BD31-4B8C-83A1-F6EECF244321}">
                <p14:modId xmlns:p14="http://schemas.microsoft.com/office/powerpoint/2010/main" val="3819742581"/>
              </p:ext>
            </p:extLst>
          </p:nvPr>
        </p:nvGraphicFramePr>
        <p:xfrm>
          <a:off x="990600" y="1752600"/>
          <a:ext cx="6629400" cy="1261872"/>
        </p:xfrm>
        <a:graphic>
          <a:graphicData uri="http://schemas.openxmlformats.org/drawingml/2006/table">
            <a:tbl>
              <a:tblPr firstRow="1" firstCol="1" bandRow="1">
                <a:tableStyleId>{21E4AEA4-8DFA-4A89-87EB-49C32662AFE0}</a:tableStyleId>
              </a:tblPr>
              <a:tblGrid>
                <a:gridCol w="2228010">
                  <a:extLst>
                    <a:ext uri="{9D8B030D-6E8A-4147-A177-3AD203B41FA5}">
                      <a16:colId xmlns:a16="http://schemas.microsoft.com/office/drawing/2014/main" val="354366288"/>
                    </a:ext>
                  </a:extLst>
                </a:gridCol>
                <a:gridCol w="789687">
                  <a:extLst>
                    <a:ext uri="{9D8B030D-6E8A-4147-A177-3AD203B41FA5}">
                      <a16:colId xmlns:a16="http://schemas.microsoft.com/office/drawing/2014/main" val="1307534128"/>
                    </a:ext>
                  </a:extLst>
                </a:gridCol>
                <a:gridCol w="789687">
                  <a:extLst>
                    <a:ext uri="{9D8B030D-6E8A-4147-A177-3AD203B41FA5}">
                      <a16:colId xmlns:a16="http://schemas.microsoft.com/office/drawing/2014/main" val="1566708603"/>
                    </a:ext>
                  </a:extLst>
                </a:gridCol>
                <a:gridCol w="789687">
                  <a:extLst>
                    <a:ext uri="{9D8B030D-6E8A-4147-A177-3AD203B41FA5}">
                      <a16:colId xmlns:a16="http://schemas.microsoft.com/office/drawing/2014/main" val="931776294"/>
                    </a:ext>
                  </a:extLst>
                </a:gridCol>
                <a:gridCol w="677443">
                  <a:extLst>
                    <a:ext uri="{9D8B030D-6E8A-4147-A177-3AD203B41FA5}">
                      <a16:colId xmlns:a16="http://schemas.microsoft.com/office/drawing/2014/main" val="3173872714"/>
                    </a:ext>
                  </a:extLst>
                </a:gridCol>
                <a:gridCol w="677443">
                  <a:extLst>
                    <a:ext uri="{9D8B030D-6E8A-4147-A177-3AD203B41FA5}">
                      <a16:colId xmlns:a16="http://schemas.microsoft.com/office/drawing/2014/main" val="699234910"/>
                    </a:ext>
                  </a:extLst>
                </a:gridCol>
                <a:gridCol w="677443">
                  <a:extLst>
                    <a:ext uri="{9D8B030D-6E8A-4147-A177-3AD203B41FA5}">
                      <a16:colId xmlns:a16="http://schemas.microsoft.com/office/drawing/2014/main" val="2308475217"/>
                    </a:ext>
                  </a:extLst>
                </a:gridCol>
              </a:tblGrid>
              <a:tr h="223041">
                <a:tc>
                  <a:txBody>
                    <a:bodyPr/>
                    <a:lstStyle/>
                    <a:p>
                      <a:pPr marL="0" marR="0" algn="ctr">
                        <a:lnSpc>
                          <a:spcPct val="115000"/>
                        </a:lnSpc>
                        <a:spcBef>
                          <a:spcPts val="0"/>
                        </a:spcBef>
                        <a:spcAft>
                          <a:spcPts val="0"/>
                        </a:spcAft>
                      </a:pPr>
                      <a:r>
                        <a:rPr lang="en-US" sz="2400" dirty="0">
                          <a:solidFill>
                            <a:srgbClr val="C00000"/>
                          </a:solidFill>
                          <a:effectLst/>
                        </a:rPr>
                        <a:t>Characters</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a</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b</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c</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e</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f</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759993"/>
                  </a:ext>
                </a:extLst>
              </a:tr>
              <a:tr h="615159">
                <a:tc>
                  <a:txBody>
                    <a:bodyPr/>
                    <a:lstStyle/>
                    <a:p>
                      <a:pPr marL="0" marR="0" algn="ctr">
                        <a:lnSpc>
                          <a:spcPct val="115000"/>
                        </a:lnSpc>
                        <a:spcBef>
                          <a:spcPts val="0"/>
                        </a:spcBef>
                        <a:spcAft>
                          <a:spcPts val="0"/>
                        </a:spcAft>
                      </a:pPr>
                      <a:r>
                        <a:rPr lang="en-US" sz="2400" dirty="0">
                          <a:solidFill>
                            <a:srgbClr val="C00000"/>
                          </a:solidFill>
                          <a:effectLst/>
                        </a:rPr>
                        <a:t>Frequency (in thousand)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45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13</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16</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9</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834702"/>
                  </a:ext>
                </a:extLst>
              </a:tr>
            </a:tbl>
          </a:graphicData>
        </a:graphic>
      </p:graphicFrame>
      <p:sp>
        <p:nvSpPr>
          <p:cNvPr id="5" name="Rectangle 4"/>
          <p:cNvSpPr/>
          <p:nvPr/>
        </p:nvSpPr>
        <p:spPr>
          <a:xfrm>
            <a:off x="190500" y="3311571"/>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1: </a:t>
            </a:r>
          </a:p>
        </p:txBody>
      </p:sp>
      <p:sp>
        <p:nvSpPr>
          <p:cNvPr id="6" name="TextBox 5"/>
          <p:cNvSpPr txBox="1"/>
          <p:nvPr/>
        </p:nvSpPr>
        <p:spPr>
          <a:xfrm>
            <a:off x="190500" y="3844971"/>
            <a:ext cx="8420100" cy="461665"/>
          </a:xfrm>
          <a:prstGeom prst="rect">
            <a:avLst/>
          </a:prstGeom>
          <a:noFill/>
        </p:spPr>
        <p:txBody>
          <a:bodyPr wrap="square" rtlCol="0">
            <a:spAutoFit/>
          </a:bodyPr>
          <a:lstStyle/>
          <a:p>
            <a:pPr algn="just"/>
            <a:r>
              <a:rPr lang="en-US" sz="2400" dirty="0">
                <a:solidFill>
                  <a:srgbClr val="0066FF"/>
                </a:solidFill>
              </a:rPr>
              <a:t>Arrange the characters in the Ascending order of their frequency.</a:t>
            </a:r>
          </a:p>
        </p:txBody>
      </p:sp>
      <p:sp>
        <p:nvSpPr>
          <p:cNvPr id="7" name="Rectangle 6"/>
          <p:cNvSpPr/>
          <p:nvPr/>
        </p:nvSpPr>
        <p:spPr>
          <a:xfrm>
            <a:off x="762000"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8" name="Rectangle 7"/>
          <p:cNvSpPr/>
          <p:nvPr/>
        </p:nvSpPr>
        <p:spPr>
          <a:xfrm>
            <a:off x="2057400"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9" name="Rectangle 8"/>
          <p:cNvSpPr/>
          <p:nvPr/>
        </p:nvSpPr>
        <p:spPr>
          <a:xfrm>
            <a:off x="3425536"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10" name="Rectangle 9"/>
          <p:cNvSpPr/>
          <p:nvPr/>
        </p:nvSpPr>
        <p:spPr>
          <a:xfrm>
            <a:off x="4762498"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11" name="Rectangle 10"/>
          <p:cNvSpPr/>
          <p:nvPr/>
        </p:nvSpPr>
        <p:spPr>
          <a:xfrm>
            <a:off x="6096000"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12" name="Rectangle 11"/>
          <p:cNvSpPr/>
          <p:nvPr/>
        </p:nvSpPr>
        <p:spPr>
          <a:xfrm>
            <a:off x="7467600"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Tree>
    <p:extLst>
      <p:ext uri="{BB962C8B-B14F-4D97-AF65-F5344CB8AC3E}">
        <p14:creationId xmlns:p14="http://schemas.microsoft.com/office/powerpoint/2010/main" val="10296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 - Example</a:t>
            </a:r>
          </a:p>
        </p:txBody>
      </p:sp>
      <p:sp>
        <p:nvSpPr>
          <p:cNvPr id="5" name="Rectangle 4"/>
          <p:cNvSpPr/>
          <p:nvPr/>
        </p:nvSpPr>
        <p:spPr>
          <a:xfrm>
            <a:off x="190500"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2: </a:t>
            </a:r>
          </a:p>
        </p:txBody>
      </p:sp>
      <p:sp>
        <p:nvSpPr>
          <p:cNvPr id="6" name="TextBox 5"/>
          <p:cNvSpPr txBox="1"/>
          <p:nvPr/>
        </p:nvSpPr>
        <p:spPr>
          <a:xfrm>
            <a:off x="190500" y="1524000"/>
            <a:ext cx="84201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Extract two nodes with the minimum frequency.</a:t>
            </a:r>
          </a:p>
          <a:p>
            <a:pPr marL="342900" indent="-342900" algn="just">
              <a:buFont typeface="Arial" panose="020B0604020202020204" pitchFamily="34" charset="0"/>
              <a:buChar char="•"/>
            </a:pPr>
            <a:r>
              <a:rPr lang="en-US" sz="2400" dirty="0"/>
              <a:t>Create a new internal node with frequency equal to the sum of the two nodes frequencies. </a:t>
            </a:r>
          </a:p>
          <a:p>
            <a:pPr marL="342900" indent="-342900" algn="just">
              <a:buFont typeface="Arial" panose="020B0604020202020204" pitchFamily="34" charset="0"/>
              <a:buChar char="•"/>
            </a:pPr>
            <a:r>
              <a:rPr lang="en-US" sz="2400" dirty="0"/>
              <a:t>Make the first extracted node as its left child and the other extracted node as its right child. </a:t>
            </a:r>
          </a:p>
        </p:txBody>
      </p:sp>
      <p:sp>
        <p:nvSpPr>
          <p:cNvPr id="13" name="Rectangle 12"/>
          <p:cNvSpPr/>
          <p:nvPr/>
        </p:nvSpPr>
        <p:spPr>
          <a:xfrm>
            <a:off x="762000"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14" name="Rectangle 13"/>
          <p:cNvSpPr/>
          <p:nvPr/>
        </p:nvSpPr>
        <p:spPr>
          <a:xfrm>
            <a:off x="2057400"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15" name="Rectangle 14"/>
          <p:cNvSpPr/>
          <p:nvPr/>
        </p:nvSpPr>
        <p:spPr>
          <a:xfrm>
            <a:off x="3425536"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16" name="Rectangle 15"/>
          <p:cNvSpPr/>
          <p:nvPr/>
        </p:nvSpPr>
        <p:spPr>
          <a:xfrm>
            <a:off x="4762498"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17" name="Rectangle 16"/>
          <p:cNvSpPr/>
          <p:nvPr/>
        </p:nvSpPr>
        <p:spPr>
          <a:xfrm>
            <a:off x="6096000"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18" name="Rectangle 17"/>
          <p:cNvSpPr/>
          <p:nvPr/>
        </p:nvSpPr>
        <p:spPr>
          <a:xfrm>
            <a:off x="7467600" y="47244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
        <p:nvSpPr>
          <p:cNvPr id="4" name="Oval 3"/>
          <p:cNvSpPr/>
          <p:nvPr/>
        </p:nvSpPr>
        <p:spPr>
          <a:xfrm>
            <a:off x="1414249" y="3440771"/>
            <a:ext cx="828124" cy="800371"/>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12" name="Straight Connector 11"/>
          <p:cNvCxnSpPr>
            <a:stCxn id="4" idx="3"/>
            <a:endCxn id="13" idx="0"/>
          </p:cNvCxnSpPr>
          <p:nvPr/>
        </p:nvCxnSpPr>
        <p:spPr>
          <a:xfrm flipH="1">
            <a:off x="1219200" y="4123930"/>
            <a:ext cx="316325" cy="600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5"/>
            <a:endCxn id="14" idx="0"/>
          </p:cNvCxnSpPr>
          <p:nvPr/>
        </p:nvCxnSpPr>
        <p:spPr>
          <a:xfrm>
            <a:off x="2121097" y="4123930"/>
            <a:ext cx="393503" cy="600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03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par>
                          <p:cTn id="14" fill="hold">
                            <p:stCondLst>
                              <p:cond delay="500"/>
                            </p:stCondLst>
                            <p:childTnLst>
                              <p:par>
                                <p:cTn id="15" presetID="1" presetClass="emph" presetSubtype="2" fill="hold" nodeType="afterEffect">
                                  <p:stCondLst>
                                    <p:cond delay="0"/>
                                  </p:stCondLst>
                                  <p:childTnLst>
                                    <p:animClr clrSpc="rgb" dir="cw">
                                      <p:cBhvr>
                                        <p:cTn id="16" dur="2000" fill="hold"/>
                                        <p:tgtEl>
                                          <p:spTgt spid="13"/>
                                        </p:tgtEl>
                                        <p:attrNameLst>
                                          <p:attrName>fillcolor</p:attrName>
                                        </p:attrNameLst>
                                      </p:cBhvr>
                                      <p:to>
                                        <a:srgbClr val="D99694"/>
                                      </p:to>
                                    </p:animClr>
                                    <p:set>
                                      <p:cBhvr>
                                        <p:cTn id="17" dur="2000" fill="hold"/>
                                        <p:tgtEl>
                                          <p:spTgt spid="13"/>
                                        </p:tgtEl>
                                        <p:attrNameLst>
                                          <p:attrName>fill.type</p:attrName>
                                        </p:attrNameLst>
                                      </p:cBhvr>
                                      <p:to>
                                        <p:strVal val="solid"/>
                                      </p:to>
                                    </p:set>
                                    <p:set>
                                      <p:cBhvr>
                                        <p:cTn id="18" dur="2000" fill="hold"/>
                                        <p:tgtEl>
                                          <p:spTgt spid="13"/>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14"/>
                                        </p:tgtEl>
                                        <p:attrNameLst>
                                          <p:attrName>fillcolor</p:attrName>
                                        </p:attrNameLst>
                                      </p:cBhvr>
                                      <p:to>
                                        <a:srgbClr val="D99694"/>
                                      </p:to>
                                    </p:animClr>
                                    <p:set>
                                      <p:cBhvr>
                                        <p:cTn id="21" dur="2000" fill="hold"/>
                                        <p:tgtEl>
                                          <p:spTgt spid="14"/>
                                        </p:tgtEl>
                                        <p:attrNameLst>
                                          <p:attrName>fill.type</p:attrName>
                                        </p:attrNameLst>
                                      </p:cBhvr>
                                      <p:to>
                                        <p:strVal val="solid"/>
                                      </p:to>
                                    </p:set>
                                    <p:set>
                                      <p:cBhvr>
                                        <p:cTn id="22" dur="2000" fill="hold"/>
                                        <p:tgtEl>
                                          <p:spTgt spid="14"/>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par>
                                <p:cTn id="43" presetID="22" presetClass="entr" presetSubtype="1"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Change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suppose, we need to pay an amount of </a:t>
                </a:r>
                <a14:m>
                  <m:oMath xmlns:m="http://schemas.openxmlformats.org/officeDocument/2006/math">
                    <m:r>
                      <a:rPr lang="en-US" dirty="0">
                        <a:solidFill>
                          <a:srgbClr val="0066FF"/>
                        </a:solidFill>
                        <a:latin typeface="Cambria Math" panose="02040503050406030204" pitchFamily="18" charset="0"/>
                      </a:rPr>
                      <m:t>₹</m:t>
                    </m:r>
                  </m:oMath>
                </a14:m>
                <a:r>
                  <a:rPr lang="en-US" dirty="0"/>
                  <a:t> </a:t>
                </a:r>
                <a:r>
                  <a:rPr lang="en-US" dirty="0">
                    <a:solidFill>
                      <a:srgbClr val="0066FF"/>
                    </a:solidFill>
                  </a:rPr>
                  <a:t>28</a:t>
                </a:r>
                <a:r>
                  <a:rPr lang="en-US" dirty="0"/>
                  <a:t>/- using the available coins. </a:t>
                </a:r>
              </a:p>
              <a:p>
                <a:r>
                  <a:rPr lang="en-US" dirty="0"/>
                  <a:t>Here we have a candidate (coins) set </a:t>
                </a:r>
                <a14:m>
                  <m:oMath xmlns:m="http://schemas.openxmlformats.org/officeDocument/2006/math">
                    <m:r>
                      <a:rPr lang="en-IN" b="1" i="1" dirty="0">
                        <a:latin typeface="Cambria Math" panose="02040503050406030204" pitchFamily="18" charset="0"/>
                      </a:rPr>
                      <m:t>𝑪</m:t>
                    </m:r>
                    <m:r>
                      <a:rPr lang="en-IN" b="1" i="1" dirty="0">
                        <a:latin typeface="Cambria Math" panose="02040503050406030204" pitchFamily="18" charset="0"/>
                      </a:rPr>
                      <m:t> = {</m:t>
                    </m:r>
                    <m:r>
                      <a:rPr lang="en-IN" b="1" i="1" dirty="0">
                        <a:latin typeface="Cambria Math" panose="02040503050406030204" pitchFamily="18" charset="0"/>
                      </a:rPr>
                      <m:t>𝟏𝟎</m:t>
                    </m:r>
                    <m:r>
                      <a:rPr lang="en-IN" b="1" i="1" dirty="0">
                        <a:latin typeface="Cambria Math" panose="02040503050406030204" pitchFamily="18" charset="0"/>
                      </a:rPr>
                      <m:t>,  </m:t>
                    </m:r>
                    <m:r>
                      <a:rPr lang="en-IN" b="1" i="1" dirty="0">
                        <a:latin typeface="Cambria Math" panose="02040503050406030204" pitchFamily="18" charset="0"/>
                      </a:rPr>
                      <m:t>𝟓</m:t>
                    </m:r>
                    <m:r>
                      <a:rPr lang="en-IN" b="1" i="1" dirty="0">
                        <a:latin typeface="Cambria Math" panose="02040503050406030204" pitchFamily="18" charset="0"/>
                      </a:rPr>
                      <m:t>,  </m:t>
                    </m:r>
                    <m:r>
                      <a:rPr lang="en-IN" b="1" i="1" dirty="0">
                        <a:latin typeface="Cambria Math" panose="02040503050406030204" pitchFamily="18" charset="0"/>
                      </a:rPr>
                      <m:t>𝟐</m:t>
                    </m:r>
                    <m:r>
                      <a:rPr lang="en-IN" b="1" i="1" dirty="0">
                        <a:latin typeface="Cambria Math" panose="02040503050406030204" pitchFamily="18" charset="0"/>
                      </a:rPr>
                      <m:t>,  </m:t>
                    </m:r>
                    <m:r>
                      <a:rPr lang="en-IN" b="1" i="1" dirty="0">
                        <a:latin typeface="Cambria Math" panose="02040503050406030204" pitchFamily="18" charset="0"/>
                      </a:rPr>
                      <m:t>𝟏</m:t>
                    </m:r>
                    <m:r>
                      <a:rPr lang="en-IN" b="1" i="1" dirty="0">
                        <a:latin typeface="Cambria Math" panose="02040503050406030204" pitchFamily="18" charset="0"/>
                      </a:rPr>
                      <m:t>,  .</m:t>
                    </m:r>
                    <m:r>
                      <a:rPr lang="en-IN" b="1" i="1" dirty="0">
                        <a:latin typeface="Cambria Math" panose="02040503050406030204" pitchFamily="18" charset="0"/>
                      </a:rPr>
                      <m:t>𝟓</m:t>
                    </m:r>
                    <m:r>
                      <a:rPr lang="en-IN" b="1" i="1" dirty="0">
                        <a:latin typeface="Cambria Math" panose="02040503050406030204" pitchFamily="18" charset="0"/>
                      </a:rPr>
                      <m:t>}</m:t>
                    </m:r>
                  </m:oMath>
                </a14:m>
                <a:endParaRPr lang="en-US" b="1" dirty="0"/>
              </a:p>
              <a:p>
                <a:r>
                  <a:rPr lang="en-US" dirty="0"/>
                  <a:t> The greedy solution is,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1043"/>
                </a:stretch>
              </a:blipFill>
            </p:spPr>
            <p:txBody>
              <a:bodyPr/>
              <a:lstStyle/>
              <a:p>
                <a:r>
                  <a:rPr lang="en-US">
                    <a:noFill/>
                  </a:rPr>
                  <a:t> </a:t>
                </a:r>
              </a:p>
            </p:txBody>
          </p:sp>
        </mc:Fallback>
      </mc:AlternateContent>
      <p:sp>
        <p:nvSpPr>
          <p:cNvPr id="6" name="TextBox 5"/>
          <p:cNvSpPr txBox="1"/>
          <p:nvPr/>
        </p:nvSpPr>
        <p:spPr>
          <a:xfrm>
            <a:off x="1066800" y="2971800"/>
            <a:ext cx="2510303" cy="461665"/>
          </a:xfrm>
          <a:prstGeom prst="rect">
            <a:avLst/>
          </a:prstGeom>
          <a:noFill/>
          <a:ln w="28575">
            <a:solidFill>
              <a:schemeClr val="tx1"/>
            </a:solidFill>
          </a:ln>
        </p:spPr>
        <p:txBody>
          <a:bodyPr wrap="none" rtlCol="0">
            <a:spAutoFit/>
          </a:bodyPr>
          <a:lstStyle/>
          <a:p>
            <a:r>
              <a:rPr lang="en-IN" sz="2400" dirty="0"/>
              <a:t>Selected coins are,</a:t>
            </a:r>
            <a:endParaRPr lang="en-US" sz="2400" dirty="0"/>
          </a:p>
        </p:txBody>
      </p:sp>
      <p:sp>
        <p:nvSpPr>
          <p:cNvPr id="8" name="Rounded Rectangle 7"/>
          <p:cNvSpPr/>
          <p:nvPr/>
        </p:nvSpPr>
        <p:spPr>
          <a:xfrm>
            <a:off x="1136074" y="4267200"/>
            <a:ext cx="852055"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10</a:t>
            </a:r>
          </a:p>
        </p:txBody>
      </p:sp>
      <p:sp>
        <p:nvSpPr>
          <p:cNvPr id="9" name="Rounded Rectangle 8"/>
          <p:cNvSpPr/>
          <p:nvPr/>
        </p:nvSpPr>
        <p:spPr>
          <a:xfrm>
            <a:off x="5564332" y="2971800"/>
            <a:ext cx="1446068" cy="4433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Amount </a:t>
            </a:r>
          </a:p>
        </p:txBody>
      </p:sp>
      <p:sp>
        <p:nvSpPr>
          <p:cNvPr id="11" name="Rounded Rectangle 10"/>
          <p:cNvSpPr/>
          <p:nvPr/>
        </p:nvSpPr>
        <p:spPr>
          <a:xfrm>
            <a:off x="1149928" y="4793673"/>
            <a:ext cx="824346"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5</a:t>
            </a:r>
          </a:p>
        </p:txBody>
      </p:sp>
      <p:sp>
        <p:nvSpPr>
          <p:cNvPr id="12" name="Rounded Rectangle 11"/>
          <p:cNvSpPr/>
          <p:nvPr/>
        </p:nvSpPr>
        <p:spPr>
          <a:xfrm>
            <a:off x="1158588" y="5327073"/>
            <a:ext cx="807027"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2</a:t>
            </a:r>
          </a:p>
        </p:txBody>
      </p:sp>
      <p:sp>
        <p:nvSpPr>
          <p:cNvPr id="13" name="Rounded Rectangle 12"/>
          <p:cNvSpPr/>
          <p:nvPr/>
        </p:nvSpPr>
        <p:spPr>
          <a:xfrm>
            <a:off x="1158588" y="5860473"/>
            <a:ext cx="807027"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p>
        </p:txBody>
      </p:sp>
      <p:sp>
        <p:nvSpPr>
          <p:cNvPr id="14" name="Rounded Rectangle 13"/>
          <p:cNvSpPr/>
          <p:nvPr/>
        </p:nvSpPr>
        <p:spPr>
          <a:xfrm>
            <a:off x="2531282" y="4263737"/>
            <a:ext cx="779318"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2</a:t>
            </a:r>
          </a:p>
        </p:txBody>
      </p:sp>
      <p:sp>
        <p:nvSpPr>
          <p:cNvPr id="15" name="Rounded Rectangle 14"/>
          <p:cNvSpPr/>
          <p:nvPr/>
        </p:nvSpPr>
        <p:spPr>
          <a:xfrm>
            <a:off x="2531282" y="5867400"/>
            <a:ext cx="779318"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p>
        </p:txBody>
      </p:sp>
      <p:sp>
        <p:nvSpPr>
          <p:cNvPr id="16" name="Rounded Rectangle 15"/>
          <p:cNvSpPr/>
          <p:nvPr/>
        </p:nvSpPr>
        <p:spPr>
          <a:xfrm>
            <a:off x="2531282" y="5327073"/>
            <a:ext cx="779318"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p>
        </p:txBody>
      </p:sp>
      <p:sp>
        <p:nvSpPr>
          <p:cNvPr id="17" name="Rounded Rectangle 16"/>
          <p:cNvSpPr/>
          <p:nvPr/>
        </p:nvSpPr>
        <p:spPr>
          <a:xfrm>
            <a:off x="2531282" y="4793673"/>
            <a:ext cx="779318"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p>
        </p:txBody>
      </p:sp>
      <p:sp>
        <p:nvSpPr>
          <p:cNvPr id="19" name="Rounded Rectangle 18"/>
          <p:cNvSpPr/>
          <p:nvPr/>
        </p:nvSpPr>
        <p:spPr>
          <a:xfrm>
            <a:off x="5717598" y="3555340"/>
            <a:ext cx="1139536" cy="457200"/>
          </a:xfrm>
          <a:prstGeom prst="round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20" name="Rounded Rectangle 19"/>
          <p:cNvSpPr/>
          <p:nvPr/>
        </p:nvSpPr>
        <p:spPr>
          <a:xfrm>
            <a:off x="1066801" y="3555340"/>
            <a:ext cx="990600"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coins</a:t>
            </a:r>
          </a:p>
        </p:txBody>
      </p:sp>
      <p:sp>
        <p:nvSpPr>
          <p:cNvPr id="21" name="Rounded Rectangle 20"/>
          <p:cNvSpPr/>
          <p:nvPr/>
        </p:nvSpPr>
        <p:spPr>
          <a:xfrm>
            <a:off x="2264779" y="3555340"/>
            <a:ext cx="1312324"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quantity</a:t>
            </a:r>
          </a:p>
        </p:txBody>
      </p:sp>
      <p:sp>
        <p:nvSpPr>
          <p:cNvPr id="23" name="Oval 22"/>
          <p:cNvSpPr/>
          <p:nvPr/>
        </p:nvSpPr>
        <p:spPr>
          <a:xfrm>
            <a:off x="6019800" y="1905000"/>
            <a:ext cx="457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5717598" y="3555340"/>
            <a:ext cx="1139536" cy="457200"/>
          </a:xfrm>
          <a:prstGeom prst="round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20</a:t>
            </a:r>
          </a:p>
        </p:txBody>
      </p:sp>
      <p:sp>
        <p:nvSpPr>
          <p:cNvPr id="25" name="Oval 24"/>
          <p:cNvSpPr/>
          <p:nvPr/>
        </p:nvSpPr>
        <p:spPr>
          <a:xfrm>
            <a:off x="6885296" y="1905000"/>
            <a:ext cx="457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717598" y="3555340"/>
            <a:ext cx="1139536" cy="457200"/>
          </a:xfrm>
          <a:prstGeom prst="round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25</a:t>
            </a:r>
          </a:p>
        </p:txBody>
      </p:sp>
      <p:sp>
        <p:nvSpPr>
          <p:cNvPr id="27" name="Rounded Rectangle 26"/>
          <p:cNvSpPr/>
          <p:nvPr/>
        </p:nvSpPr>
        <p:spPr>
          <a:xfrm>
            <a:off x="5717598" y="3555340"/>
            <a:ext cx="1139536" cy="457200"/>
          </a:xfrm>
          <a:prstGeom prst="round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27</a:t>
            </a:r>
          </a:p>
        </p:txBody>
      </p:sp>
      <p:sp>
        <p:nvSpPr>
          <p:cNvPr id="28" name="Rounded Rectangle 27"/>
          <p:cNvSpPr/>
          <p:nvPr/>
        </p:nvSpPr>
        <p:spPr>
          <a:xfrm>
            <a:off x="5717598" y="3555340"/>
            <a:ext cx="1139536" cy="457200"/>
          </a:xfrm>
          <a:prstGeom prst="round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28</a:t>
            </a:r>
          </a:p>
        </p:txBody>
      </p:sp>
      <p:sp>
        <p:nvSpPr>
          <p:cNvPr id="4" name="TextBox 3"/>
          <p:cNvSpPr txBox="1"/>
          <p:nvPr/>
        </p:nvSpPr>
        <p:spPr>
          <a:xfrm>
            <a:off x="5105400" y="5105400"/>
            <a:ext cx="3124200" cy="461665"/>
          </a:xfrm>
          <a:prstGeom prst="rect">
            <a:avLst/>
          </a:prstGeom>
          <a:gradFill>
            <a:gsLst>
              <a:gs pos="20000">
                <a:schemeClr val="accent3">
                  <a:lumMod val="60000"/>
                  <a:lumOff val="40000"/>
                </a:schemeClr>
              </a:gs>
              <a:gs pos="2000">
                <a:schemeClr val="accent6">
                  <a:lumMod val="60000"/>
                  <a:lumOff val="40000"/>
                </a:schemeClr>
              </a:gs>
              <a:gs pos="0">
                <a:schemeClr val="accent1">
                  <a:lumMod val="5000"/>
                  <a:lumOff val="95000"/>
                </a:schemeClr>
              </a:gs>
              <a:gs pos="52000">
                <a:srgbClr val="A7C0DE"/>
              </a:gs>
              <a:gs pos="57000">
                <a:schemeClr val="accent1">
                  <a:lumMod val="45000"/>
                  <a:lumOff val="55000"/>
                </a:schemeClr>
              </a:gs>
              <a:gs pos="100000">
                <a:srgbClr val="CC82B3"/>
              </a:gs>
            </a:gsLst>
            <a:lin ang="5400000" scaled="1"/>
          </a:gradFill>
        </p:spPr>
        <p:txBody>
          <a:bodyPr wrap="square" rtlCol="0">
            <a:spAutoFit/>
          </a:bodyPr>
          <a:lstStyle/>
          <a:p>
            <a:r>
              <a:rPr lang="en-US" sz="2400" dirty="0"/>
              <a:t>Total required coins = 5</a:t>
            </a:r>
          </a:p>
        </p:txBody>
      </p:sp>
      <p:sp>
        <p:nvSpPr>
          <p:cNvPr id="29" name="TextBox 28"/>
          <p:cNvSpPr txBox="1"/>
          <p:nvPr/>
        </p:nvSpPr>
        <p:spPr>
          <a:xfrm>
            <a:off x="5105400" y="5643265"/>
            <a:ext cx="3657600" cy="461665"/>
          </a:xfrm>
          <a:prstGeom prst="rect">
            <a:avLst/>
          </a:prstGeom>
          <a:gradFill>
            <a:gsLst>
              <a:gs pos="20000">
                <a:schemeClr val="accent3">
                  <a:lumMod val="60000"/>
                  <a:lumOff val="40000"/>
                </a:schemeClr>
              </a:gs>
              <a:gs pos="2000">
                <a:schemeClr val="accent6">
                  <a:lumMod val="60000"/>
                  <a:lumOff val="40000"/>
                </a:schemeClr>
              </a:gs>
              <a:gs pos="0">
                <a:schemeClr val="accent1">
                  <a:lumMod val="5000"/>
                  <a:lumOff val="95000"/>
                </a:schemeClr>
              </a:gs>
              <a:gs pos="52000">
                <a:srgbClr val="A7C0DE"/>
              </a:gs>
              <a:gs pos="57000">
                <a:schemeClr val="accent1">
                  <a:lumMod val="45000"/>
                  <a:lumOff val="55000"/>
                </a:schemeClr>
              </a:gs>
              <a:gs pos="100000">
                <a:srgbClr val="CC82B3"/>
              </a:gs>
            </a:gsLst>
            <a:lin ang="5400000" scaled="1"/>
          </a:gradFill>
        </p:spPr>
        <p:txBody>
          <a:bodyPr wrap="square" rtlCol="0">
            <a:spAutoFit/>
          </a:bodyPr>
          <a:lstStyle/>
          <a:p>
            <a:r>
              <a:rPr lang="en-US" sz="2400" dirty="0"/>
              <a:t>Selected coins = {10, 5, 2, 1}</a:t>
            </a:r>
          </a:p>
        </p:txBody>
      </p:sp>
    </p:spTree>
    <p:extLst>
      <p:ext uri="{BB962C8B-B14F-4D97-AF65-F5344CB8AC3E}">
        <p14:creationId xmlns:p14="http://schemas.microsoft.com/office/powerpoint/2010/main" val="294718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32"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ircle(ou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3" nodeType="clickEffect">
                                  <p:stCondLst>
                                    <p:cond delay="0"/>
                                  </p:stCondLst>
                                  <p:childTnLst>
                                    <p:animMotion origin="layout" path="M 0 0 L 0 0 L 0.05225 0 L 0.05225 0 " pathEditMode="relative" ptsTypes="AAAA">
                                      <p:cBhvr>
                                        <p:cTn id="60" dur="2000" fill="hold"/>
                                        <p:tgtEl>
                                          <p:spTgt spid="23"/>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500"/>
                            </p:stCondLst>
                            <p:childTnLst>
                              <p:par>
                                <p:cTn id="76" presetID="1" presetClass="exit" presetSubtype="0" fill="hold" grpId="2" nodeType="afterEffect">
                                  <p:stCondLst>
                                    <p:cond delay="0"/>
                                  </p:stCondLst>
                                  <p:childTnLst>
                                    <p:set>
                                      <p:cBhvr>
                                        <p:cTn id="77" dur="1" fill="hold">
                                          <p:stCondLst>
                                            <p:cond delay="0"/>
                                          </p:stCondLst>
                                        </p:cTn>
                                        <p:tgtEl>
                                          <p:spTgt spid="2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 presetClass="entr" presetSubtype="32"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circle(out)">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3" nodeType="clickEffect">
                                  <p:stCondLst>
                                    <p:cond delay="0"/>
                                  </p:stCondLst>
                                  <p:childTnLst>
                                    <p:animMotion origin="layout" path="M 0 0 L 0 0 C 0.00434 -0.0007 0.00886 -0.00232 0.01337 -0.00186 C 0.01598 -0.00163 0.01823 0.00162 0.02084 0.00208 C 0.02535 0.003 0.02987 0.00208 0.03438 0.00208 L 0.03733 0.00208 L 0.04636 0.00208 " pathEditMode="relative" ptsTypes="AAAAAAA">
                                      <p:cBhvr>
                                        <p:cTn id="100" dur="2000" fill="hold"/>
                                        <p:tgtEl>
                                          <p:spTgt spid="25"/>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fade">
                                      <p:cBhvr>
                                        <p:cTn id="105" dur="500"/>
                                        <p:tgtEl>
                                          <p:spTgt spid="13"/>
                                        </p:tgtEl>
                                      </p:cBhvr>
                                    </p:animEffect>
                                  </p:childTnLst>
                                </p:cTn>
                              </p:par>
                            </p:childTnLst>
                          </p:cTn>
                        </p:par>
                        <p:par>
                          <p:cTn id="106" fill="hold">
                            <p:stCondLst>
                              <p:cond delay="500"/>
                            </p:stCondLst>
                            <p:childTnLst>
                              <p:par>
                                <p:cTn id="107" presetID="10" presetClass="entr" presetSubtype="0" fill="hold" grpId="0" nodeType="after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500"/>
                                        <p:tgtEl>
                                          <p:spTgt spid="1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fade">
                                      <p:cBhvr>
                                        <p:cTn id="114" dur="500"/>
                                        <p:tgtEl>
                                          <p:spTgt spid="28"/>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 nodeType="clickEffect">
                                  <p:stCondLst>
                                    <p:cond delay="0"/>
                                  </p:stCondLst>
                                  <p:childTnLst>
                                    <p:set>
                                      <p:cBhvr>
                                        <p:cTn id="118" dur="1" fill="hold">
                                          <p:stCondLst>
                                            <p:cond delay="0"/>
                                          </p:stCondLst>
                                        </p:cTn>
                                        <p:tgtEl>
                                          <p:spTgt spid="2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
                                        </p:tgtEl>
                                        <p:attrNameLst>
                                          <p:attrName>style.visibility</p:attrName>
                                        </p:attrNameLst>
                                      </p:cBhvr>
                                      <p:to>
                                        <p:strVal val="visible"/>
                                      </p:to>
                                    </p:set>
                                    <p:animEffect transition="in" filter="fade">
                                      <p:cBhvr>
                                        <p:cTn id="123" dur="500"/>
                                        <p:tgtEl>
                                          <p:spTgt spid="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5" grpId="0" animBg="1"/>
      <p:bldP spid="16" grpId="0" animBg="1"/>
      <p:bldP spid="17" grpId="0" animBg="1"/>
      <p:bldP spid="19" grpId="0" animBg="1"/>
      <p:bldP spid="20" grpId="0" animBg="1"/>
      <p:bldP spid="21" grpId="0" animBg="1"/>
      <p:bldP spid="23" grpId="0" animBg="1"/>
      <p:bldP spid="23" grpId="2" animBg="1"/>
      <p:bldP spid="23" grpId="3" animBg="1"/>
      <p:bldP spid="24" grpId="0" animBg="1"/>
      <p:bldP spid="25" grpId="0" animBg="1"/>
      <p:bldP spid="25" grpId="2" animBg="1"/>
      <p:bldP spid="25" grpId="3" animBg="1"/>
      <p:bldP spid="26" grpId="0" animBg="1"/>
      <p:bldP spid="27" grpId="0" animBg="1"/>
      <p:bldP spid="28" grpId="0" animBg="1"/>
      <p:bldP spid="4" grpId="0" animBg="1"/>
      <p:bldP spid="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 - Example</a:t>
            </a:r>
          </a:p>
        </p:txBody>
      </p:sp>
      <p:sp>
        <p:nvSpPr>
          <p:cNvPr id="4" name="Rectangle 3"/>
          <p:cNvSpPr/>
          <p:nvPr/>
        </p:nvSpPr>
        <p:spPr>
          <a:xfrm>
            <a:off x="190500"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3: </a:t>
            </a:r>
          </a:p>
        </p:txBody>
      </p:sp>
      <mc:AlternateContent xmlns:mc="http://schemas.openxmlformats.org/markup-compatibility/2006" xmlns:a14="http://schemas.microsoft.com/office/drawing/2010/main">
        <mc:Choice Requires="a14">
          <p:sp>
            <p:nvSpPr>
              <p:cNvPr id="5" name="TextBox 4"/>
              <p:cNvSpPr txBox="1"/>
              <p:nvPr/>
            </p:nvSpPr>
            <p:spPr>
              <a:xfrm>
                <a:off x="190500" y="1524000"/>
                <a:ext cx="8420100"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Rearrange the tree in ascending order.</a:t>
                </a:r>
              </a:p>
              <a:p>
                <a:pPr marL="342900" indent="-342900" algn="just">
                  <a:buFont typeface="Arial" panose="020B0604020202020204" pitchFamily="34" charset="0"/>
                  <a:buChar char="•"/>
                </a:pPr>
                <a:r>
                  <a:rPr lang="en-US" sz="2400" dirty="0"/>
                  <a:t>Assign </a:t>
                </a:r>
                <a14:m>
                  <m:oMath xmlns:m="http://schemas.openxmlformats.org/officeDocument/2006/math">
                    <m:r>
                      <a:rPr lang="en-US" sz="2400" i="1" dirty="0">
                        <a:solidFill>
                          <a:srgbClr val="FF0000"/>
                        </a:solidFill>
                        <a:latin typeface="Cambria Math" panose="02040503050406030204" pitchFamily="18" charset="0"/>
                      </a:rPr>
                      <m:t>0 </m:t>
                    </m:r>
                  </m:oMath>
                </a14:m>
                <a:r>
                  <a:rPr lang="en-US" sz="2400" dirty="0"/>
                  <a:t>to the left branch and </a:t>
                </a:r>
                <a14:m>
                  <m:oMath xmlns:m="http://schemas.openxmlformats.org/officeDocument/2006/math">
                    <m:r>
                      <a:rPr lang="en-US" sz="2400" i="1" dirty="0">
                        <a:solidFill>
                          <a:srgbClr val="FF0000"/>
                        </a:solidFill>
                        <a:latin typeface="Cambria Math" panose="02040503050406030204" pitchFamily="18" charset="0"/>
                      </a:rPr>
                      <m:t>1 </m:t>
                    </m:r>
                  </m:oMath>
                </a14:m>
                <a:r>
                  <a:rPr lang="en-US" sz="2400" dirty="0"/>
                  <a:t>to the right branch.</a:t>
                </a:r>
              </a:p>
              <a:p>
                <a:pPr marL="342900" indent="-342900" algn="just">
                  <a:buFont typeface="Arial" panose="020B0604020202020204" pitchFamily="34" charset="0"/>
                  <a:buChar char="•"/>
                </a:pPr>
                <a:r>
                  <a:rPr lang="en-US" sz="2400" dirty="0"/>
                  <a:t>Repeat the process to complete the tree.</a:t>
                </a:r>
              </a:p>
            </p:txBody>
          </p:sp>
        </mc:Choice>
        <mc:Fallback xmlns="">
          <p:sp>
            <p:nvSpPr>
              <p:cNvPr id="5" name="TextBox 4"/>
              <p:cNvSpPr txBox="1">
                <a:spLocks noRot="1" noChangeAspect="1" noMove="1" noResize="1" noEditPoints="1" noAdjustHandles="1" noChangeArrowheads="1" noChangeShapeType="1" noTextEdit="1"/>
              </p:cNvSpPr>
              <p:nvPr/>
            </p:nvSpPr>
            <p:spPr>
              <a:xfrm>
                <a:off x="190500" y="1524000"/>
                <a:ext cx="8420100" cy="1200329"/>
              </a:xfrm>
              <a:prstGeom prst="rect">
                <a:avLst/>
              </a:prstGeom>
              <a:blipFill>
                <a:blip r:embed="rId2"/>
                <a:stretch>
                  <a:fillRect l="-941" t="-4061" b="-10660"/>
                </a:stretch>
              </a:blipFill>
            </p:spPr>
            <p:txBody>
              <a:bodyPr/>
              <a:lstStyle/>
              <a:p>
                <a:r>
                  <a:rPr lang="en-US">
                    <a:noFill/>
                  </a:rPr>
                  <a:t> </a:t>
                </a:r>
              </a:p>
            </p:txBody>
          </p:sp>
        </mc:Fallback>
      </mc:AlternateContent>
      <p:sp>
        <p:nvSpPr>
          <p:cNvPr id="6" name="Rectangle 5"/>
          <p:cNvSpPr/>
          <p:nvPr/>
        </p:nvSpPr>
        <p:spPr>
          <a:xfrm>
            <a:off x="3425536" y="4741543"/>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7" name="Rectangle 6"/>
          <p:cNvSpPr/>
          <p:nvPr/>
        </p:nvSpPr>
        <p:spPr>
          <a:xfrm>
            <a:off x="4762498" y="4741543"/>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8" name="Rectangle 7"/>
          <p:cNvSpPr/>
          <p:nvPr/>
        </p:nvSpPr>
        <p:spPr>
          <a:xfrm>
            <a:off x="6096000" y="4741543"/>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9" name="Rectangle 8"/>
          <p:cNvSpPr/>
          <p:nvPr/>
        </p:nvSpPr>
        <p:spPr>
          <a:xfrm>
            <a:off x="7467600" y="4741543"/>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grpSp>
        <p:nvGrpSpPr>
          <p:cNvPr id="10" name="Group 9"/>
          <p:cNvGrpSpPr/>
          <p:nvPr/>
        </p:nvGrpSpPr>
        <p:grpSpPr>
          <a:xfrm>
            <a:off x="762000" y="3457914"/>
            <a:ext cx="2209800" cy="1740829"/>
            <a:chOff x="762000" y="1230971"/>
            <a:chExt cx="2209800" cy="1740829"/>
          </a:xfrm>
        </p:grpSpPr>
        <p:sp>
          <p:nvSpPr>
            <p:cNvPr id="11" name="Rectangle 10"/>
            <p:cNvSpPr/>
            <p:nvPr/>
          </p:nvSpPr>
          <p:spPr>
            <a:xfrm>
              <a:off x="762000" y="25146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12" name="Rectangle 11"/>
            <p:cNvSpPr/>
            <p:nvPr/>
          </p:nvSpPr>
          <p:spPr>
            <a:xfrm>
              <a:off x="2057400" y="2514600"/>
              <a:ext cx="914400" cy="4572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13" name="Oval 12"/>
            <p:cNvSpPr/>
            <p:nvPr/>
          </p:nvSpPr>
          <p:spPr>
            <a:xfrm>
              <a:off x="1414249" y="1230971"/>
              <a:ext cx="828124" cy="800371"/>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14" name="Straight Connector 13"/>
            <p:cNvCxnSpPr>
              <a:stCxn id="13" idx="3"/>
              <a:endCxn id="11" idx="0"/>
            </p:cNvCxnSpPr>
            <p:nvPr/>
          </p:nvCxnSpPr>
          <p:spPr>
            <a:xfrm flipH="1">
              <a:off x="1219200" y="1914130"/>
              <a:ext cx="316325" cy="600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5"/>
              <a:endCxn id="12" idx="0"/>
            </p:cNvCxnSpPr>
            <p:nvPr/>
          </p:nvCxnSpPr>
          <p:spPr>
            <a:xfrm>
              <a:off x="2121097" y="1914130"/>
              <a:ext cx="393503" cy="600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114800" y="5274943"/>
            <a:ext cx="457200" cy="461665"/>
          </a:xfrm>
          <a:prstGeom prst="rect">
            <a:avLst/>
          </a:prstGeom>
          <a:noFill/>
        </p:spPr>
        <p:txBody>
          <a:bodyPr wrap="square" rtlCol="0">
            <a:spAutoFit/>
          </a:bodyPr>
          <a:lstStyle/>
          <a:p>
            <a:r>
              <a:rPr lang="en-US" sz="2400" dirty="0"/>
              <a:t>0</a:t>
            </a:r>
          </a:p>
        </p:txBody>
      </p:sp>
      <p:sp>
        <p:nvSpPr>
          <p:cNvPr id="17" name="TextBox 16"/>
          <p:cNvSpPr txBox="1"/>
          <p:nvPr/>
        </p:nvSpPr>
        <p:spPr>
          <a:xfrm>
            <a:off x="5257800" y="5274943"/>
            <a:ext cx="457200" cy="461665"/>
          </a:xfrm>
          <a:prstGeom prst="rect">
            <a:avLst/>
          </a:prstGeom>
          <a:noFill/>
        </p:spPr>
        <p:txBody>
          <a:bodyPr wrap="square" rtlCol="0">
            <a:spAutoFit/>
          </a:bodyPr>
          <a:lstStyle/>
          <a:p>
            <a:r>
              <a:rPr lang="en-US" sz="2400" dirty="0"/>
              <a:t>1</a:t>
            </a:r>
          </a:p>
        </p:txBody>
      </p:sp>
    </p:spTree>
    <p:extLst>
      <p:ext uri="{BB962C8B-B14F-4D97-AF65-F5344CB8AC3E}">
        <p14:creationId xmlns:p14="http://schemas.microsoft.com/office/powerpoint/2010/main" val="120031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par>
                          <p:cTn id="14" fill="hold">
                            <p:stCondLst>
                              <p:cond delay="500"/>
                            </p:stCondLst>
                            <p:childTnLst>
                              <p:par>
                                <p:cTn id="15" presetID="35" presetClass="path" presetSubtype="0" accel="50000" decel="50000" fill="hold" grpId="0" nodeType="afterEffect">
                                  <p:stCondLst>
                                    <p:cond delay="0"/>
                                  </p:stCondLst>
                                  <p:childTnLst>
                                    <p:animMotion origin="layout" path="M -2.77778E-6 1.48148E-6 L -0.25 1.48148E-6 " pathEditMode="relative" rAng="0" ptsTypes="AA">
                                      <p:cBhvr>
                                        <p:cTn id="16" dur="2000" fill="hold"/>
                                        <p:tgtEl>
                                          <p:spTgt spid="6"/>
                                        </p:tgtEl>
                                        <p:attrNameLst>
                                          <p:attrName>ppt_x</p:attrName>
                                          <p:attrName>ppt_y</p:attrName>
                                        </p:attrNameLst>
                                      </p:cBhvr>
                                      <p:rCtr x="-12500" y="0"/>
                                    </p:animMotion>
                                  </p:childTnLst>
                                </p:cTn>
                              </p:par>
                              <p:par>
                                <p:cTn id="17" presetID="35" presetClass="path" presetSubtype="0" accel="50000" decel="50000" fill="hold" grpId="0" nodeType="withEffect">
                                  <p:stCondLst>
                                    <p:cond delay="0"/>
                                  </p:stCondLst>
                                  <p:childTnLst>
                                    <p:animMotion origin="layout" path="M -3.33333E-6 1.48148E-6 L -0.25 1.48148E-6 " pathEditMode="relative" rAng="0" ptsTypes="AA">
                                      <p:cBhvr>
                                        <p:cTn id="18" dur="2000" fill="hold"/>
                                        <p:tgtEl>
                                          <p:spTgt spid="7"/>
                                        </p:tgtEl>
                                        <p:attrNameLst>
                                          <p:attrName>ppt_x</p:attrName>
                                          <p:attrName>ppt_y</p:attrName>
                                        </p:attrNameLst>
                                      </p:cBhvr>
                                      <p:rCtr x="-12500" y="0"/>
                                    </p:animMotion>
                                  </p:childTnLst>
                                </p:cTn>
                              </p:par>
                              <p:par>
                                <p:cTn id="19" presetID="0" presetClass="path" presetSubtype="0" accel="50000" decel="50000" fill="hold" nodeType="withEffect">
                                  <p:stCondLst>
                                    <p:cond delay="0"/>
                                  </p:stCondLst>
                                  <p:childTnLst>
                                    <p:animMotion origin="layout" path="M 3.33333E-6 1.48148E-6 L 3.33333E-6 0.00023 C -0.00052 0.00579 -0.00174 0.0118 -0.00139 0.01782 C -0.00122 0.02708 0.00069 0.03634 0.00156 0.0456 C 0.00225 0.05301 0.00225 0.06042 0.00295 0.06759 C 0.0033 0.06967 0.00416 0.07153 0.00451 0.07361 C 0.00503 0.07616 0.00573 0.0787 0.00607 0.08148 C 0.01111 0.11944 0.0026 0.06597 0.01041 0.11528 C 0.01475 0.14143 0.00955 0.10833 0.01354 0.12917 C 0.01406 0.13264 0.01423 0.13611 0.01493 0.13912 C 0.01562 0.14213 0.01718 0.14444 0.01788 0.14722 C 0.01875 0.14977 0.01857 0.15254 0.01944 0.15509 C 0.02014 0.15741 0.0217 0.15903 0.02239 0.16111 C 0.02309 0.16296 0.02326 0.16528 0.02396 0.16713 C 0.02482 0.16991 0.02604 0.17245 0.02691 0.175 C 0.0276 0.17708 0.02795 0.17893 0.02847 0.18102 C 0.02899 0.18356 0.02882 0.18657 0.02986 0.18889 C 0.0309 0.19143 0.03298 0.19282 0.03437 0.19491 C 0.03559 0.19676 0.03646 0.19884 0.03732 0.20092 C 0.0408 0.21458 0.03611 0.19792 0.0434 0.21481 C 0.04409 0.21667 0.04409 0.21898 0.04479 0.22083 C 0.046 0.22407 0.05121 0.23264 0.05225 0.23472 C 0.0533 0.2368 0.05434 0.23866 0.05521 0.24074 C 0.05642 0.24329 0.05677 0.24653 0.05833 0.24884 C 0.05937 0.25023 0.06128 0.25 0.06267 0.25069 C 0.06371 0.25278 0.06441 0.25509 0.0658 0.25671 C 0.0684 0.25995 0.0717 0.26204 0.07465 0.26458 C 0.07621 0.26597 0.07743 0.26782 0.07916 0.26852 C 0.08073 0.26921 0.08229 0.26991 0.08368 0.2706 C 0.09896 0.2794 0.07812 0.26944 0.09861 0.27847 C 0.11493 0.28588 0.0901 0.2743 0.10746 0.28449 C 0.11041 0.28634 0.11354 0.28727 0.11649 0.28842 C 0.11805 0.28912 0.11944 0.29028 0.121 0.29051 C 0.12448 0.2912 0.12795 0.29167 0.13142 0.29259 C 0.13593 0.29375 0.14027 0.2956 0.14496 0.29653 C 0.15034 0.29768 0.1559 0.29792 0.16128 0.29861 C 0.18611 0.29792 0.21111 0.29815 0.23593 0.29653 C 0.23958 0.29629 0.24288 0.29375 0.24635 0.29259 C 0.25225 0.29051 0.25364 0.29028 0.25989 0.28842 C 0.26284 0.28588 0.26545 0.28241 0.26875 0.28055 C 0.27274 0.27847 0.27673 0.27616 0.28073 0.27454 C 0.28281 0.27384 0.28472 0.27338 0.2868 0.27268 C 0.28819 0.27129 0.28958 0.26967 0.29114 0.26852 C 0.29514 0.26574 0.3 0.26481 0.30312 0.26065 C 0.30868 0.25324 0.30555 0.25555 0.31215 0.25278 C 0.31944 0.23796 0.31597 0.24467 0.32257 0.23287 C 0.32309 0.23079 0.32343 0.2287 0.32413 0.22685 C 0.32482 0.22477 0.32639 0.22315 0.32708 0.22083 C 0.32795 0.21759 0.32847 0.21435 0.32847 0.21088 C 0.32899 0.19491 0.32847 0.17893 0.32847 0.16319 L 0.32847 0.16342 " pathEditMode="relative" rAng="0" ptsTypes="AAAAAAAAAAAAAAAAAAAAAAAAAAAAAAAAAAAAAAAAAAAAAAAAAAA">
                                      <p:cBhvr>
                                        <p:cTn id="20" dur="2000" fill="hold"/>
                                        <p:tgtEl>
                                          <p:spTgt spid="10"/>
                                        </p:tgtEl>
                                        <p:attrNameLst>
                                          <p:attrName>ppt_x</p:attrName>
                                          <p:attrName>ppt_y</p:attrName>
                                        </p:attrNameLst>
                                      </p:cBhvr>
                                      <p:rCtr x="16354" y="14931"/>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 - Example</a:t>
            </a:r>
          </a:p>
        </p:txBody>
      </p:sp>
      <p:sp>
        <p:nvSpPr>
          <p:cNvPr id="15" name="Rectangle 14"/>
          <p:cNvSpPr/>
          <p:nvPr/>
        </p:nvSpPr>
        <p:spPr>
          <a:xfrm>
            <a:off x="190500"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4: </a:t>
            </a:r>
          </a:p>
        </p:txBody>
      </p:sp>
      <p:sp>
        <p:nvSpPr>
          <p:cNvPr id="16" name="Rectangle 15"/>
          <p:cNvSpPr/>
          <p:nvPr/>
        </p:nvSpPr>
        <p:spPr>
          <a:xfrm>
            <a:off x="4770292" y="5618018"/>
            <a:ext cx="976744"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17" name="Rectangle 16"/>
          <p:cNvSpPr/>
          <p:nvPr/>
        </p:nvSpPr>
        <p:spPr>
          <a:xfrm>
            <a:off x="6101194" y="5618018"/>
            <a:ext cx="91267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18" name="Rectangle 17"/>
          <p:cNvSpPr/>
          <p:nvPr/>
        </p:nvSpPr>
        <p:spPr>
          <a:xfrm>
            <a:off x="3737264" y="4228099"/>
            <a:ext cx="9906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19" name="Rectangle 18"/>
          <p:cNvSpPr/>
          <p:nvPr/>
        </p:nvSpPr>
        <p:spPr>
          <a:xfrm>
            <a:off x="6861464" y="4220941"/>
            <a:ext cx="9906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
        <p:nvSpPr>
          <p:cNvPr id="20" name="Rectangle 19"/>
          <p:cNvSpPr/>
          <p:nvPr/>
        </p:nvSpPr>
        <p:spPr>
          <a:xfrm>
            <a:off x="1295400" y="5638800"/>
            <a:ext cx="9144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21" name="Rectangle 20"/>
          <p:cNvSpPr/>
          <p:nvPr/>
        </p:nvSpPr>
        <p:spPr>
          <a:xfrm>
            <a:off x="2708564" y="5618018"/>
            <a:ext cx="9525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22" name="Oval 21"/>
          <p:cNvSpPr/>
          <p:nvPr/>
        </p:nvSpPr>
        <p:spPr>
          <a:xfrm>
            <a:off x="2057400" y="4170218"/>
            <a:ext cx="779320" cy="711047"/>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23" name="Straight Connector 22"/>
          <p:cNvCxnSpPr>
            <a:stCxn id="22" idx="5"/>
            <a:endCxn id="21" idx="0"/>
          </p:cNvCxnSpPr>
          <p:nvPr/>
        </p:nvCxnSpPr>
        <p:spPr>
          <a:xfrm>
            <a:off x="2722591" y="4777135"/>
            <a:ext cx="462223" cy="8408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76400" y="4886190"/>
            <a:ext cx="457200" cy="461665"/>
          </a:xfrm>
          <a:prstGeom prst="rect">
            <a:avLst/>
          </a:prstGeom>
          <a:noFill/>
        </p:spPr>
        <p:txBody>
          <a:bodyPr wrap="square" rtlCol="0">
            <a:spAutoFit/>
          </a:bodyPr>
          <a:lstStyle/>
          <a:p>
            <a:r>
              <a:rPr lang="en-US" sz="2400" dirty="0"/>
              <a:t>0</a:t>
            </a:r>
          </a:p>
        </p:txBody>
      </p:sp>
      <p:sp>
        <p:nvSpPr>
          <p:cNvPr id="25" name="TextBox 24"/>
          <p:cNvSpPr txBox="1"/>
          <p:nvPr/>
        </p:nvSpPr>
        <p:spPr>
          <a:xfrm>
            <a:off x="2895600" y="4886190"/>
            <a:ext cx="457200" cy="461665"/>
          </a:xfrm>
          <a:prstGeom prst="rect">
            <a:avLst/>
          </a:prstGeom>
          <a:noFill/>
        </p:spPr>
        <p:txBody>
          <a:bodyPr wrap="square" rtlCol="0">
            <a:spAutoFit/>
          </a:bodyPr>
          <a:lstStyle/>
          <a:p>
            <a:r>
              <a:rPr lang="en-US" sz="2400" dirty="0"/>
              <a:t>1</a:t>
            </a:r>
          </a:p>
        </p:txBody>
      </p:sp>
      <p:cxnSp>
        <p:nvCxnSpPr>
          <p:cNvPr id="26" name="Straight Connector 25"/>
          <p:cNvCxnSpPr>
            <a:stCxn id="22" idx="3"/>
            <a:endCxn id="20" idx="0"/>
          </p:cNvCxnSpPr>
          <p:nvPr/>
        </p:nvCxnSpPr>
        <p:spPr>
          <a:xfrm flipH="1">
            <a:off x="1752600" y="4777135"/>
            <a:ext cx="418929" cy="861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75585" y="4124190"/>
            <a:ext cx="779320" cy="711047"/>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28" name="Straight Connector 27"/>
          <p:cNvCxnSpPr>
            <a:stCxn id="27" idx="5"/>
            <a:endCxn id="17" idx="0"/>
          </p:cNvCxnSpPr>
          <p:nvPr/>
        </p:nvCxnSpPr>
        <p:spPr>
          <a:xfrm>
            <a:off x="6240776" y="4731107"/>
            <a:ext cx="316753" cy="886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1600" y="4886190"/>
            <a:ext cx="457200" cy="461665"/>
          </a:xfrm>
          <a:prstGeom prst="rect">
            <a:avLst/>
          </a:prstGeom>
          <a:noFill/>
        </p:spPr>
        <p:txBody>
          <a:bodyPr wrap="square" rtlCol="0">
            <a:spAutoFit/>
          </a:bodyPr>
          <a:lstStyle/>
          <a:p>
            <a:r>
              <a:rPr lang="en-US" sz="2400" dirty="0"/>
              <a:t>0</a:t>
            </a:r>
          </a:p>
        </p:txBody>
      </p:sp>
      <p:sp>
        <p:nvSpPr>
          <p:cNvPr id="30" name="TextBox 29"/>
          <p:cNvSpPr txBox="1"/>
          <p:nvPr/>
        </p:nvSpPr>
        <p:spPr>
          <a:xfrm>
            <a:off x="6354905" y="4881725"/>
            <a:ext cx="457200" cy="461665"/>
          </a:xfrm>
          <a:prstGeom prst="rect">
            <a:avLst/>
          </a:prstGeom>
          <a:noFill/>
        </p:spPr>
        <p:txBody>
          <a:bodyPr wrap="square" rtlCol="0">
            <a:spAutoFit/>
          </a:bodyPr>
          <a:lstStyle/>
          <a:p>
            <a:r>
              <a:rPr lang="en-US" sz="2400" dirty="0"/>
              <a:t>1</a:t>
            </a:r>
          </a:p>
        </p:txBody>
      </p:sp>
      <p:cxnSp>
        <p:nvCxnSpPr>
          <p:cNvPr id="31" name="Straight Connector 30"/>
          <p:cNvCxnSpPr>
            <a:stCxn id="27" idx="3"/>
            <a:endCxn id="16" idx="0"/>
          </p:cNvCxnSpPr>
          <p:nvPr/>
        </p:nvCxnSpPr>
        <p:spPr>
          <a:xfrm flipH="1">
            <a:off x="5258664" y="4731107"/>
            <a:ext cx="431050" cy="886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54136" y="3144982"/>
            <a:ext cx="9144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55" name="Rectangle 54"/>
          <p:cNvSpPr/>
          <p:nvPr/>
        </p:nvSpPr>
        <p:spPr>
          <a:xfrm>
            <a:off x="5067300" y="3124200"/>
            <a:ext cx="9525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56" name="Rectangle 55"/>
          <p:cNvSpPr/>
          <p:nvPr/>
        </p:nvSpPr>
        <p:spPr>
          <a:xfrm>
            <a:off x="1125683" y="1773382"/>
            <a:ext cx="976744"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57" name="Rectangle 56"/>
          <p:cNvSpPr/>
          <p:nvPr/>
        </p:nvSpPr>
        <p:spPr>
          <a:xfrm>
            <a:off x="2802946" y="1773382"/>
            <a:ext cx="91267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58" name="Rectangle 57"/>
          <p:cNvSpPr/>
          <p:nvPr/>
        </p:nvSpPr>
        <p:spPr>
          <a:xfrm>
            <a:off x="6029325" y="1773382"/>
            <a:ext cx="9906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59" name="Rectangle 58"/>
          <p:cNvSpPr/>
          <p:nvPr/>
        </p:nvSpPr>
        <p:spPr>
          <a:xfrm>
            <a:off x="7696200" y="1773382"/>
            <a:ext cx="9906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
        <p:nvSpPr>
          <p:cNvPr id="60" name="Oval 59"/>
          <p:cNvSpPr/>
          <p:nvPr/>
        </p:nvSpPr>
        <p:spPr>
          <a:xfrm>
            <a:off x="4416136" y="1676400"/>
            <a:ext cx="779320" cy="711047"/>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61" name="Straight Connector 60"/>
          <p:cNvCxnSpPr>
            <a:stCxn id="60" idx="3"/>
            <a:endCxn id="54" idx="0"/>
          </p:cNvCxnSpPr>
          <p:nvPr/>
        </p:nvCxnSpPr>
        <p:spPr>
          <a:xfrm flipH="1">
            <a:off x="4111336" y="2283317"/>
            <a:ext cx="418929" cy="861665"/>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5"/>
            <a:endCxn id="55" idx="0"/>
          </p:cNvCxnSpPr>
          <p:nvPr/>
        </p:nvCxnSpPr>
        <p:spPr>
          <a:xfrm>
            <a:off x="5081327" y="2283317"/>
            <a:ext cx="462223" cy="840883"/>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038600" y="2362200"/>
            <a:ext cx="457200" cy="461665"/>
          </a:xfrm>
          <a:prstGeom prst="rect">
            <a:avLst/>
          </a:prstGeom>
          <a:noFill/>
          <a:ln>
            <a:noFill/>
          </a:ln>
        </p:spPr>
        <p:txBody>
          <a:bodyPr wrap="square" rtlCol="0">
            <a:spAutoFit/>
          </a:bodyPr>
          <a:lstStyle/>
          <a:p>
            <a:r>
              <a:rPr lang="en-US" sz="2400" dirty="0"/>
              <a:t>0</a:t>
            </a:r>
          </a:p>
        </p:txBody>
      </p:sp>
      <p:sp>
        <p:nvSpPr>
          <p:cNvPr id="64" name="TextBox 63"/>
          <p:cNvSpPr txBox="1"/>
          <p:nvPr/>
        </p:nvSpPr>
        <p:spPr>
          <a:xfrm>
            <a:off x="5257800" y="2362200"/>
            <a:ext cx="457200" cy="461665"/>
          </a:xfrm>
          <a:prstGeom prst="rect">
            <a:avLst/>
          </a:prstGeom>
          <a:noFill/>
          <a:ln>
            <a:noFill/>
          </a:ln>
        </p:spPr>
        <p:txBody>
          <a:bodyPr wrap="square" rtlCol="0">
            <a:spAutoFit/>
          </a:bodyPr>
          <a:lstStyle/>
          <a:p>
            <a:r>
              <a:rPr lang="en-US" sz="2400" dirty="0"/>
              <a:t>1</a:t>
            </a:r>
          </a:p>
        </p:txBody>
      </p:sp>
      <p:cxnSp>
        <p:nvCxnSpPr>
          <p:cNvPr id="68" name="Straight Connector 67"/>
          <p:cNvCxnSpPr/>
          <p:nvPr/>
        </p:nvCxnSpPr>
        <p:spPr>
          <a:xfrm>
            <a:off x="419100" y="3886200"/>
            <a:ext cx="8305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16200000" flipH="1">
            <a:off x="-167370" y="3763634"/>
            <a:ext cx="1553943" cy="381003"/>
          </a:xfrm>
          <a:prstGeom prst="bentConnector3">
            <a:avLst>
              <a:gd name="adj1" fmla="val 10006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27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par>
                                <p:cTn id="31" presetID="10"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500"/>
                                        <p:tgtEl>
                                          <p:spTgt spid="6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56"/>
                                        </p:tgtEl>
                                        <p:attrNameLst>
                                          <p:attrName>fillcolor</p:attrName>
                                        </p:attrNameLst>
                                      </p:cBhvr>
                                      <p:to>
                                        <a:srgbClr val="D99694"/>
                                      </p:to>
                                    </p:animClr>
                                    <p:set>
                                      <p:cBhvr>
                                        <p:cTn id="47" dur="2000" fill="hold"/>
                                        <p:tgtEl>
                                          <p:spTgt spid="56"/>
                                        </p:tgtEl>
                                        <p:attrNameLst>
                                          <p:attrName>fill.type</p:attrName>
                                        </p:attrNameLst>
                                      </p:cBhvr>
                                      <p:to>
                                        <p:strVal val="solid"/>
                                      </p:to>
                                    </p:set>
                                    <p:set>
                                      <p:cBhvr>
                                        <p:cTn id="48" dur="2000" fill="hold"/>
                                        <p:tgtEl>
                                          <p:spTgt spid="56"/>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57"/>
                                        </p:tgtEl>
                                        <p:attrNameLst>
                                          <p:attrName>fillcolor</p:attrName>
                                        </p:attrNameLst>
                                      </p:cBhvr>
                                      <p:to>
                                        <a:srgbClr val="D99694"/>
                                      </p:to>
                                    </p:animClr>
                                    <p:set>
                                      <p:cBhvr>
                                        <p:cTn id="51" dur="2000" fill="hold"/>
                                        <p:tgtEl>
                                          <p:spTgt spid="57"/>
                                        </p:tgtEl>
                                        <p:attrNameLst>
                                          <p:attrName>fill.type</p:attrName>
                                        </p:attrNameLst>
                                      </p:cBhvr>
                                      <p:to>
                                        <p:strVal val="solid"/>
                                      </p:to>
                                    </p:set>
                                    <p:set>
                                      <p:cBhvr>
                                        <p:cTn id="52" dur="2000" fill="hold"/>
                                        <p:tgtEl>
                                          <p:spTgt spid="57"/>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wipe(up)">
                                      <p:cBhvr>
                                        <p:cTn id="57" dur="500"/>
                                        <p:tgtEl>
                                          <p:spTgt spid="73"/>
                                        </p:tgtEl>
                                      </p:cBhvr>
                                    </p:animEffect>
                                  </p:childTnLst>
                                </p:cTn>
                              </p:par>
                              <p:par>
                                <p:cTn id="58" presetID="22" presetClass="entr" presetSubtype="8"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wipe(left)">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par>
                                <p:cTn id="93" presetID="10" presetClass="entr" presetSubtype="0"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500"/>
                                        <p:tgtEl>
                                          <p:spTgt spid="30"/>
                                        </p:tgtEl>
                                      </p:cBhvr>
                                    </p:animEffect>
                                  </p:childTnLst>
                                </p:cTn>
                              </p:par>
                              <p:par>
                                <p:cTn id="102" presetID="10"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4" grpId="0"/>
      <p:bldP spid="25" grpId="0"/>
      <p:bldP spid="27" grpId="0" animBg="1"/>
      <p:bldP spid="29" grpId="0"/>
      <p:bldP spid="30" grpId="0"/>
      <p:bldP spid="54" grpId="0" animBg="1"/>
      <p:bldP spid="55" grpId="0" animBg="1"/>
      <p:bldP spid="56" grpId="0" animBg="1"/>
      <p:bldP spid="57" grpId="0" animBg="1"/>
      <p:bldP spid="58" grpId="0" animBg="1"/>
      <p:bldP spid="59" grpId="0" animBg="1"/>
      <p:bldP spid="60" grpId="0" animBg="1"/>
      <p:bldP spid="63" grpId="0"/>
      <p:bldP spid="6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 - Example</a:t>
            </a:r>
          </a:p>
        </p:txBody>
      </p:sp>
      <p:sp>
        <p:nvSpPr>
          <p:cNvPr id="15" name="Rectangle 14"/>
          <p:cNvSpPr/>
          <p:nvPr/>
        </p:nvSpPr>
        <p:spPr>
          <a:xfrm>
            <a:off x="190500"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5: </a:t>
            </a:r>
          </a:p>
        </p:txBody>
      </p:sp>
      <p:sp>
        <p:nvSpPr>
          <p:cNvPr id="16" name="Rectangle 15"/>
          <p:cNvSpPr/>
          <p:nvPr/>
        </p:nvSpPr>
        <p:spPr>
          <a:xfrm>
            <a:off x="4770292" y="2449172"/>
            <a:ext cx="976744"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17" name="Rectangle 16"/>
          <p:cNvSpPr/>
          <p:nvPr/>
        </p:nvSpPr>
        <p:spPr>
          <a:xfrm>
            <a:off x="6101194" y="2449172"/>
            <a:ext cx="91267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18" name="Rectangle 17"/>
          <p:cNvSpPr/>
          <p:nvPr/>
        </p:nvSpPr>
        <p:spPr>
          <a:xfrm>
            <a:off x="3737264" y="1059253"/>
            <a:ext cx="9906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19" name="Rectangle 18"/>
          <p:cNvSpPr/>
          <p:nvPr/>
        </p:nvSpPr>
        <p:spPr>
          <a:xfrm>
            <a:off x="6861464" y="1052095"/>
            <a:ext cx="9906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
        <p:nvSpPr>
          <p:cNvPr id="20" name="Rectangle 19"/>
          <p:cNvSpPr/>
          <p:nvPr/>
        </p:nvSpPr>
        <p:spPr>
          <a:xfrm>
            <a:off x="1295400" y="2469954"/>
            <a:ext cx="9144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21" name="Rectangle 20"/>
          <p:cNvSpPr/>
          <p:nvPr/>
        </p:nvSpPr>
        <p:spPr>
          <a:xfrm>
            <a:off x="2708564" y="2449172"/>
            <a:ext cx="952500" cy="457200"/>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22" name="Oval 21"/>
          <p:cNvSpPr/>
          <p:nvPr/>
        </p:nvSpPr>
        <p:spPr>
          <a:xfrm>
            <a:off x="2057400" y="955344"/>
            <a:ext cx="779320" cy="711047"/>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23" name="Straight Connector 22"/>
          <p:cNvCxnSpPr>
            <a:stCxn id="22" idx="5"/>
            <a:endCxn id="21" idx="0"/>
          </p:cNvCxnSpPr>
          <p:nvPr/>
        </p:nvCxnSpPr>
        <p:spPr>
          <a:xfrm>
            <a:off x="2722591" y="1562261"/>
            <a:ext cx="462223" cy="886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76400" y="1717344"/>
            <a:ext cx="457200" cy="461665"/>
          </a:xfrm>
          <a:prstGeom prst="rect">
            <a:avLst/>
          </a:prstGeom>
          <a:noFill/>
        </p:spPr>
        <p:txBody>
          <a:bodyPr wrap="square" rtlCol="0">
            <a:spAutoFit/>
          </a:bodyPr>
          <a:lstStyle/>
          <a:p>
            <a:r>
              <a:rPr lang="en-US" sz="2400" dirty="0"/>
              <a:t>0</a:t>
            </a:r>
          </a:p>
        </p:txBody>
      </p:sp>
      <p:sp>
        <p:nvSpPr>
          <p:cNvPr id="25" name="TextBox 24"/>
          <p:cNvSpPr txBox="1"/>
          <p:nvPr/>
        </p:nvSpPr>
        <p:spPr>
          <a:xfrm>
            <a:off x="2895600" y="1717344"/>
            <a:ext cx="457200" cy="461665"/>
          </a:xfrm>
          <a:prstGeom prst="rect">
            <a:avLst/>
          </a:prstGeom>
          <a:noFill/>
        </p:spPr>
        <p:txBody>
          <a:bodyPr wrap="square" rtlCol="0">
            <a:spAutoFit/>
          </a:bodyPr>
          <a:lstStyle/>
          <a:p>
            <a:r>
              <a:rPr lang="en-US" sz="2400" dirty="0"/>
              <a:t>1</a:t>
            </a:r>
          </a:p>
        </p:txBody>
      </p:sp>
      <p:cxnSp>
        <p:nvCxnSpPr>
          <p:cNvPr id="26" name="Straight Connector 25"/>
          <p:cNvCxnSpPr>
            <a:stCxn id="22" idx="3"/>
            <a:endCxn id="20" idx="0"/>
          </p:cNvCxnSpPr>
          <p:nvPr/>
        </p:nvCxnSpPr>
        <p:spPr>
          <a:xfrm flipH="1">
            <a:off x="1752600" y="1562261"/>
            <a:ext cx="418929" cy="9076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75585" y="955344"/>
            <a:ext cx="779320" cy="711047"/>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28" name="Straight Connector 27"/>
          <p:cNvCxnSpPr>
            <a:stCxn id="27" idx="5"/>
            <a:endCxn id="17" idx="0"/>
          </p:cNvCxnSpPr>
          <p:nvPr/>
        </p:nvCxnSpPr>
        <p:spPr>
          <a:xfrm>
            <a:off x="6240776" y="1562261"/>
            <a:ext cx="316753" cy="886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1600" y="1717344"/>
            <a:ext cx="457200" cy="461665"/>
          </a:xfrm>
          <a:prstGeom prst="rect">
            <a:avLst/>
          </a:prstGeom>
          <a:noFill/>
        </p:spPr>
        <p:txBody>
          <a:bodyPr wrap="square" rtlCol="0">
            <a:spAutoFit/>
          </a:bodyPr>
          <a:lstStyle/>
          <a:p>
            <a:r>
              <a:rPr lang="en-US" sz="2400" dirty="0"/>
              <a:t>0</a:t>
            </a:r>
          </a:p>
        </p:txBody>
      </p:sp>
      <p:sp>
        <p:nvSpPr>
          <p:cNvPr id="30" name="TextBox 29"/>
          <p:cNvSpPr txBox="1"/>
          <p:nvPr/>
        </p:nvSpPr>
        <p:spPr>
          <a:xfrm>
            <a:off x="6354905" y="1712879"/>
            <a:ext cx="457200" cy="461665"/>
          </a:xfrm>
          <a:prstGeom prst="rect">
            <a:avLst/>
          </a:prstGeom>
          <a:noFill/>
        </p:spPr>
        <p:txBody>
          <a:bodyPr wrap="square" rtlCol="0">
            <a:spAutoFit/>
          </a:bodyPr>
          <a:lstStyle/>
          <a:p>
            <a:r>
              <a:rPr lang="en-US" sz="2400" dirty="0"/>
              <a:t>1</a:t>
            </a:r>
          </a:p>
        </p:txBody>
      </p:sp>
      <p:cxnSp>
        <p:nvCxnSpPr>
          <p:cNvPr id="31" name="Straight Connector 30"/>
          <p:cNvCxnSpPr>
            <a:stCxn id="27" idx="3"/>
            <a:endCxn id="16" idx="0"/>
          </p:cNvCxnSpPr>
          <p:nvPr/>
        </p:nvCxnSpPr>
        <p:spPr>
          <a:xfrm flipH="1">
            <a:off x="5258664" y="1562261"/>
            <a:ext cx="431050" cy="886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19100" y="3124200"/>
            <a:ext cx="8305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167370" y="3024870"/>
            <a:ext cx="1553943" cy="381003"/>
          </a:xfrm>
          <a:prstGeom prst="bentConnector3">
            <a:avLst>
              <a:gd name="adj1" fmla="val 10006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371600" y="4740426"/>
            <a:ext cx="1032996"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66" name="Rectangle 65"/>
          <p:cNvSpPr/>
          <p:nvPr/>
        </p:nvSpPr>
        <p:spPr>
          <a:xfrm>
            <a:off x="2702502" y="4740426"/>
            <a:ext cx="965232"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67" name="Rectangle 66"/>
          <p:cNvSpPr/>
          <p:nvPr/>
        </p:nvSpPr>
        <p:spPr>
          <a:xfrm>
            <a:off x="5855747" y="4694167"/>
            <a:ext cx="1047650"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69" name="Rectangle 68"/>
          <p:cNvSpPr/>
          <p:nvPr/>
        </p:nvSpPr>
        <p:spPr>
          <a:xfrm>
            <a:off x="6903397" y="3343348"/>
            <a:ext cx="1047650"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
        <p:nvSpPr>
          <p:cNvPr id="70" name="Rectangle 69"/>
          <p:cNvSpPr/>
          <p:nvPr/>
        </p:nvSpPr>
        <p:spPr>
          <a:xfrm>
            <a:off x="3597086" y="6015044"/>
            <a:ext cx="967062"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71" name="Rectangle 70"/>
          <p:cNvSpPr/>
          <p:nvPr/>
        </p:nvSpPr>
        <p:spPr>
          <a:xfrm>
            <a:off x="5010250" y="6015044"/>
            <a:ext cx="1007356"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72" name="Oval 71"/>
          <p:cNvSpPr/>
          <p:nvPr/>
        </p:nvSpPr>
        <p:spPr>
          <a:xfrm>
            <a:off x="4359086" y="4567245"/>
            <a:ext cx="777240" cy="713232"/>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73" name="Straight Connector 72"/>
          <p:cNvCxnSpPr>
            <a:stCxn id="72" idx="5"/>
            <a:endCxn id="71" idx="0"/>
          </p:cNvCxnSpPr>
          <p:nvPr/>
        </p:nvCxnSpPr>
        <p:spPr>
          <a:xfrm>
            <a:off x="5022502" y="5176027"/>
            <a:ext cx="491426" cy="839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936069" y="5410200"/>
            <a:ext cx="483531" cy="461665"/>
          </a:xfrm>
          <a:prstGeom prst="rect">
            <a:avLst/>
          </a:prstGeom>
          <a:noFill/>
          <a:ln>
            <a:noFill/>
          </a:ln>
        </p:spPr>
        <p:txBody>
          <a:bodyPr wrap="square" rtlCol="0">
            <a:spAutoFit/>
          </a:bodyPr>
          <a:lstStyle/>
          <a:p>
            <a:r>
              <a:rPr lang="en-US" sz="2400" dirty="0"/>
              <a:t>0</a:t>
            </a:r>
          </a:p>
        </p:txBody>
      </p:sp>
      <p:sp>
        <p:nvSpPr>
          <p:cNvPr id="75" name="TextBox 74"/>
          <p:cNvSpPr txBox="1"/>
          <p:nvPr/>
        </p:nvSpPr>
        <p:spPr>
          <a:xfrm>
            <a:off x="5307669" y="5426226"/>
            <a:ext cx="483531" cy="461665"/>
          </a:xfrm>
          <a:prstGeom prst="rect">
            <a:avLst/>
          </a:prstGeom>
          <a:noFill/>
          <a:ln>
            <a:noFill/>
          </a:ln>
        </p:spPr>
        <p:txBody>
          <a:bodyPr wrap="square" rtlCol="0">
            <a:spAutoFit/>
          </a:bodyPr>
          <a:lstStyle/>
          <a:p>
            <a:r>
              <a:rPr lang="en-US" sz="2400" dirty="0"/>
              <a:t>1</a:t>
            </a:r>
          </a:p>
        </p:txBody>
      </p:sp>
      <p:cxnSp>
        <p:nvCxnSpPr>
          <p:cNvPr id="76" name="Straight Connector 75"/>
          <p:cNvCxnSpPr>
            <a:stCxn id="72" idx="3"/>
          </p:cNvCxnSpPr>
          <p:nvPr/>
        </p:nvCxnSpPr>
        <p:spPr>
          <a:xfrm flipH="1">
            <a:off x="4035639" y="5176027"/>
            <a:ext cx="437271" cy="8597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176893" y="3179100"/>
            <a:ext cx="777240" cy="713232"/>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78" name="Straight Connector 77"/>
          <p:cNvCxnSpPr>
            <a:stCxn id="77" idx="5"/>
            <a:endCxn id="66" idx="0"/>
          </p:cNvCxnSpPr>
          <p:nvPr/>
        </p:nvCxnSpPr>
        <p:spPr>
          <a:xfrm>
            <a:off x="2840309" y="3787882"/>
            <a:ext cx="344809" cy="952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828800" y="3962400"/>
            <a:ext cx="483531" cy="461665"/>
          </a:xfrm>
          <a:prstGeom prst="rect">
            <a:avLst/>
          </a:prstGeom>
          <a:noFill/>
          <a:ln>
            <a:noFill/>
          </a:ln>
        </p:spPr>
        <p:txBody>
          <a:bodyPr wrap="square" rtlCol="0">
            <a:spAutoFit/>
          </a:bodyPr>
          <a:lstStyle/>
          <a:p>
            <a:r>
              <a:rPr lang="en-US" sz="2400" dirty="0"/>
              <a:t>0</a:t>
            </a:r>
          </a:p>
        </p:txBody>
      </p:sp>
      <p:sp>
        <p:nvSpPr>
          <p:cNvPr id="80" name="TextBox 79"/>
          <p:cNvSpPr txBox="1"/>
          <p:nvPr/>
        </p:nvSpPr>
        <p:spPr>
          <a:xfrm>
            <a:off x="2945469" y="3962400"/>
            <a:ext cx="483531" cy="461665"/>
          </a:xfrm>
          <a:prstGeom prst="rect">
            <a:avLst/>
          </a:prstGeom>
          <a:noFill/>
          <a:ln>
            <a:noFill/>
          </a:ln>
        </p:spPr>
        <p:txBody>
          <a:bodyPr wrap="square" rtlCol="0">
            <a:spAutoFit/>
          </a:bodyPr>
          <a:lstStyle/>
          <a:p>
            <a:r>
              <a:rPr lang="en-US" sz="2400" dirty="0"/>
              <a:t>1</a:t>
            </a:r>
          </a:p>
        </p:txBody>
      </p:sp>
      <p:cxnSp>
        <p:nvCxnSpPr>
          <p:cNvPr id="81" name="Straight Connector 80"/>
          <p:cNvCxnSpPr>
            <a:stCxn id="77" idx="3"/>
            <a:endCxn id="65" idx="0"/>
          </p:cNvCxnSpPr>
          <p:nvPr/>
        </p:nvCxnSpPr>
        <p:spPr>
          <a:xfrm flipH="1">
            <a:off x="1888098" y="3787882"/>
            <a:ext cx="402619" cy="952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138405" y="3179100"/>
            <a:ext cx="777240" cy="713232"/>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30</a:t>
            </a:r>
          </a:p>
        </p:txBody>
      </p:sp>
      <p:cxnSp>
        <p:nvCxnSpPr>
          <p:cNvPr id="83" name="Straight Connector 82"/>
          <p:cNvCxnSpPr>
            <a:stCxn id="82" idx="3"/>
            <a:endCxn id="72" idx="0"/>
          </p:cNvCxnSpPr>
          <p:nvPr/>
        </p:nvCxnSpPr>
        <p:spPr>
          <a:xfrm flipH="1">
            <a:off x="4747706" y="3787882"/>
            <a:ext cx="504523" cy="779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2" idx="5"/>
            <a:endCxn id="67" idx="0"/>
          </p:cNvCxnSpPr>
          <p:nvPr/>
        </p:nvCxnSpPr>
        <p:spPr>
          <a:xfrm>
            <a:off x="5801821" y="3787882"/>
            <a:ext cx="577751" cy="9062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724400" y="3902226"/>
            <a:ext cx="483531" cy="461665"/>
          </a:xfrm>
          <a:prstGeom prst="rect">
            <a:avLst/>
          </a:prstGeom>
          <a:noFill/>
          <a:ln>
            <a:noFill/>
          </a:ln>
        </p:spPr>
        <p:txBody>
          <a:bodyPr wrap="square" rtlCol="0">
            <a:spAutoFit/>
          </a:bodyPr>
          <a:lstStyle/>
          <a:p>
            <a:r>
              <a:rPr lang="en-US" sz="2400" dirty="0"/>
              <a:t>0</a:t>
            </a:r>
          </a:p>
        </p:txBody>
      </p:sp>
      <p:sp>
        <p:nvSpPr>
          <p:cNvPr id="86" name="TextBox 85"/>
          <p:cNvSpPr txBox="1"/>
          <p:nvPr/>
        </p:nvSpPr>
        <p:spPr>
          <a:xfrm>
            <a:off x="6019800" y="3886200"/>
            <a:ext cx="483531" cy="461665"/>
          </a:xfrm>
          <a:prstGeom prst="rect">
            <a:avLst/>
          </a:prstGeom>
          <a:noFill/>
          <a:ln>
            <a:noFill/>
          </a:ln>
        </p:spPr>
        <p:txBody>
          <a:bodyPr wrap="square" rtlCol="0">
            <a:spAutoFit/>
          </a:bodyPr>
          <a:lstStyle/>
          <a:p>
            <a:r>
              <a:rPr lang="en-US" sz="2400" dirty="0"/>
              <a:t>1</a:t>
            </a:r>
          </a:p>
        </p:txBody>
      </p:sp>
    </p:spTree>
    <p:extLst>
      <p:ext uri="{BB962C8B-B14F-4D97-AF65-F5344CB8AC3E}">
        <p14:creationId xmlns:p14="http://schemas.microsoft.com/office/powerpoint/2010/main" val="317867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left)">
                                      <p:cBhvr>
                                        <p:cTn id="62" dur="500"/>
                                        <p:tgtEl>
                                          <p:spTgt spid="68"/>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up)">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fade">
                                      <p:cBhvr>
                                        <p:cTn id="71" dur="500"/>
                                        <p:tgtEl>
                                          <p:spTgt spid="72"/>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500"/>
                                        <p:tgtEl>
                                          <p:spTgt spid="7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fade">
                                      <p:cBhvr>
                                        <p:cTn id="77" dur="500"/>
                                        <p:tgtEl>
                                          <p:spTgt spid="7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fade">
                                      <p:cBhvr>
                                        <p:cTn id="80" dur="500"/>
                                        <p:tgtEl>
                                          <p:spTgt spid="74"/>
                                        </p:tgtEl>
                                      </p:cBhvr>
                                    </p:animEffect>
                                  </p:childTnLst>
                                </p:cTn>
                              </p:par>
                              <p:par>
                                <p:cTn id="81" presetID="10" presetClass="entr" presetSubtype="0" fill="hold" nodeType="with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fade">
                                      <p:cBhvr>
                                        <p:cTn id="83" dur="500"/>
                                        <p:tgtEl>
                                          <p:spTgt spid="7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fade">
                                      <p:cBhvr>
                                        <p:cTn id="89" dur="500"/>
                                        <p:tgtEl>
                                          <p:spTgt spid="7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500"/>
                                        <p:tgtEl>
                                          <p:spTgt spid="84"/>
                                        </p:tgtEl>
                                      </p:cBhvr>
                                    </p:animEffect>
                                  </p:childTnLst>
                                </p:cTn>
                              </p:par>
                              <p:par>
                                <p:cTn id="96" presetID="10" presetClass="entr" presetSubtype="0" fill="hold"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fade">
                                      <p:cBhvr>
                                        <p:cTn id="98" dur="500"/>
                                        <p:tgtEl>
                                          <p:spTgt spid="8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fade">
                                      <p:cBhvr>
                                        <p:cTn id="101" dur="500"/>
                                        <p:tgtEl>
                                          <p:spTgt spid="8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fade">
                                      <p:cBhvr>
                                        <p:cTn id="106" dur="500"/>
                                        <p:tgtEl>
                                          <p:spTgt spid="8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fade">
                                      <p:cBhvr>
                                        <p:cTn id="109" dur="500"/>
                                        <p:tgtEl>
                                          <p:spTgt spid="86"/>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77"/>
                                        </p:tgtEl>
                                        <p:attrNameLst>
                                          <p:attrName>style.visibility</p:attrName>
                                        </p:attrNameLst>
                                      </p:cBhvr>
                                      <p:to>
                                        <p:strVal val="visible"/>
                                      </p:to>
                                    </p:set>
                                    <p:animEffect transition="in" filter="fade">
                                      <p:cBhvr>
                                        <p:cTn id="114" dur="500"/>
                                        <p:tgtEl>
                                          <p:spTgt spid="77"/>
                                        </p:tgtEl>
                                      </p:cBhvr>
                                    </p:animEffect>
                                  </p:childTnLst>
                                </p:cTn>
                              </p:par>
                              <p:par>
                                <p:cTn id="115" presetID="10" presetClass="entr" presetSubtype="0" fill="hold"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500"/>
                                        <p:tgtEl>
                                          <p:spTgt spid="81"/>
                                        </p:tgtEl>
                                      </p:cBhvr>
                                    </p:animEffect>
                                  </p:childTnLst>
                                </p:cTn>
                              </p:par>
                              <p:par>
                                <p:cTn id="118" presetID="10" presetClass="entr" presetSubtype="0" fill="hold" nodeType="withEffect">
                                  <p:stCondLst>
                                    <p:cond delay="0"/>
                                  </p:stCondLst>
                                  <p:childTnLst>
                                    <p:set>
                                      <p:cBhvr>
                                        <p:cTn id="119" dur="1" fill="hold">
                                          <p:stCondLst>
                                            <p:cond delay="0"/>
                                          </p:stCondLst>
                                        </p:cTn>
                                        <p:tgtEl>
                                          <p:spTgt spid="78"/>
                                        </p:tgtEl>
                                        <p:attrNameLst>
                                          <p:attrName>style.visibility</p:attrName>
                                        </p:attrNameLst>
                                      </p:cBhvr>
                                      <p:to>
                                        <p:strVal val="visible"/>
                                      </p:to>
                                    </p:set>
                                    <p:animEffect transition="in" filter="fade">
                                      <p:cBhvr>
                                        <p:cTn id="120" dur="500"/>
                                        <p:tgtEl>
                                          <p:spTgt spid="78"/>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0"/>
                                        </p:tgtEl>
                                        <p:attrNameLst>
                                          <p:attrName>style.visibility</p:attrName>
                                        </p:attrNameLst>
                                      </p:cBhvr>
                                      <p:to>
                                        <p:strVal val="visible"/>
                                      </p:to>
                                    </p:set>
                                    <p:animEffect transition="in" filter="fade">
                                      <p:cBhvr>
                                        <p:cTn id="123" dur="500"/>
                                        <p:tgtEl>
                                          <p:spTgt spid="80"/>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5"/>
                                        </p:tgtEl>
                                        <p:attrNameLst>
                                          <p:attrName>style.visibility</p:attrName>
                                        </p:attrNameLst>
                                      </p:cBhvr>
                                      <p:to>
                                        <p:strVal val="visible"/>
                                      </p:to>
                                    </p:set>
                                    <p:animEffect transition="in" filter="fade">
                                      <p:cBhvr>
                                        <p:cTn id="129" dur="500"/>
                                        <p:tgtEl>
                                          <p:spTgt spid="6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fade">
                                      <p:cBhvr>
                                        <p:cTn id="132" dur="500"/>
                                        <p:tgtEl>
                                          <p:spTgt spid="6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fade">
                                      <p:cBhvr>
                                        <p:cTn id="13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4" grpId="0"/>
      <p:bldP spid="25" grpId="0"/>
      <p:bldP spid="27" grpId="0" animBg="1"/>
      <p:bldP spid="29" grpId="0"/>
      <p:bldP spid="30" grpId="0"/>
      <p:bldP spid="65" grpId="0" animBg="1"/>
      <p:bldP spid="66" grpId="0" animBg="1"/>
      <p:bldP spid="67" grpId="0" animBg="1"/>
      <p:bldP spid="69" grpId="0" animBg="1"/>
      <p:bldP spid="70" grpId="0" animBg="1"/>
      <p:bldP spid="71" grpId="0" animBg="1"/>
      <p:bldP spid="72" grpId="0" animBg="1"/>
      <p:bldP spid="74" grpId="0"/>
      <p:bldP spid="75" grpId="0"/>
      <p:bldP spid="77" grpId="0" animBg="1"/>
      <p:bldP spid="79" grpId="0"/>
      <p:bldP spid="80" grpId="0"/>
      <p:bldP spid="82" grpId="0" animBg="1"/>
      <p:bldP spid="85" grpId="0"/>
      <p:bldP spid="8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 - Example</a:t>
            </a:r>
          </a:p>
        </p:txBody>
      </p:sp>
      <p:sp>
        <p:nvSpPr>
          <p:cNvPr id="15" name="Rectangle 14"/>
          <p:cNvSpPr/>
          <p:nvPr/>
        </p:nvSpPr>
        <p:spPr>
          <a:xfrm>
            <a:off x="190500"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6: </a:t>
            </a:r>
          </a:p>
        </p:txBody>
      </p:sp>
      <p:sp>
        <p:nvSpPr>
          <p:cNvPr id="27" name="Oval 26"/>
          <p:cNvSpPr/>
          <p:nvPr/>
        </p:nvSpPr>
        <p:spPr>
          <a:xfrm>
            <a:off x="3597086" y="2070150"/>
            <a:ext cx="779320" cy="711047"/>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55</a:t>
            </a:r>
          </a:p>
        </p:txBody>
      </p:sp>
      <p:cxnSp>
        <p:nvCxnSpPr>
          <p:cNvPr id="28" name="Straight Connector 27"/>
          <p:cNvCxnSpPr>
            <a:stCxn id="27" idx="5"/>
            <a:endCxn id="82" idx="0"/>
          </p:cNvCxnSpPr>
          <p:nvPr/>
        </p:nvCxnSpPr>
        <p:spPr>
          <a:xfrm>
            <a:off x="4262277" y="2677067"/>
            <a:ext cx="1264748" cy="5020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71800" y="2514600"/>
            <a:ext cx="457200" cy="461665"/>
          </a:xfrm>
          <a:prstGeom prst="rect">
            <a:avLst/>
          </a:prstGeom>
          <a:noFill/>
        </p:spPr>
        <p:txBody>
          <a:bodyPr wrap="square" rtlCol="0">
            <a:spAutoFit/>
          </a:bodyPr>
          <a:lstStyle/>
          <a:p>
            <a:r>
              <a:rPr lang="en-US" sz="2400" dirty="0"/>
              <a:t>0</a:t>
            </a:r>
          </a:p>
        </p:txBody>
      </p:sp>
      <p:sp>
        <p:nvSpPr>
          <p:cNvPr id="30" name="TextBox 29"/>
          <p:cNvSpPr txBox="1"/>
          <p:nvPr/>
        </p:nvSpPr>
        <p:spPr>
          <a:xfrm>
            <a:off x="4724400" y="2510135"/>
            <a:ext cx="457200" cy="461665"/>
          </a:xfrm>
          <a:prstGeom prst="rect">
            <a:avLst/>
          </a:prstGeom>
          <a:noFill/>
        </p:spPr>
        <p:txBody>
          <a:bodyPr wrap="square" rtlCol="0">
            <a:spAutoFit/>
          </a:bodyPr>
          <a:lstStyle/>
          <a:p>
            <a:r>
              <a:rPr lang="en-US" sz="2400" dirty="0"/>
              <a:t>1</a:t>
            </a:r>
          </a:p>
        </p:txBody>
      </p:sp>
      <p:cxnSp>
        <p:nvCxnSpPr>
          <p:cNvPr id="31" name="Straight Connector 30"/>
          <p:cNvCxnSpPr>
            <a:stCxn id="27" idx="3"/>
            <a:endCxn id="77" idx="0"/>
          </p:cNvCxnSpPr>
          <p:nvPr/>
        </p:nvCxnSpPr>
        <p:spPr>
          <a:xfrm flipH="1">
            <a:off x="2565513" y="2677067"/>
            <a:ext cx="1145702" cy="5020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371600" y="4740426"/>
            <a:ext cx="1032996"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66" name="Rectangle 65"/>
          <p:cNvSpPr/>
          <p:nvPr/>
        </p:nvSpPr>
        <p:spPr>
          <a:xfrm>
            <a:off x="2702502" y="4740426"/>
            <a:ext cx="965232"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67" name="Rectangle 66"/>
          <p:cNvSpPr/>
          <p:nvPr/>
        </p:nvSpPr>
        <p:spPr>
          <a:xfrm>
            <a:off x="5855747" y="4694167"/>
            <a:ext cx="1047650"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69" name="Rectangle 68"/>
          <p:cNvSpPr/>
          <p:nvPr/>
        </p:nvSpPr>
        <p:spPr>
          <a:xfrm>
            <a:off x="6903397" y="3343348"/>
            <a:ext cx="1047650"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
        <p:nvSpPr>
          <p:cNvPr id="70" name="Rectangle 69"/>
          <p:cNvSpPr/>
          <p:nvPr/>
        </p:nvSpPr>
        <p:spPr>
          <a:xfrm>
            <a:off x="3597086" y="6015044"/>
            <a:ext cx="967062"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71" name="Rectangle 70"/>
          <p:cNvSpPr/>
          <p:nvPr/>
        </p:nvSpPr>
        <p:spPr>
          <a:xfrm>
            <a:off x="5010250" y="6015044"/>
            <a:ext cx="1007356"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72" name="Oval 71"/>
          <p:cNvSpPr/>
          <p:nvPr/>
        </p:nvSpPr>
        <p:spPr>
          <a:xfrm>
            <a:off x="4359086" y="4567245"/>
            <a:ext cx="777240" cy="713232"/>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73" name="Straight Connector 72"/>
          <p:cNvCxnSpPr>
            <a:stCxn id="72" idx="5"/>
            <a:endCxn id="71" idx="0"/>
          </p:cNvCxnSpPr>
          <p:nvPr/>
        </p:nvCxnSpPr>
        <p:spPr>
          <a:xfrm>
            <a:off x="5022502" y="5176027"/>
            <a:ext cx="491426" cy="839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936069" y="5410200"/>
            <a:ext cx="483531" cy="461665"/>
          </a:xfrm>
          <a:prstGeom prst="rect">
            <a:avLst/>
          </a:prstGeom>
          <a:noFill/>
          <a:ln>
            <a:noFill/>
          </a:ln>
        </p:spPr>
        <p:txBody>
          <a:bodyPr wrap="square" rtlCol="0">
            <a:spAutoFit/>
          </a:bodyPr>
          <a:lstStyle/>
          <a:p>
            <a:r>
              <a:rPr lang="en-US" sz="2400" dirty="0"/>
              <a:t>0</a:t>
            </a:r>
          </a:p>
        </p:txBody>
      </p:sp>
      <p:sp>
        <p:nvSpPr>
          <p:cNvPr id="75" name="TextBox 74"/>
          <p:cNvSpPr txBox="1"/>
          <p:nvPr/>
        </p:nvSpPr>
        <p:spPr>
          <a:xfrm>
            <a:off x="5307669" y="5426226"/>
            <a:ext cx="483531" cy="461665"/>
          </a:xfrm>
          <a:prstGeom prst="rect">
            <a:avLst/>
          </a:prstGeom>
          <a:noFill/>
          <a:ln>
            <a:noFill/>
          </a:ln>
        </p:spPr>
        <p:txBody>
          <a:bodyPr wrap="square" rtlCol="0">
            <a:spAutoFit/>
          </a:bodyPr>
          <a:lstStyle/>
          <a:p>
            <a:r>
              <a:rPr lang="en-US" sz="2400" dirty="0"/>
              <a:t>1</a:t>
            </a:r>
          </a:p>
        </p:txBody>
      </p:sp>
      <p:cxnSp>
        <p:nvCxnSpPr>
          <p:cNvPr id="76" name="Straight Connector 75"/>
          <p:cNvCxnSpPr>
            <a:stCxn id="72" idx="3"/>
          </p:cNvCxnSpPr>
          <p:nvPr/>
        </p:nvCxnSpPr>
        <p:spPr>
          <a:xfrm flipH="1">
            <a:off x="4035639" y="5176027"/>
            <a:ext cx="437271" cy="8597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176893" y="3179100"/>
            <a:ext cx="777240" cy="713232"/>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78" name="Straight Connector 77"/>
          <p:cNvCxnSpPr>
            <a:stCxn id="77" idx="5"/>
            <a:endCxn id="66" idx="0"/>
          </p:cNvCxnSpPr>
          <p:nvPr/>
        </p:nvCxnSpPr>
        <p:spPr>
          <a:xfrm>
            <a:off x="2840309" y="3787882"/>
            <a:ext cx="344809" cy="952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828800" y="3962400"/>
            <a:ext cx="483531" cy="461665"/>
          </a:xfrm>
          <a:prstGeom prst="rect">
            <a:avLst/>
          </a:prstGeom>
          <a:noFill/>
          <a:ln>
            <a:noFill/>
          </a:ln>
        </p:spPr>
        <p:txBody>
          <a:bodyPr wrap="square" rtlCol="0">
            <a:spAutoFit/>
          </a:bodyPr>
          <a:lstStyle/>
          <a:p>
            <a:r>
              <a:rPr lang="en-US" sz="2400" dirty="0"/>
              <a:t>0</a:t>
            </a:r>
          </a:p>
        </p:txBody>
      </p:sp>
      <p:sp>
        <p:nvSpPr>
          <p:cNvPr id="80" name="TextBox 79"/>
          <p:cNvSpPr txBox="1"/>
          <p:nvPr/>
        </p:nvSpPr>
        <p:spPr>
          <a:xfrm>
            <a:off x="2945469" y="3962400"/>
            <a:ext cx="483531" cy="461665"/>
          </a:xfrm>
          <a:prstGeom prst="rect">
            <a:avLst/>
          </a:prstGeom>
          <a:noFill/>
          <a:ln>
            <a:noFill/>
          </a:ln>
        </p:spPr>
        <p:txBody>
          <a:bodyPr wrap="square" rtlCol="0">
            <a:spAutoFit/>
          </a:bodyPr>
          <a:lstStyle/>
          <a:p>
            <a:r>
              <a:rPr lang="en-US" sz="2400" dirty="0"/>
              <a:t>1</a:t>
            </a:r>
          </a:p>
        </p:txBody>
      </p:sp>
      <p:cxnSp>
        <p:nvCxnSpPr>
          <p:cNvPr id="81" name="Straight Connector 80"/>
          <p:cNvCxnSpPr>
            <a:stCxn id="77" idx="3"/>
            <a:endCxn id="65" idx="0"/>
          </p:cNvCxnSpPr>
          <p:nvPr/>
        </p:nvCxnSpPr>
        <p:spPr>
          <a:xfrm flipH="1">
            <a:off x="1888098" y="3787882"/>
            <a:ext cx="402619" cy="952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138405" y="3179100"/>
            <a:ext cx="777240" cy="713232"/>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30</a:t>
            </a:r>
          </a:p>
        </p:txBody>
      </p:sp>
      <p:cxnSp>
        <p:nvCxnSpPr>
          <p:cNvPr id="83" name="Straight Connector 82"/>
          <p:cNvCxnSpPr>
            <a:stCxn id="82" idx="3"/>
            <a:endCxn id="72" idx="0"/>
          </p:cNvCxnSpPr>
          <p:nvPr/>
        </p:nvCxnSpPr>
        <p:spPr>
          <a:xfrm flipH="1">
            <a:off x="4747706" y="3787882"/>
            <a:ext cx="504523" cy="779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2" idx="5"/>
            <a:endCxn id="67" idx="0"/>
          </p:cNvCxnSpPr>
          <p:nvPr/>
        </p:nvCxnSpPr>
        <p:spPr>
          <a:xfrm>
            <a:off x="5801821" y="3787882"/>
            <a:ext cx="577751" cy="9062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724400" y="3902226"/>
            <a:ext cx="483531" cy="461665"/>
          </a:xfrm>
          <a:prstGeom prst="rect">
            <a:avLst/>
          </a:prstGeom>
          <a:noFill/>
          <a:ln>
            <a:noFill/>
          </a:ln>
        </p:spPr>
        <p:txBody>
          <a:bodyPr wrap="square" rtlCol="0">
            <a:spAutoFit/>
          </a:bodyPr>
          <a:lstStyle/>
          <a:p>
            <a:r>
              <a:rPr lang="en-US" sz="2400" dirty="0"/>
              <a:t>0</a:t>
            </a:r>
          </a:p>
        </p:txBody>
      </p:sp>
      <p:sp>
        <p:nvSpPr>
          <p:cNvPr id="86" name="TextBox 85"/>
          <p:cNvSpPr txBox="1"/>
          <p:nvPr/>
        </p:nvSpPr>
        <p:spPr>
          <a:xfrm>
            <a:off x="6019800" y="3886200"/>
            <a:ext cx="483531" cy="461665"/>
          </a:xfrm>
          <a:prstGeom prst="rect">
            <a:avLst/>
          </a:prstGeom>
          <a:noFill/>
          <a:ln>
            <a:noFill/>
          </a:ln>
        </p:spPr>
        <p:txBody>
          <a:bodyPr wrap="square" rtlCol="0">
            <a:spAutoFit/>
          </a:bodyPr>
          <a:lstStyle/>
          <a:p>
            <a:r>
              <a:rPr lang="en-US" sz="2400" dirty="0"/>
              <a:t>1</a:t>
            </a:r>
          </a:p>
        </p:txBody>
      </p:sp>
    </p:spTree>
    <p:extLst>
      <p:ext uri="{BB962C8B-B14F-4D97-AF65-F5344CB8AC3E}">
        <p14:creationId xmlns:p14="http://schemas.microsoft.com/office/powerpoint/2010/main" val="23413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par>
                                <p:cTn id="13" presetID="22" presetClass="entr" presetSubtype="4"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500"/>
                                        <p:tgtEl>
                                          <p:spTgt spid="3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path" presetSubtype="0" accel="50000" decel="50000" fill="hold" grpId="0" nodeType="clickEffect">
                                  <p:stCondLst>
                                    <p:cond delay="0"/>
                                  </p:stCondLst>
                                  <p:childTnLst>
                                    <p:animMotion origin="layout" path="M 3.61111E-6 4.07407E-6 L -0.31459 4.07407E-6 C -0.45591 4.07407E-6 -0.629 -0.04445 -0.629 -0.08056 L -0.629 -0.16042 " pathEditMode="relative" rAng="0" ptsTypes="AAAA">
                                      <p:cBhvr>
                                        <p:cTn id="30" dur="2000" fill="hold"/>
                                        <p:tgtEl>
                                          <p:spTgt spid="69"/>
                                        </p:tgtEl>
                                        <p:attrNameLst>
                                          <p:attrName>ppt_x</p:attrName>
                                          <p:attrName>ppt_y</p:attrName>
                                        </p:attrNameLst>
                                      </p:cBhvr>
                                      <p:rCtr x="-31458" y="-80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animBg="1"/>
      <p:bldP spid="29" grpId="0"/>
      <p:bldP spid="30" grpId="0"/>
      <p:bldP spid="6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 - Example</a:t>
            </a:r>
          </a:p>
        </p:txBody>
      </p:sp>
      <p:sp>
        <p:nvSpPr>
          <p:cNvPr id="15" name="Rectangle 14"/>
          <p:cNvSpPr/>
          <p:nvPr/>
        </p:nvSpPr>
        <p:spPr>
          <a:xfrm>
            <a:off x="190500"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7: </a:t>
            </a:r>
          </a:p>
        </p:txBody>
      </p:sp>
      <p:sp>
        <p:nvSpPr>
          <p:cNvPr id="27" name="Oval 26"/>
          <p:cNvSpPr/>
          <p:nvPr/>
        </p:nvSpPr>
        <p:spPr>
          <a:xfrm>
            <a:off x="3597086" y="2070150"/>
            <a:ext cx="779320" cy="711047"/>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55</a:t>
            </a:r>
          </a:p>
        </p:txBody>
      </p:sp>
      <p:cxnSp>
        <p:nvCxnSpPr>
          <p:cNvPr id="28" name="Straight Connector 27"/>
          <p:cNvCxnSpPr>
            <a:stCxn id="27" idx="5"/>
            <a:endCxn id="82" idx="0"/>
          </p:cNvCxnSpPr>
          <p:nvPr/>
        </p:nvCxnSpPr>
        <p:spPr>
          <a:xfrm>
            <a:off x="4262277" y="2677067"/>
            <a:ext cx="1264748" cy="5020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71800" y="2514600"/>
            <a:ext cx="457200" cy="461665"/>
          </a:xfrm>
          <a:prstGeom prst="rect">
            <a:avLst/>
          </a:prstGeom>
          <a:noFill/>
        </p:spPr>
        <p:txBody>
          <a:bodyPr wrap="square" rtlCol="0">
            <a:spAutoFit/>
          </a:bodyPr>
          <a:lstStyle/>
          <a:p>
            <a:r>
              <a:rPr lang="en-US" sz="2400" dirty="0"/>
              <a:t>0</a:t>
            </a:r>
          </a:p>
        </p:txBody>
      </p:sp>
      <p:sp>
        <p:nvSpPr>
          <p:cNvPr id="30" name="TextBox 29"/>
          <p:cNvSpPr txBox="1"/>
          <p:nvPr/>
        </p:nvSpPr>
        <p:spPr>
          <a:xfrm>
            <a:off x="4724400" y="2510135"/>
            <a:ext cx="457200" cy="461665"/>
          </a:xfrm>
          <a:prstGeom prst="rect">
            <a:avLst/>
          </a:prstGeom>
          <a:noFill/>
        </p:spPr>
        <p:txBody>
          <a:bodyPr wrap="square" rtlCol="0">
            <a:spAutoFit/>
          </a:bodyPr>
          <a:lstStyle/>
          <a:p>
            <a:r>
              <a:rPr lang="en-US" sz="2400" dirty="0"/>
              <a:t>1</a:t>
            </a:r>
          </a:p>
        </p:txBody>
      </p:sp>
      <p:cxnSp>
        <p:nvCxnSpPr>
          <p:cNvPr id="31" name="Straight Connector 30"/>
          <p:cNvCxnSpPr>
            <a:stCxn id="27" idx="3"/>
            <a:endCxn id="77" idx="0"/>
          </p:cNvCxnSpPr>
          <p:nvPr/>
        </p:nvCxnSpPr>
        <p:spPr>
          <a:xfrm flipH="1">
            <a:off x="2565513" y="2677067"/>
            <a:ext cx="1145702" cy="5020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371600" y="4740426"/>
            <a:ext cx="1032996"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66" name="Rectangle 65"/>
          <p:cNvSpPr/>
          <p:nvPr/>
        </p:nvSpPr>
        <p:spPr>
          <a:xfrm>
            <a:off x="2702502" y="4740426"/>
            <a:ext cx="965232"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67" name="Rectangle 66"/>
          <p:cNvSpPr/>
          <p:nvPr/>
        </p:nvSpPr>
        <p:spPr>
          <a:xfrm>
            <a:off x="5855747" y="4694167"/>
            <a:ext cx="1047650"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69" name="Rectangle 68"/>
          <p:cNvSpPr/>
          <p:nvPr/>
        </p:nvSpPr>
        <p:spPr>
          <a:xfrm>
            <a:off x="1162150" y="2225826"/>
            <a:ext cx="1047650"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
        <p:nvSpPr>
          <p:cNvPr id="70" name="Rectangle 69"/>
          <p:cNvSpPr/>
          <p:nvPr/>
        </p:nvSpPr>
        <p:spPr>
          <a:xfrm>
            <a:off x="3597086" y="6015044"/>
            <a:ext cx="967062"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71" name="Rectangle 70"/>
          <p:cNvSpPr/>
          <p:nvPr/>
        </p:nvSpPr>
        <p:spPr>
          <a:xfrm>
            <a:off x="5010250" y="6015044"/>
            <a:ext cx="1007356" cy="441174"/>
          </a:xfrm>
          <a:prstGeom prst="rect">
            <a:avLst/>
          </a:prstGeom>
          <a:solidFill>
            <a:schemeClr val="accent2">
              <a:lumMod val="20000"/>
              <a:lumOff val="80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72" name="Oval 71"/>
          <p:cNvSpPr/>
          <p:nvPr/>
        </p:nvSpPr>
        <p:spPr>
          <a:xfrm>
            <a:off x="4359086" y="4567245"/>
            <a:ext cx="777240" cy="713232"/>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73" name="Straight Connector 72"/>
          <p:cNvCxnSpPr>
            <a:stCxn id="72" idx="5"/>
            <a:endCxn id="71" idx="0"/>
          </p:cNvCxnSpPr>
          <p:nvPr/>
        </p:nvCxnSpPr>
        <p:spPr>
          <a:xfrm>
            <a:off x="5022502" y="5176027"/>
            <a:ext cx="491426" cy="839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936069" y="5410200"/>
            <a:ext cx="483531" cy="461665"/>
          </a:xfrm>
          <a:prstGeom prst="rect">
            <a:avLst/>
          </a:prstGeom>
          <a:noFill/>
          <a:ln>
            <a:noFill/>
          </a:ln>
        </p:spPr>
        <p:txBody>
          <a:bodyPr wrap="square" rtlCol="0">
            <a:spAutoFit/>
          </a:bodyPr>
          <a:lstStyle/>
          <a:p>
            <a:r>
              <a:rPr lang="en-US" sz="2400" dirty="0"/>
              <a:t>0</a:t>
            </a:r>
          </a:p>
        </p:txBody>
      </p:sp>
      <p:sp>
        <p:nvSpPr>
          <p:cNvPr id="75" name="TextBox 74"/>
          <p:cNvSpPr txBox="1"/>
          <p:nvPr/>
        </p:nvSpPr>
        <p:spPr>
          <a:xfrm>
            <a:off x="5307669" y="5426226"/>
            <a:ext cx="483531" cy="461665"/>
          </a:xfrm>
          <a:prstGeom prst="rect">
            <a:avLst/>
          </a:prstGeom>
          <a:noFill/>
          <a:ln>
            <a:noFill/>
          </a:ln>
        </p:spPr>
        <p:txBody>
          <a:bodyPr wrap="square" rtlCol="0">
            <a:spAutoFit/>
          </a:bodyPr>
          <a:lstStyle/>
          <a:p>
            <a:r>
              <a:rPr lang="en-US" sz="2400" dirty="0"/>
              <a:t>1</a:t>
            </a:r>
          </a:p>
        </p:txBody>
      </p:sp>
      <p:cxnSp>
        <p:nvCxnSpPr>
          <p:cNvPr id="76" name="Straight Connector 75"/>
          <p:cNvCxnSpPr>
            <a:stCxn id="72" idx="3"/>
          </p:cNvCxnSpPr>
          <p:nvPr/>
        </p:nvCxnSpPr>
        <p:spPr>
          <a:xfrm flipH="1">
            <a:off x="4035639" y="5176027"/>
            <a:ext cx="437271" cy="8597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176893" y="3179100"/>
            <a:ext cx="777240" cy="713232"/>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78" name="Straight Connector 77"/>
          <p:cNvCxnSpPr>
            <a:stCxn id="77" idx="5"/>
            <a:endCxn id="66" idx="0"/>
          </p:cNvCxnSpPr>
          <p:nvPr/>
        </p:nvCxnSpPr>
        <p:spPr>
          <a:xfrm>
            <a:off x="2840309" y="3787882"/>
            <a:ext cx="344809" cy="952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828800" y="3962400"/>
            <a:ext cx="483531" cy="461665"/>
          </a:xfrm>
          <a:prstGeom prst="rect">
            <a:avLst/>
          </a:prstGeom>
          <a:noFill/>
          <a:ln>
            <a:noFill/>
          </a:ln>
        </p:spPr>
        <p:txBody>
          <a:bodyPr wrap="square" rtlCol="0">
            <a:spAutoFit/>
          </a:bodyPr>
          <a:lstStyle/>
          <a:p>
            <a:r>
              <a:rPr lang="en-US" sz="2400" dirty="0"/>
              <a:t>0</a:t>
            </a:r>
          </a:p>
        </p:txBody>
      </p:sp>
      <p:sp>
        <p:nvSpPr>
          <p:cNvPr id="80" name="TextBox 79"/>
          <p:cNvSpPr txBox="1"/>
          <p:nvPr/>
        </p:nvSpPr>
        <p:spPr>
          <a:xfrm>
            <a:off x="2945469" y="3962400"/>
            <a:ext cx="483531" cy="461665"/>
          </a:xfrm>
          <a:prstGeom prst="rect">
            <a:avLst/>
          </a:prstGeom>
          <a:noFill/>
          <a:ln>
            <a:noFill/>
          </a:ln>
        </p:spPr>
        <p:txBody>
          <a:bodyPr wrap="square" rtlCol="0">
            <a:spAutoFit/>
          </a:bodyPr>
          <a:lstStyle/>
          <a:p>
            <a:r>
              <a:rPr lang="en-US" sz="2400" dirty="0"/>
              <a:t>1</a:t>
            </a:r>
          </a:p>
        </p:txBody>
      </p:sp>
      <p:cxnSp>
        <p:nvCxnSpPr>
          <p:cNvPr id="81" name="Straight Connector 80"/>
          <p:cNvCxnSpPr>
            <a:stCxn id="77" idx="3"/>
            <a:endCxn id="65" idx="0"/>
          </p:cNvCxnSpPr>
          <p:nvPr/>
        </p:nvCxnSpPr>
        <p:spPr>
          <a:xfrm flipH="1">
            <a:off x="1888098" y="3787882"/>
            <a:ext cx="402619" cy="952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138405" y="3179100"/>
            <a:ext cx="777240" cy="713232"/>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30</a:t>
            </a:r>
          </a:p>
        </p:txBody>
      </p:sp>
      <p:cxnSp>
        <p:nvCxnSpPr>
          <p:cNvPr id="83" name="Straight Connector 82"/>
          <p:cNvCxnSpPr>
            <a:stCxn id="82" idx="3"/>
            <a:endCxn id="72" idx="0"/>
          </p:cNvCxnSpPr>
          <p:nvPr/>
        </p:nvCxnSpPr>
        <p:spPr>
          <a:xfrm flipH="1">
            <a:off x="4747706" y="3787882"/>
            <a:ext cx="504523" cy="779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2" idx="5"/>
            <a:endCxn id="67" idx="0"/>
          </p:cNvCxnSpPr>
          <p:nvPr/>
        </p:nvCxnSpPr>
        <p:spPr>
          <a:xfrm>
            <a:off x="5801821" y="3787882"/>
            <a:ext cx="577751" cy="9062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724400" y="3902226"/>
            <a:ext cx="483531" cy="461665"/>
          </a:xfrm>
          <a:prstGeom prst="rect">
            <a:avLst/>
          </a:prstGeom>
          <a:noFill/>
          <a:ln>
            <a:noFill/>
          </a:ln>
        </p:spPr>
        <p:txBody>
          <a:bodyPr wrap="square" rtlCol="0">
            <a:spAutoFit/>
          </a:bodyPr>
          <a:lstStyle/>
          <a:p>
            <a:r>
              <a:rPr lang="en-US" sz="2400" dirty="0"/>
              <a:t>0</a:t>
            </a:r>
          </a:p>
        </p:txBody>
      </p:sp>
      <p:sp>
        <p:nvSpPr>
          <p:cNvPr id="86" name="TextBox 85"/>
          <p:cNvSpPr txBox="1"/>
          <p:nvPr/>
        </p:nvSpPr>
        <p:spPr>
          <a:xfrm>
            <a:off x="6019800" y="3886200"/>
            <a:ext cx="483531" cy="461665"/>
          </a:xfrm>
          <a:prstGeom prst="rect">
            <a:avLst/>
          </a:prstGeom>
          <a:noFill/>
          <a:ln>
            <a:noFill/>
          </a:ln>
        </p:spPr>
        <p:txBody>
          <a:bodyPr wrap="square" rtlCol="0">
            <a:spAutoFit/>
          </a:bodyPr>
          <a:lstStyle/>
          <a:p>
            <a:r>
              <a:rPr lang="en-US" sz="2400" dirty="0"/>
              <a:t>1</a:t>
            </a:r>
          </a:p>
        </p:txBody>
      </p:sp>
      <p:sp>
        <p:nvSpPr>
          <p:cNvPr id="32" name="Oval 31"/>
          <p:cNvSpPr/>
          <p:nvPr/>
        </p:nvSpPr>
        <p:spPr>
          <a:xfrm>
            <a:off x="2438400" y="990598"/>
            <a:ext cx="1033272" cy="914400"/>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100</a:t>
            </a:r>
          </a:p>
        </p:txBody>
      </p:sp>
      <p:cxnSp>
        <p:nvCxnSpPr>
          <p:cNvPr id="33" name="Straight Connector 32"/>
          <p:cNvCxnSpPr>
            <a:stCxn id="32" idx="5"/>
            <a:endCxn id="27" idx="0"/>
          </p:cNvCxnSpPr>
          <p:nvPr/>
        </p:nvCxnSpPr>
        <p:spPr>
          <a:xfrm>
            <a:off x="3320353" y="1771087"/>
            <a:ext cx="666393" cy="299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81200" y="1595735"/>
            <a:ext cx="457200" cy="461665"/>
          </a:xfrm>
          <a:prstGeom prst="rect">
            <a:avLst/>
          </a:prstGeom>
          <a:noFill/>
        </p:spPr>
        <p:txBody>
          <a:bodyPr wrap="square" rtlCol="0">
            <a:spAutoFit/>
          </a:bodyPr>
          <a:lstStyle/>
          <a:p>
            <a:r>
              <a:rPr lang="en-US" sz="2400" dirty="0"/>
              <a:t>0</a:t>
            </a:r>
          </a:p>
        </p:txBody>
      </p:sp>
      <p:sp>
        <p:nvSpPr>
          <p:cNvPr id="35" name="TextBox 34"/>
          <p:cNvSpPr txBox="1"/>
          <p:nvPr/>
        </p:nvSpPr>
        <p:spPr>
          <a:xfrm>
            <a:off x="3581400" y="1519535"/>
            <a:ext cx="457200" cy="461665"/>
          </a:xfrm>
          <a:prstGeom prst="rect">
            <a:avLst/>
          </a:prstGeom>
          <a:noFill/>
        </p:spPr>
        <p:txBody>
          <a:bodyPr wrap="square" rtlCol="0">
            <a:spAutoFit/>
          </a:bodyPr>
          <a:lstStyle/>
          <a:p>
            <a:r>
              <a:rPr lang="en-US" sz="2400" dirty="0"/>
              <a:t>1</a:t>
            </a:r>
          </a:p>
        </p:txBody>
      </p:sp>
      <p:cxnSp>
        <p:nvCxnSpPr>
          <p:cNvPr id="36" name="Straight Connector 35"/>
          <p:cNvCxnSpPr>
            <a:stCxn id="32" idx="3"/>
            <a:endCxn id="69" idx="0"/>
          </p:cNvCxnSpPr>
          <p:nvPr/>
        </p:nvCxnSpPr>
        <p:spPr>
          <a:xfrm flipH="1">
            <a:off x="1685975" y="1771087"/>
            <a:ext cx="903744" cy="4547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81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par>
                                <p:cTn id="13" presetID="22" presetClass="entr" presetSubtype="4"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down)">
                                      <p:cBhvr>
                                        <p:cTn id="15" dur="500"/>
                                        <p:tgtEl>
                                          <p:spTgt spid="33"/>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2" grpId="0" animBg="1"/>
      <p:bldP spid="34" grpId="0"/>
      <p:bldP spid="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 - Example</a:t>
            </a:r>
          </a:p>
        </p:txBody>
      </p:sp>
      <p:sp>
        <p:nvSpPr>
          <p:cNvPr id="4" name="Rectangle 3"/>
          <p:cNvSpPr/>
          <p:nvPr/>
        </p:nvSpPr>
        <p:spPr>
          <a:xfrm>
            <a:off x="190500"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8: </a:t>
            </a:r>
          </a:p>
        </p:txBody>
      </p:sp>
      <p:pic>
        <p:nvPicPr>
          <p:cNvPr id="36" name="Picture 35"/>
          <p:cNvPicPr>
            <a:picLocks noChangeAspect="1"/>
          </p:cNvPicPr>
          <p:nvPr/>
        </p:nvPicPr>
        <p:blipFill>
          <a:blip r:embed="rId2"/>
          <a:stretch>
            <a:fillRect/>
          </a:stretch>
        </p:blipFill>
        <p:spPr>
          <a:xfrm>
            <a:off x="190500" y="2355827"/>
            <a:ext cx="4163262" cy="4114801"/>
          </a:xfrm>
          <a:prstGeom prst="rect">
            <a:avLst/>
          </a:prstGeom>
          <a:ln>
            <a:noFill/>
          </a:ln>
        </p:spPr>
      </p:pic>
      <p:sp>
        <p:nvSpPr>
          <p:cNvPr id="38" name="Rectangle 37"/>
          <p:cNvSpPr/>
          <p:nvPr/>
        </p:nvSpPr>
        <p:spPr>
          <a:xfrm>
            <a:off x="3505200" y="2246643"/>
            <a:ext cx="914400" cy="45720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a:t>
            </a:r>
          </a:p>
        </p:txBody>
      </p:sp>
      <p:sp>
        <p:nvSpPr>
          <p:cNvPr id="39" name="Rectangle 38"/>
          <p:cNvSpPr/>
          <p:nvPr/>
        </p:nvSpPr>
        <p:spPr>
          <a:xfrm>
            <a:off x="4419600" y="2246643"/>
            <a:ext cx="914400" cy="45720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101</a:t>
            </a:r>
          </a:p>
        </p:txBody>
      </p:sp>
      <p:sp>
        <p:nvSpPr>
          <p:cNvPr id="40" name="Rectangle 39"/>
          <p:cNvSpPr/>
          <p:nvPr/>
        </p:nvSpPr>
        <p:spPr>
          <a:xfrm>
            <a:off x="5334000" y="2246643"/>
            <a:ext cx="914400" cy="45720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100</a:t>
            </a:r>
          </a:p>
        </p:txBody>
      </p:sp>
      <p:sp>
        <p:nvSpPr>
          <p:cNvPr id="41" name="Rectangle 40"/>
          <p:cNvSpPr/>
          <p:nvPr/>
        </p:nvSpPr>
        <p:spPr>
          <a:xfrm>
            <a:off x="6248400" y="2246643"/>
            <a:ext cx="914400" cy="45720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111</a:t>
            </a:r>
          </a:p>
        </p:txBody>
      </p:sp>
      <p:sp>
        <p:nvSpPr>
          <p:cNvPr id="42" name="Rectangle 41"/>
          <p:cNvSpPr/>
          <p:nvPr/>
        </p:nvSpPr>
        <p:spPr>
          <a:xfrm>
            <a:off x="7162800" y="2246643"/>
            <a:ext cx="914400" cy="45720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1101</a:t>
            </a:r>
          </a:p>
        </p:txBody>
      </p:sp>
      <p:sp>
        <p:nvSpPr>
          <p:cNvPr id="43" name="Rectangle 42"/>
          <p:cNvSpPr/>
          <p:nvPr/>
        </p:nvSpPr>
        <p:spPr>
          <a:xfrm>
            <a:off x="8077200" y="2246643"/>
            <a:ext cx="914400" cy="45720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1100</a:t>
            </a:r>
          </a:p>
        </p:txBody>
      </p:sp>
      <p:graphicFrame>
        <p:nvGraphicFramePr>
          <p:cNvPr id="44" name="Table 43"/>
          <p:cNvGraphicFramePr>
            <a:graphicFrameLocks noGrp="1"/>
          </p:cNvGraphicFramePr>
          <p:nvPr>
            <p:extLst>
              <p:ext uri="{D42A27DB-BD31-4B8C-83A1-F6EECF244321}">
                <p14:modId xmlns:p14="http://schemas.microsoft.com/office/powerpoint/2010/main" val="1103650177"/>
              </p:ext>
            </p:extLst>
          </p:nvPr>
        </p:nvGraphicFramePr>
        <p:xfrm>
          <a:off x="1447803" y="990600"/>
          <a:ext cx="7543797" cy="1261872"/>
        </p:xfrm>
        <a:graphic>
          <a:graphicData uri="http://schemas.openxmlformats.org/drawingml/2006/table">
            <a:tbl>
              <a:tblPr firstRow="1" firstCol="1" bandRow="1">
                <a:tableStyleId>{21E4AEA4-8DFA-4A89-87EB-49C32662AFE0}</a:tableStyleId>
              </a:tblPr>
              <a:tblGrid>
                <a:gridCol w="2057397">
                  <a:extLst>
                    <a:ext uri="{9D8B030D-6E8A-4147-A177-3AD203B41FA5}">
                      <a16:colId xmlns:a16="http://schemas.microsoft.com/office/drawing/2014/main" val="354366288"/>
                    </a:ext>
                  </a:extLst>
                </a:gridCol>
                <a:gridCol w="914400">
                  <a:extLst>
                    <a:ext uri="{9D8B030D-6E8A-4147-A177-3AD203B41FA5}">
                      <a16:colId xmlns:a16="http://schemas.microsoft.com/office/drawing/2014/main" val="1307534128"/>
                    </a:ext>
                  </a:extLst>
                </a:gridCol>
                <a:gridCol w="914400">
                  <a:extLst>
                    <a:ext uri="{9D8B030D-6E8A-4147-A177-3AD203B41FA5}">
                      <a16:colId xmlns:a16="http://schemas.microsoft.com/office/drawing/2014/main" val="1566708603"/>
                    </a:ext>
                  </a:extLst>
                </a:gridCol>
                <a:gridCol w="914400">
                  <a:extLst>
                    <a:ext uri="{9D8B030D-6E8A-4147-A177-3AD203B41FA5}">
                      <a16:colId xmlns:a16="http://schemas.microsoft.com/office/drawing/2014/main" val="931776294"/>
                    </a:ext>
                  </a:extLst>
                </a:gridCol>
                <a:gridCol w="914400">
                  <a:extLst>
                    <a:ext uri="{9D8B030D-6E8A-4147-A177-3AD203B41FA5}">
                      <a16:colId xmlns:a16="http://schemas.microsoft.com/office/drawing/2014/main" val="3173872714"/>
                    </a:ext>
                  </a:extLst>
                </a:gridCol>
                <a:gridCol w="914400">
                  <a:extLst>
                    <a:ext uri="{9D8B030D-6E8A-4147-A177-3AD203B41FA5}">
                      <a16:colId xmlns:a16="http://schemas.microsoft.com/office/drawing/2014/main" val="699234910"/>
                    </a:ext>
                  </a:extLst>
                </a:gridCol>
                <a:gridCol w="914400">
                  <a:extLst>
                    <a:ext uri="{9D8B030D-6E8A-4147-A177-3AD203B41FA5}">
                      <a16:colId xmlns:a16="http://schemas.microsoft.com/office/drawing/2014/main" val="2308475217"/>
                    </a:ext>
                  </a:extLst>
                </a:gridCol>
              </a:tblGrid>
              <a:tr h="223041">
                <a:tc>
                  <a:txBody>
                    <a:bodyPr/>
                    <a:lstStyle/>
                    <a:p>
                      <a:pPr marL="0" marR="0" algn="ctr">
                        <a:lnSpc>
                          <a:spcPct val="115000"/>
                        </a:lnSpc>
                        <a:spcBef>
                          <a:spcPts val="0"/>
                        </a:spcBef>
                        <a:spcAft>
                          <a:spcPts val="0"/>
                        </a:spcAft>
                      </a:pPr>
                      <a:r>
                        <a:rPr lang="en-US" sz="2400" dirty="0">
                          <a:solidFill>
                            <a:srgbClr val="C00000"/>
                          </a:solidFill>
                          <a:effectLst/>
                        </a:rPr>
                        <a:t>Characters</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a</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b</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c</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e</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f</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759993"/>
                  </a:ext>
                </a:extLst>
              </a:tr>
              <a:tr h="615159">
                <a:tc>
                  <a:txBody>
                    <a:bodyPr/>
                    <a:lstStyle/>
                    <a:p>
                      <a:pPr marL="0" marR="0" algn="ctr">
                        <a:lnSpc>
                          <a:spcPct val="115000"/>
                        </a:lnSpc>
                        <a:spcBef>
                          <a:spcPts val="0"/>
                        </a:spcBef>
                        <a:spcAft>
                          <a:spcPts val="0"/>
                        </a:spcAft>
                      </a:pPr>
                      <a:r>
                        <a:rPr lang="en-US" sz="2400" dirty="0">
                          <a:solidFill>
                            <a:srgbClr val="C00000"/>
                          </a:solidFill>
                          <a:effectLst/>
                        </a:rPr>
                        <a:t>Frequency (in thousand)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45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13</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16</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9</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834702"/>
                  </a:ext>
                </a:extLst>
              </a:tr>
            </a:tbl>
          </a:graphicData>
        </a:graphic>
      </p:graphicFrame>
      <p:sp>
        <p:nvSpPr>
          <p:cNvPr id="45" name="Rectangle 44"/>
          <p:cNvSpPr/>
          <p:nvPr/>
        </p:nvSpPr>
        <p:spPr>
          <a:xfrm>
            <a:off x="204148" y="3247712"/>
            <a:ext cx="731520"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62000" y="2819400"/>
            <a:ext cx="304800" cy="304800"/>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295400" y="5074920"/>
            <a:ext cx="713232"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918648" y="2770496"/>
            <a:ext cx="3048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483056" y="3469944"/>
            <a:ext cx="3048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447800" y="4523096"/>
            <a:ext cx="3048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48" idx="4"/>
            <a:endCxn id="49" idx="7"/>
          </p:cNvCxnSpPr>
          <p:nvPr/>
        </p:nvCxnSpPr>
        <p:spPr>
          <a:xfrm flipH="1">
            <a:off x="1743219" y="3075296"/>
            <a:ext cx="327829" cy="43928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4"/>
            <a:endCxn id="50" idx="0"/>
          </p:cNvCxnSpPr>
          <p:nvPr/>
        </p:nvCxnSpPr>
        <p:spPr>
          <a:xfrm flipH="1">
            <a:off x="1600200" y="3774744"/>
            <a:ext cx="35256" cy="74835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59392" y="5070144"/>
            <a:ext cx="713232" cy="320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595048" y="5029200"/>
            <a:ext cx="731520"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971800" y="5989320"/>
            <a:ext cx="713232"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953768" y="5989320"/>
            <a:ext cx="713232"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35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down)">
                                      <p:cBhvr>
                                        <p:cTn id="42" dur="500"/>
                                        <p:tgtEl>
                                          <p:spTgt spid="48"/>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up)">
                                      <p:cBhvr>
                                        <p:cTn id="46" dur="500"/>
                                        <p:tgtEl>
                                          <p:spTgt spid="52"/>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down)">
                                      <p:cBhvr>
                                        <p:cTn id="50" dur="500"/>
                                        <p:tgtEl>
                                          <p:spTgt spid="49"/>
                                        </p:tgtEl>
                                      </p:cBhvr>
                                    </p:animEffect>
                                  </p:childTnLst>
                                </p:cTn>
                              </p:par>
                              <p:par>
                                <p:cTn id="51" presetID="22" presetClass="entr" presetSubtype="1"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up)">
                                      <p:cBhvr>
                                        <p:cTn id="53" dur="500"/>
                                        <p:tgtEl>
                                          <p:spTgt spid="54"/>
                                        </p:tgtEl>
                                      </p:cBhvr>
                                    </p:animEffect>
                                  </p:childTnLst>
                                </p:cTn>
                              </p:par>
                            </p:childTnLst>
                          </p:cTn>
                        </p:par>
                        <p:par>
                          <p:cTn id="54" fill="hold">
                            <p:stCondLst>
                              <p:cond delay="1500"/>
                            </p:stCondLst>
                            <p:childTnLst>
                              <p:par>
                                <p:cTn id="55" presetID="22" presetClass="entr" presetSubtype="4" fill="hold" grpId="0"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5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54"/>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0"/>
                                        </p:tgtEl>
                                        <p:attrNameLst>
                                          <p:attrName>style.visibility</p:attrName>
                                        </p:attrNameLst>
                                      </p:cBhvr>
                                      <p:to>
                                        <p:strVal val="hidden"/>
                                      </p:to>
                                    </p:set>
                                  </p:childTnLst>
                                </p:cTn>
                              </p:par>
                            </p:childTnLst>
                          </p:cTn>
                        </p:par>
                        <p:par>
                          <p:cTn id="77" fill="hold">
                            <p:stCondLst>
                              <p:cond delay="0"/>
                            </p:stCondLst>
                            <p:childTnLst>
                              <p:par>
                                <p:cTn id="78" presetID="22" presetClass="entr" presetSubtype="4" fill="hold" grpId="0" nodeType="after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wipe(down)">
                                      <p:cBhvr>
                                        <p:cTn id="80" dur="500"/>
                                        <p:tgtEl>
                                          <p:spTgt spid="5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wipe(down)">
                                      <p:cBhvr>
                                        <p:cTn id="90" dur="500"/>
                                        <p:tgtEl>
                                          <p:spTgt spid="5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down)">
                                      <p:cBhvr>
                                        <p:cTn id="100" dur="500"/>
                                        <p:tgtEl>
                                          <p:spTgt spid="5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500"/>
                                        <p:tgtEl>
                                          <p:spTgt spid="4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wipe(down)">
                                      <p:cBhvr>
                                        <p:cTn id="110" dur="500"/>
                                        <p:tgtEl>
                                          <p:spTgt spid="6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fade">
                                      <p:cBhvr>
                                        <p:cTn id="11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8" grpId="0" animBg="1"/>
      <p:bldP spid="39" grpId="0" animBg="1"/>
      <p:bldP spid="40" grpId="0" animBg="1"/>
      <p:bldP spid="41" grpId="0" animBg="1"/>
      <p:bldP spid="42" grpId="0" animBg="1"/>
      <p:bldP spid="43" grpId="0" animBg="1"/>
      <p:bldP spid="45" grpId="0" animBg="1"/>
      <p:bldP spid="46" grpId="0" animBg="1"/>
      <p:bldP spid="46" grpId="1" animBg="1"/>
      <p:bldP spid="47" grpId="0" animBg="1"/>
      <p:bldP spid="48" grpId="0" animBg="1"/>
      <p:bldP spid="48" grpId="1" animBg="1"/>
      <p:bldP spid="49" grpId="0" animBg="1"/>
      <p:bldP spid="49" grpId="1" animBg="1"/>
      <p:bldP spid="50" grpId="0" animBg="1"/>
      <p:bldP spid="50" grpId="1" animBg="1"/>
      <p:bldP spid="57" grpId="0" animBg="1"/>
      <p:bldP spid="58" grpId="0" animBg="1"/>
      <p:bldP spid="59" grpId="0" animBg="1"/>
      <p:bldP spid="6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 - Algorithm</a:t>
            </a:r>
          </a:p>
        </p:txBody>
      </p:sp>
      <p:sp>
        <p:nvSpPr>
          <p:cNvPr id="4" name="Content Placeholder 3"/>
          <p:cNvSpPr txBox="1">
            <a:spLocks noGrp="1"/>
          </p:cNvSpPr>
          <p:nvPr>
            <p:ph idx="1"/>
          </p:nvPr>
        </p:nvSpPr>
        <p:spPr>
          <a:xfrm>
            <a:off x="190500" y="990600"/>
            <a:ext cx="8763000" cy="4154984"/>
          </a:xfrm>
          <a:prstGeom prst="rect">
            <a:avLst/>
          </a:prstGeom>
          <a:solidFill>
            <a:schemeClr val="bg2"/>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0000"/>
              </a:lnSpc>
              <a:spcBef>
                <a:spcPts val="0"/>
              </a:spcBef>
              <a:spcAft>
                <a:spcPts val="6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0000"/>
              </a:lnSpc>
              <a:spcBef>
                <a:spcPts val="0"/>
              </a:spcBef>
              <a:spcAft>
                <a:spcPts val="600"/>
              </a:spcAft>
              <a:buClrTx/>
              <a:buFont typeface="Arial" panose="020B0604020202020204" pitchFamily="34" charset="0"/>
              <a:buChar char="•"/>
              <a:defRPr sz="2200" kern="1200">
                <a:solidFill>
                  <a:schemeClr val="tx1"/>
                </a:solidFill>
                <a:latin typeface="+mj-lt"/>
                <a:ea typeface="Times New Roman" panose="02020603050405020304" pitchFamily="18" charset="0"/>
                <a:cs typeface="Times New Roman" panose="02020603050405020304" pitchFamily="18" charset="0"/>
              </a:defRPr>
            </a:lvl2pPr>
            <a:lvl3pPr marL="1200150" indent="-285750" algn="just" defTabSz="914400" rtl="0" eaLnBrk="1" latinLnBrk="0" hangingPunct="1">
              <a:lnSpc>
                <a:spcPct val="110000"/>
              </a:lnSpc>
              <a:spcBef>
                <a:spcPts val="0"/>
              </a:spcBef>
              <a:spcAft>
                <a:spcPts val="600"/>
              </a:spcAft>
              <a:buClrTx/>
              <a:buSzPct val="80000"/>
              <a:buFont typeface="Wingdings" panose="05000000000000000000" pitchFamily="2" charset="2"/>
              <a:buChar char="q"/>
              <a:defRPr sz="20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0000"/>
              </a:lnSpc>
              <a:spcBef>
                <a:spcPts val="0"/>
              </a:spcBef>
              <a:spcAft>
                <a:spcPts val="6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indent="0" algn="l">
              <a:spcAft>
                <a:spcPts val="0"/>
              </a:spcAft>
              <a:buNone/>
            </a:pPr>
            <a:r>
              <a:rPr lang="en-US" b="1" dirty="0">
                <a:solidFill>
                  <a:schemeClr val="tx2">
                    <a:lumMod val="60000"/>
                    <a:lumOff val="40000"/>
                  </a:schemeClr>
                </a:solidFill>
                <a:latin typeface="Consolas" pitchFamily="49" charset="0"/>
                <a:cs typeface="Consolas" pitchFamily="49" charset="0"/>
              </a:rPr>
              <a:t>Algorithm: HUFFMAN (C) </a:t>
            </a:r>
          </a:p>
          <a:p>
            <a:pPr marL="0" indent="0" algn="l">
              <a:spcAft>
                <a:spcPts val="0"/>
              </a:spcAft>
              <a:buNone/>
            </a:pPr>
            <a:r>
              <a:rPr lang="en-US" b="1" dirty="0">
                <a:latin typeface="Consolas" pitchFamily="49" charset="0"/>
                <a:cs typeface="Consolas" pitchFamily="49" charset="0"/>
              </a:rPr>
              <a:t>n = |C|</a:t>
            </a:r>
          </a:p>
          <a:p>
            <a:pPr marL="0" indent="0" algn="l">
              <a:spcAft>
                <a:spcPts val="0"/>
              </a:spcAft>
              <a:buNone/>
            </a:pPr>
            <a:r>
              <a:rPr lang="en-US" b="1" dirty="0">
                <a:latin typeface="Consolas" pitchFamily="49" charset="0"/>
                <a:cs typeface="Consolas" pitchFamily="49" charset="0"/>
              </a:rPr>
              <a:t>Q = C</a:t>
            </a:r>
          </a:p>
          <a:p>
            <a:pPr marL="0" indent="0" algn="l">
              <a:spcAft>
                <a:spcPts val="0"/>
              </a:spcAft>
              <a:buNone/>
            </a:pPr>
            <a:r>
              <a:rPr lang="en-US" b="1" dirty="0">
                <a:latin typeface="Consolas" pitchFamily="49" charset="0"/>
                <a:cs typeface="Consolas" pitchFamily="49" charset="0"/>
              </a:rPr>
              <a:t>for </a:t>
            </a:r>
            <a:r>
              <a:rPr lang="en-US" b="1" dirty="0" err="1">
                <a:latin typeface="Consolas" pitchFamily="49" charset="0"/>
                <a:cs typeface="Consolas" pitchFamily="49" charset="0"/>
              </a:rPr>
              <a:t>i</a:t>
            </a:r>
            <a:r>
              <a:rPr lang="en-US" b="1" dirty="0">
                <a:latin typeface="Consolas" pitchFamily="49" charset="0"/>
                <a:cs typeface="Consolas" pitchFamily="49" charset="0"/>
              </a:rPr>
              <a:t> = 1 to n-1</a:t>
            </a:r>
          </a:p>
          <a:p>
            <a:pPr marL="0" indent="0" algn="l">
              <a:spcAft>
                <a:spcPts val="0"/>
              </a:spcAft>
              <a:buNone/>
            </a:pPr>
            <a:r>
              <a:rPr lang="en-US" b="1" dirty="0">
                <a:latin typeface="Consolas" pitchFamily="49" charset="0"/>
                <a:cs typeface="Consolas" pitchFamily="49" charset="0"/>
              </a:rPr>
              <a:t>        allocate a new node z</a:t>
            </a:r>
          </a:p>
          <a:p>
            <a:pPr marL="0" indent="0" algn="l">
              <a:spcAft>
                <a:spcPts val="0"/>
              </a:spcAft>
              <a:buNone/>
            </a:pPr>
            <a:r>
              <a:rPr lang="en-US" b="1" dirty="0">
                <a:latin typeface="Consolas" pitchFamily="49" charset="0"/>
                <a:cs typeface="Consolas" pitchFamily="49" charset="0"/>
              </a:rPr>
              <a:t>        </a:t>
            </a:r>
            <a:r>
              <a:rPr lang="en-US" b="1" dirty="0" err="1">
                <a:latin typeface="Consolas" pitchFamily="49" charset="0"/>
                <a:cs typeface="Consolas" pitchFamily="49" charset="0"/>
              </a:rPr>
              <a:t>z.left</a:t>
            </a:r>
            <a:r>
              <a:rPr lang="en-US" b="1" dirty="0">
                <a:latin typeface="Consolas" pitchFamily="49" charset="0"/>
                <a:cs typeface="Consolas" pitchFamily="49" charset="0"/>
              </a:rPr>
              <a:t> = x = EXTRACT-MIN(Q)</a:t>
            </a:r>
          </a:p>
          <a:p>
            <a:pPr marL="0" indent="0" algn="l">
              <a:spcAft>
                <a:spcPts val="0"/>
              </a:spcAft>
              <a:buNone/>
            </a:pPr>
            <a:r>
              <a:rPr lang="en-US" b="1" dirty="0">
                <a:latin typeface="Consolas" pitchFamily="49" charset="0"/>
                <a:cs typeface="Consolas" pitchFamily="49" charset="0"/>
              </a:rPr>
              <a:t>        </a:t>
            </a:r>
            <a:r>
              <a:rPr lang="en-US" b="1" dirty="0" err="1">
                <a:latin typeface="Consolas" pitchFamily="49" charset="0"/>
                <a:cs typeface="Consolas" pitchFamily="49" charset="0"/>
              </a:rPr>
              <a:t>z.right</a:t>
            </a:r>
            <a:r>
              <a:rPr lang="en-US" b="1" dirty="0">
                <a:latin typeface="Consolas" pitchFamily="49" charset="0"/>
                <a:cs typeface="Consolas" pitchFamily="49" charset="0"/>
              </a:rPr>
              <a:t> = y = EXTRACT-MIN(Q)</a:t>
            </a:r>
          </a:p>
          <a:p>
            <a:pPr marL="0" indent="0" algn="l">
              <a:spcAft>
                <a:spcPts val="0"/>
              </a:spcAft>
              <a:buNone/>
            </a:pPr>
            <a:r>
              <a:rPr lang="en-US" b="1" dirty="0">
                <a:latin typeface="Consolas" pitchFamily="49" charset="0"/>
                <a:cs typeface="Consolas" pitchFamily="49" charset="0"/>
              </a:rPr>
              <a:t>        </a:t>
            </a:r>
            <a:r>
              <a:rPr lang="en-US" b="1" dirty="0" err="1">
                <a:latin typeface="Consolas" pitchFamily="49" charset="0"/>
                <a:cs typeface="Consolas" pitchFamily="49" charset="0"/>
              </a:rPr>
              <a:t>z.freq</a:t>
            </a:r>
            <a:r>
              <a:rPr lang="en-US" b="1" dirty="0">
                <a:latin typeface="Consolas" pitchFamily="49" charset="0"/>
                <a:cs typeface="Consolas" pitchFamily="49" charset="0"/>
              </a:rPr>
              <a:t> = </a:t>
            </a:r>
            <a:r>
              <a:rPr lang="en-US" b="1" dirty="0" err="1">
                <a:latin typeface="Consolas" pitchFamily="49" charset="0"/>
                <a:cs typeface="Consolas" pitchFamily="49" charset="0"/>
              </a:rPr>
              <a:t>x.freq</a:t>
            </a:r>
            <a:r>
              <a:rPr lang="en-US" b="1" dirty="0">
                <a:latin typeface="Consolas" pitchFamily="49" charset="0"/>
                <a:cs typeface="Consolas" pitchFamily="49" charset="0"/>
              </a:rPr>
              <a:t> + </a:t>
            </a:r>
            <a:r>
              <a:rPr lang="en-US" b="1" dirty="0" err="1">
                <a:latin typeface="Consolas" pitchFamily="49" charset="0"/>
                <a:cs typeface="Consolas" pitchFamily="49" charset="0"/>
              </a:rPr>
              <a:t>y.freq</a:t>
            </a:r>
            <a:endParaRPr lang="en-US" b="1" dirty="0">
              <a:latin typeface="Consolas" pitchFamily="49" charset="0"/>
              <a:cs typeface="Consolas" pitchFamily="49" charset="0"/>
            </a:endParaRPr>
          </a:p>
          <a:p>
            <a:pPr marL="0" indent="0" algn="l">
              <a:spcAft>
                <a:spcPts val="0"/>
              </a:spcAft>
              <a:buNone/>
            </a:pPr>
            <a:r>
              <a:rPr lang="en-US" b="1" dirty="0">
                <a:latin typeface="Consolas" pitchFamily="49" charset="0"/>
                <a:cs typeface="Consolas" pitchFamily="49" charset="0"/>
              </a:rPr>
              <a:t>        INSERT(</a:t>
            </a:r>
            <a:r>
              <a:rPr lang="en-US" b="1" dirty="0" err="1">
                <a:latin typeface="Consolas" pitchFamily="49" charset="0"/>
                <a:cs typeface="Consolas" pitchFamily="49" charset="0"/>
              </a:rPr>
              <a:t>Q,z</a:t>
            </a:r>
            <a:r>
              <a:rPr lang="en-US" b="1" dirty="0">
                <a:latin typeface="Consolas" pitchFamily="49" charset="0"/>
                <a:cs typeface="Consolas" pitchFamily="49" charset="0"/>
              </a:rPr>
              <a:t>)</a:t>
            </a:r>
          </a:p>
          <a:p>
            <a:pPr marL="0" indent="0" algn="l">
              <a:spcAft>
                <a:spcPts val="0"/>
              </a:spcAft>
              <a:buNone/>
            </a:pPr>
            <a:r>
              <a:rPr lang="en-US" b="1" dirty="0">
                <a:latin typeface="Consolas" pitchFamily="49" charset="0"/>
                <a:cs typeface="Consolas" pitchFamily="49" charset="0"/>
              </a:rPr>
              <a:t>return EXTRACT-MIN(Q)  // </a:t>
            </a:r>
            <a:r>
              <a:rPr lang="en-US" sz="2200" b="1" dirty="0">
                <a:latin typeface="Consolas" pitchFamily="49" charset="0"/>
                <a:cs typeface="Consolas" pitchFamily="49" charset="0"/>
              </a:rPr>
              <a:t>return the root of the tree</a:t>
            </a:r>
          </a:p>
        </p:txBody>
      </p:sp>
    </p:spTree>
    <p:extLst>
      <p:ext uri="{BB962C8B-B14F-4D97-AF65-F5344CB8AC3E}">
        <p14:creationId xmlns:p14="http://schemas.microsoft.com/office/powerpoint/2010/main" val="418599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500"/>
                                        <p:tgtEl>
                                          <p:spTgt spid="4">
                                            <p:txEl>
                                              <p:pRg st="8" end="8"/>
                                            </p:txEl>
                                          </p:spTgt>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 Home Work</a:t>
            </a:r>
          </a:p>
        </p:txBody>
      </p:sp>
      <p:sp>
        <p:nvSpPr>
          <p:cNvPr id="4" name="Content Placeholder 2"/>
          <p:cNvSpPr>
            <a:spLocks noGrp="1"/>
          </p:cNvSpPr>
          <p:nvPr>
            <p:ph idx="1"/>
          </p:nvPr>
        </p:nvSpPr>
        <p:spPr>
          <a:xfrm>
            <a:off x="190500" y="990600"/>
            <a:ext cx="8763000" cy="5334000"/>
          </a:xfrm>
        </p:spPr>
        <p:txBody>
          <a:bodyPr/>
          <a:lstStyle/>
          <a:p>
            <a:r>
              <a:rPr lang="en-US" dirty="0"/>
              <a:t>Find an optimal Huffman code for the following set of frequency. </a:t>
            </a:r>
          </a:p>
          <a:p>
            <a:pPr marL="457200" indent="-457200">
              <a:buFont typeface="+mj-lt"/>
              <a:buAutoNum type="arabicPeriod"/>
            </a:pPr>
            <a:r>
              <a:rPr lang="en-US" dirty="0"/>
              <a:t>a : 50,    b : 20, c : 15, d : 30.</a:t>
            </a:r>
          </a:p>
          <a:p>
            <a:pPr marL="457200" indent="-457200">
              <a:buFont typeface="+mj-lt"/>
              <a:buAutoNum type="arabicPeriod"/>
            </a:pPr>
            <a:r>
              <a:rPr lang="en-US" dirty="0"/>
              <a:t>Frequency </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Frequency </a:t>
            </a:r>
          </a:p>
        </p:txBody>
      </p:sp>
      <p:graphicFrame>
        <p:nvGraphicFramePr>
          <p:cNvPr id="5" name="Table 4"/>
          <p:cNvGraphicFramePr>
            <a:graphicFrameLocks noGrp="1"/>
          </p:cNvGraphicFramePr>
          <p:nvPr>
            <p:extLst>
              <p:ext uri="{D42A27DB-BD31-4B8C-83A1-F6EECF244321}">
                <p14:modId xmlns:p14="http://schemas.microsoft.com/office/powerpoint/2010/main" val="756553908"/>
              </p:ext>
            </p:extLst>
          </p:nvPr>
        </p:nvGraphicFramePr>
        <p:xfrm>
          <a:off x="1066800" y="2514600"/>
          <a:ext cx="7739496" cy="1261872"/>
        </p:xfrm>
        <a:graphic>
          <a:graphicData uri="http://schemas.openxmlformats.org/drawingml/2006/table">
            <a:tbl>
              <a:tblPr firstRow="1" firstCol="1" bandRow="1">
                <a:tableStyleId>{21E4AEA4-8DFA-4A89-87EB-49C32662AFE0}</a:tableStyleId>
              </a:tblPr>
              <a:tblGrid>
                <a:gridCol w="2057402">
                  <a:extLst>
                    <a:ext uri="{9D8B030D-6E8A-4147-A177-3AD203B41FA5}">
                      <a16:colId xmlns:a16="http://schemas.microsoft.com/office/drawing/2014/main" val="354366288"/>
                    </a:ext>
                  </a:extLst>
                </a:gridCol>
                <a:gridCol w="838200">
                  <a:extLst>
                    <a:ext uri="{9D8B030D-6E8A-4147-A177-3AD203B41FA5}">
                      <a16:colId xmlns:a16="http://schemas.microsoft.com/office/drawing/2014/main" val="1307534128"/>
                    </a:ext>
                  </a:extLst>
                </a:gridCol>
                <a:gridCol w="990600">
                  <a:extLst>
                    <a:ext uri="{9D8B030D-6E8A-4147-A177-3AD203B41FA5}">
                      <a16:colId xmlns:a16="http://schemas.microsoft.com/office/drawing/2014/main" val="1566708603"/>
                    </a:ext>
                  </a:extLst>
                </a:gridCol>
                <a:gridCol w="990600">
                  <a:extLst>
                    <a:ext uri="{9D8B030D-6E8A-4147-A177-3AD203B41FA5}">
                      <a16:colId xmlns:a16="http://schemas.microsoft.com/office/drawing/2014/main" val="931776294"/>
                    </a:ext>
                  </a:extLst>
                </a:gridCol>
                <a:gridCol w="914400">
                  <a:extLst>
                    <a:ext uri="{9D8B030D-6E8A-4147-A177-3AD203B41FA5}">
                      <a16:colId xmlns:a16="http://schemas.microsoft.com/office/drawing/2014/main" val="3173872714"/>
                    </a:ext>
                  </a:extLst>
                </a:gridCol>
                <a:gridCol w="990600">
                  <a:extLst>
                    <a:ext uri="{9D8B030D-6E8A-4147-A177-3AD203B41FA5}">
                      <a16:colId xmlns:a16="http://schemas.microsoft.com/office/drawing/2014/main" val="699234910"/>
                    </a:ext>
                  </a:extLst>
                </a:gridCol>
                <a:gridCol w="957694">
                  <a:extLst>
                    <a:ext uri="{9D8B030D-6E8A-4147-A177-3AD203B41FA5}">
                      <a16:colId xmlns:a16="http://schemas.microsoft.com/office/drawing/2014/main" val="2308475217"/>
                    </a:ext>
                  </a:extLst>
                </a:gridCol>
              </a:tblGrid>
              <a:tr h="223041">
                <a:tc>
                  <a:txBody>
                    <a:bodyPr/>
                    <a:lstStyle/>
                    <a:p>
                      <a:pPr marL="0" marR="0" algn="ctr">
                        <a:lnSpc>
                          <a:spcPct val="115000"/>
                        </a:lnSpc>
                        <a:spcBef>
                          <a:spcPts val="0"/>
                        </a:spcBef>
                        <a:spcAft>
                          <a:spcPts val="0"/>
                        </a:spcAft>
                      </a:pPr>
                      <a:r>
                        <a:rPr lang="en-US" sz="2400" dirty="0">
                          <a:solidFill>
                            <a:srgbClr val="C00000"/>
                          </a:solidFill>
                          <a:effectLst/>
                        </a:rPr>
                        <a:t>Characters</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solidFill>
                            <a:srgbClr val="C00000"/>
                          </a:solidFill>
                          <a:effectLst/>
                        </a:rPr>
                        <a:t>A</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solidFill>
                            <a:srgbClr val="C00000"/>
                          </a:solidFill>
                          <a:effectLst/>
                          <a:latin typeface="+mn-lt"/>
                          <a:ea typeface="+mn-ea"/>
                          <a:cs typeface="+mn-cs"/>
                        </a:rPr>
                        <a:t>B</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solidFill>
                            <a:srgbClr val="C00000"/>
                          </a:solidFill>
                          <a:effectLst/>
                        </a:rPr>
                        <a:t>C</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solidFill>
                            <a:srgbClr val="C00000"/>
                          </a:solidFill>
                          <a:effectLst/>
                        </a:rPr>
                        <a:t>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solidFill>
                            <a:srgbClr val="C00000"/>
                          </a:solidFill>
                          <a:effectLst/>
                        </a:rPr>
                        <a:t>E</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solidFill>
                            <a:srgbClr val="C00000"/>
                          </a:solidFill>
                          <a:effectLst/>
                        </a:rPr>
                        <a:t>F</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1759993"/>
                  </a:ext>
                </a:extLst>
              </a:tr>
              <a:tr h="615159">
                <a:tc>
                  <a:txBody>
                    <a:bodyPr/>
                    <a:lstStyle/>
                    <a:p>
                      <a:pPr marL="0" marR="0">
                        <a:lnSpc>
                          <a:spcPct val="115000"/>
                        </a:lnSpc>
                        <a:spcBef>
                          <a:spcPts val="0"/>
                        </a:spcBef>
                        <a:spcAft>
                          <a:spcPts val="0"/>
                        </a:spcAft>
                      </a:pPr>
                      <a:r>
                        <a:rPr lang="en-US" sz="2400" dirty="0">
                          <a:solidFill>
                            <a:srgbClr val="C00000"/>
                          </a:solidFill>
                          <a:effectLst/>
                        </a:rPr>
                        <a:t>Frequency (in thousand)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24</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12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10</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8</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8</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18347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420879"/>
              </p:ext>
            </p:extLst>
          </p:nvPr>
        </p:nvGraphicFramePr>
        <p:xfrm>
          <a:off x="1073727" y="4644835"/>
          <a:ext cx="7086599" cy="1261872"/>
        </p:xfrm>
        <a:graphic>
          <a:graphicData uri="http://schemas.openxmlformats.org/drawingml/2006/table">
            <a:tbl>
              <a:tblPr firstRow="1" firstCol="1" bandRow="1">
                <a:tableStyleId>{21E4AEA4-8DFA-4A89-87EB-49C32662AFE0}</a:tableStyleId>
              </a:tblPr>
              <a:tblGrid>
                <a:gridCol w="2044949">
                  <a:extLst>
                    <a:ext uri="{9D8B030D-6E8A-4147-A177-3AD203B41FA5}">
                      <a16:colId xmlns:a16="http://schemas.microsoft.com/office/drawing/2014/main" val="354366288"/>
                    </a:ext>
                  </a:extLst>
                </a:gridCol>
                <a:gridCol w="698251">
                  <a:extLst>
                    <a:ext uri="{9D8B030D-6E8A-4147-A177-3AD203B41FA5}">
                      <a16:colId xmlns:a16="http://schemas.microsoft.com/office/drawing/2014/main" val="1307534128"/>
                    </a:ext>
                  </a:extLst>
                </a:gridCol>
                <a:gridCol w="762000">
                  <a:extLst>
                    <a:ext uri="{9D8B030D-6E8A-4147-A177-3AD203B41FA5}">
                      <a16:colId xmlns:a16="http://schemas.microsoft.com/office/drawing/2014/main" val="1566708603"/>
                    </a:ext>
                  </a:extLst>
                </a:gridCol>
                <a:gridCol w="762000">
                  <a:extLst>
                    <a:ext uri="{9D8B030D-6E8A-4147-A177-3AD203B41FA5}">
                      <a16:colId xmlns:a16="http://schemas.microsoft.com/office/drawing/2014/main" val="931776294"/>
                    </a:ext>
                  </a:extLst>
                </a:gridCol>
                <a:gridCol w="762000">
                  <a:extLst>
                    <a:ext uri="{9D8B030D-6E8A-4147-A177-3AD203B41FA5}">
                      <a16:colId xmlns:a16="http://schemas.microsoft.com/office/drawing/2014/main" val="3173872714"/>
                    </a:ext>
                  </a:extLst>
                </a:gridCol>
                <a:gridCol w="762000">
                  <a:extLst>
                    <a:ext uri="{9D8B030D-6E8A-4147-A177-3AD203B41FA5}">
                      <a16:colId xmlns:a16="http://schemas.microsoft.com/office/drawing/2014/main" val="699234910"/>
                    </a:ext>
                  </a:extLst>
                </a:gridCol>
                <a:gridCol w="685800">
                  <a:extLst>
                    <a:ext uri="{9D8B030D-6E8A-4147-A177-3AD203B41FA5}">
                      <a16:colId xmlns:a16="http://schemas.microsoft.com/office/drawing/2014/main" val="2308475217"/>
                    </a:ext>
                  </a:extLst>
                </a:gridCol>
                <a:gridCol w="609599">
                  <a:extLst>
                    <a:ext uri="{9D8B030D-6E8A-4147-A177-3AD203B41FA5}">
                      <a16:colId xmlns:a16="http://schemas.microsoft.com/office/drawing/2014/main" val="4084856429"/>
                    </a:ext>
                  </a:extLst>
                </a:gridCol>
              </a:tblGrid>
              <a:tr h="223041">
                <a:tc>
                  <a:txBody>
                    <a:bodyPr/>
                    <a:lstStyle/>
                    <a:p>
                      <a:pPr marL="0" marR="0" algn="ctr">
                        <a:lnSpc>
                          <a:spcPct val="115000"/>
                        </a:lnSpc>
                        <a:spcBef>
                          <a:spcPts val="0"/>
                        </a:spcBef>
                        <a:spcAft>
                          <a:spcPts val="0"/>
                        </a:spcAft>
                      </a:pPr>
                      <a:r>
                        <a:rPr lang="en-US" sz="2400" dirty="0">
                          <a:solidFill>
                            <a:srgbClr val="C00000"/>
                          </a:solidFill>
                          <a:effectLst/>
                        </a:rPr>
                        <a:t>Characters</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latin typeface="+mn-lt"/>
                          <a:ea typeface="+mn-ea"/>
                          <a:cs typeface="+mn-cs"/>
                        </a:rPr>
                        <a:t>a</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latin typeface="+mn-lt"/>
                          <a:ea typeface="+mn-ea"/>
                          <a:cs typeface="+mn-cs"/>
                        </a:rPr>
                        <a:t>b</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c</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e</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rPr>
                        <a:t>f</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rPr>
                        <a:t>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759993"/>
                  </a:ext>
                </a:extLst>
              </a:tr>
              <a:tr h="615159">
                <a:tc>
                  <a:txBody>
                    <a:bodyPr/>
                    <a:lstStyle/>
                    <a:p>
                      <a:pPr marL="0" marR="0">
                        <a:lnSpc>
                          <a:spcPct val="115000"/>
                        </a:lnSpc>
                        <a:spcBef>
                          <a:spcPts val="0"/>
                        </a:spcBef>
                        <a:spcAft>
                          <a:spcPts val="0"/>
                        </a:spcAft>
                      </a:pPr>
                      <a:r>
                        <a:rPr lang="en-US" sz="2400" dirty="0">
                          <a:solidFill>
                            <a:srgbClr val="C00000"/>
                          </a:solidFill>
                          <a:effectLst/>
                        </a:rPr>
                        <a:t>Frequency (in thousand)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37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28</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29</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13</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30</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834702"/>
                  </a:ext>
                </a:extLst>
              </a:tr>
            </a:tbl>
          </a:graphicData>
        </a:graphic>
      </p:graphicFrame>
    </p:spTree>
    <p:extLst>
      <p:ext uri="{BB962C8B-B14F-4D97-AF65-F5344CB8AC3E}">
        <p14:creationId xmlns:p14="http://schemas.microsoft.com/office/powerpoint/2010/main" val="19789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fld id="{5EA8BEFB-AE5B-48F9-BBAD-B489CDE48C80}" type="slidenum">
              <a:rPr lang="en-US" smtClean="0"/>
              <a:pPr/>
              <a:t>68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539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Change - Algorithm</a:t>
            </a:r>
          </a:p>
        </p:txBody>
      </p:sp>
      <p:sp>
        <p:nvSpPr>
          <p:cNvPr id="4" name="Content Placeholder 3"/>
          <p:cNvSpPr txBox="1">
            <a:spLocks noGrp="1"/>
          </p:cNvSpPr>
          <p:nvPr>
            <p:ph idx="1"/>
          </p:nvPr>
        </p:nvSpPr>
        <p:spPr>
          <a:xfrm>
            <a:off x="190500" y="990600"/>
            <a:ext cx="8763000" cy="5390706"/>
          </a:xfrm>
          <a:prstGeom prst="rect">
            <a:avLst/>
          </a:prstGeom>
          <a:solidFill>
            <a:schemeClr val="bg2"/>
          </a:solidFill>
        </p:spPr>
        <p:style>
          <a:lnRef idx="0">
            <a:scrgbClr r="0" g="0" b="0"/>
          </a:lnRef>
          <a:fillRef idx="1001">
            <a:schemeClr val="lt2"/>
          </a:fillRef>
          <a:effectRef idx="0">
            <a:scrgbClr r="0" g="0" b="0"/>
          </a:effectRef>
          <a:fontRef idx="major"/>
        </p:style>
        <p:txBody>
          <a:bodyPr wrap="square" rtlCol="0">
            <a:spAutoFit/>
          </a:bodyPr>
          <a:lstStyle/>
          <a:p>
            <a:pPr marL="0" indent="0">
              <a:spcAft>
                <a:spcPts val="300"/>
              </a:spcAft>
              <a:buNone/>
            </a:pPr>
            <a:r>
              <a:rPr lang="en-IN" sz="2400" b="1" dirty="0">
                <a:solidFill>
                  <a:schemeClr val="tx2">
                    <a:lumMod val="60000"/>
                    <a:lumOff val="40000"/>
                  </a:schemeClr>
                </a:solidFill>
                <a:latin typeface="Consolas" pitchFamily="49" charset="0"/>
                <a:cs typeface="Consolas" pitchFamily="49" charset="0"/>
              </a:rPr>
              <a:t># Input: </a:t>
            </a:r>
            <a:r>
              <a:rPr lang="en-US" b="1" dirty="0">
                <a:solidFill>
                  <a:schemeClr val="tx2">
                    <a:lumMod val="60000"/>
                    <a:lumOff val="40000"/>
                  </a:schemeClr>
                </a:solidFill>
                <a:latin typeface="Consolas" pitchFamily="49" charset="0"/>
                <a:cs typeface="Consolas" pitchFamily="49" charset="0"/>
              </a:rPr>
              <a:t>C = {10, 5, 2, 1, 0.5} //</a:t>
            </a:r>
            <a:r>
              <a:rPr lang="en-US" sz="2000" b="1" dirty="0">
                <a:solidFill>
                  <a:schemeClr val="tx2">
                    <a:lumMod val="60000"/>
                    <a:lumOff val="40000"/>
                  </a:schemeClr>
                </a:solidFill>
                <a:latin typeface="Consolas" pitchFamily="49" charset="0"/>
                <a:cs typeface="Consolas" pitchFamily="49" charset="0"/>
              </a:rPr>
              <a:t>C is a candidate set</a:t>
            </a:r>
          </a:p>
          <a:p>
            <a:pPr marL="0" indent="0">
              <a:spcAft>
                <a:spcPts val="300"/>
              </a:spcAft>
              <a:buNone/>
            </a:pPr>
            <a:r>
              <a:rPr lang="en-IN" sz="2400" b="1" dirty="0">
                <a:solidFill>
                  <a:schemeClr val="tx2">
                    <a:lumMod val="60000"/>
                    <a:lumOff val="40000"/>
                  </a:schemeClr>
                </a:solidFill>
                <a:latin typeface="Consolas" pitchFamily="49" charset="0"/>
                <a:cs typeface="Consolas" pitchFamily="49" charset="0"/>
              </a:rPr>
              <a:t># Output: S: set of selected coins</a:t>
            </a:r>
          </a:p>
          <a:p>
            <a:pPr marL="0" indent="0">
              <a:spcAft>
                <a:spcPts val="300"/>
              </a:spcAft>
              <a:buNone/>
            </a:pPr>
            <a:r>
              <a:rPr lang="en-US" b="1" dirty="0">
                <a:solidFill>
                  <a:srgbClr val="C00000"/>
                </a:solidFill>
                <a:latin typeface="Consolas" pitchFamily="49" charset="0"/>
                <a:cs typeface="Consolas" pitchFamily="49" charset="0"/>
              </a:rPr>
              <a:t>Function make-change(n): set of coins</a:t>
            </a:r>
          </a:p>
          <a:p>
            <a:pPr marL="0" indent="0">
              <a:spcAft>
                <a:spcPts val="300"/>
              </a:spcAft>
              <a:buNone/>
            </a:pPr>
            <a:r>
              <a:rPr lang="en-US" b="1" dirty="0">
                <a:solidFill>
                  <a:srgbClr val="FF0000"/>
                </a:solidFill>
                <a:latin typeface="Consolas" pitchFamily="49" charset="0"/>
                <a:cs typeface="Consolas" pitchFamily="49" charset="0"/>
              </a:rPr>
              <a:t>S ← Ø </a:t>
            </a:r>
            <a:r>
              <a:rPr lang="en-US" b="1" dirty="0">
                <a:latin typeface="Consolas" pitchFamily="49" charset="0"/>
                <a:cs typeface="Consolas" pitchFamily="49" charset="0"/>
              </a:rPr>
              <a:t>{S is a set that will hold the solution} </a:t>
            </a:r>
          </a:p>
          <a:p>
            <a:pPr marL="0" indent="0">
              <a:spcAft>
                <a:spcPts val="300"/>
              </a:spcAft>
              <a:buNone/>
            </a:pPr>
            <a:r>
              <a:rPr lang="en-US" b="1" dirty="0">
                <a:solidFill>
                  <a:srgbClr val="FF0000"/>
                </a:solidFill>
                <a:latin typeface="Consolas" pitchFamily="49" charset="0"/>
                <a:cs typeface="Consolas" pitchFamily="49" charset="0"/>
              </a:rPr>
              <a:t>sum ← 0 </a:t>
            </a:r>
            <a:r>
              <a:rPr lang="en-US" b="1" dirty="0">
                <a:latin typeface="Consolas" pitchFamily="49" charset="0"/>
                <a:cs typeface="Consolas" pitchFamily="49" charset="0"/>
              </a:rPr>
              <a:t>{sum of the items in solution set S} </a:t>
            </a:r>
          </a:p>
          <a:p>
            <a:pPr marL="0" indent="0">
              <a:spcAft>
                <a:spcPts val="300"/>
              </a:spcAft>
              <a:buNone/>
            </a:pPr>
            <a:r>
              <a:rPr lang="en-US" b="1" dirty="0">
                <a:latin typeface="Consolas" pitchFamily="49" charset="0"/>
                <a:cs typeface="Consolas" pitchFamily="49" charset="0"/>
              </a:rPr>
              <a:t>while </a:t>
            </a:r>
            <a:r>
              <a:rPr lang="en-US" b="1" dirty="0">
                <a:solidFill>
                  <a:srgbClr val="FF0000"/>
                </a:solidFill>
                <a:latin typeface="Consolas" pitchFamily="49" charset="0"/>
                <a:cs typeface="Consolas" pitchFamily="49" charset="0"/>
              </a:rPr>
              <a:t>sum ≠ n </a:t>
            </a:r>
            <a:r>
              <a:rPr lang="en-US" b="1" dirty="0">
                <a:latin typeface="Consolas" pitchFamily="49" charset="0"/>
                <a:cs typeface="Consolas" pitchFamily="49" charset="0"/>
              </a:rPr>
              <a:t>do</a:t>
            </a:r>
          </a:p>
          <a:p>
            <a:pPr marL="400050" lvl="1" indent="0">
              <a:spcAft>
                <a:spcPts val="300"/>
              </a:spcAft>
              <a:buNone/>
            </a:pPr>
            <a:r>
              <a:rPr lang="en-US" sz="2400" b="1" dirty="0">
                <a:solidFill>
                  <a:srgbClr val="FF0000"/>
                </a:solidFill>
                <a:latin typeface="Consolas" pitchFamily="49" charset="0"/>
                <a:cs typeface="Consolas" pitchFamily="49" charset="0"/>
              </a:rPr>
              <a:t>x </a:t>
            </a:r>
            <a:r>
              <a:rPr lang="en-US" sz="2400" b="1" dirty="0">
                <a:latin typeface="Consolas" pitchFamily="49" charset="0"/>
                <a:cs typeface="Consolas" pitchFamily="49" charset="0"/>
              </a:rPr>
              <a:t>← the largest item in C such that </a:t>
            </a:r>
            <a:r>
              <a:rPr lang="en-US" sz="2400" b="1" dirty="0">
                <a:solidFill>
                  <a:srgbClr val="FF0000"/>
                </a:solidFill>
                <a:latin typeface="Consolas" pitchFamily="49" charset="0"/>
                <a:cs typeface="Consolas" pitchFamily="49" charset="0"/>
              </a:rPr>
              <a:t>sum + x ≤ n </a:t>
            </a:r>
          </a:p>
          <a:p>
            <a:pPr marL="400050" lvl="1" indent="0">
              <a:spcAft>
                <a:spcPts val="300"/>
              </a:spcAft>
              <a:buNone/>
            </a:pPr>
            <a:r>
              <a:rPr lang="en-US" sz="2400" b="1" dirty="0">
                <a:latin typeface="Consolas" pitchFamily="49" charset="0"/>
                <a:cs typeface="Consolas" pitchFamily="49" charset="0"/>
              </a:rPr>
              <a:t>if there is no such item then </a:t>
            </a:r>
          </a:p>
          <a:p>
            <a:pPr marL="857250" lvl="2" indent="0">
              <a:spcAft>
                <a:spcPts val="300"/>
              </a:spcAft>
              <a:buNone/>
            </a:pPr>
            <a:r>
              <a:rPr lang="en-US" sz="2400" b="1" dirty="0">
                <a:latin typeface="Consolas" pitchFamily="49" charset="0"/>
                <a:cs typeface="Consolas" pitchFamily="49" charset="0"/>
              </a:rPr>
              <a:t>return "no solution found" </a:t>
            </a:r>
          </a:p>
          <a:p>
            <a:pPr marL="400050" lvl="1" indent="0">
              <a:spcAft>
                <a:spcPts val="300"/>
              </a:spcAft>
              <a:buNone/>
            </a:pPr>
            <a:r>
              <a:rPr lang="en-US" sz="2400" b="1" dirty="0">
                <a:solidFill>
                  <a:srgbClr val="FF0000"/>
                </a:solidFill>
                <a:latin typeface="Consolas" pitchFamily="49" charset="0"/>
                <a:cs typeface="Consolas" pitchFamily="49" charset="0"/>
              </a:rPr>
              <a:t>S ← S U </a:t>
            </a:r>
            <a:r>
              <a:rPr lang="en-US" sz="2400" b="1" dirty="0">
                <a:latin typeface="Consolas" pitchFamily="49" charset="0"/>
                <a:cs typeface="Consolas" pitchFamily="49" charset="0"/>
              </a:rPr>
              <a:t>{a coin of value x)</a:t>
            </a:r>
          </a:p>
          <a:p>
            <a:pPr marL="400050" lvl="1" indent="0">
              <a:spcAft>
                <a:spcPts val="300"/>
              </a:spcAft>
              <a:buNone/>
            </a:pPr>
            <a:r>
              <a:rPr lang="en-US" sz="2400" b="1" dirty="0">
                <a:solidFill>
                  <a:srgbClr val="FF0000"/>
                </a:solidFill>
                <a:latin typeface="Consolas" pitchFamily="49" charset="0"/>
                <a:cs typeface="Consolas" pitchFamily="49" charset="0"/>
              </a:rPr>
              <a:t>sum ← sum + x </a:t>
            </a:r>
          </a:p>
          <a:p>
            <a:pPr marL="0" indent="0">
              <a:spcAft>
                <a:spcPts val="300"/>
              </a:spcAft>
              <a:buNone/>
            </a:pPr>
            <a:r>
              <a:rPr lang="en-US" b="1" dirty="0">
                <a:latin typeface="Consolas" pitchFamily="49" charset="0"/>
                <a:cs typeface="Consolas" pitchFamily="49" charset="0"/>
              </a:rPr>
              <a:t>return </a:t>
            </a:r>
            <a:r>
              <a:rPr lang="en-US" b="1" dirty="0">
                <a:solidFill>
                  <a:srgbClr val="FF0000"/>
                </a:solidFill>
                <a:latin typeface="Consolas" pitchFamily="49" charset="0"/>
                <a:cs typeface="Consolas" pitchFamily="49" charset="0"/>
              </a:rPr>
              <a:t>S</a:t>
            </a:r>
            <a:r>
              <a:rPr lang="en-IN" sz="2400" dirty="0">
                <a:solidFill>
                  <a:schemeClr val="bg2"/>
                </a:solidFill>
                <a:latin typeface="Consolas" pitchFamily="49" charset="0"/>
                <a:cs typeface="Consolas" pitchFamily="49" charset="0"/>
              </a:rPr>
              <a:t>] ← A[j+1]          A[temp</a:t>
            </a:r>
          </a:p>
        </p:txBody>
      </p:sp>
    </p:spTree>
    <p:extLst>
      <p:ext uri="{BB962C8B-B14F-4D97-AF65-F5344CB8AC3E}">
        <p14:creationId xmlns:p14="http://schemas.microsoft.com/office/powerpoint/2010/main" val="362222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fade">
                                      <p:cBhvr>
                                        <p:cTn id="60" dur="500"/>
                                        <p:tgtEl>
                                          <p:spTgt spid="4">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animEffect transition="in" filter="fade">
                                      <p:cBhvr>
                                        <p:cTn id="65"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Make Change – The Greedy Property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algorithm is </a:t>
                </a:r>
                <a:r>
                  <a:rPr lang="en-US" b="1" dirty="0"/>
                  <a:t>greedy</a:t>
                </a:r>
                <a:r>
                  <a:rPr lang="en-US" dirty="0"/>
                  <a:t> because,</a:t>
                </a:r>
              </a:p>
              <a:p>
                <a:pPr lvl="1"/>
                <a:r>
                  <a:rPr lang="en-US" dirty="0"/>
                  <a:t>At every step it chooses </a:t>
                </a:r>
                <a:r>
                  <a:rPr lang="en-US" b="1" dirty="0"/>
                  <a:t>the largest available coin</a:t>
                </a:r>
                <a:r>
                  <a:rPr lang="en-US" dirty="0"/>
                  <a:t>, without worrying whether this will prove to be a </a:t>
                </a:r>
                <a:r>
                  <a:rPr lang="en-US" b="1" dirty="0"/>
                  <a:t>correct </a:t>
                </a:r>
                <a:r>
                  <a:rPr lang="en-US" dirty="0"/>
                  <a:t>decision later.</a:t>
                </a:r>
              </a:p>
              <a:p>
                <a:pPr lvl="1"/>
                <a:r>
                  <a:rPr lang="en-US" dirty="0"/>
                  <a:t>It </a:t>
                </a:r>
                <a:r>
                  <a:rPr lang="en-US" b="1" dirty="0"/>
                  <a:t>never changes </a:t>
                </a:r>
                <a:r>
                  <a:rPr lang="en-US" dirty="0"/>
                  <a:t>the decision, i.e., once a coin has been included in the solution, it is there </a:t>
                </a:r>
                <a:r>
                  <a:rPr lang="en-US" b="1" dirty="0"/>
                  <a:t>forever</a:t>
                </a:r>
                <a:r>
                  <a:rPr lang="en-US" dirty="0"/>
                  <a:t>. </a:t>
                </a:r>
              </a:p>
              <a:p>
                <a:r>
                  <a:rPr lang="en-US" dirty="0"/>
                  <a:t>Examples: Some coin denominations </a:t>
                </a:r>
                <a:r>
                  <a:rPr lang="en-US" dirty="0">
                    <a:solidFill>
                      <a:srgbClr val="0066FF"/>
                    </a:solidFill>
                  </a:rPr>
                  <a:t>50, 20, 10, 5, 1 </a:t>
                </a:r>
                <a:r>
                  <a:rPr lang="en-US" dirty="0"/>
                  <a:t>are available.</a:t>
                </a:r>
              </a:p>
              <a:p>
                <a:pPr marL="914400" lvl="1" indent="-457200">
                  <a:buFont typeface="+mj-lt"/>
                  <a:buAutoNum type="arabicPeriod"/>
                </a:pPr>
                <a:r>
                  <a:rPr lang="en-US" dirty="0"/>
                  <a:t>How many minimum coins required to make change for 37 cents?</a:t>
                </a:r>
              </a:p>
              <a:p>
                <a:pPr marL="914400" lvl="1" indent="-457200">
                  <a:buFont typeface="+mj-lt"/>
                  <a:buAutoNum type="arabicPeriod"/>
                </a:pPr>
                <a:endParaRPr lang="en-US" dirty="0"/>
              </a:p>
              <a:p>
                <a:pPr marL="914400" lvl="1" indent="-457200">
                  <a:buFont typeface="+mj-lt"/>
                  <a:buAutoNum type="arabicPeriod"/>
                </a:pPr>
                <a:r>
                  <a:rPr lang="en-US" dirty="0"/>
                  <a:t>How many minimum coins required to make change for 91 cents?</a:t>
                </a:r>
              </a:p>
              <a:p>
                <a:pPr marL="914400" lvl="1" indent="-457200">
                  <a:buFont typeface="+mj-lt"/>
                  <a:buAutoNum type="arabicPeriod"/>
                </a:pPr>
                <a:endParaRPr lang="en-US" dirty="0"/>
              </a:p>
              <a:p>
                <a:pPr marL="914400" lvl="1" indent="-457200">
                  <a:buFont typeface="+mj-lt"/>
                  <a:buAutoNum type="arabicPeriod"/>
                </a:pPr>
                <a:r>
                  <a:rPr lang="en-US" dirty="0"/>
                  <a:t>Denominations: </a:t>
                </a:r>
                <a:r>
                  <a:rPr lang="en-US" dirty="0">
                    <a:solidFill>
                      <a:srgbClr val="0066FF"/>
                    </a:solidFill>
                  </a:rPr>
                  <a:t>d</a:t>
                </a:r>
                <a:r>
                  <a:rPr lang="en-US" baseline="-25000" dirty="0">
                    <a:solidFill>
                      <a:srgbClr val="0066FF"/>
                    </a:solidFill>
                  </a:rPr>
                  <a:t>1</a:t>
                </a:r>
                <a:r>
                  <a:rPr lang="en-US" dirty="0">
                    <a:solidFill>
                      <a:srgbClr val="0066FF"/>
                    </a:solidFill>
                  </a:rPr>
                  <a:t>=6, d</a:t>
                </a:r>
                <a:r>
                  <a:rPr lang="en-US" baseline="-25000" dirty="0">
                    <a:solidFill>
                      <a:srgbClr val="0066FF"/>
                    </a:solidFill>
                  </a:rPr>
                  <a:t>2</a:t>
                </a:r>
                <a:r>
                  <a:rPr lang="en-US" dirty="0">
                    <a:solidFill>
                      <a:srgbClr val="0066FF"/>
                    </a:solidFill>
                  </a:rPr>
                  <a:t>=4, d</a:t>
                </a:r>
                <a:r>
                  <a:rPr lang="en-US" baseline="-25000" dirty="0">
                    <a:solidFill>
                      <a:srgbClr val="0066FF"/>
                    </a:solidFill>
                  </a:rPr>
                  <a:t>3</a:t>
                </a:r>
                <a:r>
                  <a:rPr lang="en-US" dirty="0">
                    <a:solidFill>
                      <a:srgbClr val="0066FF"/>
                    </a:solidFill>
                  </a:rPr>
                  <a:t>=1. </a:t>
                </a:r>
                <a:r>
                  <a:rPr lang="en-US" dirty="0"/>
                  <a:t>Make a change of</a:t>
                </a:r>
                <a:r>
                  <a:rPr lang="en-US" dirty="0">
                    <a:solidFill>
                      <a:srgbClr val="0066FF"/>
                    </a:solidFill>
                  </a:rPr>
                  <a:t> </a:t>
                </a:r>
                <a14:m>
                  <m:oMath xmlns:m="http://schemas.openxmlformats.org/officeDocument/2006/math">
                    <m:r>
                      <a:rPr lang="en-US" i="1" dirty="0">
                        <a:solidFill>
                          <a:srgbClr val="0066FF"/>
                        </a:solidFill>
                        <a:latin typeface="Cambria Math" panose="02040503050406030204" pitchFamily="18" charset="0"/>
                      </a:rPr>
                      <m:t>₹ </m:t>
                    </m:r>
                  </m:oMath>
                </a14:m>
                <a:r>
                  <a:rPr lang="en-US" dirty="0">
                    <a:solidFill>
                      <a:srgbClr val="0066FF"/>
                    </a:solidFill>
                  </a:rPr>
                  <a:t>8</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571" r="-834"/>
                </a:stretch>
              </a:blipFill>
            </p:spPr>
            <p:txBody>
              <a:bodyPr/>
              <a:lstStyle/>
              <a:p>
                <a:r>
                  <a:rPr lang="en-US">
                    <a:noFill/>
                  </a:rPr>
                  <a:t> </a:t>
                </a:r>
              </a:p>
            </p:txBody>
          </p:sp>
        </mc:Fallback>
      </mc:AlternateContent>
      <p:sp>
        <p:nvSpPr>
          <p:cNvPr id="4" name="Rounded Rectangle 3"/>
          <p:cNvSpPr/>
          <p:nvPr/>
        </p:nvSpPr>
        <p:spPr>
          <a:xfrm>
            <a:off x="1219200" y="4038600"/>
            <a:ext cx="609600" cy="381000"/>
          </a:xfrm>
          <a:prstGeom prst="roundRect">
            <a:avLst/>
          </a:prstGeom>
          <a:solidFill>
            <a:schemeClr val="bg1">
              <a:lumMod val="85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5</a:t>
            </a:r>
          </a:p>
        </p:txBody>
      </p:sp>
      <p:sp>
        <p:nvSpPr>
          <p:cNvPr id="6" name="Rounded Rectangle 5"/>
          <p:cNvSpPr/>
          <p:nvPr/>
        </p:nvSpPr>
        <p:spPr>
          <a:xfrm>
            <a:off x="1219200" y="4953000"/>
            <a:ext cx="609600" cy="381000"/>
          </a:xfrm>
          <a:prstGeom prst="roundRect">
            <a:avLst/>
          </a:prstGeom>
          <a:solidFill>
            <a:schemeClr val="bg1">
              <a:lumMod val="85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4</a:t>
            </a:r>
          </a:p>
        </p:txBody>
      </p:sp>
      <p:sp>
        <p:nvSpPr>
          <p:cNvPr id="7" name="Rounded Rectangle 6"/>
          <p:cNvSpPr/>
          <p:nvPr/>
        </p:nvSpPr>
        <p:spPr>
          <a:xfrm>
            <a:off x="7924800" y="5334000"/>
            <a:ext cx="609600" cy="381000"/>
          </a:xfrm>
          <a:prstGeom prst="roundRect">
            <a:avLst/>
          </a:prstGeom>
          <a:solidFill>
            <a:schemeClr val="bg1">
              <a:lumMod val="85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3</a:t>
            </a:r>
          </a:p>
        </p:txBody>
      </p:sp>
      <p:sp>
        <p:nvSpPr>
          <p:cNvPr id="8" name="Rounded Rectangle 7"/>
          <p:cNvSpPr/>
          <p:nvPr/>
        </p:nvSpPr>
        <p:spPr>
          <a:xfrm>
            <a:off x="7924800" y="5909129"/>
            <a:ext cx="609600" cy="381000"/>
          </a:xfrm>
          <a:prstGeom prst="roundRect">
            <a:avLst/>
          </a:prstGeom>
          <a:solidFill>
            <a:schemeClr val="bg1">
              <a:lumMod val="85000"/>
            </a:scheme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2</a:t>
            </a:r>
          </a:p>
        </p:txBody>
      </p:sp>
      <p:sp>
        <p:nvSpPr>
          <p:cNvPr id="10" name="TextBox 9"/>
          <p:cNvSpPr txBox="1"/>
          <p:nvPr/>
        </p:nvSpPr>
        <p:spPr>
          <a:xfrm>
            <a:off x="4252686" y="5909129"/>
            <a:ext cx="3657600" cy="400110"/>
          </a:xfrm>
          <a:prstGeom prst="rect">
            <a:avLst/>
          </a:prstGeom>
          <a:solidFill>
            <a:schemeClr val="bg1">
              <a:lumMod val="85000"/>
            </a:schemeClr>
          </a:solidFill>
        </p:spPr>
        <p:txBody>
          <a:bodyPr wrap="square" rtlCol="0">
            <a:spAutoFit/>
          </a:bodyPr>
          <a:lstStyle/>
          <a:p>
            <a:pPr algn="r"/>
            <a:r>
              <a:rPr lang="en-US" sz="2000" dirty="0"/>
              <a:t>The minimum coins required are </a:t>
            </a:r>
          </a:p>
        </p:txBody>
      </p:sp>
      <p:cxnSp>
        <p:nvCxnSpPr>
          <p:cNvPr id="9" name="Straight Connector 8"/>
          <p:cNvCxnSpPr/>
          <p:nvPr/>
        </p:nvCxnSpPr>
        <p:spPr>
          <a:xfrm>
            <a:off x="7848600" y="5521656"/>
            <a:ext cx="7765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00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9</a:t>
            </a:fld>
            <a:endParaRPr lang="en-US"/>
          </a:p>
        </p:txBody>
      </p:sp>
      <p:sp>
        <p:nvSpPr>
          <p:cNvPr id="5" name="Pentagon 4"/>
          <p:cNvSpPr/>
          <p:nvPr/>
        </p:nvSpPr>
        <p:spPr>
          <a:xfrm rot="5400000">
            <a:off x="-3023208" y="3017520"/>
            <a:ext cx="6858000" cy="82296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itle 1"/>
          <p:cNvSpPr>
            <a:spLocks noGrp="1"/>
          </p:cNvSpPr>
          <p:nvPr>
            <p:ph type="title"/>
          </p:nvPr>
        </p:nvSpPr>
        <p:spPr>
          <a:xfrm>
            <a:off x="1618457" y="3012282"/>
            <a:ext cx="5907087" cy="833437"/>
          </a:xfrm>
          <a:noFill/>
        </p:spPr>
        <p:txBody>
          <a:bodyPr/>
          <a:lstStyle/>
          <a:p>
            <a:r>
              <a:rPr lang="en-US" cap="none" dirty="0">
                <a:solidFill>
                  <a:srgbClr val="C00000"/>
                </a:solidFill>
              </a:rPr>
              <a:t>Minimum Spanning Tree</a:t>
            </a:r>
          </a:p>
        </p:txBody>
      </p:sp>
    </p:spTree>
    <p:extLst>
      <p:ext uri="{BB962C8B-B14F-4D97-AF65-F5344CB8AC3E}">
        <p14:creationId xmlns:p14="http://schemas.microsoft.com/office/powerpoint/2010/main" val="36671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6861</TotalTime>
  <Words>5226</Words>
  <Application>Microsoft Office PowerPoint</Application>
  <PresentationFormat>On-screen Show (4:3)</PresentationFormat>
  <Paragraphs>1440</Paragraphs>
  <Slides>68</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Calibri</vt:lpstr>
      <vt:lpstr>Cambria Math</vt:lpstr>
      <vt:lpstr>Consolas</vt:lpstr>
      <vt:lpstr>Open Sans Extrabold</vt:lpstr>
      <vt:lpstr>Open Sans Semibold</vt:lpstr>
      <vt:lpstr>Swis721 Cn BT</vt:lpstr>
      <vt:lpstr>Times New Roman</vt:lpstr>
      <vt:lpstr>Wingdings</vt:lpstr>
      <vt:lpstr>Office Theme</vt:lpstr>
      <vt:lpstr>PowerPoint Presentation</vt:lpstr>
      <vt:lpstr>Topics to be Covered</vt:lpstr>
      <vt:lpstr>Characteristics of Greedy Algorithms</vt:lpstr>
      <vt:lpstr>Elements of Greedy Strategy</vt:lpstr>
      <vt:lpstr>Make Change Problem</vt:lpstr>
      <vt:lpstr>Make Change Problem</vt:lpstr>
      <vt:lpstr>Make Change - Algorithm</vt:lpstr>
      <vt:lpstr>Make Change – The Greedy Property</vt:lpstr>
      <vt:lpstr>Minimum Spanning Tree</vt:lpstr>
      <vt:lpstr>Minimum Spanning Tree (MST)</vt:lpstr>
      <vt:lpstr>Spanning Tree</vt:lpstr>
      <vt:lpstr>MST - Kruskal’s Algorithm - Example</vt:lpstr>
      <vt:lpstr>Kruskal’s Algorithm</vt:lpstr>
      <vt:lpstr>Kruskal’s Algorithm - Example</vt:lpstr>
      <vt:lpstr>Kruskal’s Algorithm - Example</vt:lpstr>
      <vt:lpstr>Kruskal’s Algorithm - Example</vt:lpstr>
      <vt:lpstr>Kruskal’s Algorithm - Example</vt:lpstr>
      <vt:lpstr>Kruskal’s Algorithm - Example</vt:lpstr>
      <vt:lpstr>Exercises – Home Work</vt:lpstr>
      <vt:lpstr>Prim’s Algorithm </vt:lpstr>
      <vt:lpstr>Prim’s Algorithm - Example</vt:lpstr>
      <vt:lpstr>Prim’s Algorithm - Example</vt:lpstr>
      <vt:lpstr>Prim’s Algorithm - Example</vt:lpstr>
      <vt:lpstr>PowerPoint Presentation</vt:lpstr>
      <vt:lpstr>Prim’s Algorithm</vt:lpstr>
      <vt:lpstr>Exercises – Home Work</vt:lpstr>
      <vt:lpstr>Single Source Shortest Path – Dijkstra’s Algorithm</vt:lpstr>
      <vt:lpstr>Dijkstra’s Algorithm</vt:lpstr>
      <vt:lpstr>Dijkstra’s Algorithm - Example</vt:lpstr>
      <vt:lpstr>Dijkstra’s Algorithm - Example</vt:lpstr>
      <vt:lpstr>Exercises – Home Work</vt:lpstr>
      <vt:lpstr>Dijkstra’s Algorithm</vt:lpstr>
      <vt:lpstr>Fractional Knapsack Problem</vt:lpstr>
      <vt:lpstr>Fractional Knapsack Problem</vt:lpstr>
      <vt:lpstr>Fractional Knapsack Problem</vt:lpstr>
      <vt:lpstr>Fractional Knapsack Problem - Example</vt:lpstr>
      <vt:lpstr>Greedy Solution</vt:lpstr>
      <vt:lpstr>Fractional Knapsack Problem - Solution</vt:lpstr>
      <vt:lpstr>Fractional Knapsack Problem - Algorithm</vt:lpstr>
      <vt:lpstr>Exercises – Home Work</vt:lpstr>
      <vt:lpstr>Activity Selection Problem</vt:lpstr>
      <vt:lpstr>Activity Selection Problem</vt:lpstr>
      <vt:lpstr>Activity Selection Problem - Example</vt:lpstr>
      <vt:lpstr>Activity Selection Problem - Example</vt:lpstr>
      <vt:lpstr>Activity Selection - Algorithm</vt:lpstr>
      <vt:lpstr>Exercises - HW</vt:lpstr>
      <vt:lpstr>Job Scheduling with Deadlines</vt:lpstr>
      <vt:lpstr>Job Scheduling with Deadlines</vt:lpstr>
      <vt:lpstr>Job Scheduling with Deadlines - Example</vt:lpstr>
      <vt:lpstr>Job Scheduling with Deadlines - Example</vt:lpstr>
      <vt:lpstr>Job Scheduling with Deadlines - Example</vt:lpstr>
      <vt:lpstr>Job Scheduling with Deadlines - Example</vt:lpstr>
      <vt:lpstr>Exercises – Home Work</vt:lpstr>
      <vt:lpstr>Job Scheduling with Deadlines - Algorithm</vt:lpstr>
      <vt:lpstr>Huffman Codes</vt:lpstr>
      <vt:lpstr>Huffman Codes</vt:lpstr>
      <vt:lpstr>Huffman Codes</vt:lpstr>
      <vt:lpstr>Huffman Codes - Example</vt:lpstr>
      <vt:lpstr>Huffman Codes - Example</vt:lpstr>
      <vt:lpstr>Huffman Codes - Example</vt:lpstr>
      <vt:lpstr>Huffman Codes - Example</vt:lpstr>
      <vt:lpstr>Huffman Codes - Example</vt:lpstr>
      <vt:lpstr>Huffman Codes - Example</vt:lpstr>
      <vt:lpstr>Huffman Codes - Example</vt:lpstr>
      <vt:lpstr>Huffman Codes - Example</vt:lpstr>
      <vt:lpstr>Huffman Codes - Algorithm</vt:lpstr>
      <vt:lpstr>Exercises – Home Work</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 Vadodariya</cp:lastModifiedBy>
  <cp:revision>1263</cp:revision>
  <dcterms:created xsi:type="dcterms:W3CDTF">2013-05-17T03:00:03Z</dcterms:created>
  <dcterms:modified xsi:type="dcterms:W3CDTF">2019-10-05T15:08:54Z</dcterms:modified>
</cp:coreProperties>
</file>