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3"/>
  </p:notesMasterIdLst>
  <p:sldIdLst>
    <p:sldId id="418" r:id="rId3"/>
    <p:sldId id="380" r:id="rId4"/>
    <p:sldId id="420" r:id="rId5"/>
    <p:sldId id="419" r:id="rId6"/>
    <p:sldId id="402" r:id="rId7"/>
    <p:sldId id="406" r:id="rId8"/>
    <p:sldId id="403" r:id="rId9"/>
    <p:sldId id="404" r:id="rId10"/>
    <p:sldId id="405" r:id="rId11"/>
    <p:sldId id="407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7" r:id="rId20"/>
    <p:sldId id="416" r:id="rId21"/>
    <p:sldId id="39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TqkjdTMJ8NjvrJmteKcGcw==" hashData="nyBycLS7nSzqedEMThyRou9/ptA9aoMaFaA2PHwxO+U3Dv9qkroxdHReLGkfYqK5TXklcHJRYpvCeTnWJYjrMg=="/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E9EDF4"/>
    <a:srgbClr val="C0C0C0"/>
    <a:srgbClr val="D3D2D2"/>
    <a:srgbClr val="008000"/>
    <a:srgbClr val="4D4C4D"/>
    <a:srgbClr val="66FF66"/>
    <a:srgbClr val="E40524"/>
    <a:srgbClr val="385D8A"/>
    <a:srgbClr val="34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3615" autoAdjust="0"/>
  </p:normalViewPr>
  <p:slideViewPr>
    <p:cSldViewPr>
      <p:cViewPr varScale="1">
        <p:scale>
          <a:sx n="86" d="100"/>
          <a:sy n="86" d="100"/>
        </p:scale>
        <p:origin x="1339" y="62"/>
      </p:cViewPr>
      <p:guideLst>
        <p:guide orient="horz" pos="100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41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X.800 and RFC 2828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International Telecommunication Union (ITU)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9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F9BC18-5F67-48C8-AE19-74C8DD218351}" type="datetime1">
              <a:rPr lang="en-US" altLang="en-US">
                <a:solidFill>
                  <a:srgbClr val="000000"/>
                </a:solidFill>
              </a:rPr>
              <a:pPr/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42CAB-82AF-48CC-9F29-41124BD444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99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BC1A9-3026-4393-A80E-70E36827A4AD}" type="datetime1">
              <a:rPr lang="en-US" altLang="en-US">
                <a:solidFill>
                  <a:srgbClr val="000000"/>
                </a:solidFill>
              </a:rPr>
              <a:pPr/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2ED1F-C8F3-43E9-AED7-01176710CD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63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2276D-4A96-46EF-8F4E-3E4A2C9240C2}" type="datetime1">
              <a:rPr lang="en-US" altLang="en-US">
                <a:solidFill>
                  <a:srgbClr val="000000"/>
                </a:solidFill>
              </a:rPr>
              <a:pPr/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E09EA-C0CE-4BED-A47A-07C359C908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08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8817AE-1559-4AEF-BDB3-5BD030A59C90}" type="datetime1">
              <a:rPr lang="en-US" altLang="en-US">
                <a:solidFill>
                  <a:srgbClr val="000000"/>
                </a:solidFill>
              </a:rPr>
              <a:pPr/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8AA6-F314-4771-A41D-9756F3A43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43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B86E4-7AE4-4E85-B048-146AB3044B18}" type="datetime1">
              <a:rPr lang="en-US" altLang="en-US">
                <a:solidFill>
                  <a:srgbClr val="000000"/>
                </a:solidFill>
              </a:rPr>
              <a:pPr/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2A09A-456B-44E8-9ED5-46638CA9FA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03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5C2BFF-42B3-4937-97A6-34550EFA0AC8}" type="datetime1">
              <a:rPr lang="en-US" altLang="en-US">
                <a:solidFill>
                  <a:srgbClr val="000000"/>
                </a:solidFill>
              </a:rPr>
              <a:pPr/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DDFA1-3E15-497A-AF8D-C26CAC1652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67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0F898-BE90-4F85-B1AC-FCBAACABB1BA}" type="datetime1">
              <a:rPr lang="en-US" altLang="en-US">
                <a:solidFill>
                  <a:srgbClr val="000000"/>
                </a:solidFill>
              </a:rPr>
              <a:pPr/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EFCD8-9014-49B2-92DF-8F1FF273850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63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BB57F4-4871-4F37-A6AB-98EE80D5FFB9}" type="datetime1">
              <a:rPr lang="en-US" altLang="en-US">
                <a:solidFill>
                  <a:srgbClr val="000000"/>
                </a:solidFill>
              </a:rPr>
              <a:pPr/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32BB8-7F9C-4026-BEDA-6D71BD117CA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0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r>
              <a:rPr lang="en-IN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Exploring Graphs                           </a:t>
            </a:r>
            <a:fld id="{6E8469F3-9EE8-43CF-BEDC-475B89412D1D}" type="slidenum"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Darshan Institute of Engineering &amp; Technology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9B514-8B20-4D90-9E0B-3B5555402639}" type="datetime1">
              <a:rPr lang="en-US" altLang="en-US">
                <a:solidFill>
                  <a:srgbClr val="000000"/>
                </a:solidFill>
              </a:rPr>
              <a:pPr/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2F591-EF32-4442-8DCE-923FCAC4D1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3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45F6A-67EF-4769-A964-C31A00AB2601}" type="datetime1">
              <a:rPr lang="en-US" altLang="en-US">
                <a:solidFill>
                  <a:srgbClr val="000000"/>
                </a:solidFill>
              </a:rPr>
              <a:pPr/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75CBD-765C-459E-85B5-505902757C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20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C31762-40F3-409E-A80A-6F1776BEEA3B}" type="datetime1">
              <a:rPr lang="en-US" altLang="en-US">
                <a:solidFill>
                  <a:srgbClr val="000000"/>
                </a:solidFill>
              </a:rPr>
              <a:pPr/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0CCF3-82BA-4617-9267-681E7274A6B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747963"/>
            <a:ext cx="7772400" cy="1362075"/>
          </a:xfrm>
        </p:spPr>
        <p:txBody>
          <a:bodyPr anchor="t"/>
          <a:lstStyle>
            <a:lvl1pPr algn="l">
              <a:defRPr sz="4000" b="1" cap="none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ktangel 11"/>
          <p:cNvSpPr/>
          <p:nvPr userDrawn="1"/>
        </p:nvSpPr>
        <p:spPr>
          <a:xfrm>
            <a:off x="0" y="6434613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Unit-7                                                      </a:t>
            </a:r>
            <a:r>
              <a:rPr lang="da-DK" sz="1600" baseline="0" noProof="1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FDA55D-4A49-4130-AC9C-7CCB25CEAAA8}" type="datetime1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10/5/2019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FFAF6E-EE6E-41BB-AB95-2D225EDB63A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50535" name="Picture 7" descr="1347-395_08_TTslid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-1" y="1014219"/>
            <a:ext cx="5743977" cy="3496459"/>
            <a:chOff x="0" y="1014218"/>
            <a:chExt cx="7552268" cy="3496459"/>
          </a:xfrm>
        </p:grpSpPr>
        <p:sp>
          <p:nvSpPr>
            <p:cNvPr id="4" name="Pentagon 3"/>
            <p:cNvSpPr/>
            <p:nvPr/>
          </p:nvSpPr>
          <p:spPr>
            <a:xfrm>
              <a:off x="0" y="1424577"/>
              <a:ext cx="7552268" cy="3086100"/>
            </a:xfrm>
            <a:prstGeom prst="homePlate">
              <a:avLst/>
            </a:prstGeom>
            <a:solidFill>
              <a:srgbClr val="59595B"/>
            </a:solidFill>
            <a:ln>
              <a:solidFill>
                <a:srgbClr val="595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0" y="1014218"/>
              <a:ext cx="5278947" cy="1102855"/>
              <a:chOff x="0" y="1014218"/>
              <a:chExt cx="5278947" cy="1102855"/>
            </a:xfrm>
          </p:grpSpPr>
          <p:sp>
            <p:nvSpPr>
              <p:cNvPr id="5" name="Pentagon 4"/>
              <p:cNvSpPr/>
              <p:nvPr/>
            </p:nvSpPr>
            <p:spPr>
              <a:xfrm>
                <a:off x="0" y="1014218"/>
                <a:ext cx="5278947" cy="1075928"/>
              </a:xfrm>
              <a:prstGeom prst="homePlat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37041" y="1101410"/>
                <a:ext cx="41818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Swis721 Cn BT" panose="020B050602020203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2150703</a:t>
                </a:r>
              </a:p>
              <a:p>
                <a:r>
                  <a:rPr lang="en-US" sz="2000" b="1" dirty="0">
                    <a:latin typeface="Swis721 Cn BT" panose="020B050602020203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Analysis and Design of Algorithms (ADA)</a:t>
                </a: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174418" y="2528900"/>
            <a:ext cx="4188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wis721 Cn BT" panose="020B050602020203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Unit-6</a:t>
            </a:r>
          </a:p>
          <a:p>
            <a:r>
              <a:rPr lang="en-US" sz="3600" b="1" dirty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Exploring Graphs</a:t>
            </a:r>
            <a:endParaRPr lang="en-US" sz="3600" b="1" dirty="0">
              <a:solidFill>
                <a:schemeClr val="bg1"/>
              </a:solidFill>
              <a:latin typeface="Swis721 Cn BT" panose="020B050602020203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04943" y="4487341"/>
            <a:ext cx="405675" cy="29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7782" y="4742177"/>
            <a:ext cx="3280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wis721 Cn BT" panose="020B0506020202030204" pitchFamily="34" charset="0"/>
              </a:rPr>
              <a:t>Dr. Gopi Sanghani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780" y="4610884"/>
            <a:ext cx="3662363" cy="1190625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4452779" y="1355494"/>
            <a:ext cx="4691220" cy="3258779"/>
            <a:chOff x="4452779" y="1355494"/>
            <a:chExt cx="4691220" cy="3258779"/>
          </a:xfrm>
        </p:grpSpPr>
        <p:sp>
          <p:nvSpPr>
            <p:cNvPr id="35" name="Freeform 34"/>
            <p:cNvSpPr/>
            <p:nvPr/>
          </p:nvSpPr>
          <p:spPr>
            <a:xfrm rot="5400000">
              <a:off x="5735866" y="868986"/>
              <a:ext cx="2615742" cy="4200524"/>
            </a:xfrm>
            <a:custGeom>
              <a:avLst/>
              <a:gdLst>
                <a:gd name="connsiteX0" fmla="*/ 0 w 2615742"/>
                <a:gd name="connsiteY0" fmla="*/ 4200524 h 4200524"/>
                <a:gd name="connsiteX1" fmla="*/ 0 w 2615742"/>
                <a:gd name="connsiteY1" fmla="*/ 0 h 4200524"/>
                <a:gd name="connsiteX2" fmla="*/ 2615742 w 2615742"/>
                <a:gd name="connsiteY2" fmla="*/ 0 h 4200524"/>
                <a:gd name="connsiteX3" fmla="*/ 2615742 w 2615742"/>
                <a:gd name="connsiteY3" fmla="*/ 4200524 h 4200524"/>
                <a:gd name="connsiteX4" fmla="*/ 1336435 w 2615742"/>
                <a:gd name="connsiteY4" fmla="*/ 2752724 h 420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5742" h="4200524">
                  <a:moveTo>
                    <a:pt x="0" y="4200524"/>
                  </a:moveTo>
                  <a:lnTo>
                    <a:pt x="0" y="0"/>
                  </a:lnTo>
                  <a:lnTo>
                    <a:pt x="2615742" y="0"/>
                  </a:lnTo>
                  <a:lnTo>
                    <a:pt x="2615742" y="4200524"/>
                  </a:lnTo>
                  <a:lnTo>
                    <a:pt x="1336435" y="2752724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660900" y="1424578"/>
              <a:ext cx="1739901" cy="1600223"/>
            </a:xfrm>
            <a:prstGeom prst="line">
              <a:avLst/>
            </a:prstGeom>
            <a:ln w="76200">
              <a:solidFill>
                <a:srgbClr val="A1A6A9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619625" y="2973997"/>
              <a:ext cx="1781177" cy="1574191"/>
            </a:xfrm>
            <a:prstGeom prst="line">
              <a:avLst/>
            </a:prstGeom>
            <a:ln w="76200">
              <a:solidFill>
                <a:srgbClr val="A1A6A9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559617" y="1408528"/>
              <a:ext cx="279083" cy="16577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4487545" y="1355494"/>
              <a:ext cx="351155" cy="3104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452779" y="4596819"/>
              <a:ext cx="261619" cy="1745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4452779" y="4548188"/>
              <a:ext cx="385921" cy="11122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574" y="1275754"/>
            <a:ext cx="495369" cy="190527"/>
          </a:xfrm>
          <a:prstGeom prst="rect">
            <a:avLst/>
          </a:prstGeom>
        </p:spPr>
      </p:pic>
      <p:pic>
        <p:nvPicPr>
          <p:cNvPr id="42" name="Picture 4" descr="Image result for ANALYSIS AND DESIGN OF ALGORITHMS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753" y="2070483"/>
            <a:ext cx="185273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97915" y="5225106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wis721 Cn BT" panose="020B0506020202030204"/>
              </a:rPr>
              <a:t>     9825621471</a:t>
            </a:r>
          </a:p>
          <a:p>
            <a:r>
              <a:rPr lang="en-US" dirty="0">
                <a:latin typeface="Swis721 Cn BT" panose="020B0506020202030204"/>
              </a:rPr>
              <a:t>     gopi.sanghani@darshan.ac.in</a:t>
            </a:r>
          </a:p>
        </p:txBody>
      </p:sp>
      <p:sp>
        <p:nvSpPr>
          <p:cNvPr id="49" name="Shape 509"/>
          <p:cNvSpPr/>
          <p:nvPr/>
        </p:nvSpPr>
        <p:spPr>
          <a:xfrm>
            <a:off x="308251" y="5275944"/>
            <a:ext cx="144000" cy="25200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solidFill>
            <a:schemeClr val="accent2"/>
          </a:solidFill>
          <a:ln w="12175" cap="rnd" cmpd="sng">
            <a:solidFill>
              <a:srgbClr val="59595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ED7D31"/>
              </a:solidFill>
            </a:endParaRPr>
          </a:p>
        </p:txBody>
      </p:sp>
      <p:sp>
        <p:nvSpPr>
          <p:cNvPr id="50" name="Shape 413"/>
          <p:cNvSpPr/>
          <p:nvPr/>
        </p:nvSpPr>
        <p:spPr>
          <a:xfrm>
            <a:off x="272251" y="5646687"/>
            <a:ext cx="216000" cy="124740"/>
          </a:xfrm>
          <a:custGeom>
            <a:avLst/>
            <a:gdLst/>
            <a:ahLst/>
            <a:cxnLst/>
            <a:rect l="0" t="0" r="0" b="0"/>
            <a:pathLst>
              <a:path w="18608" h="10887" fill="none" extrusionOk="0">
                <a:moveTo>
                  <a:pt x="13493" y="7209"/>
                </a:moveTo>
                <a:lnTo>
                  <a:pt x="18608" y="10887"/>
                </a:lnTo>
                <a:lnTo>
                  <a:pt x="18608" y="10887"/>
                </a:lnTo>
                <a:lnTo>
                  <a:pt x="18608" y="10814"/>
                </a:lnTo>
                <a:lnTo>
                  <a:pt x="18608" y="0"/>
                </a:lnTo>
                <a:lnTo>
                  <a:pt x="9450" y="6625"/>
                </a:lnTo>
                <a:lnTo>
                  <a:pt x="9450" y="6625"/>
                </a:lnTo>
                <a:lnTo>
                  <a:pt x="9377" y="6673"/>
                </a:lnTo>
                <a:lnTo>
                  <a:pt x="9304" y="6673"/>
                </a:lnTo>
                <a:lnTo>
                  <a:pt x="9304" y="6673"/>
                </a:lnTo>
                <a:lnTo>
                  <a:pt x="9231" y="6673"/>
                </a:lnTo>
                <a:lnTo>
                  <a:pt x="9158" y="6625"/>
                </a:lnTo>
                <a:lnTo>
                  <a:pt x="1" y="0"/>
                </a:lnTo>
                <a:lnTo>
                  <a:pt x="1" y="10814"/>
                </a:lnTo>
                <a:lnTo>
                  <a:pt x="1" y="10814"/>
                </a:lnTo>
                <a:lnTo>
                  <a:pt x="1" y="10887"/>
                </a:lnTo>
                <a:lnTo>
                  <a:pt x="5115" y="7209"/>
                </a:lnTo>
              </a:path>
            </a:pathLst>
          </a:custGeom>
          <a:solidFill>
            <a:schemeClr val="accent2"/>
          </a:solidFill>
          <a:ln w="12175" cap="rnd" cmpd="sng">
            <a:solidFill>
              <a:srgbClr val="59595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ED7D31"/>
              </a:solidFill>
            </a:endParaRPr>
          </a:p>
        </p:txBody>
      </p:sp>
      <p:sp>
        <p:nvSpPr>
          <p:cNvPr id="51" name="Shape 412"/>
          <p:cNvSpPr/>
          <p:nvPr/>
        </p:nvSpPr>
        <p:spPr>
          <a:xfrm>
            <a:off x="272251" y="5632170"/>
            <a:ext cx="216000" cy="13405"/>
          </a:xfrm>
          <a:custGeom>
            <a:avLst/>
            <a:gdLst/>
            <a:ahLst/>
            <a:cxnLst/>
            <a:rect l="0" t="0" r="0" b="0"/>
            <a:pathLst>
              <a:path w="18608" h="1170" fill="none" extrusionOk="0">
                <a:moveTo>
                  <a:pt x="18608" y="1170"/>
                </a:moveTo>
                <a:lnTo>
                  <a:pt x="18608" y="488"/>
                </a:lnTo>
                <a:lnTo>
                  <a:pt x="18608" y="488"/>
                </a:lnTo>
                <a:lnTo>
                  <a:pt x="18608" y="390"/>
                </a:lnTo>
                <a:lnTo>
                  <a:pt x="18559" y="293"/>
                </a:lnTo>
                <a:lnTo>
                  <a:pt x="18535" y="220"/>
                </a:lnTo>
                <a:lnTo>
                  <a:pt x="18462" y="147"/>
                </a:lnTo>
                <a:lnTo>
                  <a:pt x="18389" y="74"/>
                </a:lnTo>
                <a:lnTo>
                  <a:pt x="18316" y="49"/>
                </a:lnTo>
                <a:lnTo>
                  <a:pt x="18218" y="1"/>
                </a:lnTo>
                <a:lnTo>
                  <a:pt x="18121" y="1"/>
                </a:lnTo>
                <a:lnTo>
                  <a:pt x="488" y="1"/>
                </a:lnTo>
                <a:lnTo>
                  <a:pt x="488" y="1"/>
                </a:lnTo>
                <a:lnTo>
                  <a:pt x="390" y="1"/>
                </a:lnTo>
                <a:lnTo>
                  <a:pt x="293" y="49"/>
                </a:lnTo>
                <a:lnTo>
                  <a:pt x="220" y="74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0"/>
                </a:lnTo>
                <a:lnTo>
                  <a:pt x="1" y="488"/>
                </a:lnTo>
                <a:lnTo>
                  <a:pt x="1" y="1170"/>
                </a:lnTo>
              </a:path>
            </a:pathLst>
          </a:custGeom>
          <a:solidFill>
            <a:schemeClr val="accent2"/>
          </a:solidFill>
          <a:ln w="12175" cap="rnd" cmpd="sng">
            <a:solidFill>
              <a:srgbClr val="59595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ED7D31"/>
              </a:solidFill>
            </a:endParaRPr>
          </a:p>
        </p:txBody>
      </p:sp>
      <p:sp>
        <p:nvSpPr>
          <p:cNvPr id="52" name="Shape 414"/>
          <p:cNvSpPr/>
          <p:nvPr/>
        </p:nvSpPr>
        <p:spPr>
          <a:xfrm>
            <a:off x="275931" y="5775884"/>
            <a:ext cx="208652" cy="286"/>
          </a:xfrm>
          <a:custGeom>
            <a:avLst/>
            <a:gdLst/>
            <a:ahLst/>
            <a:cxnLst/>
            <a:rect l="0" t="0" r="0" b="0"/>
            <a:pathLst>
              <a:path w="17975" h="25" fill="none" extrusionOk="0">
                <a:moveTo>
                  <a:pt x="0" y="0"/>
                </a:moveTo>
                <a:lnTo>
                  <a:pt x="0" y="0"/>
                </a:lnTo>
                <a:lnTo>
                  <a:pt x="98" y="25"/>
                </a:lnTo>
                <a:lnTo>
                  <a:pt x="171" y="25"/>
                </a:lnTo>
                <a:lnTo>
                  <a:pt x="17804" y="25"/>
                </a:lnTo>
                <a:lnTo>
                  <a:pt x="17804" y="25"/>
                </a:lnTo>
                <a:lnTo>
                  <a:pt x="17877" y="25"/>
                </a:lnTo>
                <a:lnTo>
                  <a:pt x="17974" y="0"/>
                </a:lnTo>
              </a:path>
            </a:pathLst>
          </a:custGeom>
          <a:solidFill>
            <a:schemeClr val="accent2"/>
          </a:solidFill>
          <a:ln w="12175" cap="rnd" cmpd="sng">
            <a:solidFill>
              <a:srgbClr val="59595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4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Breadth First Search / Traversal</a:t>
            </a:r>
          </a:p>
        </p:txBody>
      </p:sp>
      <p:sp>
        <p:nvSpPr>
          <p:cNvPr id="4" name="Oval 3"/>
          <p:cNvSpPr/>
          <p:nvPr/>
        </p:nvSpPr>
        <p:spPr>
          <a:xfrm>
            <a:off x="1348894" y="102172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IN" b="1" dirty="0"/>
          </a:p>
        </p:txBody>
      </p:sp>
      <p:sp>
        <p:nvSpPr>
          <p:cNvPr id="5" name="Oval 4"/>
          <p:cNvSpPr/>
          <p:nvPr/>
        </p:nvSpPr>
        <p:spPr>
          <a:xfrm>
            <a:off x="1348894" y="209897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IN" b="1" dirty="0"/>
          </a:p>
        </p:txBody>
      </p:sp>
      <p:sp>
        <p:nvSpPr>
          <p:cNvPr id="6" name="Oval 5"/>
          <p:cNvSpPr/>
          <p:nvPr/>
        </p:nvSpPr>
        <p:spPr>
          <a:xfrm>
            <a:off x="196766" y="210247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348894" y="317697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6</a:t>
            </a:r>
            <a:endParaRPr lang="en-IN" b="1" dirty="0"/>
          </a:p>
        </p:txBody>
      </p:sp>
      <p:sp>
        <p:nvSpPr>
          <p:cNvPr id="8" name="Oval 7"/>
          <p:cNvSpPr/>
          <p:nvPr/>
        </p:nvSpPr>
        <p:spPr>
          <a:xfrm>
            <a:off x="196766" y="318046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IN" b="1" dirty="0"/>
          </a:p>
        </p:txBody>
      </p:sp>
      <p:sp>
        <p:nvSpPr>
          <p:cNvPr id="9" name="Oval 8"/>
          <p:cNvSpPr/>
          <p:nvPr/>
        </p:nvSpPr>
        <p:spPr>
          <a:xfrm>
            <a:off x="2495236" y="210247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IN" b="1" dirty="0"/>
          </a:p>
        </p:txBody>
      </p:sp>
      <p:sp>
        <p:nvSpPr>
          <p:cNvPr id="10" name="Oval 9"/>
          <p:cNvSpPr/>
          <p:nvPr/>
        </p:nvSpPr>
        <p:spPr>
          <a:xfrm>
            <a:off x="3647364" y="317697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8</a:t>
            </a:r>
            <a:endParaRPr lang="en-IN" b="1" dirty="0"/>
          </a:p>
        </p:txBody>
      </p:sp>
      <p:sp>
        <p:nvSpPr>
          <p:cNvPr id="11" name="Oval 10"/>
          <p:cNvSpPr/>
          <p:nvPr/>
        </p:nvSpPr>
        <p:spPr>
          <a:xfrm>
            <a:off x="2495236" y="318046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</a:t>
            </a:r>
            <a:endParaRPr lang="en-IN" b="1" dirty="0"/>
          </a:p>
        </p:txBody>
      </p:sp>
      <p:cxnSp>
        <p:nvCxnSpPr>
          <p:cNvPr id="12" name="Straight Connector 11"/>
          <p:cNvCxnSpPr>
            <a:stCxn id="4" idx="4"/>
            <a:endCxn id="5" idx="0"/>
          </p:cNvCxnSpPr>
          <p:nvPr/>
        </p:nvCxnSpPr>
        <p:spPr>
          <a:xfrm>
            <a:off x="1618894" y="1561729"/>
            <a:ext cx="0" cy="5372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0"/>
            <a:endCxn id="4" idx="2"/>
          </p:cNvCxnSpPr>
          <p:nvPr/>
        </p:nvCxnSpPr>
        <p:spPr>
          <a:xfrm flipV="1">
            <a:off x="466766" y="1291729"/>
            <a:ext cx="882128" cy="810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9" idx="0"/>
          </p:cNvCxnSpPr>
          <p:nvPr/>
        </p:nvCxnSpPr>
        <p:spPr>
          <a:xfrm>
            <a:off x="1888894" y="1291729"/>
            <a:ext cx="876342" cy="810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7" idx="0"/>
          </p:cNvCxnSpPr>
          <p:nvPr/>
        </p:nvCxnSpPr>
        <p:spPr>
          <a:xfrm>
            <a:off x="1618894" y="2638979"/>
            <a:ext cx="0" cy="5379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8" idx="0"/>
          </p:cNvCxnSpPr>
          <p:nvPr/>
        </p:nvCxnSpPr>
        <p:spPr>
          <a:xfrm>
            <a:off x="466766" y="2642472"/>
            <a:ext cx="0" cy="5379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7" idx="1"/>
          </p:cNvCxnSpPr>
          <p:nvPr/>
        </p:nvCxnSpPr>
        <p:spPr>
          <a:xfrm>
            <a:off x="657685" y="2563391"/>
            <a:ext cx="770290" cy="6926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6"/>
            <a:endCxn id="5" idx="2"/>
          </p:cNvCxnSpPr>
          <p:nvPr/>
        </p:nvCxnSpPr>
        <p:spPr>
          <a:xfrm flipV="1">
            <a:off x="736766" y="2368979"/>
            <a:ext cx="612128" cy="34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6"/>
            <a:endCxn id="7" idx="2"/>
          </p:cNvCxnSpPr>
          <p:nvPr/>
        </p:nvCxnSpPr>
        <p:spPr>
          <a:xfrm flipV="1">
            <a:off x="736766" y="3446972"/>
            <a:ext cx="612128" cy="34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6"/>
            <a:endCxn id="10" idx="2"/>
          </p:cNvCxnSpPr>
          <p:nvPr/>
        </p:nvCxnSpPr>
        <p:spPr>
          <a:xfrm flipV="1">
            <a:off x="3035236" y="3446972"/>
            <a:ext cx="612128" cy="34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4"/>
            <a:endCxn id="11" idx="0"/>
          </p:cNvCxnSpPr>
          <p:nvPr/>
        </p:nvCxnSpPr>
        <p:spPr>
          <a:xfrm>
            <a:off x="2765236" y="2642472"/>
            <a:ext cx="0" cy="5379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10" idx="0"/>
          </p:cNvCxnSpPr>
          <p:nvPr/>
        </p:nvCxnSpPr>
        <p:spPr>
          <a:xfrm>
            <a:off x="3035236" y="2372472"/>
            <a:ext cx="882128" cy="8045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8443" y="957295"/>
            <a:ext cx="4495057" cy="9194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Select any node v ∈ N as starting point mark that node as visited.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59791" y="1915730"/>
            <a:ext cx="4495057" cy="9194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Enqueue visited v node into queue Q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90028" y="5243954"/>
            <a:ext cx="57606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09518" y="5243954"/>
            <a:ext cx="57606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33454" y="5243954"/>
            <a:ext cx="57606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47652" y="5871408"/>
            <a:ext cx="1224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Queue Q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128721" y="5243954"/>
            <a:ext cx="57606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48211" y="5243954"/>
            <a:ext cx="57606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972147" y="5243954"/>
            <a:ext cx="57606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283094" y="5243954"/>
            <a:ext cx="57606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02584" y="5243954"/>
            <a:ext cx="57606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53332" y="5133703"/>
            <a:ext cx="496855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3935" y="5819875"/>
            <a:ext cx="496855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57364" y="2882175"/>
            <a:ext cx="4495057" cy="21452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Dequeue a node from the front of queue.</a:t>
            </a:r>
          </a:p>
          <a:p>
            <a:pPr algn="just"/>
            <a:r>
              <a:rPr lang="en-IN" sz="2400" dirty="0"/>
              <a:t>Find it’s all unvisited adjacent nodes, mark as visited, enqueue into queue 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72187" y="5886634"/>
            <a:ext cx="4675077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Visited :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391130" y="5919263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23130" y="5919263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2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55130" y="5919263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3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542886" y="5926023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6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119130" y="5919263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83008" y="5919263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4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981258" y="5919263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7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413258" y="5919263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8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93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5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5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6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2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3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7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0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8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9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9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3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7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0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23" grpId="0" animBg="1"/>
      <p:bldP spid="25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42" grpId="0" animBg="1"/>
      <p:bldP spid="37" grpId="0" animBg="1"/>
      <p:bldP spid="38" grpId="0" animBg="1"/>
      <p:bldP spid="39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 -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6850" y="990600"/>
            <a:ext cx="8806650" cy="4154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procedure </a:t>
            </a:r>
            <a:r>
              <a:rPr lang="en-US" sz="2400" b="1" dirty="0" err="1">
                <a:latin typeface="Consolas" panose="020B0609020204030204" pitchFamily="49" charset="0"/>
              </a:rPr>
              <a:t>bfs</a:t>
            </a:r>
            <a:r>
              <a:rPr lang="en-US" sz="2400" b="1" dirty="0">
                <a:latin typeface="Consolas" panose="020B0609020204030204" pitchFamily="49" charset="0"/>
              </a:rPr>
              <a:t>(v)</a:t>
            </a:r>
            <a:endParaRPr lang="en-IN" sz="2400" dirty="0">
              <a:latin typeface="Consolas" panose="020B0609020204030204" pitchFamily="49" charset="0"/>
            </a:endParaRPr>
          </a:p>
          <a:p>
            <a:r>
              <a:rPr lang="en-IN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latin typeface="Consolas" panose="020B0609020204030204" pitchFamily="49" charset="0"/>
              </a:rPr>
              <a:t>Q ← empty-queue</a:t>
            </a:r>
            <a:endParaRPr lang="en-IN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mark[v] ← visited</a:t>
            </a:r>
            <a:endParaRPr lang="en-IN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latin typeface="Consolas" panose="020B0609020204030204" pitchFamily="49" charset="0"/>
              </a:rPr>
              <a:t>enqueue</a:t>
            </a:r>
            <a:r>
              <a:rPr lang="en-US" sz="2400" dirty="0">
                <a:latin typeface="Consolas" panose="020B0609020204030204" pitchFamily="49" charset="0"/>
              </a:rPr>
              <a:t> v into Q</a:t>
            </a:r>
            <a:endParaRPr lang="en-IN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latin typeface="Consolas" panose="020B0609020204030204" pitchFamily="49" charset="0"/>
              </a:rPr>
              <a:t>while</a:t>
            </a:r>
            <a:r>
              <a:rPr lang="en-US" sz="2400" dirty="0">
                <a:latin typeface="Consolas" panose="020B0609020204030204" pitchFamily="49" charset="0"/>
              </a:rPr>
              <a:t> Q is not empty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do </a:t>
            </a:r>
            <a:r>
              <a:rPr lang="en-US" sz="2400" dirty="0">
                <a:latin typeface="Consolas" panose="020B0609020204030204" pitchFamily="49" charset="0"/>
              </a:rPr>
              <a:t>u ← first(Q)</a:t>
            </a:r>
            <a:endParaRPr lang="en-IN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 err="1">
                <a:latin typeface="Consolas" panose="020B0609020204030204" pitchFamily="49" charset="0"/>
              </a:rPr>
              <a:t>dequeue</a:t>
            </a:r>
            <a:r>
              <a:rPr lang="en-US" sz="2400" dirty="0">
                <a:latin typeface="Consolas" panose="020B0609020204030204" pitchFamily="49" charset="0"/>
              </a:rPr>
              <a:t> u from Q</a:t>
            </a:r>
            <a:endParaRPr lang="en-IN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latin typeface="Consolas" panose="020B0609020204030204" pitchFamily="49" charset="0"/>
              </a:rPr>
              <a:t>for each</a:t>
            </a:r>
            <a:r>
              <a:rPr lang="en-US" sz="2400" dirty="0">
                <a:latin typeface="Consolas" panose="020B0609020204030204" pitchFamily="49" charset="0"/>
              </a:rPr>
              <a:t> node w adjacent to u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do if </a:t>
            </a:r>
            <a:r>
              <a:rPr lang="en-US" sz="2400" dirty="0">
                <a:latin typeface="Consolas" panose="020B0609020204030204" pitchFamily="49" charset="0"/>
              </a:rPr>
              <a:t>mark[w] ≠ visited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then</a:t>
            </a:r>
            <a:r>
              <a:rPr lang="en-US" sz="2400" dirty="0">
                <a:latin typeface="Consolas" panose="020B0609020204030204" pitchFamily="49" charset="0"/>
              </a:rPr>
              <a:t> mark[w] ← visited</a:t>
            </a:r>
            <a:endParaRPr lang="en-IN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b="1" dirty="0">
                <a:latin typeface="Consolas" panose="020B0609020204030204" pitchFamily="49" charset="0"/>
              </a:rPr>
              <a:t>enqueue</a:t>
            </a:r>
            <a:r>
              <a:rPr lang="en-US" sz="2400" dirty="0">
                <a:latin typeface="Consolas" panose="020B0609020204030204" pitchFamily="49" charset="0"/>
              </a:rPr>
              <a:t> w into Q</a:t>
            </a:r>
            <a:endParaRPr lang="en-I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5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 -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995980"/>
            <a:ext cx="8676964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procedure search(G)</a:t>
            </a:r>
            <a:endParaRPr lang="en-IN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each v Є N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do</a:t>
            </a:r>
            <a:r>
              <a:rPr lang="en-US" sz="2400" dirty="0">
                <a:latin typeface="Consolas" panose="020B0609020204030204" pitchFamily="49" charset="0"/>
              </a:rPr>
              <a:t> mark[v] ← not visited</a:t>
            </a:r>
            <a:endParaRPr lang="en-IN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each v Є N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do if </a:t>
            </a:r>
            <a:r>
              <a:rPr lang="en-US" sz="2400" dirty="0">
                <a:latin typeface="Consolas" panose="020B0609020204030204" pitchFamily="49" charset="0"/>
              </a:rPr>
              <a:t>mark[v] ≠ visited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then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bfs</a:t>
            </a:r>
            <a:r>
              <a:rPr lang="en-US" sz="2400" dirty="0">
                <a:latin typeface="Consolas" panose="020B0609020204030204" pitchFamily="49" charset="0"/>
              </a:rPr>
              <a:t>(v)</a:t>
            </a:r>
            <a:endParaRPr lang="en-I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1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Traverse Graph using DFS and BFS</a:t>
            </a:r>
          </a:p>
        </p:txBody>
      </p:sp>
      <p:sp>
        <p:nvSpPr>
          <p:cNvPr id="4" name="Oval 3"/>
          <p:cNvSpPr/>
          <p:nvPr/>
        </p:nvSpPr>
        <p:spPr>
          <a:xfrm>
            <a:off x="3627384" y="1232757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IN" b="1" dirty="0"/>
          </a:p>
        </p:txBody>
      </p:sp>
      <p:sp>
        <p:nvSpPr>
          <p:cNvPr id="5" name="Oval 4"/>
          <p:cNvSpPr/>
          <p:nvPr/>
        </p:nvSpPr>
        <p:spPr>
          <a:xfrm>
            <a:off x="2727284" y="216886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627384" y="306896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</a:t>
            </a:r>
            <a:endParaRPr lang="en-IN" b="1" dirty="0"/>
          </a:p>
        </p:txBody>
      </p:sp>
      <p:sp>
        <p:nvSpPr>
          <p:cNvPr id="7" name="Oval 6"/>
          <p:cNvSpPr/>
          <p:nvPr/>
        </p:nvSpPr>
        <p:spPr>
          <a:xfrm>
            <a:off x="4526596" y="216886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IN" b="1" dirty="0"/>
          </a:p>
        </p:txBody>
      </p:sp>
      <p:sp>
        <p:nvSpPr>
          <p:cNvPr id="8" name="Oval 7"/>
          <p:cNvSpPr/>
          <p:nvPr/>
        </p:nvSpPr>
        <p:spPr>
          <a:xfrm>
            <a:off x="5498704" y="306896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F</a:t>
            </a:r>
            <a:endParaRPr lang="en-IN" b="1" dirty="0"/>
          </a:p>
        </p:txBody>
      </p:sp>
      <p:sp>
        <p:nvSpPr>
          <p:cNvPr id="9" name="Oval 8"/>
          <p:cNvSpPr/>
          <p:nvPr/>
        </p:nvSpPr>
        <p:spPr>
          <a:xfrm>
            <a:off x="6259412" y="216886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IN" b="1" dirty="0"/>
          </a:p>
        </p:txBody>
      </p:sp>
      <p:cxnSp>
        <p:nvCxnSpPr>
          <p:cNvPr id="11" name="Straight Connector 10"/>
          <p:cNvCxnSpPr>
            <a:stCxn id="4" idx="2"/>
            <a:endCxn id="5" idx="0"/>
          </p:cNvCxnSpPr>
          <p:nvPr/>
        </p:nvCxnSpPr>
        <p:spPr>
          <a:xfrm flipH="1">
            <a:off x="2997284" y="1502757"/>
            <a:ext cx="630100" cy="666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4"/>
            <a:endCxn id="6" idx="2"/>
          </p:cNvCxnSpPr>
          <p:nvPr/>
        </p:nvCxnSpPr>
        <p:spPr>
          <a:xfrm>
            <a:off x="2997284" y="2708861"/>
            <a:ext cx="630100" cy="630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6"/>
            <a:endCxn id="7" idx="4"/>
          </p:cNvCxnSpPr>
          <p:nvPr/>
        </p:nvCxnSpPr>
        <p:spPr>
          <a:xfrm flipV="1">
            <a:off x="4167384" y="2708861"/>
            <a:ext cx="629212" cy="630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6"/>
            <a:endCxn id="7" idx="0"/>
          </p:cNvCxnSpPr>
          <p:nvPr/>
        </p:nvCxnSpPr>
        <p:spPr>
          <a:xfrm>
            <a:off x="4167384" y="1502757"/>
            <a:ext cx="629212" cy="666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5"/>
            <a:endCxn id="8" idx="2"/>
          </p:cNvCxnSpPr>
          <p:nvPr/>
        </p:nvCxnSpPr>
        <p:spPr>
          <a:xfrm>
            <a:off x="4987515" y="2629780"/>
            <a:ext cx="511189" cy="7091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9" idx="4"/>
          </p:cNvCxnSpPr>
          <p:nvPr/>
        </p:nvCxnSpPr>
        <p:spPr>
          <a:xfrm flipV="1">
            <a:off x="6038704" y="2708861"/>
            <a:ext cx="490708" cy="630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6"/>
            <a:endCxn id="9" idx="2"/>
          </p:cNvCxnSpPr>
          <p:nvPr/>
        </p:nvCxnSpPr>
        <p:spPr>
          <a:xfrm>
            <a:off x="5066596" y="2438861"/>
            <a:ext cx="11928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47864" y="4070660"/>
            <a:ext cx="2268252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DFS : A B D C E 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37352" y="4736765"/>
            <a:ext cx="2268252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BFS : A B C D E F</a:t>
            </a:r>
          </a:p>
        </p:txBody>
      </p:sp>
    </p:spTree>
    <p:extLst>
      <p:ext uri="{BB962C8B-B14F-4D97-AF65-F5344CB8AC3E}">
        <p14:creationId xmlns:p14="http://schemas.microsoft.com/office/powerpoint/2010/main" val="267376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Topological Sorting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 </a:t>
                </a:r>
                <a:r>
                  <a:rPr lang="en-IN" b="1" dirty="0">
                    <a:solidFill>
                      <a:srgbClr val="FF0000"/>
                    </a:solidFill>
                  </a:rPr>
                  <a:t>topological sort </a:t>
                </a:r>
                <a:r>
                  <a:rPr lang="en-IN" dirty="0"/>
                  <a:t>or </a:t>
                </a:r>
                <a:r>
                  <a:rPr lang="en-IN" b="1" dirty="0">
                    <a:solidFill>
                      <a:srgbClr val="FF0000"/>
                    </a:solidFill>
                  </a:rPr>
                  <a:t>topological ordering</a:t>
                </a:r>
                <a:r>
                  <a:rPr lang="en-IN" dirty="0">
                    <a:solidFill>
                      <a:srgbClr val="FF0000"/>
                    </a:solidFill>
                  </a:rPr>
                  <a:t> </a:t>
                </a:r>
                <a:r>
                  <a:rPr lang="en-IN" dirty="0"/>
                  <a:t>of a directed acyclic graph is a linear ordering of its vertices such that for every directed edge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IN" b="1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I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from vertex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IN" dirty="0"/>
                  <a:t> to vertex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I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comes before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IN" dirty="0"/>
                  <a:t> in the ordering.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../_images/pancakes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4301113" y="3889078"/>
            <a:ext cx="115212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1 cup mix</a:t>
            </a:r>
          </a:p>
        </p:txBody>
      </p:sp>
      <p:sp>
        <p:nvSpPr>
          <p:cNvPr id="7" name="Oval 6"/>
          <p:cNvSpPr/>
          <p:nvPr/>
        </p:nvSpPr>
        <p:spPr>
          <a:xfrm>
            <a:off x="2536917" y="2865512"/>
            <a:ext cx="115212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¾ cup milk</a:t>
            </a:r>
          </a:p>
        </p:txBody>
      </p:sp>
      <p:sp>
        <p:nvSpPr>
          <p:cNvPr id="8" name="Oval 7"/>
          <p:cNvSpPr/>
          <p:nvPr/>
        </p:nvSpPr>
        <p:spPr>
          <a:xfrm>
            <a:off x="2536917" y="3888392"/>
            <a:ext cx="115212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1 egg</a:t>
            </a:r>
          </a:p>
        </p:txBody>
      </p:sp>
      <p:sp>
        <p:nvSpPr>
          <p:cNvPr id="9" name="Oval 8"/>
          <p:cNvSpPr/>
          <p:nvPr/>
        </p:nvSpPr>
        <p:spPr>
          <a:xfrm>
            <a:off x="2536917" y="5105055"/>
            <a:ext cx="115212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1 </a:t>
            </a:r>
            <a:r>
              <a:rPr lang="en-IN" sz="2000" dirty="0" err="1"/>
              <a:t>Tbl</a:t>
            </a:r>
            <a:r>
              <a:rPr lang="en-IN" sz="2000" dirty="0"/>
              <a:t> oil</a:t>
            </a:r>
          </a:p>
        </p:txBody>
      </p:sp>
      <p:sp>
        <p:nvSpPr>
          <p:cNvPr id="10" name="Oval 9"/>
          <p:cNvSpPr/>
          <p:nvPr/>
        </p:nvSpPr>
        <p:spPr>
          <a:xfrm>
            <a:off x="5992926" y="2528900"/>
            <a:ext cx="133214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Heat griddle</a:t>
            </a:r>
          </a:p>
        </p:txBody>
      </p:sp>
      <p:sp>
        <p:nvSpPr>
          <p:cNvPr id="11" name="Oval 10"/>
          <p:cNvSpPr/>
          <p:nvPr/>
        </p:nvSpPr>
        <p:spPr>
          <a:xfrm>
            <a:off x="6082936" y="3589239"/>
            <a:ext cx="115212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Pour ¼ cup</a:t>
            </a:r>
          </a:p>
        </p:txBody>
      </p:sp>
      <p:sp>
        <p:nvSpPr>
          <p:cNvPr id="12" name="Oval 11"/>
          <p:cNvSpPr/>
          <p:nvPr/>
        </p:nvSpPr>
        <p:spPr>
          <a:xfrm>
            <a:off x="5805025" y="4676851"/>
            <a:ext cx="1707950" cy="657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Turn when bubbly</a:t>
            </a:r>
          </a:p>
        </p:txBody>
      </p:sp>
      <p:sp>
        <p:nvSpPr>
          <p:cNvPr id="13" name="Oval 12"/>
          <p:cNvSpPr/>
          <p:nvPr/>
        </p:nvSpPr>
        <p:spPr>
          <a:xfrm>
            <a:off x="6082936" y="5501099"/>
            <a:ext cx="115212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eat</a:t>
            </a:r>
          </a:p>
        </p:txBody>
      </p:sp>
      <p:sp>
        <p:nvSpPr>
          <p:cNvPr id="14" name="Oval 13"/>
          <p:cNvSpPr/>
          <p:nvPr/>
        </p:nvSpPr>
        <p:spPr>
          <a:xfrm>
            <a:off x="4288887" y="5357979"/>
            <a:ext cx="115212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Heat syrup</a:t>
            </a:r>
          </a:p>
        </p:txBody>
      </p:sp>
      <p:cxnSp>
        <p:nvCxnSpPr>
          <p:cNvPr id="15" name="Straight Arrow Connector 14"/>
          <p:cNvCxnSpPr>
            <a:stCxn id="7" idx="6"/>
            <a:endCxn id="5" idx="1"/>
          </p:cNvCxnSpPr>
          <p:nvPr/>
        </p:nvCxnSpPr>
        <p:spPr>
          <a:xfrm>
            <a:off x="3689045" y="3261556"/>
            <a:ext cx="780793" cy="74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5" idx="2"/>
          </p:cNvCxnSpPr>
          <p:nvPr/>
        </p:nvCxnSpPr>
        <p:spPr>
          <a:xfrm>
            <a:off x="3689045" y="4284436"/>
            <a:ext cx="612068" cy="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  <a:endCxn id="5" idx="3"/>
          </p:cNvCxnSpPr>
          <p:nvPr/>
        </p:nvCxnSpPr>
        <p:spPr>
          <a:xfrm flipV="1">
            <a:off x="3689045" y="4565167"/>
            <a:ext cx="780793" cy="93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4"/>
            <a:endCxn id="14" idx="0"/>
          </p:cNvCxnSpPr>
          <p:nvPr/>
        </p:nvCxnSpPr>
        <p:spPr>
          <a:xfrm flipH="1">
            <a:off x="4864951" y="4681166"/>
            <a:ext cx="12226" cy="67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4"/>
            <a:endCxn id="11" idx="0"/>
          </p:cNvCxnSpPr>
          <p:nvPr/>
        </p:nvCxnSpPr>
        <p:spPr>
          <a:xfrm>
            <a:off x="6659000" y="3320988"/>
            <a:ext cx="0" cy="26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4"/>
            <a:endCxn id="12" idx="0"/>
          </p:cNvCxnSpPr>
          <p:nvPr/>
        </p:nvCxnSpPr>
        <p:spPr>
          <a:xfrm>
            <a:off x="6659000" y="4381327"/>
            <a:ext cx="0" cy="29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4"/>
            <a:endCxn id="13" idx="0"/>
          </p:cNvCxnSpPr>
          <p:nvPr/>
        </p:nvCxnSpPr>
        <p:spPr>
          <a:xfrm>
            <a:off x="6659000" y="5334795"/>
            <a:ext cx="0" cy="16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6"/>
            <a:endCxn id="13" idx="2"/>
          </p:cNvCxnSpPr>
          <p:nvPr/>
        </p:nvCxnSpPr>
        <p:spPr>
          <a:xfrm>
            <a:off x="5441015" y="5754023"/>
            <a:ext cx="641921" cy="14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6"/>
            <a:endCxn id="11" idx="2"/>
          </p:cNvCxnSpPr>
          <p:nvPr/>
        </p:nvCxnSpPr>
        <p:spPr>
          <a:xfrm flipV="1">
            <a:off x="5453241" y="3985283"/>
            <a:ext cx="629695" cy="299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67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Topological Sorting -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201893" y="188082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IN" b="1" dirty="0"/>
          </a:p>
        </p:txBody>
      </p:sp>
      <p:sp>
        <p:nvSpPr>
          <p:cNvPr id="5" name="Oval 4"/>
          <p:cNvSpPr/>
          <p:nvPr/>
        </p:nvSpPr>
        <p:spPr>
          <a:xfrm>
            <a:off x="1331640" y="104478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  <a:endParaRPr lang="en-IN" b="1" dirty="0"/>
          </a:p>
        </p:txBody>
      </p:sp>
      <p:sp>
        <p:nvSpPr>
          <p:cNvPr id="6" name="Oval 5"/>
          <p:cNvSpPr/>
          <p:nvPr/>
        </p:nvSpPr>
        <p:spPr>
          <a:xfrm>
            <a:off x="1331640" y="278306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</a:t>
            </a:r>
            <a:endParaRPr lang="en-IN" b="1" dirty="0"/>
          </a:p>
        </p:txBody>
      </p:sp>
      <p:sp>
        <p:nvSpPr>
          <p:cNvPr id="7" name="Oval 6"/>
          <p:cNvSpPr/>
          <p:nvPr/>
        </p:nvSpPr>
        <p:spPr>
          <a:xfrm>
            <a:off x="2879812" y="104478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IN" b="1" dirty="0"/>
          </a:p>
        </p:txBody>
      </p:sp>
      <p:sp>
        <p:nvSpPr>
          <p:cNvPr id="8" name="Oval 7"/>
          <p:cNvSpPr/>
          <p:nvPr/>
        </p:nvSpPr>
        <p:spPr>
          <a:xfrm>
            <a:off x="2876710" y="278306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IN" b="1" dirty="0"/>
          </a:p>
        </p:txBody>
      </p:sp>
      <p:sp>
        <p:nvSpPr>
          <p:cNvPr id="9" name="Oval 8"/>
          <p:cNvSpPr/>
          <p:nvPr/>
        </p:nvSpPr>
        <p:spPr>
          <a:xfrm>
            <a:off x="3652015" y="191392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F</a:t>
            </a:r>
            <a:endParaRPr lang="en-IN" b="1" dirty="0"/>
          </a:p>
        </p:txBody>
      </p:sp>
      <p:cxnSp>
        <p:nvCxnSpPr>
          <p:cNvPr id="11" name="Straight Arrow Connector 10"/>
          <p:cNvCxnSpPr>
            <a:stCxn id="4" idx="0"/>
            <a:endCxn id="5" idx="2"/>
          </p:cNvCxnSpPr>
          <p:nvPr/>
        </p:nvCxnSpPr>
        <p:spPr>
          <a:xfrm flipV="1">
            <a:off x="471893" y="1314780"/>
            <a:ext cx="859747" cy="56604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6" idx="2"/>
          </p:cNvCxnSpPr>
          <p:nvPr/>
        </p:nvCxnSpPr>
        <p:spPr>
          <a:xfrm>
            <a:off x="471893" y="2420828"/>
            <a:ext cx="859747" cy="63223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7" idx="2"/>
          </p:cNvCxnSpPr>
          <p:nvPr/>
        </p:nvCxnSpPr>
        <p:spPr>
          <a:xfrm>
            <a:off x="1871640" y="1314780"/>
            <a:ext cx="100817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6"/>
            <a:endCxn id="8" idx="2"/>
          </p:cNvCxnSpPr>
          <p:nvPr/>
        </p:nvCxnSpPr>
        <p:spPr>
          <a:xfrm>
            <a:off x="1871640" y="3053064"/>
            <a:ext cx="10050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4"/>
            <a:endCxn id="8" idx="0"/>
          </p:cNvCxnSpPr>
          <p:nvPr/>
        </p:nvCxnSpPr>
        <p:spPr>
          <a:xfrm flipH="1">
            <a:off x="3146710" y="1584780"/>
            <a:ext cx="3102" cy="119828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6" idx="7"/>
          </p:cNvCxnSpPr>
          <p:nvPr/>
        </p:nvCxnSpPr>
        <p:spPr>
          <a:xfrm flipH="1">
            <a:off x="1792559" y="1505699"/>
            <a:ext cx="1166334" cy="135644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58443" y="957295"/>
            <a:ext cx="4495057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Identify nodes having </a:t>
            </a:r>
            <a:r>
              <a:rPr lang="en-IN" sz="2400" dirty="0">
                <a:solidFill>
                  <a:srgbClr val="FF0000"/>
                </a:solidFill>
              </a:rPr>
              <a:t>in degree </a:t>
            </a:r>
            <a:r>
              <a:rPr lang="en-IN" sz="2400" dirty="0"/>
              <a:t>‘0’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58442" y="1631706"/>
            <a:ext cx="4495057" cy="9194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Select a node and delete it with its edges then add node to output</a:t>
            </a:r>
          </a:p>
        </p:txBody>
      </p:sp>
      <p:sp>
        <p:nvSpPr>
          <p:cNvPr id="27" name="Oval 26"/>
          <p:cNvSpPr/>
          <p:nvPr/>
        </p:nvSpPr>
        <p:spPr>
          <a:xfrm>
            <a:off x="1041361" y="510775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IN" b="1" dirty="0"/>
          </a:p>
        </p:txBody>
      </p:sp>
      <p:sp>
        <p:nvSpPr>
          <p:cNvPr id="28" name="Oval 27"/>
          <p:cNvSpPr/>
          <p:nvPr/>
        </p:nvSpPr>
        <p:spPr>
          <a:xfrm>
            <a:off x="2281235" y="510775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  <a:endParaRPr lang="en-IN" b="1" dirty="0"/>
          </a:p>
        </p:txBody>
      </p:sp>
      <p:sp>
        <p:nvSpPr>
          <p:cNvPr id="29" name="Oval 28"/>
          <p:cNvSpPr/>
          <p:nvPr/>
        </p:nvSpPr>
        <p:spPr>
          <a:xfrm>
            <a:off x="3506945" y="510775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IN" b="1" dirty="0"/>
          </a:p>
        </p:txBody>
      </p:sp>
      <p:sp>
        <p:nvSpPr>
          <p:cNvPr id="30" name="Oval 29"/>
          <p:cNvSpPr/>
          <p:nvPr/>
        </p:nvSpPr>
        <p:spPr>
          <a:xfrm>
            <a:off x="4746819" y="510775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</a:t>
            </a:r>
            <a:endParaRPr lang="en-IN" b="1" dirty="0"/>
          </a:p>
        </p:txBody>
      </p:sp>
      <p:sp>
        <p:nvSpPr>
          <p:cNvPr id="31" name="Oval 30"/>
          <p:cNvSpPr/>
          <p:nvPr/>
        </p:nvSpPr>
        <p:spPr>
          <a:xfrm>
            <a:off x="5960418" y="510775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IN" b="1" dirty="0"/>
          </a:p>
        </p:txBody>
      </p:sp>
      <p:sp>
        <p:nvSpPr>
          <p:cNvPr id="32" name="Oval 31"/>
          <p:cNvSpPr/>
          <p:nvPr/>
        </p:nvSpPr>
        <p:spPr>
          <a:xfrm>
            <a:off x="7200292" y="510775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F</a:t>
            </a:r>
            <a:endParaRPr lang="en-IN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3602" y="4257092"/>
            <a:ext cx="1237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Output:</a:t>
            </a:r>
            <a:endParaRPr lang="en-IN" dirty="0"/>
          </a:p>
        </p:txBody>
      </p: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>
            <a:off x="1581361" y="5377755"/>
            <a:ext cx="699874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7" idx="4"/>
            <a:endCxn id="30" idx="4"/>
          </p:cNvCxnSpPr>
          <p:nvPr/>
        </p:nvCxnSpPr>
        <p:spPr>
          <a:xfrm rot="16200000" flipH="1">
            <a:off x="3164090" y="3795026"/>
            <a:ext cx="12700" cy="3705458"/>
          </a:xfrm>
          <a:prstGeom prst="curvedConnector3">
            <a:avLst>
              <a:gd name="adj1" fmla="val 4613244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6"/>
            <a:endCxn id="29" idx="2"/>
          </p:cNvCxnSpPr>
          <p:nvPr/>
        </p:nvCxnSpPr>
        <p:spPr>
          <a:xfrm>
            <a:off x="2821235" y="5377755"/>
            <a:ext cx="68571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6"/>
            <a:endCxn id="30" idx="2"/>
          </p:cNvCxnSpPr>
          <p:nvPr/>
        </p:nvCxnSpPr>
        <p:spPr>
          <a:xfrm>
            <a:off x="4046945" y="5377755"/>
            <a:ext cx="699874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29" idx="0"/>
            <a:endCxn id="31" idx="0"/>
          </p:cNvCxnSpPr>
          <p:nvPr/>
        </p:nvCxnSpPr>
        <p:spPr>
          <a:xfrm rot="5400000" flipH="1" flipV="1">
            <a:off x="5003681" y="3881019"/>
            <a:ext cx="12700" cy="2453473"/>
          </a:xfrm>
          <a:prstGeom prst="curvedConnector3">
            <a:avLst>
              <a:gd name="adj1" fmla="val 3182756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0" idx="6"/>
            <a:endCxn id="31" idx="2"/>
          </p:cNvCxnSpPr>
          <p:nvPr/>
        </p:nvCxnSpPr>
        <p:spPr>
          <a:xfrm>
            <a:off x="5286819" y="5377755"/>
            <a:ext cx="673599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29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45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5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mph" presetSubtype="0" repeatCount="indefinite" fill="remove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7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7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7" presetClass="emph" presetSubtype="0" repeatCount="indefinite" fill="remove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9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0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Topological Sorting -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2397307" y="211810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IN" b="1" dirty="0"/>
          </a:p>
        </p:txBody>
      </p:sp>
      <p:sp>
        <p:nvSpPr>
          <p:cNvPr id="5" name="Oval 4"/>
          <p:cNvSpPr/>
          <p:nvPr/>
        </p:nvSpPr>
        <p:spPr>
          <a:xfrm>
            <a:off x="3261403" y="121800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IN" b="1" dirty="0"/>
          </a:p>
        </p:txBody>
      </p:sp>
      <p:sp>
        <p:nvSpPr>
          <p:cNvPr id="6" name="Oval 5"/>
          <p:cNvSpPr/>
          <p:nvPr/>
        </p:nvSpPr>
        <p:spPr>
          <a:xfrm>
            <a:off x="3261403" y="309021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IN" b="1" dirty="0"/>
          </a:p>
        </p:txBody>
      </p:sp>
      <p:sp>
        <p:nvSpPr>
          <p:cNvPr id="7" name="Oval 6"/>
          <p:cNvSpPr/>
          <p:nvPr/>
        </p:nvSpPr>
        <p:spPr>
          <a:xfrm>
            <a:off x="4233511" y="211810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0</a:t>
            </a:r>
            <a:endParaRPr lang="en-IN" b="1" dirty="0"/>
          </a:p>
        </p:txBody>
      </p:sp>
      <p:sp>
        <p:nvSpPr>
          <p:cNvPr id="8" name="Oval 7"/>
          <p:cNvSpPr/>
          <p:nvPr/>
        </p:nvSpPr>
        <p:spPr>
          <a:xfrm>
            <a:off x="5277627" y="121800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IN" b="1" dirty="0"/>
          </a:p>
        </p:txBody>
      </p:sp>
      <p:sp>
        <p:nvSpPr>
          <p:cNvPr id="9" name="Oval 8"/>
          <p:cNvSpPr/>
          <p:nvPr/>
        </p:nvSpPr>
        <p:spPr>
          <a:xfrm>
            <a:off x="6285739" y="211810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IN" b="1" dirty="0"/>
          </a:p>
        </p:txBody>
      </p:sp>
      <p:cxnSp>
        <p:nvCxnSpPr>
          <p:cNvPr id="11" name="Straight Arrow Connector 10"/>
          <p:cNvCxnSpPr>
            <a:stCxn id="5" idx="2"/>
            <a:endCxn id="4" idx="0"/>
          </p:cNvCxnSpPr>
          <p:nvPr/>
        </p:nvCxnSpPr>
        <p:spPr>
          <a:xfrm flipH="1">
            <a:off x="2667307" y="1488003"/>
            <a:ext cx="594096" cy="6301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7" idx="1"/>
          </p:cNvCxnSpPr>
          <p:nvPr/>
        </p:nvCxnSpPr>
        <p:spPr>
          <a:xfrm>
            <a:off x="3801403" y="1488003"/>
            <a:ext cx="511189" cy="70918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4"/>
            <a:endCxn id="6" idx="2"/>
          </p:cNvCxnSpPr>
          <p:nvPr/>
        </p:nvCxnSpPr>
        <p:spPr>
          <a:xfrm>
            <a:off x="2667307" y="2658103"/>
            <a:ext cx="594096" cy="70210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9" idx="3"/>
          </p:cNvCxnSpPr>
          <p:nvPr/>
        </p:nvCxnSpPr>
        <p:spPr>
          <a:xfrm flipV="1">
            <a:off x="3801403" y="2579022"/>
            <a:ext cx="2563417" cy="78118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7" idx="7"/>
          </p:cNvCxnSpPr>
          <p:nvPr/>
        </p:nvCxnSpPr>
        <p:spPr>
          <a:xfrm flipH="1">
            <a:off x="4694430" y="1488003"/>
            <a:ext cx="583197" cy="70918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6"/>
            <a:endCxn id="9" idx="0"/>
          </p:cNvCxnSpPr>
          <p:nvPr/>
        </p:nvCxnSpPr>
        <p:spPr>
          <a:xfrm>
            <a:off x="5817627" y="1488003"/>
            <a:ext cx="738112" cy="6301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401401" y="490684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IN" b="1" dirty="0"/>
          </a:p>
        </p:txBody>
      </p:sp>
      <p:sp>
        <p:nvSpPr>
          <p:cNvPr id="26" name="Oval 25"/>
          <p:cNvSpPr/>
          <p:nvPr/>
        </p:nvSpPr>
        <p:spPr>
          <a:xfrm>
            <a:off x="2641275" y="490684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IN" b="1" dirty="0"/>
          </a:p>
        </p:txBody>
      </p:sp>
      <p:sp>
        <p:nvSpPr>
          <p:cNvPr id="27" name="Oval 26"/>
          <p:cNvSpPr/>
          <p:nvPr/>
        </p:nvSpPr>
        <p:spPr>
          <a:xfrm>
            <a:off x="3866985" y="490684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0</a:t>
            </a:r>
            <a:endParaRPr lang="en-IN" b="1" dirty="0"/>
          </a:p>
        </p:txBody>
      </p:sp>
      <p:sp>
        <p:nvSpPr>
          <p:cNvPr id="28" name="Oval 27"/>
          <p:cNvSpPr/>
          <p:nvPr/>
        </p:nvSpPr>
        <p:spPr>
          <a:xfrm>
            <a:off x="5106859" y="490684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IN" b="1" dirty="0"/>
          </a:p>
        </p:txBody>
      </p:sp>
      <p:sp>
        <p:nvSpPr>
          <p:cNvPr id="29" name="Oval 28"/>
          <p:cNvSpPr/>
          <p:nvPr/>
        </p:nvSpPr>
        <p:spPr>
          <a:xfrm>
            <a:off x="6320458" y="490684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IN" b="1" dirty="0"/>
          </a:p>
        </p:txBody>
      </p:sp>
      <p:sp>
        <p:nvSpPr>
          <p:cNvPr id="30" name="Oval 29"/>
          <p:cNvSpPr/>
          <p:nvPr/>
        </p:nvSpPr>
        <p:spPr>
          <a:xfrm>
            <a:off x="7560332" y="490684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IN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33642" y="4056180"/>
            <a:ext cx="1237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Output:</a:t>
            </a:r>
            <a:endParaRPr lang="en-IN" dirty="0"/>
          </a:p>
        </p:txBody>
      </p:sp>
      <p:cxnSp>
        <p:nvCxnSpPr>
          <p:cNvPr id="42" name="Curved Connector 41"/>
          <p:cNvCxnSpPr>
            <a:stCxn id="25" idx="0"/>
            <a:endCxn id="30" idx="0"/>
          </p:cNvCxnSpPr>
          <p:nvPr/>
        </p:nvCxnSpPr>
        <p:spPr>
          <a:xfrm rot="5400000" flipH="1" flipV="1">
            <a:off x="4750866" y="1827378"/>
            <a:ext cx="12700" cy="6158931"/>
          </a:xfrm>
          <a:prstGeom prst="curvedConnector3">
            <a:avLst>
              <a:gd name="adj1" fmla="val 408874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25" idx="4"/>
            <a:endCxn id="27" idx="4"/>
          </p:cNvCxnSpPr>
          <p:nvPr/>
        </p:nvCxnSpPr>
        <p:spPr>
          <a:xfrm rot="16200000" flipH="1">
            <a:off x="2904193" y="4214051"/>
            <a:ext cx="12700" cy="2465584"/>
          </a:xfrm>
          <a:prstGeom prst="curvedConnector3">
            <a:avLst>
              <a:gd name="adj1" fmla="val 408874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6" idx="6"/>
            <a:endCxn id="27" idx="2"/>
          </p:cNvCxnSpPr>
          <p:nvPr/>
        </p:nvCxnSpPr>
        <p:spPr>
          <a:xfrm>
            <a:off x="3181275" y="5176843"/>
            <a:ext cx="6857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8" idx="6"/>
            <a:endCxn id="29" idx="2"/>
          </p:cNvCxnSpPr>
          <p:nvPr/>
        </p:nvCxnSpPr>
        <p:spPr>
          <a:xfrm>
            <a:off x="5646859" y="5176843"/>
            <a:ext cx="673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9" idx="6"/>
            <a:endCxn id="30" idx="2"/>
          </p:cNvCxnSpPr>
          <p:nvPr/>
        </p:nvCxnSpPr>
        <p:spPr>
          <a:xfrm>
            <a:off x="6860458" y="5176843"/>
            <a:ext cx="69987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26" idx="0"/>
            <a:endCxn id="28" idx="0"/>
          </p:cNvCxnSpPr>
          <p:nvPr/>
        </p:nvCxnSpPr>
        <p:spPr>
          <a:xfrm rot="5400000" flipH="1" flipV="1">
            <a:off x="4144067" y="3674051"/>
            <a:ext cx="12700" cy="2465584"/>
          </a:xfrm>
          <a:prstGeom prst="curvedConnector3">
            <a:avLst>
              <a:gd name="adj1" fmla="val 2610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07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IN" dirty="0"/>
              <a:t>A </a:t>
            </a:r>
            <a:r>
              <a:rPr lang="en-IN" b="1" dirty="0">
                <a:solidFill>
                  <a:srgbClr val="FF0000"/>
                </a:solidFill>
              </a:rPr>
              <a:t>connected component </a:t>
            </a:r>
            <a:r>
              <a:rPr lang="en-IN" dirty="0"/>
              <a:t>(or just component) of an undirected graph is </a:t>
            </a:r>
            <a:r>
              <a:rPr lang="en-IN" b="1" dirty="0"/>
              <a:t>a subgraph in which any two vertices are connected </a:t>
            </a:r>
            <a:r>
              <a:rPr lang="en-IN" dirty="0"/>
              <a:t>to each other by paths.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There are two connected components in the above undirected graph. </a:t>
            </a:r>
            <a:r>
              <a:rPr lang="en-IN" dirty="0">
                <a:solidFill>
                  <a:srgbClr val="FF0000"/>
                </a:solidFill>
              </a:rPr>
              <a:t>0 1 2 </a:t>
            </a:r>
            <a:r>
              <a:rPr lang="en-IN" dirty="0"/>
              <a:t>and </a:t>
            </a:r>
            <a:r>
              <a:rPr lang="en-IN" dirty="0">
                <a:solidFill>
                  <a:srgbClr val="FF0000"/>
                </a:solidFill>
              </a:rPr>
              <a:t>3 4</a:t>
            </a:r>
          </a:p>
        </p:txBody>
      </p:sp>
      <p:sp>
        <p:nvSpPr>
          <p:cNvPr id="4" name="Oval 3"/>
          <p:cNvSpPr/>
          <p:nvPr/>
        </p:nvSpPr>
        <p:spPr>
          <a:xfrm>
            <a:off x="3411292" y="2890696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763688" y="2910939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763688" y="4500540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750348" y="2910939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5750348" y="4221088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2038008" y="3459579"/>
            <a:ext cx="0" cy="10409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  <a:endCxn id="4" idx="2"/>
          </p:cNvCxnSpPr>
          <p:nvPr/>
        </p:nvCxnSpPr>
        <p:spPr>
          <a:xfrm flipV="1">
            <a:off x="2312328" y="3165016"/>
            <a:ext cx="1098964" cy="202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9" idx="0"/>
          </p:cNvCxnSpPr>
          <p:nvPr/>
        </p:nvCxnSpPr>
        <p:spPr>
          <a:xfrm>
            <a:off x="6024668" y="3459579"/>
            <a:ext cx="0" cy="7615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331640" y="2564904"/>
            <a:ext cx="2772308" cy="2700300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544108" y="2672916"/>
            <a:ext cx="1188132" cy="237626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4" idx="6"/>
          </p:cNvCxnSpPr>
          <p:nvPr/>
        </p:nvCxnSpPr>
        <p:spPr>
          <a:xfrm flipV="1">
            <a:off x="3959931" y="3152632"/>
            <a:ext cx="178308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6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35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Connected Components</a:t>
            </a:r>
          </a:p>
        </p:txBody>
      </p:sp>
      <p:pic>
        <p:nvPicPr>
          <p:cNvPr id="1026" name="Picture 2" descr="Image result for connected components in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203" y="1179095"/>
            <a:ext cx="5477594" cy="484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351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Articulation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</a:t>
            </a:r>
            <a:r>
              <a:rPr lang="en-IN" b="1" dirty="0">
                <a:solidFill>
                  <a:srgbClr val="FF0000"/>
                </a:solidFill>
              </a:rPr>
              <a:t>articulation point </a:t>
            </a:r>
            <a:r>
              <a:rPr lang="en-IN" dirty="0"/>
              <a:t>in a connected graph is a vertex , that if deleted then disconnects the graph.</a:t>
            </a:r>
          </a:p>
          <a:p>
            <a:r>
              <a:rPr lang="en-IN" b="1" dirty="0"/>
              <a:t>It</a:t>
            </a:r>
            <a:r>
              <a:rPr lang="en-IN" b="1" dirty="0">
                <a:solidFill>
                  <a:schemeClr val="tx2"/>
                </a:solidFill>
              </a:rPr>
              <a:t> </a:t>
            </a:r>
            <a:r>
              <a:rPr lang="en-IN" dirty="0"/>
              <a:t>represent vulnerabilities in a connected network, single points whose failure would split network into two or more disconnected components.</a:t>
            </a:r>
          </a:p>
        </p:txBody>
      </p:sp>
      <p:sp>
        <p:nvSpPr>
          <p:cNvPr id="4" name="Oval 3"/>
          <p:cNvSpPr/>
          <p:nvPr/>
        </p:nvSpPr>
        <p:spPr>
          <a:xfrm>
            <a:off x="395536" y="365992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IN" b="1" dirty="0"/>
          </a:p>
        </p:txBody>
      </p:sp>
      <p:sp>
        <p:nvSpPr>
          <p:cNvPr id="5" name="Oval 4"/>
          <p:cNvSpPr/>
          <p:nvPr/>
        </p:nvSpPr>
        <p:spPr>
          <a:xfrm>
            <a:off x="395536" y="479715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IN" b="1" dirty="0"/>
          </a:p>
        </p:txBody>
      </p:sp>
      <p:sp>
        <p:nvSpPr>
          <p:cNvPr id="6" name="Oval 5"/>
          <p:cNvSpPr/>
          <p:nvPr/>
        </p:nvSpPr>
        <p:spPr>
          <a:xfrm>
            <a:off x="1655676" y="365992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IN" b="1" dirty="0"/>
          </a:p>
        </p:txBody>
      </p:sp>
      <p:sp>
        <p:nvSpPr>
          <p:cNvPr id="7" name="Oval 6"/>
          <p:cNvSpPr/>
          <p:nvPr/>
        </p:nvSpPr>
        <p:spPr>
          <a:xfrm>
            <a:off x="2915816" y="365992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IN" b="1" dirty="0"/>
          </a:p>
        </p:txBody>
      </p:sp>
      <p:sp>
        <p:nvSpPr>
          <p:cNvPr id="8" name="Oval 7"/>
          <p:cNvSpPr/>
          <p:nvPr/>
        </p:nvSpPr>
        <p:spPr>
          <a:xfrm>
            <a:off x="2918186" y="479715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IN" b="1" dirty="0"/>
          </a:p>
        </p:txBody>
      </p:sp>
      <p:cxnSp>
        <p:nvCxnSpPr>
          <p:cNvPr id="10" name="Straight Connector 9"/>
          <p:cNvCxnSpPr>
            <a:stCxn id="4" idx="6"/>
            <a:endCxn id="6" idx="2"/>
          </p:cNvCxnSpPr>
          <p:nvPr/>
        </p:nvCxnSpPr>
        <p:spPr>
          <a:xfrm>
            <a:off x="935536" y="3929923"/>
            <a:ext cx="720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6"/>
            <a:endCxn id="7" idx="2"/>
          </p:cNvCxnSpPr>
          <p:nvPr/>
        </p:nvCxnSpPr>
        <p:spPr>
          <a:xfrm>
            <a:off x="2195676" y="3929923"/>
            <a:ext cx="720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4"/>
            <a:endCxn id="5" idx="0"/>
          </p:cNvCxnSpPr>
          <p:nvPr/>
        </p:nvCxnSpPr>
        <p:spPr>
          <a:xfrm>
            <a:off x="665536" y="4199923"/>
            <a:ext cx="0" cy="597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6" idx="3"/>
          </p:cNvCxnSpPr>
          <p:nvPr/>
        </p:nvCxnSpPr>
        <p:spPr>
          <a:xfrm flipV="1">
            <a:off x="935536" y="4120842"/>
            <a:ext cx="799221" cy="9463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4"/>
            <a:endCxn id="8" idx="0"/>
          </p:cNvCxnSpPr>
          <p:nvPr/>
        </p:nvCxnSpPr>
        <p:spPr>
          <a:xfrm>
            <a:off x="3185816" y="4199923"/>
            <a:ext cx="2370" cy="597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991442" y="340931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IN" b="1" dirty="0"/>
          </a:p>
        </p:txBody>
      </p:sp>
      <p:sp>
        <p:nvSpPr>
          <p:cNvPr id="21" name="Oval 20"/>
          <p:cNvSpPr/>
          <p:nvPr/>
        </p:nvSpPr>
        <p:spPr>
          <a:xfrm>
            <a:off x="4991442" y="454886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IN" b="1" dirty="0"/>
          </a:p>
        </p:txBody>
      </p:sp>
      <p:sp>
        <p:nvSpPr>
          <p:cNvPr id="22" name="Oval 21"/>
          <p:cNvSpPr/>
          <p:nvPr/>
        </p:nvSpPr>
        <p:spPr>
          <a:xfrm>
            <a:off x="6076582" y="401997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IN" b="1" dirty="0"/>
          </a:p>
        </p:txBody>
      </p:sp>
      <p:sp>
        <p:nvSpPr>
          <p:cNvPr id="23" name="Oval 22"/>
          <p:cNvSpPr/>
          <p:nvPr/>
        </p:nvSpPr>
        <p:spPr>
          <a:xfrm>
            <a:off x="7072674" y="340931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IN" b="1" dirty="0"/>
          </a:p>
        </p:txBody>
      </p:sp>
      <p:sp>
        <p:nvSpPr>
          <p:cNvPr id="24" name="Oval 23"/>
          <p:cNvSpPr/>
          <p:nvPr/>
        </p:nvSpPr>
        <p:spPr>
          <a:xfrm>
            <a:off x="8051945" y="401997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</a:t>
            </a:r>
            <a:endParaRPr lang="en-IN" b="1" dirty="0"/>
          </a:p>
        </p:txBody>
      </p:sp>
      <p:sp>
        <p:nvSpPr>
          <p:cNvPr id="25" name="Oval 24"/>
          <p:cNvSpPr/>
          <p:nvPr/>
        </p:nvSpPr>
        <p:spPr>
          <a:xfrm>
            <a:off x="7072674" y="462087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6</a:t>
            </a:r>
            <a:endParaRPr lang="en-IN" b="1" dirty="0"/>
          </a:p>
        </p:txBody>
      </p:sp>
      <p:sp>
        <p:nvSpPr>
          <p:cNvPr id="26" name="Oval 25"/>
          <p:cNvSpPr/>
          <p:nvPr/>
        </p:nvSpPr>
        <p:spPr>
          <a:xfrm>
            <a:off x="6076582" y="541296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IN" b="1" dirty="0"/>
          </a:p>
        </p:txBody>
      </p:sp>
      <p:cxnSp>
        <p:nvCxnSpPr>
          <p:cNvPr id="28" name="Straight Connector 27"/>
          <p:cNvCxnSpPr>
            <a:stCxn id="20" idx="6"/>
            <a:endCxn id="22" idx="1"/>
          </p:cNvCxnSpPr>
          <p:nvPr/>
        </p:nvCxnSpPr>
        <p:spPr>
          <a:xfrm>
            <a:off x="5531442" y="3679316"/>
            <a:ext cx="624221" cy="419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4"/>
            <a:endCxn id="21" idx="0"/>
          </p:cNvCxnSpPr>
          <p:nvPr/>
        </p:nvCxnSpPr>
        <p:spPr>
          <a:xfrm>
            <a:off x="5261442" y="3949316"/>
            <a:ext cx="0" cy="599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1" idx="6"/>
            <a:endCxn id="22" idx="3"/>
          </p:cNvCxnSpPr>
          <p:nvPr/>
        </p:nvCxnSpPr>
        <p:spPr>
          <a:xfrm flipV="1">
            <a:off x="5531442" y="4480894"/>
            <a:ext cx="624221" cy="3379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7"/>
            <a:endCxn id="23" idx="2"/>
          </p:cNvCxnSpPr>
          <p:nvPr/>
        </p:nvCxnSpPr>
        <p:spPr>
          <a:xfrm flipV="1">
            <a:off x="6537501" y="3679316"/>
            <a:ext cx="535173" cy="419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2" idx="5"/>
            <a:endCxn id="25" idx="2"/>
          </p:cNvCxnSpPr>
          <p:nvPr/>
        </p:nvCxnSpPr>
        <p:spPr>
          <a:xfrm>
            <a:off x="6537501" y="4480894"/>
            <a:ext cx="535173" cy="4099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2" idx="4"/>
            <a:endCxn id="26" idx="0"/>
          </p:cNvCxnSpPr>
          <p:nvPr/>
        </p:nvCxnSpPr>
        <p:spPr>
          <a:xfrm>
            <a:off x="6346582" y="4559975"/>
            <a:ext cx="0" cy="8529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3" idx="6"/>
            <a:endCxn id="24" idx="1"/>
          </p:cNvCxnSpPr>
          <p:nvPr/>
        </p:nvCxnSpPr>
        <p:spPr>
          <a:xfrm>
            <a:off x="7612674" y="3679316"/>
            <a:ext cx="518352" cy="419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5" idx="6"/>
            <a:endCxn id="24" idx="3"/>
          </p:cNvCxnSpPr>
          <p:nvPr/>
        </p:nvCxnSpPr>
        <p:spPr>
          <a:xfrm flipV="1">
            <a:off x="7612674" y="4480894"/>
            <a:ext cx="518352" cy="4099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3508" y="566124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Articulation Points: 2,3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4972503" y="6002917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Articulation Points: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568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6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20" grpId="0" animBg="1"/>
      <p:bldP spid="21" grpId="0" animBg="1"/>
      <p:bldP spid="22" grpId="0" animBg="1"/>
      <p:bldP spid="22" grpId="1" animBg="1"/>
      <p:bldP spid="22" grpId="2" animBg="1"/>
      <p:bldP spid="23" grpId="0" animBg="1"/>
      <p:bldP spid="24" grpId="0" animBg="1"/>
      <p:bldP spid="25" grpId="0" animBg="1"/>
      <p:bldP spid="26" grpId="0" animBg="1"/>
      <p:bldP spid="47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Topics to be Covered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54724"/>
          </a:xfrm>
        </p:spPr>
        <p:txBody>
          <a:bodyPr>
            <a:normAutofit/>
          </a:bodyPr>
          <a:lstStyle/>
          <a:p>
            <a:r>
              <a:rPr lang="en-IN" dirty="0"/>
              <a:t>An introduction using Graphs </a:t>
            </a:r>
          </a:p>
          <a:p>
            <a:r>
              <a:rPr lang="en-IN" dirty="0"/>
              <a:t>Undirected Graph</a:t>
            </a:r>
          </a:p>
          <a:p>
            <a:r>
              <a:rPr lang="en-IN" dirty="0"/>
              <a:t>Directed Graph</a:t>
            </a:r>
          </a:p>
          <a:p>
            <a:r>
              <a:rPr lang="en-IN" dirty="0"/>
              <a:t>Traversing Graphs</a:t>
            </a:r>
          </a:p>
          <a:p>
            <a:r>
              <a:rPr lang="en-IN" dirty="0"/>
              <a:t>Depth First Search (DFS)</a:t>
            </a:r>
          </a:p>
          <a:p>
            <a:r>
              <a:rPr lang="en-IN" dirty="0"/>
              <a:t>Breath First Search (BFS)</a:t>
            </a:r>
          </a:p>
          <a:p>
            <a:r>
              <a:rPr lang="en-IN" dirty="0"/>
              <a:t>Topological sort</a:t>
            </a:r>
          </a:p>
          <a:p>
            <a:r>
              <a:rPr lang="en-IN" dirty="0"/>
              <a:t>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val="126470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50580" y="2967335"/>
            <a:ext cx="52428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88397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-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graph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G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consists of a non-empty set </a:t>
                </a:r>
                <a:r>
                  <a:rPr lang="en-US" dirty="0">
                    <a:solidFill>
                      <a:srgbClr val="FF0000"/>
                    </a:solidFill>
                  </a:rPr>
                  <a:t>𝑵</a:t>
                </a:r>
                <a:r>
                  <a:rPr lang="en-US" dirty="0"/>
                  <a:t> called the set of nodes (vertices) of the graph, a set </a:t>
                </a:r>
                <a:r>
                  <a:rPr lang="en-US" dirty="0">
                    <a:solidFill>
                      <a:srgbClr val="FF0000"/>
                    </a:solidFill>
                  </a:rPr>
                  <a:t>𝑨</a:t>
                </a:r>
                <a:r>
                  <a:rPr lang="en-US" dirty="0"/>
                  <a:t> called the set of edges that also represents a mapping from the set of edges </a:t>
                </a:r>
                <a:r>
                  <a:rPr lang="en-US" dirty="0">
                    <a:solidFill>
                      <a:srgbClr val="FF0000"/>
                    </a:solidFill>
                  </a:rPr>
                  <a:t>𝑨</a:t>
                </a:r>
                <a:r>
                  <a:rPr lang="en-US" dirty="0"/>
                  <a:t> to a set of pairs of elements </a:t>
                </a:r>
                <a:r>
                  <a:rPr lang="en-US" dirty="0">
                    <a:solidFill>
                      <a:srgbClr val="FF0000"/>
                    </a:solidFill>
                  </a:rPr>
                  <a:t>𝑵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108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090130" y="3911189"/>
            <a:ext cx="609600" cy="609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614130" y="5594215"/>
            <a:ext cx="609600" cy="609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" name="Oval 5"/>
          <p:cNvSpPr/>
          <p:nvPr/>
        </p:nvSpPr>
        <p:spPr>
          <a:xfrm>
            <a:off x="3309330" y="4520789"/>
            <a:ext cx="609600" cy="609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480530" y="5365615"/>
            <a:ext cx="609600" cy="609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4528530" y="3536815"/>
            <a:ext cx="609600" cy="609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6281130" y="4215989"/>
            <a:ext cx="609600" cy="609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1" name="Straight Connector 10"/>
          <p:cNvCxnSpPr>
            <a:stCxn id="4" idx="6"/>
            <a:endCxn id="8" idx="2"/>
          </p:cNvCxnSpPr>
          <p:nvPr/>
        </p:nvCxnSpPr>
        <p:spPr>
          <a:xfrm flipV="1">
            <a:off x="2699730" y="3841615"/>
            <a:ext cx="1828800" cy="374374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3"/>
          </p:cNvCxnSpPr>
          <p:nvPr/>
        </p:nvCxnSpPr>
        <p:spPr>
          <a:xfrm flipV="1">
            <a:off x="2090130" y="5041115"/>
            <a:ext cx="1308474" cy="55310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4"/>
            <a:endCxn id="7" idx="0"/>
          </p:cNvCxnSpPr>
          <p:nvPr/>
        </p:nvCxnSpPr>
        <p:spPr>
          <a:xfrm flipH="1">
            <a:off x="1785330" y="4520789"/>
            <a:ext cx="609600" cy="844826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5"/>
            <a:endCxn id="5" idx="2"/>
          </p:cNvCxnSpPr>
          <p:nvPr/>
        </p:nvCxnSpPr>
        <p:spPr>
          <a:xfrm>
            <a:off x="2000856" y="5885941"/>
            <a:ext cx="1613274" cy="13074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9" idx="1"/>
          </p:cNvCxnSpPr>
          <p:nvPr/>
        </p:nvCxnSpPr>
        <p:spPr>
          <a:xfrm>
            <a:off x="5138130" y="3841615"/>
            <a:ext cx="1232274" cy="463648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7"/>
            <a:endCxn id="8" idx="3"/>
          </p:cNvCxnSpPr>
          <p:nvPr/>
        </p:nvCxnSpPr>
        <p:spPr>
          <a:xfrm flipV="1">
            <a:off x="3829656" y="4057141"/>
            <a:ext cx="788148" cy="552922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6"/>
            <a:endCxn id="9" idx="3"/>
          </p:cNvCxnSpPr>
          <p:nvPr/>
        </p:nvCxnSpPr>
        <p:spPr>
          <a:xfrm flipV="1">
            <a:off x="4223730" y="4736315"/>
            <a:ext cx="2146674" cy="116270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5"/>
            <a:endCxn id="5" idx="0"/>
          </p:cNvCxnSpPr>
          <p:nvPr/>
        </p:nvCxnSpPr>
        <p:spPr>
          <a:xfrm>
            <a:off x="3829656" y="5041115"/>
            <a:ext cx="89274" cy="55310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4430" y="5709446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nodes</a:t>
            </a:r>
          </a:p>
          <a:p>
            <a:pPr algn="ctr"/>
            <a:r>
              <a:rPr lang="en-US" sz="2000" b="1" dirty="0"/>
              <a:t>(or vertices)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05254" y="2828929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edges</a:t>
            </a:r>
          </a:p>
          <a:p>
            <a:pPr algn="ctr"/>
            <a:r>
              <a:rPr lang="en-US" sz="2000" b="1" dirty="0"/>
              <a:t>(or links) </a:t>
            </a:r>
          </a:p>
        </p:txBody>
      </p:sp>
      <p:cxnSp>
        <p:nvCxnSpPr>
          <p:cNvPr id="33" name="Straight Arrow Connector 32"/>
          <p:cNvCxnSpPr>
            <a:stCxn id="30" idx="1"/>
          </p:cNvCxnSpPr>
          <p:nvPr/>
        </p:nvCxnSpPr>
        <p:spPr>
          <a:xfrm flipH="1">
            <a:off x="4020156" y="6063389"/>
            <a:ext cx="199427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" idx="1"/>
            <a:endCxn id="8" idx="5"/>
          </p:cNvCxnSpPr>
          <p:nvPr/>
        </p:nvCxnSpPr>
        <p:spPr>
          <a:xfrm flipH="1" flipV="1">
            <a:off x="5048856" y="4057141"/>
            <a:ext cx="965574" cy="200624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1"/>
            <a:endCxn id="9" idx="4"/>
          </p:cNvCxnSpPr>
          <p:nvPr/>
        </p:nvCxnSpPr>
        <p:spPr>
          <a:xfrm flipV="1">
            <a:off x="6014430" y="4825589"/>
            <a:ext cx="571500" cy="123780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1"/>
          </p:cNvCxnSpPr>
          <p:nvPr/>
        </p:nvCxnSpPr>
        <p:spPr>
          <a:xfrm flipH="1">
            <a:off x="5633430" y="3182872"/>
            <a:ext cx="871824" cy="84593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1" idx="1"/>
          </p:cNvCxnSpPr>
          <p:nvPr/>
        </p:nvCxnSpPr>
        <p:spPr>
          <a:xfrm flipH="1">
            <a:off x="5197518" y="3182872"/>
            <a:ext cx="1307736" cy="2134793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3442120" y="3182872"/>
            <a:ext cx="3063134" cy="84593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76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&amp;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857372"/>
            <a:ext cx="8763000" cy="5334000"/>
          </a:xfrm>
        </p:spPr>
        <p:txBody>
          <a:bodyPr/>
          <a:lstStyle/>
          <a:p>
            <a:r>
              <a:rPr lang="en-US" b="1" dirty="0"/>
              <a:t>Directed Graph</a:t>
            </a:r>
            <a:r>
              <a:rPr lang="en-US" dirty="0"/>
              <a:t>:  A graph in which </a:t>
            </a:r>
            <a:r>
              <a:rPr lang="en-US" b="1" dirty="0"/>
              <a:t>every edge is directed</a:t>
            </a:r>
            <a:r>
              <a:rPr lang="en-US" dirty="0"/>
              <a:t> from one node to another is called a directed graph or digraph.</a:t>
            </a:r>
          </a:p>
          <a:p>
            <a:r>
              <a:rPr lang="en-US" b="1" dirty="0"/>
              <a:t>Undirected Graph</a:t>
            </a:r>
            <a:r>
              <a:rPr lang="en-US" dirty="0"/>
              <a:t>: A graph in which </a:t>
            </a:r>
            <a:r>
              <a:rPr lang="en-US" b="1" dirty="0"/>
              <a:t>every edge is undirected and no direction is associated with them </a:t>
            </a:r>
            <a:r>
              <a:rPr lang="en-US" dirty="0"/>
              <a:t>is called an undirected graph.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144656" y="3969061"/>
            <a:ext cx="2977101" cy="2164386"/>
            <a:chOff x="838200" y="4651513"/>
            <a:chExt cx="2117035" cy="1509019"/>
          </a:xfrm>
        </p:grpSpPr>
        <p:sp>
          <p:nvSpPr>
            <p:cNvPr id="4" name="Oval 3"/>
            <p:cNvSpPr/>
            <p:nvPr/>
          </p:nvSpPr>
          <p:spPr>
            <a:xfrm>
              <a:off x="838200" y="4724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583635" y="4896678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26435" y="542013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23661" y="52611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438400" y="4651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4" idx="6"/>
              <a:endCxn id="5" idx="1"/>
            </p:cNvCxnSpPr>
            <p:nvPr/>
          </p:nvCxnSpPr>
          <p:spPr>
            <a:xfrm>
              <a:off x="1143000" y="4876800"/>
              <a:ext cx="485272" cy="64515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5"/>
              <a:endCxn id="8" idx="2"/>
            </p:cNvCxnSpPr>
            <p:nvPr/>
          </p:nvCxnSpPr>
          <p:spPr>
            <a:xfrm>
              <a:off x="1843798" y="5156841"/>
              <a:ext cx="279863" cy="256672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0"/>
              <a:endCxn id="9" idx="3"/>
            </p:cNvCxnSpPr>
            <p:nvPr/>
          </p:nvCxnSpPr>
          <p:spPr>
            <a:xfrm flipV="1">
              <a:off x="2276061" y="4911676"/>
              <a:ext cx="206976" cy="349437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1"/>
              <a:endCxn id="4" idx="5"/>
            </p:cNvCxnSpPr>
            <p:nvPr/>
          </p:nvCxnSpPr>
          <p:spPr>
            <a:xfrm flipH="1" flipV="1">
              <a:off x="1098363" y="4984563"/>
              <a:ext cx="72709" cy="48021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5" idx="7"/>
              <a:endCxn id="9" idx="2"/>
            </p:cNvCxnSpPr>
            <p:nvPr/>
          </p:nvCxnSpPr>
          <p:spPr>
            <a:xfrm flipV="1">
              <a:off x="1843798" y="4803913"/>
              <a:ext cx="594602" cy="137402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2"/>
            </p:cNvCxnSpPr>
            <p:nvPr/>
          </p:nvCxnSpPr>
          <p:spPr>
            <a:xfrm flipH="1">
              <a:off x="1431235" y="5413513"/>
              <a:ext cx="692426" cy="15902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278835" y="5791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Directed Graph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997062" y="3753036"/>
            <a:ext cx="3391361" cy="2427665"/>
            <a:chOff x="4800600" y="4346713"/>
            <a:chExt cx="2286000" cy="1845221"/>
          </a:xfrm>
        </p:grpSpPr>
        <p:sp>
          <p:nvSpPr>
            <p:cNvPr id="27" name="Oval 26"/>
            <p:cNvSpPr/>
            <p:nvPr/>
          </p:nvSpPr>
          <p:spPr>
            <a:xfrm>
              <a:off x="5638800" y="44991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155634" y="4885866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486400" y="5194852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586331" y="52611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420678" y="43467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800600" y="49563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2" idx="7"/>
              <a:endCxn id="27" idx="2"/>
            </p:cNvCxnSpPr>
            <p:nvPr/>
          </p:nvCxnSpPr>
          <p:spPr>
            <a:xfrm flipV="1">
              <a:off x="5060763" y="4651513"/>
              <a:ext cx="578037" cy="349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2" idx="5"/>
              <a:endCxn id="29" idx="2"/>
            </p:cNvCxnSpPr>
            <p:nvPr/>
          </p:nvCxnSpPr>
          <p:spPr>
            <a:xfrm>
              <a:off x="5060763" y="5216476"/>
              <a:ext cx="425637" cy="130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8" idx="7"/>
              <a:endCxn id="31" idx="4"/>
            </p:cNvCxnSpPr>
            <p:nvPr/>
          </p:nvCxnSpPr>
          <p:spPr>
            <a:xfrm flipV="1">
              <a:off x="6415797" y="4651513"/>
              <a:ext cx="157281" cy="278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7" idx="6"/>
              <a:endCxn id="31" idx="2"/>
            </p:cNvCxnSpPr>
            <p:nvPr/>
          </p:nvCxnSpPr>
          <p:spPr>
            <a:xfrm flipV="1">
              <a:off x="5943600" y="4499113"/>
              <a:ext cx="477078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7" idx="4"/>
              <a:endCxn id="29" idx="6"/>
            </p:cNvCxnSpPr>
            <p:nvPr/>
          </p:nvCxnSpPr>
          <p:spPr>
            <a:xfrm>
              <a:off x="5791200" y="4803913"/>
              <a:ext cx="0" cy="543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7" idx="5"/>
              <a:endCxn id="28" idx="2"/>
            </p:cNvCxnSpPr>
            <p:nvPr/>
          </p:nvCxnSpPr>
          <p:spPr>
            <a:xfrm>
              <a:off x="5898963" y="4759276"/>
              <a:ext cx="256671" cy="278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9" idx="6"/>
              <a:endCxn id="30" idx="2"/>
            </p:cNvCxnSpPr>
            <p:nvPr/>
          </p:nvCxnSpPr>
          <p:spPr>
            <a:xfrm>
              <a:off x="5791200" y="5347252"/>
              <a:ext cx="795131" cy="662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1" idx="4"/>
              <a:endCxn id="30" idx="1"/>
            </p:cNvCxnSpPr>
            <p:nvPr/>
          </p:nvCxnSpPr>
          <p:spPr>
            <a:xfrm>
              <a:off x="6573078" y="4651513"/>
              <a:ext cx="57890" cy="6542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128591" y="5822602"/>
              <a:ext cx="1958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Undirected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945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Traversing Graph/Tree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Preorder</a:t>
            </a:r>
          </a:p>
          <a:p>
            <a:pPr marL="808038" indent="-450850">
              <a:buFont typeface="+mj-lt"/>
              <a:buAutoNum type="romanLcPeriod"/>
            </a:pPr>
            <a:r>
              <a:rPr lang="en-US" dirty="0"/>
              <a:t>Visit the </a:t>
            </a:r>
            <a:r>
              <a:rPr lang="en-US" b="1" dirty="0"/>
              <a:t>root</a:t>
            </a:r>
            <a:r>
              <a:rPr lang="en-US" dirty="0"/>
              <a:t>.</a:t>
            </a:r>
          </a:p>
          <a:p>
            <a:pPr marL="808038" indent="-450850">
              <a:buFont typeface="+mj-lt"/>
              <a:buAutoNum type="romanLcPeriod"/>
            </a:pPr>
            <a:r>
              <a:rPr lang="en-US" dirty="0"/>
              <a:t>Traverse the </a:t>
            </a:r>
            <a:r>
              <a:rPr lang="en-US" b="1" dirty="0"/>
              <a:t>left sub tree </a:t>
            </a:r>
            <a:r>
              <a:rPr lang="en-US" dirty="0"/>
              <a:t>in preorder.</a:t>
            </a:r>
          </a:p>
          <a:p>
            <a:pPr marL="808038" indent="-450850">
              <a:buFont typeface="+mj-lt"/>
              <a:buAutoNum type="romanLcPeriod"/>
            </a:pPr>
            <a:r>
              <a:rPr lang="en-US" dirty="0"/>
              <a:t>Traverse the </a:t>
            </a:r>
            <a:r>
              <a:rPr lang="en-US" b="1" dirty="0"/>
              <a:t>right sub tree </a:t>
            </a:r>
            <a:r>
              <a:rPr lang="en-US" dirty="0"/>
              <a:t>in preorder.</a:t>
            </a:r>
          </a:p>
          <a:p>
            <a:r>
              <a:rPr lang="en-US" b="1" dirty="0"/>
              <a:t>In order</a:t>
            </a:r>
          </a:p>
          <a:p>
            <a:pPr marL="808038" indent="-450850">
              <a:buFont typeface="+mj-lt"/>
              <a:buAutoNum type="romanLcPeriod"/>
            </a:pPr>
            <a:r>
              <a:rPr lang="en-US" dirty="0"/>
              <a:t>Traverse the </a:t>
            </a:r>
            <a:r>
              <a:rPr lang="en-US" b="1" dirty="0"/>
              <a:t>left sub tree </a:t>
            </a:r>
            <a:r>
              <a:rPr lang="en-US" dirty="0"/>
              <a:t>in in order.</a:t>
            </a:r>
          </a:p>
          <a:p>
            <a:pPr marL="808038" indent="-450850">
              <a:buFont typeface="+mj-lt"/>
              <a:buAutoNum type="romanLcPeriod"/>
            </a:pPr>
            <a:r>
              <a:rPr lang="en-US" dirty="0"/>
              <a:t>Visit the </a:t>
            </a:r>
            <a:r>
              <a:rPr lang="en-US" b="1" dirty="0"/>
              <a:t>root</a:t>
            </a:r>
            <a:r>
              <a:rPr lang="en-US" dirty="0"/>
              <a:t>.</a:t>
            </a:r>
          </a:p>
          <a:p>
            <a:pPr marL="808038" indent="-450850">
              <a:buFont typeface="+mj-lt"/>
              <a:buAutoNum type="romanLcPeriod"/>
            </a:pPr>
            <a:r>
              <a:rPr lang="en-US" dirty="0"/>
              <a:t>Traverse the </a:t>
            </a:r>
            <a:r>
              <a:rPr lang="en-US" b="1" dirty="0"/>
              <a:t>right sub tree </a:t>
            </a:r>
            <a:r>
              <a:rPr lang="en-US" dirty="0"/>
              <a:t>in in order.</a:t>
            </a:r>
          </a:p>
          <a:p>
            <a:r>
              <a:rPr lang="en-US" b="1" dirty="0"/>
              <a:t>Post order</a:t>
            </a:r>
          </a:p>
          <a:p>
            <a:pPr marL="808038" indent="-450850">
              <a:buFont typeface="+mj-lt"/>
              <a:buAutoNum type="romanLcPeriod"/>
            </a:pPr>
            <a:r>
              <a:rPr lang="en-US" dirty="0"/>
              <a:t>Traverse the </a:t>
            </a:r>
            <a:r>
              <a:rPr lang="en-US" b="1" dirty="0"/>
              <a:t>left sub tree </a:t>
            </a:r>
            <a:r>
              <a:rPr lang="en-US" dirty="0"/>
              <a:t>in post order.</a:t>
            </a:r>
          </a:p>
          <a:p>
            <a:pPr marL="808038" indent="-450850">
              <a:buFont typeface="+mj-lt"/>
              <a:buAutoNum type="romanLcPeriod"/>
            </a:pPr>
            <a:r>
              <a:rPr lang="en-US" dirty="0"/>
              <a:t>Traverse the </a:t>
            </a:r>
            <a:r>
              <a:rPr lang="en-US" b="1" dirty="0"/>
              <a:t>right sub tree </a:t>
            </a:r>
            <a:r>
              <a:rPr lang="en-US" dirty="0"/>
              <a:t>in post order.</a:t>
            </a:r>
          </a:p>
          <a:p>
            <a:pPr marL="808038" indent="-450850">
              <a:buFont typeface="+mj-lt"/>
              <a:buAutoNum type="romanLcPeriod"/>
            </a:pPr>
            <a:r>
              <a:rPr lang="en-US" dirty="0"/>
              <a:t>Visit the </a:t>
            </a:r>
            <a:r>
              <a:rPr lang="en-US" b="1" dirty="0"/>
              <a:t>root.</a:t>
            </a:r>
          </a:p>
        </p:txBody>
      </p:sp>
    </p:spTree>
    <p:extLst>
      <p:ext uri="{BB962C8B-B14F-4D97-AF65-F5344CB8AC3E}">
        <p14:creationId xmlns:p14="http://schemas.microsoft.com/office/powerpoint/2010/main" val="200897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Depth-First Search / Traversal</a:t>
            </a:r>
          </a:p>
        </p:txBody>
      </p:sp>
      <p:sp>
        <p:nvSpPr>
          <p:cNvPr id="4" name="Oval 3"/>
          <p:cNvSpPr/>
          <p:nvPr/>
        </p:nvSpPr>
        <p:spPr>
          <a:xfrm>
            <a:off x="1348894" y="102172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IN" b="1" dirty="0"/>
          </a:p>
        </p:txBody>
      </p:sp>
      <p:sp>
        <p:nvSpPr>
          <p:cNvPr id="5" name="Oval 4"/>
          <p:cNvSpPr/>
          <p:nvPr/>
        </p:nvSpPr>
        <p:spPr>
          <a:xfrm>
            <a:off x="1348894" y="209897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IN" b="1" dirty="0"/>
          </a:p>
        </p:txBody>
      </p:sp>
      <p:sp>
        <p:nvSpPr>
          <p:cNvPr id="6" name="Oval 5"/>
          <p:cNvSpPr/>
          <p:nvPr/>
        </p:nvSpPr>
        <p:spPr>
          <a:xfrm>
            <a:off x="196766" y="210247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348894" y="317697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6</a:t>
            </a:r>
            <a:endParaRPr lang="en-IN" b="1" dirty="0"/>
          </a:p>
        </p:txBody>
      </p:sp>
      <p:sp>
        <p:nvSpPr>
          <p:cNvPr id="8" name="Oval 7"/>
          <p:cNvSpPr/>
          <p:nvPr/>
        </p:nvSpPr>
        <p:spPr>
          <a:xfrm>
            <a:off x="196766" y="318046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IN" b="1" dirty="0"/>
          </a:p>
        </p:txBody>
      </p:sp>
      <p:sp>
        <p:nvSpPr>
          <p:cNvPr id="9" name="Oval 8"/>
          <p:cNvSpPr/>
          <p:nvPr/>
        </p:nvSpPr>
        <p:spPr>
          <a:xfrm>
            <a:off x="2495236" y="210247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IN" b="1" dirty="0"/>
          </a:p>
        </p:txBody>
      </p:sp>
      <p:sp>
        <p:nvSpPr>
          <p:cNvPr id="10" name="Oval 9"/>
          <p:cNvSpPr/>
          <p:nvPr/>
        </p:nvSpPr>
        <p:spPr>
          <a:xfrm>
            <a:off x="3647364" y="317697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8</a:t>
            </a:r>
            <a:endParaRPr lang="en-IN" b="1" dirty="0"/>
          </a:p>
        </p:txBody>
      </p:sp>
      <p:sp>
        <p:nvSpPr>
          <p:cNvPr id="11" name="Oval 10"/>
          <p:cNvSpPr/>
          <p:nvPr/>
        </p:nvSpPr>
        <p:spPr>
          <a:xfrm>
            <a:off x="2495236" y="318046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</a:t>
            </a:r>
            <a:endParaRPr lang="en-IN" b="1" dirty="0"/>
          </a:p>
        </p:txBody>
      </p:sp>
      <p:cxnSp>
        <p:nvCxnSpPr>
          <p:cNvPr id="15" name="Straight Connector 14"/>
          <p:cNvCxnSpPr>
            <a:stCxn id="4" idx="4"/>
            <a:endCxn id="5" idx="0"/>
          </p:cNvCxnSpPr>
          <p:nvPr/>
        </p:nvCxnSpPr>
        <p:spPr>
          <a:xfrm>
            <a:off x="1618894" y="1561729"/>
            <a:ext cx="0" cy="5372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0"/>
            <a:endCxn id="4" idx="2"/>
          </p:cNvCxnSpPr>
          <p:nvPr/>
        </p:nvCxnSpPr>
        <p:spPr>
          <a:xfrm flipV="1">
            <a:off x="466766" y="1291729"/>
            <a:ext cx="882128" cy="810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6"/>
            <a:endCxn id="9" idx="0"/>
          </p:cNvCxnSpPr>
          <p:nvPr/>
        </p:nvCxnSpPr>
        <p:spPr>
          <a:xfrm>
            <a:off x="1888894" y="1291729"/>
            <a:ext cx="876342" cy="810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4"/>
            <a:endCxn id="7" idx="0"/>
          </p:cNvCxnSpPr>
          <p:nvPr/>
        </p:nvCxnSpPr>
        <p:spPr>
          <a:xfrm>
            <a:off x="1618894" y="2638979"/>
            <a:ext cx="0" cy="5379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4"/>
            <a:endCxn id="8" idx="0"/>
          </p:cNvCxnSpPr>
          <p:nvPr/>
        </p:nvCxnSpPr>
        <p:spPr>
          <a:xfrm>
            <a:off x="466766" y="2642472"/>
            <a:ext cx="0" cy="5379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5"/>
            <a:endCxn id="7" idx="1"/>
          </p:cNvCxnSpPr>
          <p:nvPr/>
        </p:nvCxnSpPr>
        <p:spPr>
          <a:xfrm>
            <a:off x="657685" y="2563391"/>
            <a:ext cx="770290" cy="6926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6"/>
            <a:endCxn id="5" idx="2"/>
          </p:cNvCxnSpPr>
          <p:nvPr/>
        </p:nvCxnSpPr>
        <p:spPr>
          <a:xfrm flipV="1">
            <a:off x="736766" y="2368979"/>
            <a:ext cx="612128" cy="34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6"/>
            <a:endCxn id="7" idx="2"/>
          </p:cNvCxnSpPr>
          <p:nvPr/>
        </p:nvCxnSpPr>
        <p:spPr>
          <a:xfrm flipV="1">
            <a:off x="736766" y="3446972"/>
            <a:ext cx="612128" cy="34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6"/>
            <a:endCxn id="10" idx="2"/>
          </p:cNvCxnSpPr>
          <p:nvPr/>
        </p:nvCxnSpPr>
        <p:spPr>
          <a:xfrm flipV="1">
            <a:off x="3035236" y="3446972"/>
            <a:ext cx="612128" cy="34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4"/>
            <a:endCxn id="11" idx="0"/>
          </p:cNvCxnSpPr>
          <p:nvPr/>
        </p:nvCxnSpPr>
        <p:spPr>
          <a:xfrm>
            <a:off x="2765236" y="2642472"/>
            <a:ext cx="0" cy="5379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6"/>
            <a:endCxn id="10" idx="0"/>
          </p:cNvCxnSpPr>
          <p:nvPr/>
        </p:nvCxnSpPr>
        <p:spPr>
          <a:xfrm>
            <a:off x="3035236" y="2372472"/>
            <a:ext cx="882128" cy="8045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463988" y="982465"/>
                <a:ext cx="4495057" cy="91940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IN" sz="2400" dirty="0"/>
                  <a:t>Select any node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as starting point mark that node as visited</a:t>
                </a: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988" y="982465"/>
                <a:ext cx="4495057" cy="919401"/>
              </a:xfrm>
              <a:prstGeom prst="roundRect">
                <a:avLst/>
              </a:prstGeom>
              <a:blipFill>
                <a:blip r:embed="rId2"/>
                <a:stretch>
                  <a:fillRect l="-1084" r="-949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4458443" y="2010472"/>
            <a:ext cx="4495057" cy="17366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Select one of the unvisited adjacent of current node.</a:t>
            </a:r>
          </a:p>
          <a:p>
            <a:pPr algn="just"/>
            <a:r>
              <a:rPr lang="en-IN" sz="2400" dirty="0"/>
              <a:t>Make it new starting point and mark it as visited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62430" y="3855724"/>
            <a:ext cx="4495057" cy="13280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If new node has no unvisited adjacent then move to parent and make it starting point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943" y="5754301"/>
            <a:ext cx="4675077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Visited :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195886" y="5786930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627886" y="5786930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2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059886" y="5786930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3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491886" y="5786930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6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923886" y="5786930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355886" y="5786930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4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786014" y="5786930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7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218014" y="5786930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8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99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5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8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0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4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4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51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2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9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3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7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3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Depth-First Search – </a:t>
            </a:r>
            <a:r>
              <a:rPr lang="en-US" dirty="0" err="1"/>
              <a:t>Cont</a:t>
            </a:r>
            <a:r>
              <a:rPr lang="en-US" dirty="0"/>
              <a:t>…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lvl="0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be an undirected graph all of whose nodes we wish to visit. </a:t>
                </a:r>
              </a:p>
              <a:p>
                <a:pPr lvl="0"/>
                <a:r>
                  <a:rPr lang="en-US" dirty="0"/>
                  <a:t>It is somehow possible </a:t>
                </a:r>
                <a:r>
                  <a:rPr lang="en-US" b="1" dirty="0"/>
                  <a:t>to mark a node </a:t>
                </a:r>
                <a:r>
                  <a:rPr lang="en-US" dirty="0"/>
                  <a:t>to show it has already been visited.</a:t>
                </a:r>
              </a:p>
              <a:p>
                <a:pPr lvl="0"/>
                <a:r>
                  <a:rPr lang="en-US" dirty="0"/>
                  <a:t>To carry out a </a:t>
                </a:r>
                <a:r>
                  <a:rPr lang="en-US" b="1" dirty="0"/>
                  <a:t>depth-first traversal </a:t>
                </a:r>
                <a:r>
                  <a:rPr lang="en-US" dirty="0"/>
                  <a:t>of the graph, choose any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the starting point.</a:t>
                </a:r>
              </a:p>
              <a:p>
                <a:pPr lvl="0"/>
                <a:r>
                  <a:rPr lang="en-US" dirty="0"/>
                  <a:t>Mark this node to show it has been </a:t>
                </a:r>
                <a:r>
                  <a:rPr lang="en-US" b="1" dirty="0"/>
                  <a:t>visited</a:t>
                </a:r>
                <a:r>
                  <a:rPr lang="en-US" dirty="0"/>
                  <a:t>.</a:t>
                </a:r>
              </a:p>
              <a:p>
                <a:pPr lvl="0"/>
                <a:r>
                  <a:rPr lang="en-US" dirty="0"/>
                  <a:t>If there is a node adjacent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that has not yet been visited, choose this node as a new starting point and call the depth-first search procedure </a:t>
                </a:r>
                <a:r>
                  <a:rPr lang="en-US" b="1" dirty="0"/>
                  <a:t>recursively</a:t>
                </a:r>
                <a:r>
                  <a:rPr lang="en-US" dirty="0"/>
                  <a:t>. </a:t>
                </a:r>
              </a:p>
              <a:p>
                <a:pPr lvl="0"/>
                <a:r>
                  <a:rPr lang="en-US" dirty="0"/>
                  <a:t>When all the nodes adjacent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are </a:t>
                </a:r>
                <a:r>
                  <a:rPr lang="en-US" b="1" dirty="0"/>
                  <a:t>marked</a:t>
                </a:r>
                <a:r>
                  <a:rPr lang="en-US" dirty="0"/>
                  <a:t>, the search starting at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:r>
                  <a:rPr lang="en-US" b="1" dirty="0"/>
                  <a:t>finished</a:t>
                </a:r>
                <a:r>
                  <a:rPr lang="en-US" dirty="0"/>
                  <a:t>. </a:t>
                </a:r>
              </a:p>
              <a:p>
                <a:pPr lvl="0"/>
                <a:r>
                  <a:rPr lang="en-US" dirty="0"/>
                  <a:t>If there remain any nodes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that </a:t>
                </a:r>
                <a:r>
                  <a:rPr lang="en-US" b="1" dirty="0"/>
                  <a:t>have not been visited</a:t>
                </a:r>
                <a:r>
                  <a:rPr lang="en-US" dirty="0"/>
                  <a:t>, choose any one of them as a </a:t>
                </a:r>
                <a:r>
                  <a:rPr lang="en-US" b="1" dirty="0"/>
                  <a:t>new starting point</a:t>
                </a:r>
                <a:r>
                  <a:rPr lang="en-US" dirty="0"/>
                  <a:t>, and call the procedure again.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5" t="-1143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16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8000" y="979944"/>
            <a:ext cx="74880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procedure </a:t>
            </a:r>
            <a:r>
              <a:rPr lang="en-US" sz="2400" b="1" dirty="0" err="1">
                <a:latin typeface="Consolas" panose="020B0609020204030204" pitchFamily="49" charset="0"/>
              </a:rPr>
              <a:t>dfsearch</a:t>
            </a:r>
            <a:r>
              <a:rPr lang="en-US" sz="2400" b="1" dirty="0">
                <a:latin typeface="Consolas" panose="020B0609020204030204" pitchFamily="49" charset="0"/>
              </a:rPr>
              <a:t>(G)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each v Є N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do</a:t>
            </a:r>
            <a:r>
              <a:rPr lang="en-US" sz="2400" dirty="0">
                <a:latin typeface="Consolas" panose="020B0609020204030204" pitchFamily="49" charset="0"/>
              </a:rPr>
              <a:t> mark[v] ← not-visited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each v Є N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do if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mark[v] ≠ visited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then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i="1" dirty="0" err="1">
                <a:latin typeface="Consolas" panose="020B0609020204030204" pitchFamily="49" charset="0"/>
              </a:rPr>
              <a:t>dfs</a:t>
            </a:r>
            <a:r>
              <a:rPr lang="en-US" sz="2400" dirty="0">
                <a:latin typeface="Consolas" panose="020B0609020204030204" pitchFamily="49" charset="0"/>
              </a:rPr>
              <a:t>(v)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3370148"/>
            <a:ext cx="7488832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procedure </a:t>
            </a:r>
            <a:r>
              <a:rPr lang="en-US" sz="2400" b="1" dirty="0" err="1">
                <a:latin typeface="Consolas" panose="020B0609020204030204" pitchFamily="49" charset="0"/>
              </a:rPr>
              <a:t>dfs</a:t>
            </a:r>
            <a:r>
              <a:rPr lang="en-US" sz="2400" b="1" dirty="0">
                <a:latin typeface="Consolas" panose="020B0609020204030204" pitchFamily="49" charset="0"/>
              </a:rPr>
              <a:t>(v)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{Node v has not previously been visited}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mark[v] ← visited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latin typeface="Consolas" panose="020B0609020204030204" pitchFamily="49" charset="0"/>
              </a:rPr>
              <a:t>for </a:t>
            </a:r>
            <a:r>
              <a:rPr lang="en-US" sz="2400" dirty="0">
                <a:latin typeface="Consolas" panose="020B0609020204030204" pitchFamily="49" charset="0"/>
              </a:rPr>
              <a:t>each node w adjacent to v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do if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mark[w] ≠ visited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then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i="1" dirty="0" err="1">
                <a:latin typeface="Consolas" panose="020B0609020204030204" pitchFamily="49" charset="0"/>
              </a:rPr>
              <a:t>dfs</a:t>
            </a:r>
            <a:r>
              <a:rPr lang="en-US" sz="2400" dirty="0">
                <a:latin typeface="Consolas" panose="020B0609020204030204" pitchFamily="49" charset="0"/>
              </a:rPr>
              <a:t>(w)</a:t>
            </a:r>
          </a:p>
        </p:txBody>
      </p:sp>
    </p:spTree>
    <p:extLst>
      <p:ext uri="{BB962C8B-B14F-4D97-AF65-F5344CB8AC3E}">
        <p14:creationId xmlns:p14="http://schemas.microsoft.com/office/powerpoint/2010/main" val="214195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269" y="757731"/>
            <a:ext cx="91502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200" dirty="0" err="1">
                <a:latin typeface="Consolas" panose="020B0609020204030204" pitchFamily="49" charset="0"/>
              </a:rPr>
              <a:t>dfs</a:t>
            </a:r>
            <a:r>
              <a:rPr lang="en-IN" sz="2200" dirty="0">
                <a:latin typeface="Consolas" panose="020B0609020204030204" pitchFamily="49" charset="0"/>
              </a:rPr>
              <a:t>(1)         Initial call</a:t>
            </a:r>
          </a:p>
          <a:p>
            <a:pPr marL="342900" indent="-342900">
              <a:buAutoNum type="arabicPeriod"/>
            </a:pPr>
            <a:r>
              <a:rPr lang="en-IN" sz="2200" dirty="0">
                <a:latin typeface="Consolas" panose="020B0609020204030204" pitchFamily="49" charset="0"/>
              </a:rPr>
              <a:t>  </a:t>
            </a:r>
            <a:r>
              <a:rPr lang="en-IN" sz="2200" dirty="0" err="1">
                <a:latin typeface="Consolas" panose="020B0609020204030204" pitchFamily="49" charset="0"/>
              </a:rPr>
              <a:t>dfs</a:t>
            </a:r>
            <a:r>
              <a:rPr lang="en-IN" sz="2200" dirty="0">
                <a:latin typeface="Consolas" panose="020B0609020204030204" pitchFamily="49" charset="0"/>
              </a:rPr>
              <a:t>(2)       recursive call</a:t>
            </a:r>
          </a:p>
          <a:p>
            <a:pPr marL="342900" indent="-342900">
              <a:buAutoNum type="arabicPeriod"/>
            </a:pPr>
            <a:r>
              <a:rPr lang="en-IN" sz="2200" dirty="0">
                <a:latin typeface="Consolas" panose="020B0609020204030204" pitchFamily="49" charset="0"/>
              </a:rPr>
              <a:t>    </a:t>
            </a:r>
            <a:r>
              <a:rPr lang="en-IN" sz="2200" dirty="0" err="1">
                <a:latin typeface="Consolas" panose="020B0609020204030204" pitchFamily="49" charset="0"/>
              </a:rPr>
              <a:t>dfs</a:t>
            </a:r>
            <a:r>
              <a:rPr lang="en-IN" sz="2200" dirty="0">
                <a:latin typeface="Consolas" panose="020B0609020204030204" pitchFamily="49" charset="0"/>
              </a:rPr>
              <a:t>(3)     recursive call</a:t>
            </a:r>
          </a:p>
          <a:p>
            <a:pPr marL="342900" indent="-342900">
              <a:buAutoNum type="arabicPeriod"/>
            </a:pPr>
            <a:r>
              <a:rPr lang="en-IN" sz="2200" dirty="0">
                <a:latin typeface="Consolas" panose="020B0609020204030204" pitchFamily="49" charset="0"/>
              </a:rPr>
              <a:t>      </a:t>
            </a:r>
            <a:r>
              <a:rPr lang="en-IN" sz="2200" dirty="0" err="1">
                <a:latin typeface="Consolas" panose="020B0609020204030204" pitchFamily="49" charset="0"/>
              </a:rPr>
              <a:t>dfs</a:t>
            </a:r>
            <a:r>
              <a:rPr lang="en-IN" sz="2200" dirty="0">
                <a:latin typeface="Consolas" panose="020B0609020204030204" pitchFamily="49" charset="0"/>
              </a:rPr>
              <a:t>(6)   recursive call</a:t>
            </a:r>
          </a:p>
          <a:p>
            <a:pPr marL="342900" indent="-342900">
              <a:buAutoNum type="arabicPeriod"/>
            </a:pPr>
            <a:r>
              <a:rPr lang="en-IN" sz="2200" dirty="0">
                <a:latin typeface="Consolas" panose="020B0609020204030204" pitchFamily="49" charset="0"/>
              </a:rPr>
              <a:t>        </a:t>
            </a:r>
            <a:r>
              <a:rPr lang="en-IN" sz="2200" dirty="0" err="1">
                <a:latin typeface="Consolas" panose="020B0609020204030204" pitchFamily="49" charset="0"/>
              </a:rPr>
              <a:t>dfs</a:t>
            </a:r>
            <a:r>
              <a:rPr lang="en-IN" sz="2200" dirty="0">
                <a:latin typeface="Consolas" panose="020B0609020204030204" pitchFamily="49" charset="0"/>
              </a:rPr>
              <a:t>(5) recursive call; progress is blocked</a:t>
            </a:r>
          </a:p>
          <a:p>
            <a:pPr marL="342900" indent="-342900">
              <a:buAutoNum type="arabicPeriod"/>
            </a:pPr>
            <a:r>
              <a:rPr lang="en-IN" sz="2200" dirty="0">
                <a:latin typeface="Consolas" panose="020B0609020204030204" pitchFamily="49" charset="0"/>
              </a:rPr>
              <a:t>  </a:t>
            </a:r>
            <a:r>
              <a:rPr lang="en-IN" sz="2200" dirty="0" err="1">
                <a:latin typeface="Consolas" panose="020B0609020204030204" pitchFamily="49" charset="0"/>
              </a:rPr>
              <a:t>dfs</a:t>
            </a:r>
            <a:r>
              <a:rPr lang="en-IN" sz="2200" dirty="0">
                <a:latin typeface="Consolas" panose="020B0609020204030204" pitchFamily="49" charset="0"/>
              </a:rPr>
              <a:t>(4)       a neighbour of node1 has not been visited</a:t>
            </a:r>
          </a:p>
          <a:p>
            <a:pPr marL="342900" indent="-342900">
              <a:buAutoNum type="arabicPeriod"/>
            </a:pPr>
            <a:r>
              <a:rPr lang="en-IN" sz="2200" dirty="0">
                <a:latin typeface="Consolas" panose="020B0609020204030204" pitchFamily="49" charset="0"/>
              </a:rPr>
              <a:t>    </a:t>
            </a:r>
            <a:r>
              <a:rPr lang="en-IN" sz="2200" dirty="0" err="1">
                <a:latin typeface="Consolas" panose="020B0609020204030204" pitchFamily="49" charset="0"/>
              </a:rPr>
              <a:t>dfs</a:t>
            </a:r>
            <a:r>
              <a:rPr lang="en-IN" sz="2200" dirty="0">
                <a:latin typeface="Consolas" panose="020B0609020204030204" pitchFamily="49" charset="0"/>
              </a:rPr>
              <a:t>(7)     recursive call</a:t>
            </a:r>
          </a:p>
          <a:p>
            <a:pPr marL="342900" indent="-342900">
              <a:buAutoNum type="arabicPeriod"/>
            </a:pPr>
            <a:r>
              <a:rPr lang="en-IN" sz="2200" dirty="0">
                <a:latin typeface="Consolas" panose="020B0609020204030204" pitchFamily="49" charset="0"/>
              </a:rPr>
              <a:t>      </a:t>
            </a:r>
            <a:r>
              <a:rPr lang="en-IN" sz="2200" dirty="0" err="1">
                <a:latin typeface="Consolas" panose="020B0609020204030204" pitchFamily="49" charset="0"/>
              </a:rPr>
              <a:t>dfs</a:t>
            </a:r>
            <a:r>
              <a:rPr lang="en-IN" sz="2200" dirty="0">
                <a:latin typeface="Consolas" panose="020B0609020204030204" pitchFamily="49" charset="0"/>
              </a:rPr>
              <a:t>(8)   recursive call</a:t>
            </a:r>
          </a:p>
          <a:p>
            <a:pPr marL="342900" indent="-342900">
              <a:buAutoNum type="arabicPeriod"/>
            </a:pPr>
            <a:r>
              <a:rPr lang="en-IN" sz="2200" dirty="0">
                <a:latin typeface="Consolas" panose="020B0609020204030204" pitchFamily="49" charset="0"/>
              </a:rPr>
              <a:t>There are no more nodes to visit</a:t>
            </a:r>
          </a:p>
        </p:txBody>
      </p:sp>
      <p:sp>
        <p:nvSpPr>
          <p:cNvPr id="50" name="Oval 49"/>
          <p:cNvSpPr/>
          <p:nvPr/>
        </p:nvSpPr>
        <p:spPr>
          <a:xfrm>
            <a:off x="1302754" y="389252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IN" b="1" dirty="0"/>
          </a:p>
        </p:txBody>
      </p:sp>
      <p:sp>
        <p:nvSpPr>
          <p:cNvPr id="52" name="Oval 51"/>
          <p:cNvSpPr/>
          <p:nvPr/>
        </p:nvSpPr>
        <p:spPr>
          <a:xfrm>
            <a:off x="1302754" y="496977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IN" b="1" dirty="0"/>
          </a:p>
        </p:txBody>
      </p:sp>
      <p:sp>
        <p:nvSpPr>
          <p:cNvPr id="53" name="Oval 52"/>
          <p:cNvSpPr/>
          <p:nvPr/>
        </p:nvSpPr>
        <p:spPr>
          <a:xfrm>
            <a:off x="150626" y="497327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</a:p>
        </p:txBody>
      </p:sp>
      <p:sp>
        <p:nvSpPr>
          <p:cNvPr id="54" name="Oval 53"/>
          <p:cNvSpPr/>
          <p:nvPr/>
        </p:nvSpPr>
        <p:spPr>
          <a:xfrm>
            <a:off x="1302754" y="604777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6</a:t>
            </a:r>
            <a:endParaRPr lang="en-IN" b="1" dirty="0"/>
          </a:p>
        </p:txBody>
      </p:sp>
      <p:sp>
        <p:nvSpPr>
          <p:cNvPr id="56" name="Oval 55"/>
          <p:cNvSpPr/>
          <p:nvPr/>
        </p:nvSpPr>
        <p:spPr>
          <a:xfrm>
            <a:off x="150626" y="605126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IN" b="1" dirty="0"/>
          </a:p>
        </p:txBody>
      </p:sp>
      <p:sp>
        <p:nvSpPr>
          <p:cNvPr id="57" name="Oval 56"/>
          <p:cNvSpPr/>
          <p:nvPr/>
        </p:nvSpPr>
        <p:spPr>
          <a:xfrm>
            <a:off x="2449096" y="497327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IN" b="1" dirty="0"/>
          </a:p>
        </p:txBody>
      </p:sp>
      <p:sp>
        <p:nvSpPr>
          <p:cNvPr id="58" name="Oval 57"/>
          <p:cNvSpPr/>
          <p:nvPr/>
        </p:nvSpPr>
        <p:spPr>
          <a:xfrm>
            <a:off x="3601224" y="604777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8</a:t>
            </a:r>
            <a:endParaRPr lang="en-IN" b="1" dirty="0"/>
          </a:p>
        </p:txBody>
      </p:sp>
      <p:sp>
        <p:nvSpPr>
          <p:cNvPr id="59" name="Oval 58"/>
          <p:cNvSpPr/>
          <p:nvPr/>
        </p:nvSpPr>
        <p:spPr>
          <a:xfrm>
            <a:off x="2449096" y="605126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</a:t>
            </a:r>
            <a:endParaRPr lang="en-IN" b="1" dirty="0"/>
          </a:p>
        </p:txBody>
      </p:sp>
      <p:cxnSp>
        <p:nvCxnSpPr>
          <p:cNvPr id="60" name="Straight Connector 59"/>
          <p:cNvCxnSpPr>
            <a:stCxn id="50" idx="4"/>
            <a:endCxn id="52" idx="0"/>
          </p:cNvCxnSpPr>
          <p:nvPr/>
        </p:nvCxnSpPr>
        <p:spPr>
          <a:xfrm>
            <a:off x="1572754" y="4432529"/>
            <a:ext cx="0" cy="5372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3" idx="0"/>
            <a:endCxn id="50" idx="2"/>
          </p:cNvCxnSpPr>
          <p:nvPr/>
        </p:nvCxnSpPr>
        <p:spPr>
          <a:xfrm flipV="1">
            <a:off x="420626" y="4162529"/>
            <a:ext cx="882128" cy="810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0" idx="6"/>
            <a:endCxn id="57" idx="0"/>
          </p:cNvCxnSpPr>
          <p:nvPr/>
        </p:nvCxnSpPr>
        <p:spPr>
          <a:xfrm>
            <a:off x="1842754" y="4162529"/>
            <a:ext cx="876342" cy="810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2" idx="4"/>
            <a:endCxn id="54" idx="0"/>
          </p:cNvCxnSpPr>
          <p:nvPr/>
        </p:nvCxnSpPr>
        <p:spPr>
          <a:xfrm>
            <a:off x="1572754" y="5509779"/>
            <a:ext cx="0" cy="5379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3" idx="4"/>
            <a:endCxn id="56" idx="0"/>
          </p:cNvCxnSpPr>
          <p:nvPr/>
        </p:nvCxnSpPr>
        <p:spPr>
          <a:xfrm>
            <a:off x="420626" y="5513272"/>
            <a:ext cx="0" cy="5379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3" idx="5"/>
            <a:endCxn id="54" idx="1"/>
          </p:cNvCxnSpPr>
          <p:nvPr/>
        </p:nvCxnSpPr>
        <p:spPr>
          <a:xfrm>
            <a:off x="611545" y="5434191"/>
            <a:ext cx="770290" cy="6926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3" idx="6"/>
            <a:endCxn id="52" idx="2"/>
          </p:cNvCxnSpPr>
          <p:nvPr/>
        </p:nvCxnSpPr>
        <p:spPr>
          <a:xfrm flipV="1">
            <a:off x="690626" y="5239779"/>
            <a:ext cx="612128" cy="34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6" idx="6"/>
            <a:endCxn id="54" idx="2"/>
          </p:cNvCxnSpPr>
          <p:nvPr/>
        </p:nvCxnSpPr>
        <p:spPr>
          <a:xfrm flipV="1">
            <a:off x="690626" y="6317772"/>
            <a:ext cx="612128" cy="34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9" idx="6"/>
            <a:endCxn id="58" idx="2"/>
          </p:cNvCxnSpPr>
          <p:nvPr/>
        </p:nvCxnSpPr>
        <p:spPr>
          <a:xfrm flipV="1">
            <a:off x="2989096" y="6317772"/>
            <a:ext cx="612128" cy="34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7" idx="4"/>
            <a:endCxn id="59" idx="0"/>
          </p:cNvCxnSpPr>
          <p:nvPr/>
        </p:nvCxnSpPr>
        <p:spPr>
          <a:xfrm>
            <a:off x="2719096" y="5513272"/>
            <a:ext cx="0" cy="5379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7" idx="6"/>
            <a:endCxn id="58" idx="0"/>
          </p:cNvCxnSpPr>
          <p:nvPr/>
        </p:nvCxnSpPr>
        <p:spPr>
          <a:xfrm>
            <a:off x="2989096" y="5243272"/>
            <a:ext cx="882128" cy="8045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381500" y="4976501"/>
            <a:ext cx="4657308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procedure 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dfs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(v)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mark[v] ← visited</a:t>
            </a: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for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each node w adjacent to v 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   do if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mark[w] ≠ visited 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then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dfs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(w)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190500" y="106363"/>
            <a:ext cx="8595360" cy="64008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Depth-First Search - Algorithm</a:t>
            </a:r>
          </a:p>
        </p:txBody>
      </p:sp>
    </p:spTree>
    <p:extLst>
      <p:ext uri="{BB962C8B-B14F-4D97-AF65-F5344CB8AC3E}">
        <p14:creationId xmlns:p14="http://schemas.microsoft.com/office/powerpoint/2010/main" val="217683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1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7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15746</TotalTime>
  <Words>1140</Words>
  <Application>Microsoft Office PowerPoint</Application>
  <PresentationFormat>On-screen Show (4:3)</PresentationFormat>
  <Paragraphs>262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Consolas</vt:lpstr>
      <vt:lpstr>Open Sans Extrabold</vt:lpstr>
      <vt:lpstr>Swis721 Cn BT</vt:lpstr>
      <vt:lpstr>Wingdings</vt:lpstr>
      <vt:lpstr>Office Theme</vt:lpstr>
      <vt:lpstr>Custom Design</vt:lpstr>
      <vt:lpstr>PowerPoint Presentation</vt:lpstr>
      <vt:lpstr>Topics to be Covered</vt:lpstr>
      <vt:lpstr>Graph - Definition</vt:lpstr>
      <vt:lpstr>Directed &amp; Undirected Graph</vt:lpstr>
      <vt:lpstr>Traversing Graph/Tree</vt:lpstr>
      <vt:lpstr>Depth-First Search / Traversal</vt:lpstr>
      <vt:lpstr>Depth-First Search – Cont… </vt:lpstr>
      <vt:lpstr>Depth-First Search Algorithm</vt:lpstr>
      <vt:lpstr>PowerPoint Presentation</vt:lpstr>
      <vt:lpstr>Breadth First Search / Traversal</vt:lpstr>
      <vt:lpstr>Breadth First Search - Algorithm</vt:lpstr>
      <vt:lpstr>Breadth First Search - Algorithm</vt:lpstr>
      <vt:lpstr>Traverse Graph using DFS and BFS</vt:lpstr>
      <vt:lpstr>Topological Sorting</vt:lpstr>
      <vt:lpstr>Topological Sorting - Example</vt:lpstr>
      <vt:lpstr>Topological Sorting - Example</vt:lpstr>
      <vt:lpstr>Connected Components</vt:lpstr>
      <vt:lpstr>Connected Components</vt:lpstr>
      <vt:lpstr>Articulation Point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Naimish Vadodariya</cp:lastModifiedBy>
  <cp:revision>3271</cp:revision>
  <dcterms:created xsi:type="dcterms:W3CDTF">2013-05-17T03:00:03Z</dcterms:created>
  <dcterms:modified xsi:type="dcterms:W3CDTF">2019-10-05T15:09:28Z</dcterms:modified>
</cp:coreProperties>
</file>