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31" r:id="rId3"/>
    <p:sldId id="380" r:id="rId4"/>
    <p:sldId id="400" r:id="rId5"/>
    <p:sldId id="403" r:id="rId6"/>
    <p:sldId id="402" r:id="rId7"/>
    <p:sldId id="404" r:id="rId8"/>
    <p:sldId id="405" r:id="rId9"/>
    <p:sldId id="406" r:id="rId10"/>
    <p:sldId id="407" r:id="rId11"/>
    <p:sldId id="409" r:id="rId12"/>
    <p:sldId id="408" r:id="rId13"/>
    <p:sldId id="410" r:id="rId14"/>
    <p:sldId id="411" r:id="rId15"/>
    <p:sldId id="412" r:id="rId16"/>
    <p:sldId id="415" r:id="rId17"/>
    <p:sldId id="416" r:id="rId18"/>
    <p:sldId id="417" r:id="rId19"/>
    <p:sldId id="418" r:id="rId20"/>
    <p:sldId id="430" r:id="rId21"/>
    <p:sldId id="419" r:id="rId22"/>
    <p:sldId id="421" r:id="rId23"/>
    <p:sldId id="426" r:id="rId24"/>
    <p:sldId id="420" r:id="rId25"/>
    <p:sldId id="427" r:id="rId26"/>
    <p:sldId id="429" r:id="rId27"/>
    <p:sldId id="428" r:id="rId28"/>
    <p:sldId id="3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uBOc4e5ZzqS2VtBMmTaEg==" hashData="uDN2i2+8OmaIPcYA91HfXQAXGb4QpZ1I1Ty9QSdVDyse8UA0uSzCywOF4HB3LSJ/Mz3WimgQ+EPD0USmb60h0A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4F81BD"/>
    <a:srgbClr val="E9EDF4"/>
    <a:srgbClr val="C0C0C0"/>
    <a:srgbClr val="D3D2D2"/>
    <a:srgbClr val="008000"/>
    <a:srgbClr val="4D4C4D"/>
    <a:srgbClr val="66FF66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3201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String Matching                             </a:t>
            </a:r>
            <a:r>
              <a:rPr lang="en-IN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6E8469F3-9EE8-43CF-BEDC-475B89412D1D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marL="0" marR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4418" y="2588711"/>
            <a:ext cx="418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Unit-8</a:t>
            </a:r>
          </a:p>
          <a:p>
            <a:r>
              <a:rPr lang="en-US" sz="36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String Matching</a:t>
            </a:r>
            <a:endParaRPr lang="en-US" sz="3600" b="1" dirty="0">
              <a:solidFill>
                <a:schemeClr val="bg1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6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Rabin-Karp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411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compute </a:t>
            </a:r>
            <a:r>
              <a:rPr lang="en-IN" i="1" dirty="0" err="1">
                <a:latin typeface="Consolas" panose="020B0609020204030204" pitchFamily="49" charset="0"/>
              </a:rPr>
              <a:t>t</a:t>
            </a:r>
            <a:r>
              <a:rPr lang="en-IN" i="1" baseline="-25000" dirty="0" err="1">
                <a:latin typeface="Consolas" panose="020B0609020204030204" pitchFamily="49" charset="0"/>
              </a:rPr>
              <a:t>s</a:t>
            </a:r>
            <a:r>
              <a:rPr lang="en-IN" dirty="0"/>
              <a:t> using following formula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50" y="1440715"/>
            <a:ext cx="90725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= 10(</a:t>
            </a:r>
            <a:r>
              <a:rPr lang="en-IN" sz="3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i="1" baseline="-25000" dirty="0"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- 10</a:t>
            </a:r>
            <a:r>
              <a:rPr lang="en-IN" sz="3200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T[s+1]) + T[s + m + 1]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93360"/>
              </p:ext>
            </p:extLst>
          </p:nvPr>
        </p:nvGraphicFramePr>
        <p:xfrm>
          <a:off x="1523999" y="2139204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87430" y="2798542"/>
            <a:ext cx="3448466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For m=2 and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31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7430" y="3338056"/>
            <a:ext cx="876607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+mj-lt"/>
              </a:rPr>
              <a:t>We wish to remove higher order digit T[s+1]=3 and bring the new lower order digit T[s+m+1]=4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9652" y="2083466"/>
            <a:ext cx="1260140" cy="576064"/>
          </a:xfrm>
          <a:prstGeom prst="rect">
            <a:avLst/>
          </a:prstGeom>
          <a:noFill/>
          <a:ln w="28575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86845" y="4235608"/>
            <a:ext cx="8750628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10(31-10·3) + 4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10(1) + 4 = 14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45" y="5117748"/>
            <a:ext cx="8750628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+2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10(14-10·1) + 1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10(4) + 1 = 41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007604" y="2760336"/>
            <a:ext cx="3384376" cy="1419222"/>
          </a:xfrm>
          <a:prstGeom prst="wedgeRoundRectCallout">
            <a:avLst>
              <a:gd name="adj1" fmla="val 36111"/>
              <a:gd name="adj2" fmla="val -109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Removes the higher- order digit from </a:t>
            </a:r>
            <a:r>
              <a:rPr lang="en-IN" sz="28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IN" sz="2800" i="1" baseline="-25000" dirty="0" err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752020" y="2780655"/>
            <a:ext cx="3384376" cy="1419222"/>
          </a:xfrm>
          <a:prstGeom prst="wedgeRoundRectCallout">
            <a:avLst>
              <a:gd name="adj1" fmla="val 36111"/>
              <a:gd name="adj2" fmla="val -109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Brings lower-order digit</a:t>
            </a:r>
          </a:p>
        </p:txBody>
      </p:sp>
    </p:spTree>
    <p:extLst>
      <p:ext uri="{BB962C8B-B14F-4D97-AF65-F5344CB8AC3E}">
        <p14:creationId xmlns:p14="http://schemas.microsoft.com/office/powerpoint/2010/main" val="10520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06094 -0.00231 " pathEditMode="relative" rAng="0" ptsTypes="AA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Rabin-Karp-Matcher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RABIN-KARP-MATCHER(T, P, d, q)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n ← length[T];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m ← length[P];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h ← d</a:t>
            </a:r>
            <a:r>
              <a:rPr lang="en-I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mod q;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t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m do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I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+ P[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(dt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+ T[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for s ← 0 to n – m do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if P[1..m] == T[s+1..s+m] then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	   print “pattern occurs with shift” s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s &lt; n-m then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t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(d(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– T[s+1]h) + T[s+m+1]) mod q</a:t>
            </a:r>
          </a:p>
          <a:p>
            <a:pPr marL="0" indent="0">
              <a:buNone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30043"/>
              </p:ext>
            </p:extLst>
          </p:nvPr>
        </p:nvGraphicFramePr>
        <p:xfrm>
          <a:off x="5616111" y="996942"/>
          <a:ext cx="3337392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959464589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83761572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340922682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5402268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8923724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077832017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30386524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74131805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355053339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42733"/>
              </p:ext>
            </p:extLst>
          </p:nvPr>
        </p:nvGraphicFramePr>
        <p:xfrm>
          <a:off x="5616108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338835" y="930262"/>
            <a:ext cx="0" cy="4922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85881"/>
              </p:ext>
            </p:extLst>
          </p:nvPr>
        </p:nvGraphicFramePr>
        <p:xfrm>
          <a:off x="6641012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9468"/>
              </p:ext>
            </p:extLst>
          </p:nvPr>
        </p:nvGraphicFramePr>
        <p:xfrm>
          <a:off x="7665916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8852"/>
              </p:ext>
            </p:extLst>
          </p:nvPr>
        </p:nvGraphicFramePr>
        <p:xfrm>
          <a:off x="5616108" y="207390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78617"/>
              </p:ext>
            </p:extLst>
          </p:nvPr>
        </p:nvGraphicFramePr>
        <p:xfrm>
          <a:off x="6641012" y="2068116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25756"/>
              </p:ext>
            </p:extLst>
          </p:nvPr>
        </p:nvGraphicFramePr>
        <p:xfrm>
          <a:off x="7665916" y="204838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64663"/>
              </p:ext>
            </p:extLst>
          </p:nvPr>
        </p:nvGraphicFramePr>
        <p:xfrm>
          <a:off x="5616108" y="262775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4270"/>
              </p:ext>
            </p:extLst>
          </p:nvPr>
        </p:nvGraphicFramePr>
        <p:xfrm>
          <a:off x="6628157" y="2613569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19042"/>
              </p:ext>
            </p:extLst>
          </p:nvPr>
        </p:nvGraphicFramePr>
        <p:xfrm>
          <a:off x="5616108" y="262311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94980"/>
              </p:ext>
            </p:extLst>
          </p:nvPr>
        </p:nvGraphicFramePr>
        <p:xfrm>
          <a:off x="6628157" y="2608928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String Matching Using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finite automaton M is a 5-tuple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dirty="0"/>
                  <a:t> is a finite set of </a:t>
                </a:r>
                <a:r>
                  <a:rPr lang="en-IN" b="1" dirty="0">
                    <a:solidFill>
                      <a:schemeClr val="tx2"/>
                    </a:solidFill>
                  </a:rPr>
                  <a:t>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r>
                      <a:rPr lang="en-I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b="1" dirty="0">
                    <a:solidFill>
                      <a:schemeClr val="tx2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chemeClr val="tx2"/>
                    </a:solidFill>
                  </a:rPr>
                  <a:t>start state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set of </a:t>
                </a:r>
                <a:r>
                  <a:rPr lang="en-IN" b="1" dirty="0">
                    <a:solidFill>
                      <a:schemeClr val="tx2"/>
                    </a:solidFill>
                  </a:rPr>
                  <a:t>accepting 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finite </a:t>
                </a:r>
                <a:r>
                  <a:rPr lang="en-IN" b="1" dirty="0">
                    <a:solidFill>
                      <a:schemeClr val="tx2"/>
                    </a:solidFill>
                  </a:rPr>
                  <a:t>input alphabet</a:t>
                </a:r>
                <a:r>
                  <a:rPr lang="en-IN" dirty="0"/>
                  <a:t>,</a:t>
                </a:r>
                <a:r>
                  <a:rPr lang="en-IN" b="1" dirty="0">
                    <a:solidFill>
                      <a:schemeClr val="tx2"/>
                    </a:solidFill>
                  </a:rPr>
                  <a:t>	 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b="1" dirty="0">
                    <a:solidFill>
                      <a:schemeClr val="tx2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chemeClr val="tx2"/>
                    </a:solidFill>
                  </a:rPr>
                  <a:t>transition function</a:t>
                </a:r>
                <a:r>
                  <a:rPr lang="en-IN" dirty="0"/>
                  <a:t> of 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22775"/>
              </p:ext>
            </p:extLst>
          </p:nvPr>
        </p:nvGraphicFramePr>
        <p:xfrm>
          <a:off x="575556" y="4560684"/>
          <a:ext cx="25922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33357209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339634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890981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429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6566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31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55326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4798" y="4367750"/>
            <a:ext cx="3938702" cy="2021734"/>
            <a:chOff x="3931150" y="4367750"/>
            <a:chExt cx="3938702" cy="2021734"/>
          </a:xfrm>
        </p:grpSpPr>
        <p:sp>
          <p:nvSpPr>
            <p:cNvPr id="5" name="Oval 4"/>
            <p:cNvSpPr/>
            <p:nvPr/>
          </p:nvSpPr>
          <p:spPr>
            <a:xfrm>
              <a:off x="486003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0</a:t>
              </a:r>
              <a:endParaRPr lang="en-IN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2185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1</a:t>
              </a:r>
              <a:endParaRPr lang="en-IN" b="1" dirty="0"/>
            </a:p>
          </p:txBody>
        </p:sp>
        <p:cxnSp>
          <p:nvCxnSpPr>
            <p:cNvPr id="8" name="Curved Connector 7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364942" y="3832266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6" idx="4"/>
              <a:endCxn id="5" idx="4"/>
            </p:cNvCxnSpPr>
            <p:nvPr/>
          </p:nvCxnSpPr>
          <p:spPr>
            <a:xfrm rot="5400000">
              <a:off x="6364942" y="4480338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" idx="5"/>
              <a:endCxn id="5" idx="3"/>
            </p:cNvCxnSpPr>
            <p:nvPr/>
          </p:nvCxnSpPr>
          <p:spPr>
            <a:xfrm rot="5400000">
              <a:off x="6364942" y="4156327"/>
              <a:ext cx="12700" cy="2820026"/>
            </a:xfrm>
            <a:prstGeom prst="curvedConnector3">
              <a:avLst>
                <a:gd name="adj1" fmla="val 6121402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5" idx="1"/>
              <a:endCxn id="5" idx="2"/>
            </p:cNvCxnSpPr>
            <p:nvPr/>
          </p:nvCxnSpPr>
          <p:spPr>
            <a:xfrm rot="16200000" flipH="1" flipV="1">
              <a:off x="4792917" y="5175199"/>
              <a:ext cx="229128" cy="94897"/>
            </a:xfrm>
            <a:prstGeom prst="curvedConnector4">
              <a:avLst>
                <a:gd name="adj1" fmla="val -195741"/>
                <a:gd name="adj2" fmla="val 673635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11322" y="43677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543676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8184" y="592781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b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1150" y="468914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b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874047" y="2096852"/>
                <a:ext cx="171763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7" y="2096852"/>
                <a:ext cx="1717633" cy="468052"/>
              </a:xfrm>
              <a:prstGeom prst="roundRect">
                <a:avLst/>
              </a:prstGeom>
              <a:blipFill>
                <a:blip r:embed="rId4"/>
                <a:stretch>
                  <a:fillRect b="-16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4880397" y="2577724"/>
                <a:ext cx="171128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97" y="2577724"/>
                <a:ext cx="1711283" cy="468052"/>
              </a:xfrm>
              <a:prstGeom prst="roundRect">
                <a:avLst/>
              </a:prstGeom>
              <a:blipFill>
                <a:blip r:embed="rId5"/>
                <a:stretch>
                  <a:fillRect b="-10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4886541" y="3550431"/>
                <a:ext cx="1705139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41" y="3550431"/>
                <a:ext cx="1705139" cy="468052"/>
              </a:xfrm>
              <a:prstGeom prst="roundRect">
                <a:avLst/>
              </a:prstGeom>
              <a:blipFill>
                <a:blip r:embed="rId6"/>
                <a:stretch>
                  <a:fillRect b="-16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874047" y="4044849"/>
                <a:ext cx="171763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7" y="4044849"/>
                <a:ext cx="1717633" cy="468052"/>
              </a:xfrm>
              <a:prstGeom prst="roundRect">
                <a:avLst/>
              </a:prstGeom>
              <a:blipFill>
                <a:blip r:embed="rId7"/>
                <a:stretch>
                  <a:fillRect l="-7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4880397" y="3061887"/>
                <a:ext cx="171128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97" y="3061887"/>
                <a:ext cx="1711283" cy="46805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of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+mn-lt"/>
                  </a:rPr>
                  <a:t>If a string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</m:oMath>
                </a14:m>
                <a:r>
                  <a:rPr lang="en-IN" dirty="0">
                    <a:latin typeface="+mn-lt"/>
                  </a:rPr>
                  <a:t> is a </a:t>
                </a:r>
                <a:r>
                  <a:rPr lang="en-IN" b="1" dirty="0">
                    <a:solidFill>
                      <a:srgbClr val="FF0000"/>
                    </a:solidFill>
                    <a:latin typeface="+mn-lt"/>
                  </a:rPr>
                  <a:t>suffix</a:t>
                </a:r>
                <a:r>
                  <a:rPr lang="en-IN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of a string </a:t>
                </a:r>
                <a:r>
                  <a:rPr lang="en-I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x</a:t>
                </a:r>
                <a:r>
                  <a:rPr lang="en-IN" dirty="0">
                    <a:latin typeface="+mn-lt"/>
                  </a:rPr>
                  <a:t> then it is denoted by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⊐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𝒙</m:t>
                    </m:r>
                  </m:oMath>
                </a14:m>
                <a:endParaRPr lang="en-I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475737"/>
                  </p:ext>
                </p:extLst>
              </p:nvPr>
            </p:nvGraphicFramePr>
            <p:xfrm>
              <a:off x="1524000" y="1736812"/>
              <a:ext cx="6096000" cy="2761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24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𝑎𝑏𝑎𝑏𝑎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𝑏𝑎𝑏𝑎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𝑎𝑏𝑎𝑏𝑎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475737"/>
                  </p:ext>
                </p:extLst>
              </p:nvPr>
            </p:nvGraphicFramePr>
            <p:xfrm>
              <a:off x="1524000" y="1736812"/>
              <a:ext cx="6096000" cy="2761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" t="-1333" r="-300" b="-50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" t="-101333" r="-100600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101333" r="-600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" t="-201333" r="-100600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201333" r="-600" b="-3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" t="-297368" r="-100600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297368" r="-600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" t="-387179" r="-1006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387179" r="-6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" t="-506667" r="-1006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00" t="-506667" r="-600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172128" y="2255616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2060" y="2255616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1796" y="2719424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1728" y="2719424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7724" y="3180968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7656" y="3180968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59732" y="3649020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9664" y="3649020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3708" y="4102324"/>
            <a:ext cx="22860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5668" y="4102324"/>
            <a:ext cx="19318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 Transition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916832"/>
            <a:ext cx="5616624" cy="45266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COMPUTE-TRANSITION-FUNCTION(P,  Σ 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m ← length[P]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q ← 0 to m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do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each character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i="1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Є Σ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do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k ← min(m + 1, q + 2)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repeat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k ← k - 1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until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k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⊐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q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IN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δ(q,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) ← k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δ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9096"/>
              </p:ext>
            </p:extLst>
          </p:nvPr>
        </p:nvGraphicFramePr>
        <p:xfrm>
          <a:off x="0" y="898260"/>
          <a:ext cx="504004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995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blipFill>
                <a:blip r:embed="rId3"/>
                <a:stretch>
                  <a:fillRect l="-2004" t="-1432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42740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62781"/>
              </p:ext>
            </p:extLst>
          </p:nvPr>
        </p:nvGraphicFramePr>
        <p:xfrm>
          <a:off x="1971366" y="436844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63611"/>
              </p:ext>
            </p:extLst>
          </p:nvPr>
        </p:nvGraphicFramePr>
        <p:xfrm>
          <a:off x="107504" y="1268760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28296"/>
              </p:ext>
            </p:extLst>
          </p:nvPr>
        </p:nvGraphicFramePr>
        <p:xfrm>
          <a:off x="1978986" y="168938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89730"/>
              </p:ext>
            </p:extLst>
          </p:nvPr>
        </p:nvGraphicFramePr>
        <p:xfrm>
          <a:off x="883002" y="2110008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03703"/>
              </p:ext>
            </p:extLst>
          </p:nvPr>
        </p:nvGraphicFramePr>
        <p:xfrm>
          <a:off x="1971366" y="256346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4495"/>
              </p:ext>
            </p:extLst>
          </p:nvPr>
        </p:nvGraphicFramePr>
        <p:xfrm>
          <a:off x="1971366" y="301691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36151"/>
              </p:ext>
            </p:extLst>
          </p:nvPr>
        </p:nvGraphicFramePr>
        <p:xfrm>
          <a:off x="877910" y="3467636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48764"/>
              </p:ext>
            </p:extLst>
          </p:nvPr>
        </p:nvGraphicFramePr>
        <p:xfrm>
          <a:off x="1971366" y="3914993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80312" y="80070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956376" y="79026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526984" y="79128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71366" y="1689384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60923" y="3020247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60923" y="4365113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5" grpId="0" animBg="1"/>
      <p:bldP spid="16" grpId="0" animBg="1"/>
      <p:bldP spid="17" grpId="0" animBg="1"/>
      <p:bldP spid="5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blipFill>
                <a:blip r:embed="rId3"/>
                <a:stretch>
                  <a:fillRect l="-2004" t="-1432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48418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71565"/>
              </p:ext>
            </p:extLst>
          </p:nvPr>
        </p:nvGraphicFramePr>
        <p:xfrm>
          <a:off x="1971366" y="443956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23114"/>
              </p:ext>
            </p:extLst>
          </p:nvPr>
        </p:nvGraphicFramePr>
        <p:xfrm>
          <a:off x="107504" y="1268760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45384"/>
              </p:ext>
            </p:extLst>
          </p:nvPr>
        </p:nvGraphicFramePr>
        <p:xfrm>
          <a:off x="1978986" y="171986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k=2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99660"/>
              </p:ext>
            </p:extLst>
          </p:nvPr>
        </p:nvGraphicFramePr>
        <p:xfrm>
          <a:off x="883002" y="2633248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302653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469655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56456"/>
              </p:ext>
            </p:extLst>
          </p:nvPr>
        </p:nvGraphicFramePr>
        <p:xfrm>
          <a:off x="1971366" y="308670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9137"/>
              </p:ext>
            </p:extLst>
          </p:nvPr>
        </p:nvGraphicFramePr>
        <p:xfrm>
          <a:off x="1968111" y="4887268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08390"/>
              </p:ext>
            </p:extLst>
          </p:nvPr>
        </p:nvGraphicFramePr>
        <p:xfrm>
          <a:off x="877910" y="3538756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307745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464563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9990"/>
              </p:ext>
            </p:extLst>
          </p:nvPr>
        </p:nvGraphicFramePr>
        <p:xfrm>
          <a:off x="1971366" y="3986113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2014"/>
              </p:ext>
            </p:extLst>
          </p:nvPr>
        </p:nvGraphicFramePr>
        <p:xfrm>
          <a:off x="1978986" y="2181128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378407" y="122513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49776" y="122151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523050" y="122723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971366" y="2180284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60923" y="3079239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60923" y="4881293"/>
            <a:ext cx="908446" cy="42062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958136" y="4231717"/>
                <a:ext cx="3312368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k 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until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δ(q,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958136" y="4231717"/>
                <a:ext cx="3312368" cy="2555931"/>
              </a:xfrm>
              <a:blipFill>
                <a:blip r:embed="rId3"/>
                <a:stretch>
                  <a:fillRect l="-1838" t="-1193" r="-735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68408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94563"/>
              </p:ext>
            </p:extLst>
          </p:nvPr>
        </p:nvGraphicFramePr>
        <p:xfrm>
          <a:off x="107504" y="1268760"/>
          <a:ext cx="5976665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2942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175152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70238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397143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591190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87437"/>
              </p:ext>
            </p:extLst>
          </p:nvPr>
        </p:nvGraphicFramePr>
        <p:xfrm>
          <a:off x="2123726" y="1724944"/>
          <a:ext cx="3960442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0697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398586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591159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k=3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63010"/>
              </p:ext>
            </p:extLst>
          </p:nvPr>
        </p:nvGraphicFramePr>
        <p:xfrm>
          <a:off x="1033448" y="2207889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15485"/>
              </p:ext>
            </p:extLst>
          </p:nvPr>
        </p:nvGraphicFramePr>
        <p:xfrm>
          <a:off x="1038528" y="2703022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380312" y="165693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51681" y="165331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524955" y="165903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381222" y="207970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952591" y="207608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525865" y="208180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2448"/>
              </p:ext>
            </p:extLst>
          </p:nvPr>
        </p:nvGraphicFramePr>
        <p:xfrm>
          <a:off x="38768" y="3400069"/>
          <a:ext cx="5878987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9166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904105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a⊐abaa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10953"/>
              </p:ext>
            </p:extLst>
          </p:nvPr>
        </p:nvGraphicFramePr>
        <p:xfrm>
          <a:off x="872114" y="3899365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9925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7171"/>
              </p:ext>
            </p:extLst>
          </p:nvPr>
        </p:nvGraphicFramePr>
        <p:xfrm>
          <a:off x="877194" y="4394498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4845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380312" y="250325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951681" y="249963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8524955" y="250534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29320"/>
              </p:ext>
            </p:extLst>
          </p:nvPr>
        </p:nvGraphicFramePr>
        <p:xfrm>
          <a:off x="17283" y="5087146"/>
          <a:ext cx="5878987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9166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745570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2144011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k=5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ababa⊐ababa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82618"/>
              </p:ext>
            </p:extLst>
          </p:nvPr>
        </p:nvGraphicFramePr>
        <p:xfrm>
          <a:off x="850629" y="5586442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1390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2144011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35906"/>
              </p:ext>
            </p:extLst>
          </p:nvPr>
        </p:nvGraphicFramePr>
        <p:xfrm>
          <a:off x="855709" y="6081575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310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2149090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383319" y="2928315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954688" y="292469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8527962" y="2930411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7378598" y="335902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949967" y="335540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523241" y="336111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381141" y="378334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952510" y="377972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525784" y="378543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7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87790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Finite Automata Matcher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0" y="669152"/>
            <a:ext cx="5688632" cy="3527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FINITE-AUTOMATON MATCHER(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T, δ, m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)</a:t>
            </a: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length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0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for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1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do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    q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δ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])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     if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then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  print "Pattern occurs with shift"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–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</a:t>
            </a:r>
            <a:endParaRPr lang="en-IN" sz="24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1904"/>
              </p:ext>
            </p:extLst>
          </p:nvPr>
        </p:nvGraphicFramePr>
        <p:xfrm>
          <a:off x="5904148" y="37580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60191"/>
              </p:ext>
            </p:extLst>
          </p:nvPr>
        </p:nvGraphicFramePr>
        <p:xfrm>
          <a:off x="71500" y="5805264"/>
          <a:ext cx="683677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07">
                  <a:extLst>
                    <a:ext uri="{9D8B030D-6E8A-4147-A177-3AD203B41FA5}">
                      <a16:colId xmlns:a16="http://schemas.microsoft.com/office/drawing/2014/main" val="380507792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546133272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4181236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679092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40067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98537"/>
              </p:ext>
            </p:extLst>
          </p:nvPr>
        </p:nvGraphicFramePr>
        <p:xfrm>
          <a:off x="-72751" y="476114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020272" y="4556490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4328" y="5103186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68344" y="46105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68344" y="515721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5492" y="872716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673188" y="515870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8343" y="461795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30367" y="1297121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668343" y="516116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8342" y="46105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5690" y="1721525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650893" y="516363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62532" y="461795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0367" y="2159859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659618" y="5146254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59617" y="4614003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5492" y="2585763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659616" y="514874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2551" y="461034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30367" y="302259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7677066" y="515267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77066" y="463037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78638" y="516268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66893" y="461360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9118" y="302259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654166" y="5146254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74384" y="461670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67131" y="344498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7668036" y="5182977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8980" y="6257274"/>
            <a:ext cx="379476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&amp; Prefix of a String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069338"/>
                  </p:ext>
                </p:extLst>
              </p:nvPr>
            </p:nvGraphicFramePr>
            <p:xfrm>
              <a:off x="190500" y="1604047"/>
              <a:ext cx="4237484" cy="327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236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93204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Suffix of a string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𝑠𝑡𝑟𝑖𝑛𝑔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785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𝑡𝑟𝑖𝑛𝑔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⊐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7018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069338"/>
                  </p:ext>
                </p:extLst>
              </p:nvPr>
            </p:nvGraphicFramePr>
            <p:xfrm>
              <a:off x="190500" y="1604047"/>
              <a:ext cx="4237484" cy="32759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236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93204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solidFill>
                                <a:srgbClr val="C00000"/>
                              </a:solidFill>
                            </a:rPr>
                            <a:t>Suffix of a string</a:t>
                          </a:r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" t="-118667" r="-287" b="-52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785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207595" r="-11215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207595" r="-54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324000" r="-112158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324000" r="-545" b="-32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75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407692" r="-112158" b="-20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407692" r="-545" b="-20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528000" r="-112158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528000" r="-545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" t="-628000" r="-112158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918" t="-628000" r="-545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18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143105"/>
                  </p:ext>
                </p:extLst>
              </p:nvPr>
            </p:nvGraphicFramePr>
            <p:xfrm>
              <a:off x="4805715" y="1604047"/>
              <a:ext cx="4233672" cy="3273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43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1828629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Prefix of a string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</m:oMath>
                          </a14:m>
                          <a:r>
                            <a:rPr lang="en-IN" sz="24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835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𝑠𝑡𝑟𝑖𝑛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6204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143105"/>
                  </p:ext>
                </p:extLst>
              </p:nvPr>
            </p:nvGraphicFramePr>
            <p:xfrm>
              <a:off x="4805715" y="1604047"/>
              <a:ext cx="4233672" cy="3273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43">
                      <a:extLst>
                        <a:ext uri="{9D8B030D-6E8A-4147-A177-3AD203B41FA5}">
                          <a16:colId xmlns:a16="http://schemas.microsoft.com/office/drawing/2014/main" val="3738005212"/>
                        </a:ext>
                      </a:extLst>
                    </a:gridCol>
                    <a:gridCol w="1828629">
                      <a:extLst>
                        <a:ext uri="{9D8B030D-6E8A-4147-A177-3AD203B41FA5}">
                          <a16:colId xmlns:a16="http://schemas.microsoft.com/office/drawing/2014/main" val="88814739"/>
                        </a:ext>
                      </a:extLst>
                    </a:gridCol>
                  </a:tblGrid>
                  <a:tr h="464998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dirty="0" smtClean="0">
                              <a:solidFill>
                                <a:srgbClr val="C00000"/>
                              </a:solidFill>
                            </a:rPr>
                            <a:t>Prefix of a string</a:t>
                          </a:r>
                          <a:endParaRPr lang="en-IN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118"/>
                      </a:ext>
                    </a:extLst>
                  </a:tr>
                  <a:tr h="46499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" t="-109091" r="-288" b="-50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665167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211842" r="-76456" b="-4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211842" r="-667" b="-4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962560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307792" r="-76456" b="-3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307792" r="-667" b="-3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243666"/>
                      </a:ext>
                    </a:extLst>
                  </a:tr>
                  <a:tr h="483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397468" r="-76456" b="-1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397468" r="-667" b="-1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04032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510390" r="-76456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510390" r="-667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03567"/>
                      </a:ext>
                    </a:extLst>
                  </a:tr>
                  <a:tr h="46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3" t="-618421" r="-7645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2000" t="-618421" r="-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041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/>
          <p:cNvCxnSpPr/>
          <p:nvPr/>
        </p:nvCxnSpPr>
        <p:spPr>
          <a:xfrm>
            <a:off x="4616244" y="1088740"/>
            <a:ext cx="0" cy="5076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The naive string matching algorithm</a:t>
            </a:r>
          </a:p>
          <a:p>
            <a:r>
              <a:rPr lang="en-IN" dirty="0"/>
              <a:t>The Rabin-Karp algorithm</a:t>
            </a:r>
          </a:p>
          <a:p>
            <a:r>
              <a:rPr lang="en-IN" dirty="0"/>
              <a:t>String Matching with finite automata</a:t>
            </a:r>
          </a:p>
          <a:p>
            <a:r>
              <a:rPr lang="en-IN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Knuth-Morris-Pratt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KMP algorithm relies on </a:t>
            </a:r>
            <a:r>
              <a:rPr lang="en-IN" b="1" dirty="0">
                <a:solidFill>
                  <a:schemeClr val="tx2"/>
                </a:solidFill>
              </a:rPr>
              <a:t>prefix function (</a:t>
            </a:r>
            <a:r>
              <a:rPr lang="el-GR" b="1" dirty="0">
                <a:solidFill>
                  <a:schemeClr val="tx2"/>
                </a:solidFill>
              </a:rPr>
              <a:t>π</a:t>
            </a:r>
            <a:r>
              <a:rPr lang="en-IN" b="1" dirty="0">
                <a:solidFill>
                  <a:schemeClr val="tx2"/>
                </a:solidFill>
              </a:rPr>
              <a:t>)</a:t>
            </a:r>
          </a:p>
          <a:p>
            <a:pPr fontAlgn="base"/>
            <a:r>
              <a:rPr lang="en-IN" b="1" dirty="0"/>
              <a:t>Proper prefix</a:t>
            </a:r>
            <a:r>
              <a:rPr lang="en-IN" dirty="0"/>
              <a:t>: All the characters in a string, with one or more cut off the end. “S”, “Sn”, “</a:t>
            </a:r>
            <a:r>
              <a:rPr lang="en-IN" dirty="0" err="1"/>
              <a:t>Sna</a:t>
            </a:r>
            <a:r>
              <a:rPr lang="en-IN" dirty="0"/>
              <a:t>”, and “Snap” are all the proper prefixes of “Snape”.</a:t>
            </a:r>
          </a:p>
          <a:p>
            <a:pPr fontAlgn="base"/>
            <a:r>
              <a:rPr lang="en-IN" b="1" dirty="0"/>
              <a:t>Proper suffix</a:t>
            </a:r>
            <a:r>
              <a:rPr lang="en-IN" dirty="0"/>
              <a:t>: All the characters in a string, with one or more cut off the beginning. “</a:t>
            </a:r>
            <a:r>
              <a:rPr lang="en-IN" dirty="0" err="1"/>
              <a:t>agrid</a:t>
            </a:r>
            <a:r>
              <a:rPr lang="en-IN" dirty="0"/>
              <a:t>”, “grid”, “rid”, “id”, and “d” are all proper suffixes of “Hagrid”.</a:t>
            </a:r>
          </a:p>
          <a:p>
            <a:pPr fontAlgn="base"/>
            <a:r>
              <a:rPr lang="en-IN" dirty="0"/>
              <a:t>KMP algorithm works as follows:</a:t>
            </a:r>
          </a:p>
          <a:p>
            <a:pPr lvl="1" fontAlgn="base"/>
            <a:r>
              <a:rPr lang="en-IN" dirty="0"/>
              <a:t>Step-1: Calculate Prefix Function</a:t>
            </a:r>
          </a:p>
          <a:p>
            <a:pPr lvl="1" fontAlgn="base"/>
            <a:r>
              <a:rPr lang="en-IN" dirty="0"/>
              <a:t>Step-2: Match Pattern with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5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Longest Common Prefix and Suffix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44536"/>
              </p:ext>
            </p:extLst>
          </p:nvPr>
        </p:nvGraphicFramePr>
        <p:xfrm>
          <a:off x="186178" y="1412776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722995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8718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prefixes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617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suffixes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2995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01571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09579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8230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466447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94621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42871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2660903" y="3107196"/>
            <a:ext cx="497389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6751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89917" y="3105872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718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617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981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73570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56196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39952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2830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09579" y="3104548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4976" y="426741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3968" y="49874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333874" y="3094228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2766" y="427954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01758" y="499962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b, ab,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bab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17286" y="3079004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6178" y="426432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5170" y="498440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, aba, baba </a:t>
            </a:r>
          </a:p>
        </p:txBody>
      </p:sp>
    </p:spTree>
    <p:extLst>
      <p:ext uri="{BB962C8B-B14F-4D97-AF65-F5344CB8AC3E}">
        <p14:creationId xmlns:p14="http://schemas.microsoft.com/office/powerpoint/2010/main" val="1443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496" y="-51854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Calculate Prefix Function - Example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4899"/>
              </p:ext>
            </p:extLst>
          </p:nvPr>
        </p:nvGraphicFramePr>
        <p:xfrm>
          <a:off x="35496" y="1220164"/>
          <a:ext cx="8758772" cy="1476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88">
                  <a:extLst>
                    <a:ext uri="{9D8B030D-6E8A-4147-A177-3AD203B41FA5}">
                      <a16:colId xmlns:a16="http://schemas.microsoft.com/office/drawing/2014/main" val="4157395379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67624076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73375900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272912894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94371180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035108413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733593413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68497602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93960684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386529520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43677733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864175994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63191966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1186020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67719382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338140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19943336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92585007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274458308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12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13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16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17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18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455000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4125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7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7517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005409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1469490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1927382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390002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847894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311975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769867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4225095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4682987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5147068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604960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067580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525472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6989553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447445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7902673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8360565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1005409" y="595361"/>
            <a:ext cx="360000" cy="822341"/>
            <a:chOff x="1005409" y="586217"/>
            <a:chExt cx="360000" cy="82234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7058" y="674693"/>
            <a:ext cx="660917" cy="745213"/>
            <a:chOff x="5983749" y="3399774"/>
            <a:chExt cx="660917" cy="7452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94901" y="4070926"/>
            <a:ext cx="4319972" cy="1260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Initially set </a:t>
            </a:r>
            <a:r>
              <a:rPr lang="en-US" sz="2400" b="1" dirty="0">
                <a:solidFill>
                  <a:schemeClr val="tx1"/>
                </a:solidFill>
              </a:rPr>
              <a:t>π[1] = 0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k is the longest prefix found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q is the current index of pattern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496" y="674693"/>
            <a:ext cx="9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5051" y="3360483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I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8592" y="2818507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 =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854511"/>
            <a:ext cx="569858" cy="396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5953" y="3360509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23783" y="335822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622400" y="2970212"/>
            <a:ext cx="4283968" cy="104411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P[k+1]==P[q]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2452016" y="4014551"/>
            <a:ext cx="1584176" cy="57606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k&gt;0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906368" y="4905165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k=k+1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28180" y="4915126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</a:t>
            </a:r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[k]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52316" y="6174568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[q]=k</a:t>
            </a:r>
          </a:p>
        </p:txBody>
      </p:sp>
      <p:cxnSp>
        <p:nvCxnSpPr>
          <p:cNvPr id="68" name="Elbow Connector 67"/>
          <p:cNvCxnSpPr>
            <a:stCxn id="59" idx="1"/>
            <a:endCxn id="60" idx="0"/>
          </p:cNvCxnSpPr>
          <p:nvPr/>
        </p:nvCxnSpPr>
        <p:spPr>
          <a:xfrm rot="10800000" flipV="1">
            <a:off x="3244104" y="3492269"/>
            <a:ext cx="378296" cy="52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3"/>
            <a:endCxn id="61" idx="0"/>
          </p:cNvCxnSpPr>
          <p:nvPr/>
        </p:nvCxnSpPr>
        <p:spPr>
          <a:xfrm>
            <a:off x="7906368" y="3492270"/>
            <a:ext cx="612068" cy="141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0" idx="3"/>
            <a:endCxn id="66" idx="0"/>
          </p:cNvCxnSpPr>
          <p:nvPr/>
        </p:nvCxnSpPr>
        <p:spPr>
          <a:xfrm>
            <a:off x="4036192" y="4302583"/>
            <a:ext cx="504056" cy="6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0" idx="1"/>
            <a:endCxn id="67" idx="1"/>
          </p:cNvCxnSpPr>
          <p:nvPr/>
        </p:nvCxnSpPr>
        <p:spPr>
          <a:xfrm rot="10800000" flipH="1" flipV="1">
            <a:off x="2452016" y="4302582"/>
            <a:ext cx="2700300" cy="2142015"/>
          </a:xfrm>
          <a:prstGeom prst="bentConnector3">
            <a:avLst>
              <a:gd name="adj1" fmla="val -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1" idx="2"/>
            <a:endCxn id="67" idx="3"/>
          </p:cNvCxnSpPr>
          <p:nvPr/>
        </p:nvCxnSpPr>
        <p:spPr>
          <a:xfrm rot="5400000">
            <a:off x="6947758" y="4873919"/>
            <a:ext cx="999373" cy="214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6" idx="3"/>
            <a:endCxn id="59" idx="2"/>
          </p:cNvCxnSpPr>
          <p:nvPr/>
        </p:nvCxnSpPr>
        <p:spPr>
          <a:xfrm flipV="1">
            <a:off x="5152316" y="4014328"/>
            <a:ext cx="612068" cy="117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61236" y="3065327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49382" y="3919600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67725" y="3065327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false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36494" y="3919600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false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33233" y="2814562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37750" y="281056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38108" y="3352489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23116" y="3355917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15616" y="282429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08123" y="334538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28872" y="2833327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15616" y="279964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28872" y="3347643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29109" y="280882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30696" y="335082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54338" y="283716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132578" y="337312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458350" y="706440"/>
            <a:ext cx="660917" cy="745213"/>
            <a:chOff x="5983749" y="3399774"/>
            <a:chExt cx="660917" cy="745213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01722" y="621797"/>
            <a:ext cx="360000" cy="822341"/>
            <a:chOff x="1005409" y="586217"/>
            <a:chExt cx="360000" cy="822341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05409" y="586217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154338" y="281248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55550" y="282600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179567" y="2796852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72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5278 0.00023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5 -0.00579 " pathEditMode="relative" rAng="0" ptsTypes="AA">
                                      <p:cBhvr>
                                        <p:cTn id="1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30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0.00023 L 0.10278 0.00046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578 L 0.10278 -0.00556 " pathEditMode="relative" rAng="0" ptsTypes="AA">
                                      <p:cBhvr>
                                        <p:cTn id="15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20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0.00047 L 0.15 0.00555 " pathEditMode="relative" rAng="0" ptsTypes="AA">
                                      <p:cBhvr>
                                        <p:cTn id="1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-0.00556 L 0.15278 -0.00533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8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00555 L 0.20122 0.00046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-0.00533 L 0.05 -0.00579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1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3.88889E-6 3.7037E-6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21 0.00046 L 0.25243 0.00417 " pathEditMode="relative" rAng="0" ptsTypes="AA">
                                      <p:cBhvr>
                                        <p:cTn id="2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1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43 0.00417 L 0.30243 -0.00301 " pathEditMode="relative" rAng="0" ptsTypes="AA">
                                      <p:cBhvr>
                                        <p:cTn id="2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1019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5 -0.00579 " pathEditMode="relative" rAng="0" ptsTypes="AA">
                                      <p:cBhvr>
                                        <p:cTn id="25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30226 -0.00995 " pathEditMode="relative" rAng="0" ptsTypes="AA">
                                      <p:cBhvr>
                                        <p:cTn id="36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26 -0.00996 L -0.4007 -0.00995 " pathEditMode="relative" rAng="0" ptsTypes="AA">
                                      <p:cBhvr>
                                        <p:cTn id="36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build="allAtOnce" animBg="1"/>
      <p:bldP spid="63" grpId="0" animBg="1"/>
      <p:bldP spid="63" grpId="1" animBg="1"/>
      <p:bldP spid="63" grpId="2" animBg="1"/>
      <p:bldP spid="70" grpId="0" animBg="1"/>
      <p:bldP spid="70" grpId="1" animBg="1"/>
      <p:bldP spid="70" grpId="2" animBg="1"/>
      <p:bldP spid="4" grpId="0" animBg="1"/>
      <p:bldP spid="4" grpId="1" animBg="1"/>
      <p:bldP spid="4" grpId="2" animBg="1"/>
      <p:bldP spid="37" grpId="0" animBg="1"/>
      <p:bldP spid="37" grpId="1" animBg="1"/>
      <p:bldP spid="37" grpId="2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60" grpId="0" animBg="1"/>
      <p:bldP spid="61" grpId="0" animBg="1"/>
      <p:bldP spid="66" grpId="0" animBg="1"/>
      <p:bldP spid="67" grpId="0" animBg="1"/>
      <p:bldP spid="78" grpId="0"/>
      <p:bldP spid="79" grpId="0"/>
      <p:bldP spid="80" grpId="0"/>
      <p:bldP spid="81" grpId="0"/>
      <p:bldP spid="82" grpId="0" animBg="1"/>
      <p:bldP spid="82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3" grpId="0" animBg="1"/>
      <p:bldP spid="83" grpId="1" animBg="1"/>
      <p:bldP spid="90" grpId="0" animBg="1"/>
      <p:bldP spid="91" grpId="0" animBg="1"/>
      <p:bldP spid="98" grpId="0" animBg="1"/>
      <p:bldP spid="99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KMP- Compute Prefix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COMPUTE-PREFIX-FUNCTION(P)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 ← length[P]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π[1] ← 0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 ← 0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q ← 2 to m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k &gt; 0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P[k + 1] ≠ P[q]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     k ← π[k]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end while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P[k + 1] == P[q]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k ← k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π[q] ← k 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return π 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Prefix Function – Example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89754"/>
              </p:ext>
            </p:extLst>
          </p:nvPr>
        </p:nvGraphicFramePr>
        <p:xfrm>
          <a:off x="190500" y="1160748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2022777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95184395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303690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960115119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1789368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88652960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94757969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03934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4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315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19672" y="166480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04481" y="166039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47231" y="165434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32040" y="164993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16849" y="164993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101658" y="1645532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186467" y="1658750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6480" y="-135396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19390"/>
              </p:ext>
            </p:extLst>
          </p:nvPr>
        </p:nvGraphicFramePr>
        <p:xfrm>
          <a:off x="4414205" y="101600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2007"/>
              </p:ext>
            </p:extLst>
          </p:nvPr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48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264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080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90464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271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52036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3923928" y="2245540"/>
            <a:ext cx="5004556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4644008" y="2894344"/>
            <a:ext cx="4284476" cy="606664"/>
          </a:xfrm>
          <a:prstGeom prst="wedgeRoundRectCallout">
            <a:avLst>
              <a:gd name="adj1" fmla="val -76313"/>
              <a:gd name="adj2" fmla="val -2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(Skip unnecessary shifts) </a:t>
            </a:r>
          </a:p>
        </p:txBody>
      </p:sp>
      <p:cxnSp>
        <p:nvCxnSpPr>
          <p:cNvPr id="40" name="Straight Connector 39"/>
          <p:cNvCxnSpPr>
            <a:stCxn id="6" idx="0"/>
          </p:cNvCxnSpPr>
          <p:nvPr/>
        </p:nvCxnSpPr>
        <p:spPr>
          <a:xfrm flipV="1">
            <a:off x="554050" y="2122004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327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143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588214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164288" y="1016732"/>
            <a:ext cx="468052" cy="45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/>
          <p:cNvGrpSpPr/>
          <p:nvPr/>
        </p:nvGrpSpPr>
        <p:grpSpPr>
          <a:xfrm>
            <a:off x="741499" y="2926676"/>
            <a:ext cx="2670386" cy="457200"/>
            <a:chOff x="519018" y="2999262"/>
            <a:chExt cx="2670386" cy="457200"/>
          </a:xfrm>
        </p:grpSpPr>
        <p:sp>
          <p:nvSpPr>
            <p:cNvPr id="46" name="TextBox 45"/>
            <p:cNvSpPr txBox="1"/>
            <p:nvPr/>
          </p:nvSpPr>
          <p:spPr>
            <a:xfrm>
              <a:off x="519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06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822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38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46232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27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07804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13757"/>
              </p:ext>
            </p:extLst>
          </p:nvPr>
        </p:nvGraphicFramePr>
        <p:xfrm>
          <a:off x="-22200" y="3753036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1492909" y="4472724"/>
            <a:ext cx="2670386" cy="457200"/>
            <a:chOff x="1492909" y="4472724"/>
            <a:chExt cx="2670386" cy="457200"/>
          </a:xfrm>
        </p:grpSpPr>
        <p:sp>
          <p:nvSpPr>
            <p:cNvPr id="77" name="TextBox 76"/>
            <p:cNvSpPr txBox="1"/>
            <p:nvPr/>
          </p:nvSpPr>
          <p:spPr>
            <a:xfrm>
              <a:off x="1492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745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561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377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20123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00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81695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1586295" y="421027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ounded Rectangular Callout 85"/>
          <p:cNvSpPr/>
          <p:nvPr/>
        </p:nvSpPr>
        <p:spPr>
          <a:xfrm>
            <a:off x="5076056" y="4341500"/>
            <a:ext cx="3852428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21208" y="1016732"/>
            <a:ext cx="468052" cy="45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08503"/>
              </p:ext>
            </p:extLst>
          </p:nvPr>
        </p:nvGraphicFramePr>
        <p:xfrm>
          <a:off x="-18119" y="5231475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18871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22687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26503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30319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2" name="TextBox 101"/>
          <p:cNvSpPr txBox="1"/>
          <p:nvPr/>
        </p:nvSpPr>
        <p:spPr>
          <a:xfrm>
            <a:off x="3414399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37951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4175971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05" name="Multiply 104"/>
          <p:cNvSpPr/>
          <p:nvPr/>
        </p:nvSpPr>
        <p:spPr>
          <a:xfrm>
            <a:off x="107871" y="2926676"/>
            <a:ext cx="504056" cy="510599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090573" y="5687739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62178" y="5677301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2767746" y="5694434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ounded Rectangular Callout 56"/>
          <p:cNvSpPr/>
          <p:nvPr/>
        </p:nvSpPr>
        <p:spPr>
          <a:xfrm>
            <a:off x="5472100" y="5876724"/>
            <a:ext cx="3456384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</p:spTree>
    <p:extLst>
      <p:ext uri="{BB962C8B-B14F-4D97-AF65-F5344CB8AC3E}">
        <p14:creationId xmlns:p14="http://schemas.microsoft.com/office/powerpoint/2010/main" val="26430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44" grpId="0" animBg="1"/>
      <p:bldP spid="45" grpId="0" animBg="1"/>
      <p:bldP spid="84" grpId="0" animBg="1"/>
      <p:bldP spid="86" grpId="0" animBg="1"/>
      <p:bldP spid="8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56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KMP-MATCHER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KMP-MATCHER(T, 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n ← length[T]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 ← length[P]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π ← COMPUTE-PREFIX-FUNCTION(P)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q ← 0                  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//Number of characters matched.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n         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//Scan the text from left to right.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q &gt; 0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P[q + 1] ≠ T[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q ← π[q]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//Next character does not match. </a:t>
            </a:r>
            <a:endParaRPr lang="en-IN" dirty="0">
              <a:solidFill>
                <a:schemeClr val="accent2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P[q + 1] == T[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then q ← q + 1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//Next character matches.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q == m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//Is all of P matched?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print "Pattern occurs with shift"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-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q ← π[q]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//Look for the next match. </a:t>
            </a:r>
          </a:p>
        </p:txBody>
      </p:sp>
    </p:spTree>
    <p:extLst>
      <p:ext uri="{BB962C8B-B14F-4D97-AF65-F5344CB8AC3E}">
        <p14:creationId xmlns:p14="http://schemas.microsoft.com/office/powerpoint/2010/main" val="4433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3748" y="2132856"/>
            <a:ext cx="43924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Text-editing programs frequently need to find </a:t>
            </a:r>
            <a:r>
              <a:rPr lang="en-IN" b="1" dirty="0"/>
              <a:t>all occurrences of a pattern</a:t>
            </a:r>
            <a:r>
              <a:rPr lang="en-IN" dirty="0"/>
              <a:t> in the text.</a:t>
            </a:r>
          </a:p>
          <a:p>
            <a:r>
              <a:rPr lang="en-IN" dirty="0"/>
              <a:t>Efficient algorithms for this problem is called </a:t>
            </a:r>
            <a:r>
              <a:rPr lang="en-IN" b="1" dirty="0"/>
              <a:t>“String-Matching”</a:t>
            </a:r>
            <a:r>
              <a:rPr lang="en-IN" dirty="0"/>
              <a:t>. </a:t>
            </a:r>
          </a:p>
          <a:p>
            <a:r>
              <a:rPr lang="en-IN" dirty="0"/>
              <a:t>Among its many applications,</a:t>
            </a:r>
            <a:r>
              <a:rPr lang="en-IN" b="1" dirty="0"/>
              <a:t> “String-Matching” </a:t>
            </a:r>
            <a:r>
              <a:rPr lang="en-IN" dirty="0"/>
              <a:t> is highly used in Searching for patterns in DNA and Internet 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28002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Assume that text is an array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dirty="0"/>
                  <a:t>Assume that pattern is an array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Where, </a:t>
                </a:r>
                <a:r>
                  <a:rPr lang="en-IN" b="1" dirty="0">
                    <a:solidFill>
                      <a:srgbClr val="FF0000"/>
                    </a:solidFill>
                  </a:rPr>
                  <a:t>0 ≤ s ≤ n-m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1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7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3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9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5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1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7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3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1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7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23480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1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7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63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439652" y="4054426"/>
            <a:ext cx="140415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Shift s =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40" y="2522513"/>
            <a:ext cx="201622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T[1..13]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540" y="3302986"/>
            <a:ext cx="201622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P[1..4]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790" y="4054426"/>
            <a:ext cx="3240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34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70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072612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681790" y="4054717"/>
            <a:ext cx="3240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8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String Matching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62236"/>
          </a:xfrm>
        </p:spPr>
        <p:txBody>
          <a:bodyPr/>
          <a:lstStyle/>
          <a:p>
            <a:r>
              <a:rPr lang="en-IN" dirty="0"/>
              <a:t>The naive algorithm finds all valid shifts using a loop that checks the condition </a:t>
            </a:r>
            <a:r>
              <a:rPr lang="en-IN" b="1" dirty="0">
                <a:solidFill>
                  <a:srgbClr val="FF0000"/>
                </a:solidFill>
              </a:rPr>
              <a:t>P[1..m] = T[s+1..s+m]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3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8924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1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7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>
            <a:off x="530372" y="2564450"/>
            <a:ext cx="0" cy="40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82986" y="2562445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14902" y="3591826"/>
            <a:ext cx="7560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8112" y="21027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07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43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79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15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51292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3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79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15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5" name="Freeform 44"/>
          <p:cNvSpPr/>
          <p:nvPr/>
        </p:nvSpPr>
        <p:spPr>
          <a:xfrm>
            <a:off x="3506673" y="2557274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831121" y="3591826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1799" y="209761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91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27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63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99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35411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663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99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5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6718174" y="3591826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2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2982" y="208283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4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0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106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142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78811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42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178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14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112402" y="5945731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46982" y="447670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cxnSp>
        <p:nvCxnSpPr>
          <p:cNvPr id="72" name="Straight Connector 71"/>
          <p:cNvCxnSpPr>
            <a:stCxn id="50" idx="2"/>
            <a:endCxn id="53" idx="0"/>
          </p:cNvCxnSpPr>
          <p:nvPr/>
        </p:nvCxnSpPr>
        <p:spPr>
          <a:xfrm>
            <a:off x="6815242" y="2544504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2"/>
            <a:endCxn id="54" idx="0"/>
          </p:cNvCxnSpPr>
          <p:nvPr/>
        </p:nvCxnSpPr>
        <p:spPr>
          <a:xfrm>
            <a:off x="7175242" y="2544504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" idx="2"/>
            <a:endCxn id="55" idx="0"/>
          </p:cNvCxnSpPr>
          <p:nvPr/>
        </p:nvCxnSpPr>
        <p:spPr>
          <a:xfrm>
            <a:off x="7534112" y="2544504"/>
            <a:ext cx="113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2"/>
            <a:endCxn id="64" idx="0"/>
          </p:cNvCxnSpPr>
          <p:nvPr/>
        </p:nvCxnSpPr>
        <p:spPr>
          <a:xfrm flipH="1">
            <a:off x="1608112" y="4938369"/>
            <a:ext cx="1130" cy="39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877785" y="4938368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48355" y="1958769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16116" y="1958769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90500" y="4285466"/>
            <a:ext cx="876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ounded Rectangular Callout 89"/>
          <p:cNvSpPr/>
          <p:nvPr/>
        </p:nvSpPr>
        <p:spPr>
          <a:xfrm>
            <a:off x="4871799" y="4922796"/>
            <a:ext cx="3984677" cy="972108"/>
          </a:xfrm>
          <a:prstGeom prst="wedgeRoundRectCallout">
            <a:avLst>
              <a:gd name="adj1" fmla="val 9388"/>
              <a:gd name="adj2" fmla="val -134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Pattern matched with shift 2</a:t>
            </a:r>
          </a:p>
          <a:p>
            <a:pPr algn="ctr"/>
            <a:r>
              <a:rPr lang="en-IN" sz="2400" dirty="0">
                <a:latin typeface="Consolas" panose="020B0609020204030204" pitchFamily="49" charset="0"/>
                <a:ea typeface="Cambria Math" panose="02040503050406030204" pitchFamily="18" charset="0"/>
              </a:rPr>
              <a:t>P[1..m] = T[s+1..s+m]</a:t>
            </a:r>
          </a:p>
        </p:txBody>
      </p:sp>
    </p:spTree>
    <p:extLst>
      <p:ext uri="{BB962C8B-B14F-4D97-AF65-F5344CB8AC3E}">
        <p14:creationId xmlns:p14="http://schemas.microsoft.com/office/powerpoint/2010/main" val="3093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Naive String Matching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08647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NAIVE-STRING MATCHER (T,P)</a:t>
            </a:r>
          </a:p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n = </a:t>
            </a:r>
            <a:r>
              <a:rPr lang="en-IN" dirty="0" err="1">
                <a:latin typeface="Consolas" panose="020B0609020204030204" pitchFamily="49" charset="0"/>
              </a:rPr>
              <a:t>T.length</a:t>
            </a:r>
            <a:endParaRPr lang="en-IN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m = </a:t>
            </a:r>
            <a:r>
              <a:rPr lang="en-IN" dirty="0" err="1">
                <a:latin typeface="Consolas" panose="020B0609020204030204" pitchFamily="49" charset="0"/>
              </a:rPr>
              <a:t>P.length</a:t>
            </a:r>
            <a:endParaRPr lang="en-IN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for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s=0 to n-m</a:t>
            </a:r>
          </a:p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if   p[1..m] == T[s+1..s+m]</a:t>
            </a:r>
          </a:p>
          <a:p>
            <a:pPr marL="457200" indent="-457200"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     print “Pattern Occurs with shift”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0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6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2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8789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4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00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36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46761" y="435115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5769" y="4344771"/>
            <a:ext cx="106216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T[1..6]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769" y="5186809"/>
            <a:ext cx="100811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P[1..3]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36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72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36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72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08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72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8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44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871799" y="4922796"/>
            <a:ext cx="3984677" cy="972108"/>
          </a:xfrm>
          <a:prstGeom prst="wedgeRoundRectCallout">
            <a:avLst>
              <a:gd name="adj1" fmla="val -27758"/>
              <a:gd name="adj2" fmla="val -132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Naive String Matcher takes time O((n-m+1)m) </a:t>
            </a:r>
            <a:endParaRPr lang="en-IN" sz="24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476" y="4812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6" grpId="0" animBg="1"/>
      <p:bldP spid="17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Rabin-Karp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pre-processing time, and its worst-case running time is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Assume that each character is a decimal digit in </a:t>
                </a:r>
                <a:r>
                  <a:rPr lang="en-IN" b="1" dirty="0"/>
                  <a:t>radix-d notation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3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161"/>
            <a:ext cx="8763000" cy="65834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Rabin-Karp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98551"/>
              </p:ext>
            </p:extLst>
          </p:nvPr>
        </p:nvGraphicFramePr>
        <p:xfrm>
          <a:off x="1294766" y="697232"/>
          <a:ext cx="35292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45719263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31481397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44422246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402110319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50416143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94324244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8965498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39324439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91669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9399" y="697232"/>
            <a:ext cx="99021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04048" y="713595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11024"/>
              </p:ext>
            </p:extLst>
          </p:nvPr>
        </p:nvGraphicFramePr>
        <p:xfrm>
          <a:off x="6524099" y="724447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5374" y="1227617"/>
            <a:ext cx="4536504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Choose a random prime number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32606" y="1227617"/>
            <a:ext cx="1308274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 = 11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374" y="1754053"/>
            <a:ext cx="3648534" cy="8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Let,  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=26 mod 11 = 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25779" y="1804502"/>
            <a:ext cx="4823509" cy="810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denotes modulo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chemeClr val="tx1"/>
                </a:solidFill>
              </a:rPr>
              <a:t> for text of length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1764" y="4213706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31 mod 11 = 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1680" y="4723774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14 mod 11 =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1680" y="5233842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41 mod 11 = 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3659" y="5746582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15 mod 11 = 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98495" y="6265630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59 mod 11 = 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47964" y="4213706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92 mod 11 = 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2800" y="4708486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26 mod 11 = 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47964" y="5227534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65 mod 11 = 10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242800" y="5746582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53 mod 11 = 9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42800" y="6265630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35 mod 11 = 2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5651"/>
              </p:ext>
            </p:extLst>
          </p:nvPr>
        </p:nvGraphicFramePr>
        <p:xfrm>
          <a:off x="1523999" y="2827259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47531"/>
              </p:ext>
            </p:extLst>
          </p:nvPr>
        </p:nvGraphicFramePr>
        <p:xfrm>
          <a:off x="1860968" y="3608938"/>
          <a:ext cx="55418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459387" y="2777814"/>
            <a:ext cx="1224136" cy="576064"/>
          </a:xfrm>
          <a:prstGeom prst="rect">
            <a:avLst/>
          </a:prstGeom>
          <a:noFill/>
          <a:ln w="38100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3286708" y="2122452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7884" y="3583868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6094 0.0004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0.00046 L 0.12396 0.0004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0.00046 L 0.18299 -0.0011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9 -0.00116 L 0.24219 -0.0011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Rabin-Karp Example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61218"/>
              </p:ext>
            </p:extLst>
          </p:nvPr>
        </p:nvGraphicFramePr>
        <p:xfrm>
          <a:off x="1638078" y="1670230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11311"/>
              </p:ext>
            </p:extLst>
          </p:nvPr>
        </p:nvGraphicFramePr>
        <p:xfrm>
          <a:off x="1891063" y="2647764"/>
          <a:ext cx="55418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8027" y="980728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55664"/>
              </p:ext>
            </p:extLst>
          </p:nvPr>
        </p:nvGraphicFramePr>
        <p:xfrm>
          <a:off x="1638078" y="991580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406180" y="957229"/>
            <a:ext cx="1121704" cy="491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8027" y="1664804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5055" y="2168860"/>
            <a:ext cx="118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 11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3612405" y="1834526"/>
            <a:ext cx="502338" cy="1097718"/>
          </a:xfrm>
          <a:prstGeom prst="rightBrace">
            <a:avLst>
              <a:gd name="adj1" fmla="val 8333"/>
              <a:gd name="adj2" fmla="val 56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ular Callout 13"/>
          <p:cNvSpPr/>
          <p:nvPr/>
        </p:nvSpPr>
        <p:spPr>
          <a:xfrm>
            <a:off x="2843808" y="3356992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Spurious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Hit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488" y="2642338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3930" y="4370276"/>
            <a:ext cx="8030518" cy="125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if 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==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if P[1..m] == T[s+1..s+m]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print “pattern occurs with shift” s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4725674" y="1820168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Brace 17"/>
          <p:cNvSpPr/>
          <p:nvPr/>
        </p:nvSpPr>
        <p:spPr>
          <a:xfrm rot="5400000">
            <a:off x="4147840" y="1829740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ular Callout 18"/>
          <p:cNvSpPr/>
          <p:nvPr/>
        </p:nvSpPr>
        <p:spPr>
          <a:xfrm>
            <a:off x="3419872" y="3350384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Spurious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Hit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5248303" y="1820168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ular Callout 20"/>
          <p:cNvSpPr/>
          <p:nvPr/>
        </p:nvSpPr>
        <p:spPr>
          <a:xfrm>
            <a:off x="4551628" y="3377580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Valid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match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57380" y="2658168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14715" y="1664804"/>
            <a:ext cx="1097718" cy="453054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0446" y="1664804"/>
            <a:ext cx="1143000" cy="45305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86508" y="5193196"/>
            <a:ext cx="365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17655</TotalTime>
  <Words>2697</Words>
  <Application>Microsoft Office PowerPoint</Application>
  <PresentationFormat>On-screen Show (4:3)</PresentationFormat>
  <Paragraphs>1028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Comic Sans MS</vt:lpstr>
      <vt:lpstr>Consolas</vt:lpstr>
      <vt:lpstr>Open Sans Extrabold</vt:lpstr>
      <vt:lpstr>Swis721 Cn BT</vt:lpstr>
      <vt:lpstr>Times New Roman</vt:lpstr>
      <vt:lpstr>Wingdings</vt:lpstr>
      <vt:lpstr>Office Theme</vt:lpstr>
      <vt:lpstr>Custom Design</vt:lpstr>
      <vt:lpstr>PowerPoint Presentation</vt:lpstr>
      <vt:lpstr>Outline</vt:lpstr>
      <vt:lpstr>Introduction</vt:lpstr>
      <vt:lpstr>Introduction – Cont…</vt:lpstr>
      <vt:lpstr>Naive String Matching - Example</vt:lpstr>
      <vt:lpstr>Naive String Matching - Algorithm</vt:lpstr>
      <vt:lpstr>Rabin-Karp Algorithm</vt:lpstr>
      <vt:lpstr>Rabin-Karp Example</vt:lpstr>
      <vt:lpstr>Rabin-Karp Example – Cont…</vt:lpstr>
      <vt:lpstr>Rabin-Karp Algorithm</vt:lpstr>
      <vt:lpstr>Rabin-Karp-Matcher </vt:lpstr>
      <vt:lpstr>String Matching Using Finite Automata</vt:lpstr>
      <vt:lpstr>Suffix of String</vt:lpstr>
      <vt:lpstr>Compute Transition Function</vt:lpstr>
      <vt:lpstr>PowerPoint Presentation</vt:lpstr>
      <vt:lpstr>PowerPoint Presentation</vt:lpstr>
      <vt:lpstr>PowerPoint Presentation</vt:lpstr>
      <vt:lpstr>Finite Automata Matcher</vt:lpstr>
      <vt:lpstr>Suffix &amp; Prefix of a String </vt:lpstr>
      <vt:lpstr>Knuth-Morris-Pratt Algorithm</vt:lpstr>
      <vt:lpstr>Longest Common Prefix and Suffix</vt:lpstr>
      <vt:lpstr>Calculate Prefix Function - Example 1</vt:lpstr>
      <vt:lpstr>KMP- Compute Prefix Function</vt:lpstr>
      <vt:lpstr>Calculate Prefix Function – Example 2</vt:lpstr>
      <vt:lpstr>KMP String Matching</vt:lpstr>
      <vt:lpstr>KMP-MATCHER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3634</cp:revision>
  <dcterms:created xsi:type="dcterms:W3CDTF">2013-05-17T03:00:03Z</dcterms:created>
  <dcterms:modified xsi:type="dcterms:W3CDTF">2019-10-05T15:10:30Z</dcterms:modified>
</cp:coreProperties>
</file>