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353" r:id="rId2"/>
    <p:sldId id="322" r:id="rId3"/>
    <p:sldId id="323" r:id="rId4"/>
    <p:sldId id="348" r:id="rId5"/>
    <p:sldId id="349" r:id="rId6"/>
    <p:sldId id="350" r:id="rId7"/>
    <p:sldId id="332" r:id="rId8"/>
    <p:sldId id="324" r:id="rId9"/>
    <p:sldId id="325" r:id="rId10"/>
    <p:sldId id="326" r:id="rId11"/>
    <p:sldId id="327" r:id="rId12"/>
    <p:sldId id="328" r:id="rId13"/>
    <p:sldId id="351" r:id="rId14"/>
    <p:sldId id="338" r:id="rId15"/>
    <p:sldId id="339" r:id="rId16"/>
    <p:sldId id="341" r:id="rId17"/>
    <p:sldId id="355" r:id="rId18"/>
    <p:sldId id="356" r:id="rId19"/>
    <p:sldId id="335" r:id="rId20"/>
    <p:sldId id="35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06irBnBGKTtYg+5qA09Xg==" hashData="aZGI4edxRU8+NEUmnj1HLWi/1aFwj+XmqUDD3sG+tYXcL9ar8gRuNOHpSq5YYIzniBAnAhtRw8htvzQ/2Q9ot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F8EDEC"/>
    <a:srgbClr val="DC6262"/>
    <a:srgbClr val="F69748"/>
    <a:srgbClr val="FFCCFF"/>
    <a:srgbClr val="D6B580"/>
    <a:srgbClr val="00CC66"/>
    <a:srgbClr val="FFFF66"/>
    <a:srgbClr val="73821A"/>
    <a:srgbClr val="FF67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p:cViewPr varScale="1">
        <p:scale>
          <a:sx n="86" d="100"/>
          <a:sy n="86" d="100"/>
        </p:scale>
        <p:origin x="1382"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10/5/2019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320854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Introduction to NP-Completeness              </a:t>
            </a:r>
            <a:fld id="{7B9F0194-75BD-4FA1-9832-C44BF4062BF2}" type="slidenum">
              <a:rPr lang="da-DK" sz="1800" noProof="1" smtClean="0">
                <a:solidFill>
                  <a:srgbClr val="FFFFFF"/>
                </a:solidFill>
                <a:latin typeface="+mj-lt"/>
                <a:ea typeface="Open Sans" panose="020B0606030504020204" pitchFamily="34" charset="0"/>
                <a:cs typeface="Open Sans" panose="020B0606030504020204" pitchFamily="34" charset="0"/>
              </a:rPr>
              <a:t>‹#›</a:t>
            </a:fld>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5" name="Group 24"/>
          <p:cNvGrpSpPr/>
          <p:nvPr/>
        </p:nvGrpSpPr>
        <p:grpSpPr>
          <a:xfrm>
            <a:off x="-1" y="1014219"/>
            <a:ext cx="5743977" cy="3496459"/>
            <a:chOff x="0" y="1014218"/>
            <a:chExt cx="7552268" cy="3496459"/>
          </a:xfrm>
        </p:grpSpPr>
        <p:sp>
          <p:nvSpPr>
            <p:cNvPr id="4" name="Pentagon 3"/>
            <p:cNvSpPr/>
            <p:nvPr/>
          </p:nvSpPr>
          <p:spPr>
            <a:xfrm>
              <a:off x="0" y="1424577"/>
              <a:ext cx="7552268" cy="3086100"/>
            </a:xfrm>
            <a:prstGeom prst="homePlate">
              <a:avLst/>
            </a:prstGeom>
            <a:solidFill>
              <a:srgbClr val="59595B"/>
            </a:solidFill>
            <a:ln>
              <a:solidFill>
                <a:srgbClr val="59595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p:nvGrpSpPr>
          <p:grpSpPr>
            <a:xfrm>
              <a:off x="0" y="1014218"/>
              <a:ext cx="5278947" cy="1102855"/>
              <a:chOff x="0" y="1014218"/>
              <a:chExt cx="5278947" cy="1102855"/>
            </a:xfrm>
          </p:grpSpPr>
          <p:sp>
            <p:nvSpPr>
              <p:cNvPr id="5" name="Pentagon 4"/>
              <p:cNvSpPr/>
              <p:nvPr/>
            </p:nvSpPr>
            <p:spPr>
              <a:xfrm>
                <a:off x="0" y="1014218"/>
                <a:ext cx="5278947" cy="1075928"/>
              </a:xfrm>
              <a:prstGeom prst="homePlat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extBox 5"/>
              <p:cNvSpPr txBox="1"/>
              <p:nvPr/>
            </p:nvSpPr>
            <p:spPr>
              <a:xfrm>
                <a:off x="237041" y="1101410"/>
                <a:ext cx="4181886" cy="1015663"/>
              </a:xfrm>
              <a:prstGeom prst="rect">
                <a:avLst/>
              </a:prstGeom>
              <a:noFill/>
            </p:spPr>
            <p:txBody>
              <a:bodyPr wrap="square" rtlCol="0">
                <a:spAutoFit/>
              </a:bodyPr>
              <a:lstStyle/>
              <a:p>
                <a:r>
                  <a:rPr lang="en-US" sz="2000" b="1" dirty="0">
                    <a:latin typeface="Swis721 Cn BT" panose="020B0506020202030204" pitchFamily="34" charset="0"/>
                    <a:ea typeface="Open Sans Light" panose="020B0306030504020204" pitchFamily="34" charset="0"/>
                    <a:cs typeface="Open Sans Light" panose="020B0306030504020204" pitchFamily="34" charset="0"/>
                  </a:rPr>
                  <a:t>2150703</a:t>
                </a:r>
              </a:p>
              <a:p>
                <a:r>
                  <a:rPr lang="en-US" sz="2000" b="1" dirty="0">
                    <a:latin typeface="Swis721 Cn BT" panose="020B0506020202030204" pitchFamily="34" charset="0"/>
                    <a:ea typeface="Open Sans Light" panose="020B0306030504020204" pitchFamily="34" charset="0"/>
                    <a:cs typeface="Open Sans Light" panose="020B0306030504020204" pitchFamily="34" charset="0"/>
                  </a:rPr>
                  <a:t>Analysis and Design of Algorithms (ADA)</a:t>
                </a:r>
              </a:p>
            </p:txBody>
          </p:sp>
        </p:grpSp>
      </p:grpSp>
      <p:sp>
        <p:nvSpPr>
          <p:cNvPr id="9" name="TextBox 8"/>
          <p:cNvSpPr txBox="1"/>
          <p:nvPr/>
        </p:nvSpPr>
        <p:spPr>
          <a:xfrm>
            <a:off x="174418" y="2420888"/>
            <a:ext cx="4188156" cy="1754326"/>
          </a:xfrm>
          <a:prstGeom prst="rect">
            <a:avLst/>
          </a:prstGeom>
          <a:noFill/>
        </p:spPr>
        <p:txBody>
          <a:bodyPr wrap="square" rtlCol="0">
            <a:spAutoFit/>
          </a:bodyPr>
          <a:lstStyle/>
          <a:p>
            <a:r>
              <a:rPr lang="en-US" sz="3600" b="1" dirty="0">
                <a:solidFill>
                  <a:schemeClr val="bg1"/>
                </a:solidFill>
                <a:latin typeface="Swis721 Cn BT" panose="020B0506020202030204" pitchFamily="34" charset="0"/>
                <a:ea typeface="Open Sans Bold" panose="020B0806030504020204" pitchFamily="34" charset="0"/>
                <a:cs typeface="Open Sans Bold" panose="020B0806030504020204" pitchFamily="34" charset="0"/>
              </a:rPr>
              <a:t>Unit-9</a:t>
            </a:r>
          </a:p>
          <a:p>
            <a:r>
              <a:rPr lang="en-US" sz="3600" b="1" dirty="0">
                <a:solidFill>
                  <a:prstClr val="white"/>
                </a:solidFill>
                <a:ea typeface="Open Sans Semibold" panose="020B0706030804020204" pitchFamily="34" charset="0"/>
                <a:cs typeface="Open Sans Semibold" panose="020B0706030804020204" pitchFamily="34" charset="0"/>
              </a:rPr>
              <a:t>Introduction to NP-Completeness</a:t>
            </a:r>
            <a:endParaRPr lang="en-US" sz="3600" b="1" dirty="0">
              <a:solidFill>
                <a:schemeClr val="bg1"/>
              </a:solidFill>
              <a:latin typeface="Swis721 Cn BT" panose="020B0506020202030204" pitchFamily="34" charset="0"/>
              <a:ea typeface="Open Sans Bold" panose="020B0806030504020204" pitchFamily="34" charset="0"/>
              <a:cs typeface="Open Sans Bold" panose="020B0806030504020204" pitchFamily="34" charset="0"/>
            </a:endParaRPr>
          </a:p>
        </p:txBody>
      </p:sp>
      <p:sp>
        <p:nvSpPr>
          <p:cNvPr id="30" name="Rectangle 29"/>
          <p:cNvSpPr/>
          <p:nvPr/>
        </p:nvSpPr>
        <p:spPr>
          <a:xfrm>
            <a:off x="4904943" y="4487341"/>
            <a:ext cx="405675" cy="29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77782" y="4742177"/>
            <a:ext cx="3280228" cy="400110"/>
          </a:xfrm>
          <a:prstGeom prst="rect">
            <a:avLst/>
          </a:prstGeom>
          <a:noFill/>
        </p:spPr>
        <p:txBody>
          <a:bodyPr wrap="square" rtlCol="0">
            <a:spAutoFit/>
          </a:bodyPr>
          <a:lstStyle/>
          <a:p>
            <a:r>
              <a:rPr lang="en-US" sz="2000" b="1" dirty="0">
                <a:latin typeface="Swis721 Cn BT" panose="020B0506020202030204" pitchFamily="34" charset="0"/>
              </a:rPr>
              <a:t>Dr. Gopi Sanghani</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7780" y="4610884"/>
            <a:ext cx="3662363" cy="1190625"/>
          </a:xfrm>
          <a:prstGeom prst="rect">
            <a:avLst/>
          </a:prstGeom>
        </p:spPr>
      </p:pic>
      <p:grpSp>
        <p:nvGrpSpPr>
          <p:cNvPr id="34" name="Group 33"/>
          <p:cNvGrpSpPr/>
          <p:nvPr/>
        </p:nvGrpSpPr>
        <p:grpSpPr>
          <a:xfrm>
            <a:off x="4452779" y="1355494"/>
            <a:ext cx="4691220" cy="3258779"/>
            <a:chOff x="4452779" y="1355494"/>
            <a:chExt cx="4691220" cy="3258779"/>
          </a:xfrm>
        </p:grpSpPr>
        <p:sp>
          <p:nvSpPr>
            <p:cNvPr id="35" name="Freeform 34"/>
            <p:cNvSpPr/>
            <p:nvPr/>
          </p:nvSpPr>
          <p:spPr>
            <a:xfrm rot="5400000">
              <a:off x="5735866" y="868986"/>
              <a:ext cx="2615742" cy="4200524"/>
            </a:xfrm>
            <a:custGeom>
              <a:avLst/>
              <a:gdLst>
                <a:gd name="connsiteX0" fmla="*/ 0 w 2615742"/>
                <a:gd name="connsiteY0" fmla="*/ 4200524 h 4200524"/>
                <a:gd name="connsiteX1" fmla="*/ 0 w 2615742"/>
                <a:gd name="connsiteY1" fmla="*/ 0 h 4200524"/>
                <a:gd name="connsiteX2" fmla="*/ 2615742 w 2615742"/>
                <a:gd name="connsiteY2" fmla="*/ 0 h 4200524"/>
                <a:gd name="connsiteX3" fmla="*/ 2615742 w 2615742"/>
                <a:gd name="connsiteY3" fmla="*/ 4200524 h 4200524"/>
                <a:gd name="connsiteX4" fmla="*/ 1336435 w 2615742"/>
                <a:gd name="connsiteY4" fmla="*/ 2752724 h 4200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5742" h="4200524">
                  <a:moveTo>
                    <a:pt x="0" y="4200524"/>
                  </a:moveTo>
                  <a:lnTo>
                    <a:pt x="0" y="0"/>
                  </a:lnTo>
                  <a:lnTo>
                    <a:pt x="2615742" y="0"/>
                  </a:lnTo>
                  <a:lnTo>
                    <a:pt x="2615742" y="4200524"/>
                  </a:lnTo>
                  <a:lnTo>
                    <a:pt x="1336435" y="2752724"/>
                  </a:ln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4660900" y="1424578"/>
              <a:ext cx="1739901" cy="1600223"/>
            </a:xfrm>
            <a:prstGeom prst="line">
              <a:avLst/>
            </a:prstGeom>
            <a:ln w="76200">
              <a:solidFill>
                <a:srgbClr val="A1A6A9"/>
              </a:solidFill>
            </a:ln>
            <a:effectLst>
              <a:outerShdw blurRad="50800" dist="38100" dir="16200000"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4619625" y="2973997"/>
              <a:ext cx="1781177" cy="1574191"/>
            </a:xfrm>
            <a:prstGeom prst="line">
              <a:avLst/>
            </a:prstGeom>
            <a:ln w="76200">
              <a:solidFill>
                <a:srgbClr val="A1A6A9"/>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4559617" y="1408528"/>
              <a:ext cx="279083" cy="1657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487545" y="1355494"/>
              <a:ext cx="351155" cy="3104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452779" y="4596819"/>
              <a:ext cx="261619" cy="1745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452779" y="4548188"/>
              <a:ext cx="385921" cy="1112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2574" y="1275754"/>
            <a:ext cx="495369" cy="190527"/>
          </a:xfrm>
          <a:prstGeom prst="rect">
            <a:avLst/>
          </a:prstGeom>
        </p:spPr>
      </p:pic>
      <p:pic>
        <p:nvPicPr>
          <p:cNvPr id="42" name="Picture 4" descr="Image result for ANALYSIS AND DESIGN OF ALGORITHMS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93753" y="2070483"/>
            <a:ext cx="1852733" cy="18288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297915" y="5225106"/>
            <a:ext cx="3406140" cy="646331"/>
          </a:xfrm>
          <a:prstGeom prst="rect">
            <a:avLst/>
          </a:prstGeom>
          <a:noFill/>
        </p:spPr>
        <p:txBody>
          <a:bodyPr wrap="square" rtlCol="0">
            <a:spAutoFit/>
          </a:bodyPr>
          <a:lstStyle/>
          <a:p>
            <a:r>
              <a:rPr lang="en-US" dirty="0">
                <a:latin typeface="Swis721 Cn BT" panose="020B0506020202030204"/>
              </a:rPr>
              <a:t>     9825621471</a:t>
            </a:r>
          </a:p>
          <a:p>
            <a:r>
              <a:rPr lang="en-US" dirty="0">
                <a:latin typeface="Swis721 Cn BT" panose="020B0506020202030204"/>
              </a:rPr>
              <a:t>     gopi.sanghani@darshan.ac.in</a:t>
            </a:r>
          </a:p>
        </p:txBody>
      </p:sp>
      <p:sp>
        <p:nvSpPr>
          <p:cNvPr id="49"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0" name="Shape 413"/>
          <p:cNvSpPr/>
          <p:nvPr/>
        </p:nvSpPr>
        <p:spPr>
          <a:xfrm>
            <a:off x="272251" y="5646687"/>
            <a:ext cx="216000" cy="124740"/>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1" name="Shape 412"/>
          <p:cNvSpPr/>
          <p:nvPr/>
        </p:nvSpPr>
        <p:spPr>
          <a:xfrm>
            <a:off x="272251" y="5632170"/>
            <a:ext cx="216000" cy="13405"/>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2" name="Shape 414"/>
          <p:cNvSpPr/>
          <p:nvPr/>
        </p:nvSpPr>
        <p:spPr>
          <a:xfrm>
            <a:off x="275931" y="5775884"/>
            <a:ext cx="208652" cy="286"/>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Tree>
    <p:extLst>
      <p:ext uri="{BB962C8B-B14F-4D97-AF65-F5344CB8AC3E}">
        <p14:creationId xmlns:p14="http://schemas.microsoft.com/office/powerpoint/2010/main" val="256362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and NP Class 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P = set of problems that </a:t>
                </a:r>
                <a:r>
                  <a:rPr lang="en-US" b="1" dirty="0"/>
                  <a:t>can be solved </a:t>
                </a:r>
                <a:r>
                  <a:rPr lang="en-US" dirty="0"/>
                  <a:t>in polynomial time</a:t>
                </a:r>
              </a:p>
              <a:p>
                <a:r>
                  <a:rPr lang="en-US" dirty="0"/>
                  <a:t>NP = set of problems for which a solution </a:t>
                </a:r>
                <a:r>
                  <a:rPr lang="en-US" b="1" dirty="0"/>
                  <a:t>can be verified </a:t>
                </a:r>
                <a:r>
                  <a:rPr lang="en-US" dirty="0"/>
                  <a:t>in polynomial time</a:t>
                </a:r>
              </a:p>
              <a:p>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sym typeface="Symbol" panose="05050102010706020507" pitchFamily="18" charset="2"/>
                      </a:rPr>
                      <m:t> </m:t>
                    </m:r>
                    <m:r>
                      <a:rPr lang="en-US" i="1" dirty="0" smtClean="0">
                        <a:latin typeface="Cambria Math" panose="02040503050406030204" pitchFamily="18" charset="0"/>
                        <a:sym typeface="Symbol" panose="05050102010706020507" pitchFamily="18" charset="2"/>
                      </a:rPr>
                      <m:t></m:t>
                    </m:r>
                    <m:r>
                      <a:rPr lang="en-US" i="1" dirty="0">
                        <a:latin typeface="Cambria Math" panose="02040503050406030204" pitchFamily="18" charset="0"/>
                        <a:sym typeface="Symbol" panose="05050102010706020507" pitchFamily="18" charset="2"/>
                      </a:rPr>
                      <m:t> </m:t>
                    </m:r>
                    <m:r>
                      <a:rPr lang="en-US" i="1" dirty="0" smtClean="0">
                        <a:latin typeface="Cambria Math" panose="02040503050406030204" pitchFamily="18" charset="0"/>
                      </a:rPr>
                      <m:t>𝑁𝑃</m:t>
                    </m:r>
                  </m:oMath>
                </a14:m>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895599" y="3429000"/>
            <a:ext cx="2784819" cy="1981200"/>
          </a:xfrm>
          <a:prstGeom prst="rect">
            <a:avLst/>
          </a:prstGeom>
        </p:spPr>
      </p:pic>
    </p:spTree>
    <p:extLst>
      <p:ext uri="{BB962C8B-B14F-4D97-AF65-F5344CB8AC3E}">
        <p14:creationId xmlns:p14="http://schemas.microsoft.com/office/powerpoint/2010/main" val="398559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Further Classification of NP Problems </a:t>
            </a:r>
          </a:p>
        </p:txBody>
      </p:sp>
      <p:sp>
        <p:nvSpPr>
          <p:cNvPr id="3" name="Content Placeholder 2"/>
          <p:cNvSpPr>
            <a:spLocks noGrp="1"/>
          </p:cNvSpPr>
          <p:nvPr>
            <p:ph idx="1"/>
          </p:nvPr>
        </p:nvSpPr>
        <p:spPr/>
        <p:txBody>
          <a:bodyPr/>
          <a:lstStyle/>
          <a:p>
            <a:r>
              <a:rPr lang="en-US" dirty="0">
                <a:solidFill>
                  <a:srgbClr val="FF0000"/>
                </a:solidFill>
              </a:rPr>
              <a:t>NP Complete</a:t>
            </a:r>
          </a:p>
          <a:p>
            <a:r>
              <a:rPr lang="en-US" dirty="0"/>
              <a:t>NP-complete problems are a set of problems to each of which any other NP-problem </a:t>
            </a:r>
            <a:r>
              <a:rPr lang="en-US" b="1" dirty="0"/>
              <a:t>can be reduced in polynomial time</a:t>
            </a:r>
            <a:r>
              <a:rPr lang="en-US" dirty="0"/>
              <a:t>, and whose solution may still be </a:t>
            </a:r>
            <a:r>
              <a:rPr lang="en-US" b="1" dirty="0"/>
              <a:t>verified in polynomial time</a:t>
            </a:r>
            <a:r>
              <a:rPr lang="en-US" dirty="0"/>
              <a:t>. </a:t>
            </a:r>
          </a:p>
          <a:p>
            <a:r>
              <a:rPr lang="en-US" dirty="0"/>
              <a:t>No polynomial-time algorithm has been discovered for an NP-Complete problem.</a:t>
            </a:r>
          </a:p>
          <a:p>
            <a:r>
              <a:rPr lang="en-US" i="1" dirty="0"/>
              <a:t>NP-Complete is a complexity class which represents the set of all problems X in NP for which it is possible to reduce any other NP problem Y to X in polynomial time.</a:t>
            </a:r>
          </a:p>
        </p:txBody>
      </p:sp>
    </p:spTree>
    <p:extLst>
      <p:ext uri="{BB962C8B-B14F-4D97-AF65-F5344CB8AC3E}">
        <p14:creationId xmlns:p14="http://schemas.microsoft.com/office/powerpoint/2010/main" val="360296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Further Classification of NP Problems </a:t>
            </a:r>
          </a:p>
        </p:txBody>
      </p:sp>
      <p:sp>
        <p:nvSpPr>
          <p:cNvPr id="3" name="Content Placeholder 2"/>
          <p:cNvSpPr>
            <a:spLocks noGrp="1"/>
          </p:cNvSpPr>
          <p:nvPr>
            <p:ph idx="1"/>
          </p:nvPr>
        </p:nvSpPr>
        <p:spPr/>
        <p:txBody>
          <a:bodyPr/>
          <a:lstStyle/>
          <a:p>
            <a:r>
              <a:rPr lang="en-US" dirty="0">
                <a:solidFill>
                  <a:srgbClr val="FF0000"/>
                </a:solidFill>
              </a:rPr>
              <a:t>NP Hard</a:t>
            </a:r>
          </a:p>
          <a:p>
            <a:r>
              <a:rPr lang="en-US" dirty="0"/>
              <a:t>NP-hard problems are those at least as hard as NP problems, i.e., all NP problems can be reduced (in polynomial time) to them. </a:t>
            </a:r>
          </a:p>
          <a:p>
            <a:r>
              <a:rPr lang="en-US" dirty="0"/>
              <a:t>NP-hard problems need not be in NP, i.e., </a:t>
            </a:r>
            <a:r>
              <a:rPr lang="en-US" b="1" dirty="0"/>
              <a:t>they need not have solutions verifiable in polynomial time.</a:t>
            </a:r>
          </a:p>
          <a:p>
            <a:r>
              <a:rPr lang="en-US" i="1" dirty="0"/>
              <a:t>The precise definition here is that a problem X is NP-hard, if there is an NP-complete problem Y, such that Y is reducible to X in polynomial time</a:t>
            </a:r>
            <a:r>
              <a:rPr lang="en-US" i="1" dirty="0">
                <a:solidFill>
                  <a:schemeClr val="accent1">
                    <a:lumMod val="75000"/>
                  </a:schemeClr>
                </a:solidFill>
              </a:rPr>
              <a:t>.</a:t>
            </a:r>
          </a:p>
          <a:p>
            <a:endParaRPr lang="en-US" dirty="0"/>
          </a:p>
        </p:txBody>
      </p:sp>
    </p:spTree>
    <p:extLst>
      <p:ext uri="{BB962C8B-B14F-4D97-AF65-F5344CB8AC3E}">
        <p14:creationId xmlns:p14="http://schemas.microsoft.com/office/powerpoint/2010/main" val="387816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&amp; NP Class</a:t>
            </a:r>
          </a:p>
        </p:txBody>
      </p:sp>
      <p:pic>
        <p:nvPicPr>
          <p:cNvPr id="5" name="Picture 4"/>
          <p:cNvPicPr>
            <a:picLocks noChangeAspect="1"/>
          </p:cNvPicPr>
          <p:nvPr/>
        </p:nvPicPr>
        <p:blipFill>
          <a:blip r:embed="rId2"/>
          <a:stretch>
            <a:fillRect/>
          </a:stretch>
        </p:blipFill>
        <p:spPr>
          <a:xfrm>
            <a:off x="937378" y="1128456"/>
            <a:ext cx="7269245" cy="4601088"/>
          </a:xfrm>
          <a:prstGeom prst="rect">
            <a:avLst/>
          </a:prstGeom>
        </p:spPr>
      </p:pic>
    </p:spTree>
    <p:extLst>
      <p:ext uri="{BB962C8B-B14F-4D97-AF65-F5344CB8AC3E}">
        <p14:creationId xmlns:p14="http://schemas.microsoft.com/office/powerpoint/2010/main" val="414455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Reduction</a:t>
            </a:r>
          </a:p>
        </p:txBody>
      </p:sp>
      <p:sp>
        <p:nvSpPr>
          <p:cNvPr id="3" name="Content Placeholder 2"/>
          <p:cNvSpPr>
            <a:spLocks noGrp="1"/>
          </p:cNvSpPr>
          <p:nvPr>
            <p:ph idx="1"/>
          </p:nvPr>
        </p:nvSpPr>
        <p:spPr/>
        <p:txBody>
          <a:bodyPr>
            <a:normAutofit/>
          </a:bodyPr>
          <a:lstStyle/>
          <a:p>
            <a:r>
              <a:rPr lang="en-US" dirty="0"/>
              <a:t>Let us consider a decision problem A, which we would like to solve in polynomial time.</a:t>
            </a:r>
          </a:p>
          <a:p>
            <a:r>
              <a:rPr lang="en-US" dirty="0"/>
              <a:t>Now suppose, we already know how to solve a different decision problem B in polynomial time. </a:t>
            </a:r>
          </a:p>
          <a:p>
            <a:r>
              <a:rPr lang="en-US" dirty="0"/>
              <a:t>Finally we have a procedure that transforms any instance α of A into some instance β of B with the following characteristics.</a:t>
            </a:r>
          </a:p>
          <a:p>
            <a:pPr marL="857250" lvl="1" indent="-457200">
              <a:buFont typeface="+mj-lt"/>
              <a:buAutoNum type="arabicPeriod"/>
            </a:pPr>
            <a:r>
              <a:rPr lang="en-US" dirty="0"/>
              <a:t>The transformation takes polynomial time.</a:t>
            </a:r>
          </a:p>
          <a:p>
            <a:pPr marL="857250" lvl="1" indent="-457200">
              <a:buFont typeface="+mj-lt"/>
              <a:buAutoNum type="arabicPeriod"/>
            </a:pPr>
            <a:r>
              <a:rPr lang="en-US" dirty="0"/>
              <a:t>The answers are same. That is the answer for α is “yes” if and only if the answer of β is also “yes”.</a:t>
            </a:r>
          </a:p>
          <a:p>
            <a:r>
              <a:rPr lang="en-US" dirty="0"/>
              <a:t>We call such a procedure a </a:t>
            </a:r>
            <a:r>
              <a:rPr lang="en-US" dirty="0">
                <a:solidFill>
                  <a:srgbClr val="FF0000"/>
                </a:solidFill>
              </a:rPr>
              <a:t>polynomial-time reduction algorithm </a:t>
            </a:r>
            <a:r>
              <a:rPr lang="en-US" dirty="0"/>
              <a:t>and</a:t>
            </a:r>
            <a:r>
              <a:rPr lang="en-US" dirty="0">
                <a:solidFill>
                  <a:schemeClr val="accent1"/>
                </a:solidFill>
              </a:rPr>
              <a:t> </a:t>
            </a:r>
            <a:r>
              <a:rPr lang="en-US" dirty="0"/>
              <a:t>it provides us a way to solve problem A in polynomial time:</a:t>
            </a:r>
          </a:p>
          <a:p>
            <a:endParaRPr lang="en-US" dirty="0"/>
          </a:p>
        </p:txBody>
      </p:sp>
    </p:spTree>
    <p:extLst>
      <p:ext uri="{BB962C8B-B14F-4D97-AF65-F5344CB8AC3E}">
        <p14:creationId xmlns:p14="http://schemas.microsoft.com/office/powerpoint/2010/main" val="324386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Reduction</a:t>
            </a:r>
          </a:p>
        </p:txBody>
      </p:sp>
      <p:sp>
        <p:nvSpPr>
          <p:cNvPr id="3" name="Content Placeholder 2"/>
          <p:cNvSpPr>
            <a:spLocks noGrp="1"/>
          </p:cNvSpPr>
          <p:nvPr>
            <p:ph idx="1"/>
          </p:nvPr>
        </p:nvSpPr>
        <p:spPr>
          <a:ln w="28575">
            <a:noFill/>
          </a:ln>
        </p:spPr>
        <p:txBody>
          <a:bodyPr>
            <a:normAutofit fontScale="92500" lnSpcReduction="10000"/>
          </a:bodyPr>
          <a:lstStyle/>
          <a:p>
            <a:pPr marL="457200" indent="-457200">
              <a:buFont typeface="+mj-lt"/>
              <a:buAutoNum type="arabicPeriod"/>
            </a:pPr>
            <a:r>
              <a:rPr lang="en-US" dirty="0"/>
              <a:t>Given an instance α of problem A, use a polynomial-time reduction algorithm to transform it to an instance β of problem B.</a:t>
            </a:r>
          </a:p>
          <a:p>
            <a:pPr marL="457200" indent="-457200">
              <a:buFont typeface="+mj-lt"/>
              <a:buAutoNum type="arabicPeriod"/>
            </a:pPr>
            <a:r>
              <a:rPr lang="en-US" dirty="0"/>
              <a:t>Run the polynomial-time decision algorithm for B on the instance β.</a:t>
            </a:r>
          </a:p>
          <a:p>
            <a:pPr marL="457200" indent="-457200">
              <a:buFont typeface="+mj-lt"/>
              <a:buAutoNum type="arabicPeriod"/>
            </a:pPr>
            <a:r>
              <a:rPr lang="en-US" dirty="0"/>
              <a:t>Use the answer for β as the answer for α.</a:t>
            </a:r>
          </a:p>
          <a:p>
            <a:pPr marL="857250" lvl="1" indent="-457200">
              <a:buFont typeface="+mj-lt"/>
              <a:buAutoNum type="arabicPeriod"/>
            </a:pPr>
            <a:endParaRPr lang="en-US" dirty="0"/>
          </a:p>
          <a:p>
            <a:pPr marL="857250" lvl="1" indent="-457200">
              <a:buFont typeface="+mj-lt"/>
              <a:buAutoNum type="arabicPeriod"/>
            </a:pPr>
            <a:endParaRPr lang="en-US" dirty="0"/>
          </a:p>
          <a:p>
            <a:pPr marL="857250" lvl="1" indent="-457200">
              <a:buFont typeface="+mj-lt"/>
              <a:buAutoNum type="arabicPeriod"/>
            </a:pPr>
            <a:endParaRPr lang="en-US" dirty="0"/>
          </a:p>
          <a:p>
            <a:pPr marL="857250" lvl="1" indent="-457200">
              <a:buFont typeface="+mj-lt"/>
              <a:buAutoNum type="arabicPeriod"/>
            </a:pPr>
            <a:endParaRPr lang="en-US" dirty="0"/>
          </a:p>
          <a:p>
            <a:pPr marL="857250" lvl="1" indent="-457200">
              <a:buFont typeface="+mj-lt"/>
              <a:buAutoNum type="arabicPeriod"/>
            </a:pPr>
            <a:endParaRPr lang="en-US" dirty="0"/>
          </a:p>
          <a:p>
            <a:pPr marL="857250" lvl="1" indent="-457200">
              <a:buFont typeface="+mj-lt"/>
              <a:buAutoNum type="arabicPeriod"/>
            </a:pPr>
            <a:endParaRPr lang="en-US" dirty="0"/>
          </a:p>
          <a:p>
            <a:endParaRPr lang="en-US" dirty="0"/>
          </a:p>
          <a:p>
            <a:r>
              <a:rPr lang="en-US" dirty="0"/>
              <a:t>In other words, by "reducing" </a:t>
            </a:r>
            <a:r>
              <a:rPr lang="en-US" b="1" dirty="0"/>
              <a:t>solving problem A to solving problem B, </a:t>
            </a:r>
            <a:r>
              <a:rPr lang="en-US" dirty="0"/>
              <a:t>we use the "easiness" of B to prove the "easiness" of A.</a:t>
            </a:r>
          </a:p>
          <a:p>
            <a:pPr marL="857250" lvl="1" indent="-457200">
              <a:buFont typeface="+mj-lt"/>
              <a:buAutoNum type="arabicPeriod"/>
            </a:pPr>
            <a:endParaRPr lang="en-US" dirty="0"/>
          </a:p>
          <a:p>
            <a:endParaRPr lang="en-US" dirty="0"/>
          </a:p>
        </p:txBody>
      </p:sp>
      <p:sp>
        <p:nvSpPr>
          <p:cNvPr id="4" name="Rectangle 3"/>
          <p:cNvSpPr/>
          <p:nvPr/>
        </p:nvSpPr>
        <p:spPr>
          <a:xfrm>
            <a:off x="1676400" y="2927866"/>
            <a:ext cx="59436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57400" y="3308866"/>
            <a:ext cx="21336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Polynomial time Reduction Algorithm</a:t>
            </a:r>
          </a:p>
        </p:txBody>
      </p:sp>
      <p:sp>
        <p:nvSpPr>
          <p:cNvPr id="6" name="Rectangle 5"/>
          <p:cNvSpPr/>
          <p:nvPr/>
        </p:nvSpPr>
        <p:spPr>
          <a:xfrm>
            <a:off x="5105400" y="3308866"/>
            <a:ext cx="22098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Polynomial time Algorithm to decide B</a:t>
            </a:r>
          </a:p>
        </p:txBody>
      </p:sp>
      <p:cxnSp>
        <p:nvCxnSpPr>
          <p:cNvPr id="8" name="Straight Arrow Connector 7"/>
          <p:cNvCxnSpPr>
            <a:stCxn id="5" idx="3"/>
            <a:endCxn id="6" idx="1"/>
          </p:cNvCxnSpPr>
          <p:nvPr/>
        </p:nvCxnSpPr>
        <p:spPr>
          <a:xfrm>
            <a:off x="4191000" y="3766066"/>
            <a:ext cx="91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1"/>
          </p:cNvCxnSpPr>
          <p:nvPr/>
        </p:nvCxnSpPr>
        <p:spPr>
          <a:xfrm>
            <a:off x="1219200" y="3766066"/>
            <a:ext cx="838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315200" y="2775466"/>
            <a:ext cx="1066800" cy="838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315200" y="3918465"/>
            <a:ext cx="1219200" cy="4572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95400" y="3380601"/>
            <a:ext cx="304800" cy="461665"/>
          </a:xfrm>
          <a:prstGeom prst="rect">
            <a:avLst/>
          </a:prstGeom>
          <a:noFill/>
        </p:spPr>
        <p:txBody>
          <a:bodyPr wrap="square" rtlCol="0">
            <a:spAutoFit/>
          </a:bodyPr>
          <a:lstStyle/>
          <a:p>
            <a:r>
              <a:rPr lang="el-GR" sz="2400" dirty="0"/>
              <a:t>α</a:t>
            </a:r>
            <a:endParaRPr lang="en-US" sz="2400" dirty="0"/>
          </a:p>
        </p:txBody>
      </p:sp>
      <p:sp>
        <p:nvSpPr>
          <p:cNvPr id="16" name="TextBox 15"/>
          <p:cNvSpPr txBox="1"/>
          <p:nvPr/>
        </p:nvSpPr>
        <p:spPr>
          <a:xfrm>
            <a:off x="4572000" y="3308866"/>
            <a:ext cx="228600" cy="461665"/>
          </a:xfrm>
          <a:prstGeom prst="rect">
            <a:avLst/>
          </a:prstGeom>
          <a:noFill/>
        </p:spPr>
        <p:txBody>
          <a:bodyPr wrap="square" rtlCol="0">
            <a:spAutoFit/>
          </a:bodyPr>
          <a:lstStyle/>
          <a:p>
            <a:r>
              <a:rPr lang="el-GR" sz="2400" dirty="0"/>
              <a:t>β</a:t>
            </a:r>
            <a:endParaRPr lang="en-US" sz="2400" dirty="0"/>
          </a:p>
        </p:txBody>
      </p:sp>
      <p:sp>
        <p:nvSpPr>
          <p:cNvPr id="18" name="TextBox 17"/>
          <p:cNvSpPr txBox="1"/>
          <p:nvPr/>
        </p:nvSpPr>
        <p:spPr>
          <a:xfrm>
            <a:off x="7696200" y="2667000"/>
            <a:ext cx="533400" cy="369332"/>
          </a:xfrm>
          <a:prstGeom prst="rect">
            <a:avLst/>
          </a:prstGeom>
          <a:noFill/>
        </p:spPr>
        <p:txBody>
          <a:bodyPr wrap="square" rtlCol="0">
            <a:spAutoFit/>
          </a:bodyPr>
          <a:lstStyle/>
          <a:p>
            <a:r>
              <a:rPr lang="en-US" b="1" dirty="0"/>
              <a:t>Yes </a:t>
            </a:r>
          </a:p>
        </p:txBody>
      </p:sp>
      <p:sp>
        <p:nvSpPr>
          <p:cNvPr id="20" name="TextBox 19"/>
          <p:cNvSpPr txBox="1"/>
          <p:nvPr/>
        </p:nvSpPr>
        <p:spPr>
          <a:xfrm>
            <a:off x="7848600" y="4147066"/>
            <a:ext cx="533400" cy="369332"/>
          </a:xfrm>
          <a:prstGeom prst="rect">
            <a:avLst/>
          </a:prstGeom>
          <a:noFill/>
        </p:spPr>
        <p:txBody>
          <a:bodyPr wrap="square" rtlCol="0">
            <a:spAutoFit/>
          </a:bodyPr>
          <a:lstStyle/>
          <a:p>
            <a:r>
              <a:rPr lang="en-US" b="1" dirty="0"/>
              <a:t>No  </a:t>
            </a:r>
          </a:p>
        </p:txBody>
      </p:sp>
      <p:sp>
        <p:nvSpPr>
          <p:cNvPr id="19" name="TextBox 18"/>
          <p:cNvSpPr txBox="1"/>
          <p:nvPr/>
        </p:nvSpPr>
        <p:spPr>
          <a:xfrm>
            <a:off x="2438400" y="4375666"/>
            <a:ext cx="4381500" cy="400110"/>
          </a:xfrm>
          <a:prstGeom prst="rect">
            <a:avLst/>
          </a:prstGeom>
          <a:noFill/>
        </p:spPr>
        <p:txBody>
          <a:bodyPr wrap="square" rtlCol="0">
            <a:spAutoFit/>
          </a:bodyPr>
          <a:lstStyle/>
          <a:p>
            <a:r>
              <a:rPr lang="en-US" sz="2000" b="1" dirty="0"/>
              <a:t>Polynomial time Algorithm to decide A</a:t>
            </a:r>
          </a:p>
        </p:txBody>
      </p:sp>
    </p:spTree>
    <p:extLst>
      <p:ext uri="{BB962C8B-B14F-4D97-AF65-F5344CB8AC3E}">
        <p14:creationId xmlns:p14="http://schemas.microsoft.com/office/powerpoint/2010/main" val="420595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5" grpId="0"/>
      <p:bldP spid="16" grpId="0"/>
      <p:bldP spid="18" grpId="0"/>
      <p:bldP spid="20"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Cycles</a:t>
            </a:r>
          </a:p>
        </p:txBody>
      </p:sp>
      <p:sp>
        <p:nvSpPr>
          <p:cNvPr id="3" name="Content Placeholder 2"/>
          <p:cNvSpPr>
            <a:spLocks noGrp="1"/>
          </p:cNvSpPr>
          <p:nvPr>
            <p:ph idx="1"/>
          </p:nvPr>
        </p:nvSpPr>
        <p:spPr/>
        <p:txBody>
          <a:bodyPr>
            <a:normAutofit/>
          </a:bodyPr>
          <a:lstStyle/>
          <a:p>
            <a:r>
              <a:rPr lang="en-US" dirty="0"/>
              <a:t>Hamiltonian Path in an undirected graph </a:t>
            </a:r>
            <a:r>
              <a:rPr lang="en-US" b="1" dirty="0"/>
              <a:t>is a path that visits each vertex exactly once. </a:t>
            </a:r>
          </a:p>
          <a:p>
            <a:r>
              <a:rPr lang="en-US" dirty="0"/>
              <a:t>A Hamiltonian cycle (or Hamiltonian circuit) is a Hamiltonian Path such that </a:t>
            </a:r>
            <a:r>
              <a:rPr lang="en-US" b="1" dirty="0"/>
              <a:t>there is an edge (in the graph) from the last vertex to the first vertex </a:t>
            </a:r>
            <a:r>
              <a:rPr lang="en-US" dirty="0"/>
              <a:t>of the Hamiltonian Path. </a:t>
            </a:r>
          </a:p>
        </p:txBody>
      </p:sp>
      <p:grpSp>
        <p:nvGrpSpPr>
          <p:cNvPr id="5" name="Group 4"/>
          <p:cNvGrpSpPr/>
          <p:nvPr/>
        </p:nvGrpSpPr>
        <p:grpSpPr>
          <a:xfrm>
            <a:off x="990600" y="3657600"/>
            <a:ext cx="2819400" cy="1981200"/>
            <a:chOff x="0" y="0"/>
            <a:chExt cx="3200400" cy="1811215"/>
          </a:xfrm>
        </p:grpSpPr>
        <p:sp>
          <p:nvSpPr>
            <p:cNvPr id="6" name="Oval 5"/>
            <p:cNvSpPr>
              <a:spLocks noChangeArrowheads="1"/>
            </p:cNvSpPr>
            <p:nvPr/>
          </p:nvSpPr>
          <p:spPr bwMode="auto">
            <a:xfrm>
              <a:off x="0" y="47478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p>
          </p:txBody>
        </p:sp>
        <p:sp>
          <p:nvSpPr>
            <p:cNvPr id="7" name="Oval 6"/>
            <p:cNvSpPr>
              <a:spLocks noChangeArrowheads="1"/>
            </p:cNvSpPr>
            <p:nvPr/>
          </p:nvSpPr>
          <p:spPr bwMode="auto">
            <a:xfrm>
              <a:off x="1028700" y="47478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p>
          </p:txBody>
        </p:sp>
        <p:sp>
          <p:nvSpPr>
            <p:cNvPr id="8" name="Oval 7"/>
            <p:cNvSpPr>
              <a:spLocks noChangeArrowheads="1"/>
            </p:cNvSpPr>
            <p:nvPr/>
          </p:nvSpPr>
          <p:spPr bwMode="auto">
            <a:xfrm>
              <a:off x="1943100" y="47478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p>
          </p:txBody>
        </p:sp>
        <p:sp>
          <p:nvSpPr>
            <p:cNvPr id="9" name="Oval 8"/>
            <p:cNvSpPr>
              <a:spLocks noChangeArrowheads="1"/>
            </p:cNvSpPr>
            <p:nvPr/>
          </p:nvSpPr>
          <p:spPr bwMode="auto">
            <a:xfrm>
              <a:off x="2857500" y="47478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p>
          </p:txBody>
        </p:sp>
        <p:sp>
          <p:nvSpPr>
            <p:cNvPr id="10" name="Oval 9"/>
            <p:cNvSpPr>
              <a:spLocks noChangeArrowheads="1"/>
            </p:cNvSpPr>
            <p:nvPr/>
          </p:nvSpPr>
          <p:spPr bwMode="auto">
            <a:xfrm>
              <a:off x="0" y="146831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p>
          </p:txBody>
        </p:sp>
        <p:sp>
          <p:nvSpPr>
            <p:cNvPr id="11" name="Oval 10"/>
            <p:cNvSpPr>
              <a:spLocks noChangeArrowheads="1"/>
            </p:cNvSpPr>
            <p:nvPr/>
          </p:nvSpPr>
          <p:spPr bwMode="auto">
            <a:xfrm>
              <a:off x="1028700" y="146831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p>
          </p:txBody>
        </p:sp>
        <p:sp>
          <p:nvSpPr>
            <p:cNvPr id="12" name="Oval 11"/>
            <p:cNvSpPr>
              <a:spLocks noChangeArrowheads="1"/>
            </p:cNvSpPr>
            <p:nvPr/>
          </p:nvSpPr>
          <p:spPr bwMode="auto">
            <a:xfrm>
              <a:off x="1943100" y="146831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p>
          </p:txBody>
        </p:sp>
        <p:sp>
          <p:nvSpPr>
            <p:cNvPr id="13" name="Oval 12"/>
            <p:cNvSpPr>
              <a:spLocks noChangeArrowheads="1"/>
            </p:cNvSpPr>
            <p:nvPr/>
          </p:nvSpPr>
          <p:spPr bwMode="auto">
            <a:xfrm>
              <a:off x="2857500" y="146831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p>
          </p:txBody>
        </p:sp>
        <p:cxnSp>
          <p:nvCxnSpPr>
            <p:cNvPr id="14" name="Straight Connector 13"/>
            <p:cNvCxnSpPr>
              <a:cxnSpLocks noChangeShapeType="1"/>
            </p:cNvCxnSpPr>
            <p:nvPr/>
          </p:nvCxnSpPr>
          <p:spPr bwMode="auto">
            <a:xfrm>
              <a:off x="342900" y="650631"/>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a:off x="1371600" y="650631"/>
              <a:ext cx="571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a:off x="2286000" y="650631"/>
              <a:ext cx="571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a:off x="3033346" y="817685"/>
              <a:ext cx="0" cy="650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a:off x="342900" y="1670538"/>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Straight Connector 18"/>
            <p:cNvCxnSpPr>
              <a:cxnSpLocks noChangeShapeType="1"/>
            </p:cNvCxnSpPr>
            <p:nvPr/>
          </p:nvCxnSpPr>
          <p:spPr bwMode="auto">
            <a:xfrm>
              <a:off x="1371600" y="1670538"/>
              <a:ext cx="571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a:off x="2286000" y="1670538"/>
              <a:ext cx="571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a:off x="184638" y="817685"/>
              <a:ext cx="1028212" cy="650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flipH="1">
              <a:off x="228600" y="817685"/>
              <a:ext cx="984690" cy="650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Freeform 22"/>
            <p:cNvSpPr>
              <a:spLocks/>
            </p:cNvSpPr>
            <p:nvPr/>
          </p:nvSpPr>
          <p:spPr bwMode="auto">
            <a:xfrm>
              <a:off x="131885" y="0"/>
              <a:ext cx="2012266" cy="474785"/>
            </a:xfrm>
            <a:custGeom>
              <a:avLst/>
              <a:gdLst>
                <a:gd name="G0" fmla="+- 21600 0 0"/>
                <a:gd name="G1" fmla="+- 21600 0 0"/>
                <a:gd name="G2" fmla="+- 21600 0 0"/>
                <a:gd name="T0" fmla="*/ 22 w 43200"/>
                <a:gd name="T1" fmla="*/ 22569 h 22569"/>
                <a:gd name="T2" fmla="*/ 43200 w 43200"/>
                <a:gd name="T3" fmla="*/ 21600 h 22569"/>
                <a:gd name="T4" fmla="*/ 21600 w 43200"/>
                <a:gd name="T5" fmla="*/ 21600 h 22569"/>
              </a:gdLst>
              <a:ahLst/>
              <a:cxnLst>
                <a:cxn ang="0">
                  <a:pos x="T0" y="T1"/>
                </a:cxn>
                <a:cxn ang="0">
                  <a:pos x="T2" y="T3"/>
                </a:cxn>
                <a:cxn ang="0">
                  <a:pos x="T4" y="T5"/>
                </a:cxn>
              </a:cxnLst>
              <a:rect l="0" t="0" r="r" b="b"/>
              <a:pathLst>
                <a:path w="43200" h="22569" fill="none" extrusionOk="0">
                  <a:moveTo>
                    <a:pt x="21" y="22569"/>
                  </a:moveTo>
                  <a:cubicBezTo>
                    <a:pt x="7" y="22246"/>
                    <a:pt x="0" y="21923"/>
                    <a:pt x="0" y="21600"/>
                  </a:cubicBezTo>
                  <a:cubicBezTo>
                    <a:pt x="0" y="9670"/>
                    <a:pt x="9670" y="0"/>
                    <a:pt x="21600" y="0"/>
                  </a:cubicBezTo>
                  <a:cubicBezTo>
                    <a:pt x="33529" y="0"/>
                    <a:pt x="43200" y="9670"/>
                    <a:pt x="43200" y="21599"/>
                  </a:cubicBezTo>
                </a:path>
                <a:path w="43200" h="22569" stroke="0" extrusionOk="0">
                  <a:moveTo>
                    <a:pt x="21" y="22569"/>
                  </a:moveTo>
                  <a:cubicBezTo>
                    <a:pt x="7" y="22246"/>
                    <a:pt x="0" y="21923"/>
                    <a:pt x="0" y="21600"/>
                  </a:cubicBezTo>
                  <a:cubicBezTo>
                    <a:pt x="0" y="9670"/>
                    <a:pt x="9670" y="0"/>
                    <a:pt x="21600" y="0"/>
                  </a:cubicBezTo>
                  <a:cubicBezTo>
                    <a:pt x="33529" y="0"/>
                    <a:pt x="43200"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sp>
        <p:nvSpPr>
          <p:cNvPr id="24" name="Rectangle 23"/>
          <p:cNvSpPr/>
          <p:nvPr/>
        </p:nvSpPr>
        <p:spPr>
          <a:xfrm>
            <a:off x="4305760" y="4176944"/>
            <a:ext cx="4572000" cy="1200329"/>
          </a:xfrm>
          <a:prstGeom prst="rect">
            <a:avLst/>
          </a:prstGeom>
        </p:spPr>
        <p:txBody>
          <a:bodyPr>
            <a:spAutoFit/>
          </a:bodyPr>
          <a:lstStyle/>
          <a:p>
            <a:r>
              <a:rPr lang="en-US" sz="2400" dirty="0"/>
              <a:t>The graph has Hamiltonian cycles:</a:t>
            </a:r>
          </a:p>
          <a:p>
            <a:r>
              <a:rPr lang="en-US" sz="2400" dirty="0">
                <a:solidFill>
                  <a:srgbClr val="FF0000"/>
                </a:solidFill>
              </a:rPr>
              <a:t>1, 3, 4, 5, 6, 7, 8, 2, 1  </a:t>
            </a:r>
            <a:r>
              <a:rPr lang="en-US" sz="2400" dirty="0"/>
              <a:t>AND</a:t>
            </a:r>
          </a:p>
          <a:p>
            <a:r>
              <a:rPr lang="en-US" sz="2400" dirty="0">
                <a:solidFill>
                  <a:srgbClr val="FF0000"/>
                </a:solidFill>
              </a:rPr>
              <a:t>1, 2, 8, 7, 6, 5, 4, 3, 1.</a:t>
            </a:r>
          </a:p>
        </p:txBody>
      </p:sp>
    </p:spTree>
    <p:extLst>
      <p:ext uri="{BB962C8B-B14F-4D97-AF65-F5344CB8AC3E}">
        <p14:creationId xmlns:p14="http://schemas.microsoft.com/office/powerpoint/2010/main" val="31768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Given a list of vertices and to check whether it forms a Hamiltonian cycle or not:</a:t>
                </a:r>
              </a:p>
              <a:p>
                <a:r>
                  <a:rPr lang="en-US" dirty="0"/>
                  <a:t>Counts the vertices to make sure they are all there, then checks that each is connected to the next by an edge, and that the last is connected to the first.</a:t>
                </a:r>
              </a:p>
              <a:p>
                <a:r>
                  <a:rPr lang="en-US" dirty="0"/>
                  <a:t>It takes time proportional to </a:t>
                </a:r>
                <a14:m>
                  <m:oMath xmlns:m="http://schemas.openxmlformats.org/officeDocument/2006/math">
                    <m:r>
                      <a:rPr lang="en-US" i="1" dirty="0" smtClean="0">
                        <a:latin typeface="Cambria Math" panose="02040503050406030204" pitchFamily="18" charset="0"/>
                      </a:rPr>
                      <m:t>𝑛</m:t>
                    </m:r>
                  </m:oMath>
                </a14:m>
                <a:r>
                  <a:rPr lang="en-US" dirty="0"/>
                  <a:t>, because there are </a:t>
                </a:r>
                <a14:m>
                  <m:oMath xmlns:m="http://schemas.openxmlformats.org/officeDocument/2006/math">
                    <m:r>
                      <a:rPr lang="en-US" i="1" dirty="0" smtClean="0">
                        <a:latin typeface="Cambria Math" panose="02040503050406030204" pitchFamily="18" charset="0"/>
                      </a:rPr>
                      <m:t>𝑛</m:t>
                    </m:r>
                  </m:oMath>
                </a14:m>
                <a:r>
                  <a:rPr lang="en-US" dirty="0"/>
                  <a:t> vertices to count and </a:t>
                </a:r>
                <a14:m>
                  <m:oMath xmlns:m="http://schemas.openxmlformats.org/officeDocument/2006/math">
                    <m:r>
                      <a:rPr lang="en-US" i="1" dirty="0" smtClean="0">
                        <a:latin typeface="Cambria Math" panose="02040503050406030204" pitchFamily="18" charset="0"/>
                      </a:rPr>
                      <m:t>𝑛</m:t>
                    </m:r>
                  </m:oMath>
                </a14:m>
                <a:r>
                  <a:rPr lang="en-US" dirty="0"/>
                  <a:t> edges to check. </a:t>
                </a:r>
                <a14:m>
                  <m:oMath xmlns:m="http://schemas.openxmlformats.org/officeDocument/2006/math">
                    <m:r>
                      <a:rPr lang="en-US" i="1" dirty="0" smtClean="0">
                        <a:latin typeface="Cambria Math" panose="02040503050406030204" pitchFamily="18" charset="0"/>
                      </a:rPr>
                      <m:t>𝑛</m:t>
                    </m:r>
                  </m:oMath>
                </a14:m>
                <a:r>
                  <a:rPr lang="en-US" dirty="0"/>
                  <a:t> is a polynomial, so the check runs in polynomial time.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457" r="-1043"/>
                </a:stretch>
              </a:blipFill>
            </p:spPr>
            <p:txBody>
              <a:bodyPr/>
              <a:lstStyle/>
              <a:p>
                <a:r>
                  <a:rPr lang="en-US">
                    <a:noFill/>
                  </a:rPr>
                  <a:t> </a:t>
                </a:r>
              </a:p>
            </p:txBody>
          </p:sp>
        </mc:Fallback>
      </mc:AlternateContent>
    </p:spTree>
    <p:extLst>
      <p:ext uri="{BB962C8B-B14F-4D97-AF65-F5344CB8AC3E}">
        <p14:creationId xmlns:p14="http://schemas.microsoft.com/office/powerpoint/2010/main" val="162904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To find a Hamiltonian cycle from the given graph:</a:t>
                </a:r>
              </a:p>
              <a:p>
                <a:r>
                  <a:rPr lang="en-US" dirty="0"/>
                  <a:t>There are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different sequences of vertices that </a:t>
                </a:r>
                <a:r>
                  <a:rPr lang="en-US" i="1" dirty="0"/>
                  <a:t>might</a:t>
                </a:r>
                <a:r>
                  <a:rPr lang="en-US" dirty="0"/>
                  <a:t> be Hamiltonian paths in a given </a:t>
                </a:r>
                <a14:m>
                  <m:oMath xmlns:m="http://schemas.openxmlformats.org/officeDocument/2006/math">
                    <m:r>
                      <a:rPr lang="en-US" i="1" dirty="0" smtClean="0">
                        <a:latin typeface="Cambria Math" panose="02040503050406030204" pitchFamily="18" charset="0"/>
                      </a:rPr>
                      <m:t>𝑛</m:t>
                    </m:r>
                  </m:oMath>
                </a14:m>
                <a:r>
                  <a:rPr lang="en-US" dirty="0"/>
                  <a:t>-vertex graph, so a brute force search algorithm that tests all possible sequences can not be solved in polynomial time.</a:t>
                </a:r>
              </a:p>
              <a:p>
                <a:r>
                  <a:rPr lang="en-US" dirty="0"/>
                  <a:t>This means that finding whether a graph has a Hamiltonian Cycle or not is NP Hard.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457" r="-1043"/>
                </a:stretch>
              </a:blipFill>
            </p:spPr>
            <p:txBody>
              <a:bodyPr/>
              <a:lstStyle/>
              <a:p>
                <a:r>
                  <a:rPr lang="en-US">
                    <a:noFill/>
                  </a:rPr>
                  <a:t> </a:t>
                </a:r>
              </a:p>
            </p:txBody>
          </p:sp>
        </mc:Fallback>
      </mc:AlternateContent>
    </p:spTree>
    <p:extLst>
      <p:ext uri="{BB962C8B-B14F-4D97-AF65-F5344CB8AC3E}">
        <p14:creationId xmlns:p14="http://schemas.microsoft.com/office/powerpoint/2010/main" val="424102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Traveling Salesperson Problem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graph G = (V,E), find a cycle of edges of this graph such that all of the vertices in the graph is visited exactly once with the minimum total length.</a:t>
                </a:r>
              </a:p>
              <a:p>
                <a:r>
                  <a:rPr lang="en-US" dirty="0"/>
                  <a:t>For example, consider Figure below. There are two cycles satisfying our condition. </a:t>
                </a:r>
              </a:p>
              <a:p>
                <a:endParaRPr lang="en-US" dirty="0"/>
              </a:p>
              <a:p>
                <a:endParaRPr lang="en-US" dirty="0"/>
              </a:p>
              <a:p>
                <a:endParaRPr lang="en-US" dirty="0"/>
              </a:p>
              <a:p>
                <a:r>
                  <a:rPr lang="en-US" dirty="0"/>
                  <a:t>They are </a:t>
                </a:r>
              </a:p>
              <a:p>
                <a:pPr marL="0" indent="0" algn="ctr">
                  <a:buNone/>
                </a:pP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𝐶</m:t>
                        </m:r>
                      </m:e>
                      <m:sub>
                        <m:r>
                          <a:rPr lang="en-US" b="0" i="1" dirty="0" smtClean="0">
                            <a:solidFill>
                              <a:srgbClr val="FF0000"/>
                            </a:solidFill>
                            <a:latin typeface="Cambria Math" panose="02040503050406030204" pitchFamily="18" charset="0"/>
                          </a:rPr>
                          <m:t>1</m:t>
                        </m:r>
                      </m:sub>
                    </m:sSub>
                    <m:r>
                      <a:rPr lang="en-US" i="1" baseline="-25000" dirty="0" smtClean="0">
                        <a:solidFill>
                          <a:srgbClr val="FF0000"/>
                        </a:solidFill>
                        <a:latin typeface="Cambria Math" panose="02040503050406030204" pitchFamily="18" charset="0"/>
                      </a:rPr>
                      <m:t> </m:t>
                    </m:r>
                    <m:r>
                      <a:rPr lang="en-US" i="1" dirty="0">
                        <a:solidFill>
                          <a:srgbClr val="FF0000"/>
                        </a:solidFill>
                        <a:latin typeface="Cambria Math" panose="02040503050406030204" pitchFamily="18" charset="0"/>
                      </a:rPr>
                      <m:t>= </m:t>
                    </m:r>
                    <m:r>
                      <a:rPr lang="en-US" i="1" dirty="0">
                        <a:solidFill>
                          <a:srgbClr val="FF0000"/>
                        </a:solidFill>
                        <a:latin typeface="Cambria Math" panose="02040503050406030204" pitchFamily="18" charset="0"/>
                      </a:rPr>
                      <m:t>𝑎</m:t>
                    </m:r>
                    <m:r>
                      <a:rPr lang="en-US" i="1" dirty="0"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𝑏</m:t>
                    </m:r>
                    <m:r>
                      <a:rPr lang="en-US" i="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𝑒</m:t>
                    </m:r>
                    <m:r>
                      <a:rPr lang="en-US" i="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𝑑</m:t>
                    </m:r>
                    <m:r>
                      <a:rPr lang="en-US" i="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𝑐</m:t>
                    </m:r>
                    <m:r>
                      <a:rPr lang="en-US" i="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𝑓</m:t>
                    </m:r>
                    <m:r>
                      <a:rPr lang="en-US" i="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𝑎</m:t>
                    </m:r>
                    <m:r>
                      <a:rPr lang="en-US" i="1" dirty="0" smtClean="0">
                        <a:solidFill>
                          <a:srgbClr val="FF0000"/>
                        </a:solidFill>
                        <a:latin typeface="Cambria Math" panose="02040503050406030204" pitchFamily="18" charset="0"/>
                      </a:rPr>
                      <m:t> </m:t>
                    </m:r>
                  </m:oMath>
                </a14:m>
                <a:r>
                  <a:rPr lang="en-US" i="1" dirty="0">
                    <a:solidFill>
                      <a:srgbClr val="FF0000"/>
                    </a:solidFill>
                  </a:rPr>
                  <a:t>and </a:t>
                </a:r>
              </a:p>
              <a:p>
                <a:pPr marL="0" indent="0" algn="ctr">
                  <a:buNone/>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 </m:t>
                      </m:r>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𝐶</m:t>
                          </m:r>
                        </m:e>
                        <m:sub>
                          <m:r>
                            <a:rPr lang="en-US" b="0" i="1" dirty="0" smtClean="0">
                              <a:solidFill>
                                <a:srgbClr val="FF0000"/>
                              </a:solidFill>
                              <a:latin typeface="Cambria Math" panose="02040503050406030204" pitchFamily="18" charset="0"/>
                            </a:rPr>
                            <m:t>2</m:t>
                          </m:r>
                        </m:sub>
                      </m:sSub>
                      <m:r>
                        <a:rPr lang="en-US" i="1" dirty="0">
                          <a:solidFill>
                            <a:srgbClr val="FF0000"/>
                          </a:solidFill>
                          <a:latin typeface="Cambria Math" panose="02040503050406030204" pitchFamily="18" charset="0"/>
                        </a:rPr>
                        <m:t>= </m:t>
                      </m:r>
                      <m:r>
                        <a:rPr lang="en-US" i="1" dirty="0">
                          <a:solidFill>
                            <a:srgbClr val="FF0000"/>
                          </a:solidFill>
                          <a:latin typeface="Cambria Math" panose="02040503050406030204" pitchFamily="18" charset="0"/>
                        </a:rPr>
                        <m:t>𝑎</m:t>
                      </m:r>
                      <m:r>
                        <a:rPr lang="en-US" i="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𝑐</m:t>
                      </m:r>
                      <m:r>
                        <a:rPr lang="en-US" i="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𝑏</m:t>
                      </m:r>
                      <m:r>
                        <a:rPr lang="en-US" i="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𝑒</m:t>
                      </m:r>
                      <m:r>
                        <a:rPr lang="en-US" i="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𝑑</m:t>
                      </m:r>
                      <m:r>
                        <a:rPr lang="en-US" i="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𝑓</m:t>
                      </m:r>
                      <m:r>
                        <a:rPr lang="en-US" i="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i="1" dirty="0" smtClean="0">
                          <a:solidFill>
                            <a:srgbClr val="FF0000"/>
                          </a:solidFill>
                          <a:latin typeface="Cambria Math" panose="02040503050406030204" pitchFamily="18" charset="0"/>
                        </a:rPr>
                        <m:t>𝑎</m:t>
                      </m:r>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grpSp>
        <p:nvGrpSpPr>
          <p:cNvPr id="6" name="Canvas 210"/>
          <p:cNvGrpSpPr/>
          <p:nvPr/>
        </p:nvGrpSpPr>
        <p:grpSpPr>
          <a:xfrm>
            <a:off x="3075940" y="3153253"/>
            <a:ext cx="2992777" cy="1799747"/>
            <a:chOff x="0" y="0"/>
            <a:chExt cx="2992777" cy="1799747"/>
          </a:xfrm>
        </p:grpSpPr>
        <p:sp>
          <p:nvSpPr>
            <p:cNvPr id="7" name="Rectangle 6"/>
            <p:cNvSpPr/>
            <p:nvPr/>
          </p:nvSpPr>
          <p:spPr>
            <a:xfrm>
              <a:off x="0" y="0"/>
              <a:ext cx="2992120" cy="1798955"/>
            </a:xfrm>
            <a:prstGeom prst="rect">
              <a:avLst/>
            </a:prstGeom>
          </p:spPr>
        </p:sp>
        <p:cxnSp>
          <p:nvCxnSpPr>
            <p:cNvPr id="8" name="Straight Connector 7"/>
            <p:cNvCxnSpPr/>
            <p:nvPr/>
          </p:nvCxnSpPr>
          <p:spPr>
            <a:xfrm>
              <a:off x="272170" y="367748"/>
              <a:ext cx="1262269"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72170" y="367748"/>
              <a:ext cx="709" cy="114300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2879" y="1511678"/>
              <a:ext cx="2394621"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34439" y="367748"/>
              <a:ext cx="1133061"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67500" y="367748"/>
              <a:ext cx="0" cy="114300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72879" y="894522"/>
              <a:ext cx="1261560" cy="617156"/>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34439" y="367748"/>
              <a:ext cx="0" cy="526774"/>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2879" y="367748"/>
              <a:ext cx="1261560" cy="526774"/>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534439" y="894522"/>
              <a:ext cx="1133061" cy="617156"/>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534439" y="367748"/>
              <a:ext cx="1133061" cy="526774"/>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534439" y="367748"/>
              <a:ext cx="1133061" cy="114393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Text Box 194"/>
            <p:cNvSpPr txBox="1"/>
            <p:nvPr/>
          </p:nvSpPr>
          <p:spPr>
            <a:xfrm>
              <a:off x="769127" y="123347"/>
              <a:ext cx="377687" cy="278295"/>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r>
                <a:rPr lang="en-US" sz="1400" dirty="0">
                  <a:effectLst/>
                  <a:ea typeface="Calibri" panose="020F0502020204030204" pitchFamily="34" charset="0"/>
                  <a:cs typeface="Times New Roman" panose="02020603050405020304" pitchFamily="18" charset="0"/>
                </a:rPr>
                <a:t>13</a:t>
              </a:r>
            </a:p>
          </p:txBody>
        </p:sp>
        <p:sp>
          <p:nvSpPr>
            <p:cNvPr id="20" name="Text Box 14"/>
            <p:cNvSpPr txBox="1"/>
            <p:nvPr/>
          </p:nvSpPr>
          <p:spPr>
            <a:xfrm>
              <a:off x="103803" y="80775"/>
              <a:ext cx="377190"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0"/>
                </a:spcAft>
              </a:pPr>
              <a:r>
                <a:rPr lang="en-US" sz="1400">
                  <a:effectLst/>
                  <a:ea typeface="Calibri" panose="020F0502020204030204" pitchFamily="34" charset="0"/>
                  <a:cs typeface="Shruti" panose="020B0502040204020203" pitchFamily="34" charset="0"/>
                </a:rPr>
                <a:t> a</a:t>
              </a:r>
              <a:endParaRPr lang="en-US" sz="1400">
                <a:effectLst/>
                <a:ea typeface="Times New Roman" panose="02020603050405020304" pitchFamily="18" charset="0"/>
              </a:endParaRPr>
            </a:p>
          </p:txBody>
        </p:sp>
        <p:sp>
          <p:nvSpPr>
            <p:cNvPr id="21" name="Text Box 14"/>
            <p:cNvSpPr txBox="1"/>
            <p:nvPr/>
          </p:nvSpPr>
          <p:spPr>
            <a:xfrm>
              <a:off x="1399699" y="94027"/>
              <a:ext cx="283827"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0"/>
                </a:spcAft>
              </a:pPr>
              <a:r>
                <a:rPr lang="en-US" sz="1400">
                  <a:effectLst/>
                  <a:ea typeface="Calibri" panose="020F0502020204030204" pitchFamily="34" charset="0"/>
                  <a:cs typeface="Shruti" panose="020B0502040204020203" pitchFamily="34" charset="0"/>
                </a:rPr>
                <a:t>b</a:t>
              </a:r>
              <a:endParaRPr lang="en-US" sz="1400">
                <a:effectLst/>
                <a:ea typeface="Times New Roman" panose="02020603050405020304" pitchFamily="18" charset="0"/>
              </a:endParaRPr>
            </a:p>
          </p:txBody>
        </p:sp>
        <p:sp>
          <p:nvSpPr>
            <p:cNvPr id="22" name="Text Box 14"/>
            <p:cNvSpPr txBox="1"/>
            <p:nvPr/>
          </p:nvSpPr>
          <p:spPr>
            <a:xfrm>
              <a:off x="2526134" y="95123"/>
              <a:ext cx="280514"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0"/>
                </a:spcAft>
              </a:pPr>
              <a:r>
                <a:rPr lang="en-US" sz="1400">
                  <a:effectLst/>
                  <a:ea typeface="Calibri" panose="020F0502020204030204" pitchFamily="34" charset="0"/>
                  <a:cs typeface="Shruti" panose="020B0502040204020203" pitchFamily="34" charset="0"/>
                </a:rPr>
                <a:t>e</a:t>
              </a:r>
              <a:endParaRPr lang="en-US" sz="1400">
                <a:effectLst/>
                <a:ea typeface="Times New Roman" panose="02020603050405020304" pitchFamily="18" charset="0"/>
              </a:endParaRPr>
            </a:p>
          </p:txBody>
        </p:sp>
        <p:sp>
          <p:nvSpPr>
            <p:cNvPr id="23" name="Text Box 14"/>
            <p:cNvSpPr txBox="1"/>
            <p:nvPr/>
          </p:nvSpPr>
          <p:spPr>
            <a:xfrm>
              <a:off x="1962917" y="140243"/>
              <a:ext cx="237444"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0"/>
                </a:spcAft>
              </a:pPr>
              <a:r>
                <a:rPr lang="en-US" sz="1400">
                  <a:effectLst/>
                  <a:ea typeface="Calibri" panose="020F0502020204030204" pitchFamily="34" charset="0"/>
                  <a:cs typeface="Shruti" panose="020B0502040204020203" pitchFamily="34" charset="0"/>
                </a:rPr>
                <a:t>2</a:t>
              </a:r>
              <a:endParaRPr lang="en-US" sz="1400">
                <a:effectLst/>
                <a:ea typeface="Times New Roman" panose="02020603050405020304" pitchFamily="18" charset="0"/>
              </a:endParaRPr>
            </a:p>
          </p:txBody>
        </p:sp>
        <p:sp>
          <p:nvSpPr>
            <p:cNvPr id="24" name="Text Box 14"/>
            <p:cNvSpPr txBox="1"/>
            <p:nvPr/>
          </p:nvSpPr>
          <p:spPr>
            <a:xfrm>
              <a:off x="641013" y="610862"/>
              <a:ext cx="377190"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0"/>
                </a:spcAft>
              </a:pPr>
              <a:r>
                <a:rPr lang="en-US" sz="1400" dirty="0">
                  <a:effectLst/>
                  <a:ea typeface="Calibri" panose="020F0502020204030204" pitchFamily="34" charset="0"/>
                  <a:cs typeface="Shruti" panose="020B0502040204020203" pitchFamily="34" charset="0"/>
                </a:rPr>
                <a:t>12</a:t>
              </a:r>
              <a:endParaRPr lang="en-US" sz="1400" dirty="0">
                <a:effectLst/>
                <a:ea typeface="Times New Roman" panose="02020603050405020304" pitchFamily="18" charset="0"/>
              </a:endParaRPr>
            </a:p>
          </p:txBody>
        </p:sp>
        <p:sp>
          <p:nvSpPr>
            <p:cNvPr id="25" name="Text Box 14"/>
            <p:cNvSpPr txBox="1"/>
            <p:nvPr/>
          </p:nvSpPr>
          <p:spPr>
            <a:xfrm>
              <a:off x="2615587" y="733278"/>
              <a:ext cx="377190"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0"/>
                </a:spcAft>
              </a:pPr>
              <a:r>
                <a:rPr lang="en-US" sz="1400">
                  <a:effectLst/>
                  <a:ea typeface="Calibri" panose="020F0502020204030204" pitchFamily="34" charset="0"/>
                  <a:cs typeface="Shruti" panose="020B0502040204020203" pitchFamily="34" charset="0"/>
                </a:rPr>
                <a:t>10</a:t>
              </a:r>
              <a:endParaRPr lang="en-US" sz="1400">
                <a:effectLst/>
                <a:ea typeface="Times New Roman" panose="02020603050405020304" pitchFamily="18" charset="0"/>
              </a:endParaRPr>
            </a:p>
          </p:txBody>
        </p:sp>
        <p:sp>
          <p:nvSpPr>
            <p:cNvPr id="26" name="Text Box 14"/>
            <p:cNvSpPr txBox="1"/>
            <p:nvPr/>
          </p:nvSpPr>
          <p:spPr>
            <a:xfrm>
              <a:off x="1306337" y="1510748"/>
              <a:ext cx="377190"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0"/>
                </a:spcAft>
              </a:pPr>
              <a:r>
                <a:rPr lang="en-US" sz="1400">
                  <a:effectLst/>
                  <a:ea typeface="Calibri" panose="020F0502020204030204" pitchFamily="34" charset="0"/>
                  <a:cs typeface="Shruti" panose="020B0502040204020203" pitchFamily="34" charset="0"/>
                </a:rPr>
                <a:t>11</a:t>
              </a:r>
              <a:endParaRPr lang="en-US" sz="1400">
                <a:effectLst/>
                <a:ea typeface="Times New Roman" panose="02020603050405020304" pitchFamily="18" charset="0"/>
              </a:endParaRPr>
            </a:p>
          </p:txBody>
        </p:sp>
        <p:sp>
          <p:nvSpPr>
            <p:cNvPr id="27" name="Text Box 14"/>
            <p:cNvSpPr txBox="1"/>
            <p:nvPr/>
          </p:nvSpPr>
          <p:spPr>
            <a:xfrm>
              <a:off x="1403491" y="928582"/>
              <a:ext cx="280035"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400">
                  <a:effectLst/>
                  <a:ea typeface="Calibri" panose="020F0502020204030204" pitchFamily="34" charset="0"/>
                  <a:cs typeface="Shruti" panose="020B0502040204020203" pitchFamily="34" charset="0"/>
                </a:rPr>
                <a:t>c</a:t>
              </a:r>
              <a:endParaRPr lang="en-US" sz="1400">
                <a:effectLst/>
                <a:ea typeface="Times New Roman" panose="02020603050405020304" pitchFamily="18" charset="0"/>
              </a:endParaRPr>
            </a:p>
          </p:txBody>
        </p:sp>
        <p:sp>
          <p:nvSpPr>
            <p:cNvPr id="28" name="Text Box 14"/>
            <p:cNvSpPr txBox="1"/>
            <p:nvPr/>
          </p:nvSpPr>
          <p:spPr>
            <a:xfrm>
              <a:off x="159978" y="1511678"/>
              <a:ext cx="280035"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400">
                  <a:effectLst/>
                  <a:ea typeface="Calibri" panose="020F0502020204030204" pitchFamily="34" charset="0"/>
                  <a:cs typeface="Shruti" panose="020B0502040204020203" pitchFamily="34" charset="0"/>
                </a:rPr>
                <a:t>f</a:t>
              </a:r>
              <a:endParaRPr lang="en-US" sz="1400">
                <a:effectLst/>
                <a:ea typeface="Times New Roman" panose="02020603050405020304" pitchFamily="18" charset="0"/>
              </a:endParaRPr>
            </a:p>
          </p:txBody>
        </p:sp>
        <p:sp>
          <p:nvSpPr>
            <p:cNvPr id="29" name="Text Box 14"/>
            <p:cNvSpPr txBox="1"/>
            <p:nvPr/>
          </p:nvSpPr>
          <p:spPr>
            <a:xfrm>
              <a:off x="2526613" y="1521617"/>
              <a:ext cx="280035"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400">
                  <a:effectLst/>
                  <a:ea typeface="Calibri" panose="020F0502020204030204" pitchFamily="34" charset="0"/>
                  <a:cs typeface="Shruti" panose="020B0502040204020203" pitchFamily="34" charset="0"/>
                </a:rPr>
                <a:t>d</a:t>
              </a:r>
              <a:endParaRPr lang="en-US" sz="1400">
                <a:effectLst/>
                <a:ea typeface="Times New Roman" panose="02020603050405020304" pitchFamily="18" charset="0"/>
              </a:endParaRPr>
            </a:p>
          </p:txBody>
        </p:sp>
        <p:sp>
          <p:nvSpPr>
            <p:cNvPr id="30" name="Text Box 14"/>
            <p:cNvSpPr txBox="1"/>
            <p:nvPr/>
          </p:nvSpPr>
          <p:spPr>
            <a:xfrm>
              <a:off x="36024" y="754252"/>
              <a:ext cx="236855"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400">
                  <a:effectLst/>
                  <a:ea typeface="Calibri" panose="020F0502020204030204" pitchFamily="34" charset="0"/>
                  <a:cs typeface="Shruti" panose="020B0502040204020203" pitchFamily="34" charset="0"/>
                </a:rPr>
                <a:t>7</a:t>
              </a:r>
              <a:endParaRPr lang="en-US" sz="1400">
                <a:effectLst/>
                <a:ea typeface="Times New Roman" panose="02020603050405020304" pitchFamily="18" charset="0"/>
              </a:endParaRPr>
            </a:p>
          </p:txBody>
        </p:sp>
        <p:sp>
          <p:nvSpPr>
            <p:cNvPr id="31" name="Text Box 14"/>
            <p:cNvSpPr txBox="1"/>
            <p:nvPr/>
          </p:nvSpPr>
          <p:spPr>
            <a:xfrm>
              <a:off x="641013" y="1032382"/>
              <a:ext cx="236855"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400">
                  <a:effectLst/>
                  <a:ea typeface="Calibri" panose="020F0502020204030204" pitchFamily="34" charset="0"/>
                  <a:cs typeface="Shruti" panose="020B0502040204020203" pitchFamily="34" charset="0"/>
                </a:rPr>
                <a:t>5</a:t>
              </a:r>
              <a:endParaRPr lang="en-US" sz="1400">
                <a:effectLst/>
                <a:ea typeface="Times New Roman" panose="02020603050405020304" pitchFamily="18" charset="0"/>
              </a:endParaRPr>
            </a:p>
          </p:txBody>
        </p:sp>
        <p:sp>
          <p:nvSpPr>
            <p:cNvPr id="32" name="Text Box 14"/>
            <p:cNvSpPr txBox="1"/>
            <p:nvPr/>
          </p:nvSpPr>
          <p:spPr>
            <a:xfrm>
              <a:off x="1191260" y="465087"/>
              <a:ext cx="377190"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400" dirty="0">
                  <a:effectLst/>
                  <a:ea typeface="Calibri" panose="020F0502020204030204" pitchFamily="34" charset="0"/>
                  <a:cs typeface="Shruti" panose="020B0502040204020203" pitchFamily="34" charset="0"/>
                </a:rPr>
                <a:t>17</a:t>
              </a:r>
              <a:endParaRPr lang="en-US" sz="1400" dirty="0">
                <a:effectLst/>
                <a:ea typeface="Times New Roman" panose="02020603050405020304" pitchFamily="18" charset="0"/>
              </a:endParaRPr>
            </a:p>
          </p:txBody>
        </p:sp>
        <p:sp>
          <p:nvSpPr>
            <p:cNvPr id="33" name="Text Box 14"/>
            <p:cNvSpPr txBox="1"/>
            <p:nvPr/>
          </p:nvSpPr>
          <p:spPr>
            <a:xfrm>
              <a:off x="2043018" y="351947"/>
              <a:ext cx="236855"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400" dirty="0">
                  <a:effectLst/>
                  <a:ea typeface="Calibri" panose="020F0502020204030204" pitchFamily="34" charset="0"/>
                  <a:cs typeface="Shruti" panose="020B0502040204020203" pitchFamily="34" charset="0"/>
                </a:rPr>
                <a:t>5</a:t>
              </a:r>
              <a:endParaRPr lang="en-US" sz="1400" dirty="0">
                <a:effectLst/>
                <a:ea typeface="Times New Roman" panose="02020603050405020304" pitchFamily="18" charset="0"/>
              </a:endParaRPr>
            </a:p>
          </p:txBody>
        </p:sp>
        <p:sp>
          <p:nvSpPr>
            <p:cNvPr id="34" name="Text Box 14"/>
            <p:cNvSpPr txBox="1"/>
            <p:nvPr/>
          </p:nvSpPr>
          <p:spPr>
            <a:xfrm>
              <a:off x="2200361" y="928582"/>
              <a:ext cx="236855" cy="27813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400">
                  <a:effectLst/>
                  <a:ea typeface="Calibri" panose="020F0502020204030204" pitchFamily="34" charset="0"/>
                  <a:cs typeface="Shruti" panose="020B0502040204020203" pitchFamily="34" charset="0"/>
                </a:rPr>
                <a:t>9</a:t>
              </a:r>
              <a:endParaRPr lang="en-US" sz="1400">
                <a:effectLst/>
                <a:ea typeface="Times New Roman" panose="02020603050405020304" pitchFamily="18" charset="0"/>
              </a:endParaRPr>
            </a:p>
          </p:txBody>
        </p:sp>
      </p:grpSp>
    </p:spTree>
    <p:extLst>
      <p:ext uri="{BB962C8B-B14F-4D97-AF65-F5344CB8AC3E}">
        <p14:creationId xmlns:p14="http://schemas.microsoft.com/office/powerpoint/2010/main" val="277927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Study…</a:t>
            </a:r>
          </a:p>
        </p:txBody>
      </p:sp>
      <p:sp>
        <p:nvSpPr>
          <p:cNvPr id="3" name="Content Placeholder 2"/>
          <p:cNvSpPr>
            <a:spLocks noGrp="1"/>
          </p:cNvSpPr>
          <p:nvPr>
            <p:ph idx="1"/>
          </p:nvPr>
        </p:nvSpPr>
        <p:spPr/>
        <p:txBody>
          <a:bodyPr/>
          <a:lstStyle/>
          <a:p>
            <a:r>
              <a:rPr lang="en-US" dirty="0"/>
              <a:t>The class P and NP</a:t>
            </a:r>
          </a:p>
          <a:p>
            <a:r>
              <a:rPr lang="en-US" dirty="0"/>
              <a:t>Polynomial reduction</a:t>
            </a:r>
          </a:p>
          <a:p>
            <a:r>
              <a:rPr lang="en-US" dirty="0"/>
              <a:t>NP- Completeness Problem</a:t>
            </a:r>
          </a:p>
          <a:p>
            <a:r>
              <a:rPr lang="en-US" dirty="0"/>
              <a:t>NP-Hard Problems</a:t>
            </a:r>
          </a:p>
          <a:p>
            <a:r>
              <a:rPr lang="en-US" dirty="0"/>
              <a:t>Travelling Salesman problem, Hamiltonian problem, Approximation algorithms</a:t>
            </a:r>
          </a:p>
        </p:txBody>
      </p:sp>
    </p:spTree>
    <p:extLst>
      <p:ext uri="{BB962C8B-B14F-4D97-AF65-F5344CB8AC3E}">
        <p14:creationId xmlns:p14="http://schemas.microsoft.com/office/powerpoint/2010/main" val="168900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3748" y="2132856"/>
            <a:ext cx="4392488" cy="2800767"/>
          </a:xfrm>
          <a:prstGeom prst="rect">
            <a:avLst/>
          </a:prstGeom>
          <a:noFill/>
        </p:spPr>
        <p:txBody>
          <a:bodyPr wrap="square" rtlCol="0">
            <a:spAutoFit/>
          </a:bodyPr>
          <a:lstStyle/>
          <a:p>
            <a:pPr algn="ctr"/>
            <a:r>
              <a:rPr lang="en-US" sz="8800" dirty="0">
                <a:solidFill>
                  <a:srgbClr val="C00000"/>
                </a:solidFill>
                <a:latin typeface="Comic Sans MS" panose="030F0702030302020204" pitchFamily="66" charset="0"/>
                <a:cs typeface="Consolas" panose="020B0609020204030204" pitchFamily="49" charset="0"/>
              </a:rPr>
              <a:t>All the BEST !!</a:t>
            </a:r>
          </a:p>
        </p:txBody>
      </p:sp>
    </p:spTree>
    <p:extLst>
      <p:ext uri="{BB962C8B-B14F-4D97-AF65-F5344CB8AC3E}">
        <p14:creationId xmlns:p14="http://schemas.microsoft.com/office/powerpoint/2010/main" val="105961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Definitions</a:t>
            </a:r>
          </a:p>
        </p:txBody>
      </p:sp>
      <p:sp>
        <p:nvSpPr>
          <p:cNvPr id="3" name="Content Placeholder 2"/>
          <p:cNvSpPr>
            <a:spLocks noGrp="1"/>
          </p:cNvSpPr>
          <p:nvPr>
            <p:ph idx="1"/>
          </p:nvPr>
        </p:nvSpPr>
        <p:spPr/>
        <p:txBody>
          <a:bodyPr/>
          <a:lstStyle/>
          <a:p>
            <a:r>
              <a:rPr lang="en-US" dirty="0"/>
              <a:t>Asymptotic notations are used to describe </a:t>
            </a:r>
            <a:r>
              <a:rPr lang="en-US" b="1" dirty="0"/>
              <a:t>the asymptotic running time </a:t>
            </a:r>
            <a:r>
              <a:rPr lang="en-US" dirty="0"/>
              <a:t>of an algorithm. </a:t>
            </a:r>
          </a:p>
          <a:p>
            <a:r>
              <a:rPr lang="en-US" dirty="0"/>
              <a:t>Asymptotic notations are commonly used notations in </a:t>
            </a:r>
            <a:r>
              <a:rPr lang="en-US" b="1" dirty="0"/>
              <a:t>performance analysis</a:t>
            </a:r>
            <a:r>
              <a:rPr lang="en-US" dirty="0"/>
              <a:t>.</a:t>
            </a:r>
          </a:p>
          <a:p>
            <a:r>
              <a:rPr lang="en-US" dirty="0"/>
              <a:t>They are used to characterize the complexity of an algorithm.</a:t>
            </a:r>
          </a:p>
          <a:p>
            <a:r>
              <a:rPr lang="en-US" dirty="0"/>
              <a:t>They are,</a:t>
            </a:r>
          </a:p>
          <a:p>
            <a:pPr marL="914400" lvl="1" indent="-457200">
              <a:buFont typeface="+mj-lt"/>
              <a:buAutoNum type="arabicPeriod"/>
            </a:pPr>
            <a:r>
              <a:rPr lang="en-US" b="1" dirty="0"/>
              <a:t>Big - Oh</a:t>
            </a:r>
          </a:p>
          <a:p>
            <a:pPr marL="914400" lvl="1" indent="-457200">
              <a:buFont typeface="+mj-lt"/>
              <a:buAutoNum type="arabicPeriod"/>
            </a:pPr>
            <a:r>
              <a:rPr lang="en-US" b="1" dirty="0"/>
              <a:t>Big - Theta</a:t>
            </a:r>
          </a:p>
          <a:p>
            <a:pPr marL="914400" lvl="1" indent="-457200">
              <a:buFont typeface="+mj-lt"/>
              <a:buAutoNum type="arabicPeriod"/>
            </a:pPr>
            <a:r>
              <a:rPr lang="en-US" b="1" dirty="0"/>
              <a:t>Big - Omega</a:t>
            </a:r>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160941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57200" indent="-457200">
              <a:buFont typeface="+mj-lt"/>
              <a:buAutoNum type="arabicPeriod"/>
            </a:pPr>
            <a:r>
              <a:rPr lang="en-US" sz="2800" dirty="0"/>
              <a:t>O-Notation (Big O notation) (Upper Bound)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2872686"/>
                <a:ext cx="5143500" cy="3451914"/>
              </a:xfrm>
            </p:spPr>
            <p:txBody>
              <a:bodyPr/>
              <a:lstStyle/>
              <a:p>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an asymptotically </a:t>
                </a:r>
                <a:r>
                  <a:rPr lang="en-US" b="1" dirty="0"/>
                  <a:t>upper bound </a:t>
                </a:r>
                <a:r>
                  <a:rPr lang="en-US" dirty="0"/>
                  <a:t>for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a:t>
                </a:r>
              </a:p>
              <a:p>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implies:  </a:t>
                </a: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66FF"/>
                          </a:solidFill>
                          <a:latin typeface="Cambria Math" panose="02040503050406030204" pitchFamily="18" charset="0"/>
                        </a:rPr>
                        <m:t>𝒇</m:t>
                      </m:r>
                      <m:d>
                        <m:dPr>
                          <m:ctrlPr>
                            <a:rPr lang="en-US" b="1" i="1" dirty="0" smtClean="0">
                              <a:solidFill>
                                <a:srgbClr val="0066FF"/>
                              </a:solidFill>
                              <a:latin typeface="Cambria Math" panose="02040503050406030204" pitchFamily="18" charset="0"/>
                            </a:rPr>
                          </m:ctrlPr>
                        </m:dPr>
                        <m:e>
                          <m:r>
                            <a:rPr lang="en-US" b="1" i="1" dirty="0" smtClean="0">
                              <a:solidFill>
                                <a:srgbClr val="0066FF"/>
                              </a:solidFill>
                              <a:latin typeface="Cambria Math" panose="02040503050406030204" pitchFamily="18" charset="0"/>
                            </a:rPr>
                            <m:t>𝒏</m:t>
                          </m:r>
                        </m:e>
                      </m:d>
                      <m:r>
                        <a:rPr lang="en-US" b="1" i="1" dirty="0" smtClean="0">
                          <a:solidFill>
                            <a:srgbClr val="0066FF"/>
                          </a:solidFill>
                          <a:latin typeface="Cambria Math" panose="02040503050406030204" pitchFamily="18" charset="0"/>
                        </a:rPr>
                        <m:t>“≤” </m:t>
                      </m:r>
                      <m:r>
                        <a:rPr lang="en-US" b="1" i="1" dirty="0" smtClean="0">
                          <a:solidFill>
                            <a:srgbClr val="0066FF"/>
                          </a:solidFill>
                          <a:latin typeface="Cambria Math" panose="02040503050406030204" pitchFamily="18" charset="0"/>
                        </a:rPr>
                        <m:t>𝒄</m:t>
                      </m:r>
                      <m:r>
                        <a:rPr lang="en-US" b="1" i="1" dirty="0" smtClean="0">
                          <a:solidFill>
                            <a:srgbClr val="0066FF"/>
                          </a:solidFill>
                          <a:latin typeface="Cambria Math" panose="02040503050406030204" pitchFamily="18" charset="0"/>
                        </a:rPr>
                        <m:t>.</m:t>
                      </m:r>
                      <m:r>
                        <a:rPr lang="en-US" b="1" i="1" dirty="0" smtClean="0">
                          <a:solidFill>
                            <a:srgbClr val="0066FF"/>
                          </a:solidFill>
                          <a:latin typeface="Cambria Math" panose="02040503050406030204" pitchFamily="18" charset="0"/>
                        </a:rPr>
                        <m:t>𝒈</m:t>
                      </m:r>
                      <m:r>
                        <a:rPr lang="en-US" b="1" i="1" dirty="0" smtClean="0">
                          <a:solidFill>
                            <a:srgbClr val="0066FF"/>
                          </a:solidFill>
                          <a:latin typeface="Cambria Math" panose="02040503050406030204" pitchFamily="18" charset="0"/>
                        </a:rPr>
                        <m:t>(</m:t>
                      </m:r>
                      <m:r>
                        <a:rPr lang="en-US" b="1" i="1" dirty="0" smtClean="0">
                          <a:solidFill>
                            <a:srgbClr val="0066FF"/>
                          </a:solidFill>
                          <a:latin typeface="Cambria Math" panose="02040503050406030204" pitchFamily="18" charset="0"/>
                        </a:rPr>
                        <m:t>𝒏</m:t>
                      </m:r>
                      <m:r>
                        <a:rPr lang="en-US" b="1" i="1" dirty="0" smtClean="0">
                          <a:solidFill>
                            <a:srgbClr val="0066FF"/>
                          </a:solidFill>
                          <a:latin typeface="Cambria Math" panose="02040503050406030204" pitchFamily="18" charset="0"/>
                        </a:rPr>
                        <m:t>)</m:t>
                      </m:r>
                    </m:oMath>
                  </m:oMathPara>
                </a14:m>
                <a:endParaRPr lang="en-US" b="1" dirty="0">
                  <a:solidFill>
                    <a:srgbClr val="0066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2872686"/>
                <a:ext cx="5143500" cy="3451914"/>
              </a:xfrm>
              <a:blipFill>
                <a:blip r:embed="rId2"/>
                <a:stretch>
                  <a:fillRect l="-1540" t="-882" r="-1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2900" y="1143000"/>
                <a:ext cx="8458200" cy="1569660"/>
              </a:xfrm>
              <a:prstGeom prst="rect">
                <a:avLst/>
              </a:prstGeom>
              <a:solidFill>
                <a:schemeClr val="bg2"/>
              </a:solidFill>
            </p:spPr>
            <p:txBody>
              <a:bodyPr wrap="square" rtlCol="0">
                <a:spAutoFit/>
              </a:bodyPr>
              <a:lstStyle/>
              <a:p>
                <a:pPr algn="just"/>
                <a:r>
                  <a:rPr lang="en-US" sz="2400" dirty="0"/>
                  <a:t>For a given function </a:t>
                </a:r>
                <a14:m>
                  <m:oMath xmlns:m="http://schemas.openxmlformats.org/officeDocument/2006/math">
                    <m:r>
                      <a:rPr lang="en-US" sz="2400" i="1" dirty="0" smtClean="0">
                        <a:latin typeface="Cambria Math" panose="02040503050406030204" pitchFamily="18" charset="0"/>
                      </a:rPr>
                      <m:t>𝑔</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t>, we denote by </a:t>
                </a:r>
                <a14:m>
                  <m:oMath xmlns:m="http://schemas.openxmlformats.org/officeDocument/2006/math">
                    <m:r>
                      <m:rPr>
                        <m:sty m:val="p"/>
                      </m:rPr>
                      <a:rPr lang="en-US" sz="2400" i="0" dirty="0" smtClean="0">
                        <a:latin typeface="Cambria Math" panose="02040503050406030204" pitchFamily="18" charset="0"/>
                      </a:rPr>
                      <m:t>Ο</m:t>
                    </m:r>
                    <m:r>
                      <a:rPr lang="en-US" sz="2400" i="1" dirty="0">
                        <a:latin typeface="Cambria Math" panose="02040503050406030204" pitchFamily="18" charset="0"/>
                      </a:rPr>
                      <m:t>(</m:t>
                    </m:r>
                    <m:r>
                      <a:rPr lang="en-US" sz="2400" i="1" dirty="0">
                        <a:latin typeface="Cambria Math" panose="02040503050406030204" pitchFamily="18" charset="0"/>
                      </a:rPr>
                      <m:t>𝑔</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 </m:t>
                    </m:r>
                  </m:oMath>
                </a14:m>
                <a:r>
                  <a:rPr lang="en-US" sz="2400" dirty="0"/>
                  <a:t>the set of functions,</a:t>
                </a:r>
              </a:p>
              <a:p>
                <a:pPr algn="ctr"/>
                <a14:m>
                  <m:oMath xmlns:m="http://schemas.openxmlformats.org/officeDocument/2006/math">
                    <m:r>
                      <m:rPr>
                        <m:sty m:val="p"/>
                      </m:rPr>
                      <a:rPr lang="en-US" sz="2400" i="0" dirty="0" smtClean="0">
                        <a:solidFill>
                          <a:schemeClr val="tx1"/>
                        </a:solidFill>
                        <a:latin typeface="Cambria Math" panose="02040503050406030204" pitchFamily="18" charset="0"/>
                      </a:rPr>
                      <m:t>Ο</m:t>
                    </m:r>
                    <m:r>
                      <a:rPr lang="en-US" sz="2400" i="1"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𝑔</m:t>
                    </m:r>
                    <m:r>
                      <a:rPr lang="en-US" sz="2400" i="1"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𝑛</m:t>
                    </m:r>
                    <m:r>
                      <a:rPr lang="en-US" sz="2400" i="1" dirty="0">
                        <a:solidFill>
                          <a:schemeClr val="tx1"/>
                        </a:solidFill>
                        <a:latin typeface="Cambria Math" panose="02040503050406030204" pitchFamily="18" charset="0"/>
                      </a:rPr>
                      <m:t>)) </m:t>
                    </m:r>
                  </m:oMath>
                </a14:m>
                <a:r>
                  <a:rPr lang="en-US" sz="2400" i="1" dirty="0">
                    <a:solidFill>
                      <a:schemeClr val="tx1"/>
                    </a:solidFill>
                  </a:rPr>
                  <a:t>= {</a:t>
                </a:r>
                <a14:m>
                  <m:oMath xmlns:m="http://schemas.openxmlformats.org/officeDocument/2006/math">
                    <m:r>
                      <a:rPr lang="en-US" sz="2400" i="1" dirty="0" smtClean="0">
                        <a:solidFill>
                          <a:schemeClr val="tx1"/>
                        </a:solidFill>
                        <a:latin typeface="Cambria Math" panose="02040503050406030204" pitchFamily="18" charset="0"/>
                      </a:rPr>
                      <m:t>𝑓</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𝑛</m:t>
                    </m:r>
                    <m:r>
                      <a:rPr lang="en-US" sz="2400" i="1" dirty="0" smtClean="0">
                        <a:solidFill>
                          <a:schemeClr val="tx1"/>
                        </a:solidFill>
                        <a:latin typeface="Cambria Math" panose="02040503050406030204" pitchFamily="18" charset="0"/>
                      </a:rPr>
                      <m:t>)</m:t>
                    </m:r>
                  </m:oMath>
                </a14:m>
                <a:r>
                  <a:rPr lang="en-US" sz="2400" i="1" dirty="0">
                    <a:solidFill>
                      <a:schemeClr val="tx1"/>
                    </a:solidFill>
                  </a:rPr>
                  <a:t> : there exist positive constants </a:t>
                </a:r>
                <a14:m>
                  <m:oMath xmlns:m="http://schemas.openxmlformats.org/officeDocument/2006/math">
                    <m:r>
                      <a:rPr lang="en-US" sz="2400" i="1" dirty="0" smtClean="0">
                        <a:solidFill>
                          <a:schemeClr val="tx1"/>
                        </a:solidFill>
                        <a:latin typeface="Cambria Math" panose="02040503050406030204" pitchFamily="18" charset="0"/>
                      </a:rPr>
                      <m:t>𝑐</m:t>
                    </m:r>
                  </m:oMath>
                </a14:m>
                <a:r>
                  <a:rPr lang="en-US" sz="2400" i="1" dirty="0">
                    <a:solidFill>
                      <a:schemeClr val="tx1"/>
                    </a:solidFill>
                  </a:rPr>
                  <a:t> and </a:t>
                </a:r>
                <a14:m>
                  <m:oMath xmlns:m="http://schemas.openxmlformats.org/officeDocument/2006/math">
                    <m:r>
                      <a:rPr lang="en-US" sz="2400" i="1" dirty="0" smtClean="0">
                        <a:solidFill>
                          <a:schemeClr val="tx1"/>
                        </a:solidFill>
                        <a:latin typeface="Cambria Math" panose="02040503050406030204" pitchFamily="18" charset="0"/>
                      </a:rPr>
                      <m:t>𝑛</m:t>
                    </m:r>
                    <m:r>
                      <a:rPr lang="en-US" sz="2400" i="1" baseline="-25000" dirty="0">
                        <a:solidFill>
                          <a:schemeClr val="tx1"/>
                        </a:solidFill>
                        <a:latin typeface="Cambria Math" panose="02040503050406030204" pitchFamily="18" charset="0"/>
                      </a:rPr>
                      <m:t>0</m:t>
                    </m:r>
                  </m:oMath>
                </a14:m>
                <a:r>
                  <a:rPr lang="en-US" sz="2400" i="1" dirty="0">
                    <a:solidFill>
                      <a:schemeClr val="tx1"/>
                    </a:solidFill>
                  </a:rPr>
                  <a:t> such that</a:t>
                </a:r>
              </a:p>
              <a:p>
                <a:pPr algn="ctr"/>
                <a14:m>
                  <m:oMath xmlns:m="http://schemas.openxmlformats.org/officeDocument/2006/math">
                    <m:r>
                      <a:rPr lang="en-US" sz="2400" i="1" dirty="0" smtClean="0">
                        <a:solidFill>
                          <a:schemeClr val="tx1"/>
                        </a:solidFill>
                        <a:latin typeface="Cambria Math" panose="02040503050406030204" pitchFamily="18" charset="0"/>
                      </a:rPr>
                      <m:t>0≤</m:t>
                    </m:r>
                    <m:r>
                      <a:rPr lang="en-US" sz="2400" i="1" dirty="0" smtClean="0">
                        <a:solidFill>
                          <a:schemeClr val="tx1"/>
                        </a:solidFill>
                        <a:latin typeface="Cambria Math" panose="02040503050406030204" pitchFamily="18" charset="0"/>
                      </a:rPr>
                      <m:t>𝑓</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𝑛</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𝑐𝑔</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𝑛</m:t>
                    </m:r>
                    <m:r>
                      <a:rPr lang="en-US" sz="2400" i="1" dirty="0" smtClean="0">
                        <a:solidFill>
                          <a:schemeClr val="tx1"/>
                        </a:solidFill>
                        <a:latin typeface="Cambria Math" panose="02040503050406030204" pitchFamily="18" charset="0"/>
                      </a:rPr>
                      <m:t>) </m:t>
                    </m:r>
                  </m:oMath>
                </a14:m>
                <a:r>
                  <a:rPr lang="en-US" sz="2400" i="1" dirty="0">
                    <a:solidFill>
                      <a:schemeClr val="tx1"/>
                    </a:solidFill>
                  </a:rPr>
                  <a:t>for all </a:t>
                </a:r>
                <a14:m>
                  <m:oMath xmlns:m="http://schemas.openxmlformats.org/officeDocument/2006/math">
                    <m:r>
                      <a:rPr lang="en-US" sz="2400" i="1" dirty="0">
                        <a:latin typeface="Cambria Math" panose="02040503050406030204" pitchFamily="18" charset="0"/>
                      </a:rPr>
                      <m:t>𝑛</m:t>
                    </m:r>
                    <m:r>
                      <a:rPr lang="en-US" sz="2400" i="1" baseline="-25000" dirty="0">
                        <a:latin typeface="Cambria Math" panose="02040503050406030204" pitchFamily="18" charset="0"/>
                      </a:rPr>
                      <m:t>0</m:t>
                    </m:r>
                    <m:r>
                      <a:rPr lang="en-US" sz="2400" i="1" dirty="0">
                        <a:latin typeface="Cambria Math" panose="02040503050406030204" pitchFamily="18" charset="0"/>
                      </a:rPr>
                      <m:t>≤</m:t>
                    </m:r>
                    <m:r>
                      <a:rPr lang="en-US" sz="2400" i="1" dirty="0">
                        <a:latin typeface="Cambria Math" panose="02040503050406030204" pitchFamily="18" charset="0"/>
                      </a:rPr>
                      <m:t>𝑛</m:t>
                    </m:r>
                  </m:oMath>
                </a14:m>
                <a:r>
                  <a:rPr lang="en-US" sz="2400" i="1" dirty="0">
                    <a:solidFill>
                      <a:schemeClr val="tx1"/>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342900" y="1143000"/>
                <a:ext cx="8458200" cy="1569660"/>
              </a:xfrm>
              <a:prstGeom prst="rect">
                <a:avLst/>
              </a:prstGeom>
              <a:blipFill>
                <a:blip r:embed="rId3"/>
                <a:stretch>
                  <a:fillRect l="-1081" t="-3113" r="-1081" b="-7782"/>
                </a:stretch>
              </a:blipFill>
            </p:spPr>
            <p:txBody>
              <a:bodyPr/>
              <a:lstStyle/>
              <a:p>
                <a:r>
                  <a:rPr lang="en-US">
                    <a:noFill/>
                  </a:rPr>
                  <a:t> </a:t>
                </a:r>
              </a:p>
            </p:txBody>
          </p:sp>
        </mc:Fallback>
      </mc:AlternateContent>
      <p:pic>
        <p:nvPicPr>
          <p:cNvPr id="5" name="Picture 8" descr="graph_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867400" y="2872686"/>
            <a:ext cx="3086100" cy="35281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1608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4">
                                            <p:txEl>
                                              <p:pRg st="1" end="1"/>
                                            </p:txEl>
                                          </p:spTgt>
                                        </p:tgtEl>
                                        <p:attrNameLst>
                                          <p:attrName>style.color</p:attrName>
                                        </p:attrNameLst>
                                      </p:cBhvr>
                                      <p:to>
                                        <a:srgbClr val="FF0000"/>
                                      </p:to>
                                    </p:animClr>
                                  </p:childTnLst>
                                </p:cTn>
                              </p:par>
                              <p:par>
                                <p:cTn id="23" presetID="3" presetClass="emph" presetSubtype="2" fill="hold" nodeType="withEffect">
                                  <p:stCondLst>
                                    <p:cond delay="0"/>
                                  </p:stCondLst>
                                  <p:childTnLst>
                                    <p:animClr clrSpc="rgb" dir="cw">
                                      <p:cBhvr override="childStyle">
                                        <p:cTn id="24" dur="2000" fill="hold"/>
                                        <p:tgtEl>
                                          <p:spTgt spid="4">
                                            <p:txEl>
                                              <p:pRg st="2" end="2"/>
                                            </p:txEl>
                                          </p:spTgt>
                                        </p:tgtEl>
                                        <p:attrNameLst>
                                          <p:attrName>style.color</p:attrName>
                                        </p:attrNameLst>
                                      </p:cBhvr>
                                      <p:to>
                                        <a:srgbClr val="FF0000"/>
                                      </p:to>
                                    </p:animClr>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500"/>
                                        <p:tgtEl>
                                          <p:spTgt spid="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500"/>
                                        <p:tgtEl>
                                          <p:spTgt spid="3">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mj-lt"/>
              <a:buAutoNum type="arabicPeriod" startAt="2"/>
            </a:pPr>
            <a:r>
              <a:rPr lang="el-GR" sz="2800" dirty="0"/>
              <a:t>Ω-</a:t>
            </a:r>
            <a:r>
              <a:rPr lang="en-US" sz="2800" dirty="0"/>
              <a:t>Notation (Omega notation) (Lower Bound)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 y="2819400"/>
                <a:ext cx="5148072" cy="3456432"/>
              </a:xfrm>
            </p:spPr>
            <p:txBody>
              <a:bodyPr>
                <a:normAutofit/>
              </a:bodyPr>
              <a:lstStyle/>
              <a:p>
                <a:r>
                  <a:rPr lang="en-US" dirty="0"/>
                  <a:t>𝑔(𝑛) is an asymptotically </a:t>
                </a:r>
                <a:r>
                  <a:rPr lang="en-US" b="1" dirty="0"/>
                  <a:t>lower bound</a:t>
                </a:r>
                <a:r>
                  <a:rPr lang="en-US" dirty="0"/>
                  <a:t> for 𝑓(𝑛).</a:t>
                </a:r>
              </a:p>
              <a:p>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r>
                      <m:rPr>
                        <m:sty m:val="p"/>
                      </m:rPr>
                      <a:rPr lang="el-GR" i="0" dirty="0" smtClean="0">
                        <a:latin typeface="Cambria Math" panose="02040503050406030204" pitchFamily="18" charset="0"/>
                      </a:rPr>
                      <m:t>Ω</m:t>
                    </m:r>
                    <m:r>
                      <a:rPr lang="en-US" i="1" dirty="0" smtClean="0">
                        <a:latin typeface="Cambria Math" panose="02040503050406030204" pitchFamily="18" charset="0"/>
                      </a:rPr>
                      <m:t>(</m:t>
                    </m:r>
                    <m:r>
                      <a:rPr lang="en-US" i="1" dirty="0">
                        <a:latin typeface="Cambria Math" panose="02040503050406030204" pitchFamily="18" charset="0"/>
                      </a:rPr>
                      <m:t>𝑔</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a:t>implies: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66FF"/>
                          </a:solidFill>
                          <a:latin typeface="Cambria Math" panose="02040503050406030204" pitchFamily="18" charset="0"/>
                        </a:rPr>
                        <m:t>𝒇</m:t>
                      </m:r>
                      <m:d>
                        <m:dPr>
                          <m:ctrlPr>
                            <a:rPr lang="en-US" b="1" i="1" dirty="0" smtClean="0">
                              <a:solidFill>
                                <a:srgbClr val="0066FF"/>
                              </a:solidFill>
                              <a:latin typeface="Cambria Math" panose="02040503050406030204" pitchFamily="18" charset="0"/>
                            </a:rPr>
                          </m:ctrlPr>
                        </m:dPr>
                        <m:e>
                          <m:r>
                            <a:rPr lang="en-US" b="1" i="1" dirty="0" smtClean="0">
                              <a:solidFill>
                                <a:srgbClr val="0066FF"/>
                              </a:solidFill>
                              <a:latin typeface="Cambria Math" panose="02040503050406030204" pitchFamily="18" charset="0"/>
                            </a:rPr>
                            <m:t>𝒏</m:t>
                          </m:r>
                        </m:e>
                      </m:d>
                      <m:r>
                        <a:rPr lang="en-US" b="1" i="1" dirty="0" smtClean="0">
                          <a:solidFill>
                            <a:srgbClr val="0066FF"/>
                          </a:solidFill>
                          <a:latin typeface="Cambria Math" panose="02040503050406030204" pitchFamily="18" charset="0"/>
                        </a:rPr>
                        <m:t>“≥” </m:t>
                      </m:r>
                      <m:r>
                        <a:rPr lang="en-US" b="1" i="1" dirty="0" smtClean="0">
                          <a:solidFill>
                            <a:srgbClr val="0066FF"/>
                          </a:solidFill>
                          <a:latin typeface="Cambria Math" panose="02040503050406030204" pitchFamily="18" charset="0"/>
                        </a:rPr>
                        <m:t>𝒄</m:t>
                      </m:r>
                      <m:r>
                        <a:rPr lang="en-US" b="1" i="1" dirty="0" smtClean="0">
                          <a:solidFill>
                            <a:srgbClr val="0066FF"/>
                          </a:solidFill>
                          <a:latin typeface="Cambria Math" panose="02040503050406030204" pitchFamily="18" charset="0"/>
                        </a:rPr>
                        <m:t>.</m:t>
                      </m:r>
                      <m:r>
                        <a:rPr lang="en-US" b="1" i="1" dirty="0">
                          <a:solidFill>
                            <a:srgbClr val="0066FF"/>
                          </a:solidFill>
                          <a:latin typeface="Cambria Math" panose="02040503050406030204" pitchFamily="18" charset="0"/>
                        </a:rPr>
                        <m:t>𝒈</m:t>
                      </m:r>
                      <m:r>
                        <a:rPr lang="en-US" b="1" i="1" dirty="0">
                          <a:solidFill>
                            <a:srgbClr val="0066FF"/>
                          </a:solidFill>
                          <a:latin typeface="Cambria Math" panose="02040503050406030204" pitchFamily="18" charset="0"/>
                        </a:rPr>
                        <m:t>(</m:t>
                      </m:r>
                      <m:r>
                        <a:rPr lang="en-US" b="1" i="1" dirty="0">
                          <a:solidFill>
                            <a:srgbClr val="0066FF"/>
                          </a:solidFill>
                          <a:latin typeface="Cambria Math" panose="02040503050406030204" pitchFamily="18" charset="0"/>
                        </a:rPr>
                        <m:t>𝒏</m:t>
                      </m:r>
                      <m:r>
                        <a:rPr lang="en-US" b="1" i="1" dirty="0">
                          <a:solidFill>
                            <a:srgbClr val="0066FF"/>
                          </a:solidFill>
                          <a:latin typeface="Cambria Math" panose="02040503050406030204" pitchFamily="18" charset="0"/>
                        </a:rPr>
                        <m:t>)</m:t>
                      </m:r>
                    </m:oMath>
                  </m:oMathPara>
                </a14:m>
                <a:endParaRPr lang="en-US" b="1" dirty="0">
                  <a:solidFill>
                    <a:srgbClr val="0066FF"/>
                  </a:solidFill>
                </a:endParaRP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 y="2819400"/>
                <a:ext cx="5148072" cy="3456432"/>
              </a:xfrm>
              <a:blipFill>
                <a:blip r:embed="rId2"/>
                <a:stretch>
                  <a:fillRect l="-1538" t="-1235" r="-17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2118" y="1097340"/>
                <a:ext cx="8458200" cy="1569660"/>
              </a:xfrm>
              <a:prstGeom prst="rect">
                <a:avLst/>
              </a:prstGeom>
              <a:solidFill>
                <a:schemeClr val="bg2"/>
              </a:solidFill>
            </p:spPr>
            <p:txBody>
              <a:bodyPr wrap="square" rtlCol="0">
                <a:spAutoFit/>
              </a:bodyPr>
              <a:lstStyle/>
              <a:p>
                <a:pPr algn="just"/>
                <a:r>
                  <a:rPr lang="en-US" sz="2400" dirty="0"/>
                  <a:t>For a given function </a:t>
                </a:r>
                <a14:m>
                  <m:oMath xmlns:m="http://schemas.openxmlformats.org/officeDocument/2006/math">
                    <m:r>
                      <a:rPr lang="en-US" sz="2400" i="1" dirty="0" smtClean="0">
                        <a:latin typeface="Cambria Math" panose="02040503050406030204" pitchFamily="18" charset="0"/>
                      </a:rPr>
                      <m:t>𝑔</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t>, we denote by </a:t>
                </a:r>
                <a:r>
                  <a:rPr lang="el-GR" sz="2400" dirty="0"/>
                  <a:t>Ω</a:t>
                </a:r>
                <a14:m>
                  <m:oMath xmlns:m="http://schemas.openxmlformats.org/officeDocument/2006/math">
                    <m:r>
                      <a:rPr lang="en-US" sz="2400" i="1" dirty="0">
                        <a:latin typeface="Cambria Math" panose="02040503050406030204" pitchFamily="18" charset="0"/>
                      </a:rPr>
                      <m:t>(</m:t>
                    </m:r>
                    <m:r>
                      <a:rPr lang="en-US" sz="2400" i="1" dirty="0">
                        <a:latin typeface="Cambria Math" panose="02040503050406030204" pitchFamily="18" charset="0"/>
                      </a:rPr>
                      <m:t>𝑔</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 </m:t>
                    </m:r>
                  </m:oMath>
                </a14:m>
                <a:r>
                  <a:rPr lang="en-US" sz="2400" dirty="0"/>
                  <a:t>the set of functions,</a:t>
                </a:r>
              </a:p>
              <a:p>
                <a:pPr algn="ctr"/>
                <a14:m>
                  <m:oMath xmlns:m="http://schemas.openxmlformats.org/officeDocument/2006/math">
                    <m:r>
                      <m:rPr>
                        <m:nor/>
                      </m:rPr>
                      <a:rPr lang="el-GR" sz="2400" dirty="0" smtClean="0">
                        <a:solidFill>
                          <a:schemeClr val="tx1"/>
                        </a:solidFill>
                      </a:rPr>
                      <m:t>Ω</m:t>
                    </m:r>
                    <m:r>
                      <a:rPr lang="en-US" sz="2400" i="1"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𝑔</m:t>
                    </m:r>
                    <m:r>
                      <a:rPr lang="en-US" sz="2400" i="1"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𝑛</m:t>
                    </m:r>
                    <m:r>
                      <a:rPr lang="en-US" sz="2400" i="1" dirty="0">
                        <a:solidFill>
                          <a:schemeClr val="tx1"/>
                        </a:solidFill>
                        <a:latin typeface="Cambria Math" panose="02040503050406030204" pitchFamily="18" charset="0"/>
                      </a:rPr>
                      <m:t>)) </m:t>
                    </m:r>
                  </m:oMath>
                </a14:m>
                <a:r>
                  <a:rPr lang="en-US" sz="2400" i="1" dirty="0">
                    <a:solidFill>
                      <a:schemeClr val="tx1"/>
                    </a:solidFill>
                  </a:rPr>
                  <a:t>= {</a:t>
                </a:r>
                <a14:m>
                  <m:oMath xmlns:m="http://schemas.openxmlformats.org/officeDocument/2006/math">
                    <m:r>
                      <a:rPr lang="en-US" sz="2400" i="1" dirty="0" smtClean="0">
                        <a:solidFill>
                          <a:schemeClr val="tx1"/>
                        </a:solidFill>
                        <a:latin typeface="Cambria Math" panose="02040503050406030204" pitchFamily="18" charset="0"/>
                      </a:rPr>
                      <m:t>𝑓</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𝑛</m:t>
                    </m:r>
                    <m:r>
                      <a:rPr lang="en-US" sz="2400" i="1" dirty="0" smtClean="0">
                        <a:solidFill>
                          <a:schemeClr val="tx1"/>
                        </a:solidFill>
                        <a:latin typeface="Cambria Math" panose="02040503050406030204" pitchFamily="18" charset="0"/>
                      </a:rPr>
                      <m:t>)</m:t>
                    </m:r>
                  </m:oMath>
                </a14:m>
                <a:r>
                  <a:rPr lang="en-US" sz="2400" i="1" dirty="0">
                    <a:solidFill>
                      <a:schemeClr val="tx1"/>
                    </a:solidFill>
                  </a:rPr>
                  <a:t> : there exist positive constants </a:t>
                </a:r>
                <a14:m>
                  <m:oMath xmlns:m="http://schemas.openxmlformats.org/officeDocument/2006/math">
                    <m:r>
                      <a:rPr lang="en-US" sz="2400" i="1" dirty="0" smtClean="0">
                        <a:solidFill>
                          <a:schemeClr val="tx1"/>
                        </a:solidFill>
                        <a:latin typeface="Cambria Math" panose="02040503050406030204" pitchFamily="18" charset="0"/>
                      </a:rPr>
                      <m:t>𝑐</m:t>
                    </m:r>
                  </m:oMath>
                </a14:m>
                <a:r>
                  <a:rPr lang="en-US" sz="2400" i="1" dirty="0">
                    <a:solidFill>
                      <a:schemeClr val="tx1"/>
                    </a:solidFill>
                  </a:rPr>
                  <a:t> and </a:t>
                </a:r>
                <a14:m>
                  <m:oMath xmlns:m="http://schemas.openxmlformats.org/officeDocument/2006/math">
                    <m:r>
                      <a:rPr lang="en-US" sz="2400" i="1" dirty="0" smtClean="0">
                        <a:solidFill>
                          <a:schemeClr val="tx1"/>
                        </a:solidFill>
                        <a:latin typeface="Cambria Math" panose="02040503050406030204" pitchFamily="18" charset="0"/>
                      </a:rPr>
                      <m:t>𝑛</m:t>
                    </m:r>
                    <m:r>
                      <a:rPr lang="en-US" sz="2400" i="1" baseline="-25000" dirty="0">
                        <a:solidFill>
                          <a:schemeClr val="tx1"/>
                        </a:solidFill>
                        <a:latin typeface="Cambria Math" panose="02040503050406030204" pitchFamily="18" charset="0"/>
                      </a:rPr>
                      <m:t>0</m:t>
                    </m:r>
                  </m:oMath>
                </a14:m>
                <a:r>
                  <a:rPr lang="en-US" sz="2400" i="1" dirty="0">
                    <a:solidFill>
                      <a:schemeClr val="tx1"/>
                    </a:solidFill>
                  </a:rPr>
                  <a:t> such that</a:t>
                </a:r>
              </a:p>
              <a:p>
                <a:pPr algn="ctr"/>
                <a14:m>
                  <m:oMath xmlns:m="http://schemas.openxmlformats.org/officeDocument/2006/math">
                    <m:r>
                      <a:rPr lang="en-US" sz="2400" i="1" dirty="0" smtClean="0">
                        <a:solidFill>
                          <a:schemeClr val="tx1"/>
                        </a:solidFill>
                        <a:latin typeface="Cambria Math" panose="02040503050406030204" pitchFamily="18" charset="0"/>
                      </a:rPr>
                      <m:t>0≤</m:t>
                    </m:r>
                    <m:r>
                      <a:rPr lang="en-US" sz="2400" i="1" dirty="0">
                        <a:solidFill>
                          <a:schemeClr val="tx1"/>
                        </a:solidFill>
                        <a:latin typeface="Cambria Math" panose="02040503050406030204" pitchFamily="18" charset="0"/>
                      </a:rPr>
                      <m:t>𝑐𝑔</m:t>
                    </m:r>
                    <m:d>
                      <m:dPr>
                        <m:ctrlPr>
                          <a:rPr lang="en-US" sz="2400" i="1" dirty="0">
                            <a:solidFill>
                              <a:schemeClr val="tx1"/>
                            </a:solidFill>
                            <a:latin typeface="Cambria Math" panose="02040503050406030204" pitchFamily="18" charset="0"/>
                          </a:rPr>
                        </m:ctrlPr>
                      </m:dPr>
                      <m:e>
                        <m:r>
                          <a:rPr lang="en-US" sz="2400" i="1" dirty="0">
                            <a:solidFill>
                              <a:schemeClr val="tx1"/>
                            </a:solidFill>
                            <a:latin typeface="Cambria Math" panose="02040503050406030204" pitchFamily="18" charset="0"/>
                          </a:rPr>
                          <m:t>𝑛</m:t>
                        </m:r>
                      </m:e>
                    </m:d>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𝑓</m:t>
                    </m:r>
                    <m:d>
                      <m:dPr>
                        <m:ctrlPr>
                          <a:rPr lang="en-US" sz="2400" i="1" dirty="0">
                            <a:solidFill>
                              <a:schemeClr val="tx1"/>
                            </a:solidFill>
                            <a:latin typeface="Cambria Math" panose="02040503050406030204" pitchFamily="18" charset="0"/>
                          </a:rPr>
                        </m:ctrlPr>
                      </m:dPr>
                      <m:e>
                        <m:r>
                          <a:rPr lang="en-US" sz="2400" i="1" dirty="0">
                            <a:solidFill>
                              <a:schemeClr val="tx1"/>
                            </a:solidFill>
                            <a:latin typeface="Cambria Math" panose="02040503050406030204" pitchFamily="18" charset="0"/>
                          </a:rPr>
                          <m:t>𝑛</m:t>
                        </m:r>
                      </m:e>
                    </m:d>
                    <m:r>
                      <a:rPr lang="en-US" sz="2400" b="0" i="1" dirty="0" smtClean="0">
                        <a:solidFill>
                          <a:schemeClr val="tx1"/>
                        </a:solidFill>
                        <a:latin typeface="Cambria Math" panose="02040503050406030204" pitchFamily="18" charset="0"/>
                      </a:rPr>
                      <m:t> </m:t>
                    </m:r>
                  </m:oMath>
                </a14:m>
                <a:r>
                  <a:rPr lang="en-US" sz="2400" i="1" dirty="0">
                    <a:solidFill>
                      <a:schemeClr val="tx1"/>
                    </a:solidFill>
                  </a:rPr>
                  <a:t>for all</a:t>
                </a:r>
                <a14:m>
                  <m:oMath xmlns:m="http://schemas.openxmlformats.org/officeDocument/2006/math">
                    <m:r>
                      <a:rPr lang="en-US" sz="2400" b="0" i="1" dirty="0" smtClean="0">
                        <a:latin typeface="Cambria Math" panose="02040503050406030204" pitchFamily="18" charset="0"/>
                      </a:rPr>
                      <m:t> </m:t>
                    </m:r>
                    <m:r>
                      <a:rPr lang="en-US" sz="2400" i="1" dirty="0">
                        <a:latin typeface="Cambria Math" panose="02040503050406030204" pitchFamily="18" charset="0"/>
                      </a:rPr>
                      <m:t>𝑛</m:t>
                    </m:r>
                    <m:r>
                      <a:rPr lang="en-US" sz="2400" i="1" baseline="-25000" dirty="0">
                        <a:latin typeface="Cambria Math" panose="02040503050406030204" pitchFamily="18" charset="0"/>
                      </a:rPr>
                      <m:t>0</m:t>
                    </m:r>
                    <m:r>
                      <a:rPr lang="en-US" sz="2400" i="1" dirty="0">
                        <a:latin typeface="Cambria Math" panose="02040503050406030204" pitchFamily="18" charset="0"/>
                      </a:rPr>
                      <m:t>≤</m:t>
                    </m:r>
                    <m:r>
                      <a:rPr lang="en-US" sz="2400" i="1" dirty="0">
                        <a:latin typeface="Cambria Math" panose="02040503050406030204" pitchFamily="18" charset="0"/>
                      </a:rPr>
                      <m:t>𝑛</m:t>
                    </m:r>
                  </m:oMath>
                </a14:m>
                <a:r>
                  <a:rPr lang="en-US" sz="2400" i="1" dirty="0">
                    <a:solidFill>
                      <a:schemeClr val="tx1"/>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232118" y="1097340"/>
                <a:ext cx="8458200" cy="1569660"/>
              </a:xfrm>
              <a:prstGeom prst="rect">
                <a:avLst/>
              </a:prstGeom>
              <a:blipFill>
                <a:blip r:embed="rId3"/>
                <a:stretch>
                  <a:fillRect l="-1081" t="-3101" r="-1081" b="-7752"/>
                </a:stretch>
              </a:blipFill>
            </p:spPr>
            <p:txBody>
              <a:bodyPr/>
              <a:lstStyle/>
              <a:p>
                <a:r>
                  <a:rPr lang="en-US">
                    <a:noFill/>
                  </a:rPr>
                  <a:t> </a:t>
                </a:r>
              </a:p>
            </p:txBody>
          </p:sp>
        </mc:Fallback>
      </mc:AlternateContent>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7489" y="2819401"/>
            <a:ext cx="3182112" cy="345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42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dir="cw">
                                      <p:cBhvr override="childStyle">
                                        <p:cTn id="20" dur="2000" fill="hold"/>
                                        <p:tgtEl>
                                          <p:spTgt spid="4">
                                            <p:txEl>
                                              <p:pRg st="1" end="1"/>
                                            </p:txEl>
                                          </p:spTgt>
                                        </p:tgtEl>
                                        <p:attrNameLst>
                                          <p:attrName>style.color</p:attrName>
                                        </p:attrNameLst>
                                      </p:cBhvr>
                                      <p:to>
                                        <a:srgbClr val="FF0000"/>
                                      </p:to>
                                    </p:animClr>
                                  </p:childTnLst>
                                </p:cTn>
                              </p:par>
                              <p:par>
                                <p:cTn id="21" presetID="3" presetClass="emph" presetSubtype="2" fill="hold" nodeType="withEffect">
                                  <p:stCondLst>
                                    <p:cond delay="0"/>
                                  </p:stCondLst>
                                  <p:childTnLst>
                                    <p:animClr clrSpc="rgb" dir="cw">
                                      <p:cBhvr override="childStyle">
                                        <p:cTn id="22" dur="2000" fill="hold"/>
                                        <p:tgtEl>
                                          <p:spTgt spid="4">
                                            <p:txEl>
                                              <p:pRg st="2" end="2"/>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mj-lt"/>
              <a:buAutoNum type="arabicPeriod" startAt="3"/>
            </a:pPr>
            <a:r>
              <a:rPr lang="el-GR" sz="2800" dirty="0"/>
              <a:t>θ-</a:t>
            </a:r>
            <a:r>
              <a:rPr lang="en-US" sz="2800" dirty="0"/>
              <a:t>Notation (Theta notation) (Same order)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6076" y="2849940"/>
                <a:ext cx="5148072" cy="3456432"/>
              </a:xfrm>
            </p:spPr>
            <p:txBody>
              <a:bodyPr>
                <a:normAutofit/>
              </a:bodyPr>
              <a:lstStyle/>
              <a:p>
                <a14:m>
                  <m:oMath xmlns:m="http://schemas.openxmlformats.org/officeDocument/2006/math">
                    <m:r>
                      <m:rPr>
                        <m:sty m:val="p"/>
                      </m:rPr>
                      <a:rPr lang="el-GR" i="1" dirty="0" smtClean="0">
                        <a:solidFill>
                          <a:schemeClr val="tx1"/>
                        </a:solidFill>
                        <a:latin typeface="Cambria Math" panose="02040503050406030204" pitchFamily="18" charset="0"/>
                        <a:ea typeface="Cambria Math" panose="02040503050406030204" pitchFamily="18" charset="0"/>
                      </a:rPr>
                      <m:t>θ</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𝑔</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m:t>
                    </m:r>
                  </m:oMath>
                </a14:m>
                <a:r>
                  <a:rPr lang="en-US" i="1" dirty="0">
                    <a:solidFill>
                      <a:schemeClr val="tx1"/>
                    </a:solidFill>
                  </a:rPr>
                  <a:t> </a:t>
                </a:r>
                <a:r>
                  <a:rPr lang="en-US" dirty="0">
                    <a:solidFill>
                      <a:schemeClr val="tx1"/>
                    </a:solidFill>
                  </a:rPr>
                  <a:t>is a set, we can write </a:t>
                </a:r>
                <a14:m>
                  <m:oMath xmlns:m="http://schemas.openxmlformats.org/officeDocument/2006/math">
                    <m:r>
                      <a:rPr lang="en-US" i="1" dirty="0">
                        <a:solidFill>
                          <a:schemeClr val="tx1"/>
                        </a:solidFill>
                        <a:latin typeface="Cambria Math" panose="02040503050406030204" pitchFamily="18" charset="0"/>
                      </a:rPr>
                      <m:t>𝑓</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m:t>
                    </m:r>
                  </m:oMath>
                </a14:m>
                <a:r>
                  <a:rPr lang="en-US" i="1" dirty="0">
                    <a:solidFill>
                      <a:schemeClr val="tx1"/>
                    </a:solidFill>
                  </a:rPr>
                  <a:t> </a:t>
                </a:r>
                <a14:m>
                  <m:oMath xmlns:m="http://schemas.openxmlformats.org/officeDocument/2006/math">
                    <m:r>
                      <a:rPr lang="en-US" sz="3200" i="1" dirty="0" smtClean="0">
                        <a:solidFill>
                          <a:schemeClr val="tx1"/>
                        </a:solidFill>
                        <a:latin typeface="Cambria Math" panose="02040503050406030204" pitchFamily="18" charset="0"/>
                        <a:ea typeface="Cambria Math" panose="02040503050406030204" pitchFamily="18" charset="0"/>
                      </a:rPr>
                      <m:t>𝜖</m:t>
                    </m:r>
                  </m:oMath>
                </a14:m>
                <a:r>
                  <a:rPr lang="en-US" dirty="0">
                    <a:solidFill>
                      <a:schemeClr val="tx1"/>
                    </a:solidFill>
                  </a:rPr>
                  <a:t> </a:t>
                </a:r>
                <a14:m>
                  <m:oMath xmlns:m="http://schemas.openxmlformats.org/officeDocument/2006/math">
                    <m:r>
                      <m:rPr>
                        <m:sty m:val="p"/>
                      </m:rPr>
                      <a:rPr lang="el-GR" i="1" dirty="0">
                        <a:solidFill>
                          <a:schemeClr val="tx1"/>
                        </a:solidFill>
                        <a:latin typeface="Cambria Math" panose="02040503050406030204" pitchFamily="18" charset="0"/>
                        <a:ea typeface="Cambria Math" panose="02040503050406030204" pitchFamily="18" charset="0"/>
                      </a:rPr>
                      <m:t>θ</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𝑔</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m:t>
                    </m:r>
                  </m:oMath>
                </a14:m>
                <a:r>
                  <a:rPr lang="en-US" i="1" dirty="0">
                    <a:solidFill>
                      <a:schemeClr val="tx1"/>
                    </a:solidFill>
                  </a:rPr>
                  <a:t> </a:t>
                </a:r>
                <a:r>
                  <a:rPr lang="en-US" dirty="0">
                    <a:solidFill>
                      <a:schemeClr val="tx1"/>
                    </a:solidFill>
                  </a:rPr>
                  <a:t>to indicate that </a:t>
                </a:r>
                <a14:m>
                  <m:oMath xmlns:m="http://schemas.openxmlformats.org/officeDocument/2006/math">
                    <m:r>
                      <a:rPr lang="en-US" i="1" dirty="0">
                        <a:solidFill>
                          <a:schemeClr val="tx1"/>
                        </a:solidFill>
                        <a:latin typeface="Cambria Math" panose="02040503050406030204" pitchFamily="18" charset="0"/>
                      </a:rPr>
                      <m:t>𝑓</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m:t>
                    </m:r>
                  </m:oMath>
                </a14:m>
                <a:r>
                  <a:rPr lang="en-US" i="1" dirty="0">
                    <a:solidFill>
                      <a:schemeClr val="tx1"/>
                    </a:solidFill>
                  </a:rPr>
                  <a:t> </a:t>
                </a:r>
                <a:r>
                  <a:rPr lang="en-US" dirty="0">
                    <a:solidFill>
                      <a:schemeClr val="tx1"/>
                    </a:solidFill>
                  </a:rPr>
                  <a:t>is a member of </a:t>
                </a:r>
                <a14:m>
                  <m:oMath xmlns:m="http://schemas.openxmlformats.org/officeDocument/2006/math">
                    <m:r>
                      <m:rPr>
                        <m:sty m:val="p"/>
                      </m:rPr>
                      <a:rPr lang="el-GR" i="1" dirty="0">
                        <a:solidFill>
                          <a:schemeClr val="tx1"/>
                        </a:solidFill>
                        <a:latin typeface="Cambria Math" panose="02040503050406030204" pitchFamily="18" charset="0"/>
                        <a:ea typeface="Cambria Math" panose="02040503050406030204" pitchFamily="18" charset="0"/>
                      </a:rPr>
                      <m:t>θ</m:t>
                    </m:r>
                    <m:d>
                      <m:dPr>
                        <m:ctrlPr>
                          <a:rPr lang="en-US" i="1" dirty="0">
                            <a:solidFill>
                              <a:schemeClr val="tx1"/>
                            </a:solidFill>
                            <a:latin typeface="Cambria Math" panose="02040503050406030204" pitchFamily="18" charset="0"/>
                            <a:ea typeface="Cambria Math" panose="02040503050406030204" pitchFamily="18" charset="0"/>
                          </a:rPr>
                        </m:ctrlPr>
                      </m:dPr>
                      <m:e>
                        <m:r>
                          <a:rPr lang="en-US" i="1" dirty="0">
                            <a:solidFill>
                              <a:schemeClr val="tx1"/>
                            </a:solidFill>
                            <a:latin typeface="Cambria Math" panose="02040503050406030204" pitchFamily="18" charset="0"/>
                          </a:rPr>
                          <m:t>𝑔</m:t>
                        </m:r>
                        <m:d>
                          <m:dPr>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𝑛</m:t>
                            </m:r>
                          </m:e>
                        </m:d>
                      </m:e>
                    </m:d>
                    <m:r>
                      <a:rPr lang="en-US" b="0" i="1" dirty="0" smtClean="0">
                        <a:solidFill>
                          <a:schemeClr val="tx1"/>
                        </a:solidFill>
                        <a:latin typeface="Cambria Math" panose="02040503050406030204" pitchFamily="18" charset="0"/>
                      </a:rPr>
                      <m:t>.</m:t>
                    </m:r>
                  </m:oMath>
                </a14:m>
                <a:endParaRPr lang="en-US" dirty="0">
                  <a:solidFill>
                    <a:schemeClr val="tx1"/>
                  </a:solidFill>
                </a:endParaRPr>
              </a:p>
              <a:p>
                <a14:m>
                  <m:oMath xmlns:m="http://schemas.openxmlformats.org/officeDocument/2006/math">
                    <m:r>
                      <a:rPr lang="en-US" i="1" dirty="0">
                        <a:solidFill>
                          <a:schemeClr val="tx1"/>
                        </a:solidFill>
                        <a:latin typeface="Cambria Math" panose="02040503050406030204" pitchFamily="18" charset="0"/>
                      </a:rPr>
                      <m:t>𝑔</m:t>
                    </m:r>
                    <m:d>
                      <m:dPr>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𝑛</m:t>
                        </m:r>
                      </m:e>
                    </m:d>
                  </m:oMath>
                </a14:m>
                <a:r>
                  <a:rPr lang="en-US" dirty="0">
                    <a:solidFill>
                      <a:schemeClr val="tx1"/>
                    </a:solidFill>
                  </a:rPr>
                  <a:t> is an asymptotically </a:t>
                </a:r>
                <a:r>
                  <a:rPr lang="en-US" b="1" dirty="0">
                    <a:solidFill>
                      <a:schemeClr val="tx1"/>
                    </a:solidFill>
                  </a:rPr>
                  <a:t>tight bound </a:t>
                </a:r>
                <a:r>
                  <a:rPr lang="en-US" dirty="0">
                    <a:solidFill>
                      <a:schemeClr val="tx1"/>
                    </a:solidFill>
                  </a:rPr>
                  <a:t>for </a:t>
                </a:r>
                <a14:m>
                  <m:oMath xmlns:m="http://schemas.openxmlformats.org/officeDocument/2006/math">
                    <m:r>
                      <a:rPr lang="en-US" i="1" dirty="0">
                        <a:solidFill>
                          <a:schemeClr val="tx1"/>
                        </a:solidFill>
                        <a:latin typeface="Cambria Math" panose="02040503050406030204" pitchFamily="18" charset="0"/>
                      </a:rPr>
                      <m:t>𝑓</m:t>
                    </m:r>
                    <m:d>
                      <m:dPr>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𝑛</m:t>
                        </m:r>
                      </m:e>
                    </m:d>
                    <m:r>
                      <a:rPr lang="en-US" b="0" i="1" dirty="0" smtClean="0">
                        <a:solidFill>
                          <a:schemeClr val="tx1"/>
                        </a:solidFill>
                        <a:latin typeface="Cambria Math" panose="02040503050406030204" pitchFamily="18" charset="0"/>
                      </a:rPr>
                      <m:t>.</m:t>
                    </m:r>
                  </m:oMath>
                </a14:m>
                <a:endParaRPr lang="en-US" dirty="0">
                  <a:solidFill>
                    <a:schemeClr val="tx1"/>
                  </a:solidFill>
                </a:endParaRPr>
              </a:p>
              <a:p>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l-GR" i="1" dirty="0">
                        <a:latin typeface="Cambria Math" panose="02040503050406030204" pitchFamily="18" charset="0"/>
                      </a:rPr>
                      <m:t>𝜃</m:t>
                    </m:r>
                    <m:r>
                      <a:rPr lang="en-US" i="1" dirty="0">
                        <a:latin typeface="Cambria Math" panose="02040503050406030204" pitchFamily="18" charset="0"/>
                      </a:rPr>
                      <m:t>(</m:t>
                    </m:r>
                    <m:r>
                      <a:rPr lang="en-US" i="1" dirty="0">
                        <a:latin typeface="Cambria Math" panose="02040503050406030204" pitchFamily="18" charset="0"/>
                      </a:rPr>
                      <m:t>𝑔</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a:t>implies: </a:t>
                </a: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66FF"/>
                          </a:solidFill>
                          <a:latin typeface="Cambria Math" panose="02040503050406030204" pitchFamily="18" charset="0"/>
                        </a:rPr>
                        <m:t>𝒇</m:t>
                      </m:r>
                      <m:d>
                        <m:dPr>
                          <m:ctrlPr>
                            <a:rPr lang="en-US" b="1" i="1" dirty="0" smtClean="0">
                              <a:solidFill>
                                <a:srgbClr val="0066FF"/>
                              </a:solidFill>
                              <a:latin typeface="Cambria Math" panose="02040503050406030204" pitchFamily="18" charset="0"/>
                            </a:rPr>
                          </m:ctrlPr>
                        </m:dPr>
                        <m:e>
                          <m:r>
                            <a:rPr lang="en-US" b="1" i="1" dirty="0" smtClean="0">
                              <a:solidFill>
                                <a:srgbClr val="0066FF"/>
                              </a:solidFill>
                              <a:latin typeface="Cambria Math" panose="02040503050406030204" pitchFamily="18" charset="0"/>
                            </a:rPr>
                            <m:t>𝒏</m:t>
                          </m:r>
                        </m:e>
                      </m:d>
                      <m:r>
                        <a:rPr lang="en-US" b="1" i="1" dirty="0" smtClean="0">
                          <a:solidFill>
                            <a:srgbClr val="0066FF"/>
                          </a:solidFill>
                          <a:latin typeface="Cambria Math" panose="02040503050406030204" pitchFamily="18" charset="0"/>
                        </a:rPr>
                        <m:t>“=” </m:t>
                      </m:r>
                      <m:r>
                        <a:rPr lang="en-US" b="1" i="1" dirty="0" smtClean="0">
                          <a:solidFill>
                            <a:srgbClr val="0066FF"/>
                          </a:solidFill>
                          <a:latin typeface="Cambria Math" panose="02040503050406030204" pitchFamily="18" charset="0"/>
                        </a:rPr>
                        <m:t>𝒄</m:t>
                      </m:r>
                      <m:r>
                        <a:rPr lang="en-US" b="1" i="1" dirty="0" smtClean="0">
                          <a:solidFill>
                            <a:srgbClr val="0066FF"/>
                          </a:solidFill>
                          <a:latin typeface="Cambria Math" panose="02040503050406030204" pitchFamily="18" charset="0"/>
                        </a:rPr>
                        <m:t>.</m:t>
                      </m:r>
                      <m:r>
                        <a:rPr lang="en-US" b="1" i="1" dirty="0" smtClean="0">
                          <a:solidFill>
                            <a:srgbClr val="0066FF"/>
                          </a:solidFill>
                          <a:latin typeface="Cambria Math" panose="02040503050406030204" pitchFamily="18" charset="0"/>
                        </a:rPr>
                        <m:t>𝒈</m:t>
                      </m:r>
                      <m:r>
                        <a:rPr lang="en-US" b="1" i="1" dirty="0" smtClean="0">
                          <a:solidFill>
                            <a:srgbClr val="0066FF"/>
                          </a:solidFill>
                          <a:latin typeface="Cambria Math" panose="02040503050406030204" pitchFamily="18" charset="0"/>
                        </a:rPr>
                        <m:t>(</m:t>
                      </m:r>
                      <m:r>
                        <a:rPr lang="en-US" b="1" i="1" dirty="0" smtClean="0">
                          <a:solidFill>
                            <a:srgbClr val="0066FF"/>
                          </a:solidFill>
                          <a:latin typeface="Cambria Math" panose="02040503050406030204" pitchFamily="18" charset="0"/>
                        </a:rPr>
                        <m:t>𝒏</m:t>
                      </m:r>
                      <m:r>
                        <a:rPr lang="en-US" b="1" i="1" dirty="0" smtClean="0">
                          <a:solidFill>
                            <a:srgbClr val="0066FF"/>
                          </a:solidFill>
                          <a:latin typeface="Cambria Math" panose="02040503050406030204" pitchFamily="18" charset="0"/>
                        </a:rPr>
                        <m:t>)</m:t>
                      </m:r>
                    </m:oMath>
                  </m:oMathPara>
                </a14:m>
                <a:endParaRPr lang="en-US" b="1" dirty="0">
                  <a:solidFill>
                    <a:srgbClr val="0066FF"/>
                  </a:solidFill>
                </a:endParaRPr>
              </a:p>
              <a:p>
                <a:endParaRPr lang="en-US" dirty="0">
                  <a:solidFill>
                    <a:schemeClr val="tx1"/>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6076" y="2849940"/>
                <a:ext cx="5148072" cy="3456432"/>
              </a:xfrm>
              <a:blipFill>
                <a:blip r:embed="rId2"/>
                <a:stretch>
                  <a:fillRect l="-1538" t="-882" r="-17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2900" y="1097340"/>
                <a:ext cx="8458200" cy="1569660"/>
              </a:xfrm>
              <a:prstGeom prst="rect">
                <a:avLst/>
              </a:prstGeom>
              <a:solidFill>
                <a:schemeClr val="bg2"/>
              </a:solidFill>
            </p:spPr>
            <p:txBody>
              <a:bodyPr wrap="square" rtlCol="0">
                <a:spAutoFit/>
              </a:bodyPr>
              <a:lstStyle/>
              <a:p>
                <a:pPr algn="just"/>
                <a:r>
                  <a:rPr lang="en-US" sz="2400" dirty="0"/>
                  <a:t>For a given function </a:t>
                </a:r>
                <a14:m>
                  <m:oMath xmlns:m="http://schemas.openxmlformats.org/officeDocument/2006/math">
                    <m:r>
                      <a:rPr lang="en-US" sz="2400" i="1" dirty="0" smtClean="0">
                        <a:latin typeface="Cambria Math" panose="02040503050406030204" pitchFamily="18" charset="0"/>
                      </a:rPr>
                      <m:t>𝑔</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t>, we denote by </a:t>
                </a:r>
                <a14:m>
                  <m:oMath xmlns:m="http://schemas.openxmlformats.org/officeDocument/2006/math">
                    <m:r>
                      <m:rPr>
                        <m:sty m:val="p"/>
                      </m:rPr>
                      <a:rPr lang="el-GR" sz="2400" i="1" dirty="0" smtClean="0">
                        <a:latin typeface="Cambria Math" panose="02040503050406030204" pitchFamily="18" charset="0"/>
                        <a:ea typeface="Cambria Math" panose="02040503050406030204" pitchFamily="18" charset="0"/>
                      </a:rPr>
                      <m:t>θ</m:t>
                    </m:r>
                    <m:r>
                      <a:rPr lang="en-US" sz="2400" i="1" dirty="0">
                        <a:latin typeface="Cambria Math" panose="02040503050406030204" pitchFamily="18" charset="0"/>
                      </a:rPr>
                      <m:t>(</m:t>
                    </m:r>
                    <m:r>
                      <a:rPr lang="en-US" sz="2400" i="1" dirty="0">
                        <a:latin typeface="Cambria Math" panose="02040503050406030204" pitchFamily="18" charset="0"/>
                      </a:rPr>
                      <m:t>𝑔</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 </m:t>
                    </m:r>
                  </m:oMath>
                </a14:m>
                <a:r>
                  <a:rPr lang="en-US" sz="2400" dirty="0"/>
                  <a:t>the set of functions,</a:t>
                </a:r>
              </a:p>
              <a:p>
                <a:pPr algn="ctr"/>
                <a14:m>
                  <m:oMath xmlns:m="http://schemas.openxmlformats.org/officeDocument/2006/math">
                    <m:r>
                      <m:rPr>
                        <m:sty m:val="p"/>
                      </m:rPr>
                      <a:rPr lang="el-GR" sz="2400" i="1" dirty="0" smtClean="0">
                        <a:solidFill>
                          <a:schemeClr val="tx1"/>
                        </a:solidFill>
                        <a:latin typeface="Cambria Math" panose="02040503050406030204" pitchFamily="18" charset="0"/>
                        <a:ea typeface="Cambria Math" panose="02040503050406030204" pitchFamily="18" charset="0"/>
                      </a:rPr>
                      <m:t>θ</m:t>
                    </m:r>
                    <m:r>
                      <a:rPr lang="en-US" sz="2400" i="1"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𝑔</m:t>
                    </m:r>
                    <m:r>
                      <a:rPr lang="en-US" sz="2400" i="1"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𝑛</m:t>
                    </m:r>
                    <m:r>
                      <a:rPr lang="en-US" sz="2400" i="1" dirty="0">
                        <a:solidFill>
                          <a:schemeClr val="tx1"/>
                        </a:solidFill>
                        <a:latin typeface="Cambria Math" panose="02040503050406030204" pitchFamily="18" charset="0"/>
                      </a:rPr>
                      <m:t>))</m:t>
                    </m:r>
                  </m:oMath>
                </a14:m>
                <a:r>
                  <a:rPr lang="en-US" sz="2400" i="1" dirty="0">
                    <a:solidFill>
                      <a:schemeClr val="tx1"/>
                    </a:solidFill>
                  </a:rPr>
                  <a:t> = {</a:t>
                </a:r>
                <a14:m>
                  <m:oMath xmlns:m="http://schemas.openxmlformats.org/officeDocument/2006/math">
                    <m:r>
                      <a:rPr lang="en-US" sz="2400" i="1" dirty="0" smtClean="0">
                        <a:solidFill>
                          <a:schemeClr val="tx1"/>
                        </a:solidFill>
                        <a:latin typeface="Cambria Math" panose="02040503050406030204" pitchFamily="18" charset="0"/>
                      </a:rPr>
                      <m:t>𝑓</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𝑛</m:t>
                    </m:r>
                    <m:r>
                      <a:rPr lang="en-US" sz="2400" i="1" dirty="0" smtClean="0">
                        <a:solidFill>
                          <a:schemeClr val="tx1"/>
                        </a:solidFill>
                        <a:latin typeface="Cambria Math" panose="02040503050406030204" pitchFamily="18" charset="0"/>
                      </a:rPr>
                      <m:t>)</m:t>
                    </m:r>
                  </m:oMath>
                </a14:m>
                <a:r>
                  <a:rPr lang="en-US" sz="2400" i="1" dirty="0">
                    <a:solidFill>
                      <a:schemeClr val="tx1"/>
                    </a:solidFill>
                  </a:rPr>
                  <a:t> : there exist positive constants </a:t>
                </a:r>
                <a14:m>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𝑐</m:t>
                        </m:r>
                      </m:e>
                      <m:sub>
                        <m:r>
                          <a:rPr lang="en-US" sz="2400" b="0" i="1" dirty="0" smtClean="0">
                            <a:solidFill>
                              <a:schemeClr val="tx1"/>
                            </a:solidFill>
                            <a:latin typeface="Cambria Math" panose="02040503050406030204" pitchFamily="18" charset="0"/>
                          </a:rPr>
                          <m:t>1</m:t>
                        </m:r>
                      </m:sub>
                    </m:sSub>
                  </m:oMath>
                </a14:m>
                <a:r>
                  <a:rPr lang="en-US" sz="2400" i="1" dirty="0">
                    <a:solidFill>
                      <a:schemeClr val="tx1"/>
                    </a:solidFill>
                  </a:rPr>
                  <a:t>, </a:t>
                </a:r>
                <a14:m>
                  <m:oMath xmlns:m="http://schemas.openxmlformats.org/officeDocument/2006/math">
                    <m:sSub>
                      <m:sSubPr>
                        <m:ctrlPr>
                          <a:rPr lang="en-US" sz="2400" i="1" dirty="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𝑐</m:t>
                        </m:r>
                      </m:e>
                      <m:sub>
                        <m:r>
                          <a:rPr lang="en-US" sz="2400" b="0" i="1" dirty="0" smtClean="0">
                            <a:solidFill>
                              <a:schemeClr val="tx1"/>
                            </a:solidFill>
                            <a:latin typeface="Cambria Math" panose="02040503050406030204" pitchFamily="18" charset="0"/>
                          </a:rPr>
                          <m:t>2</m:t>
                        </m:r>
                      </m:sub>
                    </m:sSub>
                  </m:oMath>
                </a14:m>
                <a:r>
                  <a:rPr lang="en-US" sz="2400" i="1" dirty="0">
                    <a:solidFill>
                      <a:schemeClr val="tx1"/>
                    </a:solidFill>
                  </a:rPr>
                  <a:t> and </a:t>
                </a:r>
                <a14:m>
                  <m:oMath xmlns:m="http://schemas.openxmlformats.org/officeDocument/2006/math">
                    <m:r>
                      <a:rPr lang="en-US" sz="2400" i="1" dirty="0" smtClean="0">
                        <a:solidFill>
                          <a:schemeClr val="tx1"/>
                        </a:solidFill>
                        <a:latin typeface="Cambria Math" panose="02040503050406030204" pitchFamily="18" charset="0"/>
                      </a:rPr>
                      <m:t>𝑛</m:t>
                    </m:r>
                    <m:r>
                      <a:rPr lang="en-US" sz="2400" i="1" baseline="-25000" dirty="0">
                        <a:solidFill>
                          <a:schemeClr val="tx1"/>
                        </a:solidFill>
                        <a:latin typeface="Cambria Math" panose="02040503050406030204" pitchFamily="18" charset="0"/>
                      </a:rPr>
                      <m:t>0</m:t>
                    </m:r>
                  </m:oMath>
                </a14:m>
                <a:r>
                  <a:rPr lang="en-US" sz="2400" i="1" dirty="0">
                    <a:solidFill>
                      <a:schemeClr val="tx1"/>
                    </a:solidFill>
                  </a:rPr>
                  <a:t> such that </a:t>
                </a:r>
                <a14:m>
                  <m:oMath xmlns:m="http://schemas.openxmlformats.org/officeDocument/2006/math">
                    <m:r>
                      <a:rPr lang="en-US" sz="2400" i="1" dirty="0" smtClean="0">
                        <a:solidFill>
                          <a:schemeClr val="tx1"/>
                        </a:solidFill>
                        <a:latin typeface="Cambria Math" panose="02040503050406030204" pitchFamily="18" charset="0"/>
                      </a:rPr>
                      <m:t>0≤</m:t>
                    </m:r>
                    <m:sSub>
                      <m:sSubPr>
                        <m:ctrlPr>
                          <a:rPr lang="en-US" sz="2400" i="1" dirty="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𝑐</m:t>
                        </m:r>
                      </m:e>
                      <m:sub>
                        <m:r>
                          <a:rPr lang="en-US" sz="2400" i="1" dirty="0">
                            <a:solidFill>
                              <a:schemeClr val="tx1"/>
                            </a:solidFill>
                            <a:latin typeface="Cambria Math" panose="02040503050406030204" pitchFamily="18" charset="0"/>
                          </a:rPr>
                          <m:t>1</m:t>
                        </m:r>
                      </m:sub>
                    </m:sSub>
                    <m:r>
                      <a:rPr lang="en-US" sz="2400" i="1" dirty="0">
                        <a:solidFill>
                          <a:schemeClr val="tx1"/>
                        </a:solidFill>
                        <a:latin typeface="Cambria Math" panose="02040503050406030204" pitchFamily="18" charset="0"/>
                      </a:rPr>
                      <m:t>𝑔</m:t>
                    </m:r>
                    <m:d>
                      <m:dPr>
                        <m:ctrlPr>
                          <a:rPr lang="en-US" sz="2400" i="1" dirty="0">
                            <a:solidFill>
                              <a:schemeClr val="tx1"/>
                            </a:solidFill>
                            <a:latin typeface="Cambria Math" panose="02040503050406030204" pitchFamily="18" charset="0"/>
                          </a:rPr>
                        </m:ctrlPr>
                      </m:dPr>
                      <m:e>
                        <m:r>
                          <a:rPr lang="en-US" sz="2400" i="1" dirty="0">
                            <a:solidFill>
                              <a:schemeClr val="tx1"/>
                            </a:solidFill>
                            <a:latin typeface="Cambria Math" panose="02040503050406030204" pitchFamily="18" charset="0"/>
                          </a:rPr>
                          <m:t>𝑛</m:t>
                        </m:r>
                      </m:e>
                    </m:d>
                    <m:r>
                      <a:rPr lang="en-US" sz="2400" i="1" dirty="0" smtClean="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𝑓</m:t>
                    </m:r>
                    <m:d>
                      <m:dPr>
                        <m:ctrlPr>
                          <a:rPr lang="en-US" sz="2400" i="1" dirty="0">
                            <a:solidFill>
                              <a:schemeClr val="tx1"/>
                            </a:solidFill>
                            <a:latin typeface="Cambria Math" panose="02040503050406030204" pitchFamily="18" charset="0"/>
                          </a:rPr>
                        </m:ctrlPr>
                      </m:dPr>
                      <m:e>
                        <m:r>
                          <a:rPr lang="en-US" sz="2400" i="1" dirty="0">
                            <a:solidFill>
                              <a:schemeClr val="tx1"/>
                            </a:solidFill>
                            <a:latin typeface="Cambria Math" panose="02040503050406030204" pitchFamily="18" charset="0"/>
                          </a:rPr>
                          <m:t>𝑛</m:t>
                        </m:r>
                      </m:e>
                    </m:d>
                    <m:r>
                      <a:rPr lang="en-US" sz="2400" i="1" dirty="0">
                        <a:solidFill>
                          <a:schemeClr val="tx1"/>
                        </a:solidFill>
                        <a:latin typeface="Cambria Math" panose="02040503050406030204" pitchFamily="18" charset="0"/>
                      </a:rPr>
                      <m:t>≤</m:t>
                    </m:r>
                    <m:sSub>
                      <m:sSubPr>
                        <m:ctrlPr>
                          <a:rPr lang="en-US" sz="2400" i="1" dirty="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𝑐</m:t>
                        </m:r>
                      </m:e>
                      <m:sub>
                        <m:r>
                          <a:rPr lang="en-US" sz="2400" b="0" i="1" dirty="0" smtClean="0">
                            <a:solidFill>
                              <a:schemeClr val="tx1"/>
                            </a:solidFill>
                            <a:latin typeface="Cambria Math" panose="02040503050406030204" pitchFamily="18" charset="0"/>
                          </a:rPr>
                          <m:t>2</m:t>
                        </m:r>
                      </m:sub>
                    </m:sSub>
                    <m:r>
                      <a:rPr lang="en-US" sz="2400" i="1" dirty="0">
                        <a:solidFill>
                          <a:schemeClr val="tx1"/>
                        </a:solidFill>
                        <a:latin typeface="Cambria Math" panose="02040503050406030204" pitchFamily="18" charset="0"/>
                      </a:rPr>
                      <m:t>𝑔</m:t>
                    </m:r>
                    <m:d>
                      <m:dPr>
                        <m:ctrlPr>
                          <a:rPr lang="en-US" sz="2400" i="1" dirty="0">
                            <a:solidFill>
                              <a:schemeClr val="tx1"/>
                            </a:solidFill>
                            <a:latin typeface="Cambria Math" panose="02040503050406030204" pitchFamily="18" charset="0"/>
                          </a:rPr>
                        </m:ctrlPr>
                      </m:dPr>
                      <m:e>
                        <m:r>
                          <a:rPr lang="en-US" sz="2400" i="1" dirty="0">
                            <a:solidFill>
                              <a:schemeClr val="tx1"/>
                            </a:solidFill>
                            <a:latin typeface="Cambria Math" panose="02040503050406030204" pitchFamily="18" charset="0"/>
                          </a:rPr>
                          <m:t>𝑛</m:t>
                        </m:r>
                      </m:e>
                    </m:d>
                  </m:oMath>
                </a14:m>
                <a:r>
                  <a:rPr lang="en-US" sz="2400" i="1" dirty="0">
                    <a:solidFill>
                      <a:schemeClr val="tx1"/>
                    </a:solidFill>
                  </a:rPr>
                  <a:t> for all</a:t>
                </a:r>
                <a14:m>
                  <m:oMath xmlns:m="http://schemas.openxmlformats.org/officeDocument/2006/math">
                    <m:r>
                      <a:rPr lang="en-US" sz="2400" b="0" i="1" dirty="0" smtClean="0">
                        <a:latin typeface="Cambria Math" panose="02040503050406030204" pitchFamily="18" charset="0"/>
                      </a:rPr>
                      <m:t> </m:t>
                    </m:r>
                    <m:r>
                      <a:rPr lang="en-US" sz="2400" i="1" dirty="0">
                        <a:latin typeface="Cambria Math" panose="02040503050406030204" pitchFamily="18" charset="0"/>
                      </a:rPr>
                      <m:t>𝑛</m:t>
                    </m:r>
                    <m:r>
                      <a:rPr lang="en-US" sz="2400" i="1" baseline="-25000" dirty="0">
                        <a:latin typeface="Cambria Math" panose="02040503050406030204" pitchFamily="18" charset="0"/>
                      </a:rPr>
                      <m:t>0</m:t>
                    </m:r>
                    <m:r>
                      <a:rPr lang="en-US" sz="2400" i="1" dirty="0">
                        <a:latin typeface="Cambria Math" panose="02040503050406030204" pitchFamily="18" charset="0"/>
                      </a:rPr>
                      <m:t>≤</m:t>
                    </m:r>
                    <m:r>
                      <a:rPr lang="en-US" sz="2400" i="1" dirty="0">
                        <a:latin typeface="Cambria Math" panose="02040503050406030204" pitchFamily="18" charset="0"/>
                      </a:rPr>
                      <m:t>𝑛</m:t>
                    </m:r>
                  </m:oMath>
                </a14:m>
                <a:r>
                  <a:rPr lang="en-US" sz="2400" i="1" dirty="0">
                    <a:solidFill>
                      <a:schemeClr val="tx1"/>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342900" y="1097340"/>
                <a:ext cx="8458200" cy="1569660"/>
              </a:xfrm>
              <a:prstGeom prst="rect">
                <a:avLst/>
              </a:prstGeom>
              <a:blipFill>
                <a:blip r:embed="rId3"/>
                <a:stretch>
                  <a:fillRect l="-1081" t="-3101" r="-1081" b="-7752"/>
                </a:stretch>
              </a:blipFill>
            </p:spPr>
            <p:txBody>
              <a:bodyPr/>
              <a:lstStyle/>
              <a:p>
                <a:r>
                  <a:rPr lang="en-US">
                    <a:noFill/>
                  </a:rPr>
                  <a:t> </a:t>
                </a:r>
              </a:p>
            </p:txBody>
          </p:sp>
        </mc:Fallback>
      </mc:AlternateContent>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0270" y="2917887"/>
            <a:ext cx="3273230" cy="3388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00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mph" presetSubtype="2" fill="hold" nodeType="clickEffect">
                                  <p:stCondLst>
                                    <p:cond delay="0"/>
                                  </p:stCondLst>
                                  <p:childTnLst>
                                    <p:animClr clrSpc="rgb" dir="cw">
                                      <p:cBhvr override="childStyle">
                                        <p:cTn id="17" dur="2000" fill="hold"/>
                                        <p:tgtEl>
                                          <p:spTgt spid="4">
                                            <p:txEl>
                                              <p:pRg st="1" end="1"/>
                                            </p:txEl>
                                          </p:spTgt>
                                        </p:tgtEl>
                                        <p:attrNameLst>
                                          <p:attrName>style.color</p:attrName>
                                        </p:attrNameLst>
                                      </p:cBhvr>
                                      <p:to>
                                        <a:srgbClr val="FF0000"/>
                                      </p:to>
                                    </p:animClr>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41" y="1219200"/>
            <a:ext cx="788275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944197" y="533400"/>
            <a:ext cx="5255606" cy="523220"/>
          </a:xfrm>
          <a:prstGeom prst="rect">
            <a:avLst/>
          </a:prstGeom>
          <a:solidFill>
            <a:schemeClr val="bg1">
              <a:lumMod val="85000"/>
            </a:schemeClr>
          </a:solidFill>
        </p:spPr>
        <p:txBody>
          <a:bodyPr wrap="none">
            <a:spAutoFit/>
          </a:bodyPr>
          <a:lstStyle/>
          <a:p>
            <a:r>
              <a:rPr lang="en-US" sz="2800" dirty="0"/>
              <a:t>How bad is exponential complexity</a:t>
            </a:r>
          </a:p>
        </p:txBody>
      </p:sp>
      <p:sp>
        <p:nvSpPr>
          <p:cNvPr id="6" name="Rectangle 5"/>
          <p:cNvSpPr/>
          <p:nvPr/>
        </p:nvSpPr>
        <p:spPr>
          <a:xfrm>
            <a:off x="2307020" y="5957521"/>
            <a:ext cx="4572000" cy="830997"/>
          </a:xfrm>
          <a:prstGeom prst="rect">
            <a:avLst/>
          </a:prstGeom>
        </p:spPr>
        <p:txBody>
          <a:bodyPr>
            <a:spAutoFit/>
          </a:bodyPr>
          <a:lstStyle/>
          <a:p>
            <a:r>
              <a:rPr lang="en-US" sz="2400" dirty="0"/>
              <a:t>Fibonacci example – the recursive fib cannot even compute fib(50)</a:t>
            </a:r>
          </a:p>
        </p:txBody>
      </p:sp>
    </p:spTree>
    <p:extLst>
      <p:ext uri="{BB962C8B-B14F-4D97-AF65-F5344CB8AC3E}">
        <p14:creationId xmlns:p14="http://schemas.microsoft.com/office/powerpoint/2010/main" val="37446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class P consists of those problems that are solvable in polynomial time by deterministic algorithms.</a:t>
                </a:r>
              </a:p>
              <a:p>
                <a:r>
                  <a:rPr lang="en-US" dirty="0"/>
                  <a:t>More specifically, they are problems that can be solved in time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𝑘</m:t>
                        </m:r>
                      </m:sup>
                    </m:sSup>
                    <m:r>
                      <a:rPr lang="en-US" i="1" dirty="0">
                        <a:latin typeface="Cambria Math" panose="02040503050406030204" pitchFamily="18" charset="0"/>
                      </a:rPr>
                      <m:t>)</m:t>
                    </m:r>
                  </m:oMath>
                </a14:m>
                <a:r>
                  <a:rPr lang="en-US" dirty="0"/>
                  <a:t> for some constant </a:t>
                </a:r>
                <a14:m>
                  <m:oMath xmlns:m="http://schemas.openxmlformats.org/officeDocument/2006/math">
                    <m:r>
                      <a:rPr lang="en-US" i="1" dirty="0" smtClean="0">
                        <a:latin typeface="Cambria Math" panose="02040503050406030204" pitchFamily="18" charset="0"/>
                      </a:rPr>
                      <m:t>𝑘</m:t>
                    </m:r>
                  </m:oMath>
                </a14:m>
                <a:r>
                  <a:rPr lang="en-US" dirty="0"/>
                  <a:t>, where </a:t>
                </a:r>
                <a14:m>
                  <m:oMath xmlns:m="http://schemas.openxmlformats.org/officeDocument/2006/math">
                    <m:r>
                      <a:rPr lang="en-US" i="1" dirty="0" smtClean="0">
                        <a:latin typeface="Cambria Math" panose="02040503050406030204" pitchFamily="18" charset="0"/>
                      </a:rPr>
                      <m:t>𝑛</m:t>
                    </m:r>
                  </m:oMath>
                </a14:m>
                <a:r>
                  <a:rPr lang="en-US" dirty="0"/>
                  <a:t> is the size of the input to the problem.</a:t>
                </a:r>
              </a:p>
              <a:p>
                <a:r>
                  <a:rPr lang="en-US" dirty="0"/>
                  <a:t>For example, </a:t>
                </a:r>
                <a14:m>
                  <m:oMath xmlns:m="http://schemas.openxmlformats.org/officeDocument/2006/math">
                    <m:r>
                      <a:rPr lang="en-US" i="1" dirty="0">
                        <a:latin typeface="Cambria Math" panose="02040503050406030204" pitchFamily="18" charset="0"/>
                      </a:rPr>
                      <m:t>𝑂</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b="0" i="1" dirty="0" smtClean="0">
                            <a:latin typeface="Cambria Math" panose="02040503050406030204" pitchFamily="18" charset="0"/>
                          </a:rPr>
                          <m:t>3</m:t>
                        </m:r>
                      </m:sup>
                    </m:sSup>
                    <m:r>
                      <a:rPr lang="en-US" i="1" dirty="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𝑂</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b="0" i="1" dirty="0" smtClean="0">
                            <a:latin typeface="Cambria Math" panose="02040503050406030204" pitchFamily="18" charset="0"/>
                          </a:rPr>
                          <m:t>4</m:t>
                        </m:r>
                      </m:sup>
                    </m:sSup>
                    <m:r>
                      <a:rPr lang="en-US" i="1" dirty="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𝑙𝑜𝑔𝑛</m:t>
                    </m:r>
                    <m:r>
                      <a:rPr lang="en-US" i="1" dirty="0" smtClean="0">
                        <a:latin typeface="Cambria Math" panose="02040503050406030204" pitchFamily="18" charset="0"/>
                      </a:rPr>
                      <m:t>)</m:t>
                    </m:r>
                  </m:oMath>
                </a14:m>
                <a:r>
                  <a:rPr lang="en-US" dirty="0"/>
                  <a:t>, Fractional Knapsack, MST, Sorting algorithms etc…</a:t>
                </a:r>
              </a:p>
              <a:p>
                <a:r>
                  <a:rPr lang="en-US" i="1" dirty="0"/>
                  <a:t>P is a complexity class that represents the set of all decision problems that can be solved in </a:t>
                </a:r>
                <a:r>
                  <a:rPr lang="en-US" i="1" dirty="0">
                    <a:solidFill>
                      <a:srgbClr val="FF0000"/>
                    </a:solidFill>
                  </a:rPr>
                  <a:t>polynomial time</a:t>
                </a:r>
                <a:r>
                  <a:rPr lang="en-US" i="1" dirty="0"/>
                  <a:t>. That is, given an instance of the problem, </a:t>
                </a:r>
                <a:r>
                  <a:rPr lang="en-US" i="1" dirty="0">
                    <a:solidFill>
                      <a:srgbClr val="FF0000"/>
                    </a:solidFill>
                  </a:rPr>
                  <a:t>the answer yes or no can be decided </a:t>
                </a:r>
                <a:r>
                  <a:rPr lang="en-US" i="1" dirty="0"/>
                  <a:t>in polynomial time.</a:t>
                </a:r>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Tree>
    <p:extLst>
      <p:ext uri="{BB962C8B-B14F-4D97-AF65-F5344CB8AC3E}">
        <p14:creationId xmlns:p14="http://schemas.microsoft.com/office/powerpoint/2010/main" val="250869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NP class</a:t>
            </a:r>
          </a:p>
        </p:txBody>
      </p:sp>
      <p:sp>
        <p:nvSpPr>
          <p:cNvPr id="3" name="Content Placeholder 2"/>
          <p:cNvSpPr>
            <a:spLocks noGrp="1"/>
          </p:cNvSpPr>
          <p:nvPr>
            <p:ph idx="1"/>
          </p:nvPr>
        </p:nvSpPr>
        <p:spPr/>
        <p:txBody>
          <a:bodyPr>
            <a:normAutofit/>
          </a:bodyPr>
          <a:lstStyle/>
          <a:p>
            <a:r>
              <a:rPr lang="en-US" dirty="0">
                <a:solidFill>
                  <a:srgbClr val="FF0000"/>
                </a:solidFill>
              </a:rPr>
              <a:t>NP is Non-Deterministic polynomial time.</a:t>
            </a:r>
          </a:p>
          <a:p>
            <a:r>
              <a:rPr lang="en-US" dirty="0"/>
              <a:t>The class NP consists of those problems that are verifiable in polynomial time. </a:t>
            </a:r>
          </a:p>
          <a:p>
            <a:r>
              <a:rPr lang="en-US" dirty="0"/>
              <a:t>NP is the class of decision problems for which it is </a:t>
            </a:r>
            <a:r>
              <a:rPr lang="en-US" b="1" dirty="0"/>
              <a:t>easy to check the correctness of a claimed answer,</a:t>
            </a:r>
            <a:r>
              <a:rPr lang="en-US" dirty="0"/>
              <a:t> with the help of a little extra information. </a:t>
            </a:r>
          </a:p>
          <a:p>
            <a:r>
              <a:rPr lang="en-US" dirty="0"/>
              <a:t>Hence, we are </a:t>
            </a:r>
            <a:r>
              <a:rPr lang="en-US" b="1" dirty="0"/>
              <a:t>not asking for a way to find a solution</a:t>
            </a:r>
            <a:r>
              <a:rPr lang="en-US" dirty="0"/>
              <a:t>, but only to verify that an alleged solution really is correct.</a:t>
            </a:r>
          </a:p>
          <a:p>
            <a:r>
              <a:rPr lang="en-US" dirty="0"/>
              <a:t>Every problem in this class </a:t>
            </a:r>
            <a:r>
              <a:rPr lang="en-US" b="1" dirty="0"/>
              <a:t>can be solved in exponential time</a:t>
            </a:r>
            <a:r>
              <a:rPr lang="en-US" dirty="0"/>
              <a:t> using exhaustive search.</a:t>
            </a:r>
          </a:p>
        </p:txBody>
      </p:sp>
    </p:spTree>
    <p:extLst>
      <p:ext uri="{BB962C8B-B14F-4D97-AF65-F5344CB8AC3E}">
        <p14:creationId xmlns:p14="http://schemas.microsoft.com/office/powerpoint/2010/main" val="371309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6223</TotalTime>
  <Words>1444</Words>
  <Application>Microsoft Office PowerPoint</Application>
  <PresentationFormat>On-screen Show (4:3)</PresentationFormat>
  <Paragraphs>149</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 Math</vt:lpstr>
      <vt:lpstr>Comic Sans MS</vt:lpstr>
      <vt:lpstr>Open Sans Extrabold</vt:lpstr>
      <vt:lpstr>Open Sans Semibold</vt:lpstr>
      <vt:lpstr>Swis721 Cn BT</vt:lpstr>
      <vt:lpstr>Wingdings</vt:lpstr>
      <vt:lpstr>Office Theme</vt:lpstr>
      <vt:lpstr>PowerPoint Presentation</vt:lpstr>
      <vt:lpstr>Topics to Study…</vt:lpstr>
      <vt:lpstr>Complexity Definitions</vt:lpstr>
      <vt:lpstr>O-Notation (Big O notation) (Upper Bound)</vt:lpstr>
      <vt:lpstr>Ω-Notation (Omega notation) (Lower Bound)</vt:lpstr>
      <vt:lpstr>θ-Notation (Theta notation) (Same order) </vt:lpstr>
      <vt:lpstr>PowerPoint Presentation</vt:lpstr>
      <vt:lpstr>The Class P</vt:lpstr>
      <vt:lpstr>The NP class</vt:lpstr>
      <vt:lpstr>P and NP Class Problems</vt:lpstr>
      <vt:lpstr>Further Classification of NP Problems </vt:lpstr>
      <vt:lpstr>Further Classification of NP Problems </vt:lpstr>
      <vt:lpstr>P &amp; NP Class</vt:lpstr>
      <vt:lpstr>Polynomial Reduction</vt:lpstr>
      <vt:lpstr>Polynomial Reduction</vt:lpstr>
      <vt:lpstr>Hamiltonian Cycles</vt:lpstr>
      <vt:lpstr>Hamiltonian Cycles</vt:lpstr>
      <vt:lpstr>Hamiltonian Cycles</vt:lpstr>
      <vt:lpstr>Traveling Salesperson Problem </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 Vadodariya</cp:lastModifiedBy>
  <cp:revision>1052</cp:revision>
  <dcterms:created xsi:type="dcterms:W3CDTF">2013-05-17T03:00:03Z</dcterms:created>
  <dcterms:modified xsi:type="dcterms:W3CDTF">2019-10-05T15:11:43Z</dcterms:modified>
</cp:coreProperties>
</file>