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6858000" cx="9144000"/>
  <p:notesSz cx="6858000" cy="9144000"/>
  <p:embeddedFontLst>
    <p:embeddedFont>
      <p:font typeface="Open Sans SemiBold"/>
      <p:regular r:id="rId69"/>
      <p:bold r:id="rId70"/>
      <p:italic r:id="rId71"/>
      <p:boldItalic r:id="rId72"/>
    </p:embeddedFont>
    <p:embeddedFont>
      <p:font typeface="Open Sans ExtraBold"/>
      <p:bold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ED484B-C795-441B-BA4D-F00B3C922175}">
  <a:tblStyle styleId="{65ED484B-C795-441B-BA4D-F00B3C9221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0EFE763-FFDD-44E3-B84F-8466E11FFAC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ExtraBold-bold.fntdata"/><Relationship Id="rId72" Type="http://schemas.openxmlformats.org/officeDocument/2006/relationships/font" Target="fonts/OpenSansSemiBold-boldItalic.fntdata"/><Relationship Id="rId31" Type="http://schemas.openxmlformats.org/officeDocument/2006/relationships/slide" Target="slides/slide25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4.xml"/><Relationship Id="rId74" Type="http://schemas.openxmlformats.org/officeDocument/2006/relationships/font" Target="fonts/OpenSansExtraBold-boldItalic.fntdata"/><Relationship Id="rId33" Type="http://schemas.openxmlformats.org/officeDocument/2006/relationships/slide" Target="slides/slide27.xml"/><Relationship Id="rId77" Type="http://schemas.openxmlformats.org/officeDocument/2006/relationships/font" Target="fonts/OpenSans-italic.fntdata"/><Relationship Id="rId32" Type="http://schemas.openxmlformats.org/officeDocument/2006/relationships/slide" Target="slides/slide26.xml"/><Relationship Id="rId76" Type="http://schemas.openxmlformats.org/officeDocument/2006/relationships/font" Target="fonts/OpenSans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OpenSans-boldItalic.fntdata"/><Relationship Id="rId71" Type="http://schemas.openxmlformats.org/officeDocument/2006/relationships/font" Target="fonts/OpenSansSemiBold-italic.fntdata"/><Relationship Id="rId70" Type="http://schemas.openxmlformats.org/officeDocument/2006/relationships/font" Target="fonts/OpenSansSemiBold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SemiBold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ExtraBold"/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  <a:defRPr sz="36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just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just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just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– 1: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Representation &amp; RTL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190500" y="914400"/>
            <a:ext cx="8763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/>
          <p:nvPr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Darshan Institute of Engineering &amp; Technology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381000" y="4724400"/>
            <a:ext cx="8153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</a:pPr>
            <a:r>
              <a:rPr lang="en-U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Hardik Doshi</a:t>
            </a:r>
            <a:endParaRPr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</a:t>
            </a:r>
            <a:r>
              <a:rPr lang="en-US" sz="2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9978911553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</a:t>
            </a:r>
            <a:r>
              <a:rPr lang="en-US" sz="2400">
                <a:solidFill>
                  <a:srgbClr val="3F3F3F"/>
                </a:solidFill>
              </a:rPr>
              <a:t> 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hardik.doshi@darshan.ac.in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Organization (2140707)                           Darshan Institute of Engineering &amp; Technology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type="ctrTitle"/>
          </p:nvPr>
        </p:nvSpPr>
        <p:spPr>
          <a:xfrm>
            <a:off x="304800" y="0"/>
            <a:ext cx="8534400" cy="4495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– 1</a:t>
            </a:r>
            <a:b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Data Representation &amp; Register Transfer and Micro-operations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178" y="4953000"/>
            <a:ext cx="4161422" cy="99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typical digital computer has many registers, and paths must be provided to transfer information from one register to another.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number of wires will be excessive if separate lines are used between each register and all other registers in the system.</a:t>
            </a:r>
            <a:endParaRPr/>
          </a:p>
          <a:p>
            <a:pPr indent="-1905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3352800" y="3276600"/>
            <a:ext cx="1480353" cy="407658"/>
            <a:chOff x="653247" y="5764542"/>
            <a:chExt cx="1480353" cy="407658"/>
          </a:xfrm>
        </p:grpSpPr>
        <p:sp>
          <p:nvSpPr>
            <p:cNvPr id="218" name="Google Shape;218;p22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3319772" y="4836513"/>
            <a:ext cx="1480353" cy="407658"/>
            <a:chOff x="2863047" y="5764542"/>
            <a:chExt cx="1480353" cy="407658"/>
          </a:xfrm>
        </p:grpSpPr>
        <p:sp>
          <p:nvSpPr>
            <p:cNvPr id="221" name="Google Shape;221;p22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3" name="Google Shape;223;p22"/>
          <p:cNvCxnSpPr/>
          <p:nvPr/>
        </p:nvCxnSpPr>
        <p:spPr>
          <a:xfrm>
            <a:off x="3581400" y="3684258"/>
            <a:ext cx="0" cy="115225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2"/>
          <p:cNvCxnSpPr/>
          <p:nvPr/>
        </p:nvCxnSpPr>
        <p:spPr>
          <a:xfrm>
            <a:off x="3886200" y="3657600"/>
            <a:ext cx="0" cy="115225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4235116" y="3657600"/>
            <a:ext cx="0" cy="115225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4572000" y="3657600"/>
            <a:ext cx="0" cy="115225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p22"/>
          <p:cNvGrpSpPr/>
          <p:nvPr/>
        </p:nvGrpSpPr>
        <p:grpSpPr>
          <a:xfrm>
            <a:off x="5530047" y="4832684"/>
            <a:ext cx="1480353" cy="407658"/>
            <a:chOff x="2863047" y="5764542"/>
            <a:chExt cx="1480353" cy="407658"/>
          </a:xfrm>
        </p:grpSpPr>
        <p:sp>
          <p:nvSpPr>
            <p:cNvPr id="228" name="Google Shape;228;p22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230;p22"/>
          <p:cNvCxnSpPr/>
          <p:nvPr/>
        </p:nvCxnSpPr>
        <p:spPr>
          <a:xfrm>
            <a:off x="3581400" y="3684258"/>
            <a:ext cx="2262410" cy="11550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3810000" y="3657600"/>
            <a:ext cx="2262410" cy="11550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4207042" y="3673642"/>
            <a:ext cx="2262410" cy="11550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4559968" y="3673642"/>
            <a:ext cx="2262410" cy="11550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2"/>
          <p:cNvSpPr txBox="1"/>
          <p:nvPr/>
        </p:nvSpPr>
        <p:spPr>
          <a:xfrm>
            <a:off x="3569660" y="2942110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3550374" y="5260694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5784710" y="5316542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/>
          <p:nvPr/>
        </p:nvSpPr>
        <p:spPr>
          <a:xfrm rot="5400000">
            <a:off x="4252084" y="4125605"/>
            <a:ext cx="685954" cy="2317722"/>
          </a:xfrm>
          <a:prstGeom prst="arc">
            <a:avLst>
              <a:gd fmla="val 16057314" name="adj1"/>
              <a:gd fmla="val 54811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4689148" y="4060916"/>
            <a:ext cx="623595" cy="2317722"/>
          </a:xfrm>
          <a:prstGeom prst="arc">
            <a:avLst>
              <a:gd fmla="val 16057314" name="adj1"/>
              <a:gd fmla="val 54811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/>
          <p:nvPr/>
        </p:nvSpPr>
        <p:spPr>
          <a:xfrm rot="5400000">
            <a:off x="5066409" y="4060916"/>
            <a:ext cx="566905" cy="2317722"/>
          </a:xfrm>
          <a:prstGeom prst="arc">
            <a:avLst>
              <a:gd fmla="val 16057314" name="adj1"/>
              <a:gd fmla="val 54811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/>
          <p:nvPr/>
        </p:nvSpPr>
        <p:spPr>
          <a:xfrm rot="5400000">
            <a:off x="5413735" y="4111264"/>
            <a:ext cx="566905" cy="2250378"/>
          </a:xfrm>
          <a:prstGeom prst="arc">
            <a:avLst>
              <a:gd fmla="val 16057314" name="adj1"/>
              <a:gd fmla="val 54811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190500" y="9906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more efficient scheme for transferring information between registers in a multiple-register configuration is a common bus system.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bus structure consists of a set of common lines, one for each bit of a register, through which binary information is transferred one at a time.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One way of constructing a common bus system is with multiplexers.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multiplexers select the source register whose binary information is then placed on the bus.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90500" y="930441"/>
            <a:ext cx="14380308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24"/>
          <p:cNvGrpSpPr/>
          <p:nvPr/>
        </p:nvGrpSpPr>
        <p:grpSpPr>
          <a:xfrm>
            <a:off x="662210" y="1949592"/>
            <a:ext cx="1471389" cy="1546409"/>
            <a:chOff x="366114" y="1452283"/>
            <a:chExt cx="1538886" cy="1546412"/>
          </a:xfrm>
        </p:grpSpPr>
        <p:sp>
          <p:nvSpPr>
            <p:cNvPr id="255" name="Google Shape;255;p2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7" name="Google Shape;257;p24"/>
          <p:cNvCxnSpPr/>
          <p:nvPr/>
        </p:nvCxnSpPr>
        <p:spPr>
          <a:xfrm rot="10800000">
            <a:off x="878541" y="3496004"/>
            <a:ext cx="26894" cy="2272549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58" name="Google Shape;258;p24"/>
          <p:cNvCxnSpPr/>
          <p:nvPr/>
        </p:nvCxnSpPr>
        <p:spPr>
          <a:xfrm rot="10800000">
            <a:off x="12102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59" name="Google Shape;259;p24"/>
          <p:cNvCxnSpPr/>
          <p:nvPr/>
        </p:nvCxnSpPr>
        <p:spPr>
          <a:xfrm rot="10800000">
            <a:off x="15150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60" name="Google Shape;260;p24"/>
          <p:cNvCxnSpPr/>
          <p:nvPr/>
        </p:nvCxnSpPr>
        <p:spPr>
          <a:xfrm rot="10800000">
            <a:off x="1847909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261" name="Google Shape;261;p24"/>
          <p:cNvGrpSpPr/>
          <p:nvPr/>
        </p:nvGrpSpPr>
        <p:grpSpPr>
          <a:xfrm>
            <a:off x="653247" y="5764542"/>
            <a:ext cx="1480353" cy="407658"/>
            <a:chOff x="653247" y="5764542"/>
            <a:chExt cx="1480353" cy="407658"/>
          </a:xfrm>
        </p:grpSpPr>
        <p:sp>
          <p:nvSpPr>
            <p:cNvPr id="262" name="Google Shape;262;p24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4"/>
          <p:cNvGrpSpPr/>
          <p:nvPr/>
        </p:nvGrpSpPr>
        <p:grpSpPr>
          <a:xfrm>
            <a:off x="2872010" y="1949592"/>
            <a:ext cx="1471389" cy="1546409"/>
            <a:chOff x="366114" y="1452283"/>
            <a:chExt cx="1538886" cy="1546412"/>
          </a:xfrm>
        </p:grpSpPr>
        <p:sp>
          <p:nvSpPr>
            <p:cNvPr id="265" name="Google Shape;265;p2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7" name="Google Shape;267;p24"/>
          <p:cNvCxnSpPr/>
          <p:nvPr/>
        </p:nvCxnSpPr>
        <p:spPr>
          <a:xfrm rot="10800000">
            <a:off x="34200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68" name="Google Shape;268;p24"/>
          <p:cNvCxnSpPr/>
          <p:nvPr/>
        </p:nvCxnSpPr>
        <p:spPr>
          <a:xfrm rot="10800000">
            <a:off x="37248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69" name="Google Shape;269;p24"/>
          <p:cNvCxnSpPr/>
          <p:nvPr/>
        </p:nvCxnSpPr>
        <p:spPr>
          <a:xfrm rot="10800000">
            <a:off x="4057709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270" name="Google Shape;270;p24"/>
          <p:cNvGrpSpPr/>
          <p:nvPr/>
        </p:nvGrpSpPr>
        <p:grpSpPr>
          <a:xfrm>
            <a:off x="2863047" y="5764542"/>
            <a:ext cx="1480353" cy="407658"/>
            <a:chOff x="2863047" y="5764542"/>
            <a:chExt cx="1480353" cy="407658"/>
          </a:xfrm>
        </p:grpSpPr>
        <p:sp>
          <p:nvSpPr>
            <p:cNvPr id="271" name="Google Shape;271;p24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4"/>
          <p:cNvGrpSpPr/>
          <p:nvPr/>
        </p:nvGrpSpPr>
        <p:grpSpPr>
          <a:xfrm>
            <a:off x="5081810" y="1949592"/>
            <a:ext cx="1471389" cy="1546409"/>
            <a:chOff x="366114" y="1452283"/>
            <a:chExt cx="1538886" cy="1546412"/>
          </a:xfrm>
        </p:grpSpPr>
        <p:sp>
          <p:nvSpPr>
            <p:cNvPr id="274" name="Google Shape;274;p2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6" name="Google Shape;276;p24"/>
          <p:cNvCxnSpPr/>
          <p:nvPr/>
        </p:nvCxnSpPr>
        <p:spPr>
          <a:xfrm rot="10800000">
            <a:off x="56298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77" name="Google Shape;277;p24"/>
          <p:cNvCxnSpPr/>
          <p:nvPr/>
        </p:nvCxnSpPr>
        <p:spPr>
          <a:xfrm rot="10800000">
            <a:off x="59346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78" name="Google Shape;278;p24"/>
          <p:cNvCxnSpPr/>
          <p:nvPr/>
        </p:nvCxnSpPr>
        <p:spPr>
          <a:xfrm rot="10800000">
            <a:off x="6267509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279" name="Google Shape;279;p24"/>
          <p:cNvGrpSpPr/>
          <p:nvPr/>
        </p:nvGrpSpPr>
        <p:grpSpPr>
          <a:xfrm>
            <a:off x="5072847" y="5764542"/>
            <a:ext cx="1480353" cy="407658"/>
            <a:chOff x="5072847" y="5764542"/>
            <a:chExt cx="1480353" cy="407658"/>
          </a:xfrm>
        </p:grpSpPr>
        <p:sp>
          <p:nvSpPr>
            <p:cNvPr id="280" name="Google Shape;280;p24"/>
            <p:cNvSpPr/>
            <p:nvPr/>
          </p:nvSpPr>
          <p:spPr>
            <a:xfrm>
              <a:off x="50818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50728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7215410" y="1949592"/>
            <a:ext cx="1471389" cy="1546409"/>
            <a:chOff x="366114" y="1452283"/>
            <a:chExt cx="1538886" cy="1546412"/>
          </a:xfrm>
        </p:grpSpPr>
        <p:sp>
          <p:nvSpPr>
            <p:cNvPr id="283" name="Google Shape;283;p2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5" name="Google Shape;285;p24"/>
          <p:cNvCxnSpPr/>
          <p:nvPr/>
        </p:nvCxnSpPr>
        <p:spPr>
          <a:xfrm rot="10800000">
            <a:off x="77634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86" name="Google Shape;286;p24"/>
          <p:cNvCxnSpPr/>
          <p:nvPr/>
        </p:nvCxnSpPr>
        <p:spPr>
          <a:xfrm rot="10800000">
            <a:off x="8068235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87" name="Google Shape;287;p24"/>
          <p:cNvCxnSpPr/>
          <p:nvPr/>
        </p:nvCxnSpPr>
        <p:spPr>
          <a:xfrm rot="10800000">
            <a:off x="8401109" y="5305096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288" name="Google Shape;288;p24"/>
          <p:cNvGrpSpPr/>
          <p:nvPr/>
        </p:nvGrpSpPr>
        <p:grpSpPr>
          <a:xfrm>
            <a:off x="7206447" y="5764542"/>
            <a:ext cx="1480353" cy="407658"/>
            <a:chOff x="7206447" y="5764542"/>
            <a:chExt cx="1480353" cy="407658"/>
          </a:xfrm>
        </p:grpSpPr>
        <p:sp>
          <p:nvSpPr>
            <p:cNvPr id="289" name="Google Shape;289;p24"/>
            <p:cNvSpPr/>
            <p:nvPr/>
          </p:nvSpPr>
          <p:spPr>
            <a:xfrm>
              <a:off x="7215410" y="5764542"/>
              <a:ext cx="1471390" cy="4076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7206447" y="5771151"/>
              <a:ext cx="1471388" cy="369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3    2    1    0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4"/>
          <p:cNvGrpSpPr/>
          <p:nvPr/>
        </p:nvGrpSpPr>
        <p:grpSpPr>
          <a:xfrm>
            <a:off x="0" y="1371600"/>
            <a:ext cx="7221071" cy="1351197"/>
            <a:chOff x="0" y="1371600"/>
            <a:chExt cx="7221071" cy="1351197"/>
          </a:xfrm>
        </p:grpSpPr>
        <p:cxnSp>
          <p:nvCxnSpPr>
            <p:cNvPr id="292" name="Google Shape;292;p24"/>
            <p:cNvCxnSpPr/>
            <p:nvPr/>
          </p:nvCxnSpPr>
          <p:spPr>
            <a:xfrm>
              <a:off x="0" y="1676400"/>
              <a:ext cx="67818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0" y="1371600"/>
              <a:ext cx="69342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4"/>
            <p:cNvCxnSpPr/>
            <p:nvPr/>
          </p:nvCxnSpPr>
          <p:spPr>
            <a:xfrm flipH="1" rot="-5400000">
              <a:off x="6554437" y="1751363"/>
              <a:ext cx="1046397" cy="2868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295" name="Google Shape;295;p24"/>
            <p:cNvCxnSpPr>
              <a:endCxn id="283" idx="1"/>
            </p:cNvCxnSpPr>
            <p:nvPr/>
          </p:nvCxnSpPr>
          <p:spPr>
            <a:xfrm flipH="1" rot="-5400000">
              <a:off x="6480521" y="1982246"/>
              <a:ext cx="1041900" cy="439200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296" name="Google Shape;296;p24"/>
            <p:cNvCxnSpPr/>
            <p:nvPr/>
          </p:nvCxnSpPr>
          <p:spPr>
            <a:xfrm flipH="1" rot="-5400000">
              <a:off x="4420838" y="1751363"/>
              <a:ext cx="1046397" cy="2868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lg" w="lg" type="stealth"/>
            </a:ln>
          </p:spPr>
        </p:cxnSp>
        <p:cxnSp>
          <p:nvCxnSpPr>
            <p:cNvPr id="297" name="Google Shape;297;p24"/>
            <p:cNvCxnSpPr/>
            <p:nvPr/>
          </p:nvCxnSpPr>
          <p:spPr>
            <a:xfrm flipH="1" rot="-5400000">
              <a:off x="4346818" y="1982143"/>
              <a:ext cx="1042036" cy="4392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lg" w="lg" type="stealth"/>
            </a:ln>
          </p:spPr>
        </p:cxnSp>
        <p:cxnSp>
          <p:nvCxnSpPr>
            <p:cNvPr id="298" name="Google Shape;298;p24"/>
            <p:cNvCxnSpPr/>
            <p:nvPr/>
          </p:nvCxnSpPr>
          <p:spPr>
            <a:xfrm flipH="1" rot="-5400000">
              <a:off x="2211038" y="1751364"/>
              <a:ext cx="1046397" cy="2868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lg" w="lg" type="stealth"/>
            </a:ln>
          </p:spPr>
        </p:cxnSp>
        <p:cxnSp>
          <p:nvCxnSpPr>
            <p:cNvPr id="299" name="Google Shape;299;p24"/>
            <p:cNvCxnSpPr/>
            <p:nvPr/>
          </p:nvCxnSpPr>
          <p:spPr>
            <a:xfrm flipH="1" rot="-5400000">
              <a:off x="2137018" y="1982144"/>
              <a:ext cx="1042036" cy="4392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lg" w="lg" type="stealth"/>
            </a:ln>
          </p:spPr>
        </p:cxnSp>
        <p:cxnSp>
          <p:nvCxnSpPr>
            <p:cNvPr id="300" name="Google Shape;300;p24"/>
            <p:cNvCxnSpPr/>
            <p:nvPr/>
          </p:nvCxnSpPr>
          <p:spPr>
            <a:xfrm flipH="1" rot="-5400000">
              <a:off x="1238" y="1751363"/>
              <a:ext cx="1046397" cy="2868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lg" w="lg" type="stealth"/>
            </a:ln>
          </p:spPr>
        </p:cxnSp>
        <p:cxnSp>
          <p:nvCxnSpPr>
            <p:cNvPr id="301" name="Google Shape;301;p24"/>
            <p:cNvCxnSpPr/>
            <p:nvPr/>
          </p:nvCxnSpPr>
          <p:spPr>
            <a:xfrm flipH="1" rot="-5400000">
              <a:off x="-72782" y="1982143"/>
              <a:ext cx="1042036" cy="439271"/>
            </a:xfrm>
            <a:prstGeom prst="bentConnector2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lg" w="lg" type="stealth"/>
            </a:ln>
          </p:spPr>
        </p:cxnSp>
      </p:grpSp>
      <p:cxnSp>
        <p:nvCxnSpPr>
          <p:cNvPr id="302" name="Google Shape;302;p24"/>
          <p:cNvCxnSpPr>
            <a:stCxn id="283" idx="0"/>
          </p:cNvCxnSpPr>
          <p:nvPr/>
        </p:nvCxnSpPr>
        <p:spPr>
          <a:xfrm rot="-5400000">
            <a:off x="8051885" y="1525242"/>
            <a:ext cx="326400" cy="522300"/>
          </a:xfrm>
          <a:prstGeom prst="bentConnector2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3" name="Google Shape;303;p24"/>
          <p:cNvCxnSpPr>
            <a:stCxn id="274" idx="0"/>
          </p:cNvCxnSpPr>
          <p:nvPr/>
        </p:nvCxnSpPr>
        <p:spPr>
          <a:xfrm rot="-5400000">
            <a:off x="6890135" y="363492"/>
            <a:ext cx="516300" cy="2655900"/>
          </a:xfrm>
          <a:prstGeom prst="bentConnector2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4" name="Google Shape;304;p24"/>
          <p:cNvCxnSpPr>
            <a:stCxn id="265" idx="0"/>
          </p:cNvCxnSpPr>
          <p:nvPr/>
        </p:nvCxnSpPr>
        <p:spPr>
          <a:xfrm rot="-5400000">
            <a:off x="5680385" y="-846258"/>
            <a:ext cx="726000" cy="4865700"/>
          </a:xfrm>
          <a:prstGeom prst="bentConnector2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5" name="Google Shape;305;p24"/>
          <p:cNvCxnSpPr>
            <a:stCxn id="255" idx="0"/>
          </p:cNvCxnSpPr>
          <p:nvPr/>
        </p:nvCxnSpPr>
        <p:spPr>
          <a:xfrm rot="-5400000">
            <a:off x="4471535" y="-2055108"/>
            <a:ext cx="933900" cy="7075500"/>
          </a:xfrm>
          <a:prstGeom prst="bentConnector2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06" name="Google Shape;306;p24"/>
          <p:cNvSpPr txBox="1"/>
          <p:nvPr/>
        </p:nvSpPr>
        <p:spPr>
          <a:xfrm>
            <a:off x="-76200" y="1038726"/>
            <a:ext cx="376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-76200" y="1355558"/>
            <a:ext cx="376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61684" y="893028"/>
            <a:ext cx="10376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4-line common bus</a:t>
            </a:r>
            <a:endParaRPr baseline="-2500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4"/>
          <p:cNvCxnSpPr/>
          <p:nvPr/>
        </p:nvCxnSpPr>
        <p:spPr>
          <a:xfrm flipH="1" rot="5400000">
            <a:off x="1037923" y="3696193"/>
            <a:ext cx="2268600" cy="1868100"/>
          </a:xfrm>
          <a:prstGeom prst="bentConnector3">
            <a:avLst>
              <a:gd fmla="val 40100" name="adj1"/>
            </a:avLst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310" name="Google Shape;310;p24"/>
          <p:cNvGrpSpPr/>
          <p:nvPr/>
        </p:nvGrpSpPr>
        <p:grpSpPr>
          <a:xfrm>
            <a:off x="1552074" y="3496000"/>
            <a:ext cx="3737810" cy="2261700"/>
            <a:chOff x="1552074" y="3496000"/>
            <a:chExt cx="3737810" cy="2261700"/>
          </a:xfrm>
        </p:grpSpPr>
        <p:cxnSp>
          <p:nvCxnSpPr>
            <p:cNvPr id="311" name="Google Shape;311;p24"/>
            <p:cNvCxnSpPr/>
            <p:nvPr/>
          </p:nvCxnSpPr>
          <p:spPr>
            <a:xfrm rot="10800000">
              <a:off x="1552074" y="3496000"/>
              <a:ext cx="0" cy="113627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312" name="Google Shape;312;p24"/>
            <p:cNvCxnSpPr/>
            <p:nvPr/>
          </p:nvCxnSpPr>
          <p:spPr>
            <a:xfrm>
              <a:off x="1552074" y="4630271"/>
              <a:ext cx="373781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24"/>
            <p:cNvCxnSpPr/>
            <p:nvPr/>
          </p:nvCxnSpPr>
          <p:spPr>
            <a:xfrm>
              <a:off x="5273842" y="4623429"/>
              <a:ext cx="0" cy="1134271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4" name="Google Shape;314;p24"/>
          <p:cNvGrpSpPr/>
          <p:nvPr/>
        </p:nvGrpSpPr>
        <p:grpSpPr>
          <a:xfrm>
            <a:off x="1884948" y="3489158"/>
            <a:ext cx="5550568" cy="2268542"/>
            <a:chOff x="1552074" y="3496000"/>
            <a:chExt cx="5550568" cy="2268542"/>
          </a:xfrm>
        </p:grpSpPr>
        <p:cxnSp>
          <p:nvCxnSpPr>
            <p:cNvPr id="315" name="Google Shape;315;p24"/>
            <p:cNvCxnSpPr/>
            <p:nvPr/>
          </p:nvCxnSpPr>
          <p:spPr>
            <a:xfrm rot="10800000">
              <a:off x="1568116" y="3496000"/>
              <a:ext cx="0" cy="930442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1552074" y="4426442"/>
              <a:ext cx="5550568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7086600" y="4426442"/>
              <a:ext cx="0" cy="13381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8" name="Google Shape;318;p24"/>
          <p:cNvSpPr txBox="1"/>
          <p:nvPr/>
        </p:nvSpPr>
        <p:spPr>
          <a:xfrm>
            <a:off x="990600" y="49850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311442" y="49927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643137" y="49850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3216442" y="49850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3537284" y="49927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3868979" y="49850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5410200" y="4997116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5757937" y="498873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6062737" y="4997116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7543800" y="49850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864642" y="49927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8196337" y="49850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7435516" y="6172564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5334000" y="6182562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3077132" y="6172200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867332" y="6172200"/>
            <a:ext cx="1037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aseline="-25000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4"/>
          <p:cNvCxnSpPr/>
          <p:nvPr/>
        </p:nvCxnSpPr>
        <p:spPr>
          <a:xfrm rot="10800000">
            <a:off x="3077132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35" name="Google Shape;335;p24"/>
          <p:cNvCxnSpPr/>
          <p:nvPr/>
        </p:nvCxnSpPr>
        <p:spPr>
          <a:xfrm rot="10800000">
            <a:off x="3429000" y="3489158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36" name="Google Shape;336;p24"/>
          <p:cNvCxnSpPr/>
          <p:nvPr/>
        </p:nvCxnSpPr>
        <p:spPr>
          <a:xfrm rot="10800000">
            <a:off x="3762932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37" name="Google Shape;337;p24"/>
          <p:cNvCxnSpPr/>
          <p:nvPr/>
        </p:nvCxnSpPr>
        <p:spPr>
          <a:xfrm rot="10800000">
            <a:off x="4114800" y="3489158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38" name="Google Shape;338;p24"/>
          <p:cNvCxnSpPr/>
          <p:nvPr/>
        </p:nvCxnSpPr>
        <p:spPr>
          <a:xfrm rot="10800000">
            <a:off x="5301916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39" name="Google Shape;339;p24"/>
          <p:cNvCxnSpPr/>
          <p:nvPr/>
        </p:nvCxnSpPr>
        <p:spPr>
          <a:xfrm rot="10800000">
            <a:off x="5653784" y="3489158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40" name="Google Shape;340;p24"/>
          <p:cNvCxnSpPr/>
          <p:nvPr/>
        </p:nvCxnSpPr>
        <p:spPr>
          <a:xfrm rot="10800000">
            <a:off x="5987716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41" name="Google Shape;341;p24"/>
          <p:cNvCxnSpPr/>
          <p:nvPr/>
        </p:nvCxnSpPr>
        <p:spPr>
          <a:xfrm rot="10800000">
            <a:off x="6339584" y="3489158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42" name="Google Shape;342;p24"/>
          <p:cNvCxnSpPr/>
          <p:nvPr/>
        </p:nvCxnSpPr>
        <p:spPr>
          <a:xfrm rot="10800000">
            <a:off x="7448606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43" name="Google Shape;343;p24"/>
          <p:cNvCxnSpPr/>
          <p:nvPr/>
        </p:nvCxnSpPr>
        <p:spPr>
          <a:xfrm rot="10800000">
            <a:off x="7800474" y="3489158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44" name="Google Shape;344;p24"/>
          <p:cNvCxnSpPr/>
          <p:nvPr/>
        </p:nvCxnSpPr>
        <p:spPr>
          <a:xfrm rot="10800000">
            <a:off x="8134406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45" name="Google Shape;345;p24"/>
          <p:cNvCxnSpPr/>
          <p:nvPr/>
        </p:nvCxnSpPr>
        <p:spPr>
          <a:xfrm rot="10800000">
            <a:off x="8486274" y="3489158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46" name="Google Shape;346;p24"/>
          <p:cNvSpPr txBox="1"/>
          <p:nvPr/>
        </p:nvSpPr>
        <p:spPr>
          <a:xfrm>
            <a:off x="2895600" y="388620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5121442" y="3893858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7239000" y="388620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3243337" y="388620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5486400" y="3893858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7598769" y="388620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3581400" y="38945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5823284" y="39022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7956884" y="3894584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3962400" y="39022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6188242" y="390990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8348737" y="39022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296778" y="1046384"/>
            <a:ext cx="376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292768" y="1383268"/>
            <a:ext cx="376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4"/>
          <p:cNvGrpSpPr/>
          <p:nvPr/>
        </p:nvGrpSpPr>
        <p:grpSpPr>
          <a:xfrm>
            <a:off x="1884948" y="3489158"/>
            <a:ext cx="5550568" cy="2268542"/>
            <a:chOff x="1552074" y="3496000"/>
            <a:chExt cx="5550568" cy="2268542"/>
          </a:xfrm>
        </p:grpSpPr>
        <p:cxnSp>
          <p:nvCxnSpPr>
            <p:cNvPr id="361" name="Google Shape;361;p24"/>
            <p:cNvCxnSpPr/>
            <p:nvPr/>
          </p:nvCxnSpPr>
          <p:spPr>
            <a:xfrm rot="10800000">
              <a:off x="1568116" y="3496000"/>
              <a:ext cx="0" cy="930442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362" name="Google Shape;362;p24"/>
            <p:cNvCxnSpPr/>
            <p:nvPr/>
          </p:nvCxnSpPr>
          <p:spPr>
            <a:xfrm>
              <a:off x="1552074" y="4426442"/>
              <a:ext cx="5550568" cy="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24"/>
            <p:cNvCxnSpPr/>
            <p:nvPr/>
          </p:nvCxnSpPr>
          <p:spPr>
            <a:xfrm>
              <a:off x="7086600" y="4426442"/>
              <a:ext cx="0" cy="133810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64" name="Google Shape;364;p24"/>
          <p:cNvCxnSpPr/>
          <p:nvPr/>
        </p:nvCxnSpPr>
        <p:spPr>
          <a:xfrm rot="10800000">
            <a:off x="4114800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65" name="Google Shape;365;p24"/>
          <p:cNvCxnSpPr/>
          <p:nvPr/>
        </p:nvCxnSpPr>
        <p:spPr>
          <a:xfrm rot="10800000">
            <a:off x="6340642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66" name="Google Shape;366;p24"/>
          <p:cNvCxnSpPr/>
          <p:nvPr/>
        </p:nvCxnSpPr>
        <p:spPr>
          <a:xfrm rot="10800000">
            <a:off x="8486274" y="3496000"/>
            <a:ext cx="0" cy="3140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67" name="Google Shape;367;p24"/>
          <p:cNvCxnSpPr/>
          <p:nvPr/>
        </p:nvCxnSpPr>
        <p:spPr>
          <a:xfrm rot="10800000">
            <a:off x="7765883" y="5311698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68" name="Google Shape;368;p24"/>
          <p:cNvCxnSpPr/>
          <p:nvPr/>
        </p:nvCxnSpPr>
        <p:spPr>
          <a:xfrm rot="10800000">
            <a:off x="8065921" y="5311698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69" name="Google Shape;369;p24"/>
          <p:cNvCxnSpPr/>
          <p:nvPr/>
        </p:nvCxnSpPr>
        <p:spPr>
          <a:xfrm rot="10800000">
            <a:off x="8405311" y="5311698"/>
            <a:ext cx="0" cy="46346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70" name="Google Shape;370;p24"/>
          <p:cNvSpPr txBox="1"/>
          <p:nvPr/>
        </p:nvSpPr>
        <p:spPr>
          <a:xfrm>
            <a:off x="3609474" y="158462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i="1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5835316" y="1592278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i="1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7995811" y="1584620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1371600" y="1616242"/>
            <a:ext cx="414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i="1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379" name="Google Shape;379;p25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construction of a bus system for four registers is explained earlier.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Each register has four bits, numbered 0 through 3.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bus consists of four 4 x 1 multiplexers each having four data inputs, 0 through 3, and two selection inputs, S1 and S0.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diagram shows that the bits in the same significant position in each register are connected to the data inputs of one multiplexer to form one line of the bus.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two selection lines S</a:t>
            </a:r>
            <a:r>
              <a:rPr baseline="-25000" lang="en-US"/>
              <a:t>1</a:t>
            </a:r>
            <a:r>
              <a:rPr lang="en-US"/>
              <a:t> and S</a:t>
            </a:r>
            <a:r>
              <a:rPr baseline="-25000" lang="en-US"/>
              <a:t>0</a:t>
            </a:r>
            <a:r>
              <a:rPr lang="en-US"/>
              <a:t> are connected to the selection inputs of all four multiplexers.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selection lines choose the four bits of one register and transfer them into the four-line common bus.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S</a:t>
            </a:r>
            <a:r>
              <a:rPr baseline="-25000" lang="en-US"/>
              <a:t>1</a:t>
            </a:r>
            <a:r>
              <a:rPr lang="en-US"/>
              <a:t>S</a:t>
            </a:r>
            <a:r>
              <a:rPr baseline="-25000" lang="en-US"/>
              <a:t>0</a:t>
            </a:r>
            <a:r>
              <a:rPr lang="en-US"/>
              <a:t> = 00, the 0 data inputs of all four multiplexers are selected and applied to the outputs that form the bus.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causes the bus lines to receive the content of register A since the outputs of this register are connected to the 0 data inputs of the multiplexers.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Table shows the register that is selected by the bus for each of the four possible binary values of the selection lines.</a:t>
            </a:r>
            <a:endParaRPr/>
          </a:p>
        </p:txBody>
      </p:sp>
      <p:graphicFrame>
        <p:nvGraphicFramePr>
          <p:cNvPr id="392" name="Google Shape;392;p27"/>
          <p:cNvGraphicFramePr/>
          <p:nvPr/>
        </p:nvGraphicFramePr>
        <p:xfrm>
          <a:off x="1905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2921000"/>
                <a:gridCol w="2921000"/>
                <a:gridCol w="2921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1</a:t>
                      </a:r>
                      <a:endParaRPr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Register Selected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Common bus system for 4 registers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In general, a bus system will multiplex </a:t>
            </a:r>
            <a:r>
              <a:rPr i="1" lang="en-US"/>
              <a:t>k</a:t>
            </a:r>
            <a:r>
              <a:rPr lang="en-US"/>
              <a:t> registers of </a:t>
            </a:r>
            <a:r>
              <a:rPr i="1" lang="en-US"/>
              <a:t>n</a:t>
            </a:r>
            <a:r>
              <a:rPr lang="en-US"/>
              <a:t> bits each to produce an </a:t>
            </a:r>
            <a:r>
              <a:rPr i="1" lang="en-US"/>
              <a:t>n</a:t>
            </a:r>
            <a:r>
              <a:rPr lang="en-US"/>
              <a:t>-line common bus.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number of multiplexers needed to construct the bus is equal to </a:t>
            </a:r>
            <a:r>
              <a:rPr i="1" lang="en-US"/>
              <a:t>n</a:t>
            </a:r>
            <a:r>
              <a:rPr lang="en-US"/>
              <a:t>, the number of bits in each register.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size of each multiplexer must be </a:t>
            </a:r>
            <a:r>
              <a:rPr i="1" lang="en-US"/>
              <a:t>k x 1</a:t>
            </a:r>
            <a:r>
              <a:rPr lang="en-US"/>
              <a:t> since it multiplexes </a:t>
            </a:r>
            <a:r>
              <a:rPr i="1" lang="en-US"/>
              <a:t>k</a:t>
            </a:r>
            <a:r>
              <a:rPr lang="en-US"/>
              <a:t> data lines.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For example, a common bus for eight registers of 16 bits requires</a:t>
            </a:r>
            <a:endParaRPr/>
          </a:p>
          <a:p>
            <a:pPr indent="0" lvl="0" marL="33655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Multiplexers – 16 of (8 x 1)</a:t>
            </a:r>
            <a:endParaRPr/>
          </a:p>
          <a:p>
            <a:pPr indent="0" lvl="0" marL="33655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Select Lines - 3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Tri-state Buffer (3 state Buffer)</a:t>
            </a: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190500" y="990600"/>
            <a:ext cx="8763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 three-state gate is a digital circuit that exhibits three states.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Two of the states are signals equivalent to logic 1 and 0 as in a conventional gate.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third state is high impedance state which behaves like an open circuit, which means that the output is disconnected and does not have logic significance.</a:t>
            </a:r>
            <a:endParaRPr/>
          </a:p>
        </p:txBody>
      </p:sp>
      <p:grpSp>
        <p:nvGrpSpPr>
          <p:cNvPr id="405" name="Google Shape;405;p29"/>
          <p:cNvGrpSpPr/>
          <p:nvPr/>
        </p:nvGrpSpPr>
        <p:grpSpPr>
          <a:xfrm>
            <a:off x="2711149" y="4117848"/>
            <a:ext cx="3499200" cy="1060704"/>
            <a:chOff x="2711149" y="4117848"/>
            <a:chExt cx="3499200" cy="1060704"/>
          </a:xfrm>
        </p:grpSpPr>
        <p:cxnSp>
          <p:nvCxnSpPr>
            <p:cNvPr id="406" name="Google Shape;406;p29"/>
            <p:cNvCxnSpPr>
              <a:endCxn id="407" idx="3"/>
            </p:cNvCxnSpPr>
            <p:nvPr/>
          </p:nvCxnSpPr>
          <p:spPr>
            <a:xfrm>
              <a:off x="2711149" y="4648200"/>
              <a:ext cx="12924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7" name="Google Shape;407;p29"/>
            <p:cNvSpPr/>
            <p:nvPr/>
          </p:nvSpPr>
          <p:spPr>
            <a:xfrm rot="5400000">
              <a:off x="3930397" y="4191000"/>
              <a:ext cx="1060704" cy="91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Google Shape;408;p29"/>
            <p:cNvCxnSpPr>
              <a:stCxn id="407" idx="0"/>
            </p:cNvCxnSpPr>
            <p:nvPr/>
          </p:nvCxnSpPr>
          <p:spPr>
            <a:xfrm>
              <a:off x="4917949" y="4648200"/>
              <a:ext cx="12924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9" name="Google Shape;409;p29"/>
          <p:cNvGrpSpPr/>
          <p:nvPr/>
        </p:nvGrpSpPr>
        <p:grpSpPr>
          <a:xfrm>
            <a:off x="2705101" y="4913376"/>
            <a:ext cx="1771686" cy="725424"/>
            <a:chOff x="2705101" y="4913376"/>
            <a:chExt cx="1771686" cy="725424"/>
          </a:xfrm>
        </p:grpSpPr>
        <p:cxnSp>
          <p:nvCxnSpPr>
            <p:cNvPr id="410" name="Google Shape;410;p29"/>
            <p:cNvCxnSpPr/>
            <p:nvPr/>
          </p:nvCxnSpPr>
          <p:spPr>
            <a:xfrm>
              <a:off x="2705101" y="5638800"/>
              <a:ext cx="177168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29"/>
            <p:cNvCxnSpPr>
              <a:stCxn id="407" idx="5"/>
            </p:cNvCxnSpPr>
            <p:nvPr/>
          </p:nvCxnSpPr>
          <p:spPr>
            <a:xfrm>
              <a:off x="4460749" y="4913376"/>
              <a:ext cx="3000" cy="7254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2" name="Google Shape;412;p29"/>
          <p:cNvSpPr txBox="1"/>
          <p:nvPr/>
        </p:nvSpPr>
        <p:spPr>
          <a:xfrm>
            <a:off x="1133473" y="4433888"/>
            <a:ext cx="162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Input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1133477" y="5421868"/>
            <a:ext cx="1616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Input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6300787" y="4433888"/>
            <a:ext cx="26527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High-impedance if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0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Tri-state Buffer (3 state Buffer)</a:t>
            </a:r>
            <a:endParaRPr/>
          </a:p>
        </p:txBody>
      </p:sp>
      <p:sp>
        <p:nvSpPr>
          <p:cNvPr id="420" name="Google Shape;420;p30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control input determines the output state. When the control input </a:t>
            </a:r>
            <a:r>
              <a:rPr i="1" lang="en-US">
                <a:solidFill>
                  <a:schemeClr val="dk2"/>
                </a:solidFill>
              </a:rPr>
              <a:t>C</a:t>
            </a:r>
            <a:r>
              <a:rPr lang="en-US"/>
              <a:t> is equal to </a:t>
            </a:r>
            <a:r>
              <a:rPr lang="en-US">
                <a:solidFill>
                  <a:schemeClr val="dk2"/>
                </a:solidFill>
              </a:rPr>
              <a:t>1</a:t>
            </a:r>
            <a:r>
              <a:rPr lang="en-US"/>
              <a:t>, the output is enabled and the </a:t>
            </a:r>
            <a:r>
              <a:rPr lang="en-US">
                <a:solidFill>
                  <a:schemeClr val="dk2"/>
                </a:solidFill>
              </a:rPr>
              <a:t>gate behaves</a:t>
            </a:r>
            <a:r>
              <a:rPr lang="en-US"/>
              <a:t> like any </a:t>
            </a:r>
            <a:r>
              <a:rPr lang="en-US">
                <a:solidFill>
                  <a:schemeClr val="dk2"/>
                </a:solidFill>
              </a:rPr>
              <a:t>conventional buffer</a:t>
            </a:r>
            <a:r>
              <a:rPr lang="en-US"/>
              <a:t>, with the output equal to the normal input.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the control input </a:t>
            </a:r>
            <a:r>
              <a:rPr i="1" lang="en-US">
                <a:solidFill>
                  <a:schemeClr val="dk2"/>
                </a:solidFill>
              </a:rPr>
              <a:t>C</a:t>
            </a:r>
            <a:r>
              <a:rPr lang="en-US"/>
              <a:t> is </a:t>
            </a:r>
            <a:r>
              <a:rPr lang="en-US">
                <a:solidFill>
                  <a:schemeClr val="dk2"/>
                </a:solidFill>
              </a:rPr>
              <a:t>0</a:t>
            </a:r>
            <a:r>
              <a:rPr lang="en-US"/>
              <a:t>, the </a:t>
            </a:r>
            <a:r>
              <a:rPr lang="en-US">
                <a:solidFill>
                  <a:schemeClr val="dk2"/>
                </a:solidFill>
              </a:rPr>
              <a:t>output</a:t>
            </a:r>
            <a:r>
              <a:rPr lang="en-US"/>
              <a:t> is </a:t>
            </a:r>
            <a:r>
              <a:rPr lang="en-US">
                <a:solidFill>
                  <a:schemeClr val="dk2"/>
                </a:solidFill>
              </a:rPr>
              <a:t>disabled</a:t>
            </a:r>
            <a:r>
              <a:rPr lang="en-US"/>
              <a:t> and the gate goes to a </a:t>
            </a:r>
            <a:r>
              <a:rPr lang="en-US">
                <a:solidFill>
                  <a:schemeClr val="dk2"/>
                </a:solidFill>
              </a:rPr>
              <a:t>high-impedance</a:t>
            </a:r>
            <a:r>
              <a:rPr lang="en-US"/>
              <a:t> state, regardless of the value in the normal input.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Open Sans SemiBold"/>
              <a:buNone/>
            </a:pPr>
            <a:r>
              <a:rPr lang="en-US" sz="3240"/>
              <a:t>Common bus system using decoder and tri-state buffer</a:t>
            </a:r>
            <a:endParaRPr sz="3240"/>
          </a:p>
        </p:txBody>
      </p:sp>
      <p:grpSp>
        <p:nvGrpSpPr>
          <p:cNvPr id="426" name="Google Shape;426;p31"/>
          <p:cNvGrpSpPr/>
          <p:nvPr/>
        </p:nvGrpSpPr>
        <p:grpSpPr>
          <a:xfrm>
            <a:off x="1507243" y="3962399"/>
            <a:ext cx="1769357" cy="2156009"/>
            <a:chOff x="921233" y="3962399"/>
            <a:chExt cx="1769357" cy="2156009"/>
          </a:xfrm>
        </p:grpSpPr>
        <p:grpSp>
          <p:nvGrpSpPr>
            <p:cNvPr id="427" name="Google Shape;427;p31"/>
            <p:cNvGrpSpPr/>
            <p:nvPr/>
          </p:nvGrpSpPr>
          <p:grpSpPr>
            <a:xfrm>
              <a:off x="921234" y="3962399"/>
              <a:ext cx="1769356" cy="2156009"/>
              <a:chOff x="372035" y="1452283"/>
              <a:chExt cx="1532966" cy="1546412"/>
            </a:xfrm>
          </p:grpSpPr>
          <p:sp>
            <p:nvSpPr>
              <p:cNvPr id="428" name="Google Shape;428;p31"/>
              <p:cNvSpPr/>
              <p:nvPr/>
            </p:nvSpPr>
            <p:spPr>
              <a:xfrm>
                <a:off x="372035" y="1452283"/>
                <a:ext cx="1532965" cy="1546412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 x 4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Decoder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1"/>
              <p:cNvSpPr txBox="1"/>
              <p:nvPr/>
            </p:nvSpPr>
            <p:spPr>
              <a:xfrm>
                <a:off x="1488446" y="1505144"/>
                <a:ext cx="416555" cy="1456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1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0" name="Google Shape;430;p31"/>
            <p:cNvSpPr txBox="1"/>
            <p:nvPr/>
          </p:nvSpPr>
          <p:spPr>
            <a:xfrm>
              <a:off x="921233" y="4313872"/>
              <a:ext cx="48079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S</a:t>
              </a:r>
              <a:r>
                <a:rPr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cxnSp>
        <p:nvCxnSpPr>
          <p:cNvPr id="431" name="Google Shape;431;p31"/>
          <p:cNvCxnSpPr/>
          <p:nvPr/>
        </p:nvCxnSpPr>
        <p:spPr>
          <a:xfrm>
            <a:off x="990600" y="4495800"/>
            <a:ext cx="51911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31"/>
          <p:cNvCxnSpPr/>
          <p:nvPr/>
        </p:nvCxnSpPr>
        <p:spPr>
          <a:xfrm>
            <a:off x="976312" y="5029200"/>
            <a:ext cx="51911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31"/>
          <p:cNvCxnSpPr/>
          <p:nvPr/>
        </p:nvCxnSpPr>
        <p:spPr>
          <a:xfrm>
            <a:off x="976312" y="5562600"/>
            <a:ext cx="51911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31"/>
          <p:cNvSpPr/>
          <p:nvPr/>
        </p:nvSpPr>
        <p:spPr>
          <a:xfrm>
            <a:off x="838200" y="4419600"/>
            <a:ext cx="184453" cy="68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76200" y="4572000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76200" y="5345668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31"/>
          <p:cNvGrpSpPr/>
          <p:nvPr/>
        </p:nvGrpSpPr>
        <p:grpSpPr>
          <a:xfrm>
            <a:off x="3276599" y="1624231"/>
            <a:ext cx="519112" cy="2609700"/>
            <a:chOff x="3276599" y="1624231"/>
            <a:chExt cx="519112" cy="2609700"/>
          </a:xfrm>
        </p:grpSpPr>
        <p:cxnSp>
          <p:nvCxnSpPr>
            <p:cNvPr id="438" name="Google Shape;438;p31"/>
            <p:cNvCxnSpPr/>
            <p:nvPr/>
          </p:nvCxnSpPr>
          <p:spPr>
            <a:xfrm>
              <a:off x="3276599" y="4233864"/>
              <a:ext cx="51911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31"/>
            <p:cNvCxnSpPr>
              <a:endCxn id="440" idx="5"/>
            </p:cNvCxnSpPr>
            <p:nvPr/>
          </p:nvCxnSpPr>
          <p:spPr>
            <a:xfrm rot="10800000">
              <a:off x="3795710" y="1624231"/>
              <a:ext cx="0" cy="26097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41" name="Google Shape;441;p31"/>
          <p:cNvCxnSpPr/>
          <p:nvPr/>
        </p:nvCxnSpPr>
        <p:spPr>
          <a:xfrm>
            <a:off x="3276599" y="4768086"/>
            <a:ext cx="1081164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31"/>
          <p:cNvCxnSpPr>
            <a:endCxn id="443" idx="5"/>
          </p:cNvCxnSpPr>
          <p:nvPr/>
        </p:nvCxnSpPr>
        <p:spPr>
          <a:xfrm rot="10800000">
            <a:off x="4357763" y="2419567"/>
            <a:ext cx="0" cy="2348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31"/>
          <p:cNvCxnSpPr/>
          <p:nvPr/>
        </p:nvCxnSpPr>
        <p:spPr>
          <a:xfrm rot="10800000">
            <a:off x="4931075" y="1453542"/>
            <a:ext cx="0" cy="80486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45" name="Google Shape;445;p31"/>
          <p:cNvCxnSpPr/>
          <p:nvPr/>
        </p:nvCxnSpPr>
        <p:spPr>
          <a:xfrm rot="10800000">
            <a:off x="5523507" y="1453542"/>
            <a:ext cx="0" cy="155240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46" name="Google Shape;446;p31"/>
          <p:cNvCxnSpPr/>
          <p:nvPr/>
        </p:nvCxnSpPr>
        <p:spPr>
          <a:xfrm rot="10800000">
            <a:off x="6115937" y="1453542"/>
            <a:ext cx="0" cy="2235156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47" name="Google Shape;447;p31"/>
          <p:cNvCxnSpPr/>
          <p:nvPr/>
        </p:nvCxnSpPr>
        <p:spPr>
          <a:xfrm>
            <a:off x="3276599" y="5334000"/>
            <a:ext cx="1664001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31"/>
          <p:cNvCxnSpPr/>
          <p:nvPr/>
        </p:nvCxnSpPr>
        <p:spPr>
          <a:xfrm rot="10800000">
            <a:off x="4940600" y="3185507"/>
            <a:ext cx="0" cy="216016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31"/>
          <p:cNvCxnSpPr/>
          <p:nvPr/>
        </p:nvCxnSpPr>
        <p:spPr>
          <a:xfrm>
            <a:off x="3286124" y="5867400"/>
            <a:ext cx="224690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31"/>
          <p:cNvCxnSpPr>
            <a:endCxn id="451" idx="5"/>
          </p:cNvCxnSpPr>
          <p:nvPr/>
        </p:nvCxnSpPr>
        <p:spPr>
          <a:xfrm flipH="1" rot="10800000">
            <a:off x="5533025" y="3849860"/>
            <a:ext cx="9600" cy="2017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2" name="Google Shape;452;p31"/>
          <p:cNvGrpSpPr/>
          <p:nvPr/>
        </p:nvGrpSpPr>
        <p:grpSpPr>
          <a:xfrm>
            <a:off x="1828800" y="1112167"/>
            <a:ext cx="5334100" cy="682752"/>
            <a:chOff x="1828800" y="1112167"/>
            <a:chExt cx="5334100" cy="682752"/>
          </a:xfrm>
        </p:grpSpPr>
        <p:cxnSp>
          <p:nvCxnSpPr>
            <p:cNvPr id="453" name="Google Shape;453;p31"/>
            <p:cNvCxnSpPr>
              <a:endCxn id="440" idx="3"/>
            </p:cNvCxnSpPr>
            <p:nvPr/>
          </p:nvCxnSpPr>
          <p:spPr>
            <a:xfrm>
              <a:off x="2209921" y="1453543"/>
              <a:ext cx="12915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0" name="Google Shape;440;p31"/>
            <p:cNvSpPr/>
            <p:nvPr/>
          </p:nvSpPr>
          <p:spPr>
            <a:xfrm rot="5400000">
              <a:off x="3454334" y="1159253"/>
              <a:ext cx="682752" cy="58857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4" name="Google Shape;454;p31"/>
            <p:cNvCxnSpPr>
              <a:stCxn id="440" idx="0"/>
            </p:cNvCxnSpPr>
            <p:nvPr/>
          </p:nvCxnSpPr>
          <p:spPr>
            <a:xfrm>
              <a:off x="4090000" y="1453543"/>
              <a:ext cx="30729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5" name="Google Shape;455;p31"/>
            <p:cNvSpPr txBox="1"/>
            <p:nvPr/>
          </p:nvSpPr>
          <p:spPr>
            <a:xfrm>
              <a:off x="1828800" y="1295400"/>
              <a:ext cx="39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31"/>
          <p:cNvGrpSpPr/>
          <p:nvPr/>
        </p:nvGrpSpPr>
        <p:grpSpPr>
          <a:xfrm>
            <a:off x="1828800" y="1907503"/>
            <a:ext cx="3102252" cy="682752"/>
            <a:chOff x="1828800" y="1907503"/>
            <a:chExt cx="3102252" cy="682752"/>
          </a:xfrm>
        </p:grpSpPr>
        <p:cxnSp>
          <p:nvCxnSpPr>
            <p:cNvPr id="457" name="Google Shape;457;p31"/>
            <p:cNvCxnSpPr>
              <a:endCxn id="443" idx="3"/>
            </p:cNvCxnSpPr>
            <p:nvPr/>
          </p:nvCxnSpPr>
          <p:spPr>
            <a:xfrm>
              <a:off x="2209773" y="2248879"/>
              <a:ext cx="18537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3" name="Google Shape;443;p31"/>
            <p:cNvSpPr/>
            <p:nvPr/>
          </p:nvSpPr>
          <p:spPr>
            <a:xfrm rot="5400000">
              <a:off x="4016387" y="1954589"/>
              <a:ext cx="682752" cy="58857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8" name="Google Shape;458;p31"/>
            <p:cNvCxnSpPr>
              <a:stCxn id="443" idx="0"/>
            </p:cNvCxnSpPr>
            <p:nvPr/>
          </p:nvCxnSpPr>
          <p:spPr>
            <a:xfrm>
              <a:off x="4652052" y="2248879"/>
              <a:ext cx="279000" cy="96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9" name="Google Shape;459;p31"/>
            <p:cNvSpPr txBox="1"/>
            <p:nvPr/>
          </p:nvSpPr>
          <p:spPr>
            <a:xfrm>
              <a:off x="1828800" y="2045732"/>
              <a:ext cx="388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aseline="-25000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31"/>
          <p:cNvGrpSpPr/>
          <p:nvPr/>
        </p:nvGrpSpPr>
        <p:grpSpPr>
          <a:xfrm>
            <a:off x="1831707" y="2655043"/>
            <a:ext cx="3701377" cy="682752"/>
            <a:chOff x="1831707" y="2655043"/>
            <a:chExt cx="3701377" cy="682752"/>
          </a:xfrm>
        </p:grpSpPr>
        <p:grpSp>
          <p:nvGrpSpPr>
            <p:cNvPr id="461" name="Google Shape;461;p31"/>
            <p:cNvGrpSpPr/>
            <p:nvPr/>
          </p:nvGrpSpPr>
          <p:grpSpPr>
            <a:xfrm>
              <a:off x="2209705" y="2655043"/>
              <a:ext cx="3323379" cy="682752"/>
              <a:chOff x="2209705" y="2655043"/>
              <a:chExt cx="3323379" cy="682752"/>
            </a:xfrm>
          </p:grpSpPr>
          <p:cxnSp>
            <p:nvCxnSpPr>
              <p:cNvPr id="462" name="Google Shape;462;p31"/>
              <p:cNvCxnSpPr>
                <a:endCxn id="463" idx="3"/>
              </p:cNvCxnSpPr>
              <p:nvPr/>
            </p:nvCxnSpPr>
            <p:spPr>
              <a:xfrm>
                <a:off x="2209705" y="2996419"/>
                <a:ext cx="24462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3" name="Google Shape;463;p31"/>
              <p:cNvSpPr/>
              <p:nvPr/>
            </p:nvSpPr>
            <p:spPr>
              <a:xfrm rot="5400000">
                <a:off x="4608819" y="2702129"/>
                <a:ext cx="682752" cy="588579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4" name="Google Shape;464;p31"/>
              <p:cNvCxnSpPr>
                <a:stCxn id="463" idx="0"/>
              </p:cNvCxnSpPr>
              <p:nvPr/>
            </p:nvCxnSpPr>
            <p:spPr>
              <a:xfrm>
                <a:off x="5244484" y="2996419"/>
                <a:ext cx="2886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65" name="Google Shape;465;p31"/>
            <p:cNvSpPr txBox="1"/>
            <p:nvPr/>
          </p:nvSpPr>
          <p:spPr>
            <a:xfrm>
              <a:off x="1831707" y="2796064"/>
              <a:ext cx="39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aseline="-25000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31"/>
          <p:cNvGrpSpPr/>
          <p:nvPr/>
        </p:nvGrpSpPr>
        <p:grpSpPr>
          <a:xfrm>
            <a:off x="1828800" y="3337796"/>
            <a:ext cx="4296714" cy="682752"/>
            <a:chOff x="1828800" y="3337796"/>
            <a:chExt cx="4296714" cy="682752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2209935" y="3337796"/>
              <a:ext cx="3915579" cy="682752"/>
              <a:chOff x="2209935" y="3337796"/>
              <a:chExt cx="3915579" cy="682752"/>
            </a:xfrm>
          </p:grpSpPr>
          <p:cxnSp>
            <p:nvCxnSpPr>
              <p:cNvPr id="468" name="Google Shape;468;p31"/>
              <p:cNvCxnSpPr>
                <a:endCxn id="451" idx="3"/>
              </p:cNvCxnSpPr>
              <p:nvPr/>
            </p:nvCxnSpPr>
            <p:spPr>
              <a:xfrm>
                <a:off x="2209935" y="3679172"/>
                <a:ext cx="3038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1" name="Google Shape;451;p31"/>
              <p:cNvSpPr/>
              <p:nvPr/>
            </p:nvSpPr>
            <p:spPr>
              <a:xfrm rot="5400000">
                <a:off x="5201249" y="3384883"/>
                <a:ext cx="682752" cy="588579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9" name="Google Shape;469;p31"/>
              <p:cNvCxnSpPr>
                <a:stCxn id="451" idx="0"/>
              </p:cNvCxnSpPr>
              <p:nvPr/>
            </p:nvCxnSpPr>
            <p:spPr>
              <a:xfrm>
                <a:off x="5836914" y="3679172"/>
                <a:ext cx="2886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70" name="Google Shape;470;p31"/>
            <p:cNvSpPr txBox="1"/>
            <p:nvPr/>
          </p:nvSpPr>
          <p:spPr>
            <a:xfrm>
              <a:off x="1828800" y="3479437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31"/>
          <p:cNvSpPr txBox="1"/>
          <p:nvPr/>
        </p:nvSpPr>
        <p:spPr>
          <a:xfrm>
            <a:off x="5410200" y="1078468"/>
            <a:ext cx="1723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line for bit 0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"/>
          <p:cNvSpPr txBox="1"/>
          <p:nvPr/>
        </p:nvSpPr>
        <p:spPr>
          <a:xfrm>
            <a:off x="1068456" y="41665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1"/>
          <p:cNvSpPr txBox="1"/>
          <p:nvPr/>
        </p:nvSpPr>
        <p:spPr>
          <a:xfrm>
            <a:off x="1068456" y="47060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31"/>
          <p:cNvCxnSpPr/>
          <p:nvPr/>
        </p:nvCxnSpPr>
        <p:spPr>
          <a:xfrm>
            <a:off x="3266778" y="5334379"/>
            <a:ext cx="1662939" cy="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31"/>
          <p:cNvCxnSpPr/>
          <p:nvPr/>
        </p:nvCxnSpPr>
        <p:spPr>
          <a:xfrm rot="10800000">
            <a:off x="4929717" y="3185886"/>
            <a:ext cx="0" cy="2160161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31"/>
          <p:cNvCxnSpPr/>
          <p:nvPr/>
        </p:nvCxnSpPr>
        <p:spPr>
          <a:xfrm>
            <a:off x="5249910" y="2990677"/>
            <a:ext cx="288547" cy="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31"/>
          <p:cNvCxnSpPr/>
          <p:nvPr/>
        </p:nvCxnSpPr>
        <p:spPr>
          <a:xfrm rot="10800000">
            <a:off x="5528932" y="1447800"/>
            <a:ext cx="0" cy="1552402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78" name="Google Shape;478;p31"/>
          <p:cNvSpPr txBox="1"/>
          <p:nvPr/>
        </p:nvSpPr>
        <p:spPr>
          <a:xfrm>
            <a:off x="3266778" y="49961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1"/>
          <p:cNvCxnSpPr/>
          <p:nvPr/>
        </p:nvCxnSpPr>
        <p:spPr>
          <a:xfrm>
            <a:off x="2202094" y="3000828"/>
            <a:ext cx="2446106" cy="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31"/>
          <p:cNvSpPr txBox="1"/>
          <p:nvPr/>
        </p:nvSpPr>
        <p:spPr>
          <a:xfrm>
            <a:off x="1828800" y="2804886"/>
            <a:ext cx="396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18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18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Topics to be covered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Basic computer data types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Complements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Fixed point representation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Floating point representation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Register Transfer language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Register Transfer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Bus and Memory Transfers (Three-State Bus Buffers, Memory Transfer)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Arithmetic Micro-Operations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Logic Micro-Operations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Shift Micro-Operations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Arithmetic logical shift unit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Open Sans SemiBold"/>
              <a:buNone/>
            </a:pPr>
            <a:r>
              <a:rPr lang="en-US" sz="3240"/>
              <a:t>Common bus system using decoder and tri-state buffer</a:t>
            </a:r>
            <a:endParaRPr/>
          </a:p>
        </p:txBody>
      </p:sp>
      <p:sp>
        <p:nvSpPr>
          <p:cNvPr id="486" name="Google Shape;486;p32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construction of a bus system with three-state buffers is demonstrated in previous figure.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outputs of four buffers are connected together to form a single bus line.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control inputs to the buffers determine which of the four normal inputs will communicate with the bus line.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connected buffers must be controlled so that only one three-state buffer has access to the bus line while all other buffers are maintained in a high impedance state.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One way to ensure that no more than one control input is active at any given time is to use a decoder, as shown in the figure: Bus line with three state-buffers.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Open Sans SemiBold"/>
              <a:buNone/>
            </a:pPr>
            <a:r>
              <a:rPr lang="en-US" sz="3240"/>
              <a:t>Common bus system using decoder and tri-state buffer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the enable input of the decoder is 0, all of its four outputs are 0, and the bus line is in a high-impedance state because all four buffers are disabled.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the enable input is active, one of the three-state buffers will be active, depending on the binary value in the select inputs of the decoder.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Arithmetic Microoperations</a:t>
            </a:r>
            <a:endParaRPr/>
          </a:p>
        </p:txBody>
      </p: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190500" y="9906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i="1" lang="en-US">
                <a:solidFill>
                  <a:schemeClr val="dk2"/>
                </a:solidFill>
              </a:rPr>
              <a:t>Arithmetic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microoperations perform </a:t>
            </a:r>
            <a:r>
              <a:rPr lang="en-US">
                <a:solidFill>
                  <a:schemeClr val="dk2"/>
                </a:solidFill>
              </a:rPr>
              <a:t>arithmetic operations</a:t>
            </a:r>
            <a:r>
              <a:rPr lang="en-US"/>
              <a:t> on </a:t>
            </a:r>
            <a:r>
              <a:rPr lang="en-US">
                <a:solidFill>
                  <a:schemeClr val="dk2"/>
                </a:solidFill>
              </a:rPr>
              <a:t>numeric</a:t>
            </a:r>
            <a:r>
              <a:rPr lang="en-US"/>
              <a:t> data stored in registers.</a:t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 txBox="1"/>
          <p:nvPr/>
        </p:nvSpPr>
        <p:spPr>
          <a:xfrm>
            <a:off x="609600" y="2057401"/>
            <a:ext cx="27633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Microoperation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5181600" y="2057400"/>
            <a:ext cx="33196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Microoperation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4"/>
          <p:cNvSpPr txBox="1"/>
          <p:nvPr/>
        </p:nvSpPr>
        <p:spPr>
          <a:xfrm>
            <a:off x="838200" y="2590800"/>
            <a:ext cx="2145139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5768843" y="2590800"/>
            <a:ext cx="2145139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5768842" y="3052465"/>
            <a:ext cx="2681119" cy="4624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Arithmetic Microoperations</a:t>
            </a:r>
            <a:endParaRPr/>
          </a:p>
        </p:txBody>
      </p:sp>
      <p:graphicFrame>
        <p:nvGraphicFramePr>
          <p:cNvPr id="509" name="Google Shape;509;p35"/>
          <p:cNvGraphicFramePr/>
          <p:nvPr/>
        </p:nvGraphicFramePr>
        <p:xfrm>
          <a:off x="1905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28900"/>
                <a:gridCol w="6134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Symbolic Designation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Description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0" name="Google Shape;510;p35"/>
          <p:cNvGraphicFramePr/>
          <p:nvPr/>
        </p:nvGraphicFramePr>
        <p:xfrm>
          <a:off x="190500" y="1889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1" name="Google Shape;511;p35"/>
          <p:cNvGraphicFramePr/>
          <p:nvPr/>
        </p:nvGraphicFramePr>
        <p:xfrm>
          <a:off x="190500" y="2346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2" name="Google Shape;512;p35"/>
          <p:cNvGraphicFramePr/>
          <p:nvPr/>
        </p:nvGraphicFramePr>
        <p:xfrm>
          <a:off x="190500" y="2804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82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3" name="Google Shape;513;p35"/>
          <p:cNvGraphicFramePr/>
          <p:nvPr/>
        </p:nvGraphicFramePr>
        <p:xfrm>
          <a:off x="190500" y="3627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4" name="Google Shape;514;p35"/>
          <p:cNvGraphicFramePr/>
          <p:nvPr/>
        </p:nvGraphicFramePr>
        <p:xfrm>
          <a:off x="190500" y="40850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5" name="Google Shape;515;p35"/>
          <p:cNvGraphicFramePr/>
          <p:nvPr/>
        </p:nvGraphicFramePr>
        <p:xfrm>
          <a:off x="190500" y="45430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6" name="Google Shape;516;p35"/>
          <p:cNvGraphicFramePr/>
          <p:nvPr/>
        </p:nvGraphicFramePr>
        <p:xfrm>
          <a:off x="190500" y="50002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6143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Binary Adder</a:t>
            </a:r>
            <a:endParaRPr/>
          </a:p>
        </p:txBody>
      </p:sp>
      <p:sp>
        <p:nvSpPr>
          <p:cNvPr id="522" name="Google Shape;522;p36"/>
          <p:cNvSpPr txBox="1"/>
          <p:nvPr>
            <p:ph idx="1" type="body"/>
          </p:nvPr>
        </p:nvSpPr>
        <p:spPr>
          <a:xfrm>
            <a:off x="190500" y="990600"/>
            <a:ext cx="8763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digital circuit that generates the arithmetic sum of two binary numbers of any length is called a </a:t>
            </a:r>
            <a:r>
              <a:rPr i="1" lang="en-US">
                <a:solidFill>
                  <a:schemeClr val="dk2"/>
                </a:solidFill>
              </a:rPr>
              <a:t>binary adder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Example</a:t>
            </a:r>
            <a:endParaRPr/>
          </a:p>
        </p:txBody>
      </p:sp>
      <p:sp>
        <p:nvSpPr>
          <p:cNvPr id="523" name="Google Shape;523;p36"/>
          <p:cNvSpPr txBox="1"/>
          <p:nvPr/>
        </p:nvSpPr>
        <p:spPr>
          <a:xfrm>
            <a:off x="2590800" y="297180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3117628" y="297179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3644456" y="297179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6" name="Google Shape;526;p36"/>
          <p:cNvSpPr txBox="1"/>
          <p:nvPr/>
        </p:nvSpPr>
        <p:spPr>
          <a:xfrm>
            <a:off x="4171284" y="297179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>
            <a:off x="2590800" y="372138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3117628" y="372138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3644456" y="372138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4171284" y="372138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2590800" y="447096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3117628" y="447096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3644456" y="447096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4171284" y="447096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35" name="Google Shape;535;p36"/>
          <p:cNvSpPr txBox="1"/>
          <p:nvPr/>
        </p:nvSpPr>
        <p:spPr>
          <a:xfrm>
            <a:off x="2590800" y="230461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3117628" y="23046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3644456" y="23046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4171284" y="23046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39" name="Google Shape;539;p36"/>
          <p:cNvSpPr txBox="1"/>
          <p:nvPr/>
        </p:nvSpPr>
        <p:spPr>
          <a:xfrm>
            <a:off x="2063972" y="447096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2063972" y="372138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36"/>
          <p:cNvCxnSpPr/>
          <p:nvPr/>
        </p:nvCxnSpPr>
        <p:spPr>
          <a:xfrm>
            <a:off x="1676400" y="4419600"/>
            <a:ext cx="34290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1676400" y="2971800"/>
            <a:ext cx="34290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36"/>
          <p:cNvSpPr txBox="1"/>
          <p:nvPr/>
        </p:nvSpPr>
        <p:spPr>
          <a:xfrm>
            <a:off x="826144" y="3035586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R1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4" name="Google Shape;544;p36"/>
          <p:cNvSpPr txBox="1"/>
          <p:nvPr/>
        </p:nvSpPr>
        <p:spPr>
          <a:xfrm>
            <a:off x="826144" y="3785171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5" name="Google Shape;545;p36"/>
          <p:cNvSpPr txBox="1"/>
          <p:nvPr/>
        </p:nvSpPr>
        <p:spPr>
          <a:xfrm>
            <a:off x="826144" y="2362200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>
            <a:off x="826144" y="4534754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3843337" y="1906261"/>
            <a:ext cx="542925" cy="3555886"/>
          </a:xfrm>
          <a:custGeom>
            <a:rect b="b" l="l" r="r" t="t"/>
            <a:pathLst>
              <a:path extrusionOk="0" h="3555886" w="542925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6"/>
          <p:cNvSpPr/>
          <p:nvPr/>
        </p:nvSpPr>
        <p:spPr>
          <a:xfrm>
            <a:off x="3324224" y="1930514"/>
            <a:ext cx="542925" cy="3555886"/>
          </a:xfrm>
          <a:custGeom>
            <a:rect b="b" l="l" r="r" t="t"/>
            <a:pathLst>
              <a:path extrusionOk="0" h="3555886" w="542925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2757488" y="1930514"/>
            <a:ext cx="542925" cy="3555886"/>
          </a:xfrm>
          <a:custGeom>
            <a:rect b="b" l="l" r="r" t="t"/>
            <a:pathLst>
              <a:path extrusionOk="0" h="3555886" w="542925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p36"/>
          <p:cNvCxnSpPr>
            <a:stCxn id="531" idx="2"/>
            <a:endCxn id="539" idx="2"/>
          </p:cNvCxnSpPr>
          <p:nvPr/>
        </p:nvCxnSpPr>
        <p:spPr>
          <a:xfrm rot="5400000">
            <a:off x="2523628" y="4792644"/>
            <a:ext cx="600" cy="526800"/>
          </a:xfrm>
          <a:prstGeom prst="curvedConnector3">
            <a:avLst>
              <a:gd fmla="val 38100000" name="adj1"/>
            </a:avLst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Adder</a:t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914400" y="21859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p37"/>
          <p:cNvSpPr/>
          <p:nvPr/>
        </p:nvSpPr>
        <p:spPr>
          <a:xfrm>
            <a:off x="2895600" y="21859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8" name="Google Shape;558;p37"/>
          <p:cNvSpPr/>
          <p:nvPr/>
        </p:nvSpPr>
        <p:spPr>
          <a:xfrm>
            <a:off x="4876800" y="21859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6858000" y="21859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0" name="Google Shape;560;p37"/>
          <p:cNvCxnSpPr>
            <a:stCxn id="559" idx="1"/>
            <a:endCxn id="558" idx="3"/>
          </p:cNvCxnSpPr>
          <p:nvPr/>
        </p:nvCxnSpPr>
        <p:spPr>
          <a:xfrm rot="10800000">
            <a:off x="6248400" y="2528827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1" name="Google Shape;561;p37"/>
          <p:cNvCxnSpPr>
            <a:stCxn id="558" idx="1"/>
            <a:endCxn id="557" idx="3"/>
          </p:cNvCxnSpPr>
          <p:nvPr/>
        </p:nvCxnSpPr>
        <p:spPr>
          <a:xfrm rot="10800000">
            <a:off x="4267200" y="2528827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2" name="Google Shape;562;p37"/>
          <p:cNvCxnSpPr>
            <a:stCxn id="557" idx="1"/>
            <a:endCxn id="556" idx="3"/>
          </p:cNvCxnSpPr>
          <p:nvPr/>
        </p:nvCxnSpPr>
        <p:spPr>
          <a:xfrm rot="10800000">
            <a:off x="2286000" y="2528827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3" name="Google Shape;563;p37"/>
          <p:cNvCxnSpPr>
            <a:endCxn id="559" idx="3"/>
          </p:cNvCxnSpPr>
          <p:nvPr/>
        </p:nvCxnSpPr>
        <p:spPr>
          <a:xfrm rot="10800000">
            <a:off x="8229600" y="2528827"/>
            <a:ext cx="609600" cy="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4" name="Google Shape;564;p37"/>
          <p:cNvCxnSpPr/>
          <p:nvPr/>
        </p:nvCxnSpPr>
        <p:spPr>
          <a:xfrm>
            <a:off x="79248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5" name="Google Shape;565;p37"/>
          <p:cNvCxnSpPr/>
          <p:nvPr/>
        </p:nvCxnSpPr>
        <p:spPr>
          <a:xfrm>
            <a:off x="71628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6" name="Google Shape;566;p37"/>
          <p:cNvCxnSpPr/>
          <p:nvPr/>
        </p:nvCxnSpPr>
        <p:spPr>
          <a:xfrm>
            <a:off x="59436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7" name="Google Shape;567;p37"/>
          <p:cNvCxnSpPr/>
          <p:nvPr/>
        </p:nvCxnSpPr>
        <p:spPr>
          <a:xfrm>
            <a:off x="51816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8" name="Google Shape;568;p37"/>
          <p:cNvCxnSpPr/>
          <p:nvPr/>
        </p:nvCxnSpPr>
        <p:spPr>
          <a:xfrm>
            <a:off x="39624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69" name="Google Shape;569;p37"/>
          <p:cNvCxnSpPr/>
          <p:nvPr/>
        </p:nvCxnSpPr>
        <p:spPr>
          <a:xfrm>
            <a:off x="32004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0" name="Google Shape;570;p37"/>
          <p:cNvCxnSpPr/>
          <p:nvPr/>
        </p:nvCxnSpPr>
        <p:spPr>
          <a:xfrm>
            <a:off x="19812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1" name="Google Shape;571;p37"/>
          <p:cNvCxnSpPr/>
          <p:nvPr/>
        </p:nvCxnSpPr>
        <p:spPr>
          <a:xfrm>
            <a:off x="1219200" y="1576327"/>
            <a:ext cx="0" cy="60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2" name="Google Shape;572;p37"/>
          <p:cNvCxnSpPr>
            <a:stCxn id="559" idx="2"/>
          </p:cNvCxnSpPr>
          <p:nvPr/>
        </p:nvCxnSpPr>
        <p:spPr>
          <a:xfrm>
            <a:off x="7543800" y="28717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3" name="Google Shape;573;p37"/>
          <p:cNvCxnSpPr>
            <a:stCxn id="558" idx="2"/>
          </p:cNvCxnSpPr>
          <p:nvPr/>
        </p:nvCxnSpPr>
        <p:spPr>
          <a:xfrm>
            <a:off x="5562600" y="28717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4" name="Google Shape;574;p37"/>
          <p:cNvCxnSpPr>
            <a:stCxn id="557" idx="2"/>
          </p:cNvCxnSpPr>
          <p:nvPr/>
        </p:nvCxnSpPr>
        <p:spPr>
          <a:xfrm>
            <a:off x="3581400" y="28717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5" name="Google Shape;575;p37"/>
          <p:cNvCxnSpPr>
            <a:stCxn id="556" idx="2"/>
          </p:cNvCxnSpPr>
          <p:nvPr/>
        </p:nvCxnSpPr>
        <p:spPr>
          <a:xfrm>
            <a:off x="1600200" y="28717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576" name="Google Shape;576;p37"/>
          <p:cNvGrpSpPr/>
          <p:nvPr/>
        </p:nvGrpSpPr>
        <p:grpSpPr>
          <a:xfrm>
            <a:off x="533400" y="2466976"/>
            <a:ext cx="381000" cy="1023997"/>
            <a:chOff x="533400" y="3090803"/>
            <a:chExt cx="381000" cy="1023997"/>
          </a:xfrm>
        </p:grpSpPr>
        <p:cxnSp>
          <p:nvCxnSpPr>
            <p:cNvPr id="577" name="Google Shape;577;p37"/>
            <p:cNvCxnSpPr/>
            <p:nvPr/>
          </p:nvCxnSpPr>
          <p:spPr>
            <a:xfrm flipH="1">
              <a:off x="533400" y="3090803"/>
              <a:ext cx="381000" cy="9525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8" name="Google Shape;578;p37"/>
            <p:cNvCxnSpPr/>
            <p:nvPr/>
          </p:nvCxnSpPr>
          <p:spPr>
            <a:xfrm>
              <a:off x="533400" y="3095625"/>
              <a:ext cx="0" cy="1019175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sp>
        <p:nvSpPr>
          <p:cNvPr id="579" name="Google Shape;579;p37"/>
          <p:cNvSpPr txBox="1"/>
          <p:nvPr/>
        </p:nvSpPr>
        <p:spPr>
          <a:xfrm>
            <a:off x="7712242" y="1142879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6934200" y="1133415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5731042" y="1142879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4953000" y="1133415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3" name="Google Shape;583;p37"/>
          <p:cNvSpPr txBox="1"/>
          <p:nvPr/>
        </p:nvSpPr>
        <p:spPr>
          <a:xfrm>
            <a:off x="3765884" y="1142879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2987842" y="1133415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1784684" y="1142879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1006642" y="1133415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8414084" y="2138242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7359316" y="35575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5393334" y="35575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3412134" y="35575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1" name="Google Shape;591;p37"/>
          <p:cNvSpPr txBox="1"/>
          <p:nvPr/>
        </p:nvSpPr>
        <p:spPr>
          <a:xfrm>
            <a:off x="1446152" y="35575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2" name="Google Shape;592;p37"/>
          <p:cNvSpPr txBox="1"/>
          <p:nvPr/>
        </p:nvSpPr>
        <p:spPr>
          <a:xfrm>
            <a:off x="6324600" y="2138241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4343400" y="213830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4" name="Google Shape;594;p37"/>
          <p:cNvSpPr txBox="1"/>
          <p:nvPr/>
        </p:nvSpPr>
        <p:spPr>
          <a:xfrm>
            <a:off x="2362200" y="213830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5" name="Google Shape;595;p37"/>
          <p:cNvSpPr txBox="1"/>
          <p:nvPr/>
        </p:nvSpPr>
        <p:spPr>
          <a:xfrm>
            <a:off x="349708" y="3552764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37"/>
          <p:cNvSpPr txBox="1"/>
          <p:nvPr/>
        </p:nvSpPr>
        <p:spPr>
          <a:xfrm>
            <a:off x="7710778" y="8999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37"/>
          <p:cNvSpPr txBox="1"/>
          <p:nvPr/>
        </p:nvSpPr>
        <p:spPr>
          <a:xfrm>
            <a:off x="6932736" y="89052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37"/>
          <p:cNvSpPr txBox="1"/>
          <p:nvPr/>
        </p:nvSpPr>
        <p:spPr>
          <a:xfrm>
            <a:off x="5729578" y="8999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4951536" y="89052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37"/>
          <p:cNvSpPr txBox="1"/>
          <p:nvPr/>
        </p:nvSpPr>
        <p:spPr>
          <a:xfrm>
            <a:off x="3764420" y="8999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1" name="Google Shape;601;p37"/>
          <p:cNvSpPr txBox="1"/>
          <p:nvPr/>
        </p:nvSpPr>
        <p:spPr>
          <a:xfrm>
            <a:off x="2986378" y="89052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2" name="Google Shape;602;p37"/>
          <p:cNvSpPr txBox="1"/>
          <p:nvPr/>
        </p:nvSpPr>
        <p:spPr>
          <a:xfrm>
            <a:off x="1783220" y="8999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3" name="Google Shape;603;p37"/>
          <p:cNvSpPr txBox="1"/>
          <p:nvPr/>
        </p:nvSpPr>
        <p:spPr>
          <a:xfrm>
            <a:off x="1005178" y="89052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8412620" y="189535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7357852" y="3867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5391870" y="3867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7" name="Google Shape;607;p37"/>
          <p:cNvSpPr txBox="1"/>
          <p:nvPr/>
        </p:nvSpPr>
        <p:spPr>
          <a:xfrm>
            <a:off x="3410670" y="3867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37"/>
          <p:cNvSpPr txBox="1"/>
          <p:nvPr/>
        </p:nvSpPr>
        <p:spPr>
          <a:xfrm>
            <a:off x="1444688" y="3867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37"/>
          <p:cNvSpPr txBox="1"/>
          <p:nvPr/>
        </p:nvSpPr>
        <p:spPr>
          <a:xfrm>
            <a:off x="6323136" y="1895353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4341936" y="189541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2360736" y="189541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348244" y="386232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13" name="Google Shape;613;p37"/>
          <p:cNvGrpSpPr/>
          <p:nvPr/>
        </p:nvGrpSpPr>
        <p:grpSpPr>
          <a:xfrm>
            <a:off x="2631699" y="3952874"/>
            <a:ext cx="3081278" cy="2500372"/>
            <a:chOff x="826145" y="1331334"/>
            <a:chExt cx="4279258" cy="2500372"/>
          </a:xfrm>
        </p:grpSpPr>
        <p:sp>
          <p:nvSpPr>
            <p:cNvPr id="614" name="Google Shape;614;p37"/>
            <p:cNvSpPr txBox="1"/>
            <p:nvPr/>
          </p:nvSpPr>
          <p:spPr>
            <a:xfrm>
              <a:off x="2590801" y="207550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7"/>
            <p:cNvSpPr txBox="1"/>
            <p:nvPr/>
          </p:nvSpPr>
          <p:spPr>
            <a:xfrm>
              <a:off x="3117630" y="207550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7"/>
            <p:cNvSpPr txBox="1"/>
            <p:nvPr/>
          </p:nvSpPr>
          <p:spPr>
            <a:xfrm>
              <a:off x="3644458" y="207550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17" name="Google Shape;617;p37"/>
            <p:cNvSpPr txBox="1"/>
            <p:nvPr/>
          </p:nvSpPr>
          <p:spPr>
            <a:xfrm>
              <a:off x="4171287" y="207550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7"/>
            <p:cNvSpPr txBox="1"/>
            <p:nvPr/>
          </p:nvSpPr>
          <p:spPr>
            <a:xfrm>
              <a:off x="2590801" y="2599018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7"/>
            <p:cNvSpPr txBox="1"/>
            <p:nvPr/>
          </p:nvSpPr>
          <p:spPr>
            <a:xfrm>
              <a:off x="3117630" y="259901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7"/>
            <p:cNvSpPr txBox="1"/>
            <p:nvPr/>
          </p:nvSpPr>
          <p:spPr>
            <a:xfrm>
              <a:off x="3644458" y="259901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7"/>
            <p:cNvSpPr txBox="1"/>
            <p:nvPr/>
          </p:nvSpPr>
          <p:spPr>
            <a:xfrm>
              <a:off x="4171287" y="259901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7"/>
            <p:cNvSpPr txBox="1"/>
            <p:nvPr/>
          </p:nvSpPr>
          <p:spPr>
            <a:xfrm>
              <a:off x="2590801" y="3122528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7"/>
            <p:cNvSpPr txBox="1"/>
            <p:nvPr/>
          </p:nvSpPr>
          <p:spPr>
            <a:xfrm>
              <a:off x="3117630" y="312252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7"/>
            <p:cNvSpPr txBox="1"/>
            <p:nvPr/>
          </p:nvSpPr>
          <p:spPr>
            <a:xfrm>
              <a:off x="3644458" y="312252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25" name="Google Shape;625;p37"/>
            <p:cNvSpPr txBox="1"/>
            <p:nvPr/>
          </p:nvSpPr>
          <p:spPr>
            <a:xfrm>
              <a:off x="4171287" y="312252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26" name="Google Shape;626;p37"/>
            <p:cNvSpPr txBox="1"/>
            <p:nvPr/>
          </p:nvSpPr>
          <p:spPr>
            <a:xfrm>
              <a:off x="2590801" y="1609546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7"/>
            <p:cNvSpPr txBox="1"/>
            <p:nvPr/>
          </p:nvSpPr>
          <p:spPr>
            <a:xfrm>
              <a:off x="3117630" y="1609545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7"/>
            <p:cNvSpPr txBox="1"/>
            <p:nvPr/>
          </p:nvSpPr>
          <p:spPr>
            <a:xfrm>
              <a:off x="3644458" y="1609545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7"/>
            <p:cNvSpPr txBox="1"/>
            <p:nvPr/>
          </p:nvSpPr>
          <p:spPr>
            <a:xfrm>
              <a:off x="4171287" y="1609545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30" name="Google Shape;630;p37"/>
            <p:cNvSpPr txBox="1"/>
            <p:nvPr/>
          </p:nvSpPr>
          <p:spPr>
            <a:xfrm>
              <a:off x="2063974" y="312252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7"/>
            <p:cNvSpPr txBox="1"/>
            <p:nvPr/>
          </p:nvSpPr>
          <p:spPr>
            <a:xfrm>
              <a:off x="2063974" y="2599017"/>
              <a:ext cx="393056" cy="40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32;p37"/>
            <p:cNvCxnSpPr/>
            <p:nvPr/>
          </p:nvCxnSpPr>
          <p:spPr>
            <a:xfrm>
              <a:off x="1676402" y="3086652"/>
              <a:ext cx="3429001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p37"/>
            <p:cNvCxnSpPr/>
            <p:nvPr/>
          </p:nvCxnSpPr>
          <p:spPr>
            <a:xfrm>
              <a:off x="1676402" y="2075507"/>
              <a:ext cx="3429001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4" name="Google Shape;634;p37"/>
            <p:cNvSpPr txBox="1"/>
            <p:nvPr/>
          </p:nvSpPr>
          <p:spPr>
            <a:xfrm>
              <a:off x="826145" y="2120056"/>
              <a:ext cx="545342" cy="32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5" name="Google Shape;635;p37"/>
            <p:cNvSpPr txBox="1"/>
            <p:nvPr/>
          </p:nvSpPr>
          <p:spPr>
            <a:xfrm>
              <a:off x="826145" y="2643566"/>
              <a:ext cx="545342" cy="32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6" name="Google Shape;636;p37"/>
            <p:cNvSpPr txBox="1"/>
            <p:nvPr/>
          </p:nvSpPr>
          <p:spPr>
            <a:xfrm>
              <a:off x="826145" y="1649762"/>
              <a:ext cx="357791" cy="32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7" name="Google Shape;637;p37"/>
            <p:cNvSpPr txBox="1"/>
            <p:nvPr/>
          </p:nvSpPr>
          <p:spPr>
            <a:xfrm>
              <a:off x="826145" y="3167076"/>
              <a:ext cx="763352" cy="32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3843340" y="1331334"/>
              <a:ext cx="542925" cy="2483434"/>
            </a:xfrm>
            <a:custGeom>
              <a:rect b="b" l="l" r="r" t="t"/>
              <a:pathLst>
                <a:path extrusionOk="0" h="3555886" w="542925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324224" y="1348272"/>
              <a:ext cx="542925" cy="2483434"/>
            </a:xfrm>
            <a:custGeom>
              <a:rect b="b" l="l" r="r" t="t"/>
              <a:pathLst>
                <a:path extrusionOk="0" h="3555886" w="542925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2757486" y="1348272"/>
              <a:ext cx="542924" cy="2483434"/>
            </a:xfrm>
            <a:custGeom>
              <a:rect b="b" l="l" r="r" t="t"/>
              <a:pathLst>
                <a:path extrusionOk="0" h="3555886" w="542925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1" name="Google Shape;641;p37"/>
            <p:cNvCxnSpPr>
              <a:stCxn id="622" idx="2"/>
              <a:endCxn id="630" idx="2"/>
            </p:cNvCxnSpPr>
            <p:nvPr/>
          </p:nvCxnSpPr>
          <p:spPr>
            <a:xfrm rot="5400000">
              <a:off x="2523779" y="3267985"/>
              <a:ext cx="600" cy="526500"/>
            </a:xfrm>
            <a:prstGeom prst="curvedConnector3">
              <a:avLst>
                <a:gd fmla="val 1615896832" name="adj1"/>
              </a:avLst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Adder</a:t>
            </a:r>
            <a:endParaRPr/>
          </a:p>
        </p:txBody>
      </p:sp>
      <p:sp>
        <p:nvSpPr>
          <p:cNvPr id="647" name="Google Shape;647;p38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binary adder is constructed with full-adder circuits connected in cascade, with the output carry from one full-adder connected to the input carry of the next full-adder.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figure shows the interconnections of four full-adders (FA) to provide a 4-bit binary adder.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augends bits of A and the addend bits of B are designated by subscript numbers from right to left, with subscript 0 denoting the low-order bit.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carries are connected in a chain through the full-adders.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input carry to the binary adder is C</a:t>
            </a:r>
            <a:r>
              <a:rPr baseline="-25000" lang="en-US"/>
              <a:t>0</a:t>
            </a:r>
            <a:r>
              <a:rPr lang="en-US"/>
              <a:t> and the output carry is C</a:t>
            </a:r>
            <a:r>
              <a:rPr baseline="-25000" lang="en-US"/>
              <a:t>4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S outputs of the full-adders generate the required sum bits.</a:t>
            </a:r>
            <a:endParaRPr/>
          </a:p>
          <a:p>
            <a:pPr indent="-1905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Adder</a:t>
            </a:r>
            <a:endParaRPr/>
          </a:p>
        </p:txBody>
      </p:sp>
      <p:sp>
        <p:nvSpPr>
          <p:cNvPr id="653" name="Google Shape;653;p39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An </a:t>
            </a:r>
            <a:r>
              <a:rPr i="1" lang="en-US"/>
              <a:t>n</a:t>
            </a:r>
            <a:r>
              <a:rPr lang="en-US"/>
              <a:t>-bit binary adder requires </a:t>
            </a:r>
            <a:r>
              <a:rPr i="1" lang="en-US"/>
              <a:t>n</a:t>
            </a:r>
            <a:r>
              <a:rPr lang="en-US"/>
              <a:t> full-adders.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output carry from each full-adder is connected to the input carry of the next-high-order full-adder.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</a:t>
            </a:r>
            <a:r>
              <a:rPr i="1" lang="en-US"/>
              <a:t>n</a:t>
            </a:r>
            <a:r>
              <a:rPr lang="en-US"/>
              <a:t> data bits for the A inputs come from one register (such as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R1</a:t>
            </a:r>
            <a:r>
              <a:rPr lang="en-US"/>
              <a:t>), and the </a:t>
            </a:r>
            <a:r>
              <a:rPr i="1" lang="en-US"/>
              <a:t>n</a:t>
            </a:r>
            <a:r>
              <a:rPr lang="en-US"/>
              <a:t> data bits for the B inputs come from another register (such as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R2</a:t>
            </a:r>
            <a:r>
              <a:rPr lang="en-US"/>
              <a:t>). The sum can be transferred to a third register or to one of the source registers (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R1</a:t>
            </a:r>
            <a:r>
              <a:rPr lang="en-US"/>
              <a:t> or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R2</a:t>
            </a:r>
            <a:r>
              <a:rPr lang="en-US"/>
              <a:t>), replacing its previous content.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Binary Adder-Subtractor</a:t>
            </a:r>
            <a:endParaRPr/>
          </a:p>
        </p:txBody>
      </p:sp>
      <p:sp>
        <p:nvSpPr>
          <p:cNvPr id="659" name="Google Shape;659;p40"/>
          <p:cNvSpPr txBox="1"/>
          <p:nvPr>
            <p:ph idx="1" type="body"/>
          </p:nvPr>
        </p:nvSpPr>
        <p:spPr>
          <a:xfrm>
            <a:off x="190500" y="2743200"/>
            <a:ext cx="87630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addition and subtraction operations can be combined into one com­mon circuit by including an exclusive-OR gate with each full-adder.</a:t>
            </a:r>
            <a:endParaRPr/>
          </a:p>
        </p:txBody>
      </p:sp>
      <p:sp>
        <p:nvSpPr>
          <p:cNvPr id="660" name="Google Shape;660;p40"/>
          <p:cNvSpPr txBox="1"/>
          <p:nvPr/>
        </p:nvSpPr>
        <p:spPr>
          <a:xfrm>
            <a:off x="609600" y="990601"/>
            <a:ext cx="27633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Microoperation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5181600" y="990600"/>
            <a:ext cx="33196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Microoperation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838200" y="1524000"/>
            <a:ext cx="2145138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3" name="Google Shape;663;p40"/>
          <p:cNvSpPr txBox="1"/>
          <p:nvPr/>
        </p:nvSpPr>
        <p:spPr>
          <a:xfrm>
            <a:off x="5768843" y="1524000"/>
            <a:ext cx="2145139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4" name="Google Shape;664;p40"/>
          <p:cNvSpPr txBox="1"/>
          <p:nvPr/>
        </p:nvSpPr>
        <p:spPr>
          <a:xfrm>
            <a:off x="5757957" y="2052166"/>
            <a:ext cx="2681119" cy="4624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1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Adder-Subtractor</a:t>
            </a:r>
            <a:endParaRPr/>
          </a:p>
        </p:txBody>
      </p:sp>
      <p:sp>
        <p:nvSpPr>
          <p:cNvPr id="670" name="Google Shape;670;p41"/>
          <p:cNvSpPr/>
          <p:nvPr/>
        </p:nvSpPr>
        <p:spPr>
          <a:xfrm>
            <a:off x="793292" y="37861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2774492" y="37861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2" name="Google Shape;672;p41"/>
          <p:cNvSpPr/>
          <p:nvPr/>
        </p:nvSpPr>
        <p:spPr>
          <a:xfrm>
            <a:off x="4755692" y="37861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3" name="Google Shape;673;p41"/>
          <p:cNvSpPr/>
          <p:nvPr/>
        </p:nvSpPr>
        <p:spPr>
          <a:xfrm>
            <a:off x="6736892" y="3786127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74" name="Google Shape;674;p41"/>
          <p:cNvCxnSpPr>
            <a:stCxn id="673" idx="1"/>
            <a:endCxn id="672" idx="3"/>
          </p:cNvCxnSpPr>
          <p:nvPr/>
        </p:nvCxnSpPr>
        <p:spPr>
          <a:xfrm rot="10800000">
            <a:off x="6127292" y="4129027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75" name="Google Shape;675;p41"/>
          <p:cNvCxnSpPr>
            <a:stCxn id="672" idx="1"/>
            <a:endCxn id="671" idx="3"/>
          </p:cNvCxnSpPr>
          <p:nvPr/>
        </p:nvCxnSpPr>
        <p:spPr>
          <a:xfrm rot="10800000">
            <a:off x="4146092" y="4129027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76" name="Google Shape;676;p41"/>
          <p:cNvCxnSpPr>
            <a:stCxn id="671" idx="1"/>
            <a:endCxn id="670" idx="3"/>
          </p:cNvCxnSpPr>
          <p:nvPr/>
        </p:nvCxnSpPr>
        <p:spPr>
          <a:xfrm rot="10800000">
            <a:off x="2164892" y="4129027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77" name="Google Shape;677;p41"/>
          <p:cNvCxnSpPr>
            <a:endCxn id="673" idx="3"/>
          </p:cNvCxnSpPr>
          <p:nvPr/>
        </p:nvCxnSpPr>
        <p:spPr>
          <a:xfrm rot="10800000">
            <a:off x="8108492" y="4129027"/>
            <a:ext cx="609600" cy="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78" name="Google Shape;678;p41"/>
          <p:cNvCxnSpPr>
            <a:stCxn id="679" idx="2"/>
          </p:cNvCxnSpPr>
          <p:nvPr/>
        </p:nvCxnSpPr>
        <p:spPr>
          <a:xfrm>
            <a:off x="7803692" y="1466910"/>
            <a:ext cx="0" cy="2319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0" name="Google Shape;680;p41"/>
          <p:cNvCxnSpPr>
            <a:stCxn id="681" idx="2"/>
          </p:cNvCxnSpPr>
          <p:nvPr/>
        </p:nvCxnSpPr>
        <p:spPr>
          <a:xfrm>
            <a:off x="5822492" y="1466910"/>
            <a:ext cx="0" cy="2319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2" name="Google Shape;682;p41"/>
          <p:cNvCxnSpPr>
            <a:stCxn id="683" idx="2"/>
          </p:cNvCxnSpPr>
          <p:nvPr/>
        </p:nvCxnSpPr>
        <p:spPr>
          <a:xfrm flipH="1">
            <a:off x="3841434" y="1466910"/>
            <a:ext cx="15900" cy="2319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4" name="Google Shape;684;p41"/>
          <p:cNvCxnSpPr>
            <a:stCxn id="685" idx="2"/>
          </p:cNvCxnSpPr>
          <p:nvPr/>
        </p:nvCxnSpPr>
        <p:spPr>
          <a:xfrm flipH="1">
            <a:off x="1860203" y="1447800"/>
            <a:ext cx="9600" cy="2338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6" name="Google Shape;686;p41"/>
          <p:cNvCxnSpPr>
            <a:stCxn id="673" idx="2"/>
          </p:cNvCxnSpPr>
          <p:nvPr/>
        </p:nvCxnSpPr>
        <p:spPr>
          <a:xfrm>
            <a:off x="7422692" y="44719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7" name="Google Shape;687;p41"/>
          <p:cNvCxnSpPr>
            <a:stCxn id="672" idx="2"/>
          </p:cNvCxnSpPr>
          <p:nvPr/>
        </p:nvCxnSpPr>
        <p:spPr>
          <a:xfrm>
            <a:off x="5441492" y="44719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8" name="Google Shape;688;p41"/>
          <p:cNvCxnSpPr>
            <a:stCxn id="671" idx="2"/>
          </p:cNvCxnSpPr>
          <p:nvPr/>
        </p:nvCxnSpPr>
        <p:spPr>
          <a:xfrm>
            <a:off x="3460292" y="44719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9" name="Google Shape;689;p41"/>
          <p:cNvCxnSpPr>
            <a:stCxn id="670" idx="2"/>
          </p:cNvCxnSpPr>
          <p:nvPr/>
        </p:nvCxnSpPr>
        <p:spPr>
          <a:xfrm>
            <a:off x="1479092" y="4471927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690" name="Google Shape;690;p41"/>
          <p:cNvGrpSpPr/>
          <p:nvPr/>
        </p:nvGrpSpPr>
        <p:grpSpPr>
          <a:xfrm>
            <a:off x="412292" y="4129027"/>
            <a:ext cx="381000" cy="1028700"/>
            <a:chOff x="412292" y="4129027"/>
            <a:chExt cx="381000" cy="1028700"/>
          </a:xfrm>
        </p:grpSpPr>
        <p:cxnSp>
          <p:nvCxnSpPr>
            <p:cNvPr id="691" name="Google Shape;691;p41"/>
            <p:cNvCxnSpPr>
              <a:stCxn id="670" idx="1"/>
            </p:cNvCxnSpPr>
            <p:nvPr/>
          </p:nvCxnSpPr>
          <p:spPr>
            <a:xfrm flipH="1">
              <a:off x="412292" y="4129027"/>
              <a:ext cx="381000" cy="96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41"/>
            <p:cNvCxnSpPr/>
            <p:nvPr/>
          </p:nvCxnSpPr>
          <p:spPr>
            <a:xfrm>
              <a:off x="412292" y="4138552"/>
              <a:ext cx="0" cy="1019175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sp>
        <p:nvSpPr>
          <p:cNvPr id="679" name="Google Shape;679;p41"/>
          <p:cNvSpPr txBox="1"/>
          <p:nvPr/>
        </p:nvSpPr>
        <p:spPr>
          <a:xfrm>
            <a:off x="7591134" y="10668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7097417" y="10668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5609934" y="10668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5060492" y="10668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3644776" y="10668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5" name="Google Shape;695;p41"/>
          <p:cNvSpPr txBox="1"/>
          <p:nvPr/>
        </p:nvSpPr>
        <p:spPr>
          <a:xfrm>
            <a:off x="3109772" y="1066800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1650914" y="1047690"/>
            <a:ext cx="4377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1098092" y="1066800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7" name="Google Shape;697;p41"/>
          <p:cNvSpPr txBox="1"/>
          <p:nvPr/>
        </p:nvSpPr>
        <p:spPr>
          <a:xfrm>
            <a:off x="8292976" y="3738442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7238208" y="51577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9" name="Google Shape;699;p41"/>
          <p:cNvSpPr txBox="1"/>
          <p:nvPr/>
        </p:nvSpPr>
        <p:spPr>
          <a:xfrm>
            <a:off x="5272226" y="51577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3291026" y="51577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1325044" y="5157727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2" name="Google Shape;702;p41"/>
          <p:cNvSpPr txBox="1"/>
          <p:nvPr/>
        </p:nvSpPr>
        <p:spPr>
          <a:xfrm>
            <a:off x="6203492" y="3738441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3" name="Google Shape;703;p41"/>
          <p:cNvSpPr txBox="1"/>
          <p:nvPr/>
        </p:nvSpPr>
        <p:spPr>
          <a:xfrm>
            <a:off x="4222292" y="373850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2241092" y="373850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5" name="Google Shape;705;p41"/>
          <p:cNvSpPr txBox="1"/>
          <p:nvPr/>
        </p:nvSpPr>
        <p:spPr>
          <a:xfrm>
            <a:off x="228600" y="5152964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06" name="Google Shape;706;p41"/>
          <p:cNvCxnSpPr/>
          <p:nvPr/>
        </p:nvCxnSpPr>
        <p:spPr>
          <a:xfrm rot="10800000">
            <a:off x="1006506" y="1905000"/>
            <a:ext cx="801638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7" name="Google Shape;707;p41"/>
          <p:cNvGrpSpPr/>
          <p:nvPr/>
        </p:nvGrpSpPr>
        <p:grpSpPr>
          <a:xfrm rot="5400000">
            <a:off x="6032929" y="2364283"/>
            <a:ext cx="2278210" cy="565484"/>
            <a:chOff x="3002826" y="5435203"/>
            <a:chExt cx="2714895" cy="724319"/>
          </a:xfrm>
        </p:grpSpPr>
        <p:cxnSp>
          <p:nvCxnSpPr>
            <p:cNvPr id="708" name="Google Shape;708;p41"/>
            <p:cNvCxnSpPr/>
            <p:nvPr/>
          </p:nvCxnSpPr>
          <p:spPr>
            <a:xfrm flipH="1" rot="-5400000">
              <a:off x="3770153" y="5663949"/>
              <a:ext cx="1" cy="64015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709" name="Google Shape;709;p41"/>
            <p:cNvCxnSpPr/>
            <p:nvPr/>
          </p:nvCxnSpPr>
          <p:spPr>
            <a:xfrm flipH="1" rot="-5400000">
              <a:off x="3546527" y="5076974"/>
              <a:ext cx="1" cy="108740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41"/>
            <p:cNvCxnSpPr/>
            <p:nvPr/>
          </p:nvCxnSpPr>
          <p:spPr>
            <a:xfrm rot="-5400000">
              <a:off x="5364078" y="5447291"/>
              <a:ext cx="1" cy="70728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711" name="Google Shape;711;p4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rect b="b" l="l" r="r" t="t"/>
              <a:pathLst>
                <a:path extrusionOk="0" h="10000" w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41"/>
          <p:cNvGrpSpPr/>
          <p:nvPr/>
        </p:nvGrpSpPr>
        <p:grpSpPr>
          <a:xfrm rot="5400000">
            <a:off x="3975529" y="2366075"/>
            <a:ext cx="2278210" cy="565484"/>
            <a:chOff x="3002826" y="5435203"/>
            <a:chExt cx="2714895" cy="724319"/>
          </a:xfrm>
        </p:grpSpPr>
        <p:cxnSp>
          <p:nvCxnSpPr>
            <p:cNvPr id="715" name="Google Shape;715;p41"/>
            <p:cNvCxnSpPr/>
            <p:nvPr/>
          </p:nvCxnSpPr>
          <p:spPr>
            <a:xfrm flipH="1" rot="-5400000">
              <a:off x="3770153" y="5663949"/>
              <a:ext cx="1" cy="64015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716" name="Google Shape;716;p41"/>
            <p:cNvCxnSpPr/>
            <p:nvPr/>
          </p:nvCxnSpPr>
          <p:spPr>
            <a:xfrm flipH="1" rot="-5400000">
              <a:off x="3546527" y="5076974"/>
              <a:ext cx="1" cy="108740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7" name="Google Shape;717;p41"/>
            <p:cNvCxnSpPr/>
            <p:nvPr/>
          </p:nvCxnSpPr>
          <p:spPr>
            <a:xfrm rot="-5400000">
              <a:off x="5364078" y="5447291"/>
              <a:ext cx="1" cy="70728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718" name="Google Shape;718;p4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rect b="b" l="l" r="r" t="t"/>
              <a:pathLst>
                <a:path extrusionOk="0" h="10000" w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1"/>
          <p:cNvGrpSpPr/>
          <p:nvPr/>
        </p:nvGrpSpPr>
        <p:grpSpPr>
          <a:xfrm rot="5400000">
            <a:off x="2038444" y="2373865"/>
            <a:ext cx="2278210" cy="565484"/>
            <a:chOff x="3002826" y="5435203"/>
            <a:chExt cx="2714895" cy="724319"/>
          </a:xfrm>
        </p:grpSpPr>
        <p:cxnSp>
          <p:nvCxnSpPr>
            <p:cNvPr id="722" name="Google Shape;722;p41"/>
            <p:cNvCxnSpPr/>
            <p:nvPr/>
          </p:nvCxnSpPr>
          <p:spPr>
            <a:xfrm flipH="1" rot="-5400000">
              <a:off x="3770153" y="5663949"/>
              <a:ext cx="1" cy="64015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723" name="Google Shape;723;p41"/>
            <p:cNvCxnSpPr/>
            <p:nvPr/>
          </p:nvCxnSpPr>
          <p:spPr>
            <a:xfrm flipH="1" rot="-5400000">
              <a:off x="3546527" y="5076974"/>
              <a:ext cx="1" cy="108740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41"/>
            <p:cNvCxnSpPr/>
            <p:nvPr/>
          </p:nvCxnSpPr>
          <p:spPr>
            <a:xfrm rot="-5400000">
              <a:off x="5364078" y="5447291"/>
              <a:ext cx="1" cy="70728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725" name="Google Shape;725;p4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rect b="b" l="l" r="r" t="t"/>
              <a:pathLst>
                <a:path extrusionOk="0" h="10000" w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41"/>
          <p:cNvGrpSpPr/>
          <p:nvPr/>
        </p:nvGrpSpPr>
        <p:grpSpPr>
          <a:xfrm rot="5400000">
            <a:off x="13129" y="2373865"/>
            <a:ext cx="2278210" cy="565484"/>
            <a:chOff x="3002826" y="5435203"/>
            <a:chExt cx="2714895" cy="724319"/>
          </a:xfrm>
        </p:grpSpPr>
        <p:cxnSp>
          <p:nvCxnSpPr>
            <p:cNvPr id="729" name="Google Shape;729;p41"/>
            <p:cNvCxnSpPr/>
            <p:nvPr/>
          </p:nvCxnSpPr>
          <p:spPr>
            <a:xfrm flipH="1" rot="-5400000">
              <a:off x="3770153" y="5663949"/>
              <a:ext cx="1" cy="64015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0" name="Google Shape;730;p41"/>
            <p:cNvCxnSpPr/>
            <p:nvPr/>
          </p:nvCxnSpPr>
          <p:spPr>
            <a:xfrm flipH="1" rot="-5400000">
              <a:off x="3546527" y="5076974"/>
              <a:ext cx="1" cy="108740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1" name="Google Shape;731;p41"/>
            <p:cNvCxnSpPr/>
            <p:nvPr/>
          </p:nvCxnSpPr>
          <p:spPr>
            <a:xfrm rot="-5400000">
              <a:off x="5364078" y="5447291"/>
              <a:ext cx="1" cy="70728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732" name="Google Shape;732;p4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rect b="b" l="l" r="r" t="t"/>
              <a:pathLst>
                <a:path extrusionOk="0" h="10000" w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41"/>
          <p:cNvSpPr txBox="1"/>
          <p:nvPr/>
        </p:nvSpPr>
        <p:spPr>
          <a:xfrm>
            <a:off x="8634644" y="1504890"/>
            <a:ext cx="3882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36" name="Google Shape;736;p41"/>
          <p:cNvCxnSpPr/>
          <p:nvPr/>
        </p:nvCxnSpPr>
        <p:spPr>
          <a:xfrm>
            <a:off x="8718092" y="1905000"/>
            <a:ext cx="0" cy="2243017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lg" w="lg" type="oval"/>
            <a:tailEnd len="sm" w="sm" type="none"/>
          </a:ln>
        </p:spPr>
      </p:cxnSp>
      <p:sp>
        <p:nvSpPr>
          <p:cNvPr id="737" name="Google Shape;737;p41"/>
          <p:cNvSpPr txBox="1"/>
          <p:nvPr/>
        </p:nvSpPr>
        <p:spPr>
          <a:xfrm>
            <a:off x="8664266" y="12192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8" name="Google Shape;738;p41"/>
          <p:cNvSpPr txBox="1"/>
          <p:nvPr/>
        </p:nvSpPr>
        <p:spPr>
          <a:xfrm>
            <a:off x="6858000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41"/>
          <p:cNvSpPr txBox="1"/>
          <p:nvPr/>
        </p:nvSpPr>
        <p:spPr>
          <a:xfrm>
            <a:off x="4800600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2873066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815666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104396" y="33336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5067471" y="33336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3116751" y="3333690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1105071" y="3333690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8382000" y="12192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6575734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4518334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2590800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533400" y="1428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6681617" y="3333690"/>
            <a:ext cx="4812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i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’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4648200" y="3333690"/>
            <a:ext cx="4812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i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’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2697480" y="3333690"/>
            <a:ext cx="4812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i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’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4" name="Google Shape;754;p41"/>
          <p:cNvSpPr txBox="1"/>
          <p:nvPr/>
        </p:nvSpPr>
        <p:spPr>
          <a:xfrm>
            <a:off x="685800" y="3333690"/>
            <a:ext cx="4812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i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’</a:t>
            </a:r>
            <a:endParaRPr baseline="-25000" i="1"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Register Transfer Language</a:t>
            </a:r>
            <a:endParaRPr sz="9600"/>
          </a:p>
        </p:txBody>
      </p:sp>
      <p:sp>
        <p:nvSpPr>
          <p:cNvPr id="107" name="Google Shape;107;p1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– 1: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Representation &amp; RTL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Darshan Institute of Engineering &amp; Technology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Adder-Subtractor</a:t>
            </a:r>
            <a:endParaRPr/>
          </a:p>
        </p:txBody>
      </p:sp>
      <p:sp>
        <p:nvSpPr>
          <p:cNvPr id="760" name="Google Shape;760;p42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mode input M controls the operation.</a:t>
            </a:r>
            <a:endParaRPr/>
          </a:p>
          <a:p>
            <a:pPr indent="-285750" lvl="1" marL="7429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</a:t>
            </a:r>
            <a:r>
              <a:rPr i="1" lang="en-US">
                <a:solidFill>
                  <a:schemeClr val="dk2"/>
                </a:solidFill>
              </a:rPr>
              <a:t>M = 0</a:t>
            </a:r>
            <a:r>
              <a:rPr lang="en-US"/>
              <a:t> the circuit is an </a:t>
            </a:r>
            <a:r>
              <a:rPr i="1" lang="en-US">
                <a:solidFill>
                  <a:schemeClr val="dk2"/>
                </a:solidFill>
              </a:rPr>
              <a:t>Adder</a:t>
            </a:r>
            <a:endParaRPr/>
          </a:p>
          <a:p>
            <a:pPr indent="-285750" lvl="1" marL="7429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</a:t>
            </a:r>
            <a:r>
              <a:rPr i="1" lang="en-US">
                <a:solidFill>
                  <a:schemeClr val="dk2"/>
                </a:solidFill>
              </a:rPr>
              <a:t>M = 1</a:t>
            </a:r>
            <a:r>
              <a:rPr lang="en-US"/>
              <a:t> the circuit becomes a </a:t>
            </a:r>
            <a:r>
              <a:rPr i="1" lang="en-US">
                <a:solidFill>
                  <a:schemeClr val="dk2"/>
                </a:solidFill>
              </a:rPr>
              <a:t>Subtractor</a:t>
            </a:r>
            <a:endParaRPr i="1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Each exclusive-OR gate receives one input M and other input from B.</a:t>
            </a:r>
            <a:endParaRPr/>
          </a:p>
          <a:p>
            <a:pPr indent="-285750" lvl="1" marL="7429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</a:t>
            </a:r>
            <a:r>
              <a:rPr i="1" lang="en-US">
                <a:solidFill>
                  <a:schemeClr val="dk2"/>
                </a:solidFill>
              </a:rPr>
              <a:t>M = 0</a:t>
            </a:r>
            <a:r>
              <a:rPr lang="en-US"/>
              <a:t>, we have</a:t>
            </a:r>
            <a:endParaRPr/>
          </a:p>
          <a:p>
            <a:pPr indent="0" lvl="1" marL="31432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solidFill>
                  <a:schemeClr val="dk2"/>
                </a:solidFill>
              </a:rPr>
              <a:t>C</a:t>
            </a:r>
            <a:r>
              <a:rPr b="1" baseline="-25000" lang="en-US">
                <a:solidFill>
                  <a:schemeClr val="dk2"/>
                </a:solidFill>
              </a:rPr>
              <a:t>0</a:t>
            </a:r>
            <a:r>
              <a:rPr b="1" lang="en-US">
                <a:solidFill>
                  <a:schemeClr val="dk2"/>
                </a:solidFill>
              </a:rPr>
              <a:t>=0 &amp; B ⊕ 0 = B</a:t>
            </a:r>
            <a:endParaRPr/>
          </a:p>
          <a:p>
            <a:pPr indent="-285750" lvl="1" marL="7429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full-adders receive the value of B, the input carry is 0, and the circuit performs </a:t>
            </a:r>
            <a:r>
              <a:rPr i="1" lang="en-US">
                <a:solidFill>
                  <a:schemeClr val="dk2"/>
                </a:solidFill>
              </a:rPr>
              <a:t>A plus B</a:t>
            </a:r>
            <a:r>
              <a:rPr lang="en-US"/>
              <a:t>.</a:t>
            </a:r>
            <a:endParaRPr/>
          </a:p>
          <a:p>
            <a:pPr indent="-285750" lvl="1" marL="7429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</a:t>
            </a:r>
            <a:r>
              <a:rPr i="1" lang="en-US">
                <a:solidFill>
                  <a:schemeClr val="dk2"/>
                </a:solidFill>
              </a:rPr>
              <a:t>M = 1</a:t>
            </a:r>
            <a:r>
              <a:rPr lang="en-US"/>
              <a:t>, we have</a:t>
            </a:r>
            <a:endParaRPr/>
          </a:p>
          <a:p>
            <a:pPr indent="0" lvl="1" marL="31432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solidFill>
                  <a:schemeClr val="dk2"/>
                </a:solidFill>
              </a:rPr>
              <a:t>C</a:t>
            </a:r>
            <a:r>
              <a:rPr b="1" baseline="-25000" lang="en-US">
                <a:solidFill>
                  <a:schemeClr val="dk2"/>
                </a:solidFill>
              </a:rPr>
              <a:t>0</a:t>
            </a:r>
            <a:r>
              <a:rPr b="1" lang="en-US">
                <a:solidFill>
                  <a:schemeClr val="dk2"/>
                </a:solidFill>
              </a:rPr>
              <a:t>=1 &amp; B ⊕ 1 = B’</a:t>
            </a:r>
            <a:endParaRPr/>
          </a:p>
          <a:p>
            <a:pPr indent="-285750" lvl="1" marL="7429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B inputs are all complemented and 1 is added through the input carry. The circuit performs the operation </a:t>
            </a:r>
            <a:r>
              <a:rPr i="1" lang="en-US">
                <a:solidFill>
                  <a:schemeClr val="dk2"/>
                </a:solidFill>
              </a:rPr>
              <a:t>A plus the 2's complement of B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Binary Incrementar</a:t>
            </a:r>
            <a:endParaRPr/>
          </a:p>
        </p:txBody>
      </p:sp>
      <p:sp>
        <p:nvSpPr>
          <p:cNvPr id="766" name="Google Shape;766;p43"/>
          <p:cNvSpPr txBox="1"/>
          <p:nvPr>
            <p:ph idx="1" type="body"/>
          </p:nvPr>
        </p:nvSpPr>
        <p:spPr>
          <a:xfrm>
            <a:off x="190500" y="990600"/>
            <a:ext cx="8763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increment microoperation adds one to a number in a register.</a:t>
            </a:r>
            <a:endParaRPr/>
          </a:p>
        </p:txBody>
      </p:sp>
      <p:sp>
        <p:nvSpPr>
          <p:cNvPr id="767" name="Google Shape;767;p43"/>
          <p:cNvSpPr txBox="1"/>
          <p:nvPr/>
        </p:nvSpPr>
        <p:spPr>
          <a:xfrm>
            <a:off x="4050656" y="335280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3"/>
          <p:cNvSpPr txBox="1"/>
          <p:nvPr/>
        </p:nvSpPr>
        <p:spPr>
          <a:xfrm>
            <a:off x="4577484" y="335279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3"/>
          <p:cNvSpPr txBox="1"/>
          <p:nvPr/>
        </p:nvSpPr>
        <p:spPr>
          <a:xfrm>
            <a:off x="5104312" y="335279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70" name="Google Shape;770;p43"/>
          <p:cNvSpPr txBox="1"/>
          <p:nvPr/>
        </p:nvSpPr>
        <p:spPr>
          <a:xfrm>
            <a:off x="5631140" y="335279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3"/>
          <p:cNvSpPr txBox="1"/>
          <p:nvPr/>
        </p:nvSpPr>
        <p:spPr>
          <a:xfrm>
            <a:off x="5631140" y="410238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3"/>
          <p:cNvSpPr txBox="1"/>
          <p:nvPr/>
        </p:nvSpPr>
        <p:spPr>
          <a:xfrm>
            <a:off x="4050656" y="485196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3"/>
          <p:cNvSpPr txBox="1"/>
          <p:nvPr/>
        </p:nvSpPr>
        <p:spPr>
          <a:xfrm>
            <a:off x="4577484" y="485196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3"/>
          <p:cNvSpPr txBox="1"/>
          <p:nvPr/>
        </p:nvSpPr>
        <p:spPr>
          <a:xfrm>
            <a:off x="5104312" y="485196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5" name="Google Shape;775;p43"/>
          <p:cNvSpPr txBox="1"/>
          <p:nvPr/>
        </p:nvSpPr>
        <p:spPr>
          <a:xfrm>
            <a:off x="5631140" y="485196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76" name="Google Shape;776;p43"/>
          <p:cNvSpPr txBox="1"/>
          <p:nvPr/>
        </p:nvSpPr>
        <p:spPr>
          <a:xfrm>
            <a:off x="4050656" y="268561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3"/>
          <p:cNvSpPr txBox="1"/>
          <p:nvPr/>
        </p:nvSpPr>
        <p:spPr>
          <a:xfrm>
            <a:off x="4577484" y="26856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104312" y="26856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3523828" y="410238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3136256" y="4800600"/>
            <a:ext cx="34290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43"/>
          <p:cNvCxnSpPr/>
          <p:nvPr/>
        </p:nvCxnSpPr>
        <p:spPr>
          <a:xfrm>
            <a:off x="3136256" y="3352800"/>
            <a:ext cx="34290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2" name="Google Shape;782;p43"/>
          <p:cNvSpPr txBox="1"/>
          <p:nvPr/>
        </p:nvSpPr>
        <p:spPr>
          <a:xfrm>
            <a:off x="2286000" y="3416586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R1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2286000" y="2743200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2286000" y="4915754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5" name="Google Shape;785;p43"/>
          <p:cNvSpPr/>
          <p:nvPr/>
        </p:nvSpPr>
        <p:spPr>
          <a:xfrm>
            <a:off x="5303193" y="2287261"/>
            <a:ext cx="542925" cy="3555886"/>
          </a:xfrm>
          <a:custGeom>
            <a:rect b="b" l="l" r="r" t="t"/>
            <a:pathLst>
              <a:path extrusionOk="0" h="3555886" w="542925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3"/>
          <p:cNvSpPr/>
          <p:nvPr/>
        </p:nvSpPr>
        <p:spPr>
          <a:xfrm>
            <a:off x="4784080" y="2311514"/>
            <a:ext cx="542925" cy="3555886"/>
          </a:xfrm>
          <a:custGeom>
            <a:rect b="b" l="l" r="r" t="t"/>
            <a:pathLst>
              <a:path extrusionOk="0" h="3555886" w="542925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3"/>
          <p:cNvSpPr/>
          <p:nvPr/>
        </p:nvSpPr>
        <p:spPr>
          <a:xfrm>
            <a:off x="4217344" y="2311514"/>
            <a:ext cx="542925" cy="3555886"/>
          </a:xfrm>
          <a:custGeom>
            <a:rect b="b" l="l" r="r" t="t"/>
            <a:pathLst>
              <a:path extrusionOk="0" h="3555886" w="542925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Incrementer</a:t>
            </a:r>
            <a:endParaRPr/>
          </a:p>
        </p:txBody>
      </p:sp>
      <p:grpSp>
        <p:nvGrpSpPr>
          <p:cNvPr id="793" name="Google Shape;793;p44"/>
          <p:cNvGrpSpPr/>
          <p:nvPr/>
        </p:nvGrpSpPr>
        <p:grpSpPr>
          <a:xfrm>
            <a:off x="7010400" y="2419290"/>
            <a:ext cx="1295400" cy="2000310"/>
            <a:chOff x="6858000" y="2114490"/>
            <a:chExt cx="1295400" cy="2000310"/>
          </a:xfrm>
        </p:grpSpPr>
        <p:sp>
          <p:nvSpPr>
            <p:cNvPr id="794" name="Google Shape;794;p44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96" name="Google Shape;796;p44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97" name="Google Shape;797;p44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98" name="Google Shape;798;p4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99" name="Google Shape;799;p44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HA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800" name="Google Shape;800;p44"/>
          <p:cNvGrpSpPr/>
          <p:nvPr/>
        </p:nvGrpSpPr>
        <p:grpSpPr>
          <a:xfrm>
            <a:off x="4876800" y="2419290"/>
            <a:ext cx="1295400" cy="2000310"/>
            <a:chOff x="6858000" y="2114490"/>
            <a:chExt cx="1295400" cy="2000310"/>
          </a:xfrm>
        </p:grpSpPr>
        <p:sp>
          <p:nvSpPr>
            <p:cNvPr id="801" name="Google Shape;801;p44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03" name="Google Shape;803;p44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04" name="Google Shape;804;p44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05" name="Google Shape;805;p4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06" name="Google Shape;806;p44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HA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807" name="Google Shape;807;p44"/>
          <p:cNvGrpSpPr/>
          <p:nvPr/>
        </p:nvGrpSpPr>
        <p:grpSpPr>
          <a:xfrm>
            <a:off x="2819400" y="2419290"/>
            <a:ext cx="1295400" cy="2000310"/>
            <a:chOff x="6858000" y="2114490"/>
            <a:chExt cx="1295400" cy="2000310"/>
          </a:xfrm>
        </p:grpSpPr>
        <p:sp>
          <p:nvSpPr>
            <p:cNvPr id="808" name="Google Shape;808;p44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0" name="Google Shape;810;p44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1" name="Google Shape;811;p44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2" name="Google Shape;812;p4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3" name="Google Shape;813;p44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HA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814" name="Google Shape;814;p44"/>
          <p:cNvGrpSpPr/>
          <p:nvPr/>
        </p:nvGrpSpPr>
        <p:grpSpPr>
          <a:xfrm>
            <a:off x="762000" y="2419290"/>
            <a:ext cx="1295400" cy="2000310"/>
            <a:chOff x="6858000" y="2114490"/>
            <a:chExt cx="1295400" cy="2000310"/>
          </a:xfrm>
        </p:grpSpPr>
        <p:sp>
          <p:nvSpPr>
            <p:cNvPr id="815" name="Google Shape;815;p44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7" name="Google Shape;817;p44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8" name="Google Shape;818;p44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9" name="Google Shape;819;p4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</a:t>
              </a:r>
              <a:endParaRPr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20" name="Google Shape;820;p44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HA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821" name="Google Shape;821;p44"/>
          <p:cNvCxnSpPr>
            <a:stCxn id="822" idx="2"/>
          </p:cNvCxnSpPr>
          <p:nvPr/>
        </p:nvCxnSpPr>
        <p:spPr>
          <a:xfrm>
            <a:off x="7331242" y="1771710"/>
            <a:ext cx="0" cy="647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22" name="Google Shape;822;p44"/>
          <p:cNvSpPr txBox="1"/>
          <p:nvPr/>
        </p:nvSpPr>
        <p:spPr>
          <a:xfrm>
            <a:off x="7118684" y="13716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23" name="Google Shape;823;p44"/>
          <p:cNvCxnSpPr>
            <a:stCxn id="824" idx="2"/>
          </p:cNvCxnSpPr>
          <p:nvPr/>
        </p:nvCxnSpPr>
        <p:spPr>
          <a:xfrm>
            <a:off x="7974087" y="1771710"/>
            <a:ext cx="3000" cy="647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24" name="Google Shape;824;p44"/>
          <p:cNvSpPr txBox="1"/>
          <p:nvPr/>
        </p:nvSpPr>
        <p:spPr>
          <a:xfrm>
            <a:off x="7794774" y="1371600"/>
            <a:ext cx="358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25" name="Google Shape;825;p44"/>
          <p:cNvCxnSpPr>
            <a:stCxn id="826" idx="2"/>
          </p:cNvCxnSpPr>
          <p:nvPr/>
        </p:nvCxnSpPr>
        <p:spPr>
          <a:xfrm>
            <a:off x="5197642" y="1771710"/>
            <a:ext cx="0" cy="647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26" name="Google Shape;826;p44"/>
          <p:cNvSpPr txBox="1"/>
          <p:nvPr/>
        </p:nvSpPr>
        <p:spPr>
          <a:xfrm>
            <a:off x="4985084" y="13716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27" name="Google Shape;827;p44"/>
          <p:cNvCxnSpPr>
            <a:stCxn id="828" idx="2"/>
          </p:cNvCxnSpPr>
          <p:nvPr/>
        </p:nvCxnSpPr>
        <p:spPr>
          <a:xfrm>
            <a:off x="3108158" y="1790820"/>
            <a:ext cx="0" cy="647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28" name="Google Shape;828;p44"/>
          <p:cNvSpPr txBox="1"/>
          <p:nvPr/>
        </p:nvSpPr>
        <p:spPr>
          <a:xfrm>
            <a:off x="2895600" y="139071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29" name="Google Shape;829;p44"/>
          <p:cNvCxnSpPr>
            <a:stCxn id="830" idx="2"/>
          </p:cNvCxnSpPr>
          <p:nvPr/>
        </p:nvCxnSpPr>
        <p:spPr>
          <a:xfrm>
            <a:off x="1082842" y="1771710"/>
            <a:ext cx="0" cy="647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30" name="Google Shape;830;p44"/>
          <p:cNvSpPr txBox="1"/>
          <p:nvPr/>
        </p:nvSpPr>
        <p:spPr>
          <a:xfrm>
            <a:off x="870284" y="137160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31" name="Google Shape;831;p44"/>
          <p:cNvCxnSpPr/>
          <p:nvPr/>
        </p:nvCxnSpPr>
        <p:spPr>
          <a:xfrm>
            <a:off x="7972424" y="4419600"/>
            <a:ext cx="0" cy="647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32" name="Google Shape;832;p44"/>
          <p:cNvSpPr txBox="1"/>
          <p:nvPr/>
        </p:nvSpPr>
        <p:spPr>
          <a:xfrm>
            <a:off x="7804484" y="50100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33" name="Google Shape;833;p44"/>
          <p:cNvGrpSpPr/>
          <p:nvPr/>
        </p:nvGrpSpPr>
        <p:grpSpPr>
          <a:xfrm>
            <a:off x="5867400" y="1981200"/>
            <a:ext cx="1524000" cy="2909888"/>
            <a:chOff x="5867400" y="1676400"/>
            <a:chExt cx="1524000" cy="2909888"/>
          </a:xfrm>
        </p:grpSpPr>
        <p:cxnSp>
          <p:nvCxnSpPr>
            <p:cNvPr id="834" name="Google Shape;834;p44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44"/>
            <p:cNvCxnSpPr/>
            <p:nvPr/>
          </p:nvCxnSpPr>
          <p:spPr>
            <a:xfrm rot="10800000">
              <a:off x="6629400" y="4572000"/>
              <a:ext cx="75981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44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44"/>
            <p:cNvCxnSpPr/>
            <p:nvPr/>
          </p:nvCxnSpPr>
          <p:spPr>
            <a:xfrm rot="10800000">
              <a:off x="5867400" y="1690688"/>
              <a:ext cx="75981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44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grpSp>
        <p:nvGrpSpPr>
          <p:cNvPr id="839" name="Google Shape;839;p44"/>
          <p:cNvGrpSpPr/>
          <p:nvPr/>
        </p:nvGrpSpPr>
        <p:grpSpPr>
          <a:xfrm>
            <a:off x="3733800" y="1981200"/>
            <a:ext cx="1524000" cy="2909888"/>
            <a:chOff x="5867400" y="1676400"/>
            <a:chExt cx="1524000" cy="2909888"/>
          </a:xfrm>
        </p:grpSpPr>
        <p:cxnSp>
          <p:nvCxnSpPr>
            <p:cNvPr id="840" name="Google Shape;840;p44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44"/>
            <p:cNvCxnSpPr/>
            <p:nvPr/>
          </p:nvCxnSpPr>
          <p:spPr>
            <a:xfrm rot="10800000">
              <a:off x="6629400" y="4572000"/>
              <a:ext cx="75981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44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44"/>
            <p:cNvCxnSpPr/>
            <p:nvPr/>
          </p:nvCxnSpPr>
          <p:spPr>
            <a:xfrm rot="10800000">
              <a:off x="5867400" y="1690688"/>
              <a:ext cx="75981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44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grpSp>
        <p:nvGrpSpPr>
          <p:cNvPr id="845" name="Google Shape;845;p44"/>
          <p:cNvGrpSpPr/>
          <p:nvPr/>
        </p:nvGrpSpPr>
        <p:grpSpPr>
          <a:xfrm>
            <a:off x="1676400" y="1981200"/>
            <a:ext cx="1524000" cy="2909888"/>
            <a:chOff x="5867400" y="1676400"/>
            <a:chExt cx="1524000" cy="2909888"/>
          </a:xfrm>
        </p:grpSpPr>
        <p:cxnSp>
          <p:nvCxnSpPr>
            <p:cNvPr id="846" name="Google Shape;846;p44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44"/>
            <p:cNvCxnSpPr/>
            <p:nvPr/>
          </p:nvCxnSpPr>
          <p:spPr>
            <a:xfrm rot="10800000">
              <a:off x="6629400" y="4572000"/>
              <a:ext cx="75981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44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44"/>
            <p:cNvCxnSpPr/>
            <p:nvPr/>
          </p:nvCxnSpPr>
          <p:spPr>
            <a:xfrm rot="10800000">
              <a:off x="5867400" y="1690688"/>
              <a:ext cx="75981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44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cxnSp>
        <p:nvCxnSpPr>
          <p:cNvPr id="851" name="Google Shape;851;p44"/>
          <p:cNvCxnSpPr/>
          <p:nvPr/>
        </p:nvCxnSpPr>
        <p:spPr>
          <a:xfrm>
            <a:off x="5806740" y="4419600"/>
            <a:ext cx="0" cy="647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52" name="Google Shape;852;p44"/>
          <p:cNvSpPr txBox="1"/>
          <p:nvPr/>
        </p:nvSpPr>
        <p:spPr>
          <a:xfrm>
            <a:off x="5638800" y="50100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53" name="Google Shape;853;p44"/>
          <p:cNvCxnSpPr/>
          <p:nvPr/>
        </p:nvCxnSpPr>
        <p:spPr>
          <a:xfrm>
            <a:off x="3749340" y="4419600"/>
            <a:ext cx="0" cy="647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54" name="Google Shape;854;p44"/>
          <p:cNvSpPr txBox="1"/>
          <p:nvPr/>
        </p:nvSpPr>
        <p:spPr>
          <a:xfrm>
            <a:off x="3581400" y="50100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55" name="Google Shape;855;p44"/>
          <p:cNvCxnSpPr/>
          <p:nvPr/>
        </p:nvCxnSpPr>
        <p:spPr>
          <a:xfrm>
            <a:off x="1691940" y="4419600"/>
            <a:ext cx="0" cy="647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56" name="Google Shape;856;p44"/>
          <p:cNvSpPr txBox="1"/>
          <p:nvPr/>
        </p:nvSpPr>
        <p:spPr>
          <a:xfrm>
            <a:off x="1524000" y="50100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57" name="Google Shape;857;p44"/>
          <p:cNvCxnSpPr/>
          <p:nvPr/>
        </p:nvCxnSpPr>
        <p:spPr>
          <a:xfrm>
            <a:off x="1114424" y="4419600"/>
            <a:ext cx="0" cy="647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858" name="Google Shape;858;p44"/>
          <p:cNvSpPr txBox="1"/>
          <p:nvPr/>
        </p:nvSpPr>
        <p:spPr>
          <a:xfrm>
            <a:off x="946484" y="5010090"/>
            <a:ext cx="425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baseline="-25000" i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9" name="Google Shape;859;p44"/>
          <p:cNvSpPr txBox="1"/>
          <p:nvPr/>
        </p:nvSpPr>
        <p:spPr>
          <a:xfrm>
            <a:off x="7140266" y="11238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0" name="Google Shape;860;p44"/>
          <p:cNvSpPr txBox="1"/>
          <p:nvPr/>
        </p:nvSpPr>
        <p:spPr>
          <a:xfrm>
            <a:off x="5006666" y="11238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1" name="Google Shape;861;p44"/>
          <p:cNvSpPr txBox="1"/>
          <p:nvPr/>
        </p:nvSpPr>
        <p:spPr>
          <a:xfrm>
            <a:off x="2895600" y="11238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2" name="Google Shape;862;p44"/>
          <p:cNvSpPr txBox="1"/>
          <p:nvPr/>
        </p:nvSpPr>
        <p:spPr>
          <a:xfrm>
            <a:off x="891866" y="11238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3" name="Google Shape;863;p44"/>
          <p:cNvSpPr txBox="1"/>
          <p:nvPr/>
        </p:nvSpPr>
        <p:spPr>
          <a:xfrm>
            <a:off x="7804484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4" name="Google Shape;864;p44"/>
          <p:cNvSpPr txBox="1"/>
          <p:nvPr/>
        </p:nvSpPr>
        <p:spPr>
          <a:xfrm>
            <a:off x="5735817" y="1581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5" name="Google Shape;865;p44"/>
          <p:cNvSpPr txBox="1"/>
          <p:nvPr/>
        </p:nvSpPr>
        <p:spPr>
          <a:xfrm>
            <a:off x="5638800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6" name="Google Shape;866;p44"/>
          <p:cNvSpPr txBox="1"/>
          <p:nvPr/>
        </p:nvSpPr>
        <p:spPr>
          <a:xfrm>
            <a:off x="3581400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7" name="Google Shape;867;p44"/>
          <p:cNvSpPr txBox="1"/>
          <p:nvPr/>
        </p:nvSpPr>
        <p:spPr>
          <a:xfrm>
            <a:off x="1524000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8" name="Google Shape;868;p44"/>
          <p:cNvSpPr txBox="1"/>
          <p:nvPr/>
        </p:nvSpPr>
        <p:spPr>
          <a:xfrm>
            <a:off x="968066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9" name="Google Shape;869;p44"/>
          <p:cNvSpPr txBox="1"/>
          <p:nvPr/>
        </p:nvSpPr>
        <p:spPr>
          <a:xfrm>
            <a:off x="3657600" y="158591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0" name="Google Shape;870;p44"/>
          <p:cNvSpPr txBox="1"/>
          <p:nvPr/>
        </p:nvSpPr>
        <p:spPr>
          <a:xfrm>
            <a:off x="1577666" y="1581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Binary Incrementer</a:t>
            </a:r>
            <a:endParaRPr/>
          </a:p>
        </p:txBody>
      </p:sp>
      <p:sp>
        <p:nvSpPr>
          <p:cNvPr id="876" name="Google Shape;876;p45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As shown in figure, one of the inputs to the least significant half-adder (HA) is connected to logic-1 and the other input is connected to the least significant bit of the number to be incremented.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 The output carry from one half-adder is connected to one of the inputs of the next-higher-order half-adder.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circuit receives the four bits from A</a:t>
            </a:r>
            <a:r>
              <a:rPr baseline="-25000" lang="en-US"/>
              <a:t>0</a:t>
            </a:r>
            <a:r>
              <a:rPr lang="en-US"/>
              <a:t> through A</a:t>
            </a:r>
            <a:r>
              <a:rPr baseline="-25000" lang="en-US"/>
              <a:t>3</a:t>
            </a:r>
            <a:r>
              <a:rPr lang="en-US"/>
              <a:t>, adds one to it, and generates the incremented output in S</a:t>
            </a:r>
            <a:r>
              <a:rPr baseline="-25000" lang="en-US"/>
              <a:t>0 </a:t>
            </a:r>
            <a:r>
              <a:rPr lang="en-US"/>
              <a:t>through S</a:t>
            </a:r>
            <a:r>
              <a:rPr baseline="-25000" lang="en-US"/>
              <a:t>3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output carry C</a:t>
            </a:r>
            <a:r>
              <a:rPr baseline="-25000" lang="en-US"/>
              <a:t>4</a:t>
            </a:r>
            <a:r>
              <a:rPr lang="en-US"/>
              <a:t> will be 1 only after incrementing binary 1111. This also causes outputs</a:t>
            </a:r>
            <a:r>
              <a:rPr b="1" lang="en-US"/>
              <a:t> </a:t>
            </a:r>
            <a:r>
              <a:rPr lang="en-US"/>
              <a:t>S</a:t>
            </a:r>
            <a:r>
              <a:rPr baseline="-25000" lang="en-US"/>
              <a:t>0</a:t>
            </a:r>
            <a:r>
              <a:rPr lang="en-US"/>
              <a:t> through S</a:t>
            </a:r>
            <a:r>
              <a:rPr baseline="-25000" lang="en-US"/>
              <a:t>3</a:t>
            </a:r>
            <a:r>
              <a:rPr lang="en-US"/>
              <a:t> to go to 0.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Arithmetic Circuit</a:t>
            </a:r>
            <a:endParaRPr/>
          </a:p>
        </p:txBody>
      </p:sp>
      <p:sp>
        <p:nvSpPr>
          <p:cNvPr id="882" name="Google Shape;882;p46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-1042" t="-4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 txBox="1"/>
          <p:nvPr/>
        </p:nvSpPr>
        <p:spPr>
          <a:xfrm>
            <a:off x="1441226" y="849868"/>
            <a:ext cx="6186812" cy="369332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Incremented content of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Circuit</a:t>
            </a:r>
            <a:endParaRPr/>
          </a:p>
        </p:txBody>
      </p:sp>
      <p:grpSp>
        <p:nvGrpSpPr>
          <p:cNvPr id="889" name="Google Shape;889;p47"/>
          <p:cNvGrpSpPr/>
          <p:nvPr/>
        </p:nvGrpSpPr>
        <p:grpSpPr>
          <a:xfrm>
            <a:off x="1187150" y="2667000"/>
            <a:ext cx="1632250" cy="978932"/>
            <a:chOff x="1187150" y="2667000"/>
            <a:chExt cx="1632250" cy="978932"/>
          </a:xfrm>
        </p:grpSpPr>
        <p:grpSp>
          <p:nvGrpSpPr>
            <p:cNvPr id="890" name="Google Shape;890;p47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891" name="Google Shape;891;p47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0  1  2  3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3" name="Google Shape;893;p47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47"/>
          <p:cNvGrpSpPr/>
          <p:nvPr/>
        </p:nvGrpSpPr>
        <p:grpSpPr>
          <a:xfrm>
            <a:off x="3124200" y="2667000"/>
            <a:ext cx="1632250" cy="978932"/>
            <a:chOff x="1187150" y="2667000"/>
            <a:chExt cx="1632250" cy="978932"/>
          </a:xfrm>
        </p:grpSpPr>
        <p:grpSp>
          <p:nvGrpSpPr>
            <p:cNvPr id="895" name="Google Shape;895;p47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896" name="Google Shape;896;p47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0  1  2  3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8" name="Google Shape;898;p47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5073350" y="2667000"/>
            <a:ext cx="1632250" cy="978932"/>
            <a:chOff x="1187150" y="2667000"/>
            <a:chExt cx="1632250" cy="978932"/>
          </a:xfrm>
        </p:grpSpPr>
        <p:grpSp>
          <p:nvGrpSpPr>
            <p:cNvPr id="900" name="Google Shape;900;p47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901" name="Google Shape;901;p47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0  1  2  3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3" name="Google Shape;903;p47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47"/>
          <p:cNvGrpSpPr/>
          <p:nvPr/>
        </p:nvGrpSpPr>
        <p:grpSpPr>
          <a:xfrm>
            <a:off x="7054550" y="2667000"/>
            <a:ext cx="1632250" cy="978932"/>
            <a:chOff x="1187150" y="2667000"/>
            <a:chExt cx="1632250" cy="978932"/>
          </a:xfrm>
        </p:grpSpPr>
        <p:grpSp>
          <p:nvGrpSpPr>
            <p:cNvPr id="905" name="Google Shape;905;p47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906" name="Google Shape;906;p47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0  1  2  3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8" name="Google Shape;908;p47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 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762000" y="1390590"/>
            <a:ext cx="1524000" cy="971610"/>
            <a:chOff x="609600" y="1390590"/>
            <a:chExt cx="1377649" cy="971610"/>
          </a:xfrm>
        </p:grpSpPr>
        <p:sp>
          <p:nvSpPr>
            <p:cNvPr id="910" name="Google Shape;910;p47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7"/>
            <p:cNvSpPr txBox="1"/>
            <p:nvPr/>
          </p:nvSpPr>
          <p:spPr>
            <a:xfrm>
              <a:off x="609600" y="1390590"/>
              <a:ext cx="4235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2" name="Google Shape;912;p47"/>
            <p:cNvSpPr txBox="1"/>
            <p:nvPr/>
          </p:nvSpPr>
          <p:spPr>
            <a:xfrm>
              <a:off x="1524000" y="1400114"/>
              <a:ext cx="4235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913" name="Google Shape;913;p47"/>
            <p:cNvSpPr txBox="1"/>
            <p:nvPr/>
          </p:nvSpPr>
          <p:spPr>
            <a:xfrm>
              <a:off x="613442" y="1943024"/>
              <a:ext cx="4235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4" name="Google Shape;914;p47"/>
            <p:cNvSpPr txBox="1"/>
            <p:nvPr/>
          </p:nvSpPr>
          <p:spPr>
            <a:xfrm>
              <a:off x="1527842" y="1952548"/>
              <a:ext cx="4235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5" name="Google Shape;915;p4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FA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2819400" y="1390590"/>
            <a:ext cx="1524000" cy="971610"/>
            <a:chOff x="609600" y="1390590"/>
            <a:chExt cx="1377649" cy="971610"/>
          </a:xfrm>
        </p:grpSpPr>
        <p:sp>
          <p:nvSpPr>
            <p:cNvPr id="917" name="Google Shape;917;p47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7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9" name="Google Shape;919;p4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0" name="Google Shape;920;p47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1" name="Google Shape;921;p47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2" name="Google Shape;922;p4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FA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923" name="Google Shape;923;p47"/>
          <p:cNvGrpSpPr/>
          <p:nvPr/>
        </p:nvGrpSpPr>
        <p:grpSpPr>
          <a:xfrm>
            <a:off x="4800600" y="1390590"/>
            <a:ext cx="1524000" cy="971610"/>
            <a:chOff x="609600" y="1390590"/>
            <a:chExt cx="1377649" cy="971610"/>
          </a:xfrm>
        </p:grpSpPr>
        <p:sp>
          <p:nvSpPr>
            <p:cNvPr id="924" name="Google Shape;924;p47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6" name="Google Shape;926;p4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7" name="Google Shape;927;p47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8" name="Google Shape;928;p47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9" name="Google Shape;929;p4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FA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930" name="Google Shape;930;p47"/>
          <p:cNvGrpSpPr/>
          <p:nvPr/>
        </p:nvGrpSpPr>
        <p:grpSpPr>
          <a:xfrm>
            <a:off x="6781800" y="1390590"/>
            <a:ext cx="1524000" cy="971610"/>
            <a:chOff x="609600" y="1390590"/>
            <a:chExt cx="1377649" cy="971610"/>
          </a:xfrm>
        </p:grpSpPr>
        <p:sp>
          <p:nvSpPr>
            <p:cNvPr id="931" name="Google Shape;931;p47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7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3" name="Google Shape;933;p4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4" name="Google Shape;934;p47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5" name="Google Shape;935;p47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Y</a:t>
              </a:r>
              <a:r>
                <a:rPr baseline="-25000" i="1"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baseline="-25000" i="1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6" name="Google Shape;936;p4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FA</a:t>
              </a:r>
              <a:endParaRPr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937" name="Google Shape;937;p47"/>
          <p:cNvCxnSpPr/>
          <p:nvPr/>
        </p:nvCxnSpPr>
        <p:spPr>
          <a:xfrm flipH="1" rot="10800000">
            <a:off x="2302192" y="1600200"/>
            <a:ext cx="502920" cy="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47"/>
          <p:cNvCxnSpPr/>
          <p:nvPr/>
        </p:nvCxnSpPr>
        <p:spPr>
          <a:xfrm>
            <a:off x="4343400" y="1600200"/>
            <a:ext cx="457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47"/>
          <p:cNvCxnSpPr/>
          <p:nvPr/>
        </p:nvCxnSpPr>
        <p:spPr>
          <a:xfrm>
            <a:off x="6324600" y="1600200"/>
            <a:ext cx="457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47"/>
          <p:cNvCxnSpPr/>
          <p:nvPr/>
        </p:nvCxnSpPr>
        <p:spPr>
          <a:xfrm>
            <a:off x="8305800" y="1600200"/>
            <a:ext cx="457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47"/>
          <p:cNvCxnSpPr/>
          <p:nvPr/>
        </p:nvCxnSpPr>
        <p:spPr>
          <a:xfrm rot="10800000">
            <a:off x="8763000" y="1295400"/>
            <a:ext cx="0" cy="30480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47"/>
          <p:cNvCxnSpPr/>
          <p:nvPr/>
        </p:nvCxnSpPr>
        <p:spPr>
          <a:xfrm rot="10800000">
            <a:off x="7543800" y="1133444"/>
            <a:ext cx="0" cy="30480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47"/>
          <p:cNvCxnSpPr/>
          <p:nvPr/>
        </p:nvCxnSpPr>
        <p:spPr>
          <a:xfrm rot="10800000">
            <a:off x="5562600" y="1143000"/>
            <a:ext cx="0" cy="30480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47"/>
          <p:cNvCxnSpPr/>
          <p:nvPr/>
        </p:nvCxnSpPr>
        <p:spPr>
          <a:xfrm rot="10800000">
            <a:off x="3581400" y="1142999"/>
            <a:ext cx="0" cy="30480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5" name="Google Shape;945;p47"/>
          <p:cNvCxnSpPr/>
          <p:nvPr/>
        </p:nvCxnSpPr>
        <p:spPr>
          <a:xfrm rot="10800000">
            <a:off x="1524000" y="1142999"/>
            <a:ext cx="0" cy="30480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47"/>
          <p:cNvSpPr txBox="1"/>
          <p:nvPr/>
        </p:nvSpPr>
        <p:spPr>
          <a:xfrm>
            <a:off x="1066800" y="97149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7" name="Google Shape;947;p47"/>
          <p:cNvSpPr txBox="1"/>
          <p:nvPr/>
        </p:nvSpPr>
        <p:spPr>
          <a:xfrm>
            <a:off x="3132238" y="97149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8" name="Google Shape;948;p47"/>
          <p:cNvSpPr txBox="1"/>
          <p:nvPr/>
        </p:nvSpPr>
        <p:spPr>
          <a:xfrm>
            <a:off x="5113438" y="97149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9" name="Google Shape;949;p47"/>
          <p:cNvSpPr txBox="1"/>
          <p:nvPr/>
        </p:nvSpPr>
        <p:spPr>
          <a:xfrm>
            <a:off x="7094638" y="97149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950" name="Google Shape;950;p47"/>
          <p:cNvSpPr txBox="1"/>
          <p:nvPr/>
        </p:nvSpPr>
        <p:spPr>
          <a:xfrm>
            <a:off x="8369253" y="914400"/>
            <a:ext cx="6223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51" name="Google Shape;951;p47"/>
          <p:cNvCxnSpPr/>
          <p:nvPr/>
        </p:nvCxnSpPr>
        <p:spPr>
          <a:xfrm rot="10800000">
            <a:off x="1981200" y="2347912"/>
            <a:ext cx="0" cy="3190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47"/>
          <p:cNvCxnSpPr/>
          <p:nvPr/>
        </p:nvCxnSpPr>
        <p:spPr>
          <a:xfrm rot="10800000">
            <a:off x="4038600" y="2347912"/>
            <a:ext cx="0" cy="3190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47"/>
          <p:cNvCxnSpPr/>
          <p:nvPr/>
        </p:nvCxnSpPr>
        <p:spPr>
          <a:xfrm rot="10800000">
            <a:off x="6019800" y="2347912"/>
            <a:ext cx="0" cy="3190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4" name="Google Shape;954;p47"/>
          <p:cNvCxnSpPr/>
          <p:nvPr/>
        </p:nvCxnSpPr>
        <p:spPr>
          <a:xfrm rot="10800000">
            <a:off x="8001000" y="2347912"/>
            <a:ext cx="0" cy="3190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5" name="Google Shape;955;p47"/>
          <p:cNvGrpSpPr/>
          <p:nvPr/>
        </p:nvGrpSpPr>
        <p:grpSpPr>
          <a:xfrm>
            <a:off x="195262" y="1600169"/>
            <a:ext cx="530620" cy="4038631"/>
            <a:chOff x="195262" y="1600169"/>
            <a:chExt cx="530620" cy="4038631"/>
          </a:xfrm>
        </p:grpSpPr>
        <p:cxnSp>
          <p:nvCxnSpPr>
            <p:cNvPr id="956" name="Google Shape;956;p47"/>
            <p:cNvCxnSpPr/>
            <p:nvPr/>
          </p:nvCxnSpPr>
          <p:spPr>
            <a:xfrm flipH="1" rot="10800000">
              <a:off x="200836" y="1600169"/>
              <a:ext cx="525046" cy="2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7" name="Google Shape;957;p47"/>
            <p:cNvCxnSpPr/>
            <p:nvPr/>
          </p:nvCxnSpPr>
          <p:spPr>
            <a:xfrm rot="10800000">
              <a:off x="195262" y="1600170"/>
              <a:ext cx="5574" cy="403863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8" name="Google Shape;958;p47"/>
          <p:cNvGrpSpPr/>
          <p:nvPr/>
        </p:nvGrpSpPr>
        <p:grpSpPr>
          <a:xfrm>
            <a:off x="436978" y="3581400"/>
            <a:ext cx="6863934" cy="2402413"/>
            <a:chOff x="436978" y="3581400"/>
            <a:chExt cx="6863934" cy="2402413"/>
          </a:xfrm>
        </p:grpSpPr>
        <p:cxnSp>
          <p:nvCxnSpPr>
            <p:cNvPr id="959" name="Google Shape;959;p47"/>
            <p:cNvCxnSpPr>
              <a:stCxn id="960" idx="0"/>
            </p:cNvCxnSpPr>
            <p:nvPr/>
          </p:nvCxnSpPr>
          <p:spPr>
            <a:xfrm flipH="1" rot="10800000">
              <a:off x="441718" y="3886213"/>
              <a:ext cx="9900" cy="20976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1" name="Google Shape;961;p47"/>
            <p:cNvCxnSpPr/>
            <p:nvPr/>
          </p:nvCxnSpPr>
          <p:spPr>
            <a:xfrm>
              <a:off x="436978" y="3881332"/>
              <a:ext cx="6849445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p47"/>
            <p:cNvCxnSpPr/>
            <p:nvPr/>
          </p:nvCxnSpPr>
          <p:spPr>
            <a:xfrm rot="10800000">
              <a:off x="1447800" y="3602241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963" name="Google Shape;963;p47"/>
            <p:cNvCxnSpPr/>
            <p:nvPr/>
          </p:nvCxnSpPr>
          <p:spPr>
            <a:xfrm rot="10800000">
              <a:off x="3352800" y="3581400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964" name="Google Shape;964;p47"/>
            <p:cNvCxnSpPr/>
            <p:nvPr/>
          </p:nvCxnSpPr>
          <p:spPr>
            <a:xfrm rot="10800000">
              <a:off x="5334000" y="3581400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965" name="Google Shape;965;p47"/>
            <p:cNvCxnSpPr/>
            <p:nvPr/>
          </p:nvCxnSpPr>
          <p:spPr>
            <a:xfrm rot="10800000">
              <a:off x="7300912" y="3596120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6" name="Google Shape;966;p47"/>
          <p:cNvGrpSpPr/>
          <p:nvPr/>
        </p:nvGrpSpPr>
        <p:grpSpPr>
          <a:xfrm>
            <a:off x="700088" y="3581400"/>
            <a:ext cx="6863934" cy="2057400"/>
            <a:chOff x="700088" y="3581400"/>
            <a:chExt cx="6863934" cy="2057400"/>
          </a:xfrm>
        </p:grpSpPr>
        <p:cxnSp>
          <p:nvCxnSpPr>
            <p:cNvPr id="967" name="Google Shape;967;p47"/>
            <p:cNvCxnSpPr/>
            <p:nvPr/>
          </p:nvCxnSpPr>
          <p:spPr>
            <a:xfrm rot="10800000">
              <a:off x="714736" y="4191000"/>
              <a:ext cx="0" cy="14478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8" name="Google Shape;968;p47"/>
            <p:cNvCxnSpPr/>
            <p:nvPr/>
          </p:nvCxnSpPr>
          <p:spPr>
            <a:xfrm>
              <a:off x="700088" y="4191000"/>
              <a:ext cx="686393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47"/>
            <p:cNvCxnSpPr/>
            <p:nvPr/>
          </p:nvCxnSpPr>
          <p:spPr>
            <a:xfrm rot="10800000">
              <a:off x="1710910" y="3602241"/>
              <a:ext cx="0" cy="588759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970" name="Google Shape;970;p47"/>
            <p:cNvCxnSpPr/>
            <p:nvPr/>
          </p:nvCxnSpPr>
          <p:spPr>
            <a:xfrm rot="10800000">
              <a:off x="3615910" y="3581400"/>
              <a:ext cx="0" cy="6096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971" name="Google Shape;971;p47"/>
            <p:cNvCxnSpPr/>
            <p:nvPr/>
          </p:nvCxnSpPr>
          <p:spPr>
            <a:xfrm rot="10800000">
              <a:off x="5597110" y="3581400"/>
              <a:ext cx="0" cy="6096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972" name="Google Shape;972;p47"/>
            <p:cNvCxnSpPr/>
            <p:nvPr/>
          </p:nvCxnSpPr>
          <p:spPr>
            <a:xfrm rot="10800000">
              <a:off x="7564022" y="3596120"/>
              <a:ext cx="0" cy="59488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73" name="Google Shape;973;p47"/>
          <p:cNvCxnSpPr>
            <a:stCxn id="974" idx="0"/>
          </p:cNvCxnSpPr>
          <p:nvPr/>
        </p:nvCxnSpPr>
        <p:spPr>
          <a:xfrm flipH="1" rot="10800000">
            <a:off x="986581" y="2362184"/>
            <a:ext cx="3900" cy="3619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47"/>
          <p:cNvCxnSpPr/>
          <p:nvPr/>
        </p:nvCxnSpPr>
        <p:spPr>
          <a:xfrm rot="10800000">
            <a:off x="3031157" y="2362200"/>
            <a:ext cx="0" cy="3276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47"/>
          <p:cNvCxnSpPr/>
          <p:nvPr/>
        </p:nvCxnSpPr>
        <p:spPr>
          <a:xfrm rot="10800000">
            <a:off x="4983782" y="2362200"/>
            <a:ext cx="0" cy="3276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47"/>
          <p:cNvCxnSpPr/>
          <p:nvPr/>
        </p:nvCxnSpPr>
        <p:spPr>
          <a:xfrm rot="10800000">
            <a:off x="6979269" y="2343134"/>
            <a:ext cx="0" cy="3276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47"/>
          <p:cNvCxnSpPr/>
          <p:nvPr/>
        </p:nvCxnSpPr>
        <p:spPr>
          <a:xfrm rot="10800000">
            <a:off x="1981200" y="3619485"/>
            <a:ext cx="0" cy="2000249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9" name="Google Shape;979;p47"/>
          <p:cNvGrpSpPr/>
          <p:nvPr/>
        </p:nvGrpSpPr>
        <p:grpSpPr>
          <a:xfrm rot="-5400000">
            <a:off x="1376619" y="4266931"/>
            <a:ext cx="1638315" cy="343422"/>
            <a:chOff x="379248" y="5807938"/>
            <a:chExt cx="3591634" cy="752875"/>
          </a:xfrm>
        </p:grpSpPr>
        <p:cxnSp>
          <p:nvCxnSpPr>
            <p:cNvPr id="980" name="Google Shape;980;p47"/>
            <p:cNvCxnSpPr/>
            <p:nvPr/>
          </p:nvCxnSpPr>
          <p:spPr>
            <a:xfrm flipH="1" rot="10800000">
              <a:off x="379248" y="6187166"/>
              <a:ext cx="415107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1" name="Google Shape;981;p47"/>
            <p:cNvCxnSpPr/>
            <p:nvPr/>
          </p:nvCxnSpPr>
          <p:spPr>
            <a:xfrm rot="10800000">
              <a:off x="2767132" y="4980888"/>
              <a:ext cx="0" cy="2407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2" name="Google Shape;982;p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7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4" name="Google Shape;984;p47"/>
          <p:cNvCxnSpPr/>
          <p:nvPr/>
        </p:nvCxnSpPr>
        <p:spPr>
          <a:xfrm>
            <a:off x="1981200" y="5257800"/>
            <a:ext cx="21469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47"/>
          <p:cNvCxnSpPr/>
          <p:nvPr/>
        </p:nvCxnSpPr>
        <p:spPr>
          <a:xfrm rot="10800000">
            <a:off x="3914776" y="3609977"/>
            <a:ext cx="0" cy="2000249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6" name="Google Shape;986;p47"/>
          <p:cNvGrpSpPr/>
          <p:nvPr/>
        </p:nvGrpSpPr>
        <p:grpSpPr>
          <a:xfrm rot="-5400000">
            <a:off x="3310195" y="4257423"/>
            <a:ext cx="1638315" cy="343422"/>
            <a:chOff x="379248" y="5807938"/>
            <a:chExt cx="3591634" cy="752875"/>
          </a:xfrm>
        </p:grpSpPr>
        <p:cxnSp>
          <p:nvCxnSpPr>
            <p:cNvPr id="987" name="Google Shape;987;p47"/>
            <p:cNvCxnSpPr/>
            <p:nvPr/>
          </p:nvCxnSpPr>
          <p:spPr>
            <a:xfrm flipH="1" rot="10800000">
              <a:off x="379248" y="6187166"/>
              <a:ext cx="415107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p47"/>
            <p:cNvCxnSpPr/>
            <p:nvPr/>
          </p:nvCxnSpPr>
          <p:spPr>
            <a:xfrm rot="10800000">
              <a:off x="2767132" y="4980888"/>
              <a:ext cx="0" cy="2407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9" name="Google Shape;989;p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91" name="Google Shape;991;p47"/>
          <p:cNvCxnSpPr/>
          <p:nvPr/>
        </p:nvCxnSpPr>
        <p:spPr>
          <a:xfrm>
            <a:off x="3914776" y="5248292"/>
            <a:ext cx="21469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47"/>
          <p:cNvCxnSpPr/>
          <p:nvPr/>
        </p:nvCxnSpPr>
        <p:spPr>
          <a:xfrm rot="10800000">
            <a:off x="5876400" y="3609975"/>
            <a:ext cx="0" cy="2000249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3" name="Google Shape;993;p47"/>
          <p:cNvGrpSpPr/>
          <p:nvPr/>
        </p:nvGrpSpPr>
        <p:grpSpPr>
          <a:xfrm rot="-5400000">
            <a:off x="5271819" y="4257421"/>
            <a:ext cx="1638315" cy="343422"/>
            <a:chOff x="379248" y="5807938"/>
            <a:chExt cx="3591634" cy="752875"/>
          </a:xfrm>
        </p:grpSpPr>
        <p:cxnSp>
          <p:nvCxnSpPr>
            <p:cNvPr id="994" name="Google Shape;994;p47"/>
            <p:cNvCxnSpPr/>
            <p:nvPr/>
          </p:nvCxnSpPr>
          <p:spPr>
            <a:xfrm flipH="1" rot="10800000">
              <a:off x="379248" y="6187166"/>
              <a:ext cx="415107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5" name="Google Shape;995;p47"/>
            <p:cNvCxnSpPr/>
            <p:nvPr/>
          </p:nvCxnSpPr>
          <p:spPr>
            <a:xfrm rot="10800000">
              <a:off x="2767132" y="4980888"/>
              <a:ext cx="0" cy="2407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6" name="Google Shape;996;p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98" name="Google Shape;998;p47"/>
          <p:cNvCxnSpPr/>
          <p:nvPr/>
        </p:nvCxnSpPr>
        <p:spPr>
          <a:xfrm>
            <a:off x="5876400" y="5248290"/>
            <a:ext cx="21469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47"/>
          <p:cNvCxnSpPr/>
          <p:nvPr/>
        </p:nvCxnSpPr>
        <p:spPr>
          <a:xfrm rot="10800000">
            <a:off x="7843312" y="3609975"/>
            <a:ext cx="0" cy="2000249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0" name="Google Shape;1000;p47"/>
          <p:cNvGrpSpPr/>
          <p:nvPr/>
        </p:nvGrpSpPr>
        <p:grpSpPr>
          <a:xfrm rot="-5400000">
            <a:off x="7238731" y="4257421"/>
            <a:ext cx="1638315" cy="343422"/>
            <a:chOff x="379248" y="5807938"/>
            <a:chExt cx="3591634" cy="752875"/>
          </a:xfrm>
        </p:grpSpPr>
        <p:cxnSp>
          <p:nvCxnSpPr>
            <p:cNvPr id="1001" name="Google Shape;1001;p47"/>
            <p:cNvCxnSpPr/>
            <p:nvPr/>
          </p:nvCxnSpPr>
          <p:spPr>
            <a:xfrm flipH="1" rot="10800000">
              <a:off x="379248" y="6187166"/>
              <a:ext cx="415107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2" name="Google Shape;1002;p47"/>
            <p:cNvCxnSpPr/>
            <p:nvPr/>
          </p:nvCxnSpPr>
          <p:spPr>
            <a:xfrm rot="10800000">
              <a:off x="2767132" y="4980888"/>
              <a:ext cx="0" cy="2407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3" name="Google Shape;1003;p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05" name="Google Shape;1005;p47"/>
          <p:cNvCxnSpPr/>
          <p:nvPr/>
        </p:nvCxnSpPr>
        <p:spPr>
          <a:xfrm>
            <a:off x="7843312" y="5248290"/>
            <a:ext cx="21469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6" name="Google Shape;1006;p47"/>
          <p:cNvGrpSpPr/>
          <p:nvPr/>
        </p:nvGrpSpPr>
        <p:grpSpPr>
          <a:xfrm rot="-5400000">
            <a:off x="8305543" y="4724139"/>
            <a:ext cx="1066799" cy="305321"/>
            <a:chOff x="-1031389" y="5807938"/>
            <a:chExt cx="3152689" cy="752875"/>
          </a:xfrm>
        </p:grpSpPr>
        <p:cxnSp>
          <p:nvCxnSpPr>
            <p:cNvPr id="1007" name="Google Shape;1007;p47"/>
            <p:cNvCxnSpPr/>
            <p:nvPr/>
          </p:nvCxnSpPr>
          <p:spPr>
            <a:xfrm rot="10800000">
              <a:off x="-118517" y="5274295"/>
              <a:ext cx="0" cy="18257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8" name="Google Shape;1008;p47"/>
            <p:cNvCxnSpPr/>
            <p:nvPr/>
          </p:nvCxnSpPr>
          <p:spPr>
            <a:xfrm rot="10800000">
              <a:off x="1793204" y="5856537"/>
              <a:ext cx="0" cy="65619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9" name="Google Shape;1009;p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47"/>
          <p:cNvGrpSpPr/>
          <p:nvPr/>
        </p:nvGrpSpPr>
        <p:grpSpPr>
          <a:xfrm>
            <a:off x="2624136" y="3581400"/>
            <a:ext cx="6214911" cy="762000"/>
            <a:chOff x="2624136" y="3581400"/>
            <a:chExt cx="6214911" cy="762000"/>
          </a:xfrm>
        </p:grpSpPr>
        <p:cxnSp>
          <p:nvCxnSpPr>
            <p:cNvPr id="1012" name="Google Shape;1012;p47"/>
            <p:cNvCxnSpPr/>
            <p:nvPr/>
          </p:nvCxnSpPr>
          <p:spPr>
            <a:xfrm>
              <a:off x="2624136" y="4343400"/>
              <a:ext cx="6214911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3" name="Google Shape;1013;p47"/>
            <p:cNvCxnSpPr/>
            <p:nvPr/>
          </p:nvCxnSpPr>
          <p:spPr>
            <a:xfrm rot="10800000">
              <a:off x="2624136" y="3581400"/>
              <a:ext cx="0" cy="762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4" name="Google Shape;1014;p47"/>
            <p:cNvCxnSpPr/>
            <p:nvPr/>
          </p:nvCxnSpPr>
          <p:spPr>
            <a:xfrm rot="10800000">
              <a:off x="4572000" y="3581400"/>
              <a:ext cx="0" cy="762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15" name="Google Shape;1015;p47"/>
            <p:cNvCxnSpPr/>
            <p:nvPr/>
          </p:nvCxnSpPr>
          <p:spPr>
            <a:xfrm rot="10800000">
              <a:off x="6524624" y="3581400"/>
              <a:ext cx="0" cy="762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16" name="Google Shape;1016;p47"/>
            <p:cNvCxnSpPr/>
            <p:nvPr/>
          </p:nvCxnSpPr>
          <p:spPr>
            <a:xfrm rot="10800000">
              <a:off x="8520112" y="3581400"/>
              <a:ext cx="0" cy="762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</p:grpSp>
      <p:cxnSp>
        <p:nvCxnSpPr>
          <p:cNvPr id="1017" name="Google Shape;1017;p47"/>
          <p:cNvCxnSpPr/>
          <p:nvPr/>
        </p:nvCxnSpPr>
        <p:spPr>
          <a:xfrm>
            <a:off x="2395689" y="4495800"/>
            <a:ext cx="589597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018" name="Google Shape;1018;p47"/>
          <p:cNvCxnSpPr/>
          <p:nvPr/>
        </p:nvCxnSpPr>
        <p:spPr>
          <a:xfrm rot="10800000">
            <a:off x="2395689" y="35814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7"/>
          <p:cNvCxnSpPr/>
          <p:nvPr/>
        </p:nvCxnSpPr>
        <p:spPr>
          <a:xfrm rot="10800000">
            <a:off x="4343553" y="35814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020" name="Google Shape;1020;p47"/>
          <p:cNvCxnSpPr/>
          <p:nvPr/>
        </p:nvCxnSpPr>
        <p:spPr>
          <a:xfrm rot="10800000">
            <a:off x="6296177" y="35814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021" name="Google Shape;1021;p47"/>
          <p:cNvCxnSpPr/>
          <p:nvPr/>
        </p:nvCxnSpPr>
        <p:spPr>
          <a:xfrm rot="10800000">
            <a:off x="8291665" y="3595688"/>
            <a:ext cx="0" cy="1371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47"/>
          <p:cNvCxnSpPr/>
          <p:nvPr/>
        </p:nvCxnSpPr>
        <p:spPr>
          <a:xfrm>
            <a:off x="8305800" y="4953000"/>
            <a:ext cx="533247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3" name="Google Shape;1023;p47"/>
          <p:cNvSpPr txBox="1"/>
          <p:nvPr/>
        </p:nvSpPr>
        <p:spPr>
          <a:xfrm>
            <a:off x="-36064" y="5638800"/>
            <a:ext cx="4732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0" name="Google Shape;960;p47"/>
          <p:cNvSpPr txBox="1"/>
          <p:nvPr/>
        </p:nvSpPr>
        <p:spPr>
          <a:xfrm>
            <a:off x="238778" y="5983813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4" name="Google Shape;1024;p47"/>
          <p:cNvSpPr txBox="1"/>
          <p:nvPr/>
        </p:nvSpPr>
        <p:spPr>
          <a:xfrm>
            <a:off x="489795" y="5638800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4" name="Google Shape;974;p47"/>
          <p:cNvSpPr txBox="1"/>
          <p:nvPr/>
        </p:nvSpPr>
        <p:spPr>
          <a:xfrm>
            <a:off x="762000" y="5981384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5" name="Google Shape;1025;p47"/>
          <p:cNvSpPr txBox="1"/>
          <p:nvPr/>
        </p:nvSpPr>
        <p:spPr>
          <a:xfrm>
            <a:off x="2803075" y="5674145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6" name="Google Shape;1026;p47"/>
          <p:cNvSpPr txBox="1"/>
          <p:nvPr/>
        </p:nvSpPr>
        <p:spPr>
          <a:xfrm>
            <a:off x="4800600" y="5670662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7" name="Google Shape;1027;p47"/>
          <p:cNvSpPr txBox="1"/>
          <p:nvPr/>
        </p:nvSpPr>
        <p:spPr>
          <a:xfrm>
            <a:off x="6757039" y="563880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8" name="Google Shape;1028;p47"/>
          <p:cNvSpPr txBox="1"/>
          <p:nvPr/>
        </p:nvSpPr>
        <p:spPr>
          <a:xfrm>
            <a:off x="3674074" y="5674145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9" name="Google Shape;1029;p47"/>
          <p:cNvSpPr txBox="1"/>
          <p:nvPr/>
        </p:nvSpPr>
        <p:spPr>
          <a:xfrm>
            <a:off x="5671599" y="5670662"/>
            <a:ext cx="4363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0" name="Google Shape;1030;p47"/>
          <p:cNvSpPr txBox="1"/>
          <p:nvPr/>
        </p:nvSpPr>
        <p:spPr>
          <a:xfrm>
            <a:off x="7628038" y="563880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1" name="Google Shape;1031;p47"/>
          <p:cNvSpPr txBox="1"/>
          <p:nvPr/>
        </p:nvSpPr>
        <p:spPr>
          <a:xfrm>
            <a:off x="1753299" y="5670662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2" name="Google Shape;1032;p47"/>
          <p:cNvSpPr txBox="1"/>
          <p:nvPr/>
        </p:nvSpPr>
        <p:spPr>
          <a:xfrm>
            <a:off x="8664266" y="542674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3" name="Google Shape;1033;p47"/>
          <p:cNvSpPr txBox="1"/>
          <p:nvPr/>
        </p:nvSpPr>
        <p:spPr>
          <a:xfrm>
            <a:off x="8803967" y="413650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4" name="Google Shape;1034;p47"/>
          <p:cNvSpPr txBox="1"/>
          <p:nvPr/>
        </p:nvSpPr>
        <p:spPr>
          <a:xfrm>
            <a:off x="663266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5" name="Google Shape;1035;p47"/>
          <p:cNvSpPr txBox="1"/>
          <p:nvPr/>
        </p:nvSpPr>
        <p:spPr>
          <a:xfrm>
            <a:off x="381000" y="5715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6" name="Google Shape;1036;p47"/>
          <p:cNvSpPr txBox="1"/>
          <p:nvPr/>
        </p:nvSpPr>
        <p:spPr>
          <a:xfrm>
            <a:off x="152400" y="53340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037" name="Google Shape;1037;p47"/>
          <p:cNvGrpSpPr/>
          <p:nvPr/>
        </p:nvGrpSpPr>
        <p:grpSpPr>
          <a:xfrm>
            <a:off x="430404" y="3583672"/>
            <a:ext cx="6863934" cy="2402413"/>
            <a:chOff x="436978" y="3581400"/>
            <a:chExt cx="6863934" cy="2402413"/>
          </a:xfrm>
        </p:grpSpPr>
        <p:cxnSp>
          <p:nvCxnSpPr>
            <p:cNvPr id="1038" name="Google Shape;1038;p47"/>
            <p:cNvCxnSpPr/>
            <p:nvPr/>
          </p:nvCxnSpPr>
          <p:spPr>
            <a:xfrm flipH="1" rot="10800000">
              <a:off x="441718" y="3886201"/>
              <a:ext cx="9909" cy="2097612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9" name="Google Shape;1039;p47"/>
            <p:cNvCxnSpPr/>
            <p:nvPr/>
          </p:nvCxnSpPr>
          <p:spPr>
            <a:xfrm>
              <a:off x="436978" y="3881332"/>
              <a:ext cx="6849445" cy="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47"/>
            <p:cNvCxnSpPr/>
            <p:nvPr/>
          </p:nvCxnSpPr>
          <p:spPr>
            <a:xfrm rot="10800000">
              <a:off x="1447800" y="3602241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41" name="Google Shape;1041;p47"/>
            <p:cNvCxnSpPr/>
            <p:nvPr/>
          </p:nvCxnSpPr>
          <p:spPr>
            <a:xfrm rot="10800000">
              <a:off x="3352800" y="3581400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42" name="Google Shape;1042;p47"/>
            <p:cNvCxnSpPr/>
            <p:nvPr/>
          </p:nvCxnSpPr>
          <p:spPr>
            <a:xfrm rot="10800000">
              <a:off x="5334000" y="3581400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43" name="Google Shape;1043;p47"/>
            <p:cNvCxnSpPr/>
            <p:nvPr/>
          </p:nvCxnSpPr>
          <p:spPr>
            <a:xfrm rot="10800000">
              <a:off x="7300912" y="3596120"/>
              <a:ext cx="0" cy="29008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4" name="Google Shape;1044;p47"/>
          <p:cNvGrpSpPr/>
          <p:nvPr/>
        </p:nvGrpSpPr>
        <p:grpSpPr>
          <a:xfrm>
            <a:off x="693514" y="3583672"/>
            <a:ext cx="6863934" cy="2057400"/>
            <a:chOff x="700088" y="3581400"/>
            <a:chExt cx="6863934" cy="2057400"/>
          </a:xfrm>
        </p:grpSpPr>
        <p:cxnSp>
          <p:nvCxnSpPr>
            <p:cNvPr id="1045" name="Google Shape;1045;p47"/>
            <p:cNvCxnSpPr/>
            <p:nvPr/>
          </p:nvCxnSpPr>
          <p:spPr>
            <a:xfrm rot="10800000">
              <a:off x="714736" y="4191000"/>
              <a:ext cx="0" cy="144780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6" name="Google Shape;1046;p47"/>
            <p:cNvCxnSpPr/>
            <p:nvPr/>
          </p:nvCxnSpPr>
          <p:spPr>
            <a:xfrm>
              <a:off x="700088" y="4191000"/>
              <a:ext cx="6863934" cy="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7" name="Google Shape;1047;p47"/>
            <p:cNvCxnSpPr/>
            <p:nvPr/>
          </p:nvCxnSpPr>
          <p:spPr>
            <a:xfrm rot="10800000">
              <a:off x="1710910" y="3602241"/>
              <a:ext cx="0" cy="588759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rot="10800000">
              <a:off x="3615910" y="3581400"/>
              <a:ext cx="0" cy="60960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49" name="Google Shape;1049;p47"/>
            <p:cNvCxnSpPr/>
            <p:nvPr/>
          </p:nvCxnSpPr>
          <p:spPr>
            <a:xfrm rot="10800000">
              <a:off x="5597110" y="3581400"/>
              <a:ext cx="0" cy="60960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050" name="Google Shape;1050;p47"/>
            <p:cNvCxnSpPr/>
            <p:nvPr/>
          </p:nvCxnSpPr>
          <p:spPr>
            <a:xfrm rot="10800000">
              <a:off x="7564022" y="3596120"/>
              <a:ext cx="0" cy="594880"/>
            </a:xfrm>
            <a:prstGeom prst="straightConnector1">
              <a:avLst/>
            </a:prstGeom>
            <a:noFill/>
            <a:ln cap="flat" cmpd="sng" w="25400">
              <a:solidFill>
                <a:srgbClr val="E4052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51" name="Google Shape;1051;p47"/>
          <p:cNvCxnSpPr/>
          <p:nvPr/>
        </p:nvCxnSpPr>
        <p:spPr>
          <a:xfrm>
            <a:off x="2395842" y="4495800"/>
            <a:ext cx="5895976" cy="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052" name="Google Shape;1052;p47"/>
          <p:cNvCxnSpPr/>
          <p:nvPr/>
        </p:nvCxnSpPr>
        <p:spPr>
          <a:xfrm rot="10800000">
            <a:off x="2395842" y="35814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3" name="Google Shape;1053;p47"/>
          <p:cNvCxnSpPr/>
          <p:nvPr/>
        </p:nvCxnSpPr>
        <p:spPr>
          <a:xfrm rot="10800000">
            <a:off x="4343706" y="35814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054" name="Google Shape;1054;p47"/>
          <p:cNvCxnSpPr/>
          <p:nvPr/>
        </p:nvCxnSpPr>
        <p:spPr>
          <a:xfrm rot="10800000">
            <a:off x="6296330" y="35814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055" name="Google Shape;1055;p47"/>
          <p:cNvCxnSpPr/>
          <p:nvPr/>
        </p:nvCxnSpPr>
        <p:spPr>
          <a:xfrm rot="10800000">
            <a:off x="8291818" y="3595688"/>
            <a:ext cx="0" cy="137160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47"/>
          <p:cNvCxnSpPr/>
          <p:nvPr/>
        </p:nvCxnSpPr>
        <p:spPr>
          <a:xfrm>
            <a:off x="8305953" y="4953000"/>
            <a:ext cx="533247" cy="0"/>
          </a:xfrm>
          <a:prstGeom prst="straightConnector1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7" name="Google Shape;1057;p47"/>
          <p:cNvSpPr txBox="1"/>
          <p:nvPr/>
        </p:nvSpPr>
        <p:spPr>
          <a:xfrm>
            <a:off x="1962346" y="231874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3997904" y="2308633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9" name="Google Shape;1059;p47"/>
          <p:cNvSpPr txBox="1"/>
          <p:nvPr/>
        </p:nvSpPr>
        <p:spPr>
          <a:xfrm>
            <a:off x="6002189" y="232264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8037747" y="2312538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1" name="Google Shape;1061;p47"/>
          <p:cNvSpPr txBox="1"/>
          <p:nvPr/>
        </p:nvSpPr>
        <p:spPr>
          <a:xfrm>
            <a:off x="400980" y="121920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0524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E40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Circuit</a:t>
            </a:r>
            <a:endParaRPr/>
          </a:p>
        </p:txBody>
      </p:sp>
      <p:sp>
        <p:nvSpPr>
          <p:cNvPr id="1067" name="Google Shape;1067;p48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Hardware implementation consists of: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4 full-adder circuits that constitute the 4-bit adder and four multiplexers for choosing different operations.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There are two 4-bit inputs A and B.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four inputs from A go directly to the X inputs of the binary adder. Each of the four inputs from B is connected to the data inputs of the multiplexers. The multiplexer’s data inputs also receive the complement of B.</a:t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Circuit</a:t>
            </a:r>
            <a:endParaRPr/>
          </a:p>
        </p:txBody>
      </p:sp>
      <p:sp>
        <p:nvSpPr>
          <p:cNvPr id="1073" name="Google Shape;1073;p49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other two data inputs are connected to logic-0 and logic-1. 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Logic-0 is a fixed voltage value (0 volts for TTL integrated circuits)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Logic-1 signal can be generated through an inverter whose input is 0.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four multiplexers are controlled by two selection inputs, S</a:t>
            </a:r>
            <a:r>
              <a:rPr baseline="-25000" lang="en-US"/>
              <a:t>1</a:t>
            </a:r>
            <a:r>
              <a:rPr lang="en-US"/>
              <a:t> and S</a:t>
            </a:r>
            <a:r>
              <a:rPr baseline="-25000" lang="en-US"/>
              <a:t>0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input carry C</a:t>
            </a:r>
            <a:r>
              <a:rPr baseline="-25000" lang="en-US"/>
              <a:t>in</a:t>
            </a:r>
            <a:r>
              <a:rPr lang="en-US"/>
              <a:t> goes to the carry input of the FA in the least significant position. The other carries are connected from one stage to the next.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4-bit output D</a:t>
            </a:r>
            <a:r>
              <a:rPr baseline="-25000" lang="en-US"/>
              <a:t>0</a:t>
            </a:r>
            <a:r>
              <a:rPr lang="en-US"/>
              <a:t>…D</a:t>
            </a:r>
            <a:r>
              <a:rPr baseline="-25000" lang="en-US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Circuit</a:t>
            </a:r>
            <a:endParaRPr/>
          </a:p>
        </p:txBody>
      </p:sp>
      <p:sp>
        <p:nvSpPr>
          <p:cNvPr id="1079" name="Google Shape;1079;p50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3" r="0" t="-4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1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Circuit</a:t>
            </a:r>
            <a:endParaRPr/>
          </a:p>
        </p:txBody>
      </p:sp>
      <p:sp>
        <p:nvSpPr>
          <p:cNvPr id="1085" name="Google Shape;1085;p51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S</a:t>
            </a:r>
            <a:r>
              <a:rPr baseline="-25000" lang="en-US"/>
              <a:t>1</a:t>
            </a:r>
            <a:r>
              <a:rPr lang="en-US"/>
              <a:t>S</a:t>
            </a:r>
            <a:r>
              <a:rPr baseline="-25000" lang="en-US"/>
              <a:t>0</a:t>
            </a:r>
            <a:r>
              <a:rPr lang="en-US"/>
              <a:t>= 10 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Input B is neglected and all 0’s are inserted to Y inputs</a:t>
            </a:r>
            <a:endParaRPr/>
          </a:p>
          <a:p>
            <a:pPr indent="0" lvl="1" marL="736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 = A  + 0 + C</a:t>
            </a:r>
            <a:r>
              <a:rPr baseline="-25000" lang="en-US"/>
              <a:t>in</a:t>
            </a:r>
            <a:endParaRPr baseline="-25000"/>
          </a:p>
          <a:p>
            <a:pPr indent="-228600" lvl="2" marL="1143000" rtl="0" algn="just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C</a:t>
            </a:r>
            <a:r>
              <a:rPr baseline="-25000" lang="en-US"/>
              <a:t>in</a:t>
            </a:r>
            <a:r>
              <a:rPr lang="en-US"/>
              <a:t>=0 then D = A; Transfer A</a:t>
            </a:r>
            <a:endParaRPr/>
          </a:p>
          <a:p>
            <a:pPr indent="-228600" lvl="2" marL="1143000" rtl="0" algn="just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C</a:t>
            </a:r>
            <a:r>
              <a:rPr baseline="-25000" lang="en-US"/>
              <a:t>in</a:t>
            </a:r>
            <a:r>
              <a:rPr lang="en-US"/>
              <a:t>=1 then D = A + 1; Increment A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S</a:t>
            </a:r>
            <a:r>
              <a:rPr baseline="-25000" lang="en-US"/>
              <a:t>1</a:t>
            </a:r>
            <a:r>
              <a:rPr lang="en-US"/>
              <a:t>S</a:t>
            </a:r>
            <a:r>
              <a:rPr baseline="-25000" lang="en-US"/>
              <a:t>0</a:t>
            </a:r>
            <a:r>
              <a:rPr lang="en-US"/>
              <a:t>= 11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Input B is neglected and all 1’s are inserted to Y inputs</a:t>
            </a:r>
            <a:endParaRPr/>
          </a:p>
          <a:p>
            <a:pPr indent="0" lvl="1" marL="7366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D=A – 1 + C</a:t>
            </a:r>
            <a:r>
              <a:rPr baseline="-25000" lang="en-US"/>
              <a:t>in</a:t>
            </a:r>
            <a:endParaRPr baseline="-25000"/>
          </a:p>
          <a:p>
            <a:pPr indent="-228600" lvl="2" marL="1143000" rtl="0" algn="just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C</a:t>
            </a:r>
            <a:r>
              <a:rPr baseline="-25000" lang="en-US"/>
              <a:t>in</a:t>
            </a:r>
            <a:r>
              <a:rPr lang="en-US"/>
              <a:t>=0 then D = A – 1; 2’s compliment</a:t>
            </a:r>
            <a:endParaRPr/>
          </a:p>
          <a:p>
            <a:pPr indent="-228600" lvl="2" marL="1143000" rtl="0" algn="just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C</a:t>
            </a:r>
            <a:r>
              <a:rPr baseline="-25000" lang="en-US"/>
              <a:t>in</a:t>
            </a:r>
            <a:r>
              <a:rPr lang="en-US"/>
              <a:t>=1 then D = A; Transfer A</a:t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Register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90500" y="990600"/>
            <a:ext cx="876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Computer Registers are designated by capital letters.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For example,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MAR – </a:t>
            </a:r>
            <a:r>
              <a:rPr lang="en-US"/>
              <a:t>Memory Address Register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PC – </a:t>
            </a:r>
            <a:r>
              <a:rPr lang="en-US"/>
              <a:t>Program Counter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IR – </a:t>
            </a:r>
            <a:r>
              <a:rPr lang="en-US"/>
              <a:t>Instruction Register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R1 – </a:t>
            </a:r>
            <a:r>
              <a:rPr lang="en-US"/>
              <a:t>Processor Register</a:t>
            </a:r>
            <a:endParaRPr i="1"/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304800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38100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4571996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7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6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5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4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3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2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304800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38100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3886200" y="5040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28600" y="5040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567233" y="533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2190750"/>
                <a:gridCol w="21907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PC (H)</a:t>
                      </a:r>
                      <a:endParaRPr b="0" i="1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PC (L)</a:t>
                      </a:r>
                      <a:endParaRPr b="0" i="1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6"/>
          <p:cNvSpPr txBox="1"/>
          <p:nvPr/>
        </p:nvSpPr>
        <p:spPr>
          <a:xfrm>
            <a:off x="8689914" y="5040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727762" y="5040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451538" y="5040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462464" y="5040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638696" y="4629090"/>
            <a:ext cx="12245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472683" y="4629090"/>
            <a:ext cx="25801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Showing individual bits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217651" y="5913120"/>
            <a:ext cx="20665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Numbering of bits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515868" y="5925562"/>
            <a:ext cx="2493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 into two parts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2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Circuit</a:t>
            </a:r>
            <a:endParaRPr/>
          </a:p>
        </p:txBody>
      </p:sp>
      <p:sp>
        <p:nvSpPr>
          <p:cNvPr id="1091" name="Google Shape;1091;p52"/>
          <p:cNvSpPr txBox="1"/>
          <p:nvPr>
            <p:ph idx="1" type="body"/>
          </p:nvPr>
        </p:nvSpPr>
        <p:spPr>
          <a:xfrm>
            <a:off x="190500" y="9906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Arithmetic Circuit Function </a:t>
            </a:r>
            <a:endParaRPr/>
          </a:p>
        </p:txBody>
      </p:sp>
      <p:graphicFrame>
        <p:nvGraphicFramePr>
          <p:cNvPr id="1092" name="Google Shape;1092;p52"/>
          <p:cNvGraphicFramePr/>
          <p:nvPr/>
        </p:nvGraphicFramePr>
        <p:xfrm>
          <a:off x="1905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1</a:t>
                      </a:r>
                      <a:endParaRPr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r>
                        <a:rPr baseline="-25000" lang="en-US" sz="2400"/>
                        <a:t>in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D=A+Y+C</a:t>
                      </a:r>
                      <a:r>
                        <a:rPr baseline="-25000" i="1" lang="en-US" sz="2400"/>
                        <a:t>in</a:t>
                      </a:r>
                      <a:endParaRPr baseline="-2500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Microoperation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3" name="Google Shape;1093;p52"/>
          <p:cNvGraphicFramePr/>
          <p:nvPr/>
        </p:nvGraphicFramePr>
        <p:xfrm>
          <a:off x="1905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B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 + B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Add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4" name="Google Shape;1094;p52"/>
          <p:cNvGraphicFramePr/>
          <p:nvPr/>
        </p:nvGraphicFramePr>
        <p:xfrm>
          <a:off x="190493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B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 + B + 1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Add with carry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5" name="Google Shape;1095;p52"/>
          <p:cNvGraphicFramePr/>
          <p:nvPr/>
        </p:nvGraphicFramePr>
        <p:xfrm>
          <a:off x="190493" y="2893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B’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 + B’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Subtract with borrow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6" name="Google Shape;1096;p52"/>
          <p:cNvGraphicFramePr/>
          <p:nvPr/>
        </p:nvGraphicFramePr>
        <p:xfrm>
          <a:off x="190493" y="3348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B’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 + B’ + 1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Subtract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7" name="Google Shape;1097;p52"/>
          <p:cNvGraphicFramePr/>
          <p:nvPr/>
        </p:nvGraphicFramePr>
        <p:xfrm>
          <a:off x="190493" y="3800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0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</a:t>
                      </a:r>
                      <a:endParaRPr b="0" i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Transfer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8" name="Google Shape;1098;p52"/>
          <p:cNvGraphicFramePr/>
          <p:nvPr/>
        </p:nvGraphicFramePr>
        <p:xfrm>
          <a:off x="190493" y="425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0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 + </a:t>
                      </a:r>
                      <a:r>
                        <a:rPr b="0" i="0" lang="en-US" sz="2400"/>
                        <a:t>1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Increment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9" name="Google Shape;1099;p52"/>
          <p:cNvGraphicFramePr/>
          <p:nvPr/>
        </p:nvGraphicFramePr>
        <p:xfrm>
          <a:off x="190493" y="4703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1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 – </a:t>
                      </a:r>
                      <a:r>
                        <a:rPr b="0" i="0" lang="en-US" sz="2400"/>
                        <a:t>1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Decrement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00" name="Google Shape;1100;p52"/>
          <p:cNvGraphicFramePr/>
          <p:nvPr/>
        </p:nvGraphicFramePr>
        <p:xfrm>
          <a:off x="190493" y="5161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1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/>
                        <a:t>D</a:t>
                      </a:r>
                      <a:r>
                        <a:rPr b="0" i="1" lang="en-US" sz="2400"/>
                        <a:t> = A</a:t>
                      </a:r>
                      <a:endParaRPr b="0" i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Transfer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Logic Microoperations</a:t>
            </a:r>
            <a:endParaRPr/>
          </a:p>
        </p:txBody>
      </p:sp>
      <p:sp>
        <p:nvSpPr>
          <p:cNvPr id="1106" name="Google Shape;1106;p53"/>
          <p:cNvSpPr txBox="1"/>
          <p:nvPr>
            <p:ph idx="1" type="body"/>
          </p:nvPr>
        </p:nvSpPr>
        <p:spPr>
          <a:xfrm>
            <a:off x="190500" y="990600"/>
            <a:ext cx="8763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Logic micro operations specify binary operations for strings of bits stored in registers.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These operations consider each bit of the register separately and treat them as binary variables.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Example</a:t>
            </a:r>
            <a:endParaRPr/>
          </a:p>
        </p:txBody>
      </p:sp>
      <p:sp>
        <p:nvSpPr>
          <p:cNvPr id="1107" name="Google Shape;1107;p53"/>
          <p:cNvSpPr txBox="1"/>
          <p:nvPr/>
        </p:nvSpPr>
        <p:spPr>
          <a:xfrm>
            <a:off x="4050656" y="42406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3"/>
          <p:cNvSpPr txBox="1"/>
          <p:nvPr/>
        </p:nvSpPr>
        <p:spPr>
          <a:xfrm>
            <a:off x="4577484" y="42406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53"/>
          <p:cNvSpPr txBox="1"/>
          <p:nvPr/>
        </p:nvSpPr>
        <p:spPr>
          <a:xfrm>
            <a:off x="5104312" y="42406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53"/>
          <p:cNvSpPr txBox="1"/>
          <p:nvPr/>
        </p:nvSpPr>
        <p:spPr>
          <a:xfrm>
            <a:off x="5631140" y="42406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53"/>
          <p:cNvSpPr txBox="1"/>
          <p:nvPr/>
        </p:nvSpPr>
        <p:spPr>
          <a:xfrm>
            <a:off x="4050656" y="499024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4577484" y="49902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5104312" y="49902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5631140" y="49902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4050656" y="57398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3"/>
          <p:cNvSpPr txBox="1"/>
          <p:nvPr/>
        </p:nvSpPr>
        <p:spPr>
          <a:xfrm>
            <a:off x="4577484" y="57398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3"/>
          <p:cNvSpPr txBox="1"/>
          <p:nvPr/>
        </p:nvSpPr>
        <p:spPr>
          <a:xfrm>
            <a:off x="5104312" y="57398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3"/>
          <p:cNvSpPr txBox="1"/>
          <p:nvPr/>
        </p:nvSpPr>
        <p:spPr>
          <a:xfrm>
            <a:off x="5631140" y="57398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19" name="Google Shape;1119;p53"/>
          <p:cNvSpPr txBox="1"/>
          <p:nvPr/>
        </p:nvSpPr>
        <p:spPr>
          <a:xfrm>
            <a:off x="3276600" y="4990240"/>
            <a:ext cx="526828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20" name="Google Shape;1120;p53"/>
          <p:cNvCxnSpPr/>
          <p:nvPr/>
        </p:nvCxnSpPr>
        <p:spPr>
          <a:xfrm>
            <a:off x="3136256" y="5688456"/>
            <a:ext cx="34290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1" name="Google Shape;1121;p53"/>
          <p:cNvSpPr txBox="1"/>
          <p:nvPr/>
        </p:nvSpPr>
        <p:spPr>
          <a:xfrm>
            <a:off x="2286000" y="4304442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R1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2" name="Google Shape;1122;p53"/>
          <p:cNvSpPr txBox="1"/>
          <p:nvPr/>
        </p:nvSpPr>
        <p:spPr>
          <a:xfrm>
            <a:off x="2286000" y="5054027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3" name="Google Shape;1123;p53"/>
          <p:cNvSpPr txBox="1"/>
          <p:nvPr/>
        </p:nvSpPr>
        <p:spPr>
          <a:xfrm>
            <a:off x="914400" y="5803610"/>
            <a:ext cx="201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R1 after </a:t>
            </a: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 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1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4" name="Google Shape;1124;p53"/>
          <p:cNvSpPr txBox="1"/>
          <p:nvPr/>
        </p:nvSpPr>
        <p:spPr>
          <a:xfrm>
            <a:off x="3429000" y="3313910"/>
            <a:ext cx="2363917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16 Logic Microoperations</a:t>
            </a:r>
            <a:endParaRPr/>
          </a:p>
        </p:txBody>
      </p:sp>
      <p:graphicFrame>
        <p:nvGraphicFramePr>
          <p:cNvPr id="1130" name="Google Shape;1130;p54"/>
          <p:cNvGraphicFramePr/>
          <p:nvPr/>
        </p:nvGraphicFramePr>
        <p:xfrm>
          <a:off x="1905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28900"/>
                <a:gridCol w="3067050"/>
                <a:gridCol w="3067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Boolean Function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Microoperation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1" name="Google Shape;1131;p54"/>
          <p:cNvGraphicFramePr/>
          <p:nvPr/>
        </p:nvGraphicFramePr>
        <p:xfrm>
          <a:off x="1905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Clear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2" name="Google Shape;1132;p54"/>
          <p:cNvGraphicFramePr/>
          <p:nvPr/>
        </p:nvGraphicFramePr>
        <p:xfrm>
          <a:off x="1905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AND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3" name="Google Shape;1133;p54"/>
          <p:cNvGraphicFramePr/>
          <p:nvPr/>
        </p:nvGraphicFramePr>
        <p:xfrm>
          <a:off x="1905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4" name="Google Shape;1134;p54"/>
          <p:cNvGraphicFramePr/>
          <p:nvPr/>
        </p:nvGraphicFramePr>
        <p:xfrm>
          <a:off x="190500" y="289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Transfer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5" name="Google Shape;1135;p54"/>
          <p:cNvGraphicFramePr/>
          <p:nvPr/>
        </p:nvGraphicFramePr>
        <p:xfrm>
          <a:off x="190500" y="3352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6" name="Google Shape;1136;p54"/>
          <p:cNvGraphicFramePr/>
          <p:nvPr/>
        </p:nvGraphicFramePr>
        <p:xfrm>
          <a:off x="190500" y="381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Transfer</a:t>
                      </a:r>
                      <a:r>
                        <a:rPr b="0" lang="en-US" sz="2400"/>
                        <a:t> B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7" name="Google Shape;1137;p54"/>
          <p:cNvGraphicFramePr/>
          <p:nvPr/>
        </p:nvGraphicFramePr>
        <p:xfrm>
          <a:off x="190500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Exclusive-OR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8" name="Google Shape;1138;p54"/>
          <p:cNvGraphicFramePr/>
          <p:nvPr/>
        </p:nvGraphicFramePr>
        <p:xfrm>
          <a:off x="190500" y="4723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OR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16 Logic Microoperations</a:t>
            </a:r>
            <a:endParaRPr/>
          </a:p>
        </p:txBody>
      </p:sp>
      <p:graphicFrame>
        <p:nvGraphicFramePr>
          <p:cNvPr id="1144" name="Google Shape;1144;p55"/>
          <p:cNvGraphicFramePr/>
          <p:nvPr/>
        </p:nvGraphicFramePr>
        <p:xfrm>
          <a:off x="1905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28900"/>
                <a:gridCol w="3067050"/>
                <a:gridCol w="3067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Boolean Function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Microoperation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5" name="Google Shape;1145;p55"/>
          <p:cNvGraphicFramePr/>
          <p:nvPr/>
        </p:nvGraphicFramePr>
        <p:xfrm>
          <a:off x="1905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NOR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6" name="Google Shape;1146;p55"/>
          <p:cNvGraphicFramePr/>
          <p:nvPr/>
        </p:nvGraphicFramePr>
        <p:xfrm>
          <a:off x="1905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Exclusive</a:t>
                      </a:r>
                      <a:r>
                        <a:rPr b="0" lang="en-US" sz="2400"/>
                        <a:t>-</a:t>
                      </a:r>
                      <a:r>
                        <a:rPr b="0" lang="en-US" sz="2400"/>
                        <a:t>NOR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7" name="Google Shape;1147;p55"/>
          <p:cNvGraphicFramePr/>
          <p:nvPr/>
        </p:nvGraphicFramePr>
        <p:xfrm>
          <a:off x="185737" y="2448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Complement B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8" name="Google Shape;1148;p55"/>
          <p:cNvGraphicFramePr/>
          <p:nvPr/>
        </p:nvGraphicFramePr>
        <p:xfrm>
          <a:off x="185737" y="2905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9" name="Google Shape;1149;p55"/>
          <p:cNvGraphicFramePr/>
          <p:nvPr/>
        </p:nvGraphicFramePr>
        <p:xfrm>
          <a:off x="180974" y="3363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Complement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0" name="Google Shape;1150;p55"/>
          <p:cNvGraphicFramePr/>
          <p:nvPr/>
        </p:nvGraphicFramePr>
        <p:xfrm>
          <a:off x="190500" y="3820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1" name="Google Shape;1151;p55"/>
          <p:cNvGraphicFramePr/>
          <p:nvPr/>
        </p:nvGraphicFramePr>
        <p:xfrm>
          <a:off x="190500" y="4272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NAND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2" name="Google Shape;1152;p55"/>
          <p:cNvGraphicFramePr/>
          <p:nvPr/>
        </p:nvGraphicFramePr>
        <p:xfrm>
          <a:off x="180974" y="4724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2619375"/>
                <a:gridCol w="3071800"/>
                <a:gridCol w="30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Set to all 1’s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Open Sans SemiBold"/>
              <a:buNone/>
            </a:pPr>
            <a:r>
              <a:rPr lang="en-US" sz="3240"/>
              <a:t>Hardware Implementation of Logic Circuit</a:t>
            </a:r>
            <a:endParaRPr sz="3240"/>
          </a:p>
        </p:txBody>
      </p:sp>
      <p:grpSp>
        <p:nvGrpSpPr>
          <p:cNvPr id="1158" name="Google Shape;1158;p56"/>
          <p:cNvGrpSpPr/>
          <p:nvPr/>
        </p:nvGrpSpPr>
        <p:grpSpPr>
          <a:xfrm>
            <a:off x="3006944" y="1143000"/>
            <a:ext cx="2099187" cy="4358519"/>
            <a:chOff x="372035" y="1452283"/>
            <a:chExt cx="1532965" cy="1608224"/>
          </a:xfrm>
        </p:grpSpPr>
        <p:sp>
          <p:nvSpPr>
            <p:cNvPr id="1159" name="Google Shape;1159;p56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6"/>
            <p:cNvSpPr txBox="1"/>
            <p:nvPr/>
          </p:nvSpPr>
          <p:spPr>
            <a:xfrm>
              <a:off x="372035" y="1902148"/>
              <a:ext cx="370314" cy="1158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56"/>
          <p:cNvGrpSpPr/>
          <p:nvPr/>
        </p:nvGrpSpPr>
        <p:grpSpPr>
          <a:xfrm>
            <a:off x="534132" y="2221245"/>
            <a:ext cx="2456200" cy="598155"/>
            <a:chOff x="2854915" y="1715660"/>
            <a:chExt cx="3268799" cy="741118"/>
          </a:xfrm>
        </p:grpSpPr>
        <p:cxnSp>
          <p:nvCxnSpPr>
            <p:cNvPr id="1162" name="Google Shape;1162;p56"/>
            <p:cNvCxnSpPr/>
            <p:nvPr/>
          </p:nvCxnSpPr>
          <p:spPr>
            <a:xfrm>
              <a:off x="2854915" y="2266407"/>
              <a:ext cx="1603089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3" name="Google Shape;1163;p56"/>
            <p:cNvCxnSpPr/>
            <p:nvPr/>
          </p:nvCxnSpPr>
          <p:spPr>
            <a:xfrm>
              <a:off x="2854915" y="1903059"/>
              <a:ext cx="1603088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4" name="Google Shape;1164;p56"/>
            <p:cNvCxnSpPr/>
            <p:nvPr/>
          </p:nvCxnSpPr>
          <p:spPr>
            <a:xfrm flipH="1" rot="10800000">
              <a:off x="5346318" y="2086966"/>
              <a:ext cx="777396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5" name="Google Shape;1165;p56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56"/>
          <p:cNvGrpSpPr/>
          <p:nvPr/>
        </p:nvGrpSpPr>
        <p:grpSpPr>
          <a:xfrm>
            <a:off x="1163448" y="4650155"/>
            <a:ext cx="1850394" cy="607645"/>
            <a:chOff x="38934" y="5807938"/>
            <a:chExt cx="2462571" cy="752875"/>
          </a:xfrm>
        </p:grpSpPr>
        <p:cxnSp>
          <p:nvCxnSpPr>
            <p:cNvPr id="1167" name="Google Shape;1167;p56"/>
            <p:cNvCxnSpPr/>
            <p:nvPr/>
          </p:nvCxnSpPr>
          <p:spPr>
            <a:xfrm>
              <a:off x="38934" y="6187167"/>
              <a:ext cx="719449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8" name="Google Shape;1168;p56"/>
            <p:cNvCxnSpPr/>
            <p:nvPr/>
          </p:nvCxnSpPr>
          <p:spPr>
            <a:xfrm>
              <a:off x="1563382" y="6184637"/>
              <a:ext cx="938123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9" name="Google Shape;1169;p56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6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56"/>
          <p:cNvGrpSpPr/>
          <p:nvPr/>
        </p:nvGrpSpPr>
        <p:grpSpPr>
          <a:xfrm>
            <a:off x="771159" y="3073582"/>
            <a:ext cx="2235785" cy="584018"/>
            <a:chOff x="2802585" y="3048834"/>
            <a:chExt cx="2975464" cy="723601"/>
          </a:xfrm>
        </p:grpSpPr>
        <p:cxnSp>
          <p:nvCxnSpPr>
            <p:cNvPr id="1172" name="Google Shape;1172;p56"/>
            <p:cNvCxnSpPr/>
            <p:nvPr/>
          </p:nvCxnSpPr>
          <p:spPr>
            <a:xfrm>
              <a:off x="2802585" y="3596937"/>
              <a:ext cx="1306656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173" name="Google Shape;1173;p56"/>
            <p:cNvCxnSpPr/>
            <p:nvPr/>
          </p:nvCxnSpPr>
          <p:spPr>
            <a:xfrm>
              <a:off x="3319564" y="3223613"/>
              <a:ext cx="771119" cy="997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174" name="Google Shape;1174;p56"/>
            <p:cNvCxnSpPr/>
            <p:nvPr/>
          </p:nvCxnSpPr>
          <p:spPr>
            <a:xfrm>
              <a:off x="5010436" y="3413846"/>
              <a:ext cx="767613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5" name="Google Shape;1175;p5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176" name="Google Shape;1176;p56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rect b="b" l="l" r="r" t="t"/>
                <a:pathLst>
                  <a:path extrusionOk="0" h="10000" w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rect b="b" l="l" r="r" t="t"/>
                <a:pathLst>
                  <a:path extrusionOk="0" h="10000" w="2211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8" name="Google Shape;1178;p56"/>
          <p:cNvGrpSpPr/>
          <p:nvPr/>
        </p:nvGrpSpPr>
        <p:grpSpPr>
          <a:xfrm>
            <a:off x="781366" y="3911203"/>
            <a:ext cx="2225579" cy="584597"/>
            <a:chOff x="2763914" y="5435203"/>
            <a:chExt cx="2961881" cy="724319"/>
          </a:xfrm>
        </p:grpSpPr>
        <p:cxnSp>
          <p:nvCxnSpPr>
            <p:cNvPr id="1179" name="Google Shape;1179;p56"/>
            <p:cNvCxnSpPr/>
            <p:nvPr/>
          </p:nvCxnSpPr>
          <p:spPr>
            <a:xfrm>
              <a:off x="2763914" y="5984026"/>
              <a:ext cx="132631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0" name="Google Shape;1180;p56"/>
            <p:cNvCxnSpPr/>
            <p:nvPr/>
          </p:nvCxnSpPr>
          <p:spPr>
            <a:xfrm>
              <a:off x="3266488" y="5620676"/>
              <a:ext cx="823740" cy="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181" name="Google Shape;1181;p56"/>
            <p:cNvCxnSpPr/>
            <p:nvPr/>
          </p:nvCxnSpPr>
          <p:spPr>
            <a:xfrm>
              <a:off x="5010436" y="5800933"/>
              <a:ext cx="715359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2" name="Google Shape;1182;p56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rect b="b" l="l" r="r" t="t"/>
              <a:pathLst>
                <a:path extrusionOk="0" h="10000" w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6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6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rect b="b" l="l" r="r" t="t"/>
              <a:pathLst>
                <a:path extrusionOk="0" h="10000" w="2211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85" name="Google Shape;1185;p56"/>
          <p:cNvCxnSpPr/>
          <p:nvPr/>
        </p:nvCxnSpPr>
        <p:spPr>
          <a:xfrm flipH="1" rot="10800000">
            <a:off x="1163864" y="2376488"/>
            <a:ext cx="1" cy="2591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86" name="Google Shape;1186;p56"/>
          <p:cNvCxnSpPr/>
          <p:nvPr/>
        </p:nvCxnSpPr>
        <p:spPr>
          <a:xfrm rot="10800000">
            <a:off x="781365" y="2665753"/>
            <a:ext cx="0" cy="168840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87" name="Google Shape;1187;p56"/>
          <p:cNvCxnSpPr/>
          <p:nvPr/>
        </p:nvCxnSpPr>
        <p:spPr>
          <a:xfrm>
            <a:off x="1785759" y="1376269"/>
            <a:ext cx="1204573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8" name="Google Shape;1188;p56"/>
          <p:cNvCxnSpPr/>
          <p:nvPr/>
        </p:nvCxnSpPr>
        <p:spPr>
          <a:xfrm>
            <a:off x="1797992" y="1727922"/>
            <a:ext cx="1204573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9" name="Google Shape;1189;p56"/>
          <p:cNvSpPr txBox="1"/>
          <p:nvPr/>
        </p:nvSpPr>
        <p:spPr>
          <a:xfrm>
            <a:off x="68358" y="2131705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0" name="Google Shape;1190;p56"/>
          <p:cNvSpPr txBox="1"/>
          <p:nvPr/>
        </p:nvSpPr>
        <p:spPr>
          <a:xfrm>
            <a:off x="68358" y="2477458"/>
            <a:ext cx="389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  <p:sp>
        <p:nvSpPr>
          <p:cNvPr id="1191" name="Google Shape;1191;p56"/>
          <p:cNvSpPr txBox="1"/>
          <p:nvPr/>
        </p:nvSpPr>
        <p:spPr>
          <a:xfrm>
            <a:off x="1392112" y="1157923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2" name="Google Shape;1192;p56"/>
          <p:cNvSpPr txBox="1"/>
          <p:nvPr/>
        </p:nvSpPr>
        <p:spPr>
          <a:xfrm>
            <a:off x="1397286" y="1524197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93" name="Google Shape;1193;p56"/>
          <p:cNvCxnSpPr/>
          <p:nvPr/>
        </p:nvCxnSpPr>
        <p:spPr>
          <a:xfrm>
            <a:off x="5106131" y="3240030"/>
            <a:ext cx="60963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4" name="Google Shape;1194;p56"/>
          <p:cNvSpPr txBox="1"/>
          <p:nvPr/>
        </p:nvSpPr>
        <p:spPr>
          <a:xfrm>
            <a:off x="5715768" y="3062943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195" name="Google Shape;1195;p56"/>
          <p:cNvGraphicFramePr/>
          <p:nvPr/>
        </p:nvGraphicFramePr>
        <p:xfrm>
          <a:off x="5357118" y="381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427000"/>
                <a:gridCol w="569350"/>
                <a:gridCol w="1281025"/>
                <a:gridCol w="1494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r>
                        <a:rPr baseline="-25000" lang="en-US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r>
                        <a:rPr baseline="-25000"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Open Sans SemiBold"/>
              <a:buNone/>
            </a:pPr>
            <a:r>
              <a:rPr lang="en-US" sz="3240"/>
              <a:t>Hardware Implementation of Logic Circuit</a:t>
            </a:r>
            <a:endParaRPr/>
          </a:p>
        </p:txBody>
      </p:sp>
      <p:sp>
        <p:nvSpPr>
          <p:cNvPr id="1201" name="Google Shape;1201;p57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Hardware implementation consists of four gates and a multiplexer.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Each of the four logic operations is generated through a gate that performs the required logic.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outputs of the gates are applied to the data inputs of the multiplexer.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 The two selection inputs S</a:t>
            </a:r>
            <a:r>
              <a:rPr baseline="-25000" lang="en-US"/>
              <a:t>1</a:t>
            </a:r>
            <a:r>
              <a:rPr lang="en-US"/>
              <a:t> and S</a:t>
            </a:r>
            <a:r>
              <a:rPr baseline="-25000" lang="en-US"/>
              <a:t>0</a:t>
            </a:r>
            <a:r>
              <a:rPr lang="en-US"/>
              <a:t> choose one of the data inputs of the multiplexer and direct its value to the output.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Applications of Logic Microoperations</a:t>
            </a:r>
            <a:endParaRPr/>
          </a:p>
        </p:txBody>
      </p:sp>
      <p:sp>
        <p:nvSpPr>
          <p:cNvPr id="1207" name="Google Shape;1207;p58"/>
          <p:cNvSpPr txBox="1"/>
          <p:nvPr>
            <p:ph idx="1" type="body"/>
          </p:nvPr>
        </p:nvSpPr>
        <p:spPr>
          <a:xfrm>
            <a:off x="190500" y="990599"/>
            <a:ext cx="8763000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Calibri"/>
              <a:buAutoNum type="arabicPeriod"/>
            </a:pPr>
            <a:r>
              <a:rPr lang="en-US" sz="2220">
                <a:solidFill>
                  <a:schemeClr val="dk2"/>
                </a:solidFill>
              </a:rPr>
              <a:t>Selective Set Operation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The </a:t>
            </a:r>
            <a:r>
              <a:rPr i="1" lang="en-US" sz="2220">
                <a:solidFill>
                  <a:schemeClr val="dk2"/>
                </a:solidFill>
              </a:rPr>
              <a:t>selective-set</a:t>
            </a:r>
            <a:r>
              <a:rPr lang="en-US" sz="2220"/>
              <a:t> operation sets to 1 the bits in register A where there are corresponding 1's in register B.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It does not affect bit positions that have 0's in B.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The OR microoperation can be used to selectively set bits of a register.</a:t>
            </a:r>
            <a:endParaRPr/>
          </a:p>
        </p:txBody>
      </p:sp>
      <p:sp>
        <p:nvSpPr>
          <p:cNvPr id="1208" name="Google Shape;1208;p58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58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58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58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8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8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58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8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58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58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20" name="Google Shape;1220;p58"/>
          <p:cNvCxnSpPr/>
          <p:nvPr/>
        </p:nvCxnSpPr>
        <p:spPr>
          <a:xfrm>
            <a:off x="2885255" y="5210176"/>
            <a:ext cx="229498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1" name="Google Shape;1221;p58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before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2" name="Google Shape;1222;p58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 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(logic operand)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3" name="Google Shape;1223;p58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after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Applications of Logic Microoperations</a:t>
            </a:r>
            <a:endParaRPr/>
          </a:p>
        </p:txBody>
      </p:sp>
      <p:sp>
        <p:nvSpPr>
          <p:cNvPr id="1229" name="Google Shape;1229;p59"/>
          <p:cNvSpPr txBox="1"/>
          <p:nvPr>
            <p:ph idx="1" type="body"/>
          </p:nvPr>
        </p:nvSpPr>
        <p:spPr>
          <a:xfrm>
            <a:off x="190500" y="990599"/>
            <a:ext cx="8763000" cy="250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Calibri"/>
              <a:buAutoNum type="arabicPeriod" startAt="2"/>
            </a:pPr>
            <a:r>
              <a:rPr lang="en-US" sz="2220">
                <a:solidFill>
                  <a:schemeClr val="dk2"/>
                </a:solidFill>
              </a:rPr>
              <a:t>Selective Complement Operation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▪"/>
            </a:pPr>
            <a:r>
              <a:rPr lang="en-US" sz="2220"/>
              <a:t>The </a:t>
            </a:r>
            <a:r>
              <a:rPr i="1" lang="en-US" sz="2220">
                <a:solidFill>
                  <a:schemeClr val="dk2"/>
                </a:solidFill>
              </a:rPr>
              <a:t>selective-complement</a:t>
            </a:r>
            <a:r>
              <a:rPr lang="en-US" sz="2220"/>
              <a:t> operation complements bits in A where there are corresponding 1's in B.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▪"/>
            </a:pPr>
            <a:r>
              <a:rPr lang="en-US" sz="2220"/>
              <a:t>It does not affect bit positions that have 0's in B.</a:t>
            </a:r>
            <a:endParaRPr sz="2220"/>
          </a:p>
          <a:p>
            <a:pPr indent="-342900" lvl="0" marL="342900" rtl="0" algn="just">
              <a:lnSpc>
                <a:spcPct val="10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▪"/>
            </a:pPr>
            <a:r>
              <a:rPr lang="en-US" sz="2220"/>
              <a:t>The exclusive - OR microoperation can be used to selectively set bits of a register.</a:t>
            </a:r>
            <a:endParaRPr/>
          </a:p>
        </p:txBody>
      </p:sp>
      <p:sp>
        <p:nvSpPr>
          <p:cNvPr id="1230" name="Google Shape;1230;p59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59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59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59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59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59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5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59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59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59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59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42" name="Google Shape;1242;p59"/>
          <p:cNvCxnSpPr/>
          <p:nvPr/>
        </p:nvCxnSpPr>
        <p:spPr>
          <a:xfrm>
            <a:off x="2885255" y="5210176"/>
            <a:ext cx="229498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3" name="Google Shape;1243;p59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before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4" name="Google Shape;1244;p59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 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(logic operand)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5" name="Google Shape;1245;p59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after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Applications of Logic Microoperations</a:t>
            </a:r>
            <a:endParaRPr/>
          </a:p>
        </p:txBody>
      </p:sp>
      <p:sp>
        <p:nvSpPr>
          <p:cNvPr id="1251" name="Google Shape;1251;p60"/>
          <p:cNvSpPr txBox="1"/>
          <p:nvPr>
            <p:ph idx="1" type="body"/>
          </p:nvPr>
        </p:nvSpPr>
        <p:spPr>
          <a:xfrm>
            <a:off x="190500" y="990599"/>
            <a:ext cx="8763000" cy="250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 startAt="3"/>
            </a:pPr>
            <a:r>
              <a:rPr lang="en-US">
                <a:solidFill>
                  <a:schemeClr val="dk2"/>
                </a:solidFill>
              </a:rPr>
              <a:t>Selective Clear Operation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</a:t>
            </a:r>
            <a:r>
              <a:rPr i="1" lang="en-US">
                <a:solidFill>
                  <a:schemeClr val="dk2"/>
                </a:solidFill>
              </a:rPr>
              <a:t>selective-clear</a:t>
            </a:r>
            <a:r>
              <a:rPr lang="en-US"/>
              <a:t> operation clears to 0 the bits in A only where there are corresponding 1's in B.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It does not affect bit positions that have 0's in B.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corresponding logic microoperation is A ← A </a:t>
            </a:r>
            <a:r>
              <a:rPr lang="en-US" cap="small"/>
              <a:t>∧</a:t>
            </a:r>
            <a:r>
              <a:rPr i="1" lang="en-US" cap="small"/>
              <a:t> </a:t>
            </a:r>
            <a:r>
              <a:rPr lang="en-US"/>
              <a:t>B’.</a:t>
            </a:r>
            <a:endParaRPr/>
          </a:p>
          <a:p>
            <a:pPr indent="-1905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52" name="Google Shape;1252;p60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0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60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60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60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60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60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6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60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60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60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60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64" name="Google Shape;1264;p60"/>
          <p:cNvCxnSpPr/>
          <p:nvPr/>
        </p:nvCxnSpPr>
        <p:spPr>
          <a:xfrm>
            <a:off x="2885255" y="5210176"/>
            <a:ext cx="229498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5" name="Google Shape;1265;p60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before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6" name="Google Shape;1266;p6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 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(logic operand)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7" name="Google Shape;1267;p60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after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1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Applications of Logic Microoperations</a:t>
            </a:r>
            <a:endParaRPr/>
          </a:p>
        </p:txBody>
      </p:sp>
      <p:sp>
        <p:nvSpPr>
          <p:cNvPr id="1273" name="Google Shape;1273;p61"/>
          <p:cNvSpPr txBox="1"/>
          <p:nvPr>
            <p:ph idx="1" type="body"/>
          </p:nvPr>
        </p:nvSpPr>
        <p:spPr>
          <a:xfrm>
            <a:off x="190500" y="990599"/>
            <a:ext cx="8763000" cy="250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 startAt="4"/>
            </a:pPr>
            <a:r>
              <a:rPr lang="en-US">
                <a:solidFill>
                  <a:schemeClr val="dk2"/>
                </a:solidFill>
              </a:rPr>
              <a:t>Mask Operation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</a:t>
            </a:r>
            <a:r>
              <a:rPr i="1" lang="en-US">
                <a:solidFill>
                  <a:schemeClr val="dk2"/>
                </a:solidFill>
              </a:rPr>
              <a:t>mask</a:t>
            </a:r>
            <a:r>
              <a:rPr lang="en-US"/>
              <a:t> operation is similar to the selective-clear operation except that the bits of A are cleared only where there are corresponding 0’s in B.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mask operation is an AND microoperation.</a:t>
            </a:r>
            <a:endParaRPr/>
          </a:p>
          <a:p>
            <a:pPr indent="-1905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74" name="Google Shape;1274;p61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61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61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61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61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61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61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61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6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61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61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61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86" name="Google Shape;1286;p61"/>
          <p:cNvCxnSpPr/>
          <p:nvPr/>
        </p:nvCxnSpPr>
        <p:spPr>
          <a:xfrm>
            <a:off x="2885255" y="5210176"/>
            <a:ext cx="229498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7" name="Google Shape;1287;p61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before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8" name="Google Shape;1288;p61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 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(logic operand)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9" name="Google Shape;1289;p61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after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Microoperations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operations executed on data stored in registers are called </a:t>
            </a:r>
            <a:r>
              <a:rPr i="1" lang="en-US">
                <a:solidFill>
                  <a:schemeClr val="dk2"/>
                </a:solidFill>
              </a:rPr>
              <a:t>microoperations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</a:t>
            </a:r>
            <a:r>
              <a:rPr i="1" lang="en-US">
                <a:solidFill>
                  <a:schemeClr val="dk2"/>
                </a:solidFill>
              </a:rPr>
              <a:t>microoperation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is an elementary operation performed on the information stored in one or more registers.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result of the operation may replace the previous binary information of a register or may be transferred to another register.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Example:</a:t>
            </a:r>
            <a:endParaRPr/>
          </a:p>
          <a:p>
            <a:pPr indent="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Shift, count, clear and load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2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Applications of Logic Microoperations</a:t>
            </a:r>
            <a:endParaRPr/>
          </a:p>
        </p:txBody>
      </p:sp>
      <p:sp>
        <p:nvSpPr>
          <p:cNvPr id="1295" name="Google Shape;1295;p62"/>
          <p:cNvSpPr txBox="1"/>
          <p:nvPr>
            <p:ph idx="1" type="body"/>
          </p:nvPr>
        </p:nvSpPr>
        <p:spPr>
          <a:xfrm>
            <a:off x="190500" y="990599"/>
            <a:ext cx="8763000" cy="278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 startAt="5"/>
            </a:pPr>
            <a:r>
              <a:rPr lang="en-US">
                <a:solidFill>
                  <a:schemeClr val="dk2"/>
                </a:solidFill>
              </a:rPr>
              <a:t>Insert Operation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</a:t>
            </a:r>
            <a:r>
              <a:rPr i="1" lang="en-US">
                <a:solidFill>
                  <a:schemeClr val="dk2"/>
                </a:solidFill>
              </a:rPr>
              <a:t>insert</a:t>
            </a:r>
            <a:r>
              <a:rPr lang="en-US"/>
              <a:t> operation inserts a new value into a group of bits.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is done by first masking and then ORing them with required value.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mask operation is an AND microoperation and the insert operation is an OR microoperation.</a:t>
            </a:r>
            <a:endParaRPr/>
          </a:p>
          <a:p>
            <a:pPr indent="-190500" lvl="0" marL="342900" rtl="0" algn="just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96" name="Google Shape;1296;p62"/>
          <p:cNvSpPr txBox="1"/>
          <p:nvPr/>
        </p:nvSpPr>
        <p:spPr>
          <a:xfrm>
            <a:off x="693093" y="417874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62"/>
          <p:cNvSpPr txBox="1"/>
          <p:nvPr/>
        </p:nvSpPr>
        <p:spPr>
          <a:xfrm>
            <a:off x="990600" y="417874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62"/>
          <p:cNvSpPr txBox="1"/>
          <p:nvPr/>
        </p:nvSpPr>
        <p:spPr>
          <a:xfrm>
            <a:off x="1295400" y="417874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62"/>
          <p:cNvSpPr txBox="1"/>
          <p:nvPr/>
        </p:nvSpPr>
        <p:spPr>
          <a:xfrm>
            <a:off x="1579233" y="417874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62"/>
          <p:cNvSpPr txBox="1"/>
          <p:nvPr/>
        </p:nvSpPr>
        <p:spPr>
          <a:xfrm>
            <a:off x="693093" y="492832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62"/>
          <p:cNvSpPr txBox="1"/>
          <p:nvPr/>
        </p:nvSpPr>
        <p:spPr>
          <a:xfrm>
            <a:off x="990600" y="49283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62"/>
          <p:cNvSpPr txBox="1"/>
          <p:nvPr/>
        </p:nvSpPr>
        <p:spPr>
          <a:xfrm>
            <a:off x="1295400" y="49283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62"/>
          <p:cNvSpPr txBox="1"/>
          <p:nvPr/>
        </p:nvSpPr>
        <p:spPr>
          <a:xfrm>
            <a:off x="1582520" y="49283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4" name="Google Shape;1304;p62"/>
          <p:cNvCxnSpPr/>
          <p:nvPr/>
        </p:nvCxnSpPr>
        <p:spPr>
          <a:xfrm>
            <a:off x="599255" y="5605464"/>
            <a:ext cx="2905945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5" name="Google Shape;1305;p62"/>
          <p:cNvSpPr txBox="1"/>
          <p:nvPr/>
        </p:nvSpPr>
        <p:spPr>
          <a:xfrm>
            <a:off x="84905" y="4240297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6" name="Google Shape;1306;p62"/>
          <p:cNvSpPr txBox="1"/>
          <p:nvPr/>
        </p:nvSpPr>
        <p:spPr>
          <a:xfrm>
            <a:off x="83310" y="4989882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7" name="Google Shape;1307;p62"/>
          <p:cNvSpPr txBox="1"/>
          <p:nvPr/>
        </p:nvSpPr>
        <p:spPr>
          <a:xfrm>
            <a:off x="2070317" y="418061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62"/>
          <p:cNvSpPr txBox="1"/>
          <p:nvPr/>
        </p:nvSpPr>
        <p:spPr>
          <a:xfrm>
            <a:off x="2367824" y="418061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62"/>
          <p:cNvSpPr txBox="1"/>
          <p:nvPr/>
        </p:nvSpPr>
        <p:spPr>
          <a:xfrm>
            <a:off x="2672624" y="418061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62"/>
          <p:cNvSpPr txBox="1"/>
          <p:nvPr/>
        </p:nvSpPr>
        <p:spPr>
          <a:xfrm>
            <a:off x="2956457" y="418061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62"/>
          <p:cNvSpPr txBox="1"/>
          <p:nvPr/>
        </p:nvSpPr>
        <p:spPr>
          <a:xfrm>
            <a:off x="2070317" y="493020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62"/>
          <p:cNvSpPr txBox="1"/>
          <p:nvPr/>
        </p:nvSpPr>
        <p:spPr>
          <a:xfrm>
            <a:off x="2367824" y="493020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62"/>
          <p:cNvSpPr txBox="1"/>
          <p:nvPr/>
        </p:nvSpPr>
        <p:spPr>
          <a:xfrm>
            <a:off x="2672624" y="493020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62"/>
          <p:cNvSpPr txBox="1"/>
          <p:nvPr/>
        </p:nvSpPr>
        <p:spPr>
          <a:xfrm>
            <a:off x="2959744" y="493020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62"/>
          <p:cNvSpPr txBox="1"/>
          <p:nvPr/>
        </p:nvSpPr>
        <p:spPr>
          <a:xfrm>
            <a:off x="689150" y="566175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62"/>
          <p:cNvSpPr txBox="1"/>
          <p:nvPr/>
        </p:nvSpPr>
        <p:spPr>
          <a:xfrm>
            <a:off x="986657" y="566175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62"/>
          <p:cNvSpPr txBox="1"/>
          <p:nvPr/>
        </p:nvSpPr>
        <p:spPr>
          <a:xfrm>
            <a:off x="1291457" y="566175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62"/>
          <p:cNvSpPr txBox="1"/>
          <p:nvPr/>
        </p:nvSpPr>
        <p:spPr>
          <a:xfrm>
            <a:off x="1578577" y="566175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62"/>
          <p:cNvSpPr txBox="1"/>
          <p:nvPr/>
        </p:nvSpPr>
        <p:spPr>
          <a:xfrm>
            <a:off x="2066374" y="56636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62"/>
          <p:cNvSpPr txBox="1"/>
          <p:nvPr/>
        </p:nvSpPr>
        <p:spPr>
          <a:xfrm>
            <a:off x="2363881" y="5663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62"/>
          <p:cNvSpPr txBox="1"/>
          <p:nvPr/>
        </p:nvSpPr>
        <p:spPr>
          <a:xfrm>
            <a:off x="2668681" y="5663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62"/>
          <p:cNvSpPr txBox="1"/>
          <p:nvPr/>
        </p:nvSpPr>
        <p:spPr>
          <a:xfrm>
            <a:off x="2955801" y="5663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62"/>
          <p:cNvSpPr txBox="1"/>
          <p:nvPr/>
        </p:nvSpPr>
        <p:spPr>
          <a:xfrm>
            <a:off x="5658149" y="417687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62"/>
          <p:cNvSpPr txBox="1"/>
          <p:nvPr/>
        </p:nvSpPr>
        <p:spPr>
          <a:xfrm>
            <a:off x="5955656" y="417687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62"/>
          <p:cNvSpPr txBox="1"/>
          <p:nvPr/>
        </p:nvSpPr>
        <p:spPr>
          <a:xfrm>
            <a:off x="6260456" y="417687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62"/>
          <p:cNvSpPr txBox="1"/>
          <p:nvPr/>
        </p:nvSpPr>
        <p:spPr>
          <a:xfrm>
            <a:off x="6544289" y="417687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62"/>
          <p:cNvSpPr txBox="1"/>
          <p:nvPr/>
        </p:nvSpPr>
        <p:spPr>
          <a:xfrm>
            <a:off x="5658149" y="492645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62"/>
          <p:cNvSpPr txBox="1"/>
          <p:nvPr/>
        </p:nvSpPr>
        <p:spPr>
          <a:xfrm>
            <a:off x="5955656" y="4926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2"/>
          <p:cNvSpPr txBox="1"/>
          <p:nvPr/>
        </p:nvSpPr>
        <p:spPr>
          <a:xfrm>
            <a:off x="6260456" y="4926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62"/>
          <p:cNvSpPr txBox="1"/>
          <p:nvPr/>
        </p:nvSpPr>
        <p:spPr>
          <a:xfrm>
            <a:off x="6547576" y="4926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1" name="Google Shape;1331;p62"/>
          <p:cNvCxnSpPr/>
          <p:nvPr/>
        </p:nvCxnSpPr>
        <p:spPr>
          <a:xfrm>
            <a:off x="5564311" y="5603592"/>
            <a:ext cx="2905945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2" name="Google Shape;1332;p62"/>
          <p:cNvSpPr txBox="1"/>
          <p:nvPr/>
        </p:nvSpPr>
        <p:spPr>
          <a:xfrm>
            <a:off x="5049961" y="4238425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3" name="Google Shape;1333;p62"/>
          <p:cNvSpPr txBox="1"/>
          <p:nvPr/>
        </p:nvSpPr>
        <p:spPr>
          <a:xfrm>
            <a:off x="5048366" y="4988010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4" name="Google Shape;1334;p62"/>
          <p:cNvSpPr txBox="1"/>
          <p:nvPr/>
        </p:nvSpPr>
        <p:spPr>
          <a:xfrm>
            <a:off x="7035373" y="417874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2"/>
          <p:cNvSpPr txBox="1"/>
          <p:nvPr/>
        </p:nvSpPr>
        <p:spPr>
          <a:xfrm>
            <a:off x="7332880" y="417874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62"/>
          <p:cNvSpPr txBox="1"/>
          <p:nvPr/>
        </p:nvSpPr>
        <p:spPr>
          <a:xfrm>
            <a:off x="7637680" y="417874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62"/>
          <p:cNvSpPr txBox="1"/>
          <p:nvPr/>
        </p:nvSpPr>
        <p:spPr>
          <a:xfrm>
            <a:off x="7921513" y="417874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62"/>
          <p:cNvSpPr txBox="1"/>
          <p:nvPr/>
        </p:nvSpPr>
        <p:spPr>
          <a:xfrm>
            <a:off x="7035373" y="492832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62"/>
          <p:cNvSpPr txBox="1"/>
          <p:nvPr/>
        </p:nvSpPr>
        <p:spPr>
          <a:xfrm>
            <a:off x="7332880" y="49283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62"/>
          <p:cNvSpPr txBox="1"/>
          <p:nvPr/>
        </p:nvSpPr>
        <p:spPr>
          <a:xfrm>
            <a:off x="7637680" y="49283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62"/>
          <p:cNvSpPr txBox="1"/>
          <p:nvPr/>
        </p:nvSpPr>
        <p:spPr>
          <a:xfrm>
            <a:off x="7924800" y="492832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62"/>
          <p:cNvSpPr txBox="1"/>
          <p:nvPr/>
        </p:nvSpPr>
        <p:spPr>
          <a:xfrm>
            <a:off x="5654206" y="565988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62"/>
          <p:cNvSpPr txBox="1"/>
          <p:nvPr/>
        </p:nvSpPr>
        <p:spPr>
          <a:xfrm>
            <a:off x="5951713" y="565988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62"/>
          <p:cNvSpPr txBox="1"/>
          <p:nvPr/>
        </p:nvSpPr>
        <p:spPr>
          <a:xfrm>
            <a:off x="6256513" y="565988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62"/>
          <p:cNvSpPr txBox="1"/>
          <p:nvPr/>
        </p:nvSpPr>
        <p:spPr>
          <a:xfrm>
            <a:off x="6543633" y="565988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62"/>
          <p:cNvSpPr txBox="1"/>
          <p:nvPr/>
        </p:nvSpPr>
        <p:spPr>
          <a:xfrm>
            <a:off x="7031430" y="5661753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62"/>
          <p:cNvSpPr txBox="1"/>
          <p:nvPr/>
        </p:nvSpPr>
        <p:spPr>
          <a:xfrm>
            <a:off x="7328937" y="566175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62"/>
          <p:cNvSpPr txBox="1"/>
          <p:nvPr/>
        </p:nvSpPr>
        <p:spPr>
          <a:xfrm>
            <a:off x="7633737" y="566175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62"/>
          <p:cNvSpPr txBox="1"/>
          <p:nvPr/>
        </p:nvSpPr>
        <p:spPr>
          <a:xfrm>
            <a:off x="7920857" y="566175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62"/>
          <p:cNvSpPr txBox="1"/>
          <p:nvPr/>
        </p:nvSpPr>
        <p:spPr>
          <a:xfrm>
            <a:off x="599255" y="3682329"/>
            <a:ext cx="27496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62"/>
          <p:cNvSpPr txBox="1"/>
          <p:nvPr/>
        </p:nvSpPr>
        <p:spPr>
          <a:xfrm>
            <a:off x="5561888" y="3682329"/>
            <a:ext cx="27496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62"/>
          <p:cNvSpPr txBox="1"/>
          <p:nvPr/>
        </p:nvSpPr>
        <p:spPr>
          <a:xfrm>
            <a:off x="5045887" y="5721434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3" name="Google Shape;1353;p62"/>
          <p:cNvSpPr txBox="1"/>
          <p:nvPr/>
        </p:nvSpPr>
        <p:spPr>
          <a:xfrm>
            <a:off x="86739" y="5721433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Applications of Logic Microoperations</a:t>
            </a:r>
            <a:endParaRPr/>
          </a:p>
        </p:txBody>
      </p:sp>
      <p:sp>
        <p:nvSpPr>
          <p:cNvPr id="1359" name="Google Shape;1359;p63"/>
          <p:cNvSpPr txBox="1"/>
          <p:nvPr>
            <p:ph idx="1" type="body"/>
          </p:nvPr>
        </p:nvSpPr>
        <p:spPr>
          <a:xfrm>
            <a:off x="190500" y="990599"/>
            <a:ext cx="8763000" cy="250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 startAt="6"/>
            </a:pPr>
            <a:r>
              <a:rPr lang="en-US">
                <a:solidFill>
                  <a:schemeClr val="dk2"/>
                </a:solidFill>
              </a:rPr>
              <a:t>Clear Operation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</a:t>
            </a:r>
            <a:r>
              <a:rPr i="1" lang="en-US">
                <a:solidFill>
                  <a:schemeClr val="dk2"/>
                </a:solidFill>
              </a:rPr>
              <a:t>clear</a:t>
            </a:r>
            <a:r>
              <a:rPr lang="en-US"/>
              <a:t> operation compares the words in A and B and produces an all 0’s result if the two numbers are equal.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operation is achieved by an exclusive-OR microoperation.</a:t>
            </a:r>
            <a:endParaRPr/>
          </a:p>
          <a:p>
            <a:pPr indent="-1905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0" name="Google Shape;1360;p6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63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63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63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63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63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63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63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63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63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6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63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372" name="Google Shape;1372;p63"/>
          <p:cNvCxnSpPr/>
          <p:nvPr/>
        </p:nvCxnSpPr>
        <p:spPr>
          <a:xfrm>
            <a:off x="2885255" y="5210176"/>
            <a:ext cx="229498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3" name="Google Shape;1373;p63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4" name="Google Shape;1374;p63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5" name="Google Shape;1375;p63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← A 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⊕ </a:t>
            </a:r>
            <a:r>
              <a:rPr i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i="1"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Shift Microoperations</a:t>
            </a:r>
            <a:endParaRPr/>
          </a:p>
        </p:txBody>
      </p:sp>
      <p:sp>
        <p:nvSpPr>
          <p:cNvPr id="1381" name="Google Shape;1381;p64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Shift microoperations are used for serial transfer of data.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Used in conjunction with arithmetic, logic and other data processing operations.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content of the register can be shifted to the left or the right.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first flip-flop receives its binary information from the serial input.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information transferred through the serial input determines the type of shift.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Types of shift</a:t>
            </a:r>
            <a:endParaRPr/>
          </a:p>
        </p:txBody>
      </p:sp>
      <p:sp>
        <p:nvSpPr>
          <p:cNvPr id="1387" name="Google Shape;1387;p65"/>
          <p:cNvSpPr txBox="1"/>
          <p:nvPr>
            <p:ph idx="1" type="body"/>
          </p:nvPr>
        </p:nvSpPr>
        <p:spPr>
          <a:xfrm>
            <a:off x="190500" y="990600"/>
            <a:ext cx="8763000" cy="10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en-US">
                <a:solidFill>
                  <a:schemeClr val="dk2"/>
                </a:solidFill>
              </a:rPr>
              <a:t>Logical Shift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</a:t>
            </a:r>
            <a:r>
              <a:rPr i="1" lang="en-US">
                <a:solidFill>
                  <a:schemeClr val="dk2"/>
                </a:solidFill>
              </a:rPr>
              <a:t>logical shift</a:t>
            </a:r>
            <a:r>
              <a:rPr lang="en-US"/>
              <a:t> is one that transfers 0 through the serial input. </a:t>
            </a:r>
            <a:endParaRPr/>
          </a:p>
          <a:p>
            <a:pPr indent="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388" name="Google Shape;1388;p65"/>
          <p:cNvGraphicFramePr/>
          <p:nvPr/>
        </p:nvGraphicFramePr>
        <p:xfrm>
          <a:off x="1190624" y="281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9" name="Google Shape;1389;p65"/>
          <p:cNvGraphicFramePr/>
          <p:nvPr/>
        </p:nvGraphicFramePr>
        <p:xfrm>
          <a:off x="1190624" y="4230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0" name="Google Shape;1390;p65"/>
          <p:cNvSpPr txBox="1"/>
          <p:nvPr/>
        </p:nvSpPr>
        <p:spPr>
          <a:xfrm>
            <a:off x="381000" y="28781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65"/>
          <p:cNvSpPr txBox="1"/>
          <p:nvPr/>
        </p:nvSpPr>
        <p:spPr>
          <a:xfrm>
            <a:off x="381000" y="4289019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2" name="Google Shape;1392;p65"/>
          <p:cNvCxnSpPr/>
          <p:nvPr/>
        </p:nvCxnSpPr>
        <p:spPr>
          <a:xfrm flipH="1">
            <a:off x="1447800" y="3398520"/>
            <a:ext cx="552448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393" name="Google Shape;1393;p65"/>
          <p:cNvCxnSpPr/>
          <p:nvPr/>
        </p:nvCxnSpPr>
        <p:spPr>
          <a:xfrm flipH="1">
            <a:off x="2000248" y="3398520"/>
            <a:ext cx="561976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394" name="Google Shape;1394;p65"/>
          <p:cNvCxnSpPr/>
          <p:nvPr/>
        </p:nvCxnSpPr>
        <p:spPr>
          <a:xfrm flipH="1">
            <a:off x="2562224" y="3398520"/>
            <a:ext cx="561976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395" name="Google Shape;1395;p65"/>
          <p:cNvSpPr/>
          <p:nvPr/>
        </p:nvSpPr>
        <p:spPr>
          <a:xfrm>
            <a:off x="1190624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65"/>
          <p:cNvSpPr/>
          <p:nvPr/>
        </p:nvSpPr>
        <p:spPr>
          <a:xfrm>
            <a:off x="1724024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65"/>
          <p:cNvSpPr/>
          <p:nvPr/>
        </p:nvSpPr>
        <p:spPr>
          <a:xfrm>
            <a:off x="2286000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65"/>
          <p:cNvSpPr/>
          <p:nvPr/>
        </p:nvSpPr>
        <p:spPr>
          <a:xfrm>
            <a:off x="2819400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65"/>
          <p:cNvSpPr/>
          <p:nvPr/>
        </p:nvSpPr>
        <p:spPr>
          <a:xfrm>
            <a:off x="914400" y="40386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65"/>
          <p:cNvSpPr/>
          <p:nvPr/>
        </p:nvSpPr>
        <p:spPr>
          <a:xfrm>
            <a:off x="457200" y="2049067"/>
            <a:ext cx="30848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shl - logical shift left</a:t>
            </a:r>
            <a:endParaRPr/>
          </a:p>
        </p:txBody>
      </p:sp>
      <p:graphicFrame>
        <p:nvGraphicFramePr>
          <p:cNvPr id="1401" name="Google Shape;1401;p65"/>
          <p:cNvGraphicFramePr/>
          <p:nvPr/>
        </p:nvGraphicFramePr>
        <p:xfrm>
          <a:off x="5725805" y="281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2" name="Google Shape;1402;p65"/>
          <p:cNvGraphicFramePr/>
          <p:nvPr/>
        </p:nvGraphicFramePr>
        <p:xfrm>
          <a:off x="5725805" y="4230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3" name="Google Shape;1403;p65"/>
          <p:cNvSpPr txBox="1"/>
          <p:nvPr/>
        </p:nvSpPr>
        <p:spPr>
          <a:xfrm>
            <a:off x="4916181" y="28781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65"/>
          <p:cNvSpPr txBox="1"/>
          <p:nvPr/>
        </p:nvSpPr>
        <p:spPr>
          <a:xfrm>
            <a:off x="4916181" y="4289019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5" name="Google Shape;1405;p65"/>
          <p:cNvCxnSpPr/>
          <p:nvPr/>
        </p:nvCxnSpPr>
        <p:spPr>
          <a:xfrm>
            <a:off x="6006793" y="3398520"/>
            <a:ext cx="481012" cy="8293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06" name="Google Shape;1406;p65"/>
          <p:cNvCxnSpPr/>
          <p:nvPr/>
        </p:nvCxnSpPr>
        <p:spPr>
          <a:xfrm>
            <a:off x="6538537" y="3397328"/>
            <a:ext cx="511244" cy="830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07" name="Google Shape;1407;p65"/>
          <p:cNvCxnSpPr/>
          <p:nvPr/>
        </p:nvCxnSpPr>
        <p:spPr>
          <a:xfrm>
            <a:off x="7100513" y="3339792"/>
            <a:ext cx="535056" cy="8816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08" name="Google Shape;1408;p65"/>
          <p:cNvSpPr/>
          <p:nvPr/>
        </p:nvSpPr>
        <p:spPr>
          <a:xfrm>
            <a:off x="5725805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65"/>
          <p:cNvSpPr/>
          <p:nvPr/>
        </p:nvSpPr>
        <p:spPr>
          <a:xfrm>
            <a:off x="6259205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65"/>
          <p:cNvSpPr/>
          <p:nvPr/>
        </p:nvSpPr>
        <p:spPr>
          <a:xfrm>
            <a:off x="6821181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65"/>
          <p:cNvSpPr/>
          <p:nvPr/>
        </p:nvSpPr>
        <p:spPr>
          <a:xfrm>
            <a:off x="7354581" y="42214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65"/>
          <p:cNvSpPr/>
          <p:nvPr/>
        </p:nvSpPr>
        <p:spPr>
          <a:xfrm>
            <a:off x="5562600" y="40386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65"/>
          <p:cNvSpPr/>
          <p:nvPr/>
        </p:nvSpPr>
        <p:spPr>
          <a:xfrm>
            <a:off x="4876800" y="2049067"/>
            <a:ext cx="33234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shr - logical shift right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Types of shift</a:t>
            </a:r>
            <a:endParaRPr/>
          </a:p>
        </p:txBody>
      </p:sp>
      <p:sp>
        <p:nvSpPr>
          <p:cNvPr id="1419" name="Google Shape;1419;p66"/>
          <p:cNvSpPr txBox="1"/>
          <p:nvPr>
            <p:ph idx="1" type="body"/>
          </p:nvPr>
        </p:nvSpPr>
        <p:spPr>
          <a:xfrm>
            <a:off x="190500" y="990600"/>
            <a:ext cx="8763000" cy="2286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Calibri"/>
              <a:buAutoNum type="arabicPeriod" startAt="2"/>
            </a:pPr>
            <a:r>
              <a:rPr lang="en-US" sz="2220">
                <a:solidFill>
                  <a:schemeClr val="dk2"/>
                </a:solidFill>
              </a:rPr>
              <a:t>Circular Shift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▪"/>
            </a:pPr>
            <a:r>
              <a:rPr lang="en-US" sz="2220"/>
              <a:t>A </a:t>
            </a:r>
            <a:r>
              <a:rPr i="1" lang="en-US" sz="2220">
                <a:solidFill>
                  <a:schemeClr val="dk2"/>
                </a:solidFill>
              </a:rPr>
              <a:t>circular shift</a:t>
            </a:r>
            <a:r>
              <a:rPr lang="en-US" sz="2220"/>
              <a:t> (also known as a rotate operation) circulates the bits of the register around the two ends without loss of information.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▪"/>
            </a:pPr>
            <a:r>
              <a:rPr lang="en-US" sz="2220"/>
              <a:t>This is accomplished by connecting the serial output of the shift register to its serial input.</a:t>
            </a:r>
            <a:endParaRPr sz="2220"/>
          </a:p>
        </p:txBody>
      </p:sp>
      <p:graphicFrame>
        <p:nvGraphicFramePr>
          <p:cNvPr id="1420" name="Google Shape;1420;p66"/>
          <p:cNvGraphicFramePr/>
          <p:nvPr/>
        </p:nvGraphicFramePr>
        <p:xfrm>
          <a:off x="1495424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1" name="Google Shape;1421;p66"/>
          <p:cNvGraphicFramePr/>
          <p:nvPr/>
        </p:nvGraphicFramePr>
        <p:xfrm>
          <a:off x="1495424" y="55256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2" name="Google Shape;1422;p66"/>
          <p:cNvSpPr txBox="1"/>
          <p:nvPr/>
        </p:nvSpPr>
        <p:spPr>
          <a:xfrm>
            <a:off x="685800" y="41735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66"/>
          <p:cNvSpPr txBox="1"/>
          <p:nvPr/>
        </p:nvSpPr>
        <p:spPr>
          <a:xfrm>
            <a:off x="685800" y="5584419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4" name="Google Shape;1424;p66"/>
          <p:cNvCxnSpPr/>
          <p:nvPr/>
        </p:nvCxnSpPr>
        <p:spPr>
          <a:xfrm flipH="1">
            <a:off x="1752600" y="4693920"/>
            <a:ext cx="552448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25" name="Google Shape;1425;p66"/>
          <p:cNvCxnSpPr/>
          <p:nvPr/>
        </p:nvCxnSpPr>
        <p:spPr>
          <a:xfrm flipH="1">
            <a:off x="2305048" y="4693920"/>
            <a:ext cx="561976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26" name="Google Shape;1426;p66"/>
          <p:cNvCxnSpPr/>
          <p:nvPr/>
        </p:nvCxnSpPr>
        <p:spPr>
          <a:xfrm flipH="1">
            <a:off x="2867024" y="4693920"/>
            <a:ext cx="561976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27" name="Google Shape;1427;p66"/>
          <p:cNvSpPr/>
          <p:nvPr/>
        </p:nvSpPr>
        <p:spPr>
          <a:xfrm>
            <a:off x="1495424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66"/>
          <p:cNvSpPr/>
          <p:nvPr/>
        </p:nvSpPr>
        <p:spPr>
          <a:xfrm>
            <a:off x="2028824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66"/>
          <p:cNvSpPr/>
          <p:nvPr/>
        </p:nvSpPr>
        <p:spPr>
          <a:xfrm>
            <a:off x="2590800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66"/>
          <p:cNvSpPr/>
          <p:nvPr/>
        </p:nvSpPr>
        <p:spPr>
          <a:xfrm>
            <a:off x="3124200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66"/>
          <p:cNvSpPr/>
          <p:nvPr/>
        </p:nvSpPr>
        <p:spPr>
          <a:xfrm>
            <a:off x="1295400" y="54102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66"/>
          <p:cNvSpPr/>
          <p:nvPr/>
        </p:nvSpPr>
        <p:spPr>
          <a:xfrm>
            <a:off x="762000" y="3344467"/>
            <a:ext cx="3138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cil - circular shift left</a:t>
            </a:r>
            <a:endParaRPr/>
          </a:p>
        </p:txBody>
      </p:sp>
      <p:graphicFrame>
        <p:nvGraphicFramePr>
          <p:cNvPr id="1433" name="Google Shape;1433;p66"/>
          <p:cNvGraphicFramePr/>
          <p:nvPr/>
        </p:nvGraphicFramePr>
        <p:xfrm>
          <a:off x="6030605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4" name="Google Shape;1434;p66"/>
          <p:cNvGraphicFramePr/>
          <p:nvPr/>
        </p:nvGraphicFramePr>
        <p:xfrm>
          <a:off x="6030605" y="55256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5" name="Google Shape;1435;p66"/>
          <p:cNvSpPr txBox="1"/>
          <p:nvPr/>
        </p:nvSpPr>
        <p:spPr>
          <a:xfrm>
            <a:off x="5220981" y="41735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66"/>
          <p:cNvSpPr txBox="1"/>
          <p:nvPr/>
        </p:nvSpPr>
        <p:spPr>
          <a:xfrm>
            <a:off x="5220981" y="5584419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7" name="Google Shape;1437;p66"/>
          <p:cNvCxnSpPr/>
          <p:nvPr/>
        </p:nvCxnSpPr>
        <p:spPr>
          <a:xfrm>
            <a:off x="6311593" y="4693920"/>
            <a:ext cx="481012" cy="8293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38" name="Google Shape;1438;p66"/>
          <p:cNvCxnSpPr/>
          <p:nvPr/>
        </p:nvCxnSpPr>
        <p:spPr>
          <a:xfrm>
            <a:off x="6843337" y="4692728"/>
            <a:ext cx="511244" cy="830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39" name="Google Shape;1439;p66"/>
          <p:cNvCxnSpPr/>
          <p:nvPr/>
        </p:nvCxnSpPr>
        <p:spPr>
          <a:xfrm>
            <a:off x="7405313" y="4635192"/>
            <a:ext cx="535056" cy="8816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40" name="Google Shape;1440;p66"/>
          <p:cNvSpPr/>
          <p:nvPr/>
        </p:nvSpPr>
        <p:spPr>
          <a:xfrm>
            <a:off x="5991224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66"/>
          <p:cNvSpPr/>
          <p:nvPr/>
        </p:nvSpPr>
        <p:spPr>
          <a:xfrm>
            <a:off x="6564005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66"/>
          <p:cNvSpPr/>
          <p:nvPr/>
        </p:nvSpPr>
        <p:spPr>
          <a:xfrm>
            <a:off x="7125981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66"/>
          <p:cNvSpPr/>
          <p:nvPr/>
        </p:nvSpPr>
        <p:spPr>
          <a:xfrm>
            <a:off x="7659381" y="55168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66"/>
          <p:cNvSpPr/>
          <p:nvPr/>
        </p:nvSpPr>
        <p:spPr>
          <a:xfrm>
            <a:off x="5867400" y="53340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66"/>
          <p:cNvSpPr/>
          <p:nvPr/>
        </p:nvSpPr>
        <p:spPr>
          <a:xfrm>
            <a:off x="5181600" y="3344467"/>
            <a:ext cx="3377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cir - circular shift right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6" name="Google Shape;1446;p66"/>
          <p:cNvGrpSpPr/>
          <p:nvPr/>
        </p:nvGrpSpPr>
        <p:grpSpPr>
          <a:xfrm>
            <a:off x="1295400" y="3962400"/>
            <a:ext cx="2605216" cy="1885952"/>
            <a:chOff x="1295400" y="3962400"/>
            <a:chExt cx="2605216" cy="1885952"/>
          </a:xfrm>
        </p:grpSpPr>
        <p:cxnSp>
          <p:nvCxnSpPr>
            <p:cNvPr id="1447" name="Google Shape;1447;p66"/>
            <p:cNvCxnSpPr/>
            <p:nvPr/>
          </p:nvCxnSpPr>
          <p:spPr>
            <a:xfrm rot="10800000">
              <a:off x="1295400" y="4419600"/>
              <a:ext cx="20002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8" name="Google Shape;1448;p66"/>
            <p:cNvCxnSpPr/>
            <p:nvPr/>
          </p:nvCxnSpPr>
          <p:spPr>
            <a:xfrm rot="10800000">
              <a:off x="3700592" y="5848352"/>
              <a:ext cx="20002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449" name="Google Shape;1449;p66"/>
            <p:cNvCxnSpPr/>
            <p:nvPr/>
          </p:nvCxnSpPr>
          <p:spPr>
            <a:xfrm rot="10800000">
              <a:off x="3900616" y="3962400"/>
              <a:ext cx="0" cy="1885952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0" name="Google Shape;1450;p66"/>
            <p:cNvCxnSpPr/>
            <p:nvPr/>
          </p:nvCxnSpPr>
          <p:spPr>
            <a:xfrm rot="10800000">
              <a:off x="1295400" y="3962400"/>
              <a:ext cx="2605088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1" name="Google Shape;1451;p66"/>
            <p:cNvCxnSpPr/>
            <p:nvPr/>
          </p:nvCxnSpPr>
          <p:spPr>
            <a:xfrm rot="10800000">
              <a:off x="1295400" y="3967873"/>
              <a:ext cx="0" cy="439884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52" name="Google Shape;1452;p66"/>
          <p:cNvGrpSpPr/>
          <p:nvPr/>
        </p:nvGrpSpPr>
        <p:grpSpPr>
          <a:xfrm>
            <a:off x="5819776" y="3962400"/>
            <a:ext cx="2609848" cy="1885952"/>
            <a:chOff x="5819776" y="3962400"/>
            <a:chExt cx="2609848" cy="1885952"/>
          </a:xfrm>
        </p:grpSpPr>
        <p:cxnSp>
          <p:nvCxnSpPr>
            <p:cNvPr id="1453" name="Google Shape;1453;p66"/>
            <p:cNvCxnSpPr/>
            <p:nvPr/>
          </p:nvCxnSpPr>
          <p:spPr>
            <a:xfrm rot="10800000">
              <a:off x="8229600" y="4419600"/>
              <a:ext cx="20002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4" name="Google Shape;1454;p66"/>
            <p:cNvCxnSpPr/>
            <p:nvPr/>
          </p:nvCxnSpPr>
          <p:spPr>
            <a:xfrm rot="10800000">
              <a:off x="5819776" y="5848352"/>
              <a:ext cx="20002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lg" w="lg" type="stealth"/>
              <a:tailEnd len="sm" w="sm" type="none"/>
            </a:ln>
          </p:spPr>
        </p:cxnSp>
        <p:cxnSp>
          <p:nvCxnSpPr>
            <p:cNvPr id="1455" name="Google Shape;1455;p66"/>
            <p:cNvCxnSpPr/>
            <p:nvPr/>
          </p:nvCxnSpPr>
          <p:spPr>
            <a:xfrm rot="10800000">
              <a:off x="5834064" y="3962400"/>
              <a:ext cx="0" cy="1885952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6" name="Google Shape;1456;p66"/>
            <p:cNvCxnSpPr/>
            <p:nvPr/>
          </p:nvCxnSpPr>
          <p:spPr>
            <a:xfrm rot="10800000">
              <a:off x="5824408" y="3962400"/>
              <a:ext cx="2605088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7" name="Google Shape;1457;p66"/>
            <p:cNvCxnSpPr/>
            <p:nvPr/>
          </p:nvCxnSpPr>
          <p:spPr>
            <a:xfrm rot="10800000">
              <a:off x="8429624" y="3967873"/>
              <a:ext cx="0" cy="439884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6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Types of shift</a:t>
            </a:r>
            <a:endParaRPr/>
          </a:p>
        </p:txBody>
      </p:sp>
      <p:sp>
        <p:nvSpPr>
          <p:cNvPr id="1463" name="Google Shape;1463;p67"/>
          <p:cNvSpPr txBox="1"/>
          <p:nvPr>
            <p:ph idx="1" type="body"/>
          </p:nvPr>
        </p:nvSpPr>
        <p:spPr>
          <a:xfrm>
            <a:off x="190500" y="990600"/>
            <a:ext cx="8763000" cy="243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 startAt="3"/>
            </a:pPr>
            <a:r>
              <a:rPr lang="en-US">
                <a:solidFill>
                  <a:schemeClr val="dk2"/>
                </a:solidFill>
              </a:rPr>
              <a:t>Arithmetic Shift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An </a:t>
            </a:r>
            <a:r>
              <a:rPr i="1" lang="en-US">
                <a:solidFill>
                  <a:schemeClr val="dk2"/>
                </a:solidFill>
              </a:rPr>
              <a:t>arithmetic shift</a:t>
            </a:r>
            <a:r>
              <a:rPr lang="en-US"/>
              <a:t> is a micro-operation that shifts a signed binary number to the left or right.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An arithmetic shift-left multiplies a signed binary number by 2.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An arithmetic shift-right divides the number by 2.</a:t>
            </a:r>
            <a:endParaRPr/>
          </a:p>
        </p:txBody>
      </p:sp>
      <p:graphicFrame>
        <p:nvGraphicFramePr>
          <p:cNvPr id="1464" name="Google Shape;1464;p67"/>
          <p:cNvGraphicFramePr/>
          <p:nvPr/>
        </p:nvGraphicFramePr>
        <p:xfrm>
          <a:off x="1448550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5" name="Google Shape;1465;p67"/>
          <p:cNvGraphicFramePr/>
          <p:nvPr/>
        </p:nvGraphicFramePr>
        <p:xfrm>
          <a:off x="1448550" y="5678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6" name="Google Shape;1466;p67"/>
          <p:cNvSpPr txBox="1"/>
          <p:nvPr/>
        </p:nvSpPr>
        <p:spPr>
          <a:xfrm>
            <a:off x="638926" y="43259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67"/>
          <p:cNvSpPr txBox="1"/>
          <p:nvPr/>
        </p:nvSpPr>
        <p:spPr>
          <a:xfrm>
            <a:off x="638926" y="5736819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8" name="Google Shape;1468;p67"/>
          <p:cNvCxnSpPr/>
          <p:nvPr/>
        </p:nvCxnSpPr>
        <p:spPr>
          <a:xfrm flipH="1">
            <a:off x="1705726" y="4846320"/>
            <a:ext cx="552448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69" name="Google Shape;1469;p67"/>
          <p:cNvCxnSpPr/>
          <p:nvPr/>
        </p:nvCxnSpPr>
        <p:spPr>
          <a:xfrm flipH="1">
            <a:off x="2258174" y="4846320"/>
            <a:ext cx="561976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70" name="Google Shape;1470;p67"/>
          <p:cNvCxnSpPr/>
          <p:nvPr/>
        </p:nvCxnSpPr>
        <p:spPr>
          <a:xfrm flipH="1">
            <a:off x="2820150" y="4846320"/>
            <a:ext cx="561976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71" name="Google Shape;1471;p67"/>
          <p:cNvSpPr/>
          <p:nvPr/>
        </p:nvSpPr>
        <p:spPr>
          <a:xfrm>
            <a:off x="1448550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67"/>
          <p:cNvSpPr/>
          <p:nvPr/>
        </p:nvSpPr>
        <p:spPr>
          <a:xfrm>
            <a:off x="1981950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67"/>
          <p:cNvSpPr/>
          <p:nvPr/>
        </p:nvSpPr>
        <p:spPr>
          <a:xfrm>
            <a:off x="2543926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67"/>
          <p:cNvSpPr/>
          <p:nvPr/>
        </p:nvSpPr>
        <p:spPr>
          <a:xfrm>
            <a:off x="3077326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67"/>
          <p:cNvSpPr/>
          <p:nvPr/>
        </p:nvSpPr>
        <p:spPr>
          <a:xfrm>
            <a:off x="1172326" y="54864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67"/>
          <p:cNvSpPr/>
          <p:nvPr/>
        </p:nvSpPr>
        <p:spPr>
          <a:xfrm>
            <a:off x="381000" y="3496867"/>
            <a:ext cx="38376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ashl - arithmetic shift left</a:t>
            </a:r>
            <a:endParaRPr/>
          </a:p>
        </p:txBody>
      </p:sp>
      <p:graphicFrame>
        <p:nvGraphicFramePr>
          <p:cNvPr id="1477" name="Google Shape;1477;p67"/>
          <p:cNvGraphicFramePr/>
          <p:nvPr/>
        </p:nvGraphicFramePr>
        <p:xfrm>
          <a:off x="5983731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8" name="Google Shape;1478;p67"/>
          <p:cNvGraphicFramePr/>
          <p:nvPr/>
        </p:nvGraphicFramePr>
        <p:xfrm>
          <a:off x="5983731" y="5678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9" name="Google Shape;1479;p67"/>
          <p:cNvSpPr txBox="1"/>
          <p:nvPr/>
        </p:nvSpPr>
        <p:spPr>
          <a:xfrm>
            <a:off x="5174107" y="43259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67"/>
          <p:cNvSpPr txBox="1"/>
          <p:nvPr/>
        </p:nvSpPr>
        <p:spPr>
          <a:xfrm>
            <a:off x="5174107" y="5736819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1" name="Google Shape;1481;p67"/>
          <p:cNvCxnSpPr/>
          <p:nvPr/>
        </p:nvCxnSpPr>
        <p:spPr>
          <a:xfrm>
            <a:off x="6264719" y="4846320"/>
            <a:ext cx="481012" cy="8293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82" name="Google Shape;1482;p67"/>
          <p:cNvCxnSpPr/>
          <p:nvPr/>
        </p:nvCxnSpPr>
        <p:spPr>
          <a:xfrm>
            <a:off x="6796463" y="4845128"/>
            <a:ext cx="511244" cy="83058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83" name="Google Shape;1483;p67"/>
          <p:cNvCxnSpPr/>
          <p:nvPr/>
        </p:nvCxnSpPr>
        <p:spPr>
          <a:xfrm>
            <a:off x="7358439" y="4787592"/>
            <a:ext cx="535056" cy="881688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84" name="Google Shape;1484;p67"/>
          <p:cNvSpPr/>
          <p:nvPr/>
        </p:nvSpPr>
        <p:spPr>
          <a:xfrm>
            <a:off x="5991224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67"/>
          <p:cNvSpPr/>
          <p:nvPr/>
        </p:nvSpPr>
        <p:spPr>
          <a:xfrm>
            <a:off x="6517131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67"/>
          <p:cNvSpPr/>
          <p:nvPr/>
        </p:nvSpPr>
        <p:spPr>
          <a:xfrm>
            <a:off x="7079107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67"/>
          <p:cNvSpPr/>
          <p:nvPr/>
        </p:nvSpPr>
        <p:spPr>
          <a:xfrm>
            <a:off x="7612507" y="566928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67"/>
          <p:cNvSpPr/>
          <p:nvPr/>
        </p:nvSpPr>
        <p:spPr>
          <a:xfrm>
            <a:off x="5791200" y="54864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67"/>
          <p:cNvSpPr/>
          <p:nvPr/>
        </p:nvSpPr>
        <p:spPr>
          <a:xfrm>
            <a:off x="4762891" y="3496867"/>
            <a:ext cx="4076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ashr - arithmetic shift right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67"/>
          <p:cNvSpPr/>
          <p:nvPr/>
        </p:nvSpPr>
        <p:spPr>
          <a:xfrm>
            <a:off x="1448550" y="4267200"/>
            <a:ext cx="533400" cy="577928"/>
          </a:xfrm>
          <a:prstGeom prst="ellipse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67"/>
          <p:cNvSpPr/>
          <p:nvPr/>
        </p:nvSpPr>
        <p:spPr>
          <a:xfrm>
            <a:off x="5986464" y="4267200"/>
            <a:ext cx="533400" cy="577928"/>
          </a:xfrm>
          <a:prstGeom prst="ellipse">
            <a:avLst/>
          </a:prstGeom>
          <a:noFill/>
          <a:ln cap="flat" cmpd="sng" w="25400">
            <a:solidFill>
              <a:srgbClr val="E405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2" name="Google Shape;1492;p67"/>
          <p:cNvGrpSpPr/>
          <p:nvPr/>
        </p:nvGrpSpPr>
        <p:grpSpPr>
          <a:xfrm>
            <a:off x="5776912" y="4586288"/>
            <a:ext cx="200024" cy="1447800"/>
            <a:chOff x="5819776" y="4357688"/>
            <a:chExt cx="200024" cy="1447800"/>
          </a:xfrm>
        </p:grpSpPr>
        <p:cxnSp>
          <p:nvCxnSpPr>
            <p:cNvPr id="1493" name="Google Shape;1493;p67"/>
            <p:cNvCxnSpPr/>
            <p:nvPr/>
          </p:nvCxnSpPr>
          <p:spPr>
            <a:xfrm rot="10800000">
              <a:off x="5819776" y="4357688"/>
              <a:ext cx="20002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4" name="Google Shape;1494;p67"/>
            <p:cNvCxnSpPr/>
            <p:nvPr/>
          </p:nvCxnSpPr>
          <p:spPr>
            <a:xfrm rot="10800000">
              <a:off x="5819776" y="5791200"/>
              <a:ext cx="20002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lg" w="lg" type="stealth"/>
              <a:tailEnd len="sm" w="sm" type="none"/>
            </a:ln>
          </p:spPr>
        </p:cxnSp>
        <p:cxnSp>
          <p:nvCxnSpPr>
            <p:cNvPr id="1495" name="Google Shape;1495;p67"/>
            <p:cNvCxnSpPr/>
            <p:nvPr/>
          </p:nvCxnSpPr>
          <p:spPr>
            <a:xfrm rot="10800000">
              <a:off x="5819776" y="4357688"/>
              <a:ext cx="0" cy="14478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4 - bit combinational circuit shifter</a:t>
            </a:r>
            <a:endParaRPr/>
          </a:p>
        </p:txBody>
      </p:sp>
      <p:grpSp>
        <p:nvGrpSpPr>
          <p:cNvPr id="1501" name="Google Shape;1501;p68"/>
          <p:cNvGrpSpPr/>
          <p:nvPr/>
        </p:nvGrpSpPr>
        <p:grpSpPr>
          <a:xfrm>
            <a:off x="2711150" y="1476378"/>
            <a:ext cx="1327450" cy="963079"/>
            <a:chOff x="1187150" y="2666996"/>
            <a:chExt cx="1632250" cy="932761"/>
          </a:xfrm>
        </p:grpSpPr>
        <p:grpSp>
          <p:nvGrpSpPr>
            <p:cNvPr id="1502" name="Google Shape;1502;p68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1503" name="Google Shape;1503;p68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68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5" name="Google Shape;1505;p68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68"/>
          <p:cNvGrpSpPr/>
          <p:nvPr/>
        </p:nvGrpSpPr>
        <p:grpSpPr>
          <a:xfrm>
            <a:off x="2711150" y="2770721"/>
            <a:ext cx="1327450" cy="963079"/>
            <a:chOff x="1187150" y="2666996"/>
            <a:chExt cx="1632250" cy="932761"/>
          </a:xfrm>
        </p:grpSpPr>
        <p:grpSp>
          <p:nvGrpSpPr>
            <p:cNvPr id="1507" name="Google Shape;1507;p68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1508" name="Google Shape;1508;p68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68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0" name="Google Shape;1510;p68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68"/>
          <p:cNvGrpSpPr/>
          <p:nvPr/>
        </p:nvGrpSpPr>
        <p:grpSpPr>
          <a:xfrm>
            <a:off x="2711150" y="4038600"/>
            <a:ext cx="1327450" cy="963079"/>
            <a:chOff x="1187150" y="2666996"/>
            <a:chExt cx="1632250" cy="932761"/>
          </a:xfrm>
        </p:grpSpPr>
        <p:grpSp>
          <p:nvGrpSpPr>
            <p:cNvPr id="1512" name="Google Shape;1512;p68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1513" name="Google Shape;1513;p68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68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5" name="Google Shape;1515;p68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6" name="Google Shape;1516;p68"/>
          <p:cNvGrpSpPr/>
          <p:nvPr/>
        </p:nvGrpSpPr>
        <p:grpSpPr>
          <a:xfrm>
            <a:off x="2711150" y="5332943"/>
            <a:ext cx="1327450" cy="963079"/>
            <a:chOff x="1187150" y="2666996"/>
            <a:chExt cx="1632250" cy="932761"/>
          </a:xfrm>
        </p:grpSpPr>
        <p:grpSp>
          <p:nvGrpSpPr>
            <p:cNvPr id="1517" name="Google Shape;1517;p68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1518" name="Google Shape;1518;p68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68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0" name="Google Shape;1520;p68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68"/>
          <p:cNvGrpSpPr/>
          <p:nvPr/>
        </p:nvGrpSpPr>
        <p:grpSpPr>
          <a:xfrm>
            <a:off x="2362200" y="1143000"/>
            <a:ext cx="380022" cy="4371976"/>
            <a:chOff x="2362200" y="1143000"/>
            <a:chExt cx="380022" cy="4371976"/>
          </a:xfrm>
        </p:grpSpPr>
        <p:cxnSp>
          <p:nvCxnSpPr>
            <p:cNvPr id="1522" name="Google Shape;1522;p68"/>
            <p:cNvCxnSpPr/>
            <p:nvPr/>
          </p:nvCxnSpPr>
          <p:spPr>
            <a:xfrm>
              <a:off x="2362200" y="1143000"/>
              <a:ext cx="0" cy="4371976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3" name="Google Shape;1523;p68"/>
            <p:cNvCxnSpPr/>
            <p:nvPr/>
          </p:nvCxnSpPr>
          <p:spPr>
            <a:xfrm>
              <a:off x="2362200" y="1676400"/>
              <a:ext cx="3800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524" name="Google Shape;1524;p68"/>
            <p:cNvCxnSpPr/>
            <p:nvPr/>
          </p:nvCxnSpPr>
          <p:spPr>
            <a:xfrm>
              <a:off x="2362200" y="2971800"/>
              <a:ext cx="3800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525" name="Google Shape;1525;p68"/>
            <p:cNvCxnSpPr/>
            <p:nvPr/>
          </p:nvCxnSpPr>
          <p:spPr>
            <a:xfrm>
              <a:off x="2362200" y="4238624"/>
              <a:ext cx="3800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526" name="Google Shape;1526;p68"/>
            <p:cNvCxnSpPr/>
            <p:nvPr/>
          </p:nvCxnSpPr>
          <p:spPr>
            <a:xfrm>
              <a:off x="2362200" y="5514976"/>
              <a:ext cx="3800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527" name="Google Shape;1527;p68"/>
          <p:cNvCxnSpPr/>
          <p:nvPr/>
        </p:nvCxnSpPr>
        <p:spPr>
          <a:xfrm>
            <a:off x="1981200" y="3243264"/>
            <a:ext cx="761022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8" name="Google Shape;1528;p68"/>
          <p:cNvCxnSpPr/>
          <p:nvPr/>
        </p:nvCxnSpPr>
        <p:spPr>
          <a:xfrm>
            <a:off x="1981200" y="2590800"/>
            <a:ext cx="0" cy="652464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9" name="Google Shape;1529;p68"/>
          <p:cNvCxnSpPr/>
          <p:nvPr/>
        </p:nvCxnSpPr>
        <p:spPr>
          <a:xfrm>
            <a:off x="609600" y="2590800"/>
            <a:ext cx="13716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30" name="Google Shape;1530;p68"/>
          <p:cNvGrpSpPr/>
          <p:nvPr/>
        </p:nvGrpSpPr>
        <p:grpSpPr>
          <a:xfrm>
            <a:off x="609600" y="2209800"/>
            <a:ext cx="2132622" cy="2286000"/>
            <a:chOff x="609600" y="2209800"/>
            <a:chExt cx="2132622" cy="2286000"/>
          </a:xfrm>
        </p:grpSpPr>
        <p:cxnSp>
          <p:nvCxnSpPr>
            <p:cNvPr id="1531" name="Google Shape;1531;p68"/>
            <p:cNvCxnSpPr/>
            <p:nvPr/>
          </p:nvCxnSpPr>
          <p:spPr>
            <a:xfrm>
              <a:off x="1676400" y="2209800"/>
              <a:ext cx="104775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2" name="Google Shape;1532;p68"/>
            <p:cNvCxnSpPr/>
            <p:nvPr/>
          </p:nvCxnSpPr>
          <p:spPr>
            <a:xfrm>
              <a:off x="1676400" y="2209800"/>
              <a:ext cx="0" cy="2286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3" name="Google Shape;1533;p68"/>
            <p:cNvCxnSpPr/>
            <p:nvPr/>
          </p:nvCxnSpPr>
          <p:spPr>
            <a:xfrm>
              <a:off x="1676400" y="4495800"/>
              <a:ext cx="10658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4" name="Google Shape;1534;p68"/>
            <p:cNvCxnSpPr/>
            <p:nvPr/>
          </p:nvCxnSpPr>
          <p:spPr>
            <a:xfrm>
              <a:off x="609600" y="2971800"/>
              <a:ext cx="10668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35" name="Google Shape;1535;p68"/>
          <p:cNvGrpSpPr/>
          <p:nvPr/>
        </p:nvGrpSpPr>
        <p:grpSpPr>
          <a:xfrm>
            <a:off x="609600" y="3519488"/>
            <a:ext cx="2132622" cy="2294995"/>
            <a:chOff x="609600" y="3519488"/>
            <a:chExt cx="2132622" cy="2294995"/>
          </a:xfrm>
        </p:grpSpPr>
        <p:cxnSp>
          <p:nvCxnSpPr>
            <p:cNvPr id="1536" name="Google Shape;1536;p68"/>
            <p:cNvCxnSpPr/>
            <p:nvPr/>
          </p:nvCxnSpPr>
          <p:spPr>
            <a:xfrm>
              <a:off x="609600" y="3519488"/>
              <a:ext cx="211833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7" name="Google Shape;1537;p68"/>
            <p:cNvCxnSpPr/>
            <p:nvPr/>
          </p:nvCxnSpPr>
          <p:spPr>
            <a:xfrm>
              <a:off x="1295400" y="3519488"/>
              <a:ext cx="0" cy="2286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538" name="Google Shape;1538;p68"/>
            <p:cNvCxnSpPr>
              <a:endCxn id="1518" idx="1"/>
            </p:cNvCxnSpPr>
            <p:nvPr/>
          </p:nvCxnSpPr>
          <p:spPr>
            <a:xfrm>
              <a:off x="1296522" y="5805482"/>
              <a:ext cx="1445700" cy="9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39" name="Google Shape;1539;p68"/>
          <p:cNvGrpSpPr/>
          <p:nvPr/>
        </p:nvGrpSpPr>
        <p:grpSpPr>
          <a:xfrm>
            <a:off x="610578" y="4133848"/>
            <a:ext cx="2132622" cy="652464"/>
            <a:chOff x="610578" y="4133848"/>
            <a:chExt cx="2132622" cy="652464"/>
          </a:xfrm>
        </p:grpSpPr>
        <p:cxnSp>
          <p:nvCxnSpPr>
            <p:cNvPr id="1540" name="Google Shape;1540;p68"/>
            <p:cNvCxnSpPr/>
            <p:nvPr/>
          </p:nvCxnSpPr>
          <p:spPr>
            <a:xfrm>
              <a:off x="1066800" y="4786312"/>
              <a:ext cx="16764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1" name="Google Shape;1541;p68"/>
            <p:cNvCxnSpPr/>
            <p:nvPr/>
          </p:nvCxnSpPr>
          <p:spPr>
            <a:xfrm>
              <a:off x="1066800" y="4133848"/>
              <a:ext cx="0" cy="652464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2" name="Google Shape;1542;p68"/>
            <p:cNvCxnSpPr/>
            <p:nvPr/>
          </p:nvCxnSpPr>
          <p:spPr>
            <a:xfrm>
              <a:off x="610578" y="4133848"/>
              <a:ext cx="4562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543" name="Google Shape;1543;p68"/>
          <p:cNvCxnSpPr/>
          <p:nvPr/>
        </p:nvCxnSpPr>
        <p:spPr>
          <a:xfrm>
            <a:off x="609600" y="1952624"/>
            <a:ext cx="2118334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4" name="Google Shape;1544;p68"/>
          <p:cNvCxnSpPr/>
          <p:nvPr/>
        </p:nvCxnSpPr>
        <p:spPr>
          <a:xfrm>
            <a:off x="610578" y="6096000"/>
            <a:ext cx="2118334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5" name="Google Shape;1545;p68"/>
          <p:cNvCxnSpPr/>
          <p:nvPr/>
        </p:nvCxnSpPr>
        <p:spPr>
          <a:xfrm>
            <a:off x="4048124" y="1952624"/>
            <a:ext cx="67627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6" name="Google Shape;1546;p68"/>
          <p:cNvCxnSpPr/>
          <p:nvPr/>
        </p:nvCxnSpPr>
        <p:spPr>
          <a:xfrm>
            <a:off x="4038600" y="3276600"/>
            <a:ext cx="67627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7" name="Google Shape;1547;p68"/>
          <p:cNvCxnSpPr/>
          <p:nvPr/>
        </p:nvCxnSpPr>
        <p:spPr>
          <a:xfrm>
            <a:off x="4048124" y="4510088"/>
            <a:ext cx="67627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8" name="Google Shape;1548;p68"/>
          <p:cNvCxnSpPr/>
          <p:nvPr/>
        </p:nvCxnSpPr>
        <p:spPr>
          <a:xfrm>
            <a:off x="4038600" y="5834064"/>
            <a:ext cx="67627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9" name="Google Shape;1549;p68"/>
          <p:cNvSpPr txBox="1"/>
          <p:nvPr/>
        </p:nvSpPr>
        <p:spPr>
          <a:xfrm>
            <a:off x="116831" y="236585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0" name="Google Shape;1550;p68"/>
          <p:cNvSpPr txBox="1"/>
          <p:nvPr/>
        </p:nvSpPr>
        <p:spPr>
          <a:xfrm>
            <a:off x="116831" y="2773117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1" name="Google Shape;1551;p68"/>
          <p:cNvSpPr txBox="1"/>
          <p:nvPr/>
        </p:nvSpPr>
        <p:spPr>
          <a:xfrm>
            <a:off x="115322" y="3276600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2" name="Google Shape;1552;p68"/>
          <p:cNvSpPr txBox="1"/>
          <p:nvPr/>
        </p:nvSpPr>
        <p:spPr>
          <a:xfrm>
            <a:off x="115322" y="3919764"/>
            <a:ext cx="44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3" name="Google Shape;1553;p68"/>
          <p:cNvSpPr txBox="1"/>
          <p:nvPr/>
        </p:nvSpPr>
        <p:spPr>
          <a:xfrm>
            <a:off x="4354905" y="1551488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4" name="Google Shape;1554;p68"/>
          <p:cNvSpPr txBox="1"/>
          <p:nvPr/>
        </p:nvSpPr>
        <p:spPr>
          <a:xfrm>
            <a:off x="4347419" y="288425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5" name="Google Shape;1555;p68"/>
          <p:cNvSpPr txBox="1"/>
          <p:nvPr/>
        </p:nvSpPr>
        <p:spPr>
          <a:xfrm>
            <a:off x="4361483" y="409569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6" name="Google Shape;1556;p68"/>
          <p:cNvSpPr txBox="1"/>
          <p:nvPr/>
        </p:nvSpPr>
        <p:spPr>
          <a:xfrm>
            <a:off x="4361483" y="5422982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7" name="Google Shape;1557;p68"/>
          <p:cNvSpPr txBox="1"/>
          <p:nvPr/>
        </p:nvSpPr>
        <p:spPr>
          <a:xfrm>
            <a:off x="1524000" y="971490"/>
            <a:ext cx="830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</a:t>
            </a:r>
            <a:endParaRPr baseline="-25000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8" name="Google Shape;1558;p68"/>
          <p:cNvSpPr txBox="1"/>
          <p:nvPr/>
        </p:nvSpPr>
        <p:spPr>
          <a:xfrm>
            <a:off x="2369723" y="914400"/>
            <a:ext cx="13662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 – Shift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– Shift left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9" name="Google Shape;1559;p68"/>
          <p:cNvSpPr txBox="1"/>
          <p:nvPr/>
        </p:nvSpPr>
        <p:spPr>
          <a:xfrm>
            <a:off x="115322" y="1743045"/>
            <a:ext cx="3738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0" name="Google Shape;1560;p68"/>
          <p:cNvSpPr txBox="1"/>
          <p:nvPr/>
        </p:nvSpPr>
        <p:spPr>
          <a:xfrm>
            <a:off x="116716" y="5867400"/>
            <a:ext cx="35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561" name="Google Shape;1561;p68"/>
          <p:cNvGraphicFramePr/>
          <p:nvPr/>
        </p:nvGraphicFramePr>
        <p:xfrm>
          <a:off x="4876800" y="423862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{65ED484B-C795-441B-BA4D-F00B3C922175}</a:tableStyleId>
              </a:tblPr>
              <a:tblGrid>
                <a:gridCol w="827300"/>
                <a:gridCol w="827300"/>
                <a:gridCol w="827300"/>
                <a:gridCol w="827300"/>
                <a:gridCol w="827300"/>
              </a:tblGrid>
              <a:tr h="54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</a:t>
                      </a:r>
                      <a:r>
                        <a:rPr baseline="-25000" lang="en-US" sz="2400"/>
                        <a:t>0</a:t>
                      </a:r>
                      <a:endParaRPr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</a:t>
                      </a:r>
                      <a:r>
                        <a:rPr baseline="-25000"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</a:t>
                      </a:r>
                      <a:r>
                        <a:rPr baseline="-25000"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</a:t>
                      </a:r>
                      <a:r>
                        <a:rPr baseline="-25000"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4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</a:t>
                      </a:r>
                      <a:r>
                        <a:rPr baseline="-25000" lang="en-US" sz="2400"/>
                        <a:t>R</a:t>
                      </a:r>
                      <a:endParaRPr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r>
                        <a:rPr baseline="-25000" lang="en-US" sz="2400"/>
                        <a:t>0</a:t>
                      </a:r>
                      <a:endParaRPr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r>
                        <a:rPr baseline="-25000"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r>
                        <a:rPr baseline="-25000"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4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r>
                        <a:rPr baseline="-25000"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r>
                        <a:rPr baseline="-25000"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r>
                        <a:rPr baseline="-25000"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</a:t>
                      </a:r>
                      <a:r>
                        <a:rPr baseline="-25000" lang="en-US" sz="2400"/>
                        <a:t>L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2" name="Google Shape;1562;p68"/>
          <p:cNvSpPr txBox="1"/>
          <p:nvPr/>
        </p:nvSpPr>
        <p:spPr>
          <a:xfrm>
            <a:off x="2022042" y="121920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68"/>
          <p:cNvSpPr txBox="1"/>
          <p:nvPr/>
        </p:nvSpPr>
        <p:spPr>
          <a:xfrm>
            <a:off x="594663" y="3702694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68"/>
          <p:cNvSpPr txBox="1"/>
          <p:nvPr/>
        </p:nvSpPr>
        <p:spPr>
          <a:xfrm>
            <a:off x="606941" y="311529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68"/>
          <p:cNvSpPr txBox="1"/>
          <p:nvPr/>
        </p:nvSpPr>
        <p:spPr>
          <a:xfrm>
            <a:off x="607578" y="216217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68"/>
          <p:cNvSpPr txBox="1"/>
          <p:nvPr/>
        </p:nvSpPr>
        <p:spPr>
          <a:xfrm>
            <a:off x="618428" y="257651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68"/>
          <p:cNvSpPr txBox="1"/>
          <p:nvPr/>
        </p:nvSpPr>
        <p:spPr>
          <a:xfrm>
            <a:off x="4131877" y="54057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68"/>
          <p:cNvSpPr txBox="1"/>
          <p:nvPr/>
        </p:nvSpPr>
        <p:spPr>
          <a:xfrm>
            <a:off x="4144155" y="406717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68"/>
          <p:cNvSpPr txBox="1"/>
          <p:nvPr/>
        </p:nvSpPr>
        <p:spPr>
          <a:xfrm>
            <a:off x="4144792" y="152400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70" name="Google Shape;1570;p68"/>
          <p:cNvSpPr txBox="1"/>
          <p:nvPr/>
        </p:nvSpPr>
        <p:spPr>
          <a:xfrm>
            <a:off x="4155642" y="283175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052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E405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6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4 - bit combinational circuit shifter</a:t>
            </a:r>
            <a:endParaRPr/>
          </a:p>
        </p:txBody>
      </p:sp>
      <p:sp>
        <p:nvSpPr>
          <p:cNvPr id="1576" name="Google Shape;1576;p69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4-bit shifter has four data inputs, A</a:t>
            </a:r>
            <a:r>
              <a:rPr baseline="-25000" lang="en-US"/>
              <a:t>0</a:t>
            </a:r>
            <a:r>
              <a:rPr lang="en-US"/>
              <a:t> through A</a:t>
            </a:r>
            <a:r>
              <a:rPr baseline="-25000" lang="en-US"/>
              <a:t>3</a:t>
            </a:r>
            <a:r>
              <a:rPr lang="en-US"/>
              <a:t> and four data outputs, H</a:t>
            </a:r>
            <a:r>
              <a:rPr baseline="-25000" lang="en-US"/>
              <a:t>0</a:t>
            </a:r>
            <a:r>
              <a:rPr lang="en-US"/>
              <a:t> through H</a:t>
            </a:r>
            <a:r>
              <a:rPr baseline="-25000" lang="en-US"/>
              <a:t>3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There are two serial inputs, one for shift left (I</a:t>
            </a:r>
            <a:r>
              <a:rPr baseline="-25000" lang="en-US"/>
              <a:t>L</a:t>
            </a:r>
            <a:r>
              <a:rPr lang="en-US"/>
              <a:t>) and the other for shift right (I</a:t>
            </a:r>
            <a:r>
              <a:rPr baseline="-25000" lang="en-US"/>
              <a:t>L</a:t>
            </a:r>
            <a:r>
              <a:rPr lang="en-US"/>
              <a:t>).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When the selection input S = 0, the input data are shifted right (down in the diagram).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When S = 1, the input data are shifted left (up in the diagram).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two serial inputs can be controlled by another multiplexer to provide the three possible types of shifts.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7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Logic Shift Unit</a:t>
            </a:r>
            <a:endParaRPr/>
          </a:p>
        </p:txBody>
      </p:sp>
      <p:sp>
        <p:nvSpPr>
          <p:cNvPr id="1582" name="Google Shape;1582;p70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Instead of having individual registers performing the micro operations directly, computer systems employ a number of storage registers connected to a common operational unit called an arithmetic logic unit, abbreviated ALU.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To perform a microoperation, the contents of specified registers are placed in the inputs of the common ALU.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ALU performs an operation and the result of the operation is then transferred to a destination register.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arithmetic, logic, and shift circuits introduced in previous sections can be combined into one ALU with common selection variables.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71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Logic Shift Unit</a:t>
            </a:r>
            <a:endParaRPr/>
          </a:p>
        </p:txBody>
      </p:sp>
      <p:sp>
        <p:nvSpPr>
          <p:cNvPr id="1588" name="Google Shape;1588;p71"/>
          <p:cNvSpPr/>
          <p:nvPr/>
        </p:nvSpPr>
        <p:spPr>
          <a:xfrm>
            <a:off x="2819400" y="2057400"/>
            <a:ext cx="1600200" cy="1524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71"/>
          <p:cNvSpPr/>
          <p:nvPr/>
        </p:nvSpPr>
        <p:spPr>
          <a:xfrm>
            <a:off x="2819400" y="4267200"/>
            <a:ext cx="1600200" cy="1524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0" name="Google Shape;1590;p71"/>
          <p:cNvGrpSpPr/>
          <p:nvPr/>
        </p:nvGrpSpPr>
        <p:grpSpPr>
          <a:xfrm rot="-5400000">
            <a:off x="6978254" y="3150909"/>
            <a:ext cx="1754328" cy="1358008"/>
            <a:chOff x="1214680" y="2658737"/>
            <a:chExt cx="1754328" cy="1358008"/>
          </a:xfrm>
        </p:grpSpPr>
        <p:grpSp>
          <p:nvGrpSpPr>
            <p:cNvPr id="1591" name="Google Shape;1591;p71"/>
            <p:cNvGrpSpPr/>
            <p:nvPr/>
          </p:nvGrpSpPr>
          <p:grpSpPr>
            <a:xfrm>
              <a:off x="1214680" y="2658737"/>
              <a:ext cx="1754328" cy="1358008"/>
              <a:chOff x="361766" y="1438575"/>
              <a:chExt cx="1687106" cy="2251423"/>
            </a:xfrm>
          </p:grpSpPr>
          <p:sp>
            <p:nvSpPr>
              <p:cNvPr id="1592" name="Google Shape;1592;p71"/>
              <p:cNvSpPr/>
              <p:nvPr/>
            </p:nvSpPr>
            <p:spPr>
              <a:xfrm>
                <a:off x="372035" y="1452282"/>
                <a:ext cx="1676837" cy="2237717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71"/>
              <p:cNvSpPr txBox="1"/>
              <p:nvPr/>
            </p:nvSpPr>
            <p:spPr>
              <a:xfrm rot="5400000">
                <a:off x="900777" y="899565"/>
                <a:ext cx="609085" cy="1687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aseline="-25000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4" name="Google Shape;1594;p71"/>
            <p:cNvSpPr txBox="1"/>
            <p:nvPr/>
          </p:nvSpPr>
          <p:spPr>
            <a:xfrm rot="5400000">
              <a:off x="1714986" y="3026283"/>
              <a:ext cx="6778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x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/>
            </a:p>
          </p:txBody>
        </p:sp>
      </p:grpSp>
      <p:sp>
        <p:nvSpPr>
          <p:cNvPr id="1595" name="Google Shape;1595;p71"/>
          <p:cNvSpPr txBox="1"/>
          <p:nvPr/>
        </p:nvSpPr>
        <p:spPr>
          <a:xfrm>
            <a:off x="2895600" y="2357735"/>
            <a:ext cx="144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stage of arithmetic circuit</a:t>
            </a:r>
            <a:endParaRPr/>
          </a:p>
        </p:txBody>
      </p:sp>
      <p:sp>
        <p:nvSpPr>
          <p:cNvPr id="1596" name="Google Shape;1596;p71"/>
          <p:cNvSpPr txBox="1"/>
          <p:nvPr/>
        </p:nvSpPr>
        <p:spPr>
          <a:xfrm>
            <a:off x="2900362" y="4724400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stage of logic circuit</a:t>
            </a:r>
            <a:endParaRPr/>
          </a:p>
        </p:txBody>
      </p:sp>
      <p:sp>
        <p:nvSpPr>
          <p:cNvPr id="1597" name="Google Shape;1597;p71"/>
          <p:cNvSpPr txBox="1"/>
          <p:nvPr/>
        </p:nvSpPr>
        <p:spPr>
          <a:xfrm>
            <a:off x="38100" y="1328707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598" name="Google Shape;1598;p71"/>
          <p:cNvGrpSpPr/>
          <p:nvPr/>
        </p:nvGrpSpPr>
        <p:grpSpPr>
          <a:xfrm>
            <a:off x="532378" y="1219200"/>
            <a:ext cx="6644036" cy="1905000"/>
            <a:chOff x="532378" y="1219200"/>
            <a:chExt cx="6644036" cy="1905000"/>
          </a:xfrm>
        </p:grpSpPr>
        <p:cxnSp>
          <p:nvCxnSpPr>
            <p:cNvPr id="1599" name="Google Shape;1599;p71"/>
            <p:cNvCxnSpPr/>
            <p:nvPr/>
          </p:nvCxnSpPr>
          <p:spPr>
            <a:xfrm>
              <a:off x="532378" y="1219200"/>
              <a:ext cx="60970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0" name="Google Shape;1600;p71"/>
            <p:cNvCxnSpPr/>
            <p:nvPr/>
          </p:nvCxnSpPr>
          <p:spPr>
            <a:xfrm>
              <a:off x="6629400" y="1219200"/>
              <a:ext cx="0" cy="19050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1" name="Google Shape;1601;p71"/>
            <p:cNvCxnSpPr/>
            <p:nvPr/>
          </p:nvCxnSpPr>
          <p:spPr>
            <a:xfrm>
              <a:off x="6629400" y="3124200"/>
              <a:ext cx="54701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2" name="Google Shape;1602;p71"/>
          <p:cNvGrpSpPr/>
          <p:nvPr/>
        </p:nvGrpSpPr>
        <p:grpSpPr>
          <a:xfrm>
            <a:off x="533400" y="1509712"/>
            <a:ext cx="6651282" cy="1843088"/>
            <a:chOff x="533400" y="1509712"/>
            <a:chExt cx="6651282" cy="1843088"/>
          </a:xfrm>
        </p:grpSpPr>
        <p:cxnSp>
          <p:nvCxnSpPr>
            <p:cNvPr id="1603" name="Google Shape;1603;p71"/>
            <p:cNvCxnSpPr/>
            <p:nvPr/>
          </p:nvCxnSpPr>
          <p:spPr>
            <a:xfrm>
              <a:off x="533400" y="1524000"/>
              <a:ext cx="57150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4" name="Google Shape;1604;p71"/>
            <p:cNvCxnSpPr/>
            <p:nvPr/>
          </p:nvCxnSpPr>
          <p:spPr>
            <a:xfrm>
              <a:off x="6248400" y="1509712"/>
              <a:ext cx="0" cy="184308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5" name="Google Shape;1605;p71"/>
            <p:cNvCxnSpPr/>
            <p:nvPr/>
          </p:nvCxnSpPr>
          <p:spPr>
            <a:xfrm>
              <a:off x="6248400" y="3352800"/>
              <a:ext cx="93628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6" name="Google Shape;1606;p71"/>
          <p:cNvGrpSpPr/>
          <p:nvPr/>
        </p:nvGrpSpPr>
        <p:grpSpPr>
          <a:xfrm>
            <a:off x="4419600" y="2806981"/>
            <a:ext cx="2756814" cy="898276"/>
            <a:chOff x="4419600" y="2806981"/>
            <a:chExt cx="2756814" cy="898276"/>
          </a:xfrm>
        </p:grpSpPr>
        <p:cxnSp>
          <p:nvCxnSpPr>
            <p:cNvPr id="1607" name="Google Shape;1607;p71"/>
            <p:cNvCxnSpPr/>
            <p:nvPr/>
          </p:nvCxnSpPr>
          <p:spPr>
            <a:xfrm>
              <a:off x="4419600" y="2819400"/>
              <a:ext cx="14478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8" name="Google Shape;1608;p71"/>
            <p:cNvCxnSpPr/>
            <p:nvPr/>
          </p:nvCxnSpPr>
          <p:spPr>
            <a:xfrm>
              <a:off x="5867400" y="2806981"/>
              <a:ext cx="0" cy="898276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71"/>
            <p:cNvCxnSpPr/>
            <p:nvPr/>
          </p:nvCxnSpPr>
          <p:spPr>
            <a:xfrm>
              <a:off x="5867400" y="3705257"/>
              <a:ext cx="130901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10" name="Google Shape;1610;p71"/>
          <p:cNvGrpSpPr/>
          <p:nvPr/>
        </p:nvGrpSpPr>
        <p:grpSpPr>
          <a:xfrm>
            <a:off x="4419600" y="3990976"/>
            <a:ext cx="2756814" cy="1085848"/>
            <a:chOff x="4419600" y="3990976"/>
            <a:chExt cx="2756814" cy="1085848"/>
          </a:xfrm>
        </p:grpSpPr>
        <p:cxnSp>
          <p:nvCxnSpPr>
            <p:cNvPr id="1611" name="Google Shape;1611;p71"/>
            <p:cNvCxnSpPr/>
            <p:nvPr/>
          </p:nvCxnSpPr>
          <p:spPr>
            <a:xfrm>
              <a:off x="4419600" y="5057743"/>
              <a:ext cx="14478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2" name="Google Shape;1612;p71"/>
            <p:cNvCxnSpPr/>
            <p:nvPr/>
          </p:nvCxnSpPr>
          <p:spPr>
            <a:xfrm>
              <a:off x="5867400" y="3990976"/>
              <a:ext cx="0" cy="108584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3" name="Google Shape;1613;p71"/>
            <p:cNvCxnSpPr/>
            <p:nvPr/>
          </p:nvCxnSpPr>
          <p:spPr>
            <a:xfrm>
              <a:off x="5867400" y="3990976"/>
              <a:ext cx="130901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14" name="Google Shape;1614;p71"/>
          <p:cNvGrpSpPr/>
          <p:nvPr/>
        </p:nvGrpSpPr>
        <p:grpSpPr>
          <a:xfrm>
            <a:off x="532378" y="4248152"/>
            <a:ext cx="6644036" cy="1695448"/>
            <a:chOff x="532378" y="4248152"/>
            <a:chExt cx="6644036" cy="1695448"/>
          </a:xfrm>
        </p:grpSpPr>
        <p:cxnSp>
          <p:nvCxnSpPr>
            <p:cNvPr id="1615" name="Google Shape;1615;p71"/>
            <p:cNvCxnSpPr/>
            <p:nvPr/>
          </p:nvCxnSpPr>
          <p:spPr>
            <a:xfrm>
              <a:off x="532378" y="5943600"/>
              <a:ext cx="571602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6" name="Google Shape;1616;p71"/>
            <p:cNvCxnSpPr/>
            <p:nvPr/>
          </p:nvCxnSpPr>
          <p:spPr>
            <a:xfrm>
              <a:off x="6248400" y="4248152"/>
              <a:ext cx="0" cy="169544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71"/>
            <p:cNvCxnSpPr/>
            <p:nvPr/>
          </p:nvCxnSpPr>
          <p:spPr>
            <a:xfrm>
              <a:off x="6248400" y="4248152"/>
              <a:ext cx="92801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18" name="Google Shape;1618;p71"/>
          <p:cNvGrpSpPr/>
          <p:nvPr/>
        </p:nvGrpSpPr>
        <p:grpSpPr>
          <a:xfrm>
            <a:off x="533400" y="4510088"/>
            <a:ext cx="6644036" cy="1695448"/>
            <a:chOff x="533400" y="4510088"/>
            <a:chExt cx="6644036" cy="1695448"/>
          </a:xfrm>
        </p:grpSpPr>
        <p:cxnSp>
          <p:nvCxnSpPr>
            <p:cNvPr id="1619" name="Google Shape;1619;p71"/>
            <p:cNvCxnSpPr/>
            <p:nvPr/>
          </p:nvCxnSpPr>
          <p:spPr>
            <a:xfrm>
              <a:off x="533400" y="6205536"/>
              <a:ext cx="60960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0" name="Google Shape;1620;p71"/>
            <p:cNvCxnSpPr/>
            <p:nvPr/>
          </p:nvCxnSpPr>
          <p:spPr>
            <a:xfrm>
              <a:off x="6629400" y="4510088"/>
              <a:ext cx="0" cy="169544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1" name="Google Shape;1621;p71"/>
            <p:cNvCxnSpPr/>
            <p:nvPr/>
          </p:nvCxnSpPr>
          <p:spPr>
            <a:xfrm>
              <a:off x="6629400" y="4510088"/>
              <a:ext cx="548036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22" name="Google Shape;1622;p71"/>
          <p:cNvGrpSpPr/>
          <p:nvPr/>
        </p:nvGrpSpPr>
        <p:grpSpPr>
          <a:xfrm>
            <a:off x="533400" y="1905000"/>
            <a:ext cx="2286000" cy="2605088"/>
            <a:chOff x="533400" y="1905000"/>
            <a:chExt cx="2286000" cy="2605088"/>
          </a:xfrm>
        </p:grpSpPr>
        <p:cxnSp>
          <p:nvCxnSpPr>
            <p:cNvPr id="1623" name="Google Shape;1623;p71"/>
            <p:cNvCxnSpPr/>
            <p:nvPr/>
          </p:nvCxnSpPr>
          <p:spPr>
            <a:xfrm>
              <a:off x="533400" y="1919288"/>
              <a:ext cx="16002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4" name="Google Shape;1624;p71"/>
            <p:cNvCxnSpPr/>
            <p:nvPr/>
          </p:nvCxnSpPr>
          <p:spPr>
            <a:xfrm>
              <a:off x="2133600" y="1905000"/>
              <a:ext cx="0" cy="260508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5" name="Google Shape;1625;p71"/>
            <p:cNvCxnSpPr/>
            <p:nvPr/>
          </p:nvCxnSpPr>
          <p:spPr>
            <a:xfrm>
              <a:off x="2133600" y="2362200"/>
              <a:ext cx="6858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626" name="Google Shape;1626;p71"/>
            <p:cNvCxnSpPr/>
            <p:nvPr/>
          </p:nvCxnSpPr>
          <p:spPr>
            <a:xfrm>
              <a:off x="2119312" y="4510088"/>
              <a:ext cx="6858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27" name="Google Shape;1627;p71"/>
          <p:cNvGrpSpPr/>
          <p:nvPr/>
        </p:nvGrpSpPr>
        <p:grpSpPr>
          <a:xfrm>
            <a:off x="533400" y="2347912"/>
            <a:ext cx="2286000" cy="2452688"/>
            <a:chOff x="533400" y="2347912"/>
            <a:chExt cx="2286000" cy="2452688"/>
          </a:xfrm>
        </p:grpSpPr>
        <p:cxnSp>
          <p:nvCxnSpPr>
            <p:cNvPr id="1628" name="Google Shape;1628;p71"/>
            <p:cNvCxnSpPr/>
            <p:nvPr/>
          </p:nvCxnSpPr>
          <p:spPr>
            <a:xfrm>
              <a:off x="533400" y="2362200"/>
              <a:ext cx="11430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9" name="Google Shape;1629;p71"/>
            <p:cNvCxnSpPr/>
            <p:nvPr/>
          </p:nvCxnSpPr>
          <p:spPr>
            <a:xfrm>
              <a:off x="1676400" y="2347912"/>
              <a:ext cx="0" cy="2452688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0" name="Google Shape;1630;p71"/>
            <p:cNvCxnSpPr/>
            <p:nvPr/>
          </p:nvCxnSpPr>
          <p:spPr>
            <a:xfrm>
              <a:off x="1676400" y="2667000"/>
              <a:ext cx="11430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631" name="Google Shape;1631;p71"/>
            <p:cNvCxnSpPr/>
            <p:nvPr/>
          </p:nvCxnSpPr>
          <p:spPr>
            <a:xfrm>
              <a:off x="1676400" y="4800600"/>
              <a:ext cx="1128712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2" name="Google Shape;1632;p71"/>
          <p:cNvGrpSpPr/>
          <p:nvPr/>
        </p:nvGrpSpPr>
        <p:grpSpPr>
          <a:xfrm>
            <a:off x="532378" y="3005136"/>
            <a:ext cx="2287022" cy="2162176"/>
            <a:chOff x="532378" y="3005136"/>
            <a:chExt cx="2287022" cy="2162176"/>
          </a:xfrm>
        </p:grpSpPr>
        <p:cxnSp>
          <p:nvCxnSpPr>
            <p:cNvPr id="1633" name="Google Shape;1633;p71"/>
            <p:cNvCxnSpPr/>
            <p:nvPr/>
          </p:nvCxnSpPr>
          <p:spPr>
            <a:xfrm>
              <a:off x="532378" y="5167312"/>
              <a:ext cx="227273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4" name="Google Shape;1634;p71"/>
            <p:cNvCxnSpPr/>
            <p:nvPr/>
          </p:nvCxnSpPr>
          <p:spPr>
            <a:xfrm>
              <a:off x="914400" y="3005136"/>
              <a:ext cx="0" cy="2162176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635" name="Google Shape;1635;p71"/>
            <p:cNvCxnSpPr/>
            <p:nvPr/>
          </p:nvCxnSpPr>
          <p:spPr>
            <a:xfrm>
              <a:off x="914400" y="3019424"/>
              <a:ext cx="19050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6" name="Google Shape;1636;p71"/>
          <p:cNvGrpSpPr/>
          <p:nvPr/>
        </p:nvGrpSpPr>
        <p:grpSpPr>
          <a:xfrm>
            <a:off x="532378" y="3386136"/>
            <a:ext cx="2287022" cy="2176464"/>
            <a:chOff x="532378" y="3386136"/>
            <a:chExt cx="2287022" cy="2176464"/>
          </a:xfrm>
        </p:grpSpPr>
        <p:cxnSp>
          <p:nvCxnSpPr>
            <p:cNvPr id="1637" name="Google Shape;1637;p71"/>
            <p:cNvCxnSpPr/>
            <p:nvPr/>
          </p:nvCxnSpPr>
          <p:spPr>
            <a:xfrm>
              <a:off x="532378" y="5562600"/>
              <a:ext cx="2272734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8" name="Google Shape;1638;p71"/>
            <p:cNvCxnSpPr/>
            <p:nvPr/>
          </p:nvCxnSpPr>
          <p:spPr>
            <a:xfrm>
              <a:off x="1295400" y="3386136"/>
              <a:ext cx="0" cy="2162176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639" name="Google Shape;1639;p71"/>
            <p:cNvCxnSpPr/>
            <p:nvPr/>
          </p:nvCxnSpPr>
          <p:spPr>
            <a:xfrm>
              <a:off x="1295400" y="3400424"/>
              <a:ext cx="152400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40" name="Google Shape;1640;p71"/>
          <p:cNvSpPr txBox="1"/>
          <p:nvPr/>
        </p:nvSpPr>
        <p:spPr>
          <a:xfrm>
            <a:off x="37032" y="990600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641" name="Google Shape;1641;p71"/>
          <p:cNvSpPr txBox="1"/>
          <p:nvPr/>
        </p:nvSpPr>
        <p:spPr>
          <a:xfrm>
            <a:off x="37032" y="1676400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642" name="Google Shape;1642;p71"/>
          <p:cNvSpPr txBox="1"/>
          <p:nvPr/>
        </p:nvSpPr>
        <p:spPr>
          <a:xfrm>
            <a:off x="37032" y="2114490"/>
            <a:ext cx="405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3" name="Google Shape;1643;p71"/>
          <p:cNvSpPr txBox="1"/>
          <p:nvPr/>
        </p:nvSpPr>
        <p:spPr>
          <a:xfrm>
            <a:off x="51320" y="5291107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  <p:sp>
        <p:nvSpPr>
          <p:cNvPr id="1644" name="Google Shape;1644;p71"/>
          <p:cNvSpPr txBox="1"/>
          <p:nvPr/>
        </p:nvSpPr>
        <p:spPr>
          <a:xfrm>
            <a:off x="50252" y="4953000"/>
            <a:ext cx="389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  <p:sp>
        <p:nvSpPr>
          <p:cNvPr id="1645" name="Google Shape;1645;p71"/>
          <p:cNvSpPr txBox="1"/>
          <p:nvPr/>
        </p:nvSpPr>
        <p:spPr>
          <a:xfrm>
            <a:off x="-6900" y="5638800"/>
            <a:ext cx="543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i-1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6" name="Google Shape;1646;p71"/>
          <p:cNvSpPr txBox="1"/>
          <p:nvPr/>
        </p:nvSpPr>
        <p:spPr>
          <a:xfrm>
            <a:off x="-47624" y="5943600"/>
            <a:ext cx="6158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i+1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47" name="Google Shape;1647;p71"/>
          <p:cNvCxnSpPr/>
          <p:nvPr/>
        </p:nvCxnSpPr>
        <p:spPr>
          <a:xfrm>
            <a:off x="3581400" y="1728817"/>
            <a:ext cx="0" cy="34763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648" name="Google Shape;1648;p71"/>
          <p:cNvSpPr txBox="1"/>
          <p:nvPr/>
        </p:nvSpPr>
        <p:spPr>
          <a:xfrm>
            <a:off x="3567112" y="1643002"/>
            <a:ext cx="389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49" name="Google Shape;1649;p71"/>
          <p:cNvCxnSpPr/>
          <p:nvPr/>
        </p:nvCxnSpPr>
        <p:spPr>
          <a:xfrm>
            <a:off x="3581400" y="3581400"/>
            <a:ext cx="0" cy="34763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650" name="Google Shape;1650;p71"/>
          <p:cNvSpPr txBox="1"/>
          <p:nvPr/>
        </p:nvSpPr>
        <p:spPr>
          <a:xfrm>
            <a:off x="3581400" y="3638490"/>
            <a:ext cx="7489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+1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1" name="Google Shape;1651;p71"/>
          <p:cNvSpPr txBox="1"/>
          <p:nvPr/>
        </p:nvSpPr>
        <p:spPr>
          <a:xfrm>
            <a:off x="5096550" y="2419290"/>
            <a:ext cx="4026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2" name="Google Shape;1652;p71"/>
          <p:cNvSpPr txBox="1"/>
          <p:nvPr/>
        </p:nvSpPr>
        <p:spPr>
          <a:xfrm>
            <a:off x="5105400" y="4629090"/>
            <a:ext cx="389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53" name="Google Shape;1653;p71"/>
          <p:cNvCxnSpPr/>
          <p:nvPr/>
        </p:nvCxnSpPr>
        <p:spPr>
          <a:xfrm>
            <a:off x="8534422" y="3810000"/>
            <a:ext cx="419078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4" name="Google Shape;1654;p71"/>
          <p:cNvSpPr txBox="1"/>
          <p:nvPr/>
        </p:nvSpPr>
        <p:spPr>
          <a:xfrm>
            <a:off x="8534400" y="3409890"/>
            <a:ext cx="370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aseline="-25000"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5" name="Google Shape;1655;p71"/>
          <p:cNvSpPr txBox="1"/>
          <p:nvPr/>
        </p:nvSpPr>
        <p:spPr>
          <a:xfrm>
            <a:off x="5029200" y="5562600"/>
            <a:ext cx="542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shr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6" name="Google Shape;1656;p71"/>
          <p:cNvSpPr txBox="1"/>
          <p:nvPr/>
        </p:nvSpPr>
        <p:spPr>
          <a:xfrm>
            <a:off x="5029200" y="5848290"/>
            <a:ext cx="505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shl</a:t>
            </a:r>
            <a:endParaRPr baseline="-25000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Register Transfer Language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</a:t>
            </a:r>
            <a:r>
              <a:rPr i="1" lang="en-US">
                <a:solidFill>
                  <a:schemeClr val="dk2"/>
                </a:solidFill>
              </a:rPr>
              <a:t>symbolic notation</a:t>
            </a:r>
            <a:r>
              <a:rPr lang="en-US"/>
              <a:t> used to describe the </a:t>
            </a:r>
            <a:r>
              <a:rPr i="1" lang="en-US">
                <a:solidFill>
                  <a:schemeClr val="dk2"/>
                </a:solidFill>
              </a:rPr>
              <a:t>microoperation transfers</a:t>
            </a:r>
            <a:r>
              <a:rPr lang="en-US"/>
              <a:t> among registers is called a </a:t>
            </a:r>
            <a:r>
              <a:rPr i="1" lang="en-US">
                <a:solidFill>
                  <a:schemeClr val="dk2"/>
                </a:solidFill>
              </a:rPr>
              <a:t>register transfer language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term </a:t>
            </a:r>
            <a:r>
              <a:rPr i="1" lang="en-US">
                <a:solidFill>
                  <a:schemeClr val="dk2"/>
                </a:solidFill>
              </a:rPr>
              <a:t>"register transfer"</a:t>
            </a:r>
            <a:r>
              <a:rPr lang="en-US"/>
              <a:t> implies the availability of hardware logic circuits that can perform a stated microoperation and transfer the result of the operation to the same or another register.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register transfer language is a system for expressing in symbolic form the microoperation sequences among the registers of a digital module.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2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Logic Shift Unit</a:t>
            </a:r>
            <a:endParaRPr/>
          </a:p>
        </p:txBody>
      </p:sp>
      <p:sp>
        <p:nvSpPr>
          <p:cNvPr id="1662" name="Google Shape;1662;p72"/>
          <p:cNvSpPr txBox="1"/>
          <p:nvPr>
            <p:ph idx="1" type="body"/>
          </p:nvPr>
        </p:nvSpPr>
        <p:spPr>
          <a:xfrm>
            <a:off x="190500" y="9906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ALU Function </a:t>
            </a:r>
            <a:endParaRPr/>
          </a:p>
        </p:txBody>
      </p:sp>
      <p:graphicFrame>
        <p:nvGraphicFramePr>
          <p:cNvPr id="1663" name="Google Shape;1663;p72"/>
          <p:cNvGraphicFramePr/>
          <p:nvPr/>
        </p:nvGraphicFramePr>
        <p:xfrm>
          <a:off x="190493" y="1511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r>
                        <a:rPr baseline="-25000" lang="en-US" sz="2400"/>
                        <a:t>in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Function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4" name="Google Shape;1664;p72"/>
          <p:cNvGraphicFramePr/>
          <p:nvPr/>
        </p:nvGraphicFramePr>
        <p:xfrm>
          <a:off x="190493" y="1971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</a:t>
                      </a:r>
                      <a:endParaRPr b="0" i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Transfer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5" name="Google Shape;1665;p72"/>
          <p:cNvGraphicFramePr/>
          <p:nvPr/>
        </p:nvGraphicFramePr>
        <p:xfrm>
          <a:off x="190492" y="2428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+ 1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Increment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6" name="Google Shape;1666;p72"/>
          <p:cNvGraphicFramePr/>
          <p:nvPr/>
        </p:nvGraphicFramePr>
        <p:xfrm>
          <a:off x="190491" y="2885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</a:t>
                      </a:r>
                      <a:endParaRPr b="0" i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Addition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7" name="Google Shape;1667;p72"/>
          <p:cNvGraphicFramePr/>
          <p:nvPr/>
        </p:nvGraphicFramePr>
        <p:xfrm>
          <a:off x="190490" y="3342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Add with carry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8" name="Google Shape;1668;p72"/>
          <p:cNvGraphicFramePr/>
          <p:nvPr/>
        </p:nvGraphicFramePr>
        <p:xfrm>
          <a:off x="190489" y="37998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B’ </a:t>
                      </a:r>
                      <a:endParaRPr b="0" i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Subtract with borrow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9" name="Google Shape;1669;p72"/>
          <p:cNvGraphicFramePr/>
          <p:nvPr/>
        </p:nvGraphicFramePr>
        <p:xfrm>
          <a:off x="190489" y="4257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B’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+ 1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Subtraction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0" name="Google Shape;1670;p72"/>
          <p:cNvGraphicFramePr/>
          <p:nvPr/>
        </p:nvGraphicFramePr>
        <p:xfrm>
          <a:off x="190488" y="4708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 1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Decrement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7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4 – bit Arithmetic Logic Shift Unit</a:t>
            </a:r>
            <a:endParaRPr/>
          </a:p>
        </p:txBody>
      </p:sp>
      <p:graphicFrame>
        <p:nvGraphicFramePr>
          <p:cNvPr id="1676" name="Google Shape;1676;p73"/>
          <p:cNvGraphicFramePr/>
          <p:nvPr/>
        </p:nvGraphicFramePr>
        <p:xfrm>
          <a:off x="190493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r>
                        <a:rPr baseline="-25000"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r>
                        <a:rPr baseline="-25000" lang="en-US" sz="2400"/>
                        <a:t>in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Function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7" name="Google Shape;1677;p73"/>
          <p:cNvGraphicFramePr/>
          <p:nvPr/>
        </p:nvGraphicFramePr>
        <p:xfrm>
          <a:off x="190493" y="1526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</a:t>
                      </a:r>
                      <a:endParaRPr b="0" i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Transfer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8" name="Google Shape;1678;p73"/>
          <p:cNvGraphicFramePr/>
          <p:nvPr/>
        </p:nvGraphicFramePr>
        <p:xfrm>
          <a:off x="190492" y="1983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^ B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AND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9" name="Google Shape;1679;p73"/>
          <p:cNvGraphicFramePr/>
          <p:nvPr/>
        </p:nvGraphicFramePr>
        <p:xfrm>
          <a:off x="190491" y="244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</a:t>
                      </a:r>
                      <a:endParaRPr b="0" i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OR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0" name="Google Shape;1680;p73"/>
          <p:cNvGraphicFramePr/>
          <p:nvPr/>
        </p:nvGraphicFramePr>
        <p:xfrm>
          <a:off x="190490" y="2898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⊕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XOR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1" name="Google Shape;1681;p73"/>
          <p:cNvGraphicFramePr/>
          <p:nvPr/>
        </p:nvGraphicFramePr>
        <p:xfrm>
          <a:off x="190489" y="3355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A’ </a:t>
                      </a:r>
                      <a:endParaRPr b="0" i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Complement A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2" name="Google Shape;1682;p73"/>
          <p:cNvGraphicFramePr/>
          <p:nvPr/>
        </p:nvGraphicFramePr>
        <p:xfrm>
          <a:off x="190489" y="3812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shr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A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Shift</a:t>
                      </a:r>
                      <a:r>
                        <a:rPr b="0" lang="en-US" sz="2400"/>
                        <a:t> right A into F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3" name="Google Shape;1683;p73"/>
          <p:cNvGraphicFramePr/>
          <p:nvPr/>
        </p:nvGraphicFramePr>
        <p:xfrm>
          <a:off x="190488" y="4263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{50EFE763-FFDD-44E3-B84F-8466E11FFACE}</a:tableStyleId>
              </a:tblPr>
              <a:tblGrid>
                <a:gridCol w="723900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x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 = </a:t>
                      </a:r>
                      <a:r>
                        <a:rPr b="0" i="0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shl</a:t>
                      </a:r>
                      <a:r>
                        <a:rPr b="0" i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A</a:t>
                      </a:r>
                      <a:endParaRPr b="0" i="0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Shift</a:t>
                      </a:r>
                      <a:r>
                        <a:rPr b="0" lang="en-US" sz="2400"/>
                        <a:t> left A into F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689" name="Google Shape;1689;p74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Design a 4-bit combinational circuit decrementer using four full-adder circuits.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Design a digital circuit that performs the four logic operations of exclusive-OR, exclusive-NOR, NOR and NAND.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Register A holds the 8-bit binary 11011001. Determine the B operand and the logic microoperation to be performed in order to change the value in A to:</a:t>
            </a:r>
            <a:endParaRPr/>
          </a:p>
          <a:p>
            <a:pPr indent="-457200" lvl="1" marL="8572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/>
              <a:t>01101101</a:t>
            </a:r>
            <a:endParaRPr/>
          </a:p>
          <a:p>
            <a:pPr indent="-457200" lvl="1" marL="857250" rtl="0" algn="just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/>
              <a:t>11111101</a:t>
            </a:r>
            <a:endParaRPr/>
          </a:p>
          <a:p>
            <a:pPr indent="-457200" lvl="0" marL="457200" rtl="0" algn="l">
              <a:lnSpc>
                <a:spcPct val="10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Starting from an initial value of R = 11011101, determine the sequence of binary values in R after a logical shift-left, followed by a circular shift-right, followed by a logical shift-right and a circular shift-left.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SemiBold"/>
              <a:buNone/>
            </a:pPr>
            <a:r>
              <a:rPr lang="en-US"/>
              <a:t>Register Transfer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-1042" t="-4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 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886200" y="2743200"/>
            <a:ext cx="1371600" cy="5476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30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3476624" y="4227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19"/>
          <p:cNvGraphicFramePr/>
          <p:nvPr/>
        </p:nvGraphicFramePr>
        <p:xfrm>
          <a:off x="3476624" y="563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{65ED484B-C795-441B-BA4D-F00B3C922175}</a:tableStyleId>
              </a:tblPr>
              <a:tblGrid>
                <a:gridCol w="547700"/>
                <a:gridCol w="547700"/>
                <a:gridCol w="547700"/>
                <a:gridCol w="547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0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1</a:t>
                      </a:r>
                      <a:endParaRPr b="0" sz="2400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19"/>
          <p:cNvSpPr txBox="1"/>
          <p:nvPr/>
        </p:nvSpPr>
        <p:spPr>
          <a:xfrm>
            <a:off x="2667000" y="4286635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667000" y="5697527"/>
            <a:ext cx="50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3733800" y="4807028"/>
            <a:ext cx="0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4286248" y="4807028"/>
            <a:ext cx="0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4848224" y="4807028"/>
            <a:ext cx="0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5410200" y="4807028"/>
            <a:ext cx="0" cy="831772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56" name="Google Shape;156;p19"/>
          <p:cNvSpPr/>
          <p:nvPr/>
        </p:nvSpPr>
        <p:spPr>
          <a:xfrm>
            <a:off x="3476624" y="563880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010024" y="563880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572000" y="563880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105400" y="5638800"/>
            <a:ext cx="561976" cy="579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352800" y="5486400"/>
            <a:ext cx="25146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</a:pPr>
            <a:r>
              <a:rPr lang="en-US" sz="3200"/>
              <a:t>Register Transfer with Control Function</a:t>
            </a:r>
            <a:endParaRPr sz="3200"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90500" y="990600"/>
            <a:ext cx="8763000" cy="327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-1042" t="-7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 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57200" y="4267200"/>
            <a:ext cx="1411939" cy="60511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098708" y="4348143"/>
            <a:ext cx="1663236" cy="4437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9" name="Google Shape;169;p20"/>
          <p:cNvCxnSpPr>
            <a:stCxn id="167" idx="3"/>
            <a:endCxn id="168" idx="1"/>
          </p:cNvCxnSpPr>
          <p:nvPr/>
        </p:nvCxnSpPr>
        <p:spPr>
          <a:xfrm>
            <a:off x="1869139" y="4569759"/>
            <a:ext cx="1229700" cy="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70" name="Google Shape;170;p20"/>
          <p:cNvSpPr txBox="1"/>
          <p:nvPr/>
        </p:nvSpPr>
        <p:spPr>
          <a:xfrm>
            <a:off x="2397217" y="4191000"/>
            <a:ext cx="712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1828800" y="4191000"/>
            <a:ext cx="376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0"/>
          <p:cNvCxnSpPr>
            <a:stCxn id="168" idx="3"/>
          </p:cNvCxnSpPr>
          <p:nvPr/>
        </p:nvCxnSpPr>
        <p:spPr>
          <a:xfrm flipH="1" rot="10800000">
            <a:off x="4761944" y="4569719"/>
            <a:ext cx="495900" cy="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0"/>
          <p:cNvSpPr txBox="1"/>
          <p:nvPr/>
        </p:nvSpPr>
        <p:spPr>
          <a:xfrm>
            <a:off x="5181600" y="4394946"/>
            <a:ext cx="712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098707" y="5486400"/>
            <a:ext cx="1663238" cy="4437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3838575" y="4791900"/>
            <a:ext cx="166688" cy="694500"/>
            <a:chOff x="3838575" y="4791900"/>
            <a:chExt cx="166688" cy="694500"/>
          </a:xfrm>
        </p:grpSpPr>
        <p:cxnSp>
          <p:nvCxnSpPr>
            <p:cNvPr id="176" name="Google Shape;176;p20"/>
            <p:cNvCxnSpPr>
              <a:stCxn id="174" idx="0"/>
              <a:endCxn id="168" idx="2"/>
            </p:cNvCxnSpPr>
            <p:nvPr/>
          </p:nvCxnSpPr>
          <p:spPr>
            <a:xfrm rot="10800000">
              <a:off x="3930326" y="4791900"/>
              <a:ext cx="0" cy="6945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77" name="Google Shape;177;p20"/>
            <p:cNvCxnSpPr/>
            <p:nvPr/>
          </p:nvCxnSpPr>
          <p:spPr>
            <a:xfrm flipH="1">
              <a:off x="3838575" y="5072064"/>
              <a:ext cx="166688" cy="13294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8" name="Google Shape;178;p20"/>
          <p:cNvSpPr txBox="1"/>
          <p:nvPr/>
        </p:nvSpPr>
        <p:spPr>
          <a:xfrm>
            <a:off x="4024312" y="4936092"/>
            <a:ext cx="376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20"/>
          <p:cNvGrpSpPr/>
          <p:nvPr/>
        </p:nvGrpSpPr>
        <p:grpSpPr>
          <a:xfrm>
            <a:off x="5991513" y="4300844"/>
            <a:ext cx="2961987" cy="424063"/>
            <a:chOff x="1525679" y="4772222"/>
            <a:chExt cx="4493846" cy="424063"/>
          </a:xfrm>
        </p:grpSpPr>
        <p:grpSp>
          <p:nvGrpSpPr>
            <p:cNvPr id="180" name="Google Shape;180;p20"/>
            <p:cNvGrpSpPr/>
            <p:nvPr/>
          </p:nvGrpSpPr>
          <p:grpSpPr>
            <a:xfrm>
              <a:off x="4868294" y="4772222"/>
              <a:ext cx="1151231" cy="419010"/>
              <a:chOff x="1497841" y="4767879"/>
              <a:chExt cx="1151231" cy="419010"/>
            </a:xfrm>
          </p:grpSpPr>
          <p:cxnSp>
            <p:nvCxnSpPr>
              <p:cNvPr id="181" name="Google Shape;181;p20"/>
              <p:cNvCxnSpPr/>
              <p:nvPr/>
            </p:nvCxnSpPr>
            <p:spPr>
              <a:xfrm flipH="1" rot="10800000">
                <a:off x="1497841" y="4767879"/>
                <a:ext cx="679076" cy="41685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20"/>
              <p:cNvCxnSpPr/>
              <p:nvPr/>
            </p:nvCxnSpPr>
            <p:spPr>
              <a:xfrm>
                <a:off x="1901078" y="4769510"/>
                <a:ext cx="747994" cy="41737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3" name="Google Shape;183;p20"/>
            <p:cNvGrpSpPr/>
            <p:nvPr/>
          </p:nvGrpSpPr>
          <p:grpSpPr>
            <a:xfrm>
              <a:off x="2632379" y="4772423"/>
              <a:ext cx="1144005" cy="423862"/>
              <a:chOff x="1505067" y="4774830"/>
              <a:chExt cx="1144005" cy="423862"/>
            </a:xfrm>
          </p:grpSpPr>
          <p:cxnSp>
            <p:nvCxnSpPr>
              <p:cNvPr id="184" name="Google Shape;184;p20"/>
              <p:cNvCxnSpPr/>
              <p:nvPr/>
            </p:nvCxnSpPr>
            <p:spPr>
              <a:xfrm flipH="1" rot="10800000">
                <a:off x="1505067" y="4781833"/>
                <a:ext cx="679076" cy="41685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20"/>
              <p:cNvCxnSpPr/>
              <p:nvPr/>
            </p:nvCxnSpPr>
            <p:spPr>
              <a:xfrm>
                <a:off x="1901078" y="4774830"/>
                <a:ext cx="747994" cy="41737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6" name="Google Shape;186;p20"/>
            <p:cNvGrpSpPr/>
            <p:nvPr/>
          </p:nvGrpSpPr>
          <p:grpSpPr>
            <a:xfrm>
              <a:off x="3767981" y="4777273"/>
              <a:ext cx="1129553" cy="417379"/>
              <a:chOff x="1519519" y="4775337"/>
              <a:chExt cx="1129553" cy="417379"/>
            </a:xfrm>
          </p:grpSpPr>
          <p:cxnSp>
            <p:nvCxnSpPr>
              <p:cNvPr id="187" name="Google Shape;187;p20"/>
              <p:cNvCxnSpPr/>
              <p:nvPr/>
            </p:nvCxnSpPr>
            <p:spPr>
              <a:xfrm flipH="1" rot="10800000">
                <a:off x="1519519" y="4775857"/>
                <a:ext cx="679076" cy="41685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20"/>
              <p:cNvCxnSpPr/>
              <p:nvPr/>
            </p:nvCxnSpPr>
            <p:spPr>
              <a:xfrm>
                <a:off x="1901079" y="4775337"/>
                <a:ext cx="747993" cy="41737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9" name="Google Shape;189;p20"/>
            <p:cNvGrpSpPr/>
            <p:nvPr/>
          </p:nvGrpSpPr>
          <p:grpSpPr>
            <a:xfrm>
              <a:off x="1525679" y="4773562"/>
              <a:ext cx="1129554" cy="417379"/>
              <a:chOff x="1519518" y="4767359"/>
              <a:chExt cx="1129554" cy="417379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flipH="1" rot="10800000">
                <a:off x="1519518" y="4767879"/>
                <a:ext cx="679076" cy="41685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>
                <a:off x="1901078" y="4767359"/>
                <a:ext cx="747994" cy="417379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92" name="Google Shape;192;p20"/>
          <p:cNvCxnSpPr/>
          <p:nvPr/>
        </p:nvCxnSpPr>
        <p:spPr>
          <a:xfrm>
            <a:off x="6058188" y="5920628"/>
            <a:ext cx="866487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0"/>
          <p:cNvCxnSpPr/>
          <p:nvPr/>
        </p:nvCxnSpPr>
        <p:spPr>
          <a:xfrm flipH="1" rot="10800000">
            <a:off x="6924675" y="5305424"/>
            <a:ext cx="123981" cy="62473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0"/>
          <p:cNvCxnSpPr/>
          <p:nvPr/>
        </p:nvCxnSpPr>
        <p:spPr>
          <a:xfrm flipH="1" rot="10800000">
            <a:off x="7048656" y="5301526"/>
            <a:ext cx="533089" cy="14547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0"/>
          <p:cNvCxnSpPr/>
          <p:nvPr/>
        </p:nvCxnSpPr>
        <p:spPr>
          <a:xfrm rot="10800000">
            <a:off x="7572375" y="5299447"/>
            <a:ext cx="123981" cy="62473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0"/>
          <p:cNvCxnSpPr/>
          <p:nvPr/>
        </p:nvCxnSpPr>
        <p:spPr>
          <a:xfrm>
            <a:off x="7696200" y="5916147"/>
            <a:ext cx="1215363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0"/>
          <p:cNvSpPr txBox="1"/>
          <p:nvPr/>
        </p:nvSpPr>
        <p:spPr>
          <a:xfrm>
            <a:off x="6874051" y="4019550"/>
            <a:ext cx="241124" cy="2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7467600" y="4012840"/>
            <a:ext cx="4819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t+1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029200" y="6031468"/>
            <a:ext cx="208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Transfer occurs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 flipH="1" rot="10800000">
            <a:off x="7065870" y="5743634"/>
            <a:ext cx="506400" cy="472500"/>
          </a:xfrm>
          <a:prstGeom prst="bentConnector3">
            <a:avLst>
              <a:gd fmla="val 99340" name="adj1"/>
            </a:avLst>
          </a:prstGeom>
          <a:noFill/>
          <a:ln cap="flat" cmpd="sng" w="25400">
            <a:solidFill>
              <a:srgbClr val="97B85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934200" y="4800600"/>
            <a:ext cx="0" cy="99508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7686675" y="4800600"/>
            <a:ext cx="0" cy="99508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 txBox="1"/>
          <p:nvPr/>
        </p:nvSpPr>
        <p:spPr>
          <a:xfrm>
            <a:off x="5181600" y="5670084"/>
            <a:ext cx="712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0" y="0"/>
            <a:ext cx="9144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Bus and Memory Transfers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– 1: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Representation &amp; RTL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Darshan Institute of Engineering &amp; Technology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