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6858000" cx="9144000"/>
  <p:notesSz cx="6858000" cy="9144000"/>
  <p:embeddedFontLst>
    <p:embeddedFont>
      <p:font typeface="Open Sans SemiBold"/>
      <p:regular r:id="rId69"/>
      <p:bold r:id="rId70"/>
      <p:italic r:id="rId71"/>
      <p:boldItalic r:id="rId72"/>
    </p:embeddedFont>
    <p:embeddedFont>
      <p:font typeface="Open Sans ExtraBold"/>
      <p:bold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4BFEA5-7B0E-48FB-BEB5-27136A7F970A}">
  <a:tblStyle styleId="{5A4BFEA5-7B0E-48FB-BEB5-27136A7F970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ExtraBold-bold.fntdata"/><Relationship Id="rId72" Type="http://schemas.openxmlformats.org/officeDocument/2006/relationships/font" Target="fonts/OpenSansSemiBold-boldItalic.fntdata"/><Relationship Id="rId31" Type="http://schemas.openxmlformats.org/officeDocument/2006/relationships/slide" Target="slides/slide25.xml"/><Relationship Id="rId75" Type="http://schemas.openxmlformats.org/officeDocument/2006/relationships/font" Target="fonts/OpenSans-regular.fntdata"/><Relationship Id="rId30" Type="http://schemas.openxmlformats.org/officeDocument/2006/relationships/slide" Target="slides/slide24.xml"/><Relationship Id="rId74" Type="http://schemas.openxmlformats.org/officeDocument/2006/relationships/font" Target="fonts/OpenSansExtraBold-boldItalic.fntdata"/><Relationship Id="rId33" Type="http://schemas.openxmlformats.org/officeDocument/2006/relationships/slide" Target="slides/slide27.xml"/><Relationship Id="rId77" Type="http://schemas.openxmlformats.org/officeDocument/2006/relationships/font" Target="fonts/OpenSans-italic.fntdata"/><Relationship Id="rId32" Type="http://schemas.openxmlformats.org/officeDocument/2006/relationships/slide" Target="slides/slide26.xml"/><Relationship Id="rId76" Type="http://schemas.openxmlformats.org/officeDocument/2006/relationships/font" Target="fonts/OpenSans-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OpenSans-boldItalic.fntdata"/><Relationship Id="rId71" Type="http://schemas.openxmlformats.org/officeDocument/2006/relationships/font" Target="fonts/OpenSansSemiBold-italic.fntdata"/><Relationship Id="rId70" Type="http://schemas.openxmlformats.org/officeDocument/2006/relationships/font" Target="fonts/OpenSansSemiBol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SemiBold-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Google Shape;99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0" name="Google Shape;105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2" name="Google Shape;106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Google Shape;109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7" name="Google Shape;109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Google Shape;110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2" name="Google Shape;116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2309018" y="-251617"/>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7"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541338" y="190503"/>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3600"/>
              <a:buFont typeface="Open Sans SemiBold"/>
              <a:buNone/>
              <a:defRPr sz="3600">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just">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just">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just">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just">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p:nvPr/>
        </p:nvSpPr>
        <p:spPr>
          <a:xfrm>
            <a:off x="0" y="6477000"/>
            <a:ext cx="40386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FFFF"/>
                </a:solidFill>
                <a:latin typeface="Calibri"/>
                <a:ea typeface="Calibri"/>
                <a:cs typeface="Calibri"/>
                <a:sym typeface="Calibri"/>
              </a:rPr>
              <a:t>Unit – 2: Basic Computer Organization</a:t>
            </a:r>
            <a:endParaRPr b="0" i="0" sz="1800" u="none" cap="none" strike="noStrike">
              <a:solidFill>
                <a:srgbClr val="FFFFFF"/>
              </a:solidFill>
              <a:latin typeface="Calibri"/>
              <a:ea typeface="Calibri"/>
              <a:cs typeface="Calibri"/>
              <a:sym typeface="Calibri"/>
            </a:endParaRPr>
          </a:p>
        </p:txBody>
      </p:sp>
      <p:cxnSp>
        <p:nvCxnSpPr>
          <p:cNvPr id="25" name="Google Shape;25;p3"/>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6" name="Google Shape;26;p3"/>
          <p:cNvSpPr/>
          <p:nvPr/>
        </p:nvSpPr>
        <p:spPr>
          <a:xfrm>
            <a:off x="4648200" y="6480727"/>
            <a:ext cx="44958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FFFF"/>
                </a:solidFill>
                <a:latin typeface="Calibri"/>
                <a:ea typeface="Calibri"/>
                <a:cs typeface="Calibri"/>
                <a:sym typeface="Calibri"/>
              </a:rPr>
              <a:t>Darshan Institute of Engineering &amp; Technology</a:t>
            </a:r>
            <a:endParaRPr b="0" i="0" sz="1800" u="none" cap="none" strike="noStrike">
              <a:solidFill>
                <a:srgbClr val="FFFFFF"/>
              </a:solidFill>
              <a:latin typeface="Calibri"/>
              <a:ea typeface="Calibri"/>
              <a:cs typeface="Calibri"/>
              <a:sym typeface="Calibri"/>
            </a:endParaRPr>
          </a:p>
        </p:txBody>
      </p:sp>
      <p:sp>
        <p:nvSpPr>
          <p:cNvPr id="27" name="Google Shape;27;p3"/>
          <p:cNvSpPr/>
          <p:nvPr/>
        </p:nvSpPr>
        <p:spPr>
          <a:xfrm>
            <a:off x="4038600" y="6477000"/>
            <a:ext cx="6096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722313" y="2906715"/>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 name="Google Shape;36;p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6"/>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457202"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3" type="body"/>
          </p:nvPr>
        </p:nvSpPr>
        <p:spPr>
          <a:xfrm>
            <a:off x="4645027"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7"/>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7"/>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2"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3575051" y="273052"/>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9"/>
          <p:cNvSpPr txBox="1"/>
          <p:nvPr>
            <p:ph idx="2" type="body"/>
          </p:nvPr>
        </p:nvSpPr>
        <p:spPr>
          <a:xfrm>
            <a:off x="457202" y="1435102"/>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0.png"/><Relationship Id="rId13" Type="http://schemas.openxmlformats.org/officeDocument/2006/relationships/image" Target="../media/image5.png"/><Relationship Id="rId12"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5.png"/><Relationship Id="rId1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about:bla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p:nvPr/>
        </p:nvSpPr>
        <p:spPr>
          <a:xfrm>
            <a:off x="0" y="0"/>
            <a:ext cx="9144000" cy="4495800"/>
          </a:xfrm>
          <a:prstGeom prst="rect">
            <a:avLst/>
          </a:prstGeom>
          <a:solidFill>
            <a:srgbClr val="FF67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txBox="1"/>
          <p:nvPr>
            <p:ph idx="1" type="subTitle"/>
          </p:nvPr>
        </p:nvSpPr>
        <p:spPr>
          <a:xfrm>
            <a:off x="381000" y="4724400"/>
            <a:ext cx="8153400" cy="16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None/>
            </a:pPr>
            <a:r>
              <a:rPr lang="en-US" sz="4000">
                <a:solidFill>
                  <a:srgbClr val="3F3F3F"/>
                </a:solidFill>
                <a:latin typeface="Calibri"/>
                <a:ea typeface="Calibri"/>
                <a:cs typeface="Calibri"/>
                <a:sym typeface="Calibri"/>
              </a:rPr>
              <a:t>Hardik Doshi</a:t>
            </a:r>
            <a:endParaRPr sz="4000">
              <a:solidFill>
                <a:srgbClr val="3F3F3F"/>
              </a:solidFill>
              <a:latin typeface="Calibri"/>
              <a:ea typeface="Calibri"/>
              <a:cs typeface="Calibri"/>
              <a:sym typeface="Calibri"/>
            </a:endParaRPr>
          </a:p>
          <a:p>
            <a:pPr indent="0" lvl="0" marL="0" rtl="0" algn="l">
              <a:spcBef>
                <a:spcPts val="0"/>
              </a:spcBef>
              <a:spcAft>
                <a:spcPts val="0"/>
              </a:spcAft>
              <a:buClr>
                <a:srgbClr val="7F7F7F"/>
              </a:buClr>
              <a:buSzPts val="2400"/>
              <a:buNone/>
            </a:pPr>
            <a:r>
              <a:rPr lang="en-US" sz="2400">
                <a:solidFill>
                  <a:srgbClr val="7F7F7F"/>
                </a:solidFill>
                <a:latin typeface="Arial"/>
                <a:ea typeface="Arial"/>
                <a:cs typeface="Arial"/>
                <a:sym typeface="Arial"/>
              </a:rPr>
              <a:t></a:t>
            </a:r>
            <a:r>
              <a:rPr lang="en-US" sz="2800">
                <a:solidFill>
                  <a:srgbClr val="3F3F3F"/>
                </a:solidFill>
                <a:latin typeface="Open Sans"/>
                <a:ea typeface="Open Sans"/>
                <a:cs typeface="Open Sans"/>
                <a:sym typeface="Open Sans"/>
              </a:rPr>
              <a:t>  </a:t>
            </a:r>
            <a:r>
              <a:rPr lang="en-US">
                <a:solidFill>
                  <a:srgbClr val="3F3F3F"/>
                </a:solidFill>
                <a:latin typeface="Calibri"/>
                <a:ea typeface="Calibri"/>
                <a:cs typeface="Calibri"/>
                <a:sym typeface="Calibri"/>
              </a:rPr>
              <a:t>9978911553</a:t>
            </a:r>
            <a:endParaRPr sz="2800">
              <a:solidFill>
                <a:srgbClr val="3F3F3F"/>
              </a:solidFill>
              <a:latin typeface="Calibri"/>
              <a:ea typeface="Calibri"/>
              <a:cs typeface="Calibri"/>
              <a:sym typeface="Calibri"/>
            </a:endParaRPr>
          </a:p>
          <a:p>
            <a:pPr indent="0" lvl="0" marL="0" rtl="0" algn="l">
              <a:spcBef>
                <a:spcPts val="0"/>
              </a:spcBef>
              <a:spcAft>
                <a:spcPts val="0"/>
              </a:spcAft>
              <a:buClr>
                <a:srgbClr val="7F7F7F"/>
              </a:buClr>
              <a:buSzPts val="2000"/>
              <a:buNone/>
            </a:pPr>
            <a:r>
              <a:rPr lang="en-US" sz="2000">
                <a:solidFill>
                  <a:srgbClr val="7F7F7F"/>
                </a:solidFill>
                <a:latin typeface="Arial"/>
                <a:ea typeface="Arial"/>
                <a:cs typeface="Arial"/>
                <a:sym typeface="Arial"/>
              </a:rPr>
              <a:t></a:t>
            </a:r>
            <a:r>
              <a:rPr lang="en-US" sz="2400">
                <a:solidFill>
                  <a:srgbClr val="3F3F3F"/>
                </a:solidFill>
              </a:rPr>
              <a:t>  </a:t>
            </a:r>
            <a:r>
              <a:rPr lang="en-US" sz="2800">
                <a:solidFill>
                  <a:srgbClr val="3F3F3F"/>
                </a:solidFill>
                <a:latin typeface="Calibri"/>
                <a:ea typeface="Calibri"/>
                <a:cs typeface="Calibri"/>
                <a:sym typeface="Calibri"/>
              </a:rPr>
              <a:t>hardik.doshi@darshan.ac.in</a:t>
            </a:r>
            <a:endParaRPr/>
          </a:p>
        </p:txBody>
      </p:sp>
      <p:sp>
        <p:nvSpPr>
          <p:cNvPr id="92" name="Google Shape;92;p13"/>
          <p:cNvSpPr/>
          <p:nvPr/>
        </p:nvSpPr>
        <p:spPr>
          <a:xfrm>
            <a:off x="0" y="6477000"/>
            <a:ext cx="9144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FFFF"/>
                </a:solidFill>
                <a:latin typeface="Calibri"/>
                <a:ea typeface="Calibri"/>
                <a:cs typeface="Calibri"/>
                <a:sym typeface="Calibri"/>
              </a:rPr>
              <a:t>Computer Organization (2140707)                           Darshan Institute of Engineering &amp; Technology</a:t>
            </a:r>
            <a:endParaRPr/>
          </a:p>
        </p:txBody>
      </p:sp>
      <p:sp>
        <p:nvSpPr>
          <p:cNvPr id="93" name="Google Shape;93;p13"/>
          <p:cNvSpPr txBox="1"/>
          <p:nvPr>
            <p:ph type="ctrTitle"/>
          </p:nvPr>
        </p:nvSpPr>
        <p:spPr>
          <a:xfrm>
            <a:off x="304800" y="2"/>
            <a:ext cx="8534400" cy="4495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Calibri"/>
              <a:buNone/>
            </a:pPr>
            <a:r>
              <a:rPr b="1" lang="en-US" sz="6000">
                <a:solidFill>
                  <a:schemeClr val="lt1"/>
                </a:solidFill>
                <a:latin typeface="Calibri"/>
                <a:ea typeface="Calibri"/>
                <a:cs typeface="Calibri"/>
                <a:sym typeface="Calibri"/>
              </a:rPr>
              <a:t>Unit – 2</a:t>
            </a:r>
            <a:br>
              <a:rPr b="1" lang="en-US" sz="6000">
                <a:solidFill>
                  <a:schemeClr val="lt1"/>
                </a:solidFill>
                <a:latin typeface="Calibri"/>
                <a:ea typeface="Calibri"/>
                <a:cs typeface="Calibri"/>
                <a:sym typeface="Calibri"/>
              </a:rPr>
            </a:br>
            <a:r>
              <a:rPr b="1" lang="en-US" sz="6000">
                <a:solidFill>
                  <a:schemeClr val="lt1"/>
                </a:solidFill>
                <a:latin typeface="Calibri"/>
                <a:ea typeface="Calibri"/>
                <a:cs typeface="Calibri"/>
                <a:sym typeface="Calibri"/>
              </a:rPr>
              <a:t>Basic Computer Organization and Design</a:t>
            </a:r>
            <a:endParaRPr/>
          </a:p>
        </p:txBody>
      </p:sp>
      <p:pic>
        <p:nvPicPr>
          <p:cNvPr id="94" name="Google Shape;94;p13"/>
          <p:cNvPicPr preferRelativeResize="0"/>
          <p:nvPr/>
        </p:nvPicPr>
        <p:blipFill rotWithShape="1">
          <a:blip r:embed="rId3">
            <a:alphaModFix/>
          </a:blip>
          <a:srcRect b="0" l="0" r="0" t="0"/>
          <a:stretch/>
        </p:blipFill>
        <p:spPr>
          <a:xfrm>
            <a:off x="4830179" y="4953002"/>
            <a:ext cx="4161423" cy="9918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format of basic computer</a:t>
            </a:r>
            <a:endParaRPr/>
          </a:p>
        </p:txBody>
      </p:sp>
      <p:sp>
        <p:nvSpPr>
          <p:cNvPr id="178" name="Google Shape;178;p22"/>
          <p:cNvSpPr txBox="1"/>
          <p:nvPr/>
        </p:nvSpPr>
        <p:spPr>
          <a:xfrm>
            <a:off x="6434139" y="2166488"/>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179" name="Google Shape;179;p22"/>
          <p:cNvSpPr txBox="1"/>
          <p:nvPr/>
        </p:nvSpPr>
        <p:spPr>
          <a:xfrm>
            <a:off x="3538537" y="2169599"/>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11</a:t>
            </a:r>
            <a:endParaRPr/>
          </a:p>
        </p:txBody>
      </p:sp>
      <p:sp>
        <p:nvSpPr>
          <p:cNvPr id="180" name="Google Shape;180;p22"/>
          <p:cNvSpPr txBox="1"/>
          <p:nvPr/>
        </p:nvSpPr>
        <p:spPr>
          <a:xfrm>
            <a:off x="3195641" y="2166488"/>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12</a:t>
            </a:r>
            <a:endParaRPr/>
          </a:p>
        </p:txBody>
      </p:sp>
      <p:sp>
        <p:nvSpPr>
          <p:cNvPr id="181" name="Google Shape;181;p22"/>
          <p:cNvSpPr txBox="1"/>
          <p:nvPr/>
        </p:nvSpPr>
        <p:spPr>
          <a:xfrm>
            <a:off x="2119312" y="2155312"/>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15</a:t>
            </a:r>
            <a:endParaRPr/>
          </a:p>
        </p:txBody>
      </p:sp>
      <p:sp>
        <p:nvSpPr>
          <p:cNvPr id="182" name="Google Shape;182;p22"/>
          <p:cNvSpPr txBox="1"/>
          <p:nvPr/>
        </p:nvSpPr>
        <p:spPr>
          <a:xfrm>
            <a:off x="2133600" y="1524000"/>
            <a:ext cx="45720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Instruction Format</a:t>
            </a:r>
            <a:endParaRPr/>
          </a:p>
        </p:txBody>
      </p:sp>
      <p:sp>
        <p:nvSpPr>
          <p:cNvPr id="183" name="Google Shape;183;p22"/>
          <p:cNvSpPr/>
          <p:nvPr/>
        </p:nvSpPr>
        <p:spPr>
          <a:xfrm>
            <a:off x="2590800" y="2544244"/>
            <a:ext cx="1033462"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Opcode</a:t>
            </a:r>
            <a:endParaRPr/>
          </a:p>
        </p:txBody>
      </p:sp>
      <p:sp>
        <p:nvSpPr>
          <p:cNvPr id="184" name="Google Shape;184;p22"/>
          <p:cNvSpPr/>
          <p:nvPr/>
        </p:nvSpPr>
        <p:spPr>
          <a:xfrm>
            <a:off x="3624262" y="2544243"/>
            <a:ext cx="3081338"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Address</a:t>
            </a:r>
            <a:endParaRPr/>
          </a:p>
        </p:txBody>
      </p:sp>
      <p:sp>
        <p:nvSpPr>
          <p:cNvPr id="185" name="Google Shape;185;p22"/>
          <p:cNvSpPr/>
          <p:nvPr/>
        </p:nvSpPr>
        <p:spPr>
          <a:xfrm>
            <a:off x="2133600" y="254424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I</a:t>
            </a:r>
            <a:endParaRPr/>
          </a:p>
        </p:txBody>
      </p:sp>
      <p:sp>
        <p:nvSpPr>
          <p:cNvPr id="186" name="Google Shape;186;p22"/>
          <p:cNvSpPr txBox="1"/>
          <p:nvPr/>
        </p:nvSpPr>
        <p:spPr>
          <a:xfrm>
            <a:off x="2476502" y="2155312"/>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14</a:t>
            </a:r>
            <a:endParaRPr/>
          </a:p>
        </p:txBody>
      </p:sp>
      <p:graphicFrame>
        <p:nvGraphicFramePr>
          <p:cNvPr id="187" name="Google Shape;187;p22"/>
          <p:cNvGraphicFramePr/>
          <p:nvPr/>
        </p:nvGraphicFramePr>
        <p:xfrm>
          <a:off x="1769268" y="4593711"/>
          <a:ext cx="3000000" cy="3000000"/>
        </p:xfrm>
        <a:graphic>
          <a:graphicData uri="http://schemas.openxmlformats.org/drawingml/2006/table">
            <a:tbl>
              <a:tblPr bandRow="1" firstRow="1">
                <a:noFill/>
                <a:tableStyleId>{5A4BFEA5-7B0E-48FB-BEB5-27136A7F970A}</a:tableStyleId>
              </a:tblPr>
              <a:tblGrid>
                <a:gridCol w="333375"/>
                <a:gridCol w="333375"/>
                <a:gridCol w="333375"/>
                <a:gridCol w="333375"/>
                <a:gridCol w="333375"/>
                <a:gridCol w="333375"/>
                <a:gridCol w="333375"/>
                <a:gridCol w="333375"/>
                <a:gridCol w="333375"/>
                <a:gridCol w="333375"/>
                <a:gridCol w="333375"/>
                <a:gridCol w="333375"/>
                <a:gridCol w="333375"/>
                <a:gridCol w="333375"/>
                <a:gridCol w="333375"/>
                <a:gridCol w="333375"/>
              </a:tblGrid>
              <a:tr h="579125">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188" name="Google Shape;188;p22"/>
          <p:cNvCxnSpPr>
            <a:stCxn id="185" idx="2"/>
          </p:cNvCxnSpPr>
          <p:nvPr/>
        </p:nvCxnSpPr>
        <p:spPr>
          <a:xfrm flipH="1">
            <a:off x="1905000" y="3096010"/>
            <a:ext cx="457200" cy="1497600"/>
          </a:xfrm>
          <a:prstGeom prst="straightConnector1">
            <a:avLst/>
          </a:prstGeom>
          <a:noFill/>
          <a:ln cap="flat" cmpd="sng" w="25400">
            <a:solidFill>
              <a:srgbClr val="C00000"/>
            </a:solidFill>
            <a:prstDash val="solid"/>
            <a:round/>
            <a:headEnd len="sm" w="sm" type="none"/>
            <a:tailEnd len="sm" w="sm" type="none"/>
          </a:ln>
        </p:spPr>
      </p:cxnSp>
      <p:grpSp>
        <p:nvGrpSpPr>
          <p:cNvPr id="189" name="Google Shape;189;p22"/>
          <p:cNvGrpSpPr/>
          <p:nvPr/>
        </p:nvGrpSpPr>
        <p:grpSpPr>
          <a:xfrm>
            <a:off x="2105026" y="3096010"/>
            <a:ext cx="1002505" cy="1466744"/>
            <a:chOff x="2105026" y="3096010"/>
            <a:chExt cx="1002505" cy="1466744"/>
          </a:xfrm>
        </p:grpSpPr>
        <p:sp>
          <p:nvSpPr>
            <p:cNvPr id="190" name="Google Shape;190;p22"/>
            <p:cNvSpPr/>
            <p:nvPr/>
          </p:nvSpPr>
          <p:spPr>
            <a:xfrm rot="5400000">
              <a:off x="2425304" y="3892432"/>
              <a:ext cx="350044" cy="990600"/>
            </a:xfrm>
            <a:prstGeom prst="leftBrace">
              <a:avLst>
                <a:gd fmla="val 8333" name="adj1"/>
                <a:gd fmla="val 50000" name="adj2"/>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91" name="Google Shape;191;p22"/>
            <p:cNvCxnSpPr>
              <a:stCxn id="183" idx="2"/>
              <a:endCxn id="190" idx="1"/>
            </p:cNvCxnSpPr>
            <p:nvPr/>
          </p:nvCxnSpPr>
          <p:spPr>
            <a:xfrm flipH="1">
              <a:off x="2600231" y="3096010"/>
              <a:ext cx="507300" cy="1116600"/>
            </a:xfrm>
            <a:prstGeom prst="straightConnector1">
              <a:avLst/>
            </a:prstGeom>
            <a:noFill/>
            <a:ln cap="flat" cmpd="sng" w="25400">
              <a:solidFill>
                <a:srgbClr val="C00000"/>
              </a:solidFill>
              <a:prstDash val="solid"/>
              <a:round/>
              <a:headEnd len="sm" w="sm" type="none"/>
              <a:tailEnd len="sm" w="sm" type="none"/>
            </a:ln>
          </p:spPr>
        </p:cxnSp>
      </p:grpSp>
      <p:grpSp>
        <p:nvGrpSpPr>
          <p:cNvPr id="192" name="Google Shape;192;p22"/>
          <p:cNvGrpSpPr/>
          <p:nvPr/>
        </p:nvGrpSpPr>
        <p:grpSpPr>
          <a:xfrm>
            <a:off x="3124202" y="3096009"/>
            <a:ext cx="3979068" cy="1469024"/>
            <a:chOff x="3124202" y="3096009"/>
            <a:chExt cx="3979068" cy="1469024"/>
          </a:xfrm>
        </p:grpSpPr>
        <p:sp>
          <p:nvSpPr>
            <p:cNvPr id="193" name="Google Shape;193;p22"/>
            <p:cNvSpPr/>
            <p:nvPr/>
          </p:nvSpPr>
          <p:spPr>
            <a:xfrm rot="5400000">
              <a:off x="4938714" y="2400477"/>
              <a:ext cx="350044" cy="3979068"/>
            </a:xfrm>
            <a:prstGeom prst="leftBrace">
              <a:avLst>
                <a:gd fmla="val 8333" name="adj1"/>
                <a:gd fmla="val 50000" name="adj2"/>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94" name="Google Shape;194;p22"/>
            <p:cNvCxnSpPr>
              <a:stCxn id="184" idx="2"/>
              <a:endCxn id="193" idx="1"/>
            </p:cNvCxnSpPr>
            <p:nvPr/>
          </p:nvCxnSpPr>
          <p:spPr>
            <a:xfrm flipH="1">
              <a:off x="5113631" y="3096009"/>
              <a:ext cx="51300" cy="1119000"/>
            </a:xfrm>
            <a:prstGeom prst="straightConnector1">
              <a:avLst/>
            </a:prstGeom>
            <a:noFill/>
            <a:ln cap="flat" cmpd="sng" w="25400">
              <a:solidFill>
                <a:srgbClr val="C00000"/>
              </a:solidFill>
              <a:prstDash val="solid"/>
              <a:round/>
              <a:headEnd len="sm" w="sm" type="none"/>
              <a:tailEnd len="sm" w="sm" type="none"/>
            </a:ln>
          </p:spPr>
        </p:cxnSp>
      </p:grpSp>
      <p:sp>
        <p:nvSpPr>
          <p:cNvPr id="195" name="Google Shape;195;p22"/>
          <p:cNvSpPr txBox="1"/>
          <p:nvPr/>
        </p:nvSpPr>
        <p:spPr>
          <a:xfrm>
            <a:off x="1769269" y="5162491"/>
            <a:ext cx="53340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Add Instruction – ADD 457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Direct &amp; Indirect Addressing of Memory</a:t>
            </a:r>
            <a:endParaRPr sz="3240"/>
          </a:p>
        </p:txBody>
      </p:sp>
      <p:sp>
        <p:nvSpPr>
          <p:cNvPr id="201" name="Google Shape;201;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If the second part of an instruction format specifies the address of an operand, the instruction is said to have a </a:t>
            </a:r>
            <a:r>
              <a:rPr b="1" lang="en-US"/>
              <a:t>direct address</a:t>
            </a:r>
            <a:r>
              <a:rPr lang="en-US"/>
              <a:t>.</a:t>
            </a:r>
            <a:endParaRPr/>
          </a:p>
          <a:p>
            <a:pPr indent="-342883" lvl="0" marL="342883" rtl="0" algn="just">
              <a:lnSpc>
                <a:spcPct val="114000"/>
              </a:lnSpc>
              <a:spcBef>
                <a:spcPts val="480"/>
              </a:spcBef>
              <a:spcAft>
                <a:spcPts val="0"/>
              </a:spcAft>
              <a:buClr>
                <a:schemeClr val="dk1"/>
              </a:buClr>
              <a:buSzPts val="2400"/>
              <a:buChar char="▪"/>
            </a:pPr>
            <a:r>
              <a:rPr lang="en-US"/>
              <a:t>In </a:t>
            </a:r>
            <a:r>
              <a:rPr b="1" lang="en-US"/>
              <a:t>Indirect address</a:t>
            </a:r>
            <a:r>
              <a:rPr lang="en-US"/>
              <a:t>, the bits in the second part of the instruction designate an address of a memory word in which the address of the operand is found. </a:t>
            </a:r>
            <a:endParaRPr/>
          </a:p>
          <a:p>
            <a:pPr indent="-190483" lvl="0" marL="342883" rtl="0" algn="just">
              <a:lnSpc>
                <a:spcPct val="114000"/>
              </a:lnSpc>
              <a:spcBef>
                <a:spcPts val="480"/>
              </a:spcBef>
              <a:spcAft>
                <a:spcPts val="0"/>
              </a:spcAft>
              <a:buClr>
                <a:schemeClr val="dk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Direct &amp; Indirect Addressing of Memory</a:t>
            </a:r>
            <a:endParaRPr sz="3240"/>
          </a:p>
        </p:txBody>
      </p:sp>
      <p:sp>
        <p:nvSpPr>
          <p:cNvPr id="207" name="Google Shape;207;p24"/>
          <p:cNvSpPr/>
          <p:nvPr/>
        </p:nvSpPr>
        <p:spPr>
          <a:xfrm>
            <a:off x="995363" y="1447800"/>
            <a:ext cx="2286000" cy="2895600"/>
          </a:xfrm>
          <a:prstGeom prst="flowChartDocumen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nvGrpSpPr>
          <p:cNvPr id="208" name="Google Shape;208;p24"/>
          <p:cNvGrpSpPr/>
          <p:nvPr/>
        </p:nvGrpSpPr>
        <p:grpSpPr>
          <a:xfrm>
            <a:off x="995363" y="1447801"/>
            <a:ext cx="2286000" cy="551767"/>
            <a:chOff x="2133600" y="1608132"/>
            <a:chExt cx="4572000" cy="551766"/>
          </a:xfrm>
        </p:grpSpPr>
        <p:grpSp>
          <p:nvGrpSpPr>
            <p:cNvPr id="209" name="Google Shape;209;p24"/>
            <p:cNvGrpSpPr/>
            <p:nvPr/>
          </p:nvGrpSpPr>
          <p:grpSpPr>
            <a:xfrm>
              <a:off x="3048000" y="1608132"/>
              <a:ext cx="3657600" cy="551765"/>
              <a:chOff x="1109662" y="1850885"/>
              <a:chExt cx="3657600" cy="551765"/>
            </a:xfrm>
          </p:grpSpPr>
          <p:sp>
            <p:nvSpPr>
              <p:cNvPr id="210" name="Google Shape;210;p24"/>
              <p:cNvSpPr/>
              <p:nvPr/>
            </p:nvSpPr>
            <p:spPr>
              <a:xfrm>
                <a:off x="1109662" y="1850885"/>
                <a:ext cx="13716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ADD</a:t>
                </a:r>
                <a:endParaRPr/>
              </a:p>
            </p:txBody>
          </p:sp>
          <p:sp>
            <p:nvSpPr>
              <p:cNvPr id="211" name="Google Shape;211;p24"/>
              <p:cNvSpPr/>
              <p:nvPr/>
            </p:nvSpPr>
            <p:spPr>
              <a:xfrm>
                <a:off x="2481262" y="1850885"/>
                <a:ext cx="22860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457</a:t>
                </a:r>
                <a:endParaRPr/>
              </a:p>
            </p:txBody>
          </p:sp>
        </p:grpSp>
        <p:sp>
          <p:nvSpPr>
            <p:cNvPr id="212" name="Google Shape;212;p24"/>
            <p:cNvSpPr/>
            <p:nvPr/>
          </p:nvSpPr>
          <p:spPr>
            <a:xfrm>
              <a:off x="2133600" y="1608132"/>
              <a:ext cx="914400" cy="551766"/>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0</a:t>
              </a:r>
              <a:endParaRPr/>
            </a:p>
          </p:txBody>
        </p:sp>
      </p:grpSp>
      <p:sp>
        <p:nvSpPr>
          <p:cNvPr id="213" name="Google Shape;213;p24"/>
          <p:cNvSpPr txBox="1"/>
          <p:nvPr/>
        </p:nvSpPr>
        <p:spPr>
          <a:xfrm>
            <a:off x="385763" y="1523628"/>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22</a:t>
            </a:r>
            <a:endParaRPr/>
          </a:p>
        </p:txBody>
      </p:sp>
      <p:sp>
        <p:nvSpPr>
          <p:cNvPr id="214" name="Google Shape;214;p24"/>
          <p:cNvSpPr/>
          <p:nvPr/>
        </p:nvSpPr>
        <p:spPr>
          <a:xfrm>
            <a:off x="995363" y="2895600"/>
            <a:ext cx="22860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Operand</a:t>
            </a:r>
            <a:endParaRPr/>
          </a:p>
        </p:txBody>
      </p:sp>
      <p:sp>
        <p:nvSpPr>
          <p:cNvPr id="215" name="Google Shape;215;p24"/>
          <p:cNvSpPr txBox="1"/>
          <p:nvPr/>
        </p:nvSpPr>
        <p:spPr>
          <a:xfrm>
            <a:off x="228600" y="2975132"/>
            <a:ext cx="6143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457</a:t>
            </a:r>
            <a:endParaRPr/>
          </a:p>
        </p:txBody>
      </p:sp>
      <p:sp>
        <p:nvSpPr>
          <p:cNvPr id="216" name="Google Shape;216;p24"/>
          <p:cNvSpPr txBox="1"/>
          <p:nvPr/>
        </p:nvSpPr>
        <p:spPr>
          <a:xfrm>
            <a:off x="995363" y="990600"/>
            <a:ext cx="22860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Memory</a:t>
            </a:r>
            <a:endParaRPr/>
          </a:p>
        </p:txBody>
      </p:sp>
      <p:sp>
        <p:nvSpPr>
          <p:cNvPr id="217" name="Google Shape;217;p24"/>
          <p:cNvSpPr/>
          <p:nvPr/>
        </p:nvSpPr>
        <p:spPr>
          <a:xfrm>
            <a:off x="990600" y="5562600"/>
            <a:ext cx="2286000" cy="551765"/>
          </a:xfrm>
          <a:prstGeom prst="rect">
            <a:avLst/>
          </a:prstGeom>
          <a:solidFill>
            <a:schemeClr val="accent1"/>
          </a:solidFill>
          <a:ln cap="flat" cmpd="sng" w="25400">
            <a:solidFill>
              <a:srgbClr val="385D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AC</a:t>
            </a:r>
            <a:endParaRPr/>
          </a:p>
        </p:txBody>
      </p:sp>
      <p:sp>
        <p:nvSpPr>
          <p:cNvPr id="218" name="Google Shape;218;p24"/>
          <p:cNvSpPr/>
          <p:nvPr/>
        </p:nvSpPr>
        <p:spPr>
          <a:xfrm>
            <a:off x="1871663" y="4495800"/>
            <a:ext cx="533400" cy="533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Calibri"/>
                <a:ea typeface="Calibri"/>
                <a:cs typeface="Calibri"/>
                <a:sym typeface="Calibri"/>
              </a:rPr>
              <a:t>+</a:t>
            </a:r>
            <a:endParaRPr/>
          </a:p>
        </p:txBody>
      </p:sp>
      <p:cxnSp>
        <p:nvCxnSpPr>
          <p:cNvPr id="219" name="Google Shape;219;p24"/>
          <p:cNvCxnSpPr>
            <a:stCxn id="214" idx="2"/>
            <a:endCxn id="218" idx="0"/>
          </p:cNvCxnSpPr>
          <p:nvPr/>
        </p:nvCxnSpPr>
        <p:spPr>
          <a:xfrm>
            <a:off x="2138363" y="3447365"/>
            <a:ext cx="0" cy="1048500"/>
          </a:xfrm>
          <a:prstGeom prst="straightConnector1">
            <a:avLst/>
          </a:prstGeom>
          <a:noFill/>
          <a:ln cap="flat" cmpd="sng" w="25400">
            <a:solidFill>
              <a:srgbClr val="C00000"/>
            </a:solidFill>
            <a:prstDash val="solid"/>
            <a:round/>
            <a:headEnd len="sm" w="sm" type="none"/>
            <a:tailEnd len="lg" w="lg" type="stealth"/>
          </a:ln>
        </p:spPr>
      </p:cxnSp>
      <p:cxnSp>
        <p:nvCxnSpPr>
          <p:cNvPr id="220" name="Google Shape;220;p24"/>
          <p:cNvCxnSpPr>
            <a:stCxn id="218" idx="4"/>
            <a:endCxn id="217" idx="0"/>
          </p:cNvCxnSpPr>
          <p:nvPr/>
        </p:nvCxnSpPr>
        <p:spPr>
          <a:xfrm flipH="1">
            <a:off x="2133563" y="5029200"/>
            <a:ext cx="4800" cy="533400"/>
          </a:xfrm>
          <a:prstGeom prst="straightConnector1">
            <a:avLst/>
          </a:prstGeom>
          <a:noFill/>
          <a:ln cap="flat" cmpd="sng" w="25400">
            <a:solidFill>
              <a:srgbClr val="C00000"/>
            </a:solidFill>
            <a:prstDash val="solid"/>
            <a:round/>
            <a:headEnd len="sm" w="sm" type="none"/>
            <a:tailEnd len="lg" w="lg" type="stealth"/>
          </a:ln>
        </p:spPr>
      </p:cxnSp>
      <p:grpSp>
        <p:nvGrpSpPr>
          <p:cNvPr id="221" name="Google Shape;221;p24"/>
          <p:cNvGrpSpPr/>
          <p:nvPr/>
        </p:nvGrpSpPr>
        <p:grpSpPr>
          <a:xfrm rot="-5400000">
            <a:off x="699884" y="4905435"/>
            <a:ext cx="1586321" cy="1281114"/>
            <a:chOff x="1295182" y="3962400"/>
            <a:chExt cx="2559561" cy="1281114"/>
          </a:xfrm>
        </p:grpSpPr>
        <p:cxnSp>
          <p:nvCxnSpPr>
            <p:cNvPr id="222" name="Google Shape;222;p24"/>
            <p:cNvCxnSpPr>
              <a:stCxn id="217" idx="2"/>
            </p:cNvCxnSpPr>
            <p:nvPr/>
          </p:nvCxnSpPr>
          <p:spPr>
            <a:xfrm>
              <a:off x="1476532" y="5062162"/>
              <a:ext cx="0" cy="362700"/>
            </a:xfrm>
            <a:prstGeom prst="straightConnector1">
              <a:avLst/>
            </a:prstGeom>
            <a:noFill/>
            <a:ln cap="flat" cmpd="sng" w="25400">
              <a:solidFill>
                <a:srgbClr val="C00000"/>
              </a:solidFill>
              <a:prstDash val="solid"/>
              <a:round/>
              <a:headEnd len="sm" w="sm" type="none"/>
              <a:tailEnd len="sm" w="sm" type="none"/>
            </a:ln>
          </p:spPr>
        </p:cxnSp>
        <p:cxnSp>
          <p:nvCxnSpPr>
            <p:cNvPr id="223" name="Google Shape;223;p24"/>
            <p:cNvCxnSpPr>
              <a:stCxn id="218" idx="2"/>
            </p:cNvCxnSpPr>
            <p:nvPr/>
          </p:nvCxnSpPr>
          <p:spPr>
            <a:xfrm rot="-5400000">
              <a:off x="3337393" y="4464225"/>
              <a:ext cx="1019100" cy="15600"/>
            </a:xfrm>
            <a:prstGeom prst="straightConnector1">
              <a:avLst/>
            </a:prstGeom>
            <a:noFill/>
            <a:ln cap="flat" cmpd="sng" w="25400">
              <a:solidFill>
                <a:srgbClr val="C00000"/>
              </a:solidFill>
              <a:prstDash val="solid"/>
              <a:round/>
              <a:headEnd len="lg" w="lg" type="stealth"/>
              <a:tailEnd len="sm" w="sm" type="none"/>
            </a:ln>
          </p:spPr>
        </p:cxnSp>
        <p:cxnSp>
          <p:nvCxnSpPr>
            <p:cNvPr id="224" name="Google Shape;224;p24"/>
            <p:cNvCxnSpPr/>
            <p:nvPr/>
          </p:nvCxnSpPr>
          <p:spPr>
            <a:xfrm rot="5400000">
              <a:off x="2567269" y="2690530"/>
              <a:ext cx="1" cy="2543740"/>
            </a:xfrm>
            <a:prstGeom prst="straightConnector1">
              <a:avLst/>
            </a:prstGeom>
            <a:noFill/>
            <a:ln cap="flat" cmpd="sng" w="25400">
              <a:solidFill>
                <a:srgbClr val="C00000"/>
              </a:solidFill>
              <a:prstDash val="solid"/>
              <a:round/>
              <a:headEnd len="sm" w="sm" type="none"/>
              <a:tailEnd len="sm" w="sm" type="none"/>
            </a:ln>
          </p:spPr>
        </p:cxnSp>
        <p:cxnSp>
          <p:nvCxnSpPr>
            <p:cNvPr id="225" name="Google Shape;225;p24"/>
            <p:cNvCxnSpPr/>
            <p:nvPr/>
          </p:nvCxnSpPr>
          <p:spPr>
            <a:xfrm rot="-5400000">
              <a:off x="657580" y="4605693"/>
              <a:ext cx="1275641" cy="0"/>
            </a:xfrm>
            <a:prstGeom prst="straightConnector1">
              <a:avLst/>
            </a:prstGeom>
            <a:noFill/>
            <a:ln cap="flat" cmpd="sng" w="25400">
              <a:solidFill>
                <a:srgbClr val="C00000"/>
              </a:solidFill>
              <a:prstDash val="solid"/>
              <a:round/>
              <a:headEnd len="sm" w="sm" type="none"/>
              <a:tailEnd len="sm" w="sm" type="none"/>
            </a:ln>
          </p:spPr>
        </p:cxnSp>
      </p:grpSp>
      <p:sp>
        <p:nvSpPr>
          <p:cNvPr id="226" name="Google Shape;226;p24"/>
          <p:cNvSpPr/>
          <p:nvPr/>
        </p:nvSpPr>
        <p:spPr>
          <a:xfrm>
            <a:off x="5948363" y="1447801"/>
            <a:ext cx="2286000" cy="3029635"/>
          </a:xfrm>
          <a:prstGeom prst="flowChartDocumen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nvGrpSpPr>
          <p:cNvPr id="227" name="Google Shape;227;p24"/>
          <p:cNvGrpSpPr/>
          <p:nvPr/>
        </p:nvGrpSpPr>
        <p:grpSpPr>
          <a:xfrm>
            <a:off x="5948363" y="1447802"/>
            <a:ext cx="2286000" cy="551767"/>
            <a:chOff x="2133600" y="1608132"/>
            <a:chExt cx="4572000" cy="551766"/>
          </a:xfrm>
        </p:grpSpPr>
        <p:grpSp>
          <p:nvGrpSpPr>
            <p:cNvPr id="228" name="Google Shape;228;p24"/>
            <p:cNvGrpSpPr/>
            <p:nvPr/>
          </p:nvGrpSpPr>
          <p:grpSpPr>
            <a:xfrm>
              <a:off x="3048000" y="1608132"/>
              <a:ext cx="3657600" cy="551765"/>
              <a:chOff x="1109662" y="1850885"/>
              <a:chExt cx="3657600" cy="551765"/>
            </a:xfrm>
          </p:grpSpPr>
          <p:sp>
            <p:nvSpPr>
              <p:cNvPr id="229" name="Google Shape;229;p24"/>
              <p:cNvSpPr/>
              <p:nvPr/>
            </p:nvSpPr>
            <p:spPr>
              <a:xfrm>
                <a:off x="1109662" y="1850885"/>
                <a:ext cx="13716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ADD</a:t>
                </a:r>
                <a:endParaRPr/>
              </a:p>
            </p:txBody>
          </p:sp>
          <p:sp>
            <p:nvSpPr>
              <p:cNvPr id="230" name="Google Shape;230;p24"/>
              <p:cNvSpPr/>
              <p:nvPr/>
            </p:nvSpPr>
            <p:spPr>
              <a:xfrm>
                <a:off x="2481262" y="1850885"/>
                <a:ext cx="22860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300</a:t>
                </a:r>
                <a:endParaRPr/>
              </a:p>
            </p:txBody>
          </p:sp>
        </p:grpSp>
        <p:sp>
          <p:nvSpPr>
            <p:cNvPr id="231" name="Google Shape;231;p24"/>
            <p:cNvSpPr/>
            <p:nvPr/>
          </p:nvSpPr>
          <p:spPr>
            <a:xfrm>
              <a:off x="2133600" y="1608132"/>
              <a:ext cx="914400" cy="551766"/>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1</a:t>
              </a:r>
              <a:endParaRPr/>
            </a:p>
          </p:txBody>
        </p:sp>
      </p:grpSp>
      <p:sp>
        <p:nvSpPr>
          <p:cNvPr id="232" name="Google Shape;232;p24"/>
          <p:cNvSpPr txBox="1"/>
          <p:nvPr/>
        </p:nvSpPr>
        <p:spPr>
          <a:xfrm>
            <a:off x="5338763" y="1523629"/>
            <a:ext cx="457200" cy="4001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000" u="none" cap="none" strike="noStrike">
                <a:solidFill>
                  <a:schemeClr val="dk1"/>
                </a:solidFill>
                <a:latin typeface="Calibri"/>
                <a:ea typeface="Calibri"/>
                <a:cs typeface="Calibri"/>
                <a:sym typeface="Calibri"/>
              </a:rPr>
              <a:t>35</a:t>
            </a:r>
            <a:endParaRPr/>
          </a:p>
        </p:txBody>
      </p:sp>
      <p:sp>
        <p:nvSpPr>
          <p:cNvPr id="233" name="Google Shape;233;p24"/>
          <p:cNvSpPr/>
          <p:nvPr/>
        </p:nvSpPr>
        <p:spPr>
          <a:xfrm>
            <a:off x="5948363" y="3258237"/>
            <a:ext cx="22860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Operand</a:t>
            </a:r>
            <a:endParaRPr/>
          </a:p>
        </p:txBody>
      </p:sp>
      <p:sp>
        <p:nvSpPr>
          <p:cNvPr id="234" name="Google Shape;234;p24"/>
          <p:cNvSpPr txBox="1"/>
          <p:nvPr/>
        </p:nvSpPr>
        <p:spPr>
          <a:xfrm>
            <a:off x="5025689" y="3377698"/>
            <a:ext cx="766763" cy="4001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000" u="none" cap="none" strike="noStrike">
                <a:solidFill>
                  <a:schemeClr val="dk1"/>
                </a:solidFill>
                <a:latin typeface="Calibri"/>
                <a:ea typeface="Calibri"/>
                <a:cs typeface="Calibri"/>
                <a:sym typeface="Calibri"/>
              </a:rPr>
              <a:t>1350</a:t>
            </a:r>
            <a:endParaRPr/>
          </a:p>
        </p:txBody>
      </p:sp>
      <p:sp>
        <p:nvSpPr>
          <p:cNvPr id="235" name="Google Shape;235;p24"/>
          <p:cNvSpPr txBox="1"/>
          <p:nvPr/>
        </p:nvSpPr>
        <p:spPr>
          <a:xfrm>
            <a:off x="5948363" y="990600"/>
            <a:ext cx="22860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Memory</a:t>
            </a:r>
            <a:endParaRPr/>
          </a:p>
        </p:txBody>
      </p:sp>
      <p:sp>
        <p:nvSpPr>
          <p:cNvPr id="236" name="Google Shape;236;p24"/>
          <p:cNvSpPr/>
          <p:nvPr/>
        </p:nvSpPr>
        <p:spPr>
          <a:xfrm>
            <a:off x="5943600" y="5562601"/>
            <a:ext cx="2286000" cy="551765"/>
          </a:xfrm>
          <a:prstGeom prst="rect">
            <a:avLst/>
          </a:prstGeom>
          <a:solidFill>
            <a:schemeClr val="accent1"/>
          </a:solidFill>
          <a:ln cap="flat" cmpd="sng" w="25400">
            <a:solidFill>
              <a:srgbClr val="385D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AC</a:t>
            </a:r>
            <a:endParaRPr/>
          </a:p>
        </p:txBody>
      </p:sp>
      <p:sp>
        <p:nvSpPr>
          <p:cNvPr id="237" name="Google Shape;237;p24"/>
          <p:cNvSpPr/>
          <p:nvPr/>
        </p:nvSpPr>
        <p:spPr>
          <a:xfrm>
            <a:off x="6824663" y="4495800"/>
            <a:ext cx="533400" cy="533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Calibri"/>
                <a:ea typeface="Calibri"/>
                <a:cs typeface="Calibri"/>
                <a:sym typeface="Calibri"/>
              </a:rPr>
              <a:t>+</a:t>
            </a:r>
            <a:endParaRPr/>
          </a:p>
        </p:txBody>
      </p:sp>
      <p:cxnSp>
        <p:nvCxnSpPr>
          <p:cNvPr id="238" name="Google Shape;238;p24"/>
          <p:cNvCxnSpPr>
            <a:stCxn id="233" idx="2"/>
            <a:endCxn id="237" idx="0"/>
          </p:cNvCxnSpPr>
          <p:nvPr/>
        </p:nvCxnSpPr>
        <p:spPr>
          <a:xfrm>
            <a:off x="7091363" y="3810002"/>
            <a:ext cx="0" cy="685800"/>
          </a:xfrm>
          <a:prstGeom prst="straightConnector1">
            <a:avLst/>
          </a:prstGeom>
          <a:noFill/>
          <a:ln cap="flat" cmpd="sng" w="25400">
            <a:solidFill>
              <a:srgbClr val="C00000"/>
            </a:solidFill>
            <a:prstDash val="solid"/>
            <a:round/>
            <a:headEnd len="sm" w="sm" type="none"/>
            <a:tailEnd len="lg" w="lg" type="stealth"/>
          </a:ln>
        </p:spPr>
      </p:cxnSp>
      <p:cxnSp>
        <p:nvCxnSpPr>
          <p:cNvPr id="239" name="Google Shape;239;p24"/>
          <p:cNvCxnSpPr>
            <a:stCxn id="237" idx="4"/>
            <a:endCxn id="236" idx="0"/>
          </p:cNvCxnSpPr>
          <p:nvPr/>
        </p:nvCxnSpPr>
        <p:spPr>
          <a:xfrm flipH="1">
            <a:off x="7086563" y="5029200"/>
            <a:ext cx="4800" cy="533400"/>
          </a:xfrm>
          <a:prstGeom prst="straightConnector1">
            <a:avLst/>
          </a:prstGeom>
          <a:noFill/>
          <a:ln cap="flat" cmpd="sng" w="25400">
            <a:solidFill>
              <a:srgbClr val="C00000"/>
            </a:solidFill>
            <a:prstDash val="solid"/>
            <a:round/>
            <a:headEnd len="sm" w="sm" type="none"/>
            <a:tailEnd len="lg" w="lg" type="stealth"/>
          </a:ln>
        </p:spPr>
      </p:cxnSp>
      <p:grpSp>
        <p:nvGrpSpPr>
          <p:cNvPr id="240" name="Google Shape;240;p24"/>
          <p:cNvGrpSpPr/>
          <p:nvPr/>
        </p:nvGrpSpPr>
        <p:grpSpPr>
          <a:xfrm rot="-5400000">
            <a:off x="5635571" y="4887985"/>
            <a:ext cx="1606663" cy="1295400"/>
            <a:chOff x="1295403" y="3929624"/>
            <a:chExt cx="2592378" cy="2969892"/>
          </a:xfrm>
        </p:grpSpPr>
        <p:cxnSp>
          <p:nvCxnSpPr>
            <p:cNvPr id="241" name="Google Shape;241;p24"/>
            <p:cNvCxnSpPr/>
            <p:nvPr/>
          </p:nvCxnSpPr>
          <p:spPr>
            <a:xfrm rot="5400000">
              <a:off x="1476641" y="6718276"/>
              <a:ext cx="2" cy="362478"/>
            </a:xfrm>
            <a:prstGeom prst="straightConnector1">
              <a:avLst/>
            </a:prstGeom>
            <a:noFill/>
            <a:ln cap="flat" cmpd="sng" w="25400">
              <a:solidFill>
                <a:srgbClr val="C00000"/>
              </a:solidFill>
              <a:prstDash val="solid"/>
              <a:round/>
              <a:headEnd len="sm" w="sm" type="none"/>
              <a:tailEnd len="sm" w="sm" type="none"/>
            </a:ln>
          </p:spPr>
        </p:cxnSp>
        <p:cxnSp>
          <p:nvCxnSpPr>
            <p:cNvPr id="242" name="Google Shape;242;p24"/>
            <p:cNvCxnSpPr>
              <a:stCxn id="237" idx="2"/>
            </p:cNvCxnSpPr>
            <p:nvPr/>
          </p:nvCxnSpPr>
          <p:spPr>
            <a:xfrm rot="-5400000">
              <a:off x="2667789" y="5112033"/>
              <a:ext cx="2358300" cy="15600"/>
            </a:xfrm>
            <a:prstGeom prst="straightConnector1">
              <a:avLst/>
            </a:prstGeom>
            <a:noFill/>
            <a:ln cap="flat" cmpd="sng" w="25400">
              <a:solidFill>
                <a:srgbClr val="C00000"/>
              </a:solidFill>
              <a:prstDash val="solid"/>
              <a:round/>
              <a:headEnd len="lg" w="lg" type="stealth"/>
              <a:tailEnd len="sm" w="sm" type="none"/>
            </a:ln>
          </p:spPr>
        </p:cxnSp>
        <p:cxnSp>
          <p:nvCxnSpPr>
            <p:cNvPr id="243" name="Google Shape;243;p24"/>
            <p:cNvCxnSpPr/>
            <p:nvPr/>
          </p:nvCxnSpPr>
          <p:spPr>
            <a:xfrm flipH="1" rot="5400000">
              <a:off x="2591591" y="2644353"/>
              <a:ext cx="2" cy="2592378"/>
            </a:xfrm>
            <a:prstGeom prst="straightConnector1">
              <a:avLst/>
            </a:prstGeom>
            <a:noFill/>
            <a:ln cap="flat" cmpd="sng" w="25400">
              <a:solidFill>
                <a:srgbClr val="C00000"/>
              </a:solidFill>
              <a:prstDash val="solid"/>
              <a:round/>
              <a:headEnd len="sm" w="sm" type="none"/>
              <a:tailEnd len="sm" w="sm" type="none"/>
            </a:ln>
          </p:spPr>
        </p:cxnSp>
        <p:cxnSp>
          <p:nvCxnSpPr>
            <p:cNvPr id="244" name="Google Shape;244;p24"/>
            <p:cNvCxnSpPr/>
            <p:nvPr/>
          </p:nvCxnSpPr>
          <p:spPr>
            <a:xfrm rot="-5400000">
              <a:off x="-165358" y="5414569"/>
              <a:ext cx="2969890" cy="0"/>
            </a:xfrm>
            <a:prstGeom prst="straightConnector1">
              <a:avLst/>
            </a:prstGeom>
            <a:noFill/>
            <a:ln cap="flat" cmpd="sng" w="25400">
              <a:solidFill>
                <a:srgbClr val="C00000"/>
              </a:solidFill>
              <a:prstDash val="solid"/>
              <a:round/>
              <a:headEnd len="sm" w="sm" type="none"/>
              <a:tailEnd len="sm" w="sm" type="none"/>
            </a:ln>
          </p:spPr>
        </p:cxnSp>
      </p:grpSp>
      <p:sp>
        <p:nvSpPr>
          <p:cNvPr id="245" name="Google Shape;245;p24"/>
          <p:cNvSpPr/>
          <p:nvPr/>
        </p:nvSpPr>
        <p:spPr>
          <a:xfrm>
            <a:off x="5943600" y="2362201"/>
            <a:ext cx="2286000" cy="551765"/>
          </a:xfrm>
          <a:prstGeom prst="rect">
            <a:avLst/>
          </a:prstGeom>
          <a:solidFill>
            <a:schemeClr val="accen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1350</a:t>
            </a:r>
            <a:endParaRPr/>
          </a:p>
        </p:txBody>
      </p:sp>
      <p:sp>
        <p:nvSpPr>
          <p:cNvPr id="246" name="Google Shape;246;p24"/>
          <p:cNvSpPr txBox="1"/>
          <p:nvPr/>
        </p:nvSpPr>
        <p:spPr>
          <a:xfrm>
            <a:off x="5025689" y="2433577"/>
            <a:ext cx="766763" cy="4001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000" u="none" cap="none" strike="noStrike">
                <a:solidFill>
                  <a:schemeClr val="dk1"/>
                </a:solidFill>
                <a:latin typeface="Calibri"/>
                <a:ea typeface="Calibri"/>
                <a:cs typeface="Calibri"/>
                <a:sym typeface="Calibri"/>
              </a:rPr>
              <a:t>300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Direct &amp; Indirect Addressing of Memory</a:t>
            </a:r>
            <a:endParaRPr/>
          </a:p>
        </p:txBody>
      </p:sp>
      <p:sp>
        <p:nvSpPr>
          <p:cNvPr id="252" name="Google Shape;252;p2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One bit of the instruction code can be used to distinguish between a direct and an indirect address.</a:t>
            </a:r>
            <a:endParaRPr/>
          </a:p>
          <a:p>
            <a:pPr indent="-342883" lvl="0" marL="342883" rtl="0" algn="just">
              <a:lnSpc>
                <a:spcPct val="114000"/>
              </a:lnSpc>
              <a:spcBef>
                <a:spcPts val="480"/>
              </a:spcBef>
              <a:spcAft>
                <a:spcPts val="0"/>
              </a:spcAft>
              <a:buClr>
                <a:schemeClr val="dk1"/>
              </a:buClr>
              <a:buSzPts val="2400"/>
              <a:buChar char="▪"/>
            </a:pPr>
            <a:r>
              <a:rPr lang="en-US"/>
              <a:t>It consists of a 3-bit operation code, a 12-bit address, and an indirect address mode bit designated by I. </a:t>
            </a:r>
            <a:endParaRPr/>
          </a:p>
          <a:p>
            <a:pPr indent="-342883" lvl="0" marL="342883" rtl="0" algn="just">
              <a:lnSpc>
                <a:spcPct val="114000"/>
              </a:lnSpc>
              <a:spcBef>
                <a:spcPts val="480"/>
              </a:spcBef>
              <a:spcAft>
                <a:spcPts val="0"/>
              </a:spcAft>
              <a:buClr>
                <a:schemeClr val="dk1"/>
              </a:buClr>
              <a:buSzPts val="2400"/>
              <a:buChar char="▪"/>
            </a:pPr>
            <a:r>
              <a:rPr lang="en-US"/>
              <a:t>The mode bit is 0 for a direct address and 1 for an indirect address.</a:t>
            </a:r>
            <a:endParaRPr/>
          </a:p>
          <a:p>
            <a:pPr indent="-190483" lvl="0" marL="342883" rtl="0" algn="just">
              <a:lnSpc>
                <a:spcPct val="114000"/>
              </a:lnSpc>
              <a:spcBef>
                <a:spcPts val="480"/>
              </a:spcBef>
              <a:spcAft>
                <a:spcPts val="0"/>
              </a:spcAft>
              <a:buClr>
                <a:schemeClr val="dk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Direct &amp; Indirect Addressing of Memory</a:t>
            </a:r>
            <a:endParaRPr/>
          </a:p>
        </p:txBody>
      </p:sp>
      <p:sp>
        <p:nvSpPr>
          <p:cNvPr id="258" name="Google Shape;258;p26"/>
          <p:cNvSpPr txBox="1"/>
          <p:nvPr>
            <p:ph idx="1" type="body"/>
          </p:nvPr>
        </p:nvSpPr>
        <p:spPr>
          <a:xfrm>
            <a:off x="190500" y="2055874"/>
            <a:ext cx="8763000" cy="4268729"/>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A direct address instruction is placed at address 22 in memory. </a:t>
            </a:r>
            <a:endParaRPr/>
          </a:p>
          <a:p>
            <a:pPr indent="-342883" lvl="0" marL="342883" rtl="0" algn="just">
              <a:lnSpc>
                <a:spcPct val="114000"/>
              </a:lnSpc>
              <a:spcBef>
                <a:spcPts val="480"/>
              </a:spcBef>
              <a:spcAft>
                <a:spcPts val="0"/>
              </a:spcAft>
              <a:buClr>
                <a:schemeClr val="dk1"/>
              </a:buClr>
              <a:buSzPts val="2400"/>
              <a:buChar char="▪"/>
            </a:pPr>
            <a:r>
              <a:rPr lang="en-US"/>
              <a:t>The I bit is 0, so the instruction is recognized as a direct address instruction. </a:t>
            </a:r>
            <a:endParaRPr/>
          </a:p>
          <a:p>
            <a:pPr indent="-342883" lvl="0" marL="342883" rtl="0" algn="just">
              <a:lnSpc>
                <a:spcPct val="114000"/>
              </a:lnSpc>
              <a:spcBef>
                <a:spcPts val="480"/>
              </a:spcBef>
              <a:spcAft>
                <a:spcPts val="0"/>
              </a:spcAft>
              <a:buClr>
                <a:schemeClr val="dk1"/>
              </a:buClr>
              <a:buSzPts val="2400"/>
              <a:buChar char="▪"/>
            </a:pPr>
            <a:r>
              <a:rPr lang="en-US"/>
              <a:t>The opcode specifies an ADD instruction, and the address part is the binary equivalent of 457.</a:t>
            </a:r>
            <a:endParaRPr/>
          </a:p>
          <a:p>
            <a:pPr indent="-342883" lvl="0" marL="342883" rtl="0" algn="just">
              <a:lnSpc>
                <a:spcPct val="114000"/>
              </a:lnSpc>
              <a:spcBef>
                <a:spcPts val="480"/>
              </a:spcBef>
              <a:spcAft>
                <a:spcPts val="0"/>
              </a:spcAft>
              <a:buClr>
                <a:schemeClr val="dk1"/>
              </a:buClr>
              <a:buSzPts val="2400"/>
              <a:buChar char="▪"/>
            </a:pPr>
            <a:r>
              <a:rPr lang="en-US"/>
              <a:t>The control finds the operand in memory at address 457 and adds it to the content of AC. </a:t>
            </a:r>
            <a:endParaRPr/>
          </a:p>
        </p:txBody>
      </p:sp>
      <p:sp>
        <p:nvSpPr>
          <p:cNvPr id="259" name="Google Shape;259;p26"/>
          <p:cNvSpPr txBox="1"/>
          <p:nvPr/>
        </p:nvSpPr>
        <p:spPr>
          <a:xfrm>
            <a:off x="6510339" y="892240"/>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260" name="Google Shape;260;p26"/>
          <p:cNvSpPr txBox="1"/>
          <p:nvPr/>
        </p:nvSpPr>
        <p:spPr>
          <a:xfrm>
            <a:off x="3614737" y="895351"/>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11</a:t>
            </a:r>
            <a:endParaRPr/>
          </a:p>
        </p:txBody>
      </p:sp>
      <p:sp>
        <p:nvSpPr>
          <p:cNvPr id="261" name="Google Shape;261;p26"/>
          <p:cNvSpPr txBox="1"/>
          <p:nvPr/>
        </p:nvSpPr>
        <p:spPr>
          <a:xfrm>
            <a:off x="3271841" y="892240"/>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12</a:t>
            </a:r>
            <a:endParaRPr/>
          </a:p>
        </p:txBody>
      </p:sp>
      <p:sp>
        <p:nvSpPr>
          <p:cNvPr id="262" name="Google Shape;262;p26"/>
          <p:cNvSpPr txBox="1"/>
          <p:nvPr/>
        </p:nvSpPr>
        <p:spPr>
          <a:xfrm>
            <a:off x="2195512" y="881063"/>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15</a:t>
            </a:r>
            <a:endParaRPr/>
          </a:p>
        </p:txBody>
      </p:sp>
      <p:grpSp>
        <p:nvGrpSpPr>
          <p:cNvPr id="263" name="Google Shape;263;p26"/>
          <p:cNvGrpSpPr/>
          <p:nvPr/>
        </p:nvGrpSpPr>
        <p:grpSpPr>
          <a:xfrm>
            <a:off x="2209800" y="1269995"/>
            <a:ext cx="4572000" cy="551767"/>
            <a:chOff x="2133600" y="1608132"/>
            <a:chExt cx="4572000" cy="551766"/>
          </a:xfrm>
        </p:grpSpPr>
        <p:grpSp>
          <p:nvGrpSpPr>
            <p:cNvPr id="264" name="Google Shape;264;p26"/>
            <p:cNvGrpSpPr/>
            <p:nvPr/>
          </p:nvGrpSpPr>
          <p:grpSpPr>
            <a:xfrm>
              <a:off x="2590800" y="1608132"/>
              <a:ext cx="4114800" cy="551766"/>
              <a:chOff x="652462" y="1850885"/>
              <a:chExt cx="4114800" cy="551766"/>
            </a:xfrm>
          </p:grpSpPr>
          <p:sp>
            <p:nvSpPr>
              <p:cNvPr id="265" name="Google Shape;265;p26"/>
              <p:cNvSpPr/>
              <p:nvPr/>
            </p:nvSpPr>
            <p:spPr>
              <a:xfrm>
                <a:off x="652462" y="1850886"/>
                <a:ext cx="1033462"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ADD</a:t>
                </a:r>
                <a:endParaRPr/>
              </a:p>
            </p:txBody>
          </p:sp>
          <p:sp>
            <p:nvSpPr>
              <p:cNvPr id="266" name="Google Shape;266;p26"/>
              <p:cNvSpPr/>
              <p:nvPr/>
            </p:nvSpPr>
            <p:spPr>
              <a:xfrm>
                <a:off x="1685924" y="1850885"/>
                <a:ext cx="3081338"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457</a:t>
                </a:r>
                <a:endParaRPr/>
              </a:p>
            </p:txBody>
          </p:sp>
        </p:grpSp>
        <p:sp>
          <p:nvSpPr>
            <p:cNvPr id="267" name="Google Shape;267;p26"/>
            <p:cNvSpPr/>
            <p:nvPr/>
          </p:nvSpPr>
          <p:spPr>
            <a:xfrm>
              <a:off x="2133600" y="1608132"/>
              <a:ext cx="457200"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0</a:t>
              </a:r>
              <a:endParaRPr/>
            </a:p>
          </p:txBody>
        </p:sp>
      </p:grpSp>
      <p:sp>
        <p:nvSpPr>
          <p:cNvPr id="268" name="Google Shape;268;p26"/>
          <p:cNvSpPr txBox="1"/>
          <p:nvPr/>
        </p:nvSpPr>
        <p:spPr>
          <a:xfrm>
            <a:off x="2552702" y="881063"/>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14</a:t>
            </a:r>
            <a:endParaRPr/>
          </a:p>
        </p:txBody>
      </p:sp>
      <p:sp>
        <p:nvSpPr>
          <p:cNvPr id="269" name="Google Shape;269;p26"/>
          <p:cNvSpPr txBox="1"/>
          <p:nvPr/>
        </p:nvSpPr>
        <p:spPr>
          <a:xfrm>
            <a:off x="1714499" y="1345821"/>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22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Direct &amp; Indirect Addressing of Memory</a:t>
            </a:r>
            <a:endParaRPr/>
          </a:p>
        </p:txBody>
      </p:sp>
      <p:sp>
        <p:nvSpPr>
          <p:cNvPr id="275" name="Google Shape;275;p27"/>
          <p:cNvSpPr txBox="1"/>
          <p:nvPr>
            <p:ph idx="1" type="body"/>
          </p:nvPr>
        </p:nvSpPr>
        <p:spPr>
          <a:xfrm>
            <a:off x="190500" y="2055874"/>
            <a:ext cx="8763000" cy="4268729"/>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instruction in address 35 has a mode bit I = 1, recognized as an indirect address instruction. </a:t>
            </a:r>
            <a:endParaRPr/>
          </a:p>
          <a:p>
            <a:pPr indent="-342883" lvl="0" marL="342883" rtl="0" algn="just">
              <a:lnSpc>
                <a:spcPct val="114000"/>
              </a:lnSpc>
              <a:spcBef>
                <a:spcPts val="480"/>
              </a:spcBef>
              <a:spcAft>
                <a:spcPts val="0"/>
              </a:spcAft>
              <a:buClr>
                <a:schemeClr val="dk1"/>
              </a:buClr>
              <a:buSzPts val="2400"/>
              <a:buChar char="▪"/>
            </a:pPr>
            <a:r>
              <a:rPr lang="en-US"/>
              <a:t>The address part is the binary equivalent of 300. </a:t>
            </a:r>
            <a:endParaRPr/>
          </a:p>
          <a:p>
            <a:pPr indent="-342883" lvl="0" marL="342883" rtl="0" algn="just">
              <a:lnSpc>
                <a:spcPct val="114000"/>
              </a:lnSpc>
              <a:spcBef>
                <a:spcPts val="480"/>
              </a:spcBef>
              <a:spcAft>
                <a:spcPts val="0"/>
              </a:spcAft>
              <a:buClr>
                <a:schemeClr val="dk1"/>
              </a:buClr>
              <a:buSzPts val="2400"/>
              <a:buChar char="▪"/>
            </a:pPr>
            <a:r>
              <a:rPr lang="en-US"/>
              <a:t>The control goes to address 300 to find the address of the operand. </a:t>
            </a:r>
            <a:endParaRPr/>
          </a:p>
          <a:p>
            <a:pPr indent="-342883" lvl="0" marL="342883" rtl="0" algn="just">
              <a:lnSpc>
                <a:spcPct val="114000"/>
              </a:lnSpc>
              <a:spcBef>
                <a:spcPts val="480"/>
              </a:spcBef>
              <a:spcAft>
                <a:spcPts val="0"/>
              </a:spcAft>
              <a:buClr>
                <a:schemeClr val="dk1"/>
              </a:buClr>
              <a:buSzPts val="2400"/>
              <a:buChar char="▪"/>
            </a:pPr>
            <a:r>
              <a:rPr lang="en-US"/>
              <a:t>The address of the operand in this case is 1350. </a:t>
            </a:r>
            <a:endParaRPr/>
          </a:p>
          <a:p>
            <a:pPr indent="-342883" lvl="0" marL="342883" rtl="0" algn="just">
              <a:lnSpc>
                <a:spcPct val="114000"/>
              </a:lnSpc>
              <a:spcBef>
                <a:spcPts val="480"/>
              </a:spcBef>
              <a:spcAft>
                <a:spcPts val="0"/>
              </a:spcAft>
              <a:buClr>
                <a:schemeClr val="dk1"/>
              </a:buClr>
              <a:buSzPts val="2400"/>
              <a:buChar char="▪"/>
            </a:pPr>
            <a:r>
              <a:rPr lang="en-US"/>
              <a:t>The operand found in address 1350 is then added to the content of AC.</a:t>
            </a:r>
            <a:endParaRPr/>
          </a:p>
        </p:txBody>
      </p:sp>
      <p:sp>
        <p:nvSpPr>
          <p:cNvPr id="276" name="Google Shape;276;p27"/>
          <p:cNvSpPr txBox="1"/>
          <p:nvPr/>
        </p:nvSpPr>
        <p:spPr>
          <a:xfrm>
            <a:off x="6510339" y="892240"/>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277" name="Google Shape;277;p27"/>
          <p:cNvSpPr txBox="1"/>
          <p:nvPr/>
        </p:nvSpPr>
        <p:spPr>
          <a:xfrm>
            <a:off x="3614737" y="895351"/>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11</a:t>
            </a:r>
            <a:endParaRPr/>
          </a:p>
        </p:txBody>
      </p:sp>
      <p:sp>
        <p:nvSpPr>
          <p:cNvPr id="278" name="Google Shape;278;p27"/>
          <p:cNvSpPr txBox="1"/>
          <p:nvPr/>
        </p:nvSpPr>
        <p:spPr>
          <a:xfrm>
            <a:off x="3271841" y="892240"/>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12</a:t>
            </a:r>
            <a:endParaRPr/>
          </a:p>
        </p:txBody>
      </p:sp>
      <p:sp>
        <p:nvSpPr>
          <p:cNvPr id="279" name="Google Shape;279;p27"/>
          <p:cNvSpPr txBox="1"/>
          <p:nvPr/>
        </p:nvSpPr>
        <p:spPr>
          <a:xfrm>
            <a:off x="2195512" y="881063"/>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15</a:t>
            </a:r>
            <a:endParaRPr/>
          </a:p>
        </p:txBody>
      </p:sp>
      <p:grpSp>
        <p:nvGrpSpPr>
          <p:cNvPr id="280" name="Google Shape;280;p27"/>
          <p:cNvGrpSpPr/>
          <p:nvPr/>
        </p:nvGrpSpPr>
        <p:grpSpPr>
          <a:xfrm>
            <a:off x="2209800" y="1269995"/>
            <a:ext cx="4572000" cy="551767"/>
            <a:chOff x="2133600" y="1608132"/>
            <a:chExt cx="4572000" cy="551766"/>
          </a:xfrm>
        </p:grpSpPr>
        <p:grpSp>
          <p:nvGrpSpPr>
            <p:cNvPr id="281" name="Google Shape;281;p27"/>
            <p:cNvGrpSpPr/>
            <p:nvPr/>
          </p:nvGrpSpPr>
          <p:grpSpPr>
            <a:xfrm>
              <a:off x="2590800" y="1608132"/>
              <a:ext cx="4114800" cy="551766"/>
              <a:chOff x="652462" y="1850885"/>
              <a:chExt cx="4114800" cy="551766"/>
            </a:xfrm>
          </p:grpSpPr>
          <p:sp>
            <p:nvSpPr>
              <p:cNvPr id="282" name="Google Shape;282;p27"/>
              <p:cNvSpPr/>
              <p:nvPr/>
            </p:nvSpPr>
            <p:spPr>
              <a:xfrm>
                <a:off x="652462" y="1850886"/>
                <a:ext cx="1033462"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ADD</a:t>
                </a:r>
                <a:endParaRPr/>
              </a:p>
            </p:txBody>
          </p:sp>
          <p:sp>
            <p:nvSpPr>
              <p:cNvPr id="283" name="Google Shape;283;p27"/>
              <p:cNvSpPr/>
              <p:nvPr/>
            </p:nvSpPr>
            <p:spPr>
              <a:xfrm>
                <a:off x="1685924" y="1850885"/>
                <a:ext cx="3081338"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300</a:t>
                </a:r>
                <a:endParaRPr/>
              </a:p>
            </p:txBody>
          </p:sp>
        </p:grpSp>
        <p:sp>
          <p:nvSpPr>
            <p:cNvPr id="284" name="Google Shape;284;p27"/>
            <p:cNvSpPr/>
            <p:nvPr/>
          </p:nvSpPr>
          <p:spPr>
            <a:xfrm>
              <a:off x="2133600" y="1608132"/>
              <a:ext cx="457200"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1</a:t>
              </a:r>
              <a:endParaRPr/>
            </a:p>
          </p:txBody>
        </p:sp>
      </p:grpSp>
      <p:sp>
        <p:nvSpPr>
          <p:cNvPr id="285" name="Google Shape;285;p27"/>
          <p:cNvSpPr txBox="1"/>
          <p:nvPr/>
        </p:nvSpPr>
        <p:spPr>
          <a:xfrm>
            <a:off x="2552702" y="881063"/>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14</a:t>
            </a:r>
            <a:endParaRPr/>
          </a:p>
        </p:txBody>
      </p:sp>
      <p:sp>
        <p:nvSpPr>
          <p:cNvPr id="286" name="Google Shape;286;p27"/>
          <p:cNvSpPr txBox="1"/>
          <p:nvPr/>
        </p:nvSpPr>
        <p:spPr>
          <a:xfrm>
            <a:off x="1714499" y="1345821"/>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35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Direct &amp; Indirect Addressing of Memory</a:t>
            </a:r>
            <a:endParaRPr/>
          </a:p>
        </p:txBody>
      </p:sp>
      <p:sp>
        <p:nvSpPr>
          <p:cNvPr id="292" name="Google Shape;292;p2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indirect address instruction needs two references to memory to fetch an operand. </a:t>
            </a:r>
            <a:endParaRPr/>
          </a:p>
          <a:p>
            <a:pPr indent="-342883" lvl="0" marL="342883" rtl="0" algn="just">
              <a:lnSpc>
                <a:spcPct val="114000"/>
              </a:lnSpc>
              <a:spcBef>
                <a:spcPts val="480"/>
              </a:spcBef>
              <a:spcAft>
                <a:spcPts val="0"/>
              </a:spcAft>
              <a:buClr>
                <a:schemeClr val="dk1"/>
              </a:buClr>
              <a:buSzPts val="2400"/>
              <a:buChar char="▪"/>
            </a:pPr>
            <a:r>
              <a:rPr lang="en-US"/>
              <a:t>The first reference is needed to read the address of the operand.</a:t>
            </a:r>
            <a:endParaRPr/>
          </a:p>
          <a:p>
            <a:pPr indent="-342883" lvl="0" marL="342883" rtl="0" algn="just">
              <a:lnSpc>
                <a:spcPct val="114000"/>
              </a:lnSpc>
              <a:spcBef>
                <a:spcPts val="480"/>
              </a:spcBef>
              <a:spcAft>
                <a:spcPts val="0"/>
              </a:spcAft>
              <a:buClr>
                <a:schemeClr val="dk1"/>
              </a:buClr>
              <a:buSzPts val="2400"/>
              <a:buChar char="▪"/>
            </a:pPr>
            <a:r>
              <a:rPr lang="en-US"/>
              <a:t>Second reference is for the operand itself.</a:t>
            </a:r>
            <a:endParaRPr/>
          </a:p>
          <a:p>
            <a:pPr indent="-342883" lvl="0" marL="342883" rtl="0" algn="just">
              <a:lnSpc>
                <a:spcPct val="114000"/>
              </a:lnSpc>
              <a:spcBef>
                <a:spcPts val="480"/>
              </a:spcBef>
              <a:spcAft>
                <a:spcPts val="0"/>
              </a:spcAft>
              <a:buClr>
                <a:schemeClr val="dk1"/>
              </a:buClr>
              <a:buSzPts val="2400"/>
              <a:buChar char="▪"/>
            </a:pPr>
            <a:r>
              <a:rPr lang="en-US"/>
              <a:t>The memory word that holds the address of the operand in an indirect address instruction is used as a pointer to an array of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457200" y="0"/>
            <a:ext cx="8229600" cy="6477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600"/>
              <a:buFont typeface="Calibri"/>
              <a:buNone/>
            </a:pPr>
            <a:r>
              <a:rPr lang="en-US" sz="9600"/>
              <a:t>Computer Registers</a:t>
            </a:r>
            <a:endParaRPr/>
          </a:p>
        </p:txBody>
      </p:sp>
      <p:sp>
        <p:nvSpPr>
          <p:cNvPr id="299" name="Google Shape;299;p29"/>
          <p:cNvSpPr/>
          <p:nvPr/>
        </p:nvSpPr>
        <p:spPr>
          <a:xfrm>
            <a:off x="0" y="6477000"/>
            <a:ext cx="9144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FFFF"/>
                </a:solidFill>
                <a:latin typeface="Calibri"/>
                <a:ea typeface="Calibri"/>
                <a:cs typeface="Calibri"/>
                <a:sym typeface="Calibri"/>
              </a:rPr>
              <a:t>Unit – 2: </a:t>
            </a:r>
            <a:r>
              <a:rPr b="0" i="0" lang="en-US" sz="1800" u="none" cap="none" strike="noStrike">
                <a:solidFill>
                  <a:schemeClr val="lt1"/>
                </a:solidFill>
                <a:latin typeface="Calibri"/>
                <a:ea typeface="Calibri"/>
                <a:cs typeface="Calibri"/>
                <a:sym typeface="Calibri"/>
              </a:rPr>
              <a:t>Basic Computer Organization</a:t>
            </a:r>
            <a:r>
              <a:rPr b="0" i="0" lang="en-US" sz="1800" u="none" cap="none" strike="noStrike">
                <a:solidFill>
                  <a:srgbClr val="FFFFFF"/>
                </a:solidFill>
                <a:latin typeface="Calibri"/>
                <a:ea typeface="Calibri"/>
                <a:cs typeface="Calibri"/>
                <a:sym typeface="Calibri"/>
              </a:rPr>
              <a:t>                     Darshan Institute of Engineering &amp; Technology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Computer Registers</a:t>
            </a:r>
            <a:endParaRPr/>
          </a:p>
        </p:txBody>
      </p:sp>
      <p:sp>
        <p:nvSpPr>
          <p:cNvPr id="305" name="Google Shape;305;p30"/>
          <p:cNvSpPr/>
          <p:nvPr/>
        </p:nvSpPr>
        <p:spPr>
          <a:xfrm>
            <a:off x="1476376" y="1300163"/>
            <a:ext cx="2714624"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PC</a:t>
            </a:r>
            <a:endParaRPr/>
          </a:p>
        </p:txBody>
      </p:sp>
      <p:sp>
        <p:nvSpPr>
          <p:cNvPr id="306" name="Google Shape;306;p30"/>
          <p:cNvSpPr txBox="1"/>
          <p:nvPr/>
        </p:nvSpPr>
        <p:spPr>
          <a:xfrm>
            <a:off x="3895728" y="930340"/>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307" name="Google Shape;307;p30"/>
          <p:cNvSpPr txBox="1"/>
          <p:nvPr/>
        </p:nvSpPr>
        <p:spPr>
          <a:xfrm>
            <a:off x="1385888" y="9144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11</a:t>
            </a:r>
            <a:endParaRPr/>
          </a:p>
        </p:txBody>
      </p:sp>
      <p:sp>
        <p:nvSpPr>
          <p:cNvPr id="308" name="Google Shape;308;p30"/>
          <p:cNvSpPr/>
          <p:nvPr/>
        </p:nvSpPr>
        <p:spPr>
          <a:xfrm>
            <a:off x="280988" y="3429000"/>
            <a:ext cx="391001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IR</a:t>
            </a:r>
            <a:endParaRPr/>
          </a:p>
        </p:txBody>
      </p:sp>
      <p:sp>
        <p:nvSpPr>
          <p:cNvPr id="309" name="Google Shape;309;p30"/>
          <p:cNvSpPr txBox="1"/>
          <p:nvPr/>
        </p:nvSpPr>
        <p:spPr>
          <a:xfrm>
            <a:off x="3919539" y="305917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310" name="Google Shape;310;p30"/>
          <p:cNvSpPr txBox="1"/>
          <p:nvPr/>
        </p:nvSpPr>
        <p:spPr>
          <a:xfrm>
            <a:off x="166687" y="30480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15</a:t>
            </a:r>
            <a:endParaRPr/>
          </a:p>
        </p:txBody>
      </p:sp>
      <p:sp>
        <p:nvSpPr>
          <p:cNvPr id="311" name="Google Shape;311;p30"/>
          <p:cNvSpPr/>
          <p:nvPr/>
        </p:nvSpPr>
        <p:spPr>
          <a:xfrm>
            <a:off x="1476376" y="2366963"/>
            <a:ext cx="2714624"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AR</a:t>
            </a:r>
            <a:endParaRPr/>
          </a:p>
        </p:txBody>
      </p:sp>
      <p:sp>
        <p:nvSpPr>
          <p:cNvPr id="312" name="Google Shape;312;p30"/>
          <p:cNvSpPr txBox="1"/>
          <p:nvPr/>
        </p:nvSpPr>
        <p:spPr>
          <a:xfrm>
            <a:off x="3895728" y="1997140"/>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313" name="Google Shape;313;p30"/>
          <p:cNvSpPr txBox="1"/>
          <p:nvPr/>
        </p:nvSpPr>
        <p:spPr>
          <a:xfrm>
            <a:off x="1385888" y="19812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11</a:t>
            </a:r>
            <a:endParaRPr/>
          </a:p>
        </p:txBody>
      </p:sp>
      <p:sp>
        <p:nvSpPr>
          <p:cNvPr id="314" name="Google Shape;314;p30"/>
          <p:cNvSpPr txBox="1"/>
          <p:nvPr/>
        </p:nvSpPr>
        <p:spPr>
          <a:xfrm>
            <a:off x="4383941" y="1143002"/>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Program Counter(12)</a:t>
            </a:r>
            <a:endParaRPr/>
          </a:p>
        </p:txBody>
      </p:sp>
      <p:sp>
        <p:nvSpPr>
          <p:cNvPr id="315" name="Google Shape;315;p30"/>
          <p:cNvSpPr txBox="1"/>
          <p:nvPr/>
        </p:nvSpPr>
        <p:spPr>
          <a:xfrm>
            <a:off x="4388700" y="1549570"/>
            <a:ext cx="367171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address of instruction</a:t>
            </a:r>
            <a:endParaRPr/>
          </a:p>
        </p:txBody>
      </p:sp>
      <p:sp>
        <p:nvSpPr>
          <p:cNvPr id="316" name="Google Shape;316;p30"/>
          <p:cNvSpPr txBox="1"/>
          <p:nvPr/>
        </p:nvSpPr>
        <p:spPr>
          <a:xfrm>
            <a:off x="4376737" y="2133602"/>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Address Register(12)</a:t>
            </a:r>
            <a:endParaRPr/>
          </a:p>
        </p:txBody>
      </p:sp>
      <p:sp>
        <p:nvSpPr>
          <p:cNvPr id="317" name="Google Shape;317;p30"/>
          <p:cNvSpPr txBox="1"/>
          <p:nvPr/>
        </p:nvSpPr>
        <p:spPr>
          <a:xfrm>
            <a:off x="4381498" y="2540170"/>
            <a:ext cx="34794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address for memory</a:t>
            </a:r>
            <a:endParaRPr/>
          </a:p>
        </p:txBody>
      </p:sp>
      <p:sp>
        <p:nvSpPr>
          <p:cNvPr id="318" name="Google Shape;318;p30"/>
          <p:cNvSpPr txBox="1"/>
          <p:nvPr/>
        </p:nvSpPr>
        <p:spPr>
          <a:xfrm>
            <a:off x="4373709" y="3195639"/>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Instruction Register(16)</a:t>
            </a:r>
            <a:endParaRPr/>
          </a:p>
        </p:txBody>
      </p:sp>
      <p:sp>
        <p:nvSpPr>
          <p:cNvPr id="319" name="Google Shape;319;p30"/>
          <p:cNvSpPr txBox="1"/>
          <p:nvPr/>
        </p:nvSpPr>
        <p:spPr>
          <a:xfrm>
            <a:off x="4378471" y="3602209"/>
            <a:ext cx="298229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instruction code</a:t>
            </a:r>
            <a:endParaRPr/>
          </a:p>
        </p:txBody>
      </p:sp>
      <p:sp>
        <p:nvSpPr>
          <p:cNvPr id="320" name="Google Shape;320;p30"/>
          <p:cNvSpPr/>
          <p:nvPr/>
        </p:nvSpPr>
        <p:spPr>
          <a:xfrm>
            <a:off x="280988" y="4572000"/>
            <a:ext cx="391001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TR</a:t>
            </a:r>
            <a:endParaRPr/>
          </a:p>
        </p:txBody>
      </p:sp>
      <p:sp>
        <p:nvSpPr>
          <p:cNvPr id="321" name="Google Shape;321;p30"/>
          <p:cNvSpPr txBox="1"/>
          <p:nvPr/>
        </p:nvSpPr>
        <p:spPr>
          <a:xfrm>
            <a:off x="3919539" y="420217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322" name="Google Shape;322;p30"/>
          <p:cNvSpPr txBox="1"/>
          <p:nvPr/>
        </p:nvSpPr>
        <p:spPr>
          <a:xfrm>
            <a:off x="166687" y="41910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323" name="Google Shape;323;p30"/>
          <p:cNvSpPr txBox="1"/>
          <p:nvPr/>
        </p:nvSpPr>
        <p:spPr>
          <a:xfrm>
            <a:off x="4373709" y="4338639"/>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Temporary Register(16)</a:t>
            </a:r>
            <a:endParaRPr/>
          </a:p>
        </p:txBody>
      </p:sp>
      <p:sp>
        <p:nvSpPr>
          <p:cNvPr id="324" name="Google Shape;324;p30"/>
          <p:cNvSpPr txBox="1"/>
          <p:nvPr/>
        </p:nvSpPr>
        <p:spPr>
          <a:xfrm>
            <a:off x="4378469" y="4745209"/>
            <a:ext cx="290137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temporary data</a:t>
            </a:r>
            <a:endParaRPr/>
          </a:p>
        </p:txBody>
      </p:sp>
      <p:sp>
        <p:nvSpPr>
          <p:cNvPr id="325" name="Google Shape;325;p30"/>
          <p:cNvSpPr txBox="1"/>
          <p:nvPr/>
        </p:nvSpPr>
        <p:spPr>
          <a:xfrm>
            <a:off x="3905254" y="532097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326" name="Google Shape;326;p30"/>
          <p:cNvSpPr/>
          <p:nvPr/>
        </p:nvSpPr>
        <p:spPr>
          <a:xfrm>
            <a:off x="290512" y="5698004"/>
            <a:ext cx="391001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DR</a:t>
            </a:r>
            <a:endParaRPr/>
          </a:p>
        </p:txBody>
      </p:sp>
      <p:sp>
        <p:nvSpPr>
          <p:cNvPr id="327" name="Google Shape;327;p30"/>
          <p:cNvSpPr txBox="1"/>
          <p:nvPr/>
        </p:nvSpPr>
        <p:spPr>
          <a:xfrm>
            <a:off x="176212" y="5317004"/>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328" name="Google Shape;328;p30"/>
          <p:cNvSpPr txBox="1"/>
          <p:nvPr/>
        </p:nvSpPr>
        <p:spPr>
          <a:xfrm>
            <a:off x="4383233" y="5464645"/>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Register(16)</a:t>
            </a:r>
            <a:endParaRPr/>
          </a:p>
        </p:txBody>
      </p:sp>
      <p:sp>
        <p:nvSpPr>
          <p:cNvPr id="329" name="Google Shape;329;p30"/>
          <p:cNvSpPr txBox="1"/>
          <p:nvPr/>
        </p:nvSpPr>
        <p:spPr>
          <a:xfrm>
            <a:off x="4387995" y="5871213"/>
            <a:ext cx="313419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memory operand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1"/>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Computer Registers</a:t>
            </a:r>
            <a:endParaRPr/>
          </a:p>
        </p:txBody>
      </p:sp>
      <p:sp>
        <p:nvSpPr>
          <p:cNvPr id="335" name="Google Shape;335;p31"/>
          <p:cNvSpPr/>
          <p:nvPr/>
        </p:nvSpPr>
        <p:spPr>
          <a:xfrm>
            <a:off x="2052638" y="3479931"/>
            <a:ext cx="213836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INPR</a:t>
            </a:r>
            <a:endParaRPr/>
          </a:p>
        </p:txBody>
      </p:sp>
      <p:sp>
        <p:nvSpPr>
          <p:cNvPr id="336" name="Google Shape;336;p31"/>
          <p:cNvSpPr txBox="1"/>
          <p:nvPr/>
        </p:nvSpPr>
        <p:spPr>
          <a:xfrm>
            <a:off x="3895728" y="311010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337" name="Google Shape;337;p31"/>
          <p:cNvSpPr txBox="1"/>
          <p:nvPr/>
        </p:nvSpPr>
        <p:spPr>
          <a:xfrm>
            <a:off x="1943105" y="3122712"/>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7</a:t>
            </a:r>
            <a:endParaRPr/>
          </a:p>
        </p:txBody>
      </p:sp>
      <p:sp>
        <p:nvSpPr>
          <p:cNvPr id="338" name="Google Shape;338;p31"/>
          <p:cNvSpPr/>
          <p:nvPr/>
        </p:nvSpPr>
        <p:spPr>
          <a:xfrm>
            <a:off x="280988" y="1295400"/>
            <a:ext cx="391001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AC</a:t>
            </a:r>
            <a:endParaRPr/>
          </a:p>
        </p:txBody>
      </p:sp>
      <p:sp>
        <p:nvSpPr>
          <p:cNvPr id="339" name="Google Shape;339;p31"/>
          <p:cNvSpPr txBox="1"/>
          <p:nvPr/>
        </p:nvSpPr>
        <p:spPr>
          <a:xfrm>
            <a:off x="3919539" y="92557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340" name="Google Shape;340;p31"/>
          <p:cNvSpPr txBox="1"/>
          <p:nvPr/>
        </p:nvSpPr>
        <p:spPr>
          <a:xfrm>
            <a:off x="166687" y="9144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341" name="Google Shape;341;p31"/>
          <p:cNvSpPr/>
          <p:nvPr/>
        </p:nvSpPr>
        <p:spPr>
          <a:xfrm>
            <a:off x="2052638" y="2373804"/>
            <a:ext cx="213836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OUTR</a:t>
            </a:r>
            <a:endParaRPr/>
          </a:p>
        </p:txBody>
      </p:sp>
      <p:sp>
        <p:nvSpPr>
          <p:cNvPr id="342" name="Google Shape;342;p31"/>
          <p:cNvSpPr txBox="1"/>
          <p:nvPr/>
        </p:nvSpPr>
        <p:spPr>
          <a:xfrm>
            <a:off x="1943105" y="19812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7</a:t>
            </a:r>
            <a:endParaRPr/>
          </a:p>
        </p:txBody>
      </p:sp>
      <p:sp>
        <p:nvSpPr>
          <p:cNvPr id="343" name="Google Shape;343;p31"/>
          <p:cNvSpPr txBox="1"/>
          <p:nvPr/>
        </p:nvSpPr>
        <p:spPr>
          <a:xfrm>
            <a:off x="4383941" y="3322769"/>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Input Register(8)</a:t>
            </a:r>
            <a:endParaRPr/>
          </a:p>
        </p:txBody>
      </p:sp>
      <p:sp>
        <p:nvSpPr>
          <p:cNvPr id="344" name="Google Shape;344;p31"/>
          <p:cNvSpPr txBox="1"/>
          <p:nvPr/>
        </p:nvSpPr>
        <p:spPr>
          <a:xfrm>
            <a:off x="4388701" y="3729337"/>
            <a:ext cx="286649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input character</a:t>
            </a:r>
            <a:endParaRPr/>
          </a:p>
        </p:txBody>
      </p:sp>
      <p:sp>
        <p:nvSpPr>
          <p:cNvPr id="345" name="Google Shape;345;p31"/>
          <p:cNvSpPr txBox="1"/>
          <p:nvPr/>
        </p:nvSpPr>
        <p:spPr>
          <a:xfrm>
            <a:off x="4376737" y="2140442"/>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Output Register(8)</a:t>
            </a:r>
            <a:endParaRPr/>
          </a:p>
        </p:txBody>
      </p:sp>
      <p:sp>
        <p:nvSpPr>
          <p:cNvPr id="346" name="Google Shape;346;p31"/>
          <p:cNvSpPr txBox="1"/>
          <p:nvPr/>
        </p:nvSpPr>
        <p:spPr>
          <a:xfrm>
            <a:off x="4381498" y="2547010"/>
            <a:ext cx="306045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Holds output character</a:t>
            </a:r>
            <a:endParaRPr/>
          </a:p>
        </p:txBody>
      </p:sp>
      <p:sp>
        <p:nvSpPr>
          <p:cNvPr id="347" name="Google Shape;347;p31"/>
          <p:cNvSpPr txBox="1"/>
          <p:nvPr/>
        </p:nvSpPr>
        <p:spPr>
          <a:xfrm>
            <a:off x="4373709" y="1062041"/>
            <a:ext cx="400829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Accumulator(16)</a:t>
            </a:r>
            <a:endParaRPr/>
          </a:p>
        </p:txBody>
      </p:sp>
      <p:sp>
        <p:nvSpPr>
          <p:cNvPr id="348" name="Google Shape;348;p31"/>
          <p:cNvSpPr txBox="1"/>
          <p:nvPr/>
        </p:nvSpPr>
        <p:spPr>
          <a:xfrm>
            <a:off x="4378470" y="1468609"/>
            <a:ext cx="247747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Processor Register</a:t>
            </a:r>
            <a:endParaRPr/>
          </a:p>
        </p:txBody>
      </p:sp>
      <p:sp>
        <p:nvSpPr>
          <p:cNvPr id="349" name="Google Shape;349;p31"/>
          <p:cNvSpPr txBox="1"/>
          <p:nvPr/>
        </p:nvSpPr>
        <p:spPr>
          <a:xfrm>
            <a:off x="3919539" y="1991344"/>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350" name="Google Shape;350;p31"/>
          <p:cNvSpPr/>
          <p:nvPr/>
        </p:nvSpPr>
        <p:spPr>
          <a:xfrm>
            <a:off x="2616995" y="4597569"/>
            <a:ext cx="3910013" cy="173854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Memory</a:t>
            </a:r>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4096 words</a:t>
            </a:r>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16 bits per 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Topics to be covered</a:t>
            </a:r>
            <a:endParaRPr/>
          </a:p>
        </p:txBody>
      </p:sp>
      <p:sp>
        <p:nvSpPr>
          <p:cNvPr id="100" name="Google Shape;100;p1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Clr>
                <a:schemeClr val="dk1"/>
              </a:buClr>
              <a:buSzPts val="2400"/>
              <a:buFont typeface="Noto Sans Symbols"/>
              <a:buChar char="▪"/>
            </a:pPr>
            <a:r>
              <a:rPr lang="en-US"/>
              <a:t>Instruction codes</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Computer registers</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Computer instructions</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Timing and Control</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Instruction cycle</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Memory-Reference Instructions</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Input-output and interrupt</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Complete computer description</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Design of Basic computer</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Design of Accumulator Unit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2"/>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Common bus system of basic computer</a:t>
            </a:r>
            <a:endParaRPr sz="3240"/>
          </a:p>
        </p:txBody>
      </p:sp>
      <p:sp>
        <p:nvSpPr>
          <p:cNvPr id="356" name="Google Shape;356;p32"/>
          <p:cNvSpPr txBox="1"/>
          <p:nvPr>
            <p:ph idx="1" type="body"/>
          </p:nvPr>
        </p:nvSpPr>
        <p:spPr>
          <a:xfrm>
            <a:off x="2286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Clr>
                <a:schemeClr val="dk1"/>
              </a:buClr>
              <a:buSzPts val="2400"/>
              <a:buFont typeface="Noto Sans Symbols"/>
              <a:buChar char="▪"/>
            </a:pPr>
            <a:r>
              <a:rPr lang="en-US" u="sng">
                <a:solidFill>
                  <a:schemeClr val="hlink"/>
                </a:solidFill>
                <a:hlinkClick r:id="rId3"/>
              </a:rPr>
              <a:t>Common bus</a:t>
            </a:r>
            <a:endParaRPr u="sng">
              <a:solidFill>
                <a:schemeClr val="hlink"/>
              </a:solidFill>
              <a:hlinkClick r:id="rId4"/>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3"/>
          <p:cNvSpPr txBox="1"/>
          <p:nvPr>
            <p:ph type="title"/>
          </p:nvPr>
        </p:nvSpPr>
        <p:spPr>
          <a:xfrm>
            <a:off x="457200" y="0"/>
            <a:ext cx="8229600" cy="6477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600"/>
              <a:buFont typeface="Calibri"/>
              <a:buNone/>
            </a:pPr>
            <a:r>
              <a:rPr lang="en-US" sz="9600"/>
              <a:t>Computer Instructions</a:t>
            </a:r>
            <a:endParaRPr sz="9600"/>
          </a:p>
        </p:txBody>
      </p:sp>
      <p:sp>
        <p:nvSpPr>
          <p:cNvPr id="363" name="Google Shape;363;p33"/>
          <p:cNvSpPr/>
          <p:nvPr/>
        </p:nvSpPr>
        <p:spPr>
          <a:xfrm>
            <a:off x="0" y="6477000"/>
            <a:ext cx="9144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Calibri"/>
                <a:ea typeface="Calibri"/>
                <a:cs typeface="Calibri"/>
                <a:sym typeface="Calibri"/>
              </a:rPr>
              <a:t>Unit – 2: </a:t>
            </a:r>
            <a:r>
              <a:rPr lang="en-US" sz="1800">
                <a:solidFill>
                  <a:schemeClr val="lt1"/>
                </a:solidFill>
                <a:latin typeface="Calibri"/>
                <a:ea typeface="Calibri"/>
                <a:cs typeface="Calibri"/>
                <a:sym typeface="Calibri"/>
              </a:rPr>
              <a:t>Basic Computer Organization</a:t>
            </a:r>
            <a:r>
              <a:rPr lang="en-US" sz="1800">
                <a:solidFill>
                  <a:srgbClr val="FFFFFF"/>
                </a:solidFill>
                <a:latin typeface="Calibri"/>
                <a:ea typeface="Calibri"/>
                <a:cs typeface="Calibri"/>
                <a:sym typeface="Calibri"/>
              </a:rPr>
              <a:t>                     Darshan Institute of Engineering &amp; Technology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Types of Computer Instructions</a:t>
            </a:r>
            <a:endParaRPr/>
          </a:p>
        </p:txBody>
      </p:sp>
      <p:sp>
        <p:nvSpPr>
          <p:cNvPr id="369" name="Google Shape;369;p34"/>
          <p:cNvSpPr txBox="1"/>
          <p:nvPr>
            <p:ph idx="1" type="body"/>
          </p:nvPr>
        </p:nvSpPr>
        <p:spPr>
          <a:xfrm>
            <a:off x="190500" y="990600"/>
            <a:ext cx="8763000" cy="609600"/>
          </a:xfrm>
          <a:prstGeom prst="rect">
            <a:avLst/>
          </a:prstGeom>
          <a:noFill/>
          <a:ln>
            <a:noFill/>
          </a:ln>
        </p:spPr>
        <p:txBody>
          <a:bodyPr anchorCtr="0" anchor="t" bIns="45700" lIns="91425" spcFirstLastPara="1" rIns="91425" wrap="square" tIns="45700">
            <a:noAutofit/>
          </a:bodyPr>
          <a:lstStyle/>
          <a:p>
            <a:pPr indent="-457200" lvl="0" marL="457200" rtl="0" algn="l">
              <a:lnSpc>
                <a:spcPct val="114000"/>
              </a:lnSpc>
              <a:spcBef>
                <a:spcPts val="0"/>
              </a:spcBef>
              <a:spcAft>
                <a:spcPts val="0"/>
              </a:spcAft>
              <a:buClr>
                <a:schemeClr val="dk1"/>
              </a:buClr>
              <a:buSzPts val="2400"/>
              <a:buFont typeface="Calibri"/>
              <a:buAutoNum type="arabicPeriod"/>
            </a:pPr>
            <a:r>
              <a:rPr lang="en-US"/>
              <a:t>Memory Reference Instruction</a:t>
            </a:r>
            <a:endParaRPr/>
          </a:p>
        </p:txBody>
      </p:sp>
      <p:sp>
        <p:nvSpPr>
          <p:cNvPr id="370" name="Google Shape;370;p34"/>
          <p:cNvSpPr txBox="1"/>
          <p:nvPr/>
        </p:nvSpPr>
        <p:spPr>
          <a:xfrm>
            <a:off x="6829427" y="1432678"/>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371" name="Google Shape;371;p34"/>
          <p:cNvSpPr txBox="1"/>
          <p:nvPr/>
        </p:nvSpPr>
        <p:spPr>
          <a:xfrm>
            <a:off x="3933825" y="1435789"/>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11</a:t>
            </a:r>
            <a:endParaRPr/>
          </a:p>
        </p:txBody>
      </p:sp>
      <p:sp>
        <p:nvSpPr>
          <p:cNvPr id="372" name="Google Shape;372;p34"/>
          <p:cNvSpPr txBox="1"/>
          <p:nvPr/>
        </p:nvSpPr>
        <p:spPr>
          <a:xfrm>
            <a:off x="3590929" y="1432678"/>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12</a:t>
            </a:r>
            <a:endParaRPr/>
          </a:p>
        </p:txBody>
      </p:sp>
      <p:sp>
        <p:nvSpPr>
          <p:cNvPr id="373" name="Google Shape;373;p34"/>
          <p:cNvSpPr txBox="1"/>
          <p:nvPr/>
        </p:nvSpPr>
        <p:spPr>
          <a:xfrm>
            <a:off x="2514600" y="1421502"/>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374" name="Google Shape;374;p34"/>
          <p:cNvSpPr/>
          <p:nvPr/>
        </p:nvSpPr>
        <p:spPr>
          <a:xfrm>
            <a:off x="2986088" y="1810434"/>
            <a:ext cx="1033462"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Opcode</a:t>
            </a:r>
            <a:endParaRPr/>
          </a:p>
        </p:txBody>
      </p:sp>
      <p:sp>
        <p:nvSpPr>
          <p:cNvPr id="375" name="Google Shape;375;p34"/>
          <p:cNvSpPr/>
          <p:nvPr/>
        </p:nvSpPr>
        <p:spPr>
          <a:xfrm>
            <a:off x="4019550" y="1810433"/>
            <a:ext cx="3081338"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Address</a:t>
            </a:r>
            <a:endParaRPr/>
          </a:p>
        </p:txBody>
      </p:sp>
      <p:sp>
        <p:nvSpPr>
          <p:cNvPr id="376" name="Google Shape;376;p34"/>
          <p:cNvSpPr/>
          <p:nvPr/>
        </p:nvSpPr>
        <p:spPr>
          <a:xfrm>
            <a:off x="2528888" y="18104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I</a:t>
            </a:r>
            <a:endParaRPr/>
          </a:p>
        </p:txBody>
      </p:sp>
      <p:sp>
        <p:nvSpPr>
          <p:cNvPr id="377" name="Google Shape;377;p34"/>
          <p:cNvSpPr txBox="1"/>
          <p:nvPr/>
        </p:nvSpPr>
        <p:spPr>
          <a:xfrm>
            <a:off x="2871790" y="1421502"/>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14</a:t>
            </a:r>
            <a:endParaRPr/>
          </a:p>
        </p:txBody>
      </p:sp>
      <p:graphicFrame>
        <p:nvGraphicFramePr>
          <p:cNvPr id="378" name="Google Shape;378;p34"/>
          <p:cNvGraphicFramePr/>
          <p:nvPr/>
        </p:nvGraphicFramePr>
        <p:xfrm>
          <a:off x="457200" y="2514600"/>
          <a:ext cx="3000000" cy="3000000"/>
        </p:xfrm>
        <a:graphic>
          <a:graphicData uri="http://schemas.openxmlformats.org/drawingml/2006/table">
            <a:tbl>
              <a:tblPr bandRow="1" firstRow="1">
                <a:noFill/>
                <a:tableStyleId>{5A4BFEA5-7B0E-48FB-BEB5-27136A7F970A}</a:tableStyleId>
              </a:tblPr>
              <a:tblGrid>
                <a:gridCol w="528025"/>
                <a:gridCol w="528025"/>
                <a:gridCol w="528025"/>
                <a:gridCol w="528025"/>
                <a:gridCol w="2474175"/>
              </a:tblGrid>
              <a:tr h="579125">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Address</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79" name="Google Shape;379;p34"/>
          <p:cNvSpPr txBox="1"/>
          <p:nvPr/>
        </p:nvSpPr>
        <p:spPr>
          <a:xfrm>
            <a:off x="457200" y="335280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0xxx</a:t>
            </a:r>
            <a:endParaRPr sz="2800">
              <a:solidFill>
                <a:schemeClr val="dk1"/>
              </a:solidFill>
              <a:latin typeface="Calibri"/>
              <a:ea typeface="Calibri"/>
              <a:cs typeface="Calibri"/>
              <a:sym typeface="Calibri"/>
            </a:endParaRPr>
          </a:p>
        </p:txBody>
      </p:sp>
      <p:sp>
        <p:nvSpPr>
          <p:cNvPr id="380" name="Google Shape;380;p34"/>
          <p:cNvSpPr/>
          <p:nvPr/>
        </p:nvSpPr>
        <p:spPr>
          <a:xfrm rot="5400000">
            <a:off x="1335554" y="2220668"/>
            <a:ext cx="376892" cy="2133600"/>
          </a:xfrm>
          <a:prstGeom prst="rightBrace">
            <a:avLst>
              <a:gd fmla="val 8333" name="adj1"/>
              <a:gd fmla="val 92155"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4"/>
          <p:cNvSpPr txBox="1"/>
          <p:nvPr/>
        </p:nvSpPr>
        <p:spPr>
          <a:xfrm>
            <a:off x="2662482" y="3352800"/>
            <a:ext cx="8467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AND</a:t>
            </a:r>
            <a:endParaRPr sz="2800">
              <a:solidFill>
                <a:schemeClr val="dk1"/>
              </a:solidFill>
              <a:latin typeface="Calibri"/>
              <a:ea typeface="Calibri"/>
              <a:cs typeface="Calibri"/>
              <a:sym typeface="Calibri"/>
            </a:endParaRPr>
          </a:p>
        </p:txBody>
      </p:sp>
      <p:sp>
        <p:nvSpPr>
          <p:cNvPr id="382" name="Google Shape;382;p34"/>
          <p:cNvSpPr txBox="1"/>
          <p:nvPr/>
        </p:nvSpPr>
        <p:spPr>
          <a:xfrm>
            <a:off x="3777947" y="3352800"/>
            <a:ext cx="526112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AND the content of memory to AC</a:t>
            </a:r>
            <a:endParaRPr sz="2800">
              <a:solidFill>
                <a:schemeClr val="dk1"/>
              </a:solidFill>
              <a:latin typeface="Calibri"/>
              <a:ea typeface="Calibri"/>
              <a:cs typeface="Calibri"/>
              <a:sym typeface="Calibri"/>
            </a:endParaRPr>
          </a:p>
        </p:txBody>
      </p:sp>
      <p:sp>
        <p:nvSpPr>
          <p:cNvPr id="383" name="Google Shape;383;p34"/>
          <p:cNvSpPr/>
          <p:nvPr/>
        </p:nvSpPr>
        <p:spPr>
          <a:xfrm>
            <a:off x="521179" y="2555200"/>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4" name="Google Shape;384;p34"/>
          <p:cNvSpPr txBox="1"/>
          <p:nvPr/>
        </p:nvSpPr>
        <p:spPr>
          <a:xfrm>
            <a:off x="1559841" y="335280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8xxx</a:t>
            </a:r>
            <a:endParaRPr sz="2800">
              <a:solidFill>
                <a:schemeClr val="dk1"/>
              </a:solidFill>
              <a:latin typeface="Calibri"/>
              <a:ea typeface="Calibri"/>
              <a:cs typeface="Calibri"/>
              <a:sym typeface="Calibri"/>
            </a:endParaRPr>
          </a:p>
        </p:txBody>
      </p:sp>
      <p:sp>
        <p:nvSpPr>
          <p:cNvPr id="385" name="Google Shape;385;p34"/>
          <p:cNvSpPr/>
          <p:nvPr/>
        </p:nvSpPr>
        <p:spPr>
          <a:xfrm rot="5400000">
            <a:off x="1335554" y="2223698"/>
            <a:ext cx="376892" cy="2133600"/>
          </a:xfrm>
          <a:prstGeom prst="rightBrace">
            <a:avLst>
              <a:gd fmla="val 8333" name="adj1"/>
              <a:gd fmla="val 40867"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4"/>
          <p:cNvSpPr/>
          <p:nvPr/>
        </p:nvSpPr>
        <p:spPr>
          <a:xfrm>
            <a:off x="1038101" y="2563108"/>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7" name="Google Shape;387;p34"/>
          <p:cNvSpPr/>
          <p:nvPr/>
        </p:nvSpPr>
        <p:spPr>
          <a:xfrm>
            <a:off x="1566864" y="2563108"/>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8" name="Google Shape;388;p34"/>
          <p:cNvSpPr/>
          <p:nvPr/>
        </p:nvSpPr>
        <p:spPr>
          <a:xfrm>
            <a:off x="2090140" y="2563704"/>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9" name="Google Shape;389;p34"/>
          <p:cNvSpPr txBox="1"/>
          <p:nvPr/>
        </p:nvSpPr>
        <p:spPr>
          <a:xfrm>
            <a:off x="461962" y="373380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1xxx</a:t>
            </a:r>
            <a:endParaRPr sz="2800">
              <a:solidFill>
                <a:schemeClr val="dk1"/>
              </a:solidFill>
              <a:latin typeface="Calibri"/>
              <a:ea typeface="Calibri"/>
              <a:cs typeface="Calibri"/>
              <a:sym typeface="Calibri"/>
            </a:endParaRPr>
          </a:p>
        </p:txBody>
      </p:sp>
      <p:sp>
        <p:nvSpPr>
          <p:cNvPr id="390" name="Google Shape;390;p34"/>
          <p:cNvSpPr txBox="1"/>
          <p:nvPr/>
        </p:nvSpPr>
        <p:spPr>
          <a:xfrm>
            <a:off x="2667244" y="3733800"/>
            <a:ext cx="8467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ADD</a:t>
            </a:r>
            <a:endParaRPr sz="2800">
              <a:solidFill>
                <a:schemeClr val="dk1"/>
              </a:solidFill>
              <a:latin typeface="Calibri"/>
              <a:ea typeface="Calibri"/>
              <a:cs typeface="Calibri"/>
              <a:sym typeface="Calibri"/>
            </a:endParaRPr>
          </a:p>
        </p:txBody>
      </p:sp>
      <p:sp>
        <p:nvSpPr>
          <p:cNvPr id="391" name="Google Shape;391;p34"/>
          <p:cNvSpPr txBox="1"/>
          <p:nvPr/>
        </p:nvSpPr>
        <p:spPr>
          <a:xfrm>
            <a:off x="3782709" y="3733800"/>
            <a:ext cx="510402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Add the content of memory to AC</a:t>
            </a:r>
            <a:endParaRPr sz="2800">
              <a:solidFill>
                <a:schemeClr val="dk1"/>
              </a:solidFill>
              <a:latin typeface="Calibri"/>
              <a:ea typeface="Calibri"/>
              <a:cs typeface="Calibri"/>
              <a:sym typeface="Calibri"/>
            </a:endParaRPr>
          </a:p>
        </p:txBody>
      </p:sp>
      <p:sp>
        <p:nvSpPr>
          <p:cNvPr id="392" name="Google Shape;392;p34"/>
          <p:cNvSpPr txBox="1"/>
          <p:nvPr/>
        </p:nvSpPr>
        <p:spPr>
          <a:xfrm>
            <a:off x="1564603" y="373380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9xxx</a:t>
            </a:r>
            <a:endParaRPr sz="2800">
              <a:solidFill>
                <a:schemeClr val="dk1"/>
              </a:solidFill>
              <a:latin typeface="Calibri"/>
              <a:ea typeface="Calibri"/>
              <a:cs typeface="Calibri"/>
              <a:sym typeface="Calibri"/>
            </a:endParaRPr>
          </a:p>
        </p:txBody>
      </p:sp>
      <p:sp>
        <p:nvSpPr>
          <p:cNvPr id="393" name="Google Shape;393;p34"/>
          <p:cNvSpPr txBox="1"/>
          <p:nvPr/>
        </p:nvSpPr>
        <p:spPr>
          <a:xfrm>
            <a:off x="452437" y="414397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2xxx</a:t>
            </a:r>
            <a:endParaRPr sz="2800">
              <a:solidFill>
                <a:schemeClr val="dk1"/>
              </a:solidFill>
              <a:latin typeface="Calibri"/>
              <a:ea typeface="Calibri"/>
              <a:cs typeface="Calibri"/>
              <a:sym typeface="Calibri"/>
            </a:endParaRPr>
          </a:p>
        </p:txBody>
      </p:sp>
      <p:sp>
        <p:nvSpPr>
          <p:cNvPr id="394" name="Google Shape;394;p34"/>
          <p:cNvSpPr txBox="1"/>
          <p:nvPr/>
        </p:nvSpPr>
        <p:spPr>
          <a:xfrm>
            <a:off x="2657719" y="4143970"/>
            <a:ext cx="75969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LDA</a:t>
            </a:r>
            <a:endParaRPr sz="2800">
              <a:solidFill>
                <a:schemeClr val="dk1"/>
              </a:solidFill>
              <a:latin typeface="Calibri"/>
              <a:ea typeface="Calibri"/>
              <a:cs typeface="Calibri"/>
              <a:sym typeface="Calibri"/>
            </a:endParaRPr>
          </a:p>
        </p:txBody>
      </p:sp>
      <p:sp>
        <p:nvSpPr>
          <p:cNvPr id="395" name="Google Shape;395;p34"/>
          <p:cNvSpPr txBox="1"/>
          <p:nvPr/>
        </p:nvSpPr>
        <p:spPr>
          <a:xfrm>
            <a:off x="3773184" y="4143970"/>
            <a:ext cx="389574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Load memory word to AC</a:t>
            </a:r>
            <a:endParaRPr sz="2800">
              <a:solidFill>
                <a:schemeClr val="dk1"/>
              </a:solidFill>
              <a:latin typeface="Calibri"/>
              <a:ea typeface="Calibri"/>
              <a:cs typeface="Calibri"/>
              <a:sym typeface="Calibri"/>
            </a:endParaRPr>
          </a:p>
        </p:txBody>
      </p:sp>
      <p:sp>
        <p:nvSpPr>
          <p:cNvPr id="396" name="Google Shape;396;p34"/>
          <p:cNvSpPr txBox="1"/>
          <p:nvPr/>
        </p:nvSpPr>
        <p:spPr>
          <a:xfrm>
            <a:off x="1555078" y="4143970"/>
            <a:ext cx="8595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Axxx</a:t>
            </a:r>
            <a:endParaRPr sz="2800">
              <a:solidFill>
                <a:schemeClr val="dk1"/>
              </a:solidFill>
              <a:latin typeface="Calibri"/>
              <a:ea typeface="Calibri"/>
              <a:cs typeface="Calibri"/>
              <a:sym typeface="Calibri"/>
            </a:endParaRPr>
          </a:p>
        </p:txBody>
      </p:sp>
      <p:sp>
        <p:nvSpPr>
          <p:cNvPr id="397" name="Google Shape;397;p34"/>
          <p:cNvSpPr txBox="1"/>
          <p:nvPr/>
        </p:nvSpPr>
        <p:spPr>
          <a:xfrm>
            <a:off x="452437" y="458471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3xxx</a:t>
            </a:r>
            <a:endParaRPr sz="2800">
              <a:solidFill>
                <a:schemeClr val="dk1"/>
              </a:solidFill>
              <a:latin typeface="Calibri"/>
              <a:ea typeface="Calibri"/>
              <a:cs typeface="Calibri"/>
              <a:sym typeface="Calibri"/>
            </a:endParaRPr>
          </a:p>
        </p:txBody>
      </p:sp>
      <p:sp>
        <p:nvSpPr>
          <p:cNvPr id="398" name="Google Shape;398;p34"/>
          <p:cNvSpPr txBox="1"/>
          <p:nvPr/>
        </p:nvSpPr>
        <p:spPr>
          <a:xfrm>
            <a:off x="2657719" y="4584710"/>
            <a:ext cx="70237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STA</a:t>
            </a:r>
            <a:endParaRPr sz="2800">
              <a:solidFill>
                <a:schemeClr val="dk1"/>
              </a:solidFill>
              <a:latin typeface="Calibri"/>
              <a:ea typeface="Calibri"/>
              <a:cs typeface="Calibri"/>
              <a:sym typeface="Calibri"/>
            </a:endParaRPr>
          </a:p>
        </p:txBody>
      </p:sp>
      <p:sp>
        <p:nvSpPr>
          <p:cNvPr id="399" name="Google Shape;399;p34"/>
          <p:cNvSpPr txBox="1"/>
          <p:nvPr/>
        </p:nvSpPr>
        <p:spPr>
          <a:xfrm>
            <a:off x="3773184" y="4584710"/>
            <a:ext cx="46825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Store content of AC in memory</a:t>
            </a:r>
            <a:endParaRPr sz="2800">
              <a:solidFill>
                <a:schemeClr val="dk1"/>
              </a:solidFill>
              <a:latin typeface="Calibri"/>
              <a:ea typeface="Calibri"/>
              <a:cs typeface="Calibri"/>
              <a:sym typeface="Calibri"/>
            </a:endParaRPr>
          </a:p>
        </p:txBody>
      </p:sp>
      <p:sp>
        <p:nvSpPr>
          <p:cNvPr id="400" name="Google Shape;400;p34"/>
          <p:cNvSpPr txBox="1"/>
          <p:nvPr/>
        </p:nvSpPr>
        <p:spPr>
          <a:xfrm>
            <a:off x="1555078" y="4584710"/>
            <a:ext cx="84407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Bxxx</a:t>
            </a:r>
            <a:endParaRPr sz="2800">
              <a:solidFill>
                <a:schemeClr val="dk1"/>
              </a:solidFill>
              <a:latin typeface="Calibri"/>
              <a:ea typeface="Calibri"/>
              <a:cs typeface="Calibri"/>
              <a:sym typeface="Calibri"/>
            </a:endParaRPr>
          </a:p>
        </p:txBody>
      </p:sp>
      <p:sp>
        <p:nvSpPr>
          <p:cNvPr id="401" name="Google Shape;401;p34"/>
          <p:cNvSpPr txBox="1"/>
          <p:nvPr/>
        </p:nvSpPr>
        <p:spPr>
          <a:xfrm>
            <a:off x="452437" y="5016787"/>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4xxx</a:t>
            </a:r>
            <a:endParaRPr sz="2800">
              <a:solidFill>
                <a:schemeClr val="dk1"/>
              </a:solidFill>
              <a:latin typeface="Calibri"/>
              <a:ea typeface="Calibri"/>
              <a:cs typeface="Calibri"/>
              <a:sym typeface="Calibri"/>
            </a:endParaRPr>
          </a:p>
        </p:txBody>
      </p:sp>
      <p:sp>
        <p:nvSpPr>
          <p:cNvPr id="402" name="Google Shape;402;p34"/>
          <p:cNvSpPr txBox="1"/>
          <p:nvPr/>
        </p:nvSpPr>
        <p:spPr>
          <a:xfrm>
            <a:off x="2657719" y="5016787"/>
            <a:ext cx="84350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BUN</a:t>
            </a:r>
            <a:endParaRPr sz="2800">
              <a:solidFill>
                <a:schemeClr val="dk1"/>
              </a:solidFill>
              <a:latin typeface="Calibri"/>
              <a:ea typeface="Calibri"/>
              <a:cs typeface="Calibri"/>
              <a:sym typeface="Calibri"/>
            </a:endParaRPr>
          </a:p>
        </p:txBody>
      </p:sp>
      <p:sp>
        <p:nvSpPr>
          <p:cNvPr id="403" name="Google Shape;403;p34"/>
          <p:cNvSpPr txBox="1"/>
          <p:nvPr/>
        </p:nvSpPr>
        <p:spPr>
          <a:xfrm>
            <a:off x="3773184" y="5016787"/>
            <a:ext cx="353584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Branch unconditionally</a:t>
            </a:r>
            <a:endParaRPr sz="2800">
              <a:solidFill>
                <a:schemeClr val="dk1"/>
              </a:solidFill>
              <a:latin typeface="Calibri"/>
              <a:ea typeface="Calibri"/>
              <a:cs typeface="Calibri"/>
              <a:sym typeface="Calibri"/>
            </a:endParaRPr>
          </a:p>
        </p:txBody>
      </p:sp>
      <p:sp>
        <p:nvSpPr>
          <p:cNvPr id="404" name="Google Shape;404;p34"/>
          <p:cNvSpPr txBox="1"/>
          <p:nvPr/>
        </p:nvSpPr>
        <p:spPr>
          <a:xfrm>
            <a:off x="1555078" y="5016787"/>
            <a:ext cx="8595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Cxxx</a:t>
            </a:r>
            <a:endParaRPr sz="2800">
              <a:solidFill>
                <a:schemeClr val="dk1"/>
              </a:solidFill>
              <a:latin typeface="Calibri"/>
              <a:ea typeface="Calibri"/>
              <a:cs typeface="Calibri"/>
              <a:sym typeface="Calibri"/>
            </a:endParaRPr>
          </a:p>
        </p:txBody>
      </p:sp>
      <p:sp>
        <p:nvSpPr>
          <p:cNvPr id="405" name="Google Shape;405;p34"/>
          <p:cNvSpPr txBox="1"/>
          <p:nvPr/>
        </p:nvSpPr>
        <p:spPr>
          <a:xfrm>
            <a:off x="452437" y="5435620"/>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5xxx</a:t>
            </a:r>
            <a:endParaRPr sz="2800">
              <a:solidFill>
                <a:schemeClr val="dk1"/>
              </a:solidFill>
              <a:latin typeface="Calibri"/>
              <a:ea typeface="Calibri"/>
              <a:cs typeface="Calibri"/>
              <a:sym typeface="Calibri"/>
            </a:endParaRPr>
          </a:p>
        </p:txBody>
      </p:sp>
      <p:sp>
        <p:nvSpPr>
          <p:cNvPr id="406" name="Google Shape;406;p34"/>
          <p:cNvSpPr txBox="1"/>
          <p:nvPr/>
        </p:nvSpPr>
        <p:spPr>
          <a:xfrm>
            <a:off x="2657719" y="5435620"/>
            <a:ext cx="7511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BSA</a:t>
            </a:r>
            <a:endParaRPr sz="2800">
              <a:solidFill>
                <a:schemeClr val="dk1"/>
              </a:solidFill>
              <a:latin typeface="Calibri"/>
              <a:ea typeface="Calibri"/>
              <a:cs typeface="Calibri"/>
              <a:sym typeface="Calibri"/>
            </a:endParaRPr>
          </a:p>
        </p:txBody>
      </p:sp>
      <p:sp>
        <p:nvSpPr>
          <p:cNvPr id="407" name="Google Shape;407;p34"/>
          <p:cNvSpPr txBox="1"/>
          <p:nvPr/>
        </p:nvSpPr>
        <p:spPr>
          <a:xfrm>
            <a:off x="3773184" y="5435620"/>
            <a:ext cx="47698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Branch and save return address</a:t>
            </a:r>
            <a:endParaRPr sz="2800">
              <a:solidFill>
                <a:schemeClr val="dk1"/>
              </a:solidFill>
              <a:latin typeface="Calibri"/>
              <a:ea typeface="Calibri"/>
              <a:cs typeface="Calibri"/>
              <a:sym typeface="Calibri"/>
            </a:endParaRPr>
          </a:p>
        </p:txBody>
      </p:sp>
      <p:sp>
        <p:nvSpPr>
          <p:cNvPr id="408" name="Google Shape;408;p34"/>
          <p:cNvSpPr txBox="1"/>
          <p:nvPr/>
        </p:nvSpPr>
        <p:spPr>
          <a:xfrm>
            <a:off x="1555078" y="5435620"/>
            <a:ext cx="87235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Dxxx</a:t>
            </a:r>
            <a:endParaRPr sz="2800">
              <a:solidFill>
                <a:schemeClr val="dk1"/>
              </a:solidFill>
              <a:latin typeface="Calibri"/>
              <a:ea typeface="Calibri"/>
              <a:cs typeface="Calibri"/>
              <a:sym typeface="Calibri"/>
            </a:endParaRPr>
          </a:p>
        </p:txBody>
      </p:sp>
      <p:sp>
        <p:nvSpPr>
          <p:cNvPr id="409" name="Google Shape;409;p34"/>
          <p:cNvSpPr txBox="1"/>
          <p:nvPr/>
        </p:nvSpPr>
        <p:spPr>
          <a:xfrm>
            <a:off x="452437" y="5877518"/>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6xxx</a:t>
            </a:r>
            <a:endParaRPr sz="2800">
              <a:solidFill>
                <a:schemeClr val="dk1"/>
              </a:solidFill>
              <a:latin typeface="Calibri"/>
              <a:ea typeface="Calibri"/>
              <a:cs typeface="Calibri"/>
              <a:sym typeface="Calibri"/>
            </a:endParaRPr>
          </a:p>
        </p:txBody>
      </p:sp>
      <p:sp>
        <p:nvSpPr>
          <p:cNvPr id="410" name="Google Shape;410;p34"/>
          <p:cNvSpPr txBox="1"/>
          <p:nvPr/>
        </p:nvSpPr>
        <p:spPr>
          <a:xfrm>
            <a:off x="2657719" y="5877518"/>
            <a:ext cx="60785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ISZ</a:t>
            </a:r>
            <a:endParaRPr sz="2800">
              <a:solidFill>
                <a:schemeClr val="dk1"/>
              </a:solidFill>
              <a:latin typeface="Calibri"/>
              <a:ea typeface="Calibri"/>
              <a:cs typeface="Calibri"/>
              <a:sym typeface="Calibri"/>
            </a:endParaRPr>
          </a:p>
        </p:txBody>
      </p:sp>
      <p:sp>
        <p:nvSpPr>
          <p:cNvPr id="411" name="Google Shape;411;p34"/>
          <p:cNvSpPr txBox="1"/>
          <p:nvPr/>
        </p:nvSpPr>
        <p:spPr>
          <a:xfrm>
            <a:off x="3773184" y="5877518"/>
            <a:ext cx="394742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Increment and skip if zero</a:t>
            </a:r>
            <a:endParaRPr sz="2800">
              <a:solidFill>
                <a:schemeClr val="dk1"/>
              </a:solidFill>
              <a:latin typeface="Calibri"/>
              <a:ea typeface="Calibri"/>
              <a:cs typeface="Calibri"/>
              <a:sym typeface="Calibri"/>
            </a:endParaRPr>
          </a:p>
        </p:txBody>
      </p:sp>
      <p:sp>
        <p:nvSpPr>
          <p:cNvPr id="412" name="Google Shape;412;p34"/>
          <p:cNvSpPr txBox="1"/>
          <p:nvPr/>
        </p:nvSpPr>
        <p:spPr>
          <a:xfrm>
            <a:off x="1555078" y="5877518"/>
            <a:ext cx="8338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Exxx</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7"/>
                                        </p:tgtEl>
                                      </p:cBhvr>
                                    </p:animEffect>
                                    <p:set>
                                      <p:cBhvr>
                                        <p:cTn dur="1" fill="hold">
                                          <p:stCondLst>
                                            <p:cond delay="500"/>
                                          </p:stCondLst>
                                        </p:cTn>
                                        <p:tgtEl>
                                          <p:spTgt spid="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7"/>
                                        </p:tgtEl>
                                      </p:cBhvr>
                                    </p:animEffect>
                                    <p:set>
                                      <p:cBhvr>
                                        <p:cTn dur="1" fill="hold">
                                          <p:stCondLst>
                                            <p:cond delay="500"/>
                                          </p:stCondLst>
                                        </p:cTn>
                                        <p:tgtEl>
                                          <p:spTgt spid="3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6"/>
                                        </p:tgtEl>
                                      </p:cBhvr>
                                    </p:animEffect>
                                    <p:set>
                                      <p:cBhvr>
                                        <p:cTn dur="1" fill="hold">
                                          <p:stCondLst>
                                            <p:cond delay="500"/>
                                          </p:stCondLst>
                                        </p:cTn>
                                        <p:tgtEl>
                                          <p:spTgt spid="3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7"/>
                                        </p:tgtEl>
                                      </p:cBhvr>
                                    </p:animEffect>
                                    <p:set>
                                      <p:cBhvr>
                                        <p:cTn dur="1" fill="hold">
                                          <p:stCondLst>
                                            <p:cond delay="500"/>
                                          </p:stCondLst>
                                        </p:cTn>
                                        <p:tgtEl>
                                          <p:spTgt spid="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Types of Computer Instructions</a:t>
            </a:r>
            <a:endParaRPr/>
          </a:p>
        </p:txBody>
      </p:sp>
      <p:sp>
        <p:nvSpPr>
          <p:cNvPr id="418" name="Google Shape;418;p35"/>
          <p:cNvSpPr txBox="1"/>
          <p:nvPr>
            <p:ph idx="1" type="body"/>
          </p:nvPr>
        </p:nvSpPr>
        <p:spPr>
          <a:xfrm>
            <a:off x="190500" y="990600"/>
            <a:ext cx="8763000" cy="609600"/>
          </a:xfrm>
          <a:prstGeom prst="rect">
            <a:avLst/>
          </a:prstGeom>
          <a:noFill/>
          <a:ln>
            <a:noFill/>
          </a:ln>
        </p:spPr>
        <p:txBody>
          <a:bodyPr anchorCtr="0" anchor="t" bIns="45700" lIns="91425" spcFirstLastPara="1" rIns="91425" wrap="square" tIns="45700">
            <a:noAutofit/>
          </a:bodyPr>
          <a:lstStyle/>
          <a:p>
            <a:pPr indent="-457200" lvl="0" marL="457200" rtl="0" algn="l">
              <a:lnSpc>
                <a:spcPct val="114000"/>
              </a:lnSpc>
              <a:spcBef>
                <a:spcPts val="0"/>
              </a:spcBef>
              <a:spcAft>
                <a:spcPts val="0"/>
              </a:spcAft>
              <a:buClr>
                <a:schemeClr val="dk1"/>
              </a:buClr>
              <a:buSzPts val="2400"/>
              <a:buFont typeface="Calibri"/>
              <a:buAutoNum type="arabicPeriod" startAt="2"/>
            </a:pPr>
            <a:r>
              <a:rPr lang="en-US"/>
              <a:t>Register Reference Instruction</a:t>
            </a:r>
            <a:endParaRPr/>
          </a:p>
        </p:txBody>
      </p:sp>
      <p:sp>
        <p:nvSpPr>
          <p:cNvPr id="419" name="Google Shape;419;p35"/>
          <p:cNvSpPr txBox="1"/>
          <p:nvPr/>
        </p:nvSpPr>
        <p:spPr>
          <a:xfrm>
            <a:off x="457200" y="335280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7800</a:t>
            </a:r>
            <a:endParaRPr sz="2800">
              <a:solidFill>
                <a:schemeClr val="dk1"/>
              </a:solidFill>
              <a:latin typeface="Calibri"/>
              <a:ea typeface="Calibri"/>
              <a:cs typeface="Calibri"/>
              <a:sym typeface="Calibri"/>
            </a:endParaRPr>
          </a:p>
        </p:txBody>
      </p:sp>
      <p:sp>
        <p:nvSpPr>
          <p:cNvPr id="420" name="Google Shape;420;p35"/>
          <p:cNvSpPr txBox="1"/>
          <p:nvPr/>
        </p:nvSpPr>
        <p:spPr>
          <a:xfrm>
            <a:off x="1528763" y="3352800"/>
            <a:ext cx="73449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CLA</a:t>
            </a:r>
            <a:endParaRPr sz="2800">
              <a:solidFill>
                <a:schemeClr val="dk1"/>
              </a:solidFill>
              <a:latin typeface="Calibri"/>
              <a:ea typeface="Calibri"/>
              <a:cs typeface="Calibri"/>
              <a:sym typeface="Calibri"/>
            </a:endParaRPr>
          </a:p>
        </p:txBody>
      </p:sp>
      <p:sp>
        <p:nvSpPr>
          <p:cNvPr id="421" name="Google Shape;421;p35"/>
          <p:cNvSpPr txBox="1"/>
          <p:nvPr/>
        </p:nvSpPr>
        <p:spPr>
          <a:xfrm>
            <a:off x="2644228" y="3352800"/>
            <a:ext cx="140993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Clear AC</a:t>
            </a:r>
            <a:endParaRPr sz="2800">
              <a:solidFill>
                <a:schemeClr val="dk1"/>
              </a:solidFill>
              <a:latin typeface="Calibri"/>
              <a:ea typeface="Calibri"/>
              <a:cs typeface="Calibri"/>
              <a:sym typeface="Calibri"/>
            </a:endParaRPr>
          </a:p>
        </p:txBody>
      </p:sp>
      <p:sp>
        <p:nvSpPr>
          <p:cNvPr id="422" name="Google Shape;422;p35"/>
          <p:cNvSpPr txBox="1"/>
          <p:nvPr/>
        </p:nvSpPr>
        <p:spPr>
          <a:xfrm>
            <a:off x="461962" y="373380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7400</a:t>
            </a:r>
            <a:endParaRPr sz="2800">
              <a:solidFill>
                <a:schemeClr val="dk1"/>
              </a:solidFill>
              <a:latin typeface="Calibri"/>
              <a:ea typeface="Calibri"/>
              <a:cs typeface="Calibri"/>
              <a:sym typeface="Calibri"/>
            </a:endParaRPr>
          </a:p>
        </p:txBody>
      </p:sp>
      <p:sp>
        <p:nvSpPr>
          <p:cNvPr id="423" name="Google Shape;423;p35"/>
          <p:cNvSpPr txBox="1"/>
          <p:nvPr/>
        </p:nvSpPr>
        <p:spPr>
          <a:xfrm>
            <a:off x="1533525" y="3733800"/>
            <a:ext cx="70083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CLE</a:t>
            </a:r>
            <a:endParaRPr sz="2800">
              <a:solidFill>
                <a:schemeClr val="dk1"/>
              </a:solidFill>
              <a:latin typeface="Calibri"/>
              <a:ea typeface="Calibri"/>
              <a:cs typeface="Calibri"/>
              <a:sym typeface="Calibri"/>
            </a:endParaRPr>
          </a:p>
        </p:txBody>
      </p:sp>
      <p:sp>
        <p:nvSpPr>
          <p:cNvPr id="424" name="Google Shape;424;p35"/>
          <p:cNvSpPr txBox="1"/>
          <p:nvPr/>
        </p:nvSpPr>
        <p:spPr>
          <a:xfrm>
            <a:off x="2648990" y="3733800"/>
            <a:ext cx="118814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Clear E</a:t>
            </a:r>
            <a:endParaRPr sz="2800">
              <a:solidFill>
                <a:schemeClr val="dk1"/>
              </a:solidFill>
              <a:latin typeface="Calibri"/>
              <a:ea typeface="Calibri"/>
              <a:cs typeface="Calibri"/>
              <a:sym typeface="Calibri"/>
            </a:endParaRPr>
          </a:p>
        </p:txBody>
      </p:sp>
      <p:sp>
        <p:nvSpPr>
          <p:cNvPr id="425" name="Google Shape;425;p35"/>
          <p:cNvSpPr txBox="1"/>
          <p:nvPr/>
        </p:nvSpPr>
        <p:spPr>
          <a:xfrm>
            <a:off x="452437" y="414397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7200</a:t>
            </a:r>
            <a:endParaRPr sz="2800">
              <a:solidFill>
                <a:schemeClr val="dk1"/>
              </a:solidFill>
              <a:latin typeface="Calibri"/>
              <a:ea typeface="Calibri"/>
              <a:cs typeface="Calibri"/>
              <a:sym typeface="Calibri"/>
            </a:endParaRPr>
          </a:p>
        </p:txBody>
      </p:sp>
      <p:sp>
        <p:nvSpPr>
          <p:cNvPr id="426" name="Google Shape;426;p35"/>
          <p:cNvSpPr txBox="1"/>
          <p:nvPr/>
        </p:nvSpPr>
        <p:spPr>
          <a:xfrm>
            <a:off x="1524000" y="4143970"/>
            <a:ext cx="89159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CMA</a:t>
            </a:r>
            <a:endParaRPr sz="2800">
              <a:solidFill>
                <a:schemeClr val="dk1"/>
              </a:solidFill>
              <a:latin typeface="Calibri"/>
              <a:ea typeface="Calibri"/>
              <a:cs typeface="Calibri"/>
              <a:sym typeface="Calibri"/>
            </a:endParaRPr>
          </a:p>
        </p:txBody>
      </p:sp>
      <p:sp>
        <p:nvSpPr>
          <p:cNvPr id="427" name="Google Shape;427;p35"/>
          <p:cNvSpPr txBox="1"/>
          <p:nvPr/>
        </p:nvSpPr>
        <p:spPr>
          <a:xfrm>
            <a:off x="2639465" y="4143970"/>
            <a:ext cx="25495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Complement AC</a:t>
            </a:r>
            <a:endParaRPr sz="2800">
              <a:solidFill>
                <a:schemeClr val="dk1"/>
              </a:solidFill>
              <a:latin typeface="Calibri"/>
              <a:ea typeface="Calibri"/>
              <a:cs typeface="Calibri"/>
              <a:sym typeface="Calibri"/>
            </a:endParaRPr>
          </a:p>
        </p:txBody>
      </p:sp>
      <p:sp>
        <p:nvSpPr>
          <p:cNvPr id="428" name="Google Shape;428;p35"/>
          <p:cNvSpPr txBox="1"/>
          <p:nvPr/>
        </p:nvSpPr>
        <p:spPr>
          <a:xfrm>
            <a:off x="452437" y="458471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7100</a:t>
            </a:r>
            <a:endParaRPr sz="2800">
              <a:solidFill>
                <a:schemeClr val="dk1"/>
              </a:solidFill>
              <a:latin typeface="Calibri"/>
              <a:ea typeface="Calibri"/>
              <a:cs typeface="Calibri"/>
              <a:sym typeface="Calibri"/>
            </a:endParaRPr>
          </a:p>
        </p:txBody>
      </p:sp>
      <p:sp>
        <p:nvSpPr>
          <p:cNvPr id="429" name="Google Shape;429;p35"/>
          <p:cNvSpPr txBox="1"/>
          <p:nvPr/>
        </p:nvSpPr>
        <p:spPr>
          <a:xfrm>
            <a:off x="1524000" y="4584710"/>
            <a:ext cx="85792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CME</a:t>
            </a:r>
            <a:endParaRPr sz="2800">
              <a:solidFill>
                <a:schemeClr val="dk1"/>
              </a:solidFill>
              <a:latin typeface="Calibri"/>
              <a:ea typeface="Calibri"/>
              <a:cs typeface="Calibri"/>
              <a:sym typeface="Calibri"/>
            </a:endParaRPr>
          </a:p>
        </p:txBody>
      </p:sp>
      <p:sp>
        <p:nvSpPr>
          <p:cNvPr id="430" name="Google Shape;430;p35"/>
          <p:cNvSpPr txBox="1"/>
          <p:nvPr/>
        </p:nvSpPr>
        <p:spPr>
          <a:xfrm>
            <a:off x="2639465" y="4584710"/>
            <a:ext cx="232775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Complement E</a:t>
            </a:r>
            <a:endParaRPr sz="2800">
              <a:solidFill>
                <a:schemeClr val="dk1"/>
              </a:solidFill>
              <a:latin typeface="Calibri"/>
              <a:ea typeface="Calibri"/>
              <a:cs typeface="Calibri"/>
              <a:sym typeface="Calibri"/>
            </a:endParaRPr>
          </a:p>
        </p:txBody>
      </p:sp>
      <p:sp>
        <p:nvSpPr>
          <p:cNvPr id="431" name="Google Shape;431;p35"/>
          <p:cNvSpPr txBox="1"/>
          <p:nvPr/>
        </p:nvSpPr>
        <p:spPr>
          <a:xfrm>
            <a:off x="452437" y="5016787"/>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7080</a:t>
            </a:r>
            <a:endParaRPr sz="2800">
              <a:solidFill>
                <a:schemeClr val="dk1"/>
              </a:solidFill>
              <a:latin typeface="Calibri"/>
              <a:ea typeface="Calibri"/>
              <a:cs typeface="Calibri"/>
              <a:sym typeface="Calibri"/>
            </a:endParaRPr>
          </a:p>
        </p:txBody>
      </p:sp>
      <p:sp>
        <p:nvSpPr>
          <p:cNvPr id="432" name="Google Shape;432;p35"/>
          <p:cNvSpPr txBox="1"/>
          <p:nvPr/>
        </p:nvSpPr>
        <p:spPr>
          <a:xfrm>
            <a:off x="1524000" y="5016787"/>
            <a:ext cx="66075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CIR</a:t>
            </a:r>
            <a:endParaRPr sz="2800">
              <a:solidFill>
                <a:schemeClr val="dk1"/>
              </a:solidFill>
              <a:latin typeface="Calibri"/>
              <a:ea typeface="Calibri"/>
              <a:cs typeface="Calibri"/>
              <a:sym typeface="Calibri"/>
            </a:endParaRPr>
          </a:p>
        </p:txBody>
      </p:sp>
      <p:sp>
        <p:nvSpPr>
          <p:cNvPr id="433" name="Google Shape;433;p35"/>
          <p:cNvSpPr txBox="1"/>
          <p:nvPr/>
        </p:nvSpPr>
        <p:spPr>
          <a:xfrm>
            <a:off x="2639465" y="5016787"/>
            <a:ext cx="359188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Circulate right AC and E</a:t>
            </a:r>
            <a:endParaRPr sz="2800">
              <a:solidFill>
                <a:schemeClr val="dk1"/>
              </a:solidFill>
              <a:latin typeface="Calibri"/>
              <a:ea typeface="Calibri"/>
              <a:cs typeface="Calibri"/>
              <a:sym typeface="Calibri"/>
            </a:endParaRPr>
          </a:p>
        </p:txBody>
      </p:sp>
      <p:sp>
        <p:nvSpPr>
          <p:cNvPr id="434" name="Google Shape;434;p35"/>
          <p:cNvSpPr txBox="1"/>
          <p:nvPr/>
        </p:nvSpPr>
        <p:spPr>
          <a:xfrm>
            <a:off x="452437" y="543562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7040</a:t>
            </a:r>
            <a:endParaRPr sz="2800">
              <a:solidFill>
                <a:schemeClr val="dk1"/>
              </a:solidFill>
              <a:latin typeface="Calibri"/>
              <a:ea typeface="Calibri"/>
              <a:cs typeface="Calibri"/>
              <a:sym typeface="Calibri"/>
            </a:endParaRPr>
          </a:p>
        </p:txBody>
      </p:sp>
      <p:sp>
        <p:nvSpPr>
          <p:cNvPr id="435" name="Google Shape;435;p35"/>
          <p:cNvSpPr txBox="1"/>
          <p:nvPr/>
        </p:nvSpPr>
        <p:spPr>
          <a:xfrm>
            <a:off x="1524000" y="5435620"/>
            <a:ext cx="61587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CIL</a:t>
            </a:r>
            <a:endParaRPr sz="2800">
              <a:solidFill>
                <a:schemeClr val="dk1"/>
              </a:solidFill>
              <a:latin typeface="Calibri"/>
              <a:ea typeface="Calibri"/>
              <a:cs typeface="Calibri"/>
              <a:sym typeface="Calibri"/>
            </a:endParaRPr>
          </a:p>
        </p:txBody>
      </p:sp>
      <p:sp>
        <p:nvSpPr>
          <p:cNvPr id="436" name="Google Shape;436;p35"/>
          <p:cNvSpPr txBox="1"/>
          <p:nvPr/>
        </p:nvSpPr>
        <p:spPr>
          <a:xfrm>
            <a:off x="2639465" y="5435620"/>
            <a:ext cx="33965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Circulate left AC and E</a:t>
            </a:r>
            <a:endParaRPr sz="2800">
              <a:solidFill>
                <a:schemeClr val="dk1"/>
              </a:solidFill>
              <a:latin typeface="Calibri"/>
              <a:ea typeface="Calibri"/>
              <a:cs typeface="Calibri"/>
              <a:sym typeface="Calibri"/>
            </a:endParaRPr>
          </a:p>
        </p:txBody>
      </p:sp>
      <p:sp>
        <p:nvSpPr>
          <p:cNvPr id="437" name="Google Shape;437;p35"/>
          <p:cNvSpPr txBox="1"/>
          <p:nvPr/>
        </p:nvSpPr>
        <p:spPr>
          <a:xfrm>
            <a:off x="452437" y="5877518"/>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7020</a:t>
            </a:r>
            <a:endParaRPr sz="2800">
              <a:solidFill>
                <a:schemeClr val="dk1"/>
              </a:solidFill>
              <a:latin typeface="Calibri"/>
              <a:ea typeface="Calibri"/>
              <a:cs typeface="Calibri"/>
              <a:sym typeface="Calibri"/>
            </a:endParaRPr>
          </a:p>
        </p:txBody>
      </p:sp>
      <p:sp>
        <p:nvSpPr>
          <p:cNvPr id="438" name="Google Shape;438;p35"/>
          <p:cNvSpPr txBox="1"/>
          <p:nvPr/>
        </p:nvSpPr>
        <p:spPr>
          <a:xfrm>
            <a:off x="1524000" y="5877518"/>
            <a:ext cx="69762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INC</a:t>
            </a:r>
            <a:endParaRPr sz="2800">
              <a:solidFill>
                <a:schemeClr val="dk1"/>
              </a:solidFill>
              <a:latin typeface="Calibri"/>
              <a:ea typeface="Calibri"/>
              <a:cs typeface="Calibri"/>
              <a:sym typeface="Calibri"/>
            </a:endParaRPr>
          </a:p>
        </p:txBody>
      </p:sp>
      <p:sp>
        <p:nvSpPr>
          <p:cNvPr id="439" name="Google Shape;439;p35"/>
          <p:cNvSpPr txBox="1"/>
          <p:nvPr/>
        </p:nvSpPr>
        <p:spPr>
          <a:xfrm>
            <a:off x="2639465" y="5877518"/>
            <a:ext cx="21632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Increment AC</a:t>
            </a:r>
            <a:endParaRPr sz="2800">
              <a:solidFill>
                <a:schemeClr val="dk1"/>
              </a:solidFill>
              <a:latin typeface="Calibri"/>
              <a:ea typeface="Calibri"/>
              <a:cs typeface="Calibri"/>
              <a:sym typeface="Calibri"/>
            </a:endParaRPr>
          </a:p>
        </p:txBody>
      </p:sp>
      <p:graphicFrame>
        <p:nvGraphicFramePr>
          <p:cNvPr id="440" name="Google Shape;440;p35"/>
          <p:cNvGraphicFramePr/>
          <p:nvPr/>
        </p:nvGraphicFramePr>
        <p:xfrm>
          <a:off x="588760" y="2468880"/>
          <a:ext cx="3000000" cy="3000000"/>
        </p:xfrm>
        <a:graphic>
          <a:graphicData uri="http://schemas.openxmlformats.org/drawingml/2006/table">
            <a:tbl>
              <a:tblPr bandRow="1" firstRow="1">
                <a:noFill/>
                <a:tableStyleId>{5A4BFEA5-7B0E-48FB-BEB5-27136A7F970A}</a:tableStyleId>
              </a:tblPr>
              <a:tblGrid>
                <a:gridCol w="501375"/>
                <a:gridCol w="501375"/>
                <a:gridCol w="501375"/>
                <a:gridCol w="501375"/>
                <a:gridCol w="501375"/>
                <a:gridCol w="501375"/>
                <a:gridCol w="501375"/>
                <a:gridCol w="501375"/>
                <a:gridCol w="501375"/>
                <a:gridCol w="501375"/>
                <a:gridCol w="501375"/>
                <a:gridCol w="501375"/>
                <a:gridCol w="501375"/>
                <a:gridCol w="501375"/>
                <a:gridCol w="501375"/>
                <a:gridCol w="501375"/>
              </a:tblGrid>
              <a:tr h="579125">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1" name="Google Shape;441;p35"/>
          <p:cNvSpPr txBox="1"/>
          <p:nvPr/>
        </p:nvSpPr>
        <p:spPr>
          <a:xfrm>
            <a:off x="6829427" y="1356478"/>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442" name="Google Shape;442;p35"/>
          <p:cNvSpPr txBox="1"/>
          <p:nvPr/>
        </p:nvSpPr>
        <p:spPr>
          <a:xfrm>
            <a:off x="3933825" y="1359589"/>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11</a:t>
            </a:r>
            <a:endParaRPr/>
          </a:p>
        </p:txBody>
      </p:sp>
      <p:sp>
        <p:nvSpPr>
          <p:cNvPr id="443" name="Google Shape;443;p35"/>
          <p:cNvSpPr txBox="1"/>
          <p:nvPr/>
        </p:nvSpPr>
        <p:spPr>
          <a:xfrm>
            <a:off x="3543301" y="1356478"/>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12</a:t>
            </a:r>
            <a:endParaRPr/>
          </a:p>
        </p:txBody>
      </p:sp>
      <p:sp>
        <p:nvSpPr>
          <p:cNvPr id="444" name="Google Shape;444;p35"/>
          <p:cNvSpPr txBox="1"/>
          <p:nvPr/>
        </p:nvSpPr>
        <p:spPr>
          <a:xfrm>
            <a:off x="2209800" y="1345302"/>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445" name="Google Shape;445;p35"/>
          <p:cNvSpPr/>
          <p:nvPr/>
        </p:nvSpPr>
        <p:spPr>
          <a:xfrm>
            <a:off x="4019550" y="1734233"/>
            <a:ext cx="3081338"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Register Operation</a:t>
            </a:r>
            <a:endParaRPr sz="2000">
              <a:solidFill>
                <a:schemeClr val="lt1"/>
              </a:solidFill>
              <a:latin typeface="Calibri"/>
              <a:ea typeface="Calibri"/>
              <a:cs typeface="Calibri"/>
              <a:sym typeface="Calibri"/>
            </a:endParaRPr>
          </a:p>
        </p:txBody>
      </p:sp>
      <p:sp>
        <p:nvSpPr>
          <p:cNvPr id="446" name="Google Shape;446;p35"/>
          <p:cNvSpPr/>
          <p:nvPr/>
        </p:nvSpPr>
        <p:spPr>
          <a:xfrm>
            <a:off x="22098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0</a:t>
            </a:r>
            <a:endParaRPr sz="2000">
              <a:solidFill>
                <a:schemeClr val="lt1"/>
              </a:solidFill>
              <a:latin typeface="Calibri"/>
              <a:ea typeface="Calibri"/>
              <a:cs typeface="Calibri"/>
              <a:sym typeface="Calibri"/>
            </a:endParaRPr>
          </a:p>
        </p:txBody>
      </p:sp>
      <p:sp>
        <p:nvSpPr>
          <p:cNvPr id="447" name="Google Shape;447;p35"/>
          <p:cNvSpPr txBox="1"/>
          <p:nvPr/>
        </p:nvSpPr>
        <p:spPr>
          <a:xfrm>
            <a:off x="2590800" y="1345302"/>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14</a:t>
            </a:r>
            <a:endParaRPr/>
          </a:p>
        </p:txBody>
      </p:sp>
      <p:sp>
        <p:nvSpPr>
          <p:cNvPr id="448" name="Google Shape;448;p35"/>
          <p:cNvSpPr/>
          <p:nvPr/>
        </p:nvSpPr>
        <p:spPr>
          <a:xfrm>
            <a:off x="35814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449" name="Google Shape;449;p35"/>
          <p:cNvSpPr/>
          <p:nvPr/>
        </p:nvSpPr>
        <p:spPr>
          <a:xfrm>
            <a:off x="31242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450" name="Google Shape;450;p35"/>
          <p:cNvSpPr/>
          <p:nvPr/>
        </p:nvSpPr>
        <p:spPr>
          <a:xfrm>
            <a:off x="26670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451" name="Google Shape;451;p35"/>
          <p:cNvSpPr txBox="1"/>
          <p:nvPr/>
        </p:nvSpPr>
        <p:spPr>
          <a:xfrm>
            <a:off x="3086101" y="1352490"/>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13</a:t>
            </a:r>
            <a:endParaRPr sz="2000">
              <a:solidFill>
                <a:schemeClr val="dk1"/>
              </a:solidFill>
              <a:latin typeface="Calibri"/>
              <a:ea typeface="Calibri"/>
              <a:cs typeface="Calibri"/>
              <a:sym typeface="Calibri"/>
            </a:endParaRPr>
          </a:p>
        </p:txBody>
      </p:sp>
      <p:sp>
        <p:nvSpPr>
          <p:cNvPr id="452" name="Google Shape;452;p35"/>
          <p:cNvSpPr/>
          <p:nvPr/>
        </p:nvSpPr>
        <p:spPr>
          <a:xfrm>
            <a:off x="2624139" y="2516482"/>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3" name="Google Shape;453;p35"/>
          <p:cNvSpPr/>
          <p:nvPr/>
        </p:nvSpPr>
        <p:spPr>
          <a:xfrm>
            <a:off x="3114376" y="2514600"/>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4" name="Google Shape;454;p35"/>
          <p:cNvSpPr/>
          <p:nvPr/>
        </p:nvSpPr>
        <p:spPr>
          <a:xfrm>
            <a:off x="3628425" y="2514651"/>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5" name="Google Shape;455;p35"/>
          <p:cNvSpPr/>
          <p:nvPr/>
        </p:nvSpPr>
        <p:spPr>
          <a:xfrm>
            <a:off x="4118662" y="2512769"/>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6" name="Google Shape;456;p35"/>
          <p:cNvSpPr/>
          <p:nvPr/>
        </p:nvSpPr>
        <p:spPr>
          <a:xfrm>
            <a:off x="4632711" y="2509910"/>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7" name="Google Shape;457;p35"/>
          <p:cNvSpPr/>
          <p:nvPr/>
        </p:nvSpPr>
        <p:spPr>
          <a:xfrm>
            <a:off x="5122948" y="2508028"/>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8" name="Google Shape;458;p35"/>
          <p:cNvSpPr/>
          <p:nvPr/>
        </p:nvSpPr>
        <p:spPr>
          <a:xfrm>
            <a:off x="5636997" y="2508079"/>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par>
                                <p:cTn fill="hold" nodeType="withEffect" presetClass="exit" presetID="10" presetSubtype="0">
                                  <p:stCondLst>
                                    <p:cond delay="0"/>
                                  </p:stCondLst>
                                  <p:childTnLst>
                                    <p:animEffect filter="fade" transition="out">
                                      <p:cBhvr>
                                        <p:cTn dur="500"/>
                                        <p:tgtEl>
                                          <p:spTgt spid="452"/>
                                        </p:tgtEl>
                                      </p:cBhvr>
                                    </p:animEffect>
                                    <p:set>
                                      <p:cBhvr>
                                        <p:cTn dur="1" fill="hold">
                                          <p:stCondLst>
                                            <p:cond delay="500"/>
                                          </p:stCondLst>
                                        </p:cTn>
                                        <p:tgtEl>
                                          <p:spTgt spid="4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par>
                                <p:cTn fill="hold" nodeType="withEffect" presetClass="exit" presetID="10" presetSubtype="0">
                                  <p:stCondLst>
                                    <p:cond delay="0"/>
                                  </p:stCondLst>
                                  <p:childTnLst>
                                    <p:animEffect filter="fade" transition="out">
                                      <p:cBhvr>
                                        <p:cTn dur="500"/>
                                        <p:tgtEl>
                                          <p:spTgt spid="453"/>
                                        </p:tgtEl>
                                      </p:cBhvr>
                                    </p:animEffect>
                                    <p:set>
                                      <p:cBhvr>
                                        <p:cTn dur="1" fill="hold">
                                          <p:stCondLst>
                                            <p:cond delay="500"/>
                                          </p:stCondLst>
                                        </p:cTn>
                                        <p:tgtEl>
                                          <p:spTgt spid="4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par>
                                <p:cTn fill="hold" nodeType="withEffect" presetClass="exit" presetID="10" presetSubtype="0">
                                  <p:stCondLst>
                                    <p:cond delay="0"/>
                                  </p:stCondLst>
                                  <p:childTnLst>
                                    <p:animEffect filter="fade" transition="out">
                                      <p:cBhvr>
                                        <p:cTn dur="500"/>
                                        <p:tgtEl>
                                          <p:spTgt spid="454"/>
                                        </p:tgtEl>
                                      </p:cBhvr>
                                    </p:animEffect>
                                    <p:set>
                                      <p:cBhvr>
                                        <p:cTn dur="1" fill="hold">
                                          <p:stCondLst>
                                            <p:cond delay="500"/>
                                          </p:stCondLst>
                                        </p:cTn>
                                        <p:tgtEl>
                                          <p:spTgt spid="4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xit" presetID="10" presetSubtype="0">
                                  <p:stCondLst>
                                    <p:cond delay="0"/>
                                  </p:stCondLst>
                                  <p:childTnLst>
                                    <p:animEffect filter="fade" transition="out">
                                      <p:cBhvr>
                                        <p:cTn dur="500"/>
                                        <p:tgtEl>
                                          <p:spTgt spid="455"/>
                                        </p:tgtEl>
                                      </p:cBhvr>
                                    </p:animEffect>
                                    <p:set>
                                      <p:cBhvr>
                                        <p:cTn dur="1" fill="hold">
                                          <p:stCondLst>
                                            <p:cond delay="500"/>
                                          </p:stCondLst>
                                        </p:cTn>
                                        <p:tgtEl>
                                          <p:spTgt spid="4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par>
                                <p:cTn fill="hold" nodeType="withEffect" presetClass="exit" presetID="10" presetSubtype="0">
                                  <p:stCondLst>
                                    <p:cond delay="0"/>
                                  </p:stCondLst>
                                  <p:childTnLst>
                                    <p:animEffect filter="fade" transition="out">
                                      <p:cBhvr>
                                        <p:cTn dur="500"/>
                                        <p:tgtEl>
                                          <p:spTgt spid="456"/>
                                        </p:tgtEl>
                                      </p:cBhvr>
                                    </p:animEffect>
                                    <p:set>
                                      <p:cBhvr>
                                        <p:cTn dur="1" fill="hold">
                                          <p:stCondLst>
                                            <p:cond delay="500"/>
                                          </p:stCondLst>
                                        </p:cTn>
                                        <p:tgtEl>
                                          <p:spTgt spid="4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xit" presetID="10" presetSubtype="0">
                                  <p:stCondLst>
                                    <p:cond delay="0"/>
                                  </p:stCondLst>
                                  <p:childTnLst>
                                    <p:animEffect filter="fade" transition="out">
                                      <p:cBhvr>
                                        <p:cTn dur="500"/>
                                        <p:tgtEl>
                                          <p:spTgt spid="457"/>
                                        </p:tgtEl>
                                      </p:cBhvr>
                                    </p:animEffect>
                                    <p:set>
                                      <p:cBhvr>
                                        <p:cTn dur="1" fill="hold">
                                          <p:stCondLst>
                                            <p:cond delay="500"/>
                                          </p:stCondLst>
                                        </p:cTn>
                                        <p:tgtEl>
                                          <p:spTgt spid="4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6"/>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Types of Computer Instructions</a:t>
            </a:r>
            <a:endParaRPr/>
          </a:p>
        </p:txBody>
      </p:sp>
      <p:sp>
        <p:nvSpPr>
          <p:cNvPr id="464" name="Google Shape;464;p36"/>
          <p:cNvSpPr txBox="1"/>
          <p:nvPr>
            <p:ph idx="1" type="body"/>
          </p:nvPr>
        </p:nvSpPr>
        <p:spPr>
          <a:xfrm>
            <a:off x="190500" y="990600"/>
            <a:ext cx="8763000" cy="609600"/>
          </a:xfrm>
          <a:prstGeom prst="rect">
            <a:avLst/>
          </a:prstGeom>
          <a:noFill/>
          <a:ln>
            <a:noFill/>
          </a:ln>
        </p:spPr>
        <p:txBody>
          <a:bodyPr anchorCtr="0" anchor="t" bIns="45700" lIns="91425" spcFirstLastPara="1" rIns="91425" wrap="square" tIns="45700">
            <a:noAutofit/>
          </a:bodyPr>
          <a:lstStyle/>
          <a:p>
            <a:pPr indent="-457200" lvl="0" marL="457200" rtl="0" algn="l">
              <a:lnSpc>
                <a:spcPct val="114000"/>
              </a:lnSpc>
              <a:spcBef>
                <a:spcPts val="0"/>
              </a:spcBef>
              <a:spcAft>
                <a:spcPts val="0"/>
              </a:spcAft>
              <a:buClr>
                <a:schemeClr val="dk1"/>
              </a:buClr>
              <a:buSzPts val="2400"/>
              <a:buFont typeface="Calibri"/>
              <a:buAutoNum type="arabicPeriod" startAt="2"/>
            </a:pPr>
            <a:r>
              <a:rPr lang="en-US"/>
              <a:t>Register Reference Instruction</a:t>
            </a:r>
            <a:endParaRPr/>
          </a:p>
        </p:txBody>
      </p:sp>
      <p:sp>
        <p:nvSpPr>
          <p:cNvPr id="465" name="Google Shape;465;p36"/>
          <p:cNvSpPr txBox="1"/>
          <p:nvPr/>
        </p:nvSpPr>
        <p:spPr>
          <a:xfrm>
            <a:off x="457200" y="335280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7010</a:t>
            </a:r>
            <a:endParaRPr sz="2800">
              <a:solidFill>
                <a:schemeClr val="dk1"/>
              </a:solidFill>
              <a:latin typeface="Calibri"/>
              <a:ea typeface="Calibri"/>
              <a:cs typeface="Calibri"/>
              <a:sym typeface="Calibri"/>
            </a:endParaRPr>
          </a:p>
        </p:txBody>
      </p:sp>
      <p:sp>
        <p:nvSpPr>
          <p:cNvPr id="466" name="Google Shape;466;p36"/>
          <p:cNvSpPr txBox="1"/>
          <p:nvPr/>
        </p:nvSpPr>
        <p:spPr>
          <a:xfrm>
            <a:off x="1528763" y="3352800"/>
            <a:ext cx="7176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SPA</a:t>
            </a:r>
            <a:endParaRPr sz="2800">
              <a:solidFill>
                <a:schemeClr val="dk1"/>
              </a:solidFill>
              <a:latin typeface="Calibri"/>
              <a:ea typeface="Calibri"/>
              <a:cs typeface="Calibri"/>
              <a:sym typeface="Calibri"/>
            </a:endParaRPr>
          </a:p>
        </p:txBody>
      </p:sp>
      <p:sp>
        <p:nvSpPr>
          <p:cNvPr id="467" name="Google Shape;467;p36"/>
          <p:cNvSpPr txBox="1"/>
          <p:nvPr/>
        </p:nvSpPr>
        <p:spPr>
          <a:xfrm>
            <a:off x="2644228" y="3352800"/>
            <a:ext cx="543751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Skip next instruction if AC is positive</a:t>
            </a:r>
            <a:endParaRPr sz="2800">
              <a:solidFill>
                <a:schemeClr val="dk1"/>
              </a:solidFill>
              <a:latin typeface="Calibri"/>
              <a:ea typeface="Calibri"/>
              <a:cs typeface="Calibri"/>
              <a:sym typeface="Calibri"/>
            </a:endParaRPr>
          </a:p>
        </p:txBody>
      </p:sp>
      <p:sp>
        <p:nvSpPr>
          <p:cNvPr id="468" name="Google Shape;468;p36"/>
          <p:cNvSpPr txBox="1"/>
          <p:nvPr/>
        </p:nvSpPr>
        <p:spPr>
          <a:xfrm>
            <a:off x="461962" y="373380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7008</a:t>
            </a:r>
            <a:endParaRPr sz="2800">
              <a:solidFill>
                <a:schemeClr val="dk1"/>
              </a:solidFill>
              <a:latin typeface="Calibri"/>
              <a:ea typeface="Calibri"/>
              <a:cs typeface="Calibri"/>
              <a:sym typeface="Calibri"/>
            </a:endParaRPr>
          </a:p>
        </p:txBody>
      </p:sp>
      <p:sp>
        <p:nvSpPr>
          <p:cNvPr id="469" name="Google Shape;469;p36"/>
          <p:cNvSpPr txBox="1"/>
          <p:nvPr/>
        </p:nvSpPr>
        <p:spPr>
          <a:xfrm>
            <a:off x="1533525" y="3733800"/>
            <a:ext cx="79060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SNA</a:t>
            </a:r>
            <a:endParaRPr sz="2800">
              <a:solidFill>
                <a:schemeClr val="dk1"/>
              </a:solidFill>
              <a:latin typeface="Calibri"/>
              <a:ea typeface="Calibri"/>
              <a:cs typeface="Calibri"/>
              <a:sym typeface="Calibri"/>
            </a:endParaRPr>
          </a:p>
        </p:txBody>
      </p:sp>
      <p:sp>
        <p:nvSpPr>
          <p:cNvPr id="470" name="Google Shape;470;p36"/>
          <p:cNvSpPr txBox="1"/>
          <p:nvPr/>
        </p:nvSpPr>
        <p:spPr>
          <a:xfrm>
            <a:off x="2648990" y="3733800"/>
            <a:ext cx="553331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Skip next instruction if AC is negative</a:t>
            </a:r>
            <a:endParaRPr sz="2800">
              <a:solidFill>
                <a:schemeClr val="dk1"/>
              </a:solidFill>
              <a:latin typeface="Calibri"/>
              <a:ea typeface="Calibri"/>
              <a:cs typeface="Calibri"/>
              <a:sym typeface="Calibri"/>
            </a:endParaRPr>
          </a:p>
        </p:txBody>
      </p:sp>
      <p:sp>
        <p:nvSpPr>
          <p:cNvPr id="471" name="Google Shape;471;p36"/>
          <p:cNvSpPr txBox="1"/>
          <p:nvPr/>
        </p:nvSpPr>
        <p:spPr>
          <a:xfrm>
            <a:off x="452437" y="414397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7004</a:t>
            </a:r>
            <a:endParaRPr sz="2800">
              <a:solidFill>
                <a:schemeClr val="dk1"/>
              </a:solidFill>
              <a:latin typeface="Calibri"/>
              <a:ea typeface="Calibri"/>
              <a:cs typeface="Calibri"/>
              <a:sym typeface="Calibri"/>
            </a:endParaRPr>
          </a:p>
        </p:txBody>
      </p:sp>
      <p:sp>
        <p:nvSpPr>
          <p:cNvPr id="472" name="Google Shape;472;p36"/>
          <p:cNvSpPr txBox="1"/>
          <p:nvPr/>
        </p:nvSpPr>
        <p:spPr>
          <a:xfrm>
            <a:off x="1524000" y="4143970"/>
            <a:ext cx="72455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SZA</a:t>
            </a:r>
            <a:endParaRPr sz="2800">
              <a:solidFill>
                <a:schemeClr val="dk1"/>
              </a:solidFill>
              <a:latin typeface="Calibri"/>
              <a:ea typeface="Calibri"/>
              <a:cs typeface="Calibri"/>
              <a:sym typeface="Calibri"/>
            </a:endParaRPr>
          </a:p>
        </p:txBody>
      </p:sp>
      <p:sp>
        <p:nvSpPr>
          <p:cNvPr id="473" name="Google Shape;473;p36"/>
          <p:cNvSpPr txBox="1"/>
          <p:nvPr/>
        </p:nvSpPr>
        <p:spPr>
          <a:xfrm>
            <a:off x="2639465" y="4143970"/>
            <a:ext cx="491743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Skip next instruction if AC is zero</a:t>
            </a:r>
            <a:endParaRPr sz="2800">
              <a:solidFill>
                <a:schemeClr val="dk1"/>
              </a:solidFill>
              <a:latin typeface="Calibri"/>
              <a:ea typeface="Calibri"/>
              <a:cs typeface="Calibri"/>
              <a:sym typeface="Calibri"/>
            </a:endParaRPr>
          </a:p>
        </p:txBody>
      </p:sp>
      <p:sp>
        <p:nvSpPr>
          <p:cNvPr id="474" name="Google Shape;474;p36"/>
          <p:cNvSpPr txBox="1"/>
          <p:nvPr/>
        </p:nvSpPr>
        <p:spPr>
          <a:xfrm>
            <a:off x="452437" y="4584710"/>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7002</a:t>
            </a:r>
            <a:endParaRPr sz="2800">
              <a:solidFill>
                <a:schemeClr val="dk1"/>
              </a:solidFill>
              <a:latin typeface="Calibri"/>
              <a:ea typeface="Calibri"/>
              <a:cs typeface="Calibri"/>
              <a:sym typeface="Calibri"/>
            </a:endParaRPr>
          </a:p>
        </p:txBody>
      </p:sp>
      <p:sp>
        <p:nvSpPr>
          <p:cNvPr id="475" name="Google Shape;475;p36"/>
          <p:cNvSpPr txBox="1"/>
          <p:nvPr/>
        </p:nvSpPr>
        <p:spPr>
          <a:xfrm>
            <a:off x="1524000" y="4584710"/>
            <a:ext cx="69281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SZE</a:t>
            </a:r>
            <a:endParaRPr sz="2800">
              <a:solidFill>
                <a:schemeClr val="dk1"/>
              </a:solidFill>
              <a:latin typeface="Calibri"/>
              <a:ea typeface="Calibri"/>
              <a:cs typeface="Calibri"/>
              <a:sym typeface="Calibri"/>
            </a:endParaRPr>
          </a:p>
        </p:txBody>
      </p:sp>
      <p:sp>
        <p:nvSpPr>
          <p:cNvPr id="476" name="Google Shape;476;p36"/>
          <p:cNvSpPr txBox="1"/>
          <p:nvPr/>
        </p:nvSpPr>
        <p:spPr>
          <a:xfrm>
            <a:off x="2639465" y="4584710"/>
            <a:ext cx="46956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Skip next instruction if E is zero</a:t>
            </a:r>
            <a:endParaRPr sz="2800">
              <a:solidFill>
                <a:schemeClr val="dk1"/>
              </a:solidFill>
              <a:latin typeface="Calibri"/>
              <a:ea typeface="Calibri"/>
              <a:cs typeface="Calibri"/>
              <a:sym typeface="Calibri"/>
            </a:endParaRPr>
          </a:p>
        </p:txBody>
      </p:sp>
      <p:sp>
        <p:nvSpPr>
          <p:cNvPr id="477" name="Google Shape;477;p36"/>
          <p:cNvSpPr txBox="1"/>
          <p:nvPr/>
        </p:nvSpPr>
        <p:spPr>
          <a:xfrm>
            <a:off x="452437" y="5016787"/>
            <a:ext cx="9156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7001</a:t>
            </a:r>
            <a:endParaRPr sz="2800">
              <a:solidFill>
                <a:schemeClr val="dk1"/>
              </a:solidFill>
              <a:latin typeface="Calibri"/>
              <a:ea typeface="Calibri"/>
              <a:cs typeface="Calibri"/>
              <a:sym typeface="Calibri"/>
            </a:endParaRPr>
          </a:p>
        </p:txBody>
      </p:sp>
      <p:sp>
        <p:nvSpPr>
          <p:cNvPr id="478" name="Google Shape;478;p36"/>
          <p:cNvSpPr txBox="1"/>
          <p:nvPr/>
        </p:nvSpPr>
        <p:spPr>
          <a:xfrm>
            <a:off x="1524000" y="5016787"/>
            <a:ext cx="7082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HLT</a:t>
            </a:r>
            <a:endParaRPr sz="2800">
              <a:solidFill>
                <a:schemeClr val="dk1"/>
              </a:solidFill>
              <a:latin typeface="Calibri"/>
              <a:ea typeface="Calibri"/>
              <a:cs typeface="Calibri"/>
              <a:sym typeface="Calibri"/>
            </a:endParaRPr>
          </a:p>
        </p:txBody>
      </p:sp>
      <p:sp>
        <p:nvSpPr>
          <p:cNvPr id="479" name="Google Shape;479;p36"/>
          <p:cNvSpPr txBox="1"/>
          <p:nvPr/>
        </p:nvSpPr>
        <p:spPr>
          <a:xfrm>
            <a:off x="2639465" y="5016787"/>
            <a:ext cx="228742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Halt computer</a:t>
            </a:r>
            <a:endParaRPr sz="2800">
              <a:solidFill>
                <a:schemeClr val="dk1"/>
              </a:solidFill>
              <a:latin typeface="Calibri"/>
              <a:ea typeface="Calibri"/>
              <a:cs typeface="Calibri"/>
              <a:sym typeface="Calibri"/>
            </a:endParaRPr>
          </a:p>
        </p:txBody>
      </p:sp>
      <p:graphicFrame>
        <p:nvGraphicFramePr>
          <p:cNvPr id="480" name="Google Shape;480;p36"/>
          <p:cNvGraphicFramePr/>
          <p:nvPr/>
        </p:nvGraphicFramePr>
        <p:xfrm>
          <a:off x="588760" y="2468880"/>
          <a:ext cx="3000000" cy="3000000"/>
        </p:xfrm>
        <a:graphic>
          <a:graphicData uri="http://schemas.openxmlformats.org/drawingml/2006/table">
            <a:tbl>
              <a:tblPr bandRow="1" firstRow="1">
                <a:noFill/>
                <a:tableStyleId>{5A4BFEA5-7B0E-48FB-BEB5-27136A7F970A}</a:tableStyleId>
              </a:tblPr>
              <a:tblGrid>
                <a:gridCol w="501375"/>
                <a:gridCol w="501375"/>
                <a:gridCol w="501375"/>
                <a:gridCol w="501375"/>
                <a:gridCol w="501375"/>
                <a:gridCol w="501375"/>
                <a:gridCol w="501375"/>
                <a:gridCol w="501375"/>
                <a:gridCol w="501375"/>
                <a:gridCol w="501375"/>
                <a:gridCol w="501375"/>
                <a:gridCol w="501375"/>
                <a:gridCol w="501375"/>
                <a:gridCol w="501375"/>
                <a:gridCol w="501375"/>
                <a:gridCol w="501375"/>
              </a:tblGrid>
              <a:tr h="579125">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81" name="Google Shape;481;p36"/>
          <p:cNvSpPr txBox="1"/>
          <p:nvPr/>
        </p:nvSpPr>
        <p:spPr>
          <a:xfrm>
            <a:off x="6829427" y="1356478"/>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482" name="Google Shape;482;p36"/>
          <p:cNvSpPr txBox="1"/>
          <p:nvPr/>
        </p:nvSpPr>
        <p:spPr>
          <a:xfrm>
            <a:off x="3933825" y="1359589"/>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11</a:t>
            </a:r>
            <a:endParaRPr/>
          </a:p>
        </p:txBody>
      </p:sp>
      <p:sp>
        <p:nvSpPr>
          <p:cNvPr id="483" name="Google Shape;483;p36"/>
          <p:cNvSpPr txBox="1"/>
          <p:nvPr/>
        </p:nvSpPr>
        <p:spPr>
          <a:xfrm>
            <a:off x="3543301" y="1356478"/>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12</a:t>
            </a:r>
            <a:endParaRPr/>
          </a:p>
        </p:txBody>
      </p:sp>
      <p:sp>
        <p:nvSpPr>
          <p:cNvPr id="484" name="Google Shape;484;p36"/>
          <p:cNvSpPr txBox="1"/>
          <p:nvPr/>
        </p:nvSpPr>
        <p:spPr>
          <a:xfrm>
            <a:off x="2209800" y="1345302"/>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485" name="Google Shape;485;p36"/>
          <p:cNvSpPr/>
          <p:nvPr/>
        </p:nvSpPr>
        <p:spPr>
          <a:xfrm>
            <a:off x="4019550" y="1734233"/>
            <a:ext cx="3081338"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Register Operation</a:t>
            </a:r>
            <a:endParaRPr sz="2000">
              <a:solidFill>
                <a:schemeClr val="lt1"/>
              </a:solidFill>
              <a:latin typeface="Calibri"/>
              <a:ea typeface="Calibri"/>
              <a:cs typeface="Calibri"/>
              <a:sym typeface="Calibri"/>
            </a:endParaRPr>
          </a:p>
        </p:txBody>
      </p:sp>
      <p:sp>
        <p:nvSpPr>
          <p:cNvPr id="486" name="Google Shape;486;p36"/>
          <p:cNvSpPr/>
          <p:nvPr/>
        </p:nvSpPr>
        <p:spPr>
          <a:xfrm>
            <a:off x="22098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0</a:t>
            </a:r>
            <a:endParaRPr sz="2000">
              <a:solidFill>
                <a:schemeClr val="lt1"/>
              </a:solidFill>
              <a:latin typeface="Calibri"/>
              <a:ea typeface="Calibri"/>
              <a:cs typeface="Calibri"/>
              <a:sym typeface="Calibri"/>
            </a:endParaRPr>
          </a:p>
        </p:txBody>
      </p:sp>
      <p:sp>
        <p:nvSpPr>
          <p:cNvPr id="487" name="Google Shape;487;p36"/>
          <p:cNvSpPr txBox="1"/>
          <p:nvPr/>
        </p:nvSpPr>
        <p:spPr>
          <a:xfrm>
            <a:off x="2590800" y="1345302"/>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14</a:t>
            </a:r>
            <a:endParaRPr/>
          </a:p>
        </p:txBody>
      </p:sp>
      <p:sp>
        <p:nvSpPr>
          <p:cNvPr id="488" name="Google Shape;488;p36"/>
          <p:cNvSpPr/>
          <p:nvPr/>
        </p:nvSpPr>
        <p:spPr>
          <a:xfrm>
            <a:off x="35814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489" name="Google Shape;489;p36"/>
          <p:cNvSpPr/>
          <p:nvPr/>
        </p:nvSpPr>
        <p:spPr>
          <a:xfrm>
            <a:off x="31242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490" name="Google Shape;490;p36"/>
          <p:cNvSpPr/>
          <p:nvPr/>
        </p:nvSpPr>
        <p:spPr>
          <a:xfrm>
            <a:off x="26670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491" name="Google Shape;491;p36"/>
          <p:cNvSpPr txBox="1"/>
          <p:nvPr/>
        </p:nvSpPr>
        <p:spPr>
          <a:xfrm>
            <a:off x="3086101" y="1352490"/>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13</a:t>
            </a:r>
            <a:endParaRPr sz="2000">
              <a:solidFill>
                <a:schemeClr val="dk1"/>
              </a:solidFill>
              <a:latin typeface="Calibri"/>
              <a:ea typeface="Calibri"/>
              <a:cs typeface="Calibri"/>
              <a:sym typeface="Calibri"/>
            </a:endParaRPr>
          </a:p>
        </p:txBody>
      </p:sp>
      <p:sp>
        <p:nvSpPr>
          <p:cNvPr id="492" name="Google Shape;492;p36"/>
          <p:cNvSpPr/>
          <p:nvPr/>
        </p:nvSpPr>
        <p:spPr>
          <a:xfrm>
            <a:off x="6127234" y="2506197"/>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3" name="Google Shape;493;p36"/>
          <p:cNvSpPr/>
          <p:nvPr/>
        </p:nvSpPr>
        <p:spPr>
          <a:xfrm>
            <a:off x="6643688" y="2518313"/>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4" name="Google Shape;494;p36"/>
          <p:cNvSpPr/>
          <p:nvPr/>
        </p:nvSpPr>
        <p:spPr>
          <a:xfrm>
            <a:off x="7133925" y="2516431"/>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5" name="Google Shape;495;p36"/>
          <p:cNvSpPr/>
          <p:nvPr/>
        </p:nvSpPr>
        <p:spPr>
          <a:xfrm>
            <a:off x="7647974" y="2516482"/>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6" name="Google Shape;496;p36"/>
          <p:cNvSpPr/>
          <p:nvPr/>
        </p:nvSpPr>
        <p:spPr>
          <a:xfrm>
            <a:off x="8138211" y="2514600"/>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par>
                                <p:cTn fill="hold" nodeType="withEffect" presetClass="exit" presetID="10" presetSubtype="0">
                                  <p:stCondLst>
                                    <p:cond delay="0"/>
                                  </p:stCondLst>
                                  <p:childTnLst>
                                    <p:animEffect filter="fade" transition="out">
                                      <p:cBhvr>
                                        <p:cTn dur="500"/>
                                        <p:tgtEl>
                                          <p:spTgt spid="492"/>
                                        </p:tgtEl>
                                      </p:cBhvr>
                                    </p:animEffect>
                                    <p:set>
                                      <p:cBhvr>
                                        <p:cTn dur="1" fill="hold">
                                          <p:stCondLst>
                                            <p:cond delay="500"/>
                                          </p:stCondLst>
                                        </p:cTn>
                                        <p:tgtEl>
                                          <p:spTgt spid="4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xit" presetID="10" presetSubtype="0">
                                  <p:stCondLst>
                                    <p:cond delay="0"/>
                                  </p:stCondLst>
                                  <p:childTnLst>
                                    <p:animEffect filter="fade" transition="out">
                                      <p:cBhvr>
                                        <p:cTn dur="500"/>
                                        <p:tgtEl>
                                          <p:spTgt spid="493"/>
                                        </p:tgtEl>
                                      </p:cBhvr>
                                    </p:animEffect>
                                    <p:set>
                                      <p:cBhvr>
                                        <p:cTn dur="1" fill="hold">
                                          <p:stCondLst>
                                            <p:cond delay="500"/>
                                          </p:stCondLst>
                                        </p:cTn>
                                        <p:tgtEl>
                                          <p:spTgt spid="4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xit" presetID="10" presetSubtype="0">
                                  <p:stCondLst>
                                    <p:cond delay="0"/>
                                  </p:stCondLst>
                                  <p:childTnLst>
                                    <p:animEffect filter="fade" transition="out">
                                      <p:cBhvr>
                                        <p:cTn dur="500"/>
                                        <p:tgtEl>
                                          <p:spTgt spid="494"/>
                                        </p:tgtEl>
                                      </p:cBhvr>
                                    </p:animEffect>
                                    <p:set>
                                      <p:cBhvr>
                                        <p:cTn dur="1" fill="hold">
                                          <p:stCondLst>
                                            <p:cond delay="500"/>
                                          </p:stCondLst>
                                        </p:cTn>
                                        <p:tgtEl>
                                          <p:spTgt spid="4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par>
                                <p:cTn fill="hold" nodeType="withEffect" presetClass="exit" presetID="10" presetSubtype="0">
                                  <p:stCondLst>
                                    <p:cond delay="0"/>
                                  </p:stCondLst>
                                  <p:childTnLst>
                                    <p:animEffect filter="fade" transition="out">
                                      <p:cBhvr>
                                        <p:cTn dur="500"/>
                                        <p:tgtEl>
                                          <p:spTgt spid="495"/>
                                        </p:tgtEl>
                                      </p:cBhvr>
                                    </p:animEffect>
                                    <p:set>
                                      <p:cBhvr>
                                        <p:cTn dur="1" fill="hold">
                                          <p:stCondLst>
                                            <p:cond delay="500"/>
                                          </p:stCondLst>
                                        </p:cTn>
                                        <p:tgtEl>
                                          <p:spTgt spid="4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37"/>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Types of Computer Instructions</a:t>
            </a:r>
            <a:endParaRPr/>
          </a:p>
        </p:txBody>
      </p:sp>
      <p:sp>
        <p:nvSpPr>
          <p:cNvPr id="502" name="Google Shape;502;p37"/>
          <p:cNvSpPr txBox="1"/>
          <p:nvPr>
            <p:ph idx="1" type="body"/>
          </p:nvPr>
        </p:nvSpPr>
        <p:spPr>
          <a:xfrm>
            <a:off x="190500" y="990600"/>
            <a:ext cx="8763000" cy="609600"/>
          </a:xfrm>
          <a:prstGeom prst="rect">
            <a:avLst/>
          </a:prstGeom>
          <a:noFill/>
          <a:ln>
            <a:noFill/>
          </a:ln>
        </p:spPr>
        <p:txBody>
          <a:bodyPr anchorCtr="0" anchor="t" bIns="45700" lIns="91425" spcFirstLastPara="1" rIns="91425" wrap="square" tIns="45700">
            <a:noAutofit/>
          </a:bodyPr>
          <a:lstStyle/>
          <a:p>
            <a:pPr indent="-457200" lvl="0" marL="457200" rtl="0" algn="l">
              <a:lnSpc>
                <a:spcPct val="114000"/>
              </a:lnSpc>
              <a:spcBef>
                <a:spcPts val="0"/>
              </a:spcBef>
              <a:spcAft>
                <a:spcPts val="0"/>
              </a:spcAft>
              <a:buClr>
                <a:schemeClr val="dk1"/>
              </a:buClr>
              <a:buSzPts val="2400"/>
              <a:buFont typeface="Calibri"/>
              <a:buAutoNum type="arabicPeriod" startAt="3"/>
            </a:pPr>
            <a:r>
              <a:rPr lang="en-US"/>
              <a:t>Input – Output Instruction</a:t>
            </a:r>
            <a:endParaRPr/>
          </a:p>
        </p:txBody>
      </p:sp>
      <p:sp>
        <p:nvSpPr>
          <p:cNvPr id="503" name="Google Shape;503;p37"/>
          <p:cNvSpPr txBox="1"/>
          <p:nvPr/>
        </p:nvSpPr>
        <p:spPr>
          <a:xfrm>
            <a:off x="457200" y="3352800"/>
            <a:ext cx="8980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F800</a:t>
            </a:r>
            <a:endParaRPr sz="2800">
              <a:solidFill>
                <a:schemeClr val="dk1"/>
              </a:solidFill>
              <a:latin typeface="Calibri"/>
              <a:ea typeface="Calibri"/>
              <a:cs typeface="Calibri"/>
              <a:sym typeface="Calibri"/>
            </a:endParaRPr>
          </a:p>
        </p:txBody>
      </p:sp>
      <p:sp>
        <p:nvSpPr>
          <p:cNvPr id="504" name="Google Shape;504;p37"/>
          <p:cNvSpPr txBox="1"/>
          <p:nvPr/>
        </p:nvSpPr>
        <p:spPr>
          <a:xfrm>
            <a:off x="1528763" y="3352800"/>
            <a:ext cx="69281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INP</a:t>
            </a:r>
            <a:endParaRPr sz="2800">
              <a:solidFill>
                <a:schemeClr val="dk1"/>
              </a:solidFill>
              <a:latin typeface="Calibri"/>
              <a:ea typeface="Calibri"/>
              <a:cs typeface="Calibri"/>
              <a:sym typeface="Calibri"/>
            </a:endParaRPr>
          </a:p>
        </p:txBody>
      </p:sp>
      <p:sp>
        <p:nvSpPr>
          <p:cNvPr id="505" name="Google Shape;505;p37"/>
          <p:cNvSpPr txBox="1"/>
          <p:nvPr/>
        </p:nvSpPr>
        <p:spPr>
          <a:xfrm>
            <a:off x="2644228" y="3352800"/>
            <a:ext cx="32835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Input character to AC</a:t>
            </a:r>
            <a:endParaRPr sz="2800">
              <a:solidFill>
                <a:schemeClr val="dk1"/>
              </a:solidFill>
              <a:latin typeface="Calibri"/>
              <a:ea typeface="Calibri"/>
              <a:cs typeface="Calibri"/>
              <a:sym typeface="Calibri"/>
            </a:endParaRPr>
          </a:p>
        </p:txBody>
      </p:sp>
      <p:sp>
        <p:nvSpPr>
          <p:cNvPr id="506" name="Google Shape;506;p37"/>
          <p:cNvSpPr txBox="1"/>
          <p:nvPr/>
        </p:nvSpPr>
        <p:spPr>
          <a:xfrm>
            <a:off x="461962" y="3733800"/>
            <a:ext cx="8980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F400</a:t>
            </a:r>
            <a:endParaRPr sz="2800">
              <a:solidFill>
                <a:schemeClr val="dk1"/>
              </a:solidFill>
              <a:latin typeface="Calibri"/>
              <a:ea typeface="Calibri"/>
              <a:cs typeface="Calibri"/>
              <a:sym typeface="Calibri"/>
            </a:endParaRPr>
          </a:p>
        </p:txBody>
      </p:sp>
      <p:sp>
        <p:nvSpPr>
          <p:cNvPr id="507" name="Google Shape;507;p37"/>
          <p:cNvSpPr txBox="1"/>
          <p:nvPr/>
        </p:nvSpPr>
        <p:spPr>
          <a:xfrm>
            <a:off x="1533525" y="3733800"/>
            <a:ext cx="82747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OUT</a:t>
            </a:r>
            <a:endParaRPr sz="2800">
              <a:solidFill>
                <a:schemeClr val="dk1"/>
              </a:solidFill>
              <a:latin typeface="Calibri"/>
              <a:ea typeface="Calibri"/>
              <a:cs typeface="Calibri"/>
              <a:sym typeface="Calibri"/>
            </a:endParaRPr>
          </a:p>
        </p:txBody>
      </p:sp>
      <p:sp>
        <p:nvSpPr>
          <p:cNvPr id="508" name="Google Shape;508;p37"/>
          <p:cNvSpPr txBox="1"/>
          <p:nvPr/>
        </p:nvSpPr>
        <p:spPr>
          <a:xfrm>
            <a:off x="2648990" y="3733800"/>
            <a:ext cx="394973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Output character from AC</a:t>
            </a:r>
            <a:endParaRPr sz="2800">
              <a:solidFill>
                <a:schemeClr val="dk1"/>
              </a:solidFill>
              <a:latin typeface="Calibri"/>
              <a:ea typeface="Calibri"/>
              <a:cs typeface="Calibri"/>
              <a:sym typeface="Calibri"/>
            </a:endParaRPr>
          </a:p>
        </p:txBody>
      </p:sp>
      <p:sp>
        <p:nvSpPr>
          <p:cNvPr id="509" name="Google Shape;509;p37"/>
          <p:cNvSpPr txBox="1"/>
          <p:nvPr/>
        </p:nvSpPr>
        <p:spPr>
          <a:xfrm>
            <a:off x="452437" y="4143970"/>
            <a:ext cx="8980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F200</a:t>
            </a:r>
            <a:endParaRPr sz="2800">
              <a:solidFill>
                <a:schemeClr val="dk1"/>
              </a:solidFill>
              <a:latin typeface="Calibri"/>
              <a:ea typeface="Calibri"/>
              <a:cs typeface="Calibri"/>
              <a:sym typeface="Calibri"/>
            </a:endParaRPr>
          </a:p>
        </p:txBody>
      </p:sp>
      <p:sp>
        <p:nvSpPr>
          <p:cNvPr id="510" name="Google Shape;510;p37"/>
          <p:cNvSpPr txBox="1"/>
          <p:nvPr/>
        </p:nvSpPr>
        <p:spPr>
          <a:xfrm>
            <a:off x="1524000" y="4143970"/>
            <a:ext cx="62549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a:t>
            </a:r>
            <a:endParaRPr sz="2800">
              <a:solidFill>
                <a:schemeClr val="dk1"/>
              </a:solidFill>
              <a:latin typeface="Calibri"/>
              <a:ea typeface="Calibri"/>
              <a:cs typeface="Calibri"/>
              <a:sym typeface="Calibri"/>
            </a:endParaRPr>
          </a:p>
        </p:txBody>
      </p:sp>
      <p:sp>
        <p:nvSpPr>
          <p:cNvPr id="511" name="Google Shape;511;p37"/>
          <p:cNvSpPr txBox="1"/>
          <p:nvPr/>
        </p:nvSpPr>
        <p:spPr>
          <a:xfrm>
            <a:off x="2639465" y="4143970"/>
            <a:ext cx="270779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Skip on input flag</a:t>
            </a:r>
            <a:endParaRPr sz="2800">
              <a:solidFill>
                <a:schemeClr val="dk1"/>
              </a:solidFill>
              <a:latin typeface="Calibri"/>
              <a:ea typeface="Calibri"/>
              <a:cs typeface="Calibri"/>
              <a:sym typeface="Calibri"/>
            </a:endParaRPr>
          </a:p>
        </p:txBody>
      </p:sp>
      <p:sp>
        <p:nvSpPr>
          <p:cNvPr id="512" name="Google Shape;512;p37"/>
          <p:cNvSpPr txBox="1"/>
          <p:nvPr/>
        </p:nvSpPr>
        <p:spPr>
          <a:xfrm>
            <a:off x="452437" y="4584710"/>
            <a:ext cx="8980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F100</a:t>
            </a:r>
            <a:endParaRPr sz="2800">
              <a:solidFill>
                <a:schemeClr val="dk1"/>
              </a:solidFill>
              <a:latin typeface="Calibri"/>
              <a:ea typeface="Calibri"/>
              <a:cs typeface="Calibri"/>
              <a:sym typeface="Calibri"/>
            </a:endParaRPr>
          </a:p>
        </p:txBody>
      </p:sp>
      <p:sp>
        <p:nvSpPr>
          <p:cNvPr id="513" name="Google Shape;513;p37"/>
          <p:cNvSpPr txBox="1"/>
          <p:nvPr/>
        </p:nvSpPr>
        <p:spPr>
          <a:xfrm>
            <a:off x="1524000" y="4584710"/>
            <a:ext cx="75597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SKO</a:t>
            </a:r>
            <a:endParaRPr sz="2800">
              <a:solidFill>
                <a:schemeClr val="dk1"/>
              </a:solidFill>
              <a:latin typeface="Calibri"/>
              <a:ea typeface="Calibri"/>
              <a:cs typeface="Calibri"/>
              <a:sym typeface="Calibri"/>
            </a:endParaRPr>
          </a:p>
        </p:txBody>
      </p:sp>
      <p:sp>
        <p:nvSpPr>
          <p:cNvPr id="514" name="Google Shape;514;p37"/>
          <p:cNvSpPr txBox="1"/>
          <p:nvPr/>
        </p:nvSpPr>
        <p:spPr>
          <a:xfrm>
            <a:off x="2639465" y="4584710"/>
            <a:ext cx="293541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Skip on output flag</a:t>
            </a:r>
            <a:endParaRPr sz="2800">
              <a:solidFill>
                <a:schemeClr val="dk1"/>
              </a:solidFill>
              <a:latin typeface="Calibri"/>
              <a:ea typeface="Calibri"/>
              <a:cs typeface="Calibri"/>
              <a:sym typeface="Calibri"/>
            </a:endParaRPr>
          </a:p>
        </p:txBody>
      </p:sp>
      <p:sp>
        <p:nvSpPr>
          <p:cNvPr id="515" name="Google Shape;515;p37"/>
          <p:cNvSpPr txBox="1"/>
          <p:nvPr/>
        </p:nvSpPr>
        <p:spPr>
          <a:xfrm>
            <a:off x="452437" y="5016787"/>
            <a:ext cx="8980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F080</a:t>
            </a:r>
            <a:endParaRPr sz="2800">
              <a:solidFill>
                <a:schemeClr val="dk1"/>
              </a:solidFill>
              <a:latin typeface="Calibri"/>
              <a:ea typeface="Calibri"/>
              <a:cs typeface="Calibri"/>
              <a:sym typeface="Calibri"/>
            </a:endParaRPr>
          </a:p>
        </p:txBody>
      </p:sp>
      <p:sp>
        <p:nvSpPr>
          <p:cNvPr id="516" name="Google Shape;516;p37"/>
          <p:cNvSpPr txBox="1"/>
          <p:nvPr/>
        </p:nvSpPr>
        <p:spPr>
          <a:xfrm>
            <a:off x="1524000" y="5016787"/>
            <a:ext cx="74411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ION</a:t>
            </a:r>
            <a:endParaRPr sz="2800">
              <a:solidFill>
                <a:schemeClr val="dk1"/>
              </a:solidFill>
              <a:latin typeface="Calibri"/>
              <a:ea typeface="Calibri"/>
              <a:cs typeface="Calibri"/>
              <a:sym typeface="Calibri"/>
            </a:endParaRPr>
          </a:p>
        </p:txBody>
      </p:sp>
      <p:sp>
        <p:nvSpPr>
          <p:cNvPr id="517" name="Google Shape;517;p37"/>
          <p:cNvSpPr txBox="1"/>
          <p:nvPr/>
        </p:nvSpPr>
        <p:spPr>
          <a:xfrm>
            <a:off x="2639465" y="5016787"/>
            <a:ext cx="196162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Interrupt on</a:t>
            </a:r>
            <a:endParaRPr sz="2800">
              <a:solidFill>
                <a:schemeClr val="dk1"/>
              </a:solidFill>
              <a:latin typeface="Calibri"/>
              <a:ea typeface="Calibri"/>
              <a:cs typeface="Calibri"/>
              <a:sym typeface="Calibri"/>
            </a:endParaRPr>
          </a:p>
        </p:txBody>
      </p:sp>
      <p:graphicFrame>
        <p:nvGraphicFramePr>
          <p:cNvPr id="518" name="Google Shape;518;p37"/>
          <p:cNvGraphicFramePr/>
          <p:nvPr/>
        </p:nvGraphicFramePr>
        <p:xfrm>
          <a:off x="588760" y="2468880"/>
          <a:ext cx="3000000" cy="3000000"/>
        </p:xfrm>
        <a:graphic>
          <a:graphicData uri="http://schemas.openxmlformats.org/drawingml/2006/table">
            <a:tbl>
              <a:tblPr bandRow="1" firstRow="1">
                <a:noFill/>
                <a:tableStyleId>{5A4BFEA5-7B0E-48FB-BEB5-27136A7F970A}</a:tableStyleId>
              </a:tblPr>
              <a:tblGrid>
                <a:gridCol w="501375"/>
                <a:gridCol w="501375"/>
                <a:gridCol w="501375"/>
                <a:gridCol w="501375"/>
                <a:gridCol w="501375"/>
                <a:gridCol w="501375"/>
                <a:gridCol w="501375"/>
                <a:gridCol w="501375"/>
                <a:gridCol w="501375"/>
                <a:gridCol w="501375"/>
                <a:gridCol w="501375"/>
                <a:gridCol w="501375"/>
                <a:gridCol w="501375"/>
                <a:gridCol w="501375"/>
                <a:gridCol w="501375"/>
                <a:gridCol w="501375"/>
              </a:tblGrid>
              <a:tr h="579125">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19" name="Google Shape;519;p37"/>
          <p:cNvSpPr txBox="1"/>
          <p:nvPr/>
        </p:nvSpPr>
        <p:spPr>
          <a:xfrm>
            <a:off x="6829427" y="1356478"/>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520" name="Google Shape;520;p37"/>
          <p:cNvSpPr txBox="1"/>
          <p:nvPr/>
        </p:nvSpPr>
        <p:spPr>
          <a:xfrm>
            <a:off x="3933825" y="1359589"/>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11</a:t>
            </a:r>
            <a:endParaRPr/>
          </a:p>
        </p:txBody>
      </p:sp>
      <p:sp>
        <p:nvSpPr>
          <p:cNvPr id="521" name="Google Shape;521;p37"/>
          <p:cNvSpPr txBox="1"/>
          <p:nvPr/>
        </p:nvSpPr>
        <p:spPr>
          <a:xfrm>
            <a:off x="3543301" y="1356478"/>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12</a:t>
            </a:r>
            <a:endParaRPr/>
          </a:p>
        </p:txBody>
      </p:sp>
      <p:sp>
        <p:nvSpPr>
          <p:cNvPr id="522" name="Google Shape;522;p37"/>
          <p:cNvSpPr txBox="1"/>
          <p:nvPr/>
        </p:nvSpPr>
        <p:spPr>
          <a:xfrm>
            <a:off x="2209800" y="1345302"/>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15</a:t>
            </a:r>
            <a:endParaRPr/>
          </a:p>
        </p:txBody>
      </p:sp>
      <p:sp>
        <p:nvSpPr>
          <p:cNvPr id="523" name="Google Shape;523;p37"/>
          <p:cNvSpPr/>
          <p:nvPr/>
        </p:nvSpPr>
        <p:spPr>
          <a:xfrm>
            <a:off x="4019550" y="1734233"/>
            <a:ext cx="3081338" cy="55176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I/O Operation</a:t>
            </a:r>
            <a:endParaRPr sz="2000">
              <a:solidFill>
                <a:schemeClr val="lt1"/>
              </a:solidFill>
              <a:latin typeface="Calibri"/>
              <a:ea typeface="Calibri"/>
              <a:cs typeface="Calibri"/>
              <a:sym typeface="Calibri"/>
            </a:endParaRPr>
          </a:p>
        </p:txBody>
      </p:sp>
      <p:sp>
        <p:nvSpPr>
          <p:cNvPr id="524" name="Google Shape;524;p37"/>
          <p:cNvSpPr/>
          <p:nvPr/>
        </p:nvSpPr>
        <p:spPr>
          <a:xfrm>
            <a:off x="22098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525" name="Google Shape;525;p37"/>
          <p:cNvSpPr txBox="1"/>
          <p:nvPr/>
        </p:nvSpPr>
        <p:spPr>
          <a:xfrm>
            <a:off x="2590800" y="1345302"/>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14</a:t>
            </a:r>
            <a:endParaRPr/>
          </a:p>
        </p:txBody>
      </p:sp>
      <p:sp>
        <p:nvSpPr>
          <p:cNvPr id="526" name="Google Shape;526;p37"/>
          <p:cNvSpPr/>
          <p:nvPr/>
        </p:nvSpPr>
        <p:spPr>
          <a:xfrm>
            <a:off x="35814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527" name="Google Shape;527;p37"/>
          <p:cNvSpPr/>
          <p:nvPr/>
        </p:nvSpPr>
        <p:spPr>
          <a:xfrm>
            <a:off x="31242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528" name="Google Shape;528;p37"/>
          <p:cNvSpPr/>
          <p:nvPr/>
        </p:nvSpPr>
        <p:spPr>
          <a:xfrm>
            <a:off x="2667000" y="1734233"/>
            <a:ext cx="457200" cy="55176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529" name="Google Shape;529;p37"/>
          <p:cNvSpPr txBox="1"/>
          <p:nvPr/>
        </p:nvSpPr>
        <p:spPr>
          <a:xfrm>
            <a:off x="3086101" y="1352490"/>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13</a:t>
            </a:r>
            <a:endParaRPr sz="2000">
              <a:solidFill>
                <a:schemeClr val="dk1"/>
              </a:solidFill>
              <a:latin typeface="Calibri"/>
              <a:ea typeface="Calibri"/>
              <a:cs typeface="Calibri"/>
              <a:sym typeface="Calibri"/>
            </a:endParaRPr>
          </a:p>
        </p:txBody>
      </p:sp>
      <p:sp>
        <p:nvSpPr>
          <p:cNvPr id="530" name="Google Shape;530;p37"/>
          <p:cNvSpPr/>
          <p:nvPr/>
        </p:nvSpPr>
        <p:spPr>
          <a:xfrm>
            <a:off x="2619376" y="2506197"/>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1" name="Google Shape;531;p37"/>
          <p:cNvSpPr/>
          <p:nvPr/>
        </p:nvSpPr>
        <p:spPr>
          <a:xfrm>
            <a:off x="3135830" y="2518313"/>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2" name="Google Shape;532;p37"/>
          <p:cNvSpPr/>
          <p:nvPr/>
        </p:nvSpPr>
        <p:spPr>
          <a:xfrm>
            <a:off x="3626067" y="2516431"/>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3" name="Google Shape;533;p37"/>
          <p:cNvSpPr/>
          <p:nvPr/>
        </p:nvSpPr>
        <p:spPr>
          <a:xfrm>
            <a:off x="4140116" y="2516482"/>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4" name="Google Shape;534;p37"/>
          <p:cNvSpPr/>
          <p:nvPr/>
        </p:nvSpPr>
        <p:spPr>
          <a:xfrm>
            <a:off x="4630353" y="2514600"/>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5" name="Google Shape;535;p37"/>
          <p:cNvSpPr/>
          <p:nvPr/>
        </p:nvSpPr>
        <p:spPr>
          <a:xfrm>
            <a:off x="5133976" y="2514600"/>
            <a:ext cx="438747" cy="48181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6" name="Google Shape;536;p37"/>
          <p:cNvSpPr txBox="1"/>
          <p:nvPr/>
        </p:nvSpPr>
        <p:spPr>
          <a:xfrm>
            <a:off x="461962" y="5457527"/>
            <a:ext cx="89800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F040</a:t>
            </a:r>
            <a:endParaRPr sz="2800">
              <a:solidFill>
                <a:schemeClr val="dk1"/>
              </a:solidFill>
              <a:latin typeface="Calibri"/>
              <a:ea typeface="Calibri"/>
              <a:cs typeface="Calibri"/>
              <a:sym typeface="Calibri"/>
            </a:endParaRPr>
          </a:p>
        </p:txBody>
      </p:sp>
      <p:sp>
        <p:nvSpPr>
          <p:cNvPr id="537" name="Google Shape;537;p37"/>
          <p:cNvSpPr txBox="1"/>
          <p:nvPr/>
        </p:nvSpPr>
        <p:spPr>
          <a:xfrm>
            <a:off x="1533525" y="5457527"/>
            <a:ext cx="67678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IOF</a:t>
            </a:r>
            <a:endParaRPr sz="2800">
              <a:solidFill>
                <a:schemeClr val="dk1"/>
              </a:solidFill>
              <a:latin typeface="Calibri"/>
              <a:ea typeface="Calibri"/>
              <a:cs typeface="Calibri"/>
              <a:sym typeface="Calibri"/>
            </a:endParaRPr>
          </a:p>
        </p:txBody>
      </p:sp>
      <p:sp>
        <p:nvSpPr>
          <p:cNvPr id="538" name="Google Shape;538;p37"/>
          <p:cNvSpPr txBox="1"/>
          <p:nvPr/>
        </p:nvSpPr>
        <p:spPr>
          <a:xfrm>
            <a:off x="2648990" y="5457527"/>
            <a:ext cx="198695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Interrupt off</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5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par>
                                <p:cTn fill="hold" nodeType="withEffect" presetClass="exit" presetID="10" presetSubtype="0">
                                  <p:stCondLst>
                                    <p:cond delay="0"/>
                                  </p:stCondLst>
                                  <p:childTnLst>
                                    <p:animEffect filter="fade" transition="out">
                                      <p:cBhvr>
                                        <p:cTn dur="500"/>
                                        <p:tgtEl>
                                          <p:spTgt spid="530"/>
                                        </p:tgtEl>
                                      </p:cBhvr>
                                    </p:animEffect>
                                    <p:set>
                                      <p:cBhvr>
                                        <p:cTn dur="1" fill="hold">
                                          <p:stCondLst>
                                            <p:cond delay="500"/>
                                          </p:stCondLst>
                                        </p:cTn>
                                        <p:tgtEl>
                                          <p:spTgt spid="5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par>
                                <p:cTn fill="hold" nodeType="withEffect" presetClass="exit" presetID="10" presetSubtype="0">
                                  <p:stCondLst>
                                    <p:cond delay="0"/>
                                  </p:stCondLst>
                                  <p:childTnLst>
                                    <p:animEffect filter="fade" transition="out">
                                      <p:cBhvr>
                                        <p:cTn dur="500"/>
                                        <p:tgtEl>
                                          <p:spTgt spid="531"/>
                                        </p:tgtEl>
                                      </p:cBhvr>
                                    </p:animEffect>
                                    <p:set>
                                      <p:cBhvr>
                                        <p:cTn dur="1" fill="hold">
                                          <p:stCondLst>
                                            <p:cond delay="500"/>
                                          </p:stCondLst>
                                        </p:cTn>
                                        <p:tgtEl>
                                          <p:spTgt spid="5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par>
                                <p:cTn fill="hold" nodeType="withEffect" presetClass="exit" presetID="10" presetSubtype="0">
                                  <p:stCondLst>
                                    <p:cond delay="0"/>
                                  </p:stCondLst>
                                  <p:childTnLst>
                                    <p:animEffect filter="fade" transition="out">
                                      <p:cBhvr>
                                        <p:cTn dur="500"/>
                                        <p:tgtEl>
                                          <p:spTgt spid="532"/>
                                        </p:tgtEl>
                                      </p:cBhvr>
                                    </p:animEffect>
                                    <p:set>
                                      <p:cBhvr>
                                        <p:cTn dur="1" fill="hold">
                                          <p:stCondLst>
                                            <p:cond delay="500"/>
                                          </p:stCondLst>
                                        </p:cTn>
                                        <p:tgtEl>
                                          <p:spTgt spid="5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par>
                                <p:cTn fill="hold" nodeType="withEffect" presetClass="exit" presetID="10" presetSubtype="0">
                                  <p:stCondLst>
                                    <p:cond delay="0"/>
                                  </p:stCondLst>
                                  <p:childTnLst>
                                    <p:animEffect filter="fade" transition="out">
                                      <p:cBhvr>
                                        <p:cTn dur="500"/>
                                        <p:tgtEl>
                                          <p:spTgt spid="533"/>
                                        </p:tgtEl>
                                      </p:cBhvr>
                                    </p:animEffect>
                                    <p:set>
                                      <p:cBhvr>
                                        <p:cTn dur="1" fill="hold">
                                          <p:stCondLst>
                                            <p:cond delay="500"/>
                                          </p:stCondLst>
                                        </p:cTn>
                                        <p:tgtEl>
                                          <p:spTgt spid="5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par>
                                <p:cTn fill="hold" nodeType="withEffect" presetClass="exit" presetID="10" presetSubtype="0">
                                  <p:stCondLst>
                                    <p:cond delay="0"/>
                                  </p:stCondLst>
                                  <p:childTnLst>
                                    <p:animEffect filter="fade" transition="out">
                                      <p:cBhvr>
                                        <p:cTn dur="500"/>
                                        <p:tgtEl>
                                          <p:spTgt spid="534"/>
                                        </p:tgtEl>
                                      </p:cBhvr>
                                    </p:animEffect>
                                    <p:set>
                                      <p:cBhvr>
                                        <p:cTn dur="1" fill="hold">
                                          <p:stCondLst>
                                            <p:cond delay="500"/>
                                          </p:stCondLst>
                                        </p:cTn>
                                        <p:tgtEl>
                                          <p:spTgt spid="5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38"/>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Set Completeness</a:t>
            </a:r>
            <a:endParaRPr/>
          </a:p>
        </p:txBody>
      </p:sp>
      <p:sp>
        <p:nvSpPr>
          <p:cNvPr id="544" name="Google Shape;544;p3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Instruction set is said to be complete if it includes sufficient number of instructions in each of the following categories:</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Arithmetic, logical and shift instructions</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Instructions for moving information to and from memory and processor registers</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Program control instructions together with instructions that check status conditions</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Input and output instructions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39"/>
          <p:cNvSpPr txBox="1"/>
          <p:nvPr>
            <p:ph type="title"/>
          </p:nvPr>
        </p:nvSpPr>
        <p:spPr>
          <a:xfrm>
            <a:off x="457200" y="0"/>
            <a:ext cx="8229600" cy="6477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600"/>
              <a:buFont typeface="Calibri"/>
              <a:buNone/>
            </a:pPr>
            <a:r>
              <a:rPr lang="en-US" sz="9600"/>
              <a:t>Timing &amp; Control</a:t>
            </a:r>
            <a:endParaRPr sz="9600"/>
          </a:p>
        </p:txBody>
      </p:sp>
      <p:sp>
        <p:nvSpPr>
          <p:cNvPr id="551" name="Google Shape;551;p39"/>
          <p:cNvSpPr/>
          <p:nvPr/>
        </p:nvSpPr>
        <p:spPr>
          <a:xfrm>
            <a:off x="0" y="6477000"/>
            <a:ext cx="9144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Calibri"/>
                <a:ea typeface="Calibri"/>
                <a:cs typeface="Calibri"/>
                <a:sym typeface="Calibri"/>
              </a:rPr>
              <a:t>Unit – 2: </a:t>
            </a:r>
            <a:r>
              <a:rPr lang="en-US" sz="1800">
                <a:solidFill>
                  <a:schemeClr val="lt1"/>
                </a:solidFill>
                <a:latin typeface="Calibri"/>
                <a:ea typeface="Calibri"/>
                <a:cs typeface="Calibri"/>
                <a:sym typeface="Calibri"/>
              </a:rPr>
              <a:t>Basic Computer Organization</a:t>
            </a:r>
            <a:r>
              <a:rPr lang="en-US" sz="1800">
                <a:solidFill>
                  <a:srgbClr val="FFFFFF"/>
                </a:solidFill>
                <a:latin typeface="Calibri"/>
                <a:ea typeface="Calibri"/>
                <a:cs typeface="Calibri"/>
                <a:sym typeface="Calibri"/>
              </a:rPr>
              <a:t>                     Darshan Institute of Engineering &amp; Technology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0"/>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Control Unit of Basic Computer</a:t>
            </a:r>
            <a:endParaRPr/>
          </a:p>
        </p:txBody>
      </p:sp>
      <p:graphicFrame>
        <p:nvGraphicFramePr>
          <p:cNvPr id="557" name="Google Shape;557;p40"/>
          <p:cNvGraphicFramePr/>
          <p:nvPr/>
        </p:nvGraphicFramePr>
        <p:xfrm>
          <a:off x="588760" y="1295400"/>
          <a:ext cx="3000000" cy="3000000"/>
        </p:xfrm>
        <a:graphic>
          <a:graphicData uri="http://schemas.openxmlformats.org/drawingml/2006/table">
            <a:tbl>
              <a:tblPr bandRow="1" firstRow="1">
                <a:noFill/>
                <a:tableStyleId>{5A4BFEA5-7B0E-48FB-BEB5-27136A7F970A}</a:tableStyleId>
              </a:tblPr>
              <a:tblGrid>
                <a:gridCol w="501375"/>
                <a:gridCol w="738675"/>
                <a:gridCol w="762000"/>
                <a:gridCol w="838200"/>
                <a:gridCol w="3124200"/>
              </a:tblGrid>
              <a:tr h="579125">
                <a:tc>
                  <a:txBody>
                    <a:bodyPr/>
                    <a:lstStyle/>
                    <a:p>
                      <a:pPr indent="0" lvl="0" marL="0" marR="0" rtl="0" algn="ctr">
                        <a:spcBef>
                          <a:spcPts val="0"/>
                        </a:spcBef>
                        <a:spcAft>
                          <a:spcPts val="0"/>
                        </a:spcAft>
                        <a:buNone/>
                      </a:pPr>
                      <a:r>
                        <a:rPr b="0" lang="en-US" sz="2400" u="none" cap="none" strike="noStrike"/>
                        <a:t>15</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14</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13</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12</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400" u="none" cap="none" strike="noStrike"/>
                        <a:t>11 - 0</a:t>
                      </a:r>
                      <a:endParaRPr b="0" sz="2400" u="none" cap="none" strike="noStrike"/>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58" name="Google Shape;558;p40"/>
          <p:cNvSpPr txBox="1"/>
          <p:nvPr/>
        </p:nvSpPr>
        <p:spPr>
          <a:xfrm>
            <a:off x="2326562" y="914402"/>
            <a:ext cx="2488835"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Instruction Register</a:t>
            </a:r>
            <a:endParaRPr sz="2000">
              <a:solidFill>
                <a:schemeClr val="dk1"/>
              </a:solidFill>
              <a:latin typeface="Calibri"/>
              <a:ea typeface="Calibri"/>
              <a:cs typeface="Calibri"/>
              <a:sym typeface="Calibri"/>
            </a:endParaRPr>
          </a:p>
        </p:txBody>
      </p:sp>
      <p:sp>
        <p:nvSpPr>
          <p:cNvPr id="559" name="Google Shape;559;p40"/>
          <p:cNvSpPr/>
          <p:nvPr/>
        </p:nvSpPr>
        <p:spPr>
          <a:xfrm>
            <a:off x="6858000" y="1981200"/>
            <a:ext cx="1676400" cy="3276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Control Logic Gates</a:t>
            </a:r>
            <a:endParaRPr sz="2800">
              <a:solidFill>
                <a:schemeClr val="lt1"/>
              </a:solidFill>
              <a:latin typeface="Calibri"/>
              <a:ea typeface="Calibri"/>
              <a:cs typeface="Calibri"/>
              <a:sym typeface="Calibri"/>
            </a:endParaRPr>
          </a:p>
        </p:txBody>
      </p:sp>
      <p:grpSp>
        <p:nvGrpSpPr>
          <p:cNvPr id="560" name="Google Shape;560;p40"/>
          <p:cNvGrpSpPr/>
          <p:nvPr/>
        </p:nvGrpSpPr>
        <p:grpSpPr>
          <a:xfrm>
            <a:off x="4876800" y="1874520"/>
            <a:ext cx="1981200" cy="487680"/>
            <a:chOff x="4419600" y="1874520"/>
            <a:chExt cx="1981200" cy="487680"/>
          </a:xfrm>
        </p:grpSpPr>
        <p:cxnSp>
          <p:nvCxnSpPr>
            <p:cNvPr id="561" name="Google Shape;561;p40"/>
            <p:cNvCxnSpPr/>
            <p:nvPr/>
          </p:nvCxnSpPr>
          <p:spPr>
            <a:xfrm>
              <a:off x="4419600" y="1874520"/>
              <a:ext cx="0" cy="487680"/>
            </a:xfrm>
            <a:prstGeom prst="straightConnector1">
              <a:avLst/>
            </a:prstGeom>
            <a:noFill/>
            <a:ln cap="flat" cmpd="sng" w="25400">
              <a:solidFill>
                <a:srgbClr val="4A7DBA"/>
              </a:solidFill>
              <a:prstDash val="solid"/>
              <a:round/>
              <a:headEnd len="sm" w="sm" type="none"/>
              <a:tailEnd len="sm" w="sm" type="none"/>
            </a:ln>
          </p:spPr>
        </p:cxnSp>
        <p:cxnSp>
          <p:nvCxnSpPr>
            <p:cNvPr id="562" name="Google Shape;562;p40"/>
            <p:cNvCxnSpPr/>
            <p:nvPr/>
          </p:nvCxnSpPr>
          <p:spPr>
            <a:xfrm>
              <a:off x="4419600" y="2362200"/>
              <a:ext cx="1981200" cy="0"/>
            </a:xfrm>
            <a:prstGeom prst="straightConnector1">
              <a:avLst/>
            </a:prstGeom>
            <a:noFill/>
            <a:ln cap="flat" cmpd="sng" w="25400">
              <a:solidFill>
                <a:srgbClr val="4A7DBA"/>
              </a:solidFill>
              <a:prstDash val="solid"/>
              <a:round/>
              <a:headEnd len="sm" w="sm" type="none"/>
              <a:tailEnd len="lg" w="lg" type="stealth"/>
            </a:ln>
          </p:spPr>
        </p:cxnSp>
      </p:grpSp>
      <p:cxnSp>
        <p:nvCxnSpPr>
          <p:cNvPr id="563" name="Google Shape;563;p40"/>
          <p:cNvCxnSpPr/>
          <p:nvPr/>
        </p:nvCxnSpPr>
        <p:spPr>
          <a:xfrm>
            <a:off x="7696200" y="1493520"/>
            <a:ext cx="0" cy="487680"/>
          </a:xfrm>
          <a:prstGeom prst="straightConnector1">
            <a:avLst/>
          </a:prstGeom>
          <a:noFill/>
          <a:ln cap="flat" cmpd="sng" w="25400">
            <a:solidFill>
              <a:srgbClr val="4A7DBA"/>
            </a:solidFill>
            <a:prstDash val="solid"/>
            <a:round/>
            <a:headEnd len="sm" w="sm" type="none"/>
            <a:tailEnd len="lg" w="lg" type="stealth"/>
          </a:ln>
        </p:spPr>
      </p:cxnSp>
      <p:cxnSp>
        <p:nvCxnSpPr>
          <p:cNvPr id="564" name="Google Shape;564;p40"/>
          <p:cNvCxnSpPr/>
          <p:nvPr/>
        </p:nvCxnSpPr>
        <p:spPr>
          <a:xfrm>
            <a:off x="8533365" y="3505200"/>
            <a:ext cx="567771" cy="0"/>
          </a:xfrm>
          <a:prstGeom prst="straightConnector1">
            <a:avLst/>
          </a:prstGeom>
          <a:noFill/>
          <a:ln cap="flat" cmpd="sng" w="25400">
            <a:solidFill>
              <a:srgbClr val="4A7DBA"/>
            </a:solidFill>
            <a:prstDash val="solid"/>
            <a:round/>
            <a:headEnd len="sm" w="sm" type="none"/>
            <a:tailEnd len="lg" w="lg" type="stealth"/>
          </a:ln>
        </p:spPr>
      </p:cxnSp>
      <p:cxnSp>
        <p:nvCxnSpPr>
          <p:cNvPr id="565" name="Google Shape;565;p40"/>
          <p:cNvCxnSpPr/>
          <p:nvPr/>
        </p:nvCxnSpPr>
        <p:spPr>
          <a:xfrm>
            <a:off x="1447800" y="1857376"/>
            <a:ext cx="0" cy="437184"/>
          </a:xfrm>
          <a:prstGeom prst="straightConnector1">
            <a:avLst/>
          </a:prstGeom>
          <a:noFill/>
          <a:ln cap="flat" cmpd="sng" w="25400">
            <a:solidFill>
              <a:srgbClr val="4A7DBA"/>
            </a:solidFill>
            <a:prstDash val="solid"/>
            <a:round/>
            <a:headEnd len="sm" w="sm" type="none"/>
            <a:tailEnd len="lg" w="lg" type="stealth"/>
          </a:ln>
        </p:spPr>
      </p:cxnSp>
      <p:cxnSp>
        <p:nvCxnSpPr>
          <p:cNvPr id="566" name="Google Shape;566;p40"/>
          <p:cNvCxnSpPr/>
          <p:nvPr/>
        </p:nvCxnSpPr>
        <p:spPr>
          <a:xfrm>
            <a:off x="2209800" y="1857376"/>
            <a:ext cx="0" cy="437184"/>
          </a:xfrm>
          <a:prstGeom prst="straightConnector1">
            <a:avLst/>
          </a:prstGeom>
          <a:noFill/>
          <a:ln cap="flat" cmpd="sng" w="25400">
            <a:solidFill>
              <a:srgbClr val="4A7DBA"/>
            </a:solidFill>
            <a:prstDash val="solid"/>
            <a:round/>
            <a:headEnd len="sm" w="sm" type="none"/>
            <a:tailEnd len="lg" w="lg" type="stealth"/>
          </a:ln>
        </p:spPr>
      </p:cxnSp>
      <p:cxnSp>
        <p:nvCxnSpPr>
          <p:cNvPr id="567" name="Google Shape;567;p40"/>
          <p:cNvCxnSpPr/>
          <p:nvPr/>
        </p:nvCxnSpPr>
        <p:spPr>
          <a:xfrm>
            <a:off x="3048000" y="1857376"/>
            <a:ext cx="0" cy="437184"/>
          </a:xfrm>
          <a:prstGeom prst="straightConnector1">
            <a:avLst/>
          </a:prstGeom>
          <a:noFill/>
          <a:ln cap="flat" cmpd="sng" w="25400">
            <a:solidFill>
              <a:srgbClr val="4A7DBA"/>
            </a:solidFill>
            <a:prstDash val="solid"/>
            <a:round/>
            <a:headEnd len="sm" w="sm" type="none"/>
            <a:tailEnd len="lg" w="lg" type="stealth"/>
          </a:ln>
        </p:spPr>
      </p:cxnSp>
      <p:grpSp>
        <p:nvGrpSpPr>
          <p:cNvPr id="568" name="Google Shape;568;p40"/>
          <p:cNvGrpSpPr/>
          <p:nvPr/>
        </p:nvGrpSpPr>
        <p:grpSpPr>
          <a:xfrm>
            <a:off x="1085849" y="3143707"/>
            <a:ext cx="5757863" cy="590093"/>
            <a:chOff x="4405312" y="1894027"/>
            <a:chExt cx="5757863" cy="590093"/>
          </a:xfrm>
        </p:grpSpPr>
        <p:cxnSp>
          <p:nvCxnSpPr>
            <p:cNvPr id="569" name="Google Shape;569;p40"/>
            <p:cNvCxnSpPr/>
            <p:nvPr/>
          </p:nvCxnSpPr>
          <p:spPr>
            <a:xfrm>
              <a:off x="4419600" y="1894027"/>
              <a:ext cx="0" cy="590093"/>
            </a:xfrm>
            <a:prstGeom prst="straightConnector1">
              <a:avLst/>
            </a:prstGeom>
            <a:noFill/>
            <a:ln cap="flat" cmpd="sng" w="25400">
              <a:solidFill>
                <a:srgbClr val="4A7DBA"/>
              </a:solidFill>
              <a:prstDash val="solid"/>
              <a:round/>
              <a:headEnd len="sm" w="sm" type="none"/>
              <a:tailEnd len="sm" w="sm" type="none"/>
            </a:ln>
          </p:spPr>
        </p:cxnSp>
        <p:cxnSp>
          <p:nvCxnSpPr>
            <p:cNvPr id="570" name="Google Shape;570;p40"/>
            <p:cNvCxnSpPr/>
            <p:nvPr/>
          </p:nvCxnSpPr>
          <p:spPr>
            <a:xfrm>
              <a:off x="4405312" y="2484120"/>
              <a:ext cx="5757863" cy="0"/>
            </a:xfrm>
            <a:prstGeom prst="straightConnector1">
              <a:avLst/>
            </a:prstGeom>
            <a:noFill/>
            <a:ln cap="flat" cmpd="sng" w="25400">
              <a:solidFill>
                <a:srgbClr val="4A7DBA"/>
              </a:solidFill>
              <a:prstDash val="solid"/>
              <a:round/>
              <a:headEnd len="sm" w="sm" type="none"/>
              <a:tailEnd len="lg" w="lg" type="stealth"/>
            </a:ln>
          </p:spPr>
        </p:cxnSp>
      </p:grpSp>
      <p:grpSp>
        <p:nvGrpSpPr>
          <p:cNvPr id="571" name="Google Shape;571;p40"/>
          <p:cNvGrpSpPr/>
          <p:nvPr/>
        </p:nvGrpSpPr>
        <p:grpSpPr>
          <a:xfrm>
            <a:off x="3367088" y="3117400"/>
            <a:ext cx="3490912" cy="206824"/>
            <a:chOff x="4400551" y="1887227"/>
            <a:chExt cx="3490912" cy="206824"/>
          </a:xfrm>
        </p:grpSpPr>
        <p:cxnSp>
          <p:nvCxnSpPr>
            <p:cNvPr id="572" name="Google Shape;572;p40"/>
            <p:cNvCxnSpPr/>
            <p:nvPr/>
          </p:nvCxnSpPr>
          <p:spPr>
            <a:xfrm>
              <a:off x="4419600" y="1887227"/>
              <a:ext cx="0" cy="206824"/>
            </a:xfrm>
            <a:prstGeom prst="straightConnector1">
              <a:avLst/>
            </a:prstGeom>
            <a:noFill/>
            <a:ln cap="flat" cmpd="sng" w="25400">
              <a:solidFill>
                <a:srgbClr val="4A7DBA"/>
              </a:solidFill>
              <a:prstDash val="solid"/>
              <a:round/>
              <a:headEnd len="sm" w="sm" type="none"/>
              <a:tailEnd len="sm" w="sm" type="none"/>
            </a:ln>
          </p:spPr>
        </p:cxnSp>
        <p:cxnSp>
          <p:nvCxnSpPr>
            <p:cNvPr id="573" name="Google Shape;573;p40"/>
            <p:cNvCxnSpPr/>
            <p:nvPr/>
          </p:nvCxnSpPr>
          <p:spPr>
            <a:xfrm>
              <a:off x="4400551" y="2094051"/>
              <a:ext cx="3490912" cy="0"/>
            </a:xfrm>
            <a:prstGeom prst="straightConnector1">
              <a:avLst/>
            </a:prstGeom>
            <a:noFill/>
            <a:ln cap="flat" cmpd="sng" w="25400">
              <a:solidFill>
                <a:srgbClr val="4A7DBA"/>
              </a:solidFill>
              <a:prstDash val="solid"/>
              <a:round/>
              <a:headEnd len="sm" w="sm" type="none"/>
              <a:tailEnd len="lg" w="lg" type="stealth"/>
            </a:ln>
          </p:spPr>
        </p:cxnSp>
      </p:grpSp>
      <p:cxnSp>
        <p:nvCxnSpPr>
          <p:cNvPr id="574" name="Google Shape;574;p40"/>
          <p:cNvCxnSpPr/>
          <p:nvPr/>
        </p:nvCxnSpPr>
        <p:spPr>
          <a:xfrm>
            <a:off x="3109912" y="3124200"/>
            <a:ext cx="0" cy="250257"/>
          </a:xfrm>
          <a:prstGeom prst="straightConnector1">
            <a:avLst/>
          </a:prstGeom>
          <a:noFill/>
          <a:ln cap="flat" cmpd="sng" w="25400">
            <a:solidFill>
              <a:srgbClr val="4A7DBA"/>
            </a:solidFill>
            <a:prstDash val="solid"/>
            <a:round/>
            <a:headEnd len="sm" w="sm" type="none"/>
            <a:tailEnd len="lg" w="lg" type="stealth"/>
          </a:ln>
        </p:spPr>
      </p:cxnSp>
      <p:cxnSp>
        <p:nvCxnSpPr>
          <p:cNvPr id="575" name="Google Shape;575;p40"/>
          <p:cNvCxnSpPr/>
          <p:nvPr/>
        </p:nvCxnSpPr>
        <p:spPr>
          <a:xfrm>
            <a:off x="2771776" y="3124200"/>
            <a:ext cx="0" cy="250257"/>
          </a:xfrm>
          <a:prstGeom prst="straightConnector1">
            <a:avLst/>
          </a:prstGeom>
          <a:noFill/>
          <a:ln cap="flat" cmpd="sng" w="25400">
            <a:solidFill>
              <a:srgbClr val="4A7DBA"/>
            </a:solidFill>
            <a:prstDash val="solid"/>
            <a:round/>
            <a:headEnd len="sm" w="sm" type="none"/>
            <a:tailEnd len="lg" w="lg" type="stealth"/>
          </a:ln>
        </p:spPr>
      </p:cxnSp>
      <p:cxnSp>
        <p:nvCxnSpPr>
          <p:cNvPr id="576" name="Google Shape;576;p40"/>
          <p:cNvCxnSpPr/>
          <p:nvPr/>
        </p:nvCxnSpPr>
        <p:spPr>
          <a:xfrm>
            <a:off x="2438400" y="3124200"/>
            <a:ext cx="0" cy="250257"/>
          </a:xfrm>
          <a:prstGeom prst="straightConnector1">
            <a:avLst/>
          </a:prstGeom>
          <a:noFill/>
          <a:ln cap="flat" cmpd="sng" w="25400">
            <a:solidFill>
              <a:srgbClr val="4A7DBA"/>
            </a:solidFill>
            <a:prstDash val="solid"/>
            <a:round/>
            <a:headEnd len="sm" w="sm" type="none"/>
            <a:tailEnd len="lg" w="lg" type="stealth"/>
          </a:ln>
        </p:spPr>
      </p:cxnSp>
      <p:cxnSp>
        <p:nvCxnSpPr>
          <p:cNvPr id="577" name="Google Shape;577;p40"/>
          <p:cNvCxnSpPr/>
          <p:nvPr/>
        </p:nvCxnSpPr>
        <p:spPr>
          <a:xfrm>
            <a:off x="2105024" y="3124200"/>
            <a:ext cx="0" cy="250257"/>
          </a:xfrm>
          <a:prstGeom prst="straightConnector1">
            <a:avLst/>
          </a:prstGeom>
          <a:noFill/>
          <a:ln cap="flat" cmpd="sng" w="25400">
            <a:solidFill>
              <a:srgbClr val="4A7DBA"/>
            </a:solidFill>
            <a:prstDash val="solid"/>
            <a:round/>
            <a:headEnd len="sm" w="sm" type="none"/>
            <a:tailEnd len="lg" w="lg" type="stealth"/>
          </a:ln>
        </p:spPr>
      </p:cxnSp>
      <p:cxnSp>
        <p:nvCxnSpPr>
          <p:cNvPr id="578" name="Google Shape;578;p40"/>
          <p:cNvCxnSpPr/>
          <p:nvPr/>
        </p:nvCxnSpPr>
        <p:spPr>
          <a:xfrm>
            <a:off x="1752600" y="3124200"/>
            <a:ext cx="0" cy="250257"/>
          </a:xfrm>
          <a:prstGeom prst="straightConnector1">
            <a:avLst/>
          </a:prstGeom>
          <a:noFill/>
          <a:ln cap="flat" cmpd="sng" w="25400">
            <a:solidFill>
              <a:srgbClr val="4A7DBA"/>
            </a:solidFill>
            <a:prstDash val="solid"/>
            <a:round/>
            <a:headEnd len="sm" w="sm" type="none"/>
            <a:tailEnd len="lg" w="lg" type="stealth"/>
          </a:ln>
        </p:spPr>
      </p:cxnSp>
      <p:cxnSp>
        <p:nvCxnSpPr>
          <p:cNvPr id="579" name="Google Shape;579;p40"/>
          <p:cNvCxnSpPr/>
          <p:nvPr/>
        </p:nvCxnSpPr>
        <p:spPr>
          <a:xfrm>
            <a:off x="1428752" y="3124200"/>
            <a:ext cx="0" cy="250257"/>
          </a:xfrm>
          <a:prstGeom prst="straightConnector1">
            <a:avLst/>
          </a:prstGeom>
          <a:noFill/>
          <a:ln cap="flat" cmpd="sng" w="25400">
            <a:solidFill>
              <a:srgbClr val="4A7DBA"/>
            </a:solidFill>
            <a:prstDash val="solid"/>
            <a:round/>
            <a:headEnd len="sm" w="sm" type="none"/>
            <a:tailEnd len="lg" w="lg" type="stealth"/>
          </a:ln>
        </p:spPr>
      </p:cxnSp>
      <p:grpSp>
        <p:nvGrpSpPr>
          <p:cNvPr id="580" name="Google Shape;580;p40"/>
          <p:cNvGrpSpPr/>
          <p:nvPr/>
        </p:nvGrpSpPr>
        <p:grpSpPr>
          <a:xfrm>
            <a:off x="990600" y="2286000"/>
            <a:ext cx="2667000" cy="902299"/>
            <a:chOff x="990600" y="2514600"/>
            <a:chExt cx="2667000" cy="902299"/>
          </a:xfrm>
        </p:grpSpPr>
        <p:sp>
          <p:nvSpPr>
            <p:cNvPr id="581" name="Google Shape;581;p40"/>
            <p:cNvSpPr/>
            <p:nvPr/>
          </p:nvSpPr>
          <p:spPr>
            <a:xfrm>
              <a:off x="990600" y="2514600"/>
              <a:ext cx="2667000" cy="838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 x 8</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Decoder</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40"/>
            <p:cNvSpPr txBox="1"/>
            <p:nvPr/>
          </p:nvSpPr>
          <p:spPr>
            <a:xfrm>
              <a:off x="990600" y="3047567"/>
              <a:ext cx="2667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7   6    5    4     3    2    1   0</a:t>
              </a:r>
              <a:endParaRPr sz="1800">
                <a:solidFill>
                  <a:schemeClr val="lt1"/>
                </a:solidFill>
                <a:latin typeface="Calibri"/>
                <a:ea typeface="Calibri"/>
                <a:cs typeface="Calibri"/>
                <a:sym typeface="Calibri"/>
              </a:endParaRPr>
            </a:p>
          </p:txBody>
        </p:sp>
      </p:grpSp>
      <p:grpSp>
        <p:nvGrpSpPr>
          <p:cNvPr id="583" name="Google Shape;583;p40"/>
          <p:cNvGrpSpPr/>
          <p:nvPr/>
        </p:nvGrpSpPr>
        <p:grpSpPr>
          <a:xfrm>
            <a:off x="990600" y="4724400"/>
            <a:ext cx="2667000" cy="850301"/>
            <a:chOff x="990600" y="2502499"/>
            <a:chExt cx="2667000" cy="850301"/>
          </a:xfrm>
        </p:grpSpPr>
        <p:sp>
          <p:nvSpPr>
            <p:cNvPr id="584" name="Google Shape;584;p40"/>
            <p:cNvSpPr/>
            <p:nvPr/>
          </p:nvSpPr>
          <p:spPr>
            <a:xfrm>
              <a:off x="990600" y="2514600"/>
              <a:ext cx="2667000" cy="838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4 x 16</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Decoder</a:t>
              </a:r>
              <a:endParaRPr/>
            </a:p>
          </p:txBody>
        </p:sp>
        <p:sp>
          <p:nvSpPr>
            <p:cNvPr id="585" name="Google Shape;585;p40"/>
            <p:cNvSpPr txBox="1"/>
            <p:nvPr/>
          </p:nvSpPr>
          <p:spPr>
            <a:xfrm>
              <a:off x="990600" y="2502499"/>
              <a:ext cx="2667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15   14        . . .       2    1    0</a:t>
              </a:r>
              <a:endParaRPr sz="1800">
                <a:solidFill>
                  <a:schemeClr val="lt1"/>
                </a:solidFill>
                <a:latin typeface="Calibri"/>
                <a:ea typeface="Calibri"/>
                <a:cs typeface="Calibri"/>
                <a:sym typeface="Calibri"/>
              </a:endParaRPr>
            </a:p>
          </p:txBody>
        </p:sp>
      </p:grpSp>
      <p:grpSp>
        <p:nvGrpSpPr>
          <p:cNvPr id="586" name="Google Shape;586;p40"/>
          <p:cNvGrpSpPr/>
          <p:nvPr/>
        </p:nvGrpSpPr>
        <p:grpSpPr>
          <a:xfrm>
            <a:off x="647673" y="1857300"/>
            <a:ext cx="6210327" cy="2133676"/>
            <a:chOff x="647673" y="1857300"/>
            <a:chExt cx="6210327" cy="2133676"/>
          </a:xfrm>
        </p:grpSpPr>
        <p:cxnSp>
          <p:nvCxnSpPr>
            <p:cNvPr id="587" name="Google Shape;587;p40"/>
            <p:cNvCxnSpPr>
              <a:endCxn id="588" idx="0"/>
            </p:cNvCxnSpPr>
            <p:nvPr/>
          </p:nvCxnSpPr>
          <p:spPr>
            <a:xfrm flipH="1">
              <a:off x="828973" y="1857300"/>
              <a:ext cx="9300" cy="1419300"/>
            </a:xfrm>
            <a:prstGeom prst="straightConnector1">
              <a:avLst/>
            </a:prstGeom>
            <a:noFill/>
            <a:ln cap="flat" cmpd="sng" w="25400">
              <a:solidFill>
                <a:srgbClr val="4A7DBA"/>
              </a:solidFill>
              <a:prstDash val="solid"/>
              <a:round/>
              <a:headEnd len="sm" w="sm" type="none"/>
              <a:tailEnd len="lg" w="lg" type="stealth"/>
            </a:ln>
          </p:spPr>
        </p:cxnSp>
        <p:sp>
          <p:nvSpPr>
            <p:cNvPr id="588" name="Google Shape;588;p40"/>
            <p:cNvSpPr/>
            <p:nvPr/>
          </p:nvSpPr>
          <p:spPr>
            <a:xfrm>
              <a:off x="647673" y="3276600"/>
              <a:ext cx="362601" cy="361991"/>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I</a:t>
              </a:r>
              <a:endParaRPr sz="1800">
                <a:solidFill>
                  <a:schemeClr val="lt1"/>
                </a:solidFill>
                <a:latin typeface="Calibri"/>
                <a:ea typeface="Calibri"/>
                <a:cs typeface="Calibri"/>
                <a:sym typeface="Calibri"/>
              </a:endParaRPr>
            </a:p>
          </p:txBody>
        </p:sp>
        <p:grpSp>
          <p:nvGrpSpPr>
            <p:cNvPr id="589" name="Google Shape;589;p40"/>
            <p:cNvGrpSpPr/>
            <p:nvPr/>
          </p:nvGrpSpPr>
          <p:grpSpPr>
            <a:xfrm>
              <a:off x="823913" y="3624575"/>
              <a:ext cx="6034087" cy="366401"/>
              <a:chOff x="4391025" y="1879825"/>
              <a:chExt cx="6034087" cy="366401"/>
            </a:xfrm>
          </p:grpSpPr>
          <p:cxnSp>
            <p:nvCxnSpPr>
              <p:cNvPr id="590" name="Google Shape;590;p40"/>
              <p:cNvCxnSpPr/>
              <p:nvPr/>
            </p:nvCxnSpPr>
            <p:spPr>
              <a:xfrm>
                <a:off x="4400552" y="1879825"/>
                <a:ext cx="0" cy="366401"/>
              </a:xfrm>
              <a:prstGeom prst="straightConnector1">
                <a:avLst/>
              </a:prstGeom>
              <a:noFill/>
              <a:ln cap="flat" cmpd="sng" w="25400">
                <a:solidFill>
                  <a:srgbClr val="4A7DBA"/>
                </a:solidFill>
                <a:prstDash val="solid"/>
                <a:round/>
                <a:headEnd len="sm" w="sm" type="none"/>
                <a:tailEnd len="sm" w="sm" type="none"/>
              </a:ln>
            </p:spPr>
          </p:cxnSp>
          <p:cxnSp>
            <p:nvCxnSpPr>
              <p:cNvPr id="591" name="Google Shape;591;p40"/>
              <p:cNvCxnSpPr/>
              <p:nvPr/>
            </p:nvCxnSpPr>
            <p:spPr>
              <a:xfrm>
                <a:off x="4391025" y="2246226"/>
                <a:ext cx="6034087" cy="0"/>
              </a:xfrm>
              <a:prstGeom prst="straightConnector1">
                <a:avLst/>
              </a:prstGeom>
              <a:noFill/>
              <a:ln cap="flat" cmpd="sng" w="25400">
                <a:solidFill>
                  <a:srgbClr val="4A7DBA"/>
                </a:solidFill>
                <a:prstDash val="solid"/>
                <a:round/>
                <a:headEnd len="sm" w="sm" type="none"/>
                <a:tailEnd len="lg" w="lg" type="stealth"/>
              </a:ln>
            </p:spPr>
          </p:cxnSp>
        </p:grpSp>
      </p:grpSp>
      <p:grpSp>
        <p:nvGrpSpPr>
          <p:cNvPr id="592" name="Google Shape;592;p40"/>
          <p:cNvGrpSpPr/>
          <p:nvPr/>
        </p:nvGrpSpPr>
        <p:grpSpPr>
          <a:xfrm>
            <a:off x="3470095" y="4510088"/>
            <a:ext cx="3387905" cy="214312"/>
            <a:chOff x="4387773" y="1931737"/>
            <a:chExt cx="3387905" cy="214312"/>
          </a:xfrm>
        </p:grpSpPr>
        <p:cxnSp>
          <p:nvCxnSpPr>
            <p:cNvPr id="593" name="Google Shape;593;p40"/>
            <p:cNvCxnSpPr/>
            <p:nvPr/>
          </p:nvCxnSpPr>
          <p:spPr>
            <a:xfrm>
              <a:off x="4394302" y="1939225"/>
              <a:ext cx="0" cy="206824"/>
            </a:xfrm>
            <a:prstGeom prst="straightConnector1">
              <a:avLst/>
            </a:prstGeom>
            <a:noFill/>
            <a:ln cap="flat" cmpd="sng" w="25400">
              <a:solidFill>
                <a:srgbClr val="4A7DBA"/>
              </a:solidFill>
              <a:prstDash val="solid"/>
              <a:round/>
              <a:headEnd len="sm" w="sm" type="none"/>
              <a:tailEnd len="sm" w="sm" type="none"/>
            </a:ln>
          </p:spPr>
        </p:cxnSp>
        <p:cxnSp>
          <p:nvCxnSpPr>
            <p:cNvPr id="594" name="Google Shape;594;p40"/>
            <p:cNvCxnSpPr/>
            <p:nvPr/>
          </p:nvCxnSpPr>
          <p:spPr>
            <a:xfrm>
              <a:off x="4387773" y="1931737"/>
              <a:ext cx="3387905" cy="0"/>
            </a:xfrm>
            <a:prstGeom prst="straightConnector1">
              <a:avLst/>
            </a:prstGeom>
            <a:noFill/>
            <a:ln cap="flat" cmpd="sng" w="25400">
              <a:solidFill>
                <a:srgbClr val="4A7DBA"/>
              </a:solidFill>
              <a:prstDash val="solid"/>
              <a:round/>
              <a:headEnd len="sm" w="sm" type="none"/>
              <a:tailEnd len="lg" w="lg" type="stealth"/>
            </a:ln>
          </p:spPr>
        </p:cxnSp>
      </p:grpSp>
      <p:grpSp>
        <p:nvGrpSpPr>
          <p:cNvPr id="595" name="Google Shape;595;p40"/>
          <p:cNvGrpSpPr/>
          <p:nvPr/>
        </p:nvGrpSpPr>
        <p:grpSpPr>
          <a:xfrm>
            <a:off x="1114425" y="4265296"/>
            <a:ext cx="5757863" cy="487680"/>
            <a:chOff x="4419600" y="2015948"/>
            <a:chExt cx="5757863" cy="487680"/>
          </a:xfrm>
        </p:grpSpPr>
        <p:cxnSp>
          <p:nvCxnSpPr>
            <p:cNvPr id="596" name="Google Shape;596;p40"/>
            <p:cNvCxnSpPr/>
            <p:nvPr/>
          </p:nvCxnSpPr>
          <p:spPr>
            <a:xfrm>
              <a:off x="4419600" y="2015948"/>
              <a:ext cx="0" cy="487680"/>
            </a:xfrm>
            <a:prstGeom prst="straightConnector1">
              <a:avLst/>
            </a:prstGeom>
            <a:noFill/>
            <a:ln cap="flat" cmpd="sng" w="25400">
              <a:solidFill>
                <a:srgbClr val="4A7DBA"/>
              </a:solidFill>
              <a:prstDash val="solid"/>
              <a:round/>
              <a:headEnd len="sm" w="sm" type="none"/>
              <a:tailEnd len="sm" w="sm" type="none"/>
            </a:ln>
          </p:spPr>
        </p:cxnSp>
        <p:cxnSp>
          <p:nvCxnSpPr>
            <p:cNvPr id="597" name="Google Shape;597;p40"/>
            <p:cNvCxnSpPr/>
            <p:nvPr/>
          </p:nvCxnSpPr>
          <p:spPr>
            <a:xfrm>
              <a:off x="4419600" y="2017852"/>
              <a:ext cx="5757863" cy="0"/>
            </a:xfrm>
            <a:prstGeom prst="straightConnector1">
              <a:avLst/>
            </a:prstGeom>
            <a:noFill/>
            <a:ln cap="flat" cmpd="sng" w="25400">
              <a:solidFill>
                <a:srgbClr val="4A7DBA"/>
              </a:solidFill>
              <a:prstDash val="solid"/>
              <a:round/>
              <a:headEnd len="sm" w="sm" type="none"/>
              <a:tailEnd len="lg" w="lg" type="stealth"/>
            </a:ln>
          </p:spPr>
        </p:cxnSp>
      </p:grpSp>
      <p:sp>
        <p:nvSpPr>
          <p:cNvPr id="598" name="Google Shape;598;p40"/>
          <p:cNvSpPr/>
          <p:nvPr/>
        </p:nvSpPr>
        <p:spPr>
          <a:xfrm>
            <a:off x="1271778" y="5904498"/>
            <a:ext cx="2028444" cy="57250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4-bit sequence counter (SC)</a:t>
            </a:r>
            <a:endParaRPr/>
          </a:p>
        </p:txBody>
      </p:sp>
      <p:cxnSp>
        <p:nvCxnSpPr>
          <p:cNvPr id="599" name="Google Shape;599;p40"/>
          <p:cNvCxnSpPr/>
          <p:nvPr/>
        </p:nvCxnSpPr>
        <p:spPr>
          <a:xfrm>
            <a:off x="1566833" y="5562600"/>
            <a:ext cx="0" cy="361309"/>
          </a:xfrm>
          <a:prstGeom prst="straightConnector1">
            <a:avLst/>
          </a:prstGeom>
          <a:noFill/>
          <a:ln cap="flat" cmpd="sng" w="25400">
            <a:solidFill>
              <a:srgbClr val="4A7DBA"/>
            </a:solidFill>
            <a:prstDash val="solid"/>
            <a:round/>
            <a:headEnd len="lg" w="lg" type="stealth"/>
            <a:tailEnd len="sm" w="sm" type="none"/>
          </a:ln>
        </p:spPr>
      </p:cxnSp>
      <p:cxnSp>
        <p:nvCxnSpPr>
          <p:cNvPr id="600" name="Google Shape;600;p40"/>
          <p:cNvCxnSpPr/>
          <p:nvPr/>
        </p:nvCxnSpPr>
        <p:spPr>
          <a:xfrm>
            <a:off x="1981200" y="5562600"/>
            <a:ext cx="0" cy="361309"/>
          </a:xfrm>
          <a:prstGeom prst="straightConnector1">
            <a:avLst/>
          </a:prstGeom>
          <a:noFill/>
          <a:ln cap="flat" cmpd="sng" w="25400">
            <a:solidFill>
              <a:srgbClr val="4A7DBA"/>
            </a:solidFill>
            <a:prstDash val="solid"/>
            <a:round/>
            <a:headEnd len="lg" w="lg" type="stealth"/>
            <a:tailEnd len="sm" w="sm" type="none"/>
          </a:ln>
        </p:spPr>
      </p:cxnSp>
      <p:cxnSp>
        <p:nvCxnSpPr>
          <p:cNvPr id="601" name="Google Shape;601;p40"/>
          <p:cNvCxnSpPr/>
          <p:nvPr/>
        </p:nvCxnSpPr>
        <p:spPr>
          <a:xfrm>
            <a:off x="2438400" y="5562600"/>
            <a:ext cx="0" cy="361309"/>
          </a:xfrm>
          <a:prstGeom prst="straightConnector1">
            <a:avLst/>
          </a:prstGeom>
          <a:noFill/>
          <a:ln cap="flat" cmpd="sng" w="25400">
            <a:solidFill>
              <a:srgbClr val="4A7DBA"/>
            </a:solidFill>
            <a:prstDash val="solid"/>
            <a:round/>
            <a:headEnd len="lg" w="lg" type="stealth"/>
            <a:tailEnd len="sm" w="sm" type="none"/>
          </a:ln>
        </p:spPr>
      </p:cxnSp>
      <p:cxnSp>
        <p:nvCxnSpPr>
          <p:cNvPr id="602" name="Google Shape;602;p40"/>
          <p:cNvCxnSpPr/>
          <p:nvPr/>
        </p:nvCxnSpPr>
        <p:spPr>
          <a:xfrm>
            <a:off x="2895600" y="5562600"/>
            <a:ext cx="0" cy="361309"/>
          </a:xfrm>
          <a:prstGeom prst="straightConnector1">
            <a:avLst/>
          </a:prstGeom>
          <a:noFill/>
          <a:ln cap="flat" cmpd="sng" w="25400">
            <a:solidFill>
              <a:srgbClr val="4A7DBA"/>
            </a:solidFill>
            <a:prstDash val="solid"/>
            <a:round/>
            <a:headEnd len="lg" w="lg" type="stealth"/>
            <a:tailEnd len="sm" w="sm" type="none"/>
          </a:ln>
        </p:spPr>
      </p:cxnSp>
      <p:sp>
        <p:nvSpPr>
          <p:cNvPr id="603" name="Google Shape;603;p40"/>
          <p:cNvSpPr txBox="1"/>
          <p:nvPr/>
        </p:nvSpPr>
        <p:spPr>
          <a:xfrm>
            <a:off x="6974497" y="1123890"/>
            <a:ext cx="154537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Other inputs</a:t>
            </a:r>
            <a:endParaRPr sz="2000">
              <a:solidFill>
                <a:schemeClr val="dk1"/>
              </a:solidFill>
              <a:latin typeface="Calibri"/>
              <a:ea typeface="Calibri"/>
              <a:cs typeface="Calibri"/>
              <a:sym typeface="Calibri"/>
            </a:endParaRPr>
          </a:p>
        </p:txBody>
      </p:sp>
      <p:sp>
        <p:nvSpPr>
          <p:cNvPr id="604" name="Google Shape;604;p40"/>
          <p:cNvSpPr txBox="1"/>
          <p:nvPr/>
        </p:nvSpPr>
        <p:spPr>
          <a:xfrm>
            <a:off x="8409791" y="2920425"/>
            <a:ext cx="872321"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Control O/p</a:t>
            </a:r>
            <a:endParaRPr sz="1600">
              <a:solidFill>
                <a:schemeClr val="dk1"/>
              </a:solidFill>
              <a:latin typeface="Calibri"/>
              <a:ea typeface="Calibri"/>
              <a:cs typeface="Calibri"/>
              <a:sym typeface="Calibri"/>
            </a:endParaRPr>
          </a:p>
        </p:txBody>
      </p:sp>
      <p:sp>
        <p:nvSpPr>
          <p:cNvPr id="605" name="Google Shape;605;p40"/>
          <p:cNvSpPr txBox="1"/>
          <p:nvPr/>
        </p:nvSpPr>
        <p:spPr>
          <a:xfrm>
            <a:off x="5806666" y="2952690"/>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Calibri"/>
                <a:ea typeface="Calibri"/>
                <a:cs typeface="Calibri"/>
                <a:sym typeface="Calibri"/>
              </a:rPr>
              <a:t>D</a:t>
            </a:r>
            <a:r>
              <a:rPr baseline="-25000" i="1" lang="en-US" sz="2000">
                <a:solidFill>
                  <a:schemeClr val="dk1"/>
                </a:solidFill>
                <a:latin typeface="Calibri"/>
                <a:ea typeface="Calibri"/>
                <a:cs typeface="Calibri"/>
                <a:sym typeface="Calibri"/>
              </a:rPr>
              <a:t>0</a:t>
            </a:r>
            <a:endParaRPr baseline="-25000" i="1" sz="2000">
              <a:solidFill>
                <a:schemeClr val="dk1"/>
              </a:solidFill>
              <a:latin typeface="Calibri"/>
              <a:ea typeface="Calibri"/>
              <a:cs typeface="Calibri"/>
              <a:sym typeface="Calibri"/>
            </a:endParaRPr>
          </a:p>
        </p:txBody>
      </p:sp>
      <p:sp>
        <p:nvSpPr>
          <p:cNvPr id="606" name="Google Shape;606;p40"/>
          <p:cNvSpPr txBox="1"/>
          <p:nvPr/>
        </p:nvSpPr>
        <p:spPr>
          <a:xfrm>
            <a:off x="5805488" y="3352800"/>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Calibri"/>
                <a:ea typeface="Calibri"/>
                <a:cs typeface="Calibri"/>
                <a:sym typeface="Calibri"/>
              </a:rPr>
              <a:t>D</a:t>
            </a:r>
            <a:r>
              <a:rPr baseline="-25000" i="1" lang="en-US" sz="2000">
                <a:solidFill>
                  <a:schemeClr val="dk1"/>
                </a:solidFill>
                <a:latin typeface="Calibri"/>
                <a:ea typeface="Calibri"/>
                <a:cs typeface="Calibri"/>
                <a:sym typeface="Calibri"/>
              </a:rPr>
              <a:t>7</a:t>
            </a:r>
            <a:endParaRPr/>
          </a:p>
        </p:txBody>
      </p:sp>
      <p:sp>
        <p:nvSpPr>
          <p:cNvPr id="607" name="Google Shape;607;p40"/>
          <p:cNvSpPr txBox="1"/>
          <p:nvPr/>
        </p:nvSpPr>
        <p:spPr>
          <a:xfrm>
            <a:off x="685800" y="4196159"/>
            <a:ext cx="492402" cy="3758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Calibri"/>
                <a:ea typeface="Calibri"/>
                <a:cs typeface="Calibri"/>
                <a:sym typeface="Calibri"/>
              </a:rPr>
              <a:t>T</a:t>
            </a:r>
            <a:r>
              <a:rPr baseline="-25000" i="1" lang="en-US" sz="2000">
                <a:solidFill>
                  <a:schemeClr val="dk1"/>
                </a:solidFill>
                <a:latin typeface="Calibri"/>
                <a:ea typeface="Calibri"/>
                <a:cs typeface="Calibri"/>
                <a:sym typeface="Calibri"/>
              </a:rPr>
              <a:t>15</a:t>
            </a:r>
            <a:endParaRPr baseline="-25000" i="1" sz="2000">
              <a:solidFill>
                <a:schemeClr val="dk1"/>
              </a:solidFill>
              <a:latin typeface="Calibri"/>
              <a:ea typeface="Calibri"/>
              <a:cs typeface="Calibri"/>
              <a:sym typeface="Calibri"/>
            </a:endParaRPr>
          </a:p>
        </p:txBody>
      </p:sp>
      <p:sp>
        <p:nvSpPr>
          <p:cNvPr id="608" name="Google Shape;608;p40"/>
          <p:cNvSpPr txBox="1"/>
          <p:nvPr/>
        </p:nvSpPr>
        <p:spPr>
          <a:xfrm>
            <a:off x="3657600" y="4476690"/>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Calibri"/>
                <a:ea typeface="Calibri"/>
                <a:cs typeface="Calibri"/>
                <a:sym typeface="Calibri"/>
              </a:rPr>
              <a:t>T</a:t>
            </a:r>
            <a:r>
              <a:rPr baseline="-25000" i="1" lang="en-US" sz="2000">
                <a:solidFill>
                  <a:schemeClr val="dk1"/>
                </a:solidFill>
                <a:latin typeface="Calibri"/>
                <a:ea typeface="Calibri"/>
                <a:cs typeface="Calibri"/>
                <a:sym typeface="Calibri"/>
              </a:rPr>
              <a:t>0</a:t>
            </a:r>
            <a:endParaRPr baseline="-25000" i="1" sz="2000">
              <a:solidFill>
                <a:schemeClr val="dk1"/>
              </a:solidFill>
              <a:latin typeface="Calibri"/>
              <a:ea typeface="Calibri"/>
              <a:cs typeface="Calibri"/>
              <a:sym typeface="Calibri"/>
            </a:endParaRPr>
          </a:p>
        </p:txBody>
      </p:sp>
      <p:cxnSp>
        <p:nvCxnSpPr>
          <p:cNvPr id="609" name="Google Shape;609;p40"/>
          <p:cNvCxnSpPr/>
          <p:nvPr/>
        </p:nvCxnSpPr>
        <p:spPr>
          <a:xfrm>
            <a:off x="3305176" y="6019800"/>
            <a:ext cx="778063" cy="0"/>
          </a:xfrm>
          <a:prstGeom prst="straightConnector1">
            <a:avLst/>
          </a:prstGeom>
          <a:noFill/>
          <a:ln cap="flat" cmpd="sng" w="25400">
            <a:solidFill>
              <a:srgbClr val="4A7DBA"/>
            </a:solidFill>
            <a:prstDash val="solid"/>
            <a:round/>
            <a:headEnd len="lg" w="lg" type="stealth"/>
            <a:tailEnd len="sm" w="sm" type="none"/>
          </a:ln>
        </p:spPr>
      </p:cxnSp>
      <p:cxnSp>
        <p:nvCxnSpPr>
          <p:cNvPr id="610" name="Google Shape;610;p40"/>
          <p:cNvCxnSpPr/>
          <p:nvPr/>
        </p:nvCxnSpPr>
        <p:spPr>
          <a:xfrm>
            <a:off x="3305176" y="6172200"/>
            <a:ext cx="1571624" cy="0"/>
          </a:xfrm>
          <a:prstGeom prst="straightConnector1">
            <a:avLst/>
          </a:prstGeom>
          <a:noFill/>
          <a:ln cap="flat" cmpd="sng" w="25400">
            <a:solidFill>
              <a:srgbClr val="4A7DBA"/>
            </a:solidFill>
            <a:prstDash val="solid"/>
            <a:round/>
            <a:headEnd len="lg" w="lg" type="stealth"/>
            <a:tailEnd len="sm" w="sm" type="none"/>
          </a:ln>
        </p:spPr>
      </p:cxnSp>
      <p:cxnSp>
        <p:nvCxnSpPr>
          <p:cNvPr id="611" name="Google Shape;611;p40"/>
          <p:cNvCxnSpPr/>
          <p:nvPr/>
        </p:nvCxnSpPr>
        <p:spPr>
          <a:xfrm>
            <a:off x="3308161" y="6324600"/>
            <a:ext cx="778063" cy="0"/>
          </a:xfrm>
          <a:prstGeom prst="straightConnector1">
            <a:avLst/>
          </a:prstGeom>
          <a:noFill/>
          <a:ln cap="flat" cmpd="sng" w="25400">
            <a:solidFill>
              <a:srgbClr val="4A7DBA"/>
            </a:solidFill>
            <a:prstDash val="solid"/>
            <a:round/>
            <a:headEnd len="lg" w="lg" type="stealth"/>
            <a:tailEnd len="sm" w="sm" type="none"/>
          </a:ln>
        </p:spPr>
      </p:cxnSp>
      <p:sp>
        <p:nvSpPr>
          <p:cNvPr id="612" name="Google Shape;612;p40"/>
          <p:cNvSpPr txBox="1"/>
          <p:nvPr/>
        </p:nvSpPr>
        <p:spPr>
          <a:xfrm>
            <a:off x="4047396" y="5791200"/>
            <a:ext cx="1699907"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Increment (INR)</a:t>
            </a:r>
            <a:endParaRPr sz="1800">
              <a:solidFill>
                <a:schemeClr val="dk1"/>
              </a:solidFill>
              <a:latin typeface="Calibri"/>
              <a:ea typeface="Calibri"/>
              <a:cs typeface="Calibri"/>
              <a:sym typeface="Calibri"/>
            </a:endParaRPr>
          </a:p>
        </p:txBody>
      </p:sp>
      <p:sp>
        <p:nvSpPr>
          <p:cNvPr id="613" name="Google Shape;613;p40"/>
          <p:cNvSpPr txBox="1"/>
          <p:nvPr/>
        </p:nvSpPr>
        <p:spPr>
          <a:xfrm>
            <a:off x="4786312" y="6000752"/>
            <a:ext cx="127716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Clear (CLR)</a:t>
            </a:r>
            <a:endParaRPr sz="1800">
              <a:solidFill>
                <a:schemeClr val="dk1"/>
              </a:solidFill>
              <a:latin typeface="Calibri"/>
              <a:ea typeface="Calibri"/>
              <a:cs typeface="Calibri"/>
              <a:sym typeface="Calibri"/>
            </a:endParaRPr>
          </a:p>
        </p:txBody>
      </p:sp>
      <p:sp>
        <p:nvSpPr>
          <p:cNvPr id="614" name="Google Shape;614;p40"/>
          <p:cNvSpPr txBox="1"/>
          <p:nvPr/>
        </p:nvSpPr>
        <p:spPr>
          <a:xfrm>
            <a:off x="4007581" y="6141004"/>
            <a:ext cx="79301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Clock</a:t>
            </a:r>
            <a:endParaRPr sz="1800">
              <a:solidFill>
                <a:schemeClr val="dk1"/>
              </a:solidFill>
              <a:latin typeface="Calibri"/>
              <a:ea typeface="Calibri"/>
              <a:cs typeface="Calibri"/>
              <a:sym typeface="Calibri"/>
            </a:endParaRPr>
          </a:p>
        </p:txBody>
      </p:sp>
      <p:cxnSp>
        <p:nvCxnSpPr>
          <p:cNvPr id="615" name="Google Shape;615;p40"/>
          <p:cNvCxnSpPr/>
          <p:nvPr/>
        </p:nvCxnSpPr>
        <p:spPr>
          <a:xfrm>
            <a:off x="3138488" y="4517576"/>
            <a:ext cx="0" cy="206824"/>
          </a:xfrm>
          <a:prstGeom prst="straightConnector1">
            <a:avLst/>
          </a:prstGeom>
          <a:noFill/>
          <a:ln cap="flat" cmpd="sng" w="25400">
            <a:solidFill>
              <a:srgbClr val="4A7DBA"/>
            </a:solidFill>
            <a:prstDash val="solid"/>
            <a:round/>
            <a:headEnd len="lg" w="lg" type="stealth"/>
            <a:tailEnd len="sm" w="sm" type="none"/>
          </a:ln>
        </p:spPr>
      </p:cxnSp>
      <p:cxnSp>
        <p:nvCxnSpPr>
          <p:cNvPr id="616" name="Google Shape;616;p40"/>
          <p:cNvCxnSpPr/>
          <p:nvPr/>
        </p:nvCxnSpPr>
        <p:spPr>
          <a:xfrm>
            <a:off x="2819400" y="4510088"/>
            <a:ext cx="0" cy="206824"/>
          </a:xfrm>
          <a:prstGeom prst="straightConnector1">
            <a:avLst/>
          </a:prstGeom>
          <a:noFill/>
          <a:ln cap="flat" cmpd="sng" w="25400">
            <a:solidFill>
              <a:srgbClr val="4A7DBA"/>
            </a:solidFill>
            <a:prstDash val="solid"/>
            <a:round/>
            <a:headEnd len="lg" w="lg" type="stealth"/>
            <a:tailEnd len="sm" w="sm" type="none"/>
          </a:ln>
        </p:spPr>
      </p:cxnSp>
      <p:cxnSp>
        <p:nvCxnSpPr>
          <p:cNvPr id="617" name="Google Shape;617;p40"/>
          <p:cNvCxnSpPr/>
          <p:nvPr/>
        </p:nvCxnSpPr>
        <p:spPr>
          <a:xfrm>
            <a:off x="1566864" y="4510088"/>
            <a:ext cx="0" cy="206824"/>
          </a:xfrm>
          <a:prstGeom prst="straightConnector1">
            <a:avLst/>
          </a:prstGeom>
          <a:noFill/>
          <a:ln cap="flat" cmpd="sng" w="25400">
            <a:solidFill>
              <a:srgbClr val="4A7DBA"/>
            </a:solidFill>
            <a:prstDash val="solid"/>
            <a:round/>
            <a:headEnd len="lg" w="lg" type="stealth"/>
            <a:tailEnd len="sm" w="sm" type="none"/>
          </a:ln>
        </p:spPr>
      </p:cxnSp>
      <p:graphicFrame>
        <p:nvGraphicFramePr>
          <p:cNvPr id="618" name="Google Shape;618;p40"/>
          <p:cNvGraphicFramePr/>
          <p:nvPr/>
        </p:nvGraphicFramePr>
        <p:xfrm>
          <a:off x="588760" y="809624"/>
          <a:ext cx="3000000" cy="3000000"/>
        </p:xfrm>
        <a:graphic>
          <a:graphicData uri="http://schemas.openxmlformats.org/drawingml/2006/table">
            <a:tbl>
              <a:tblPr bandRow="1" firstRow="1">
                <a:noFill/>
                <a:tableStyleId>{5A4BFEA5-7B0E-48FB-BEB5-27136A7F970A}</a:tableStyleId>
              </a:tblPr>
              <a:tblGrid>
                <a:gridCol w="478050"/>
                <a:gridCol w="762000"/>
                <a:gridCol w="762000"/>
                <a:gridCol w="838200"/>
                <a:gridCol w="260350"/>
                <a:gridCol w="260350"/>
                <a:gridCol w="260350"/>
                <a:gridCol w="260350"/>
                <a:gridCol w="260350"/>
                <a:gridCol w="260350"/>
                <a:gridCol w="260350"/>
                <a:gridCol w="260350"/>
                <a:gridCol w="260350"/>
                <a:gridCol w="260350"/>
                <a:gridCol w="260350"/>
                <a:gridCol w="260350"/>
              </a:tblGrid>
              <a:tr h="352425">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0</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2400" u="none" cap="none" strike="noStrike">
                          <a:solidFill>
                            <a:srgbClr val="FF0000"/>
                          </a:solidFill>
                        </a:rPr>
                        <a:t>1</a:t>
                      </a:r>
                      <a:endParaRPr b="0" sz="2400" u="none" cap="none" strike="noStrike">
                        <a:solidFill>
                          <a:srgbClr val="FF0000"/>
                        </a:solidFil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cxnSp>
        <p:nvCxnSpPr>
          <p:cNvPr id="619" name="Google Shape;619;p40"/>
          <p:cNvCxnSpPr/>
          <p:nvPr/>
        </p:nvCxnSpPr>
        <p:spPr>
          <a:xfrm>
            <a:off x="3109912" y="3124200"/>
            <a:ext cx="0" cy="250257"/>
          </a:xfrm>
          <a:prstGeom prst="straightConnector1">
            <a:avLst/>
          </a:prstGeom>
          <a:noFill/>
          <a:ln cap="flat" cmpd="sng" w="25400">
            <a:solidFill>
              <a:srgbClr val="FF0000"/>
            </a:solidFill>
            <a:prstDash val="solid"/>
            <a:round/>
            <a:headEnd len="sm" w="sm" type="none"/>
            <a:tailEnd len="lg" w="lg" type="stealth"/>
          </a:ln>
        </p:spPr>
      </p:cxnSp>
      <p:sp>
        <p:nvSpPr>
          <p:cNvPr id="620" name="Google Shape;620;p40"/>
          <p:cNvSpPr txBox="1"/>
          <p:nvPr/>
        </p:nvSpPr>
        <p:spPr>
          <a:xfrm>
            <a:off x="2924176" y="3333690"/>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rgbClr val="FF0000"/>
                </a:solidFill>
                <a:latin typeface="Calibri"/>
                <a:ea typeface="Calibri"/>
                <a:cs typeface="Calibri"/>
                <a:sym typeface="Calibri"/>
              </a:rPr>
              <a:t>D</a:t>
            </a:r>
            <a:r>
              <a:rPr baseline="-25000" i="1" lang="en-US" sz="2000">
                <a:solidFill>
                  <a:srgbClr val="FF0000"/>
                </a:solidFill>
                <a:latin typeface="Calibri"/>
                <a:ea typeface="Calibri"/>
                <a:cs typeface="Calibri"/>
                <a:sym typeface="Calibri"/>
              </a:rPr>
              <a:t>1</a:t>
            </a:r>
            <a:endParaRPr baseline="-25000" i="1" sz="2000">
              <a:solidFill>
                <a:srgbClr val="FF0000"/>
              </a:solidFill>
              <a:latin typeface="Calibri"/>
              <a:ea typeface="Calibri"/>
              <a:cs typeface="Calibri"/>
              <a:sym typeface="Calibri"/>
            </a:endParaRPr>
          </a:p>
        </p:txBody>
      </p:sp>
      <p:sp>
        <p:nvSpPr>
          <p:cNvPr id="621" name="Google Shape;621;p40"/>
          <p:cNvSpPr txBox="1"/>
          <p:nvPr/>
        </p:nvSpPr>
        <p:spPr>
          <a:xfrm>
            <a:off x="3048000" y="1857346"/>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Calibri"/>
                <a:ea typeface="Calibri"/>
                <a:cs typeface="Calibri"/>
                <a:sym typeface="Calibri"/>
              </a:rPr>
              <a:t>1</a:t>
            </a:r>
            <a:endParaRPr baseline="-25000" sz="2000">
              <a:solidFill>
                <a:srgbClr val="FF0000"/>
              </a:solidFill>
              <a:latin typeface="Calibri"/>
              <a:ea typeface="Calibri"/>
              <a:cs typeface="Calibri"/>
              <a:sym typeface="Calibri"/>
            </a:endParaRPr>
          </a:p>
        </p:txBody>
      </p:sp>
      <p:sp>
        <p:nvSpPr>
          <p:cNvPr id="622" name="Google Shape;622;p40"/>
          <p:cNvSpPr txBox="1"/>
          <p:nvPr/>
        </p:nvSpPr>
        <p:spPr>
          <a:xfrm>
            <a:off x="2209800" y="1857314"/>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Calibri"/>
                <a:ea typeface="Calibri"/>
                <a:cs typeface="Calibri"/>
                <a:sym typeface="Calibri"/>
              </a:rPr>
              <a:t>0</a:t>
            </a:r>
            <a:endParaRPr baseline="-25000" sz="2000">
              <a:solidFill>
                <a:srgbClr val="FF0000"/>
              </a:solidFill>
              <a:latin typeface="Calibri"/>
              <a:ea typeface="Calibri"/>
              <a:cs typeface="Calibri"/>
              <a:sym typeface="Calibri"/>
            </a:endParaRPr>
          </a:p>
        </p:txBody>
      </p:sp>
      <p:sp>
        <p:nvSpPr>
          <p:cNvPr id="623" name="Google Shape;623;p40"/>
          <p:cNvSpPr txBox="1"/>
          <p:nvPr/>
        </p:nvSpPr>
        <p:spPr>
          <a:xfrm>
            <a:off x="1457362" y="1857376"/>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Calibri"/>
                <a:ea typeface="Calibri"/>
                <a:cs typeface="Calibri"/>
                <a:sym typeface="Calibri"/>
              </a:rPr>
              <a:t>0</a:t>
            </a:r>
            <a:endParaRPr baseline="-25000" sz="2000">
              <a:solidFill>
                <a:srgbClr val="FF0000"/>
              </a:solidFill>
              <a:latin typeface="Calibri"/>
              <a:ea typeface="Calibri"/>
              <a:cs typeface="Calibri"/>
              <a:sym typeface="Calibri"/>
            </a:endParaRPr>
          </a:p>
        </p:txBody>
      </p:sp>
      <p:sp>
        <p:nvSpPr>
          <p:cNvPr id="624" name="Google Shape;624;p40"/>
          <p:cNvSpPr txBox="1"/>
          <p:nvPr/>
        </p:nvSpPr>
        <p:spPr>
          <a:xfrm>
            <a:off x="771562" y="1863636"/>
            <a:ext cx="44763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Calibri"/>
                <a:ea typeface="Calibri"/>
                <a:cs typeface="Calibri"/>
                <a:sym typeface="Calibri"/>
              </a:rPr>
              <a:t>0</a:t>
            </a:r>
            <a:endParaRPr baseline="-25000" sz="2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5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ppt_w</p:attrName>
                                        </p:attrNameLst>
                                      </p:cBhvr>
                                      <p:tavLst>
                                        <p:tav fmla="" tm="0">
                                          <p:val>
                                            <p:strVal val="0"/>
                                          </p:val>
                                        </p:tav>
                                        <p:tav fmla="" tm="100000">
                                          <p:val>
                                            <p:strVal val="#ppt_w"/>
                                          </p:val>
                                        </p:tav>
                                      </p:tavLst>
                                    </p:anim>
                                    <p:anim calcmode="lin" valueType="num">
                                      <p:cBhvr additive="base">
                                        <p:cTn dur="500"/>
                                        <p:tgtEl>
                                          <p:spTgt spid="5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5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41"/>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Control Unit</a:t>
            </a:r>
            <a:endParaRPr/>
          </a:p>
        </p:txBody>
      </p:sp>
      <p:sp>
        <p:nvSpPr>
          <p:cNvPr id="630" name="Google Shape;630;p4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04000"/>
              </a:lnSpc>
              <a:spcBef>
                <a:spcPts val="0"/>
              </a:spcBef>
              <a:spcAft>
                <a:spcPts val="0"/>
              </a:spcAft>
              <a:buClr>
                <a:schemeClr val="dk1"/>
              </a:buClr>
              <a:buSzPts val="2400"/>
              <a:buChar char="▪"/>
            </a:pPr>
            <a:r>
              <a:rPr lang="en-US"/>
              <a:t>Components of Control unit are</a:t>
            </a:r>
            <a:endParaRPr/>
          </a:p>
          <a:p>
            <a:pPr indent="-457200" lvl="1" marL="857230" rtl="0" algn="just">
              <a:lnSpc>
                <a:spcPct val="104000"/>
              </a:lnSpc>
              <a:spcBef>
                <a:spcPts val="400"/>
              </a:spcBef>
              <a:spcAft>
                <a:spcPts val="0"/>
              </a:spcAft>
              <a:buClr>
                <a:schemeClr val="dk1"/>
              </a:buClr>
              <a:buSzPts val="2000"/>
              <a:buFont typeface="Calibri"/>
              <a:buAutoNum type="arabicPeriod"/>
            </a:pPr>
            <a:r>
              <a:rPr lang="en-US"/>
              <a:t>Two decoders</a:t>
            </a:r>
            <a:endParaRPr/>
          </a:p>
          <a:p>
            <a:pPr indent="-457200" lvl="1" marL="857230" rtl="0" algn="just">
              <a:lnSpc>
                <a:spcPct val="104000"/>
              </a:lnSpc>
              <a:spcBef>
                <a:spcPts val="400"/>
              </a:spcBef>
              <a:spcAft>
                <a:spcPts val="0"/>
              </a:spcAft>
              <a:buClr>
                <a:schemeClr val="dk1"/>
              </a:buClr>
              <a:buSzPts val="2000"/>
              <a:buFont typeface="Calibri"/>
              <a:buAutoNum type="arabicPeriod"/>
            </a:pPr>
            <a:r>
              <a:rPr lang="en-US"/>
              <a:t>A sequence counter</a:t>
            </a:r>
            <a:endParaRPr/>
          </a:p>
          <a:p>
            <a:pPr indent="-457200" lvl="1" marL="857230" rtl="0" algn="just">
              <a:lnSpc>
                <a:spcPct val="104000"/>
              </a:lnSpc>
              <a:spcBef>
                <a:spcPts val="400"/>
              </a:spcBef>
              <a:spcAft>
                <a:spcPts val="0"/>
              </a:spcAft>
              <a:buClr>
                <a:schemeClr val="dk1"/>
              </a:buClr>
              <a:buSzPts val="2000"/>
              <a:buFont typeface="Calibri"/>
              <a:buAutoNum type="arabicPeriod"/>
            </a:pPr>
            <a:r>
              <a:rPr lang="en-US"/>
              <a:t>Control logic gates</a:t>
            </a:r>
            <a:endParaRPr/>
          </a:p>
          <a:p>
            <a:pPr indent="-342883" lvl="0" marL="342883" rtl="0" algn="just">
              <a:lnSpc>
                <a:spcPct val="104000"/>
              </a:lnSpc>
              <a:spcBef>
                <a:spcPts val="480"/>
              </a:spcBef>
              <a:spcAft>
                <a:spcPts val="0"/>
              </a:spcAft>
              <a:buClr>
                <a:schemeClr val="dk1"/>
              </a:buClr>
              <a:buSzPts val="2400"/>
              <a:buChar char="▪"/>
            </a:pPr>
            <a:r>
              <a:rPr lang="en-US"/>
              <a:t>An instruction read from memory is placed in the instruction register (IR).</a:t>
            </a:r>
            <a:endParaRPr/>
          </a:p>
          <a:p>
            <a:pPr indent="-342883" lvl="0" marL="342883" rtl="0" algn="just">
              <a:lnSpc>
                <a:spcPct val="104000"/>
              </a:lnSpc>
              <a:spcBef>
                <a:spcPts val="480"/>
              </a:spcBef>
              <a:spcAft>
                <a:spcPts val="0"/>
              </a:spcAft>
              <a:buClr>
                <a:schemeClr val="dk1"/>
              </a:buClr>
              <a:buSzPts val="2400"/>
              <a:buChar char="▪"/>
            </a:pPr>
            <a:r>
              <a:rPr lang="en-US"/>
              <a:t>In control unit the IR is divided into three parts: I bit, the operation code (12-14)bit, and bits 0 through 11.</a:t>
            </a:r>
            <a:endParaRPr/>
          </a:p>
          <a:p>
            <a:pPr indent="-342883" lvl="0" marL="342883" rtl="0" algn="just">
              <a:lnSpc>
                <a:spcPct val="104000"/>
              </a:lnSpc>
              <a:spcBef>
                <a:spcPts val="480"/>
              </a:spcBef>
              <a:spcAft>
                <a:spcPts val="0"/>
              </a:spcAft>
              <a:buClr>
                <a:schemeClr val="dk1"/>
              </a:buClr>
              <a:buSzPts val="2400"/>
              <a:buChar char="▪"/>
            </a:pPr>
            <a:r>
              <a:rPr lang="en-US"/>
              <a:t>The operation code in bits 12 through 14 are decoded with a 3 x 8 decoder.</a:t>
            </a:r>
            <a:endParaRPr/>
          </a:p>
          <a:p>
            <a:pPr indent="-342883" lvl="0" marL="342883" rtl="0" algn="just">
              <a:lnSpc>
                <a:spcPct val="104000"/>
              </a:lnSpc>
              <a:spcBef>
                <a:spcPts val="480"/>
              </a:spcBef>
              <a:spcAft>
                <a:spcPts val="0"/>
              </a:spcAft>
              <a:buClr>
                <a:schemeClr val="dk1"/>
              </a:buClr>
              <a:buSzPts val="2400"/>
              <a:buChar char="▪"/>
            </a:pPr>
            <a:r>
              <a:rPr lang="en-US"/>
              <a:t>Bit-15 of the instruction is transferred to a flip-flop designated by the symbol 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0"/>
            <a:ext cx="8229600" cy="6477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600"/>
              <a:buFont typeface="Calibri"/>
              <a:buNone/>
            </a:pPr>
            <a:r>
              <a:rPr lang="en-US" sz="9600"/>
              <a:t>Instruction codes</a:t>
            </a:r>
            <a:endParaRPr/>
          </a:p>
        </p:txBody>
      </p:sp>
      <p:sp>
        <p:nvSpPr>
          <p:cNvPr id="107" name="Google Shape;107;p15"/>
          <p:cNvSpPr/>
          <p:nvPr/>
        </p:nvSpPr>
        <p:spPr>
          <a:xfrm>
            <a:off x="0" y="6477000"/>
            <a:ext cx="9144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FFFF"/>
                </a:solidFill>
                <a:latin typeface="Calibri"/>
                <a:ea typeface="Calibri"/>
                <a:cs typeface="Calibri"/>
                <a:sym typeface="Calibri"/>
              </a:rPr>
              <a:t>Unit – 2: </a:t>
            </a:r>
            <a:r>
              <a:rPr b="0" i="0" lang="en-US" sz="1800" u="none" cap="none" strike="noStrike">
                <a:solidFill>
                  <a:schemeClr val="lt1"/>
                </a:solidFill>
                <a:latin typeface="Calibri"/>
                <a:ea typeface="Calibri"/>
                <a:cs typeface="Calibri"/>
                <a:sym typeface="Calibri"/>
              </a:rPr>
              <a:t>Basic Computer Organization</a:t>
            </a:r>
            <a:r>
              <a:rPr b="0" i="0" lang="en-US" sz="1800" u="none" cap="none" strike="noStrike">
                <a:solidFill>
                  <a:srgbClr val="FFFFFF"/>
                </a:solidFill>
                <a:latin typeface="Calibri"/>
                <a:ea typeface="Calibri"/>
                <a:cs typeface="Calibri"/>
                <a:sym typeface="Calibri"/>
              </a:rPr>
              <a:t>                     Darshan Institute of Engineering &amp; Technology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42"/>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Control Unit</a:t>
            </a:r>
            <a:endParaRPr/>
          </a:p>
        </p:txBody>
      </p:sp>
      <p:sp>
        <p:nvSpPr>
          <p:cNvPr id="636" name="Google Shape;636;p4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04000"/>
              </a:lnSpc>
              <a:spcBef>
                <a:spcPts val="0"/>
              </a:spcBef>
              <a:spcAft>
                <a:spcPts val="0"/>
              </a:spcAft>
              <a:buClr>
                <a:schemeClr val="dk1"/>
              </a:buClr>
              <a:buSzPts val="2400"/>
              <a:buChar char="▪"/>
            </a:pPr>
            <a:r>
              <a:rPr lang="en-US"/>
              <a:t>The eight outputs of the decoder are designated by the symbols D</a:t>
            </a:r>
            <a:r>
              <a:rPr baseline="-25000" lang="en-US"/>
              <a:t>0</a:t>
            </a:r>
            <a:r>
              <a:rPr lang="en-US"/>
              <a:t> through D</a:t>
            </a:r>
            <a:r>
              <a:rPr baseline="-25000" lang="en-US"/>
              <a:t>7</a:t>
            </a:r>
            <a:r>
              <a:rPr lang="en-US"/>
              <a:t>. </a:t>
            </a:r>
            <a:endParaRPr/>
          </a:p>
          <a:p>
            <a:pPr indent="-342883" lvl="0" marL="342883" rtl="0" algn="just">
              <a:lnSpc>
                <a:spcPct val="104000"/>
              </a:lnSpc>
              <a:spcBef>
                <a:spcPts val="480"/>
              </a:spcBef>
              <a:spcAft>
                <a:spcPts val="0"/>
              </a:spcAft>
              <a:buClr>
                <a:schemeClr val="dk1"/>
              </a:buClr>
              <a:buSzPts val="2400"/>
              <a:buChar char="▪"/>
            </a:pPr>
            <a:r>
              <a:rPr lang="en-US"/>
              <a:t>Bits 0 through 11 are applied to the control logic gates.</a:t>
            </a:r>
            <a:endParaRPr/>
          </a:p>
          <a:p>
            <a:pPr indent="-342883" lvl="0" marL="342883" rtl="0" algn="just">
              <a:lnSpc>
                <a:spcPct val="104000"/>
              </a:lnSpc>
              <a:spcBef>
                <a:spcPts val="480"/>
              </a:spcBef>
              <a:spcAft>
                <a:spcPts val="0"/>
              </a:spcAft>
              <a:buClr>
                <a:schemeClr val="dk1"/>
              </a:buClr>
              <a:buSzPts val="2400"/>
              <a:buChar char="▪"/>
            </a:pPr>
            <a:r>
              <a:rPr lang="en-US"/>
              <a:t>The 4‐bit sequence counter can count in binary from 0 through 15. The outputs of counter are decoded into 16 timing signals T</a:t>
            </a:r>
            <a:r>
              <a:rPr baseline="-25000" lang="en-US"/>
              <a:t>0 </a:t>
            </a:r>
            <a:r>
              <a:rPr lang="en-US"/>
              <a:t>through T</a:t>
            </a:r>
            <a:r>
              <a:rPr baseline="-25000" lang="en-US"/>
              <a:t>15</a:t>
            </a:r>
            <a:r>
              <a:rPr lang="en-US"/>
              <a:t>.</a:t>
            </a:r>
            <a:endParaRPr/>
          </a:p>
          <a:p>
            <a:pPr indent="-342883" lvl="0" marL="342883" rtl="0" algn="just">
              <a:lnSpc>
                <a:spcPct val="104000"/>
              </a:lnSpc>
              <a:spcBef>
                <a:spcPts val="480"/>
              </a:spcBef>
              <a:spcAft>
                <a:spcPts val="0"/>
              </a:spcAft>
              <a:buClr>
                <a:schemeClr val="dk1"/>
              </a:buClr>
              <a:buSzPts val="2400"/>
              <a:buChar char="▪"/>
            </a:pPr>
            <a:r>
              <a:rPr lang="en-US"/>
              <a:t>The sequence counter SC can be incremented or cleared synchronously.</a:t>
            </a:r>
            <a:endParaRPr/>
          </a:p>
          <a:p>
            <a:pPr indent="-342883" lvl="0" marL="342883" rtl="0" algn="just">
              <a:lnSpc>
                <a:spcPct val="104000"/>
              </a:lnSpc>
              <a:spcBef>
                <a:spcPts val="480"/>
              </a:spcBef>
              <a:spcAft>
                <a:spcPts val="0"/>
              </a:spcAft>
              <a:buClr>
                <a:schemeClr val="dk1"/>
              </a:buClr>
              <a:buSzPts val="2400"/>
              <a:buChar char="▪"/>
            </a:pPr>
            <a:r>
              <a:rPr lang="en-US"/>
              <a:t>Most of the time, the counter is incremented to provide the sequence of timing signals out of 4 X 16 decoder.</a:t>
            </a:r>
            <a:endParaRPr/>
          </a:p>
          <a:p>
            <a:pPr indent="-342883" lvl="0" marL="342883" rtl="0" algn="just">
              <a:lnSpc>
                <a:spcPct val="104000"/>
              </a:lnSpc>
              <a:spcBef>
                <a:spcPts val="480"/>
              </a:spcBef>
              <a:spcAft>
                <a:spcPts val="0"/>
              </a:spcAft>
              <a:buClr>
                <a:schemeClr val="dk1"/>
              </a:buClr>
              <a:buSzPts val="2400"/>
              <a:buChar char="▪"/>
            </a:pPr>
            <a:r>
              <a:rPr lang="en-US"/>
              <a:t>Once in awhile, the counter is cleared to 0, causing the next timing signal to be T</a:t>
            </a:r>
            <a:r>
              <a:rPr baseline="-25000" lang="en-US"/>
              <a:t>0</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43"/>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Control Unit</a:t>
            </a:r>
            <a:endParaRPr/>
          </a:p>
        </p:txBody>
      </p:sp>
      <p:sp>
        <p:nvSpPr>
          <p:cNvPr id="642" name="Google Shape;642;p4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04000"/>
              </a:lnSpc>
              <a:spcBef>
                <a:spcPts val="0"/>
              </a:spcBef>
              <a:spcAft>
                <a:spcPts val="0"/>
              </a:spcAft>
              <a:buClr>
                <a:schemeClr val="dk1"/>
              </a:buClr>
              <a:buSzPts val="2040"/>
              <a:buChar char="▪"/>
            </a:pPr>
            <a:r>
              <a:rPr lang="en-US" sz="2040"/>
              <a:t>As an example, consider the case where SC is incremented to provide timing signals T</a:t>
            </a:r>
            <a:r>
              <a:rPr baseline="-25000" lang="en-US" sz="2040"/>
              <a:t>0</a:t>
            </a:r>
            <a:r>
              <a:rPr lang="en-US" sz="2040"/>
              <a:t>, T</a:t>
            </a:r>
            <a:r>
              <a:rPr baseline="-25000" lang="en-US" sz="2040"/>
              <a:t>1</a:t>
            </a:r>
            <a:r>
              <a:rPr lang="en-US" sz="2040"/>
              <a:t>, T</a:t>
            </a:r>
            <a:r>
              <a:rPr baseline="-25000" lang="en-US" sz="2040"/>
              <a:t>2</a:t>
            </a:r>
            <a:r>
              <a:rPr lang="en-US" sz="2040"/>
              <a:t>, T</a:t>
            </a:r>
            <a:r>
              <a:rPr baseline="-25000" lang="en-US" sz="2040"/>
              <a:t>3</a:t>
            </a:r>
            <a:r>
              <a:rPr lang="en-US" sz="2040"/>
              <a:t> and T</a:t>
            </a:r>
            <a:r>
              <a:rPr baseline="-25000" lang="en-US" sz="2040"/>
              <a:t>4</a:t>
            </a:r>
            <a:r>
              <a:rPr lang="en-US" sz="2040"/>
              <a:t> in sequence. At time T</a:t>
            </a:r>
            <a:r>
              <a:rPr baseline="-25000" lang="en-US" sz="2040"/>
              <a:t>4</a:t>
            </a:r>
            <a:r>
              <a:rPr lang="en-US" sz="2040"/>
              <a:t>, SC is cleared to 0 if decoder output D</a:t>
            </a:r>
            <a:r>
              <a:rPr baseline="-25000" lang="en-US" sz="2040"/>
              <a:t>3</a:t>
            </a:r>
            <a:r>
              <a:rPr lang="en-US" sz="2040"/>
              <a:t> is active. This is expressed symbolically by the statement </a:t>
            </a:r>
            <a:endParaRPr/>
          </a:p>
          <a:p>
            <a:pPr indent="0" lvl="0" marL="0" rtl="0" algn="ctr">
              <a:lnSpc>
                <a:spcPct val="104000"/>
              </a:lnSpc>
              <a:spcBef>
                <a:spcPts val="408"/>
              </a:spcBef>
              <a:spcAft>
                <a:spcPts val="0"/>
              </a:spcAft>
              <a:buClr>
                <a:schemeClr val="dk1"/>
              </a:buClr>
              <a:buSzPts val="2040"/>
              <a:buNone/>
            </a:pPr>
            <a:r>
              <a:rPr lang="en-US" sz="2040"/>
              <a:t>D</a:t>
            </a:r>
            <a:r>
              <a:rPr baseline="-25000" lang="en-US" sz="2040"/>
              <a:t>3</a:t>
            </a:r>
            <a:r>
              <a:rPr lang="en-US" sz="2040"/>
              <a:t>T</a:t>
            </a:r>
            <a:r>
              <a:rPr baseline="-25000" lang="en-US" sz="2040"/>
              <a:t>4</a:t>
            </a:r>
            <a:r>
              <a:rPr lang="en-US" sz="2040"/>
              <a:t>:  SC ← 0</a:t>
            </a:r>
            <a:endParaRPr/>
          </a:p>
          <a:p>
            <a:pPr indent="-342883" lvl="0" marL="342883" rtl="0" algn="just">
              <a:lnSpc>
                <a:spcPct val="104000"/>
              </a:lnSpc>
              <a:spcBef>
                <a:spcPts val="408"/>
              </a:spcBef>
              <a:spcAft>
                <a:spcPts val="0"/>
              </a:spcAft>
              <a:buClr>
                <a:schemeClr val="dk1"/>
              </a:buClr>
              <a:buSzPts val="2040"/>
              <a:buChar char="▪"/>
            </a:pPr>
            <a:r>
              <a:rPr lang="en-US" sz="2040"/>
              <a:t>Initially, the CLR input of SC is active.</a:t>
            </a:r>
            <a:endParaRPr/>
          </a:p>
          <a:p>
            <a:pPr indent="-342883" lvl="0" marL="342883" rtl="0" algn="just">
              <a:lnSpc>
                <a:spcPct val="104000"/>
              </a:lnSpc>
              <a:spcBef>
                <a:spcPts val="408"/>
              </a:spcBef>
              <a:spcAft>
                <a:spcPts val="0"/>
              </a:spcAft>
              <a:buClr>
                <a:schemeClr val="dk1"/>
              </a:buClr>
              <a:buSzPts val="2040"/>
              <a:buChar char="▪"/>
            </a:pPr>
            <a:r>
              <a:rPr lang="en-US" sz="2040"/>
              <a:t>The first positive transition of the clock clears SC to 0, which in turn activates the timing T</a:t>
            </a:r>
            <a:r>
              <a:rPr baseline="-25000" lang="en-US" sz="2040"/>
              <a:t>0</a:t>
            </a:r>
            <a:r>
              <a:rPr lang="en-US" sz="2040"/>
              <a:t> out of the decoder.</a:t>
            </a:r>
            <a:endParaRPr/>
          </a:p>
          <a:p>
            <a:pPr indent="-342883" lvl="0" marL="342883" rtl="0" algn="just">
              <a:lnSpc>
                <a:spcPct val="104000"/>
              </a:lnSpc>
              <a:spcBef>
                <a:spcPts val="408"/>
              </a:spcBef>
              <a:spcAft>
                <a:spcPts val="0"/>
              </a:spcAft>
              <a:buClr>
                <a:schemeClr val="dk1"/>
              </a:buClr>
              <a:buSzPts val="2040"/>
              <a:buChar char="▪"/>
            </a:pPr>
            <a:r>
              <a:rPr lang="en-US" sz="2040"/>
              <a:t>T</a:t>
            </a:r>
            <a:r>
              <a:rPr baseline="-25000" lang="en-US" sz="2040"/>
              <a:t>0</a:t>
            </a:r>
            <a:r>
              <a:rPr lang="en-US" sz="2040"/>
              <a:t> is active during one clock cycle.</a:t>
            </a:r>
            <a:endParaRPr/>
          </a:p>
          <a:p>
            <a:pPr indent="-342883" lvl="0" marL="342883" rtl="0" algn="just">
              <a:lnSpc>
                <a:spcPct val="104000"/>
              </a:lnSpc>
              <a:spcBef>
                <a:spcPts val="408"/>
              </a:spcBef>
              <a:spcAft>
                <a:spcPts val="0"/>
              </a:spcAft>
              <a:buClr>
                <a:schemeClr val="dk1"/>
              </a:buClr>
              <a:buSzPts val="2040"/>
              <a:buChar char="▪"/>
            </a:pPr>
            <a:r>
              <a:rPr lang="en-US" sz="2040"/>
              <a:t>The positive clock transition labeled T</a:t>
            </a:r>
            <a:r>
              <a:rPr baseline="-25000" lang="en-US" sz="2040"/>
              <a:t>0</a:t>
            </a:r>
            <a:r>
              <a:rPr lang="en-US" sz="2040"/>
              <a:t> in the diagram will trigger only those registers whose control inputs are connected to timing signal T</a:t>
            </a:r>
            <a:r>
              <a:rPr baseline="-25000" lang="en-US" sz="2040"/>
              <a:t>0</a:t>
            </a:r>
            <a:r>
              <a:rPr lang="en-US" sz="2040"/>
              <a:t>.</a:t>
            </a:r>
            <a:endParaRPr/>
          </a:p>
          <a:p>
            <a:pPr indent="-342883" lvl="0" marL="342883" rtl="0" algn="just">
              <a:lnSpc>
                <a:spcPct val="104000"/>
              </a:lnSpc>
              <a:spcBef>
                <a:spcPts val="408"/>
              </a:spcBef>
              <a:spcAft>
                <a:spcPts val="0"/>
              </a:spcAft>
              <a:buClr>
                <a:schemeClr val="dk1"/>
              </a:buClr>
              <a:buSzPts val="2040"/>
              <a:buChar char="▪"/>
            </a:pPr>
            <a:r>
              <a:rPr lang="en-US" sz="2040"/>
              <a:t>SC is incremented with every positive clock transition, unless its CLR input is active. </a:t>
            </a:r>
            <a:endParaRPr/>
          </a:p>
          <a:p>
            <a:pPr indent="-342883" lvl="0" marL="342883" rtl="0" algn="just">
              <a:lnSpc>
                <a:spcPct val="104000"/>
              </a:lnSpc>
              <a:spcBef>
                <a:spcPts val="408"/>
              </a:spcBef>
              <a:spcAft>
                <a:spcPts val="0"/>
              </a:spcAft>
              <a:buClr>
                <a:schemeClr val="dk1"/>
              </a:buClr>
              <a:buSzPts val="2040"/>
              <a:buChar char="▪"/>
            </a:pPr>
            <a:r>
              <a:rPr lang="en-US" sz="2040"/>
              <a:t>This procedures the sequence of timing signals T</a:t>
            </a:r>
            <a:r>
              <a:rPr baseline="-25000" lang="en-US" sz="2040"/>
              <a:t>0</a:t>
            </a:r>
            <a:r>
              <a:rPr lang="en-US" sz="2040"/>
              <a:t>, T</a:t>
            </a:r>
            <a:r>
              <a:rPr baseline="-25000" lang="en-US" sz="2040"/>
              <a:t>1</a:t>
            </a:r>
            <a:r>
              <a:rPr lang="en-US" sz="2040"/>
              <a:t>, T</a:t>
            </a:r>
            <a:r>
              <a:rPr baseline="-25000" lang="en-US" sz="2040"/>
              <a:t>2</a:t>
            </a:r>
            <a:r>
              <a:rPr lang="en-US" sz="2040"/>
              <a:t>, T</a:t>
            </a:r>
            <a:r>
              <a:rPr baseline="-25000" lang="en-US" sz="2040"/>
              <a:t>3</a:t>
            </a:r>
            <a:r>
              <a:rPr lang="en-US" sz="2040"/>
              <a:t> and T</a:t>
            </a:r>
            <a:r>
              <a:rPr baseline="-25000" lang="en-US" sz="2040"/>
              <a:t>4</a:t>
            </a:r>
            <a:r>
              <a:rPr lang="en-US" sz="2040"/>
              <a:t>, and so on. If SC is not cleared, the timing signals will continue with T</a:t>
            </a:r>
            <a:r>
              <a:rPr baseline="-25000" lang="en-US" sz="2040"/>
              <a:t>5</a:t>
            </a:r>
            <a:r>
              <a:rPr lang="en-US" sz="2040"/>
              <a:t>, T</a:t>
            </a:r>
            <a:r>
              <a:rPr baseline="-25000" lang="en-US" sz="2040"/>
              <a:t>6</a:t>
            </a:r>
            <a:r>
              <a:rPr lang="en-US" sz="2040"/>
              <a:t>, up to T</a:t>
            </a:r>
            <a:r>
              <a:rPr baseline="-25000" lang="en-US" sz="2040"/>
              <a:t>15</a:t>
            </a:r>
            <a:r>
              <a:rPr lang="en-US" sz="2040"/>
              <a:t> and back to T</a:t>
            </a:r>
            <a:r>
              <a:rPr baseline="-25000" lang="en-US" sz="2040"/>
              <a:t>0</a:t>
            </a:r>
            <a:r>
              <a:rPr lang="en-US" sz="2040"/>
              <a:t>.</a:t>
            </a:r>
            <a:endParaRPr sz="204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cxnSp>
        <p:nvCxnSpPr>
          <p:cNvPr id="647" name="Google Shape;647;p44"/>
          <p:cNvCxnSpPr/>
          <p:nvPr/>
        </p:nvCxnSpPr>
        <p:spPr>
          <a:xfrm>
            <a:off x="2186791" y="1542347"/>
            <a:ext cx="0" cy="4934653"/>
          </a:xfrm>
          <a:prstGeom prst="straightConnector1">
            <a:avLst/>
          </a:prstGeom>
          <a:noFill/>
          <a:ln cap="flat" cmpd="sng" w="25400">
            <a:solidFill>
              <a:srgbClr val="4A7DBA"/>
            </a:solidFill>
            <a:prstDash val="solid"/>
            <a:round/>
            <a:headEnd len="med" w="med" type="stealth"/>
            <a:tailEnd len="sm" w="sm" type="none"/>
          </a:ln>
        </p:spPr>
      </p:cxnSp>
      <p:cxnSp>
        <p:nvCxnSpPr>
          <p:cNvPr id="648" name="Google Shape;648;p44"/>
          <p:cNvCxnSpPr/>
          <p:nvPr/>
        </p:nvCxnSpPr>
        <p:spPr>
          <a:xfrm>
            <a:off x="2972767" y="1542347"/>
            <a:ext cx="0" cy="4934653"/>
          </a:xfrm>
          <a:prstGeom prst="straightConnector1">
            <a:avLst/>
          </a:prstGeom>
          <a:noFill/>
          <a:ln cap="flat" cmpd="sng" w="25400">
            <a:solidFill>
              <a:srgbClr val="4A7DBA"/>
            </a:solidFill>
            <a:prstDash val="solid"/>
            <a:round/>
            <a:headEnd len="med" w="med" type="stealth"/>
            <a:tailEnd len="sm" w="sm" type="none"/>
          </a:ln>
        </p:spPr>
      </p:cxnSp>
      <p:cxnSp>
        <p:nvCxnSpPr>
          <p:cNvPr id="649" name="Google Shape;649;p44"/>
          <p:cNvCxnSpPr/>
          <p:nvPr/>
        </p:nvCxnSpPr>
        <p:spPr>
          <a:xfrm>
            <a:off x="3758742" y="1542347"/>
            <a:ext cx="0" cy="4934653"/>
          </a:xfrm>
          <a:prstGeom prst="straightConnector1">
            <a:avLst/>
          </a:prstGeom>
          <a:noFill/>
          <a:ln cap="flat" cmpd="sng" w="25400">
            <a:solidFill>
              <a:srgbClr val="4A7DBA"/>
            </a:solidFill>
            <a:prstDash val="solid"/>
            <a:round/>
            <a:headEnd len="med" w="med" type="stealth"/>
            <a:tailEnd len="sm" w="sm" type="none"/>
          </a:ln>
        </p:spPr>
      </p:cxnSp>
      <p:cxnSp>
        <p:nvCxnSpPr>
          <p:cNvPr id="650" name="Google Shape;650;p44"/>
          <p:cNvCxnSpPr/>
          <p:nvPr/>
        </p:nvCxnSpPr>
        <p:spPr>
          <a:xfrm>
            <a:off x="4544717" y="1542347"/>
            <a:ext cx="0" cy="4934653"/>
          </a:xfrm>
          <a:prstGeom prst="straightConnector1">
            <a:avLst/>
          </a:prstGeom>
          <a:noFill/>
          <a:ln cap="flat" cmpd="sng" w="25400">
            <a:solidFill>
              <a:srgbClr val="4A7DBA"/>
            </a:solidFill>
            <a:prstDash val="solid"/>
            <a:round/>
            <a:headEnd len="med" w="med" type="stealth"/>
            <a:tailEnd len="sm" w="sm" type="none"/>
          </a:ln>
        </p:spPr>
      </p:cxnSp>
      <p:cxnSp>
        <p:nvCxnSpPr>
          <p:cNvPr id="651" name="Google Shape;651;p44"/>
          <p:cNvCxnSpPr/>
          <p:nvPr/>
        </p:nvCxnSpPr>
        <p:spPr>
          <a:xfrm>
            <a:off x="5332492" y="1542347"/>
            <a:ext cx="0" cy="4934653"/>
          </a:xfrm>
          <a:prstGeom prst="straightConnector1">
            <a:avLst/>
          </a:prstGeom>
          <a:noFill/>
          <a:ln cap="flat" cmpd="sng" w="25400">
            <a:solidFill>
              <a:srgbClr val="4A7DBA"/>
            </a:solidFill>
            <a:prstDash val="solid"/>
            <a:round/>
            <a:headEnd len="med" w="med" type="stealth"/>
            <a:tailEnd len="sm" w="sm" type="none"/>
          </a:ln>
        </p:spPr>
      </p:cxnSp>
      <p:cxnSp>
        <p:nvCxnSpPr>
          <p:cNvPr id="652" name="Google Shape;652;p44"/>
          <p:cNvCxnSpPr/>
          <p:nvPr/>
        </p:nvCxnSpPr>
        <p:spPr>
          <a:xfrm>
            <a:off x="6116667" y="1542347"/>
            <a:ext cx="0" cy="4934653"/>
          </a:xfrm>
          <a:prstGeom prst="straightConnector1">
            <a:avLst/>
          </a:prstGeom>
          <a:noFill/>
          <a:ln cap="flat" cmpd="sng" w="25400">
            <a:solidFill>
              <a:srgbClr val="4A7DBA"/>
            </a:solidFill>
            <a:prstDash val="solid"/>
            <a:round/>
            <a:headEnd len="med" w="med" type="stealth"/>
            <a:tailEnd len="sm" w="sm" type="none"/>
          </a:ln>
        </p:spPr>
      </p:cxnSp>
      <p:cxnSp>
        <p:nvCxnSpPr>
          <p:cNvPr id="653" name="Google Shape;653;p44"/>
          <p:cNvCxnSpPr/>
          <p:nvPr/>
        </p:nvCxnSpPr>
        <p:spPr>
          <a:xfrm>
            <a:off x="6904440" y="1542347"/>
            <a:ext cx="0" cy="4934653"/>
          </a:xfrm>
          <a:prstGeom prst="straightConnector1">
            <a:avLst/>
          </a:prstGeom>
          <a:noFill/>
          <a:ln cap="flat" cmpd="sng" w="25400">
            <a:solidFill>
              <a:srgbClr val="4A7DBA"/>
            </a:solidFill>
            <a:prstDash val="solid"/>
            <a:round/>
            <a:headEnd len="med" w="med" type="stealth"/>
            <a:tailEnd len="sm" w="sm" type="none"/>
          </a:ln>
        </p:spPr>
      </p:cxnSp>
      <p:grpSp>
        <p:nvGrpSpPr>
          <p:cNvPr id="654" name="Google Shape;654;p44"/>
          <p:cNvGrpSpPr/>
          <p:nvPr/>
        </p:nvGrpSpPr>
        <p:grpSpPr>
          <a:xfrm>
            <a:off x="1837469" y="1295615"/>
            <a:ext cx="5851146" cy="432418"/>
            <a:chOff x="1837469" y="1295615"/>
            <a:chExt cx="5851146" cy="432418"/>
          </a:xfrm>
        </p:grpSpPr>
        <p:cxnSp>
          <p:nvCxnSpPr>
            <p:cNvPr id="655" name="Google Shape;655;p44"/>
            <p:cNvCxnSpPr/>
            <p:nvPr/>
          </p:nvCxnSpPr>
          <p:spPr>
            <a:xfrm>
              <a:off x="2186791" y="1295615"/>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56" name="Google Shape;656;p44"/>
            <p:cNvCxnSpPr/>
            <p:nvPr/>
          </p:nvCxnSpPr>
          <p:spPr>
            <a:xfrm>
              <a:off x="2988073" y="1295615"/>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57" name="Google Shape;657;p44"/>
            <p:cNvCxnSpPr/>
            <p:nvPr/>
          </p:nvCxnSpPr>
          <p:spPr>
            <a:xfrm>
              <a:off x="3758742" y="1316812"/>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58" name="Google Shape;658;p44"/>
            <p:cNvCxnSpPr/>
            <p:nvPr/>
          </p:nvCxnSpPr>
          <p:spPr>
            <a:xfrm>
              <a:off x="4544717" y="1295615"/>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59" name="Google Shape;659;p44"/>
            <p:cNvCxnSpPr/>
            <p:nvPr/>
          </p:nvCxnSpPr>
          <p:spPr>
            <a:xfrm>
              <a:off x="5330691" y="1316812"/>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60" name="Google Shape;660;p44"/>
            <p:cNvCxnSpPr/>
            <p:nvPr/>
          </p:nvCxnSpPr>
          <p:spPr>
            <a:xfrm>
              <a:off x="6122066" y="1295615"/>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61" name="Google Shape;661;p44"/>
            <p:cNvCxnSpPr/>
            <p:nvPr/>
          </p:nvCxnSpPr>
          <p:spPr>
            <a:xfrm>
              <a:off x="6902639" y="1316812"/>
              <a:ext cx="785976" cy="411221"/>
            </a:xfrm>
            <a:prstGeom prst="bentConnector3">
              <a:avLst>
                <a:gd fmla="val 34880" name="adj1"/>
              </a:avLst>
            </a:prstGeom>
            <a:noFill/>
            <a:ln cap="flat" cmpd="sng" w="25400">
              <a:solidFill>
                <a:srgbClr val="4A7DBA"/>
              </a:solidFill>
              <a:prstDash val="solid"/>
              <a:round/>
              <a:headEnd len="sm" w="sm" type="none"/>
              <a:tailEnd len="sm" w="sm" type="none"/>
            </a:ln>
          </p:spPr>
        </p:cxnSp>
        <p:cxnSp>
          <p:nvCxnSpPr>
            <p:cNvPr id="662" name="Google Shape;662;p44"/>
            <p:cNvCxnSpPr/>
            <p:nvPr/>
          </p:nvCxnSpPr>
          <p:spPr>
            <a:xfrm rot="10800000">
              <a:off x="1837469" y="1706836"/>
              <a:ext cx="349323" cy="0"/>
            </a:xfrm>
            <a:prstGeom prst="straightConnector1">
              <a:avLst/>
            </a:prstGeom>
            <a:noFill/>
            <a:ln cap="flat" cmpd="sng" w="25400">
              <a:solidFill>
                <a:srgbClr val="4A7DBA"/>
              </a:solidFill>
              <a:prstDash val="solid"/>
              <a:round/>
              <a:headEnd len="sm" w="sm" type="none"/>
              <a:tailEnd len="sm" w="sm" type="none"/>
            </a:ln>
          </p:spPr>
        </p:cxnSp>
        <p:cxnSp>
          <p:nvCxnSpPr>
            <p:cNvPr id="663" name="Google Shape;663;p44"/>
            <p:cNvCxnSpPr/>
            <p:nvPr/>
          </p:nvCxnSpPr>
          <p:spPr>
            <a:xfrm rot="10800000">
              <a:off x="2186791" y="1295615"/>
              <a:ext cx="0" cy="246733"/>
            </a:xfrm>
            <a:prstGeom prst="straightConnector1">
              <a:avLst/>
            </a:prstGeom>
            <a:noFill/>
            <a:ln cap="flat" cmpd="sng" w="25400">
              <a:solidFill>
                <a:srgbClr val="4A7DBA"/>
              </a:solidFill>
              <a:prstDash val="solid"/>
              <a:round/>
              <a:headEnd len="sm" w="sm" type="none"/>
              <a:tailEnd len="sm" w="sm" type="none"/>
            </a:ln>
          </p:spPr>
        </p:cxnSp>
        <p:cxnSp>
          <p:nvCxnSpPr>
            <p:cNvPr id="664" name="Google Shape;664;p44"/>
            <p:cNvCxnSpPr/>
            <p:nvPr/>
          </p:nvCxnSpPr>
          <p:spPr>
            <a:xfrm rot="10800000">
              <a:off x="2974567" y="1295615"/>
              <a:ext cx="0" cy="246733"/>
            </a:xfrm>
            <a:prstGeom prst="straightConnector1">
              <a:avLst/>
            </a:prstGeom>
            <a:noFill/>
            <a:ln cap="flat" cmpd="sng" w="25400">
              <a:solidFill>
                <a:srgbClr val="4A7DBA"/>
              </a:solidFill>
              <a:prstDash val="solid"/>
              <a:round/>
              <a:headEnd len="sm" w="sm" type="none"/>
              <a:tailEnd len="sm" w="sm" type="none"/>
            </a:ln>
          </p:spPr>
        </p:cxnSp>
        <p:cxnSp>
          <p:nvCxnSpPr>
            <p:cNvPr id="665" name="Google Shape;665;p44"/>
            <p:cNvCxnSpPr/>
            <p:nvPr/>
          </p:nvCxnSpPr>
          <p:spPr>
            <a:xfrm rot="10800000">
              <a:off x="3758742" y="1295615"/>
              <a:ext cx="0" cy="246733"/>
            </a:xfrm>
            <a:prstGeom prst="straightConnector1">
              <a:avLst/>
            </a:prstGeom>
            <a:noFill/>
            <a:ln cap="flat" cmpd="sng" w="25400">
              <a:solidFill>
                <a:srgbClr val="4A7DBA"/>
              </a:solidFill>
              <a:prstDash val="solid"/>
              <a:round/>
              <a:headEnd len="sm" w="sm" type="none"/>
              <a:tailEnd len="sm" w="sm" type="none"/>
            </a:ln>
          </p:spPr>
        </p:cxnSp>
        <p:cxnSp>
          <p:nvCxnSpPr>
            <p:cNvPr id="666" name="Google Shape;666;p44"/>
            <p:cNvCxnSpPr/>
            <p:nvPr/>
          </p:nvCxnSpPr>
          <p:spPr>
            <a:xfrm rot="10800000">
              <a:off x="4544717" y="1295615"/>
              <a:ext cx="0" cy="246733"/>
            </a:xfrm>
            <a:prstGeom prst="straightConnector1">
              <a:avLst/>
            </a:prstGeom>
            <a:noFill/>
            <a:ln cap="flat" cmpd="sng" w="25400">
              <a:solidFill>
                <a:srgbClr val="4A7DBA"/>
              </a:solidFill>
              <a:prstDash val="solid"/>
              <a:round/>
              <a:headEnd len="sm" w="sm" type="none"/>
              <a:tailEnd len="sm" w="sm" type="none"/>
            </a:ln>
          </p:spPr>
        </p:cxnSp>
        <p:cxnSp>
          <p:nvCxnSpPr>
            <p:cNvPr id="667" name="Google Shape;667;p44"/>
            <p:cNvCxnSpPr/>
            <p:nvPr/>
          </p:nvCxnSpPr>
          <p:spPr>
            <a:xfrm rot="10800000">
              <a:off x="5330691" y="1295615"/>
              <a:ext cx="0" cy="246733"/>
            </a:xfrm>
            <a:prstGeom prst="straightConnector1">
              <a:avLst/>
            </a:prstGeom>
            <a:noFill/>
            <a:ln cap="flat" cmpd="sng" w="25400">
              <a:solidFill>
                <a:srgbClr val="4A7DBA"/>
              </a:solidFill>
              <a:prstDash val="solid"/>
              <a:round/>
              <a:headEnd len="sm" w="sm" type="none"/>
              <a:tailEnd len="sm" w="sm" type="none"/>
            </a:ln>
          </p:spPr>
        </p:cxnSp>
        <p:cxnSp>
          <p:nvCxnSpPr>
            <p:cNvPr id="668" name="Google Shape;668;p44"/>
            <p:cNvCxnSpPr/>
            <p:nvPr/>
          </p:nvCxnSpPr>
          <p:spPr>
            <a:xfrm rot="10800000">
              <a:off x="6116667" y="1295615"/>
              <a:ext cx="0" cy="246733"/>
            </a:xfrm>
            <a:prstGeom prst="straightConnector1">
              <a:avLst/>
            </a:prstGeom>
            <a:noFill/>
            <a:ln cap="flat" cmpd="sng" w="25400">
              <a:solidFill>
                <a:srgbClr val="4A7DBA"/>
              </a:solidFill>
              <a:prstDash val="solid"/>
              <a:round/>
              <a:headEnd len="sm" w="sm" type="none"/>
              <a:tailEnd len="sm" w="sm" type="none"/>
            </a:ln>
          </p:spPr>
        </p:cxnSp>
        <p:cxnSp>
          <p:nvCxnSpPr>
            <p:cNvPr id="669" name="Google Shape;669;p44"/>
            <p:cNvCxnSpPr/>
            <p:nvPr/>
          </p:nvCxnSpPr>
          <p:spPr>
            <a:xfrm rot="10800000">
              <a:off x="6902645" y="1316812"/>
              <a:ext cx="0" cy="246733"/>
            </a:xfrm>
            <a:prstGeom prst="straightConnector1">
              <a:avLst/>
            </a:prstGeom>
            <a:noFill/>
            <a:ln cap="flat" cmpd="sng" w="25400">
              <a:solidFill>
                <a:srgbClr val="4A7DBA"/>
              </a:solidFill>
              <a:prstDash val="solid"/>
              <a:round/>
              <a:headEnd len="sm" w="sm" type="none"/>
              <a:tailEnd len="sm" w="sm" type="none"/>
            </a:ln>
          </p:spPr>
        </p:cxnSp>
      </p:grpSp>
      <p:grpSp>
        <p:nvGrpSpPr>
          <p:cNvPr id="670" name="Google Shape;670;p44"/>
          <p:cNvGrpSpPr/>
          <p:nvPr/>
        </p:nvGrpSpPr>
        <p:grpSpPr>
          <a:xfrm>
            <a:off x="1837469" y="2118057"/>
            <a:ext cx="4279198" cy="328978"/>
            <a:chOff x="1837469" y="2118057"/>
            <a:chExt cx="4279198" cy="328978"/>
          </a:xfrm>
        </p:grpSpPr>
        <p:cxnSp>
          <p:nvCxnSpPr>
            <p:cNvPr id="671" name="Google Shape;671;p44"/>
            <p:cNvCxnSpPr/>
            <p:nvPr/>
          </p:nvCxnSpPr>
          <p:spPr>
            <a:xfrm rot="10800000">
              <a:off x="1837469" y="2447034"/>
              <a:ext cx="349323" cy="0"/>
            </a:xfrm>
            <a:prstGeom prst="straightConnector1">
              <a:avLst/>
            </a:prstGeom>
            <a:noFill/>
            <a:ln cap="flat" cmpd="sng" w="25400">
              <a:solidFill>
                <a:srgbClr val="4A7DBA"/>
              </a:solidFill>
              <a:prstDash val="solid"/>
              <a:round/>
              <a:headEnd len="sm" w="sm" type="none"/>
              <a:tailEnd len="sm" w="sm" type="none"/>
            </a:ln>
          </p:spPr>
        </p:cxnSp>
        <p:cxnSp>
          <p:nvCxnSpPr>
            <p:cNvPr id="672" name="Google Shape;672;p44"/>
            <p:cNvCxnSpPr/>
            <p:nvPr/>
          </p:nvCxnSpPr>
          <p:spPr>
            <a:xfrm flipH="1">
              <a:off x="2186791" y="2118057"/>
              <a:ext cx="87331" cy="328977"/>
            </a:xfrm>
            <a:prstGeom prst="straightConnector1">
              <a:avLst/>
            </a:prstGeom>
            <a:noFill/>
            <a:ln cap="flat" cmpd="sng" w="25400">
              <a:solidFill>
                <a:srgbClr val="4A7DBA"/>
              </a:solidFill>
              <a:prstDash val="solid"/>
              <a:round/>
              <a:headEnd len="sm" w="sm" type="none"/>
              <a:tailEnd len="sm" w="sm" type="none"/>
            </a:ln>
          </p:spPr>
        </p:cxnSp>
        <p:cxnSp>
          <p:nvCxnSpPr>
            <p:cNvPr id="673" name="Google Shape;673;p44"/>
            <p:cNvCxnSpPr/>
            <p:nvPr/>
          </p:nvCxnSpPr>
          <p:spPr>
            <a:xfrm rot="10800000">
              <a:off x="2274122" y="2118057"/>
              <a:ext cx="713951" cy="0"/>
            </a:xfrm>
            <a:prstGeom prst="straightConnector1">
              <a:avLst/>
            </a:prstGeom>
            <a:noFill/>
            <a:ln cap="flat" cmpd="sng" w="25400">
              <a:solidFill>
                <a:srgbClr val="4A7DBA"/>
              </a:solidFill>
              <a:prstDash val="solid"/>
              <a:round/>
              <a:headEnd len="sm" w="sm" type="none"/>
              <a:tailEnd len="sm" w="sm" type="none"/>
            </a:ln>
          </p:spPr>
        </p:cxnSp>
        <p:cxnSp>
          <p:nvCxnSpPr>
            <p:cNvPr id="674" name="Google Shape;674;p44"/>
            <p:cNvCxnSpPr/>
            <p:nvPr/>
          </p:nvCxnSpPr>
          <p:spPr>
            <a:xfrm rot="10800000">
              <a:off x="3087100" y="2447034"/>
              <a:ext cx="3029567" cy="1"/>
            </a:xfrm>
            <a:prstGeom prst="straightConnector1">
              <a:avLst/>
            </a:prstGeom>
            <a:noFill/>
            <a:ln cap="flat" cmpd="sng" w="25400">
              <a:solidFill>
                <a:srgbClr val="4A7DBA"/>
              </a:solidFill>
              <a:prstDash val="solid"/>
              <a:round/>
              <a:headEnd len="sm" w="sm" type="none"/>
              <a:tailEnd len="sm" w="sm" type="none"/>
            </a:ln>
          </p:spPr>
        </p:cxnSp>
        <p:cxnSp>
          <p:nvCxnSpPr>
            <p:cNvPr id="675" name="Google Shape;675;p44"/>
            <p:cNvCxnSpPr/>
            <p:nvPr/>
          </p:nvCxnSpPr>
          <p:spPr>
            <a:xfrm>
              <a:off x="2977488" y="2118057"/>
              <a:ext cx="109613" cy="328977"/>
            </a:xfrm>
            <a:prstGeom prst="straightConnector1">
              <a:avLst/>
            </a:prstGeom>
            <a:noFill/>
            <a:ln cap="flat" cmpd="sng" w="25400">
              <a:solidFill>
                <a:srgbClr val="4A7DBA"/>
              </a:solidFill>
              <a:prstDash val="solid"/>
              <a:round/>
              <a:headEnd len="sm" w="sm" type="none"/>
              <a:tailEnd len="sm" w="sm" type="none"/>
            </a:ln>
          </p:spPr>
        </p:cxnSp>
      </p:grpSp>
      <p:grpSp>
        <p:nvGrpSpPr>
          <p:cNvPr id="676" name="Google Shape;676;p44"/>
          <p:cNvGrpSpPr/>
          <p:nvPr/>
        </p:nvGrpSpPr>
        <p:grpSpPr>
          <a:xfrm>
            <a:off x="1830245" y="2693608"/>
            <a:ext cx="5841995" cy="328977"/>
            <a:chOff x="1830245" y="2693608"/>
            <a:chExt cx="5841995" cy="328977"/>
          </a:xfrm>
        </p:grpSpPr>
        <p:cxnSp>
          <p:nvCxnSpPr>
            <p:cNvPr id="677" name="Google Shape;677;p44"/>
            <p:cNvCxnSpPr/>
            <p:nvPr/>
          </p:nvCxnSpPr>
          <p:spPr>
            <a:xfrm rot="10800000">
              <a:off x="1830245" y="3016387"/>
              <a:ext cx="1154220" cy="2543"/>
            </a:xfrm>
            <a:prstGeom prst="straightConnector1">
              <a:avLst/>
            </a:prstGeom>
            <a:noFill/>
            <a:ln cap="flat" cmpd="sng" w="25400">
              <a:solidFill>
                <a:srgbClr val="4A7DBA"/>
              </a:solidFill>
              <a:prstDash val="solid"/>
              <a:round/>
              <a:headEnd len="sm" w="sm" type="none"/>
              <a:tailEnd len="sm" w="sm" type="none"/>
            </a:ln>
          </p:spPr>
        </p:cxnSp>
        <p:cxnSp>
          <p:nvCxnSpPr>
            <p:cNvPr id="678" name="Google Shape;678;p44"/>
            <p:cNvCxnSpPr/>
            <p:nvPr/>
          </p:nvCxnSpPr>
          <p:spPr>
            <a:xfrm flipH="1">
              <a:off x="2983394" y="2693608"/>
              <a:ext cx="87331" cy="328977"/>
            </a:xfrm>
            <a:prstGeom prst="straightConnector1">
              <a:avLst/>
            </a:prstGeom>
            <a:noFill/>
            <a:ln cap="flat" cmpd="sng" w="25400">
              <a:solidFill>
                <a:srgbClr val="4A7DBA"/>
              </a:solidFill>
              <a:prstDash val="solid"/>
              <a:round/>
              <a:headEnd len="sm" w="sm" type="none"/>
              <a:tailEnd len="sm" w="sm" type="none"/>
            </a:ln>
          </p:spPr>
        </p:cxnSp>
        <p:cxnSp>
          <p:nvCxnSpPr>
            <p:cNvPr id="679" name="Google Shape;679;p44"/>
            <p:cNvCxnSpPr/>
            <p:nvPr/>
          </p:nvCxnSpPr>
          <p:spPr>
            <a:xfrm rot="10800000">
              <a:off x="3054350" y="2693608"/>
              <a:ext cx="683783" cy="0"/>
            </a:xfrm>
            <a:prstGeom prst="straightConnector1">
              <a:avLst/>
            </a:prstGeom>
            <a:noFill/>
            <a:ln cap="flat" cmpd="sng" w="25400">
              <a:solidFill>
                <a:srgbClr val="4A7DBA"/>
              </a:solidFill>
              <a:prstDash val="solid"/>
              <a:round/>
              <a:headEnd len="sm" w="sm" type="none"/>
              <a:tailEnd len="sm" w="sm" type="none"/>
            </a:ln>
          </p:spPr>
        </p:cxnSp>
        <p:cxnSp>
          <p:nvCxnSpPr>
            <p:cNvPr id="680" name="Google Shape;680;p44"/>
            <p:cNvCxnSpPr/>
            <p:nvPr/>
          </p:nvCxnSpPr>
          <p:spPr>
            <a:xfrm rot="10800000">
              <a:off x="3883703" y="3022585"/>
              <a:ext cx="3788537" cy="0"/>
            </a:xfrm>
            <a:prstGeom prst="straightConnector1">
              <a:avLst/>
            </a:prstGeom>
            <a:noFill/>
            <a:ln cap="flat" cmpd="sng" w="25400">
              <a:solidFill>
                <a:srgbClr val="4A7DBA"/>
              </a:solidFill>
              <a:prstDash val="solid"/>
              <a:round/>
              <a:headEnd len="sm" w="sm" type="none"/>
              <a:tailEnd len="sm" w="sm" type="none"/>
            </a:ln>
          </p:spPr>
        </p:cxnSp>
        <p:cxnSp>
          <p:nvCxnSpPr>
            <p:cNvPr id="681" name="Google Shape;681;p44"/>
            <p:cNvCxnSpPr/>
            <p:nvPr/>
          </p:nvCxnSpPr>
          <p:spPr>
            <a:xfrm>
              <a:off x="3746423" y="2693608"/>
              <a:ext cx="137280" cy="328977"/>
            </a:xfrm>
            <a:prstGeom prst="straightConnector1">
              <a:avLst/>
            </a:prstGeom>
            <a:noFill/>
            <a:ln cap="flat" cmpd="sng" w="25400">
              <a:solidFill>
                <a:srgbClr val="4A7DBA"/>
              </a:solidFill>
              <a:prstDash val="solid"/>
              <a:round/>
              <a:headEnd len="sm" w="sm" type="none"/>
              <a:tailEnd len="sm" w="sm" type="none"/>
            </a:ln>
          </p:spPr>
        </p:cxnSp>
      </p:grpSp>
      <p:grpSp>
        <p:nvGrpSpPr>
          <p:cNvPr id="682" name="Google Shape;682;p44"/>
          <p:cNvGrpSpPr/>
          <p:nvPr/>
        </p:nvGrpSpPr>
        <p:grpSpPr>
          <a:xfrm>
            <a:off x="1830245" y="3417433"/>
            <a:ext cx="5870515" cy="328979"/>
            <a:chOff x="1830245" y="3417433"/>
            <a:chExt cx="5870515" cy="328979"/>
          </a:xfrm>
        </p:grpSpPr>
        <p:cxnSp>
          <p:nvCxnSpPr>
            <p:cNvPr id="683" name="Google Shape;683;p44"/>
            <p:cNvCxnSpPr/>
            <p:nvPr/>
          </p:nvCxnSpPr>
          <p:spPr>
            <a:xfrm rot="10800000">
              <a:off x="1830245" y="3746411"/>
              <a:ext cx="1940638" cy="0"/>
            </a:xfrm>
            <a:prstGeom prst="straightConnector1">
              <a:avLst/>
            </a:prstGeom>
            <a:noFill/>
            <a:ln cap="flat" cmpd="sng" w="25400">
              <a:solidFill>
                <a:srgbClr val="4A7DBA"/>
              </a:solidFill>
              <a:prstDash val="solid"/>
              <a:round/>
              <a:headEnd len="sm" w="sm" type="none"/>
              <a:tailEnd len="sm" w="sm" type="none"/>
            </a:ln>
          </p:spPr>
        </p:cxnSp>
        <p:cxnSp>
          <p:nvCxnSpPr>
            <p:cNvPr id="684" name="Google Shape;684;p44"/>
            <p:cNvCxnSpPr/>
            <p:nvPr/>
          </p:nvCxnSpPr>
          <p:spPr>
            <a:xfrm flipH="1">
              <a:off x="3770883" y="3417434"/>
              <a:ext cx="87331" cy="328977"/>
            </a:xfrm>
            <a:prstGeom prst="straightConnector1">
              <a:avLst/>
            </a:prstGeom>
            <a:noFill/>
            <a:ln cap="flat" cmpd="sng" w="25400">
              <a:solidFill>
                <a:srgbClr val="4A7DBA"/>
              </a:solidFill>
              <a:prstDash val="solid"/>
              <a:round/>
              <a:headEnd len="sm" w="sm" type="none"/>
              <a:tailEnd len="sm" w="sm" type="none"/>
            </a:ln>
          </p:spPr>
        </p:cxnSp>
        <p:cxnSp>
          <p:nvCxnSpPr>
            <p:cNvPr id="685" name="Google Shape;685;p44"/>
            <p:cNvCxnSpPr/>
            <p:nvPr/>
          </p:nvCxnSpPr>
          <p:spPr>
            <a:xfrm rot="10800000">
              <a:off x="3858215" y="3417434"/>
              <a:ext cx="695944" cy="0"/>
            </a:xfrm>
            <a:prstGeom prst="straightConnector1">
              <a:avLst/>
            </a:prstGeom>
            <a:noFill/>
            <a:ln cap="flat" cmpd="sng" w="25400">
              <a:solidFill>
                <a:srgbClr val="4A7DBA"/>
              </a:solidFill>
              <a:prstDash val="solid"/>
              <a:round/>
              <a:headEnd len="sm" w="sm" type="none"/>
              <a:tailEnd len="sm" w="sm" type="none"/>
            </a:ln>
          </p:spPr>
        </p:cxnSp>
        <p:cxnSp>
          <p:nvCxnSpPr>
            <p:cNvPr id="686" name="Google Shape;686;p44"/>
            <p:cNvCxnSpPr/>
            <p:nvPr/>
          </p:nvCxnSpPr>
          <p:spPr>
            <a:xfrm rot="10800000">
              <a:off x="4671192" y="3746411"/>
              <a:ext cx="3029567" cy="1"/>
            </a:xfrm>
            <a:prstGeom prst="straightConnector1">
              <a:avLst/>
            </a:prstGeom>
            <a:noFill/>
            <a:ln cap="flat" cmpd="sng" w="25400">
              <a:solidFill>
                <a:srgbClr val="4A7DBA"/>
              </a:solidFill>
              <a:prstDash val="solid"/>
              <a:round/>
              <a:headEnd len="sm" w="sm" type="none"/>
              <a:tailEnd len="sm" w="sm" type="none"/>
            </a:ln>
          </p:spPr>
        </p:cxnSp>
        <p:cxnSp>
          <p:nvCxnSpPr>
            <p:cNvPr id="687" name="Google Shape;687;p44"/>
            <p:cNvCxnSpPr/>
            <p:nvPr/>
          </p:nvCxnSpPr>
          <p:spPr>
            <a:xfrm>
              <a:off x="4554158" y="3417433"/>
              <a:ext cx="117033" cy="328978"/>
            </a:xfrm>
            <a:prstGeom prst="straightConnector1">
              <a:avLst/>
            </a:prstGeom>
            <a:noFill/>
            <a:ln cap="flat" cmpd="sng" w="25400">
              <a:solidFill>
                <a:srgbClr val="4A7DBA"/>
              </a:solidFill>
              <a:prstDash val="solid"/>
              <a:round/>
              <a:headEnd len="sm" w="sm" type="none"/>
              <a:tailEnd len="sm" w="sm" type="none"/>
            </a:ln>
          </p:spPr>
        </p:cxnSp>
      </p:grpSp>
      <p:grpSp>
        <p:nvGrpSpPr>
          <p:cNvPr id="688" name="Google Shape;688;p44"/>
          <p:cNvGrpSpPr/>
          <p:nvPr/>
        </p:nvGrpSpPr>
        <p:grpSpPr>
          <a:xfrm>
            <a:off x="1830245" y="4018155"/>
            <a:ext cx="5854138" cy="328978"/>
            <a:chOff x="1830245" y="4018155"/>
            <a:chExt cx="5854138" cy="328978"/>
          </a:xfrm>
        </p:grpSpPr>
        <p:cxnSp>
          <p:nvCxnSpPr>
            <p:cNvPr id="689" name="Google Shape;689;p44"/>
            <p:cNvCxnSpPr/>
            <p:nvPr/>
          </p:nvCxnSpPr>
          <p:spPr>
            <a:xfrm rot="10800000">
              <a:off x="1830245" y="4347132"/>
              <a:ext cx="2714472" cy="0"/>
            </a:xfrm>
            <a:prstGeom prst="straightConnector1">
              <a:avLst/>
            </a:prstGeom>
            <a:noFill/>
            <a:ln cap="flat" cmpd="sng" w="25400">
              <a:solidFill>
                <a:srgbClr val="4A7DBA"/>
              </a:solidFill>
              <a:prstDash val="solid"/>
              <a:round/>
              <a:headEnd len="sm" w="sm" type="none"/>
              <a:tailEnd len="sm" w="sm" type="none"/>
            </a:ln>
          </p:spPr>
        </p:cxnSp>
        <p:cxnSp>
          <p:nvCxnSpPr>
            <p:cNvPr id="690" name="Google Shape;690;p44"/>
            <p:cNvCxnSpPr/>
            <p:nvPr/>
          </p:nvCxnSpPr>
          <p:spPr>
            <a:xfrm flipH="1">
              <a:off x="4552361" y="4018155"/>
              <a:ext cx="89128" cy="328977"/>
            </a:xfrm>
            <a:prstGeom prst="straightConnector1">
              <a:avLst/>
            </a:prstGeom>
            <a:noFill/>
            <a:ln cap="flat" cmpd="sng" w="25400">
              <a:solidFill>
                <a:srgbClr val="4A7DBA"/>
              </a:solidFill>
              <a:prstDash val="solid"/>
              <a:round/>
              <a:headEnd len="sm" w="sm" type="none"/>
              <a:tailEnd len="sm" w="sm" type="none"/>
            </a:ln>
          </p:spPr>
        </p:cxnSp>
        <p:cxnSp>
          <p:nvCxnSpPr>
            <p:cNvPr id="691" name="Google Shape;691;p44"/>
            <p:cNvCxnSpPr/>
            <p:nvPr/>
          </p:nvCxnSpPr>
          <p:spPr>
            <a:xfrm rot="10800000">
              <a:off x="4641490" y="4018155"/>
              <a:ext cx="689201" cy="0"/>
            </a:xfrm>
            <a:prstGeom prst="straightConnector1">
              <a:avLst/>
            </a:prstGeom>
            <a:noFill/>
            <a:ln cap="flat" cmpd="sng" w="25400">
              <a:solidFill>
                <a:srgbClr val="4A7DBA"/>
              </a:solidFill>
              <a:prstDash val="solid"/>
              <a:round/>
              <a:headEnd len="sm" w="sm" type="none"/>
              <a:tailEnd len="sm" w="sm" type="none"/>
            </a:ln>
          </p:spPr>
        </p:cxnSp>
        <p:cxnSp>
          <p:nvCxnSpPr>
            <p:cNvPr id="692" name="Google Shape;692;p44"/>
            <p:cNvCxnSpPr/>
            <p:nvPr/>
          </p:nvCxnSpPr>
          <p:spPr>
            <a:xfrm flipH="1">
              <a:off x="5438093" y="4347132"/>
              <a:ext cx="2246290" cy="1"/>
            </a:xfrm>
            <a:prstGeom prst="straightConnector1">
              <a:avLst/>
            </a:prstGeom>
            <a:noFill/>
            <a:ln cap="flat" cmpd="sng" w="25400">
              <a:solidFill>
                <a:srgbClr val="4A7DBA"/>
              </a:solidFill>
              <a:prstDash val="solid"/>
              <a:round/>
              <a:headEnd len="sm" w="sm" type="none"/>
              <a:tailEnd len="sm" w="sm" type="none"/>
            </a:ln>
          </p:spPr>
        </p:cxnSp>
        <p:cxnSp>
          <p:nvCxnSpPr>
            <p:cNvPr id="693" name="Google Shape;693;p44"/>
            <p:cNvCxnSpPr/>
            <p:nvPr/>
          </p:nvCxnSpPr>
          <p:spPr>
            <a:xfrm>
              <a:off x="5338332" y="4018155"/>
              <a:ext cx="116135" cy="328977"/>
            </a:xfrm>
            <a:prstGeom prst="straightConnector1">
              <a:avLst/>
            </a:prstGeom>
            <a:noFill/>
            <a:ln cap="flat" cmpd="sng" w="25400">
              <a:solidFill>
                <a:srgbClr val="4A7DBA"/>
              </a:solidFill>
              <a:prstDash val="solid"/>
              <a:round/>
              <a:headEnd len="sm" w="sm" type="none"/>
              <a:tailEnd len="sm" w="sm" type="none"/>
            </a:ln>
          </p:spPr>
        </p:cxnSp>
      </p:grpSp>
      <p:grpSp>
        <p:nvGrpSpPr>
          <p:cNvPr id="694" name="Google Shape;694;p44"/>
          <p:cNvGrpSpPr/>
          <p:nvPr/>
        </p:nvGrpSpPr>
        <p:grpSpPr>
          <a:xfrm>
            <a:off x="1830245" y="4568549"/>
            <a:ext cx="5841995" cy="328978"/>
            <a:chOff x="1830245" y="4568549"/>
            <a:chExt cx="5841995" cy="328978"/>
          </a:xfrm>
        </p:grpSpPr>
        <p:cxnSp>
          <p:nvCxnSpPr>
            <p:cNvPr id="695" name="Google Shape;695;p44"/>
            <p:cNvCxnSpPr/>
            <p:nvPr/>
          </p:nvCxnSpPr>
          <p:spPr>
            <a:xfrm rot="10800000">
              <a:off x="1830245" y="4897526"/>
              <a:ext cx="3500446" cy="0"/>
            </a:xfrm>
            <a:prstGeom prst="straightConnector1">
              <a:avLst/>
            </a:prstGeom>
            <a:noFill/>
            <a:ln cap="flat" cmpd="sng" w="25400">
              <a:solidFill>
                <a:srgbClr val="4A7DBA"/>
              </a:solidFill>
              <a:prstDash val="solid"/>
              <a:round/>
              <a:headEnd len="sm" w="sm" type="none"/>
              <a:tailEnd len="sm" w="sm" type="none"/>
            </a:ln>
          </p:spPr>
        </p:cxnSp>
        <p:cxnSp>
          <p:nvCxnSpPr>
            <p:cNvPr id="696" name="Google Shape;696;p44"/>
            <p:cNvCxnSpPr/>
            <p:nvPr/>
          </p:nvCxnSpPr>
          <p:spPr>
            <a:xfrm flipH="1">
              <a:off x="5338332" y="4568549"/>
              <a:ext cx="108050" cy="328977"/>
            </a:xfrm>
            <a:prstGeom prst="straightConnector1">
              <a:avLst/>
            </a:prstGeom>
            <a:noFill/>
            <a:ln cap="flat" cmpd="sng" w="25400">
              <a:solidFill>
                <a:srgbClr val="4A7DBA"/>
              </a:solidFill>
              <a:prstDash val="solid"/>
              <a:round/>
              <a:headEnd len="sm" w="sm" type="none"/>
              <a:tailEnd len="sm" w="sm" type="none"/>
            </a:ln>
          </p:spPr>
        </p:cxnSp>
        <p:cxnSp>
          <p:nvCxnSpPr>
            <p:cNvPr id="697" name="Google Shape;697;p44"/>
            <p:cNvCxnSpPr/>
            <p:nvPr/>
          </p:nvCxnSpPr>
          <p:spPr>
            <a:xfrm rot="10800000">
              <a:off x="5430009" y="4568549"/>
              <a:ext cx="681981" cy="0"/>
            </a:xfrm>
            <a:prstGeom prst="straightConnector1">
              <a:avLst/>
            </a:prstGeom>
            <a:noFill/>
            <a:ln cap="flat" cmpd="sng" w="25400">
              <a:solidFill>
                <a:srgbClr val="4A7DBA"/>
              </a:solidFill>
              <a:prstDash val="solid"/>
              <a:round/>
              <a:headEnd len="sm" w="sm" type="none"/>
              <a:tailEnd len="sm" w="sm" type="none"/>
            </a:ln>
          </p:spPr>
        </p:cxnSp>
        <p:cxnSp>
          <p:nvCxnSpPr>
            <p:cNvPr id="698" name="Google Shape;698;p44"/>
            <p:cNvCxnSpPr/>
            <p:nvPr/>
          </p:nvCxnSpPr>
          <p:spPr>
            <a:xfrm flipH="1">
              <a:off x="6198421" y="4897526"/>
              <a:ext cx="1473819" cy="1"/>
            </a:xfrm>
            <a:prstGeom prst="straightConnector1">
              <a:avLst/>
            </a:prstGeom>
            <a:noFill/>
            <a:ln cap="flat" cmpd="sng" w="25400">
              <a:solidFill>
                <a:srgbClr val="4A7DBA"/>
              </a:solidFill>
              <a:prstDash val="solid"/>
              <a:round/>
              <a:headEnd len="sm" w="sm" type="none"/>
              <a:tailEnd len="sm" w="sm" type="none"/>
            </a:ln>
          </p:spPr>
        </p:cxnSp>
        <p:cxnSp>
          <p:nvCxnSpPr>
            <p:cNvPr id="699" name="Google Shape;699;p44"/>
            <p:cNvCxnSpPr/>
            <p:nvPr/>
          </p:nvCxnSpPr>
          <p:spPr>
            <a:xfrm>
              <a:off x="6122066" y="4568549"/>
              <a:ext cx="87331" cy="328977"/>
            </a:xfrm>
            <a:prstGeom prst="straightConnector1">
              <a:avLst/>
            </a:prstGeom>
            <a:noFill/>
            <a:ln cap="flat" cmpd="sng" w="25400">
              <a:solidFill>
                <a:srgbClr val="4A7DBA"/>
              </a:solidFill>
              <a:prstDash val="solid"/>
              <a:round/>
              <a:headEnd len="sm" w="sm" type="none"/>
              <a:tailEnd len="sm" w="sm" type="none"/>
            </a:ln>
          </p:spPr>
        </p:cxnSp>
      </p:grpSp>
      <p:grpSp>
        <p:nvGrpSpPr>
          <p:cNvPr id="700" name="Google Shape;700;p44"/>
          <p:cNvGrpSpPr/>
          <p:nvPr/>
        </p:nvGrpSpPr>
        <p:grpSpPr>
          <a:xfrm>
            <a:off x="1824909" y="5206400"/>
            <a:ext cx="5875851" cy="328977"/>
            <a:chOff x="1824909" y="5206400"/>
            <a:chExt cx="5875851" cy="328977"/>
          </a:xfrm>
        </p:grpSpPr>
        <p:cxnSp>
          <p:nvCxnSpPr>
            <p:cNvPr id="701" name="Google Shape;701;p44"/>
            <p:cNvCxnSpPr/>
            <p:nvPr/>
          </p:nvCxnSpPr>
          <p:spPr>
            <a:xfrm rot="10800000">
              <a:off x="1824909" y="5535377"/>
              <a:ext cx="2714472" cy="0"/>
            </a:xfrm>
            <a:prstGeom prst="straightConnector1">
              <a:avLst/>
            </a:prstGeom>
            <a:noFill/>
            <a:ln cap="flat" cmpd="sng" w="25400">
              <a:solidFill>
                <a:srgbClr val="4A7DBA"/>
              </a:solidFill>
              <a:prstDash val="solid"/>
              <a:round/>
              <a:headEnd len="sm" w="sm" type="none"/>
              <a:tailEnd len="sm" w="sm" type="none"/>
            </a:ln>
          </p:spPr>
        </p:cxnSp>
        <p:cxnSp>
          <p:nvCxnSpPr>
            <p:cNvPr id="702" name="Google Shape;702;p44"/>
            <p:cNvCxnSpPr/>
            <p:nvPr/>
          </p:nvCxnSpPr>
          <p:spPr>
            <a:xfrm flipH="1">
              <a:off x="4547025" y="5206400"/>
              <a:ext cx="89128" cy="328977"/>
            </a:xfrm>
            <a:prstGeom prst="straightConnector1">
              <a:avLst/>
            </a:prstGeom>
            <a:noFill/>
            <a:ln cap="flat" cmpd="sng" w="25400">
              <a:solidFill>
                <a:srgbClr val="4A7DBA"/>
              </a:solidFill>
              <a:prstDash val="solid"/>
              <a:round/>
              <a:headEnd len="sm" w="sm" type="none"/>
              <a:tailEnd len="sm" w="sm" type="none"/>
            </a:ln>
          </p:spPr>
        </p:cxnSp>
        <p:cxnSp>
          <p:nvCxnSpPr>
            <p:cNvPr id="703" name="Google Shape;703;p44"/>
            <p:cNvCxnSpPr/>
            <p:nvPr/>
          </p:nvCxnSpPr>
          <p:spPr>
            <a:xfrm rot="10800000">
              <a:off x="4636154" y="5206400"/>
              <a:ext cx="3064605" cy="0"/>
            </a:xfrm>
            <a:prstGeom prst="straightConnector1">
              <a:avLst/>
            </a:prstGeom>
            <a:noFill/>
            <a:ln cap="flat" cmpd="sng" w="25400">
              <a:solidFill>
                <a:srgbClr val="4A7DBA"/>
              </a:solidFill>
              <a:prstDash val="solid"/>
              <a:round/>
              <a:headEnd len="sm" w="sm" type="none"/>
              <a:tailEnd len="sm" w="sm" type="none"/>
            </a:ln>
          </p:spPr>
        </p:cxnSp>
      </p:grpSp>
      <p:grpSp>
        <p:nvGrpSpPr>
          <p:cNvPr id="704" name="Google Shape;704;p44"/>
          <p:cNvGrpSpPr/>
          <p:nvPr/>
        </p:nvGrpSpPr>
        <p:grpSpPr>
          <a:xfrm>
            <a:off x="1824909" y="5760308"/>
            <a:ext cx="5858370" cy="330283"/>
            <a:chOff x="1824909" y="5760308"/>
            <a:chExt cx="5858370" cy="330283"/>
          </a:xfrm>
        </p:grpSpPr>
        <p:cxnSp>
          <p:nvCxnSpPr>
            <p:cNvPr id="705" name="Google Shape;705;p44"/>
            <p:cNvCxnSpPr/>
            <p:nvPr/>
          </p:nvCxnSpPr>
          <p:spPr>
            <a:xfrm rot="10800000">
              <a:off x="2308260" y="6089284"/>
              <a:ext cx="3017098" cy="0"/>
            </a:xfrm>
            <a:prstGeom prst="straightConnector1">
              <a:avLst/>
            </a:prstGeom>
            <a:noFill/>
            <a:ln cap="flat" cmpd="sng" w="25400">
              <a:solidFill>
                <a:srgbClr val="4A7DBA"/>
              </a:solidFill>
              <a:prstDash val="solid"/>
              <a:round/>
              <a:headEnd len="sm" w="sm" type="none"/>
              <a:tailEnd len="sm" w="sm" type="none"/>
            </a:ln>
          </p:spPr>
        </p:cxnSp>
        <p:cxnSp>
          <p:nvCxnSpPr>
            <p:cNvPr id="706" name="Google Shape;706;p44"/>
            <p:cNvCxnSpPr/>
            <p:nvPr/>
          </p:nvCxnSpPr>
          <p:spPr>
            <a:xfrm flipH="1">
              <a:off x="5332996" y="5760308"/>
              <a:ext cx="108050" cy="328977"/>
            </a:xfrm>
            <a:prstGeom prst="straightConnector1">
              <a:avLst/>
            </a:prstGeom>
            <a:noFill/>
            <a:ln cap="flat" cmpd="sng" w="25400">
              <a:solidFill>
                <a:srgbClr val="4A7DBA"/>
              </a:solidFill>
              <a:prstDash val="solid"/>
              <a:round/>
              <a:headEnd len="sm" w="sm" type="none"/>
              <a:tailEnd len="sm" w="sm" type="none"/>
            </a:ln>
          </p:spPr>
        </p:cxnSp>
        <p:cxnSp>
          <p:nvCxnSpPr>
            <p:cNvPr id="707" name="Google Shape;707;p44"/>
            <p:cNvCxnSpPr/>
            <p:nvPr/>
          </p:nvCxnSpPr>
          <p:spPr>
            <a:xfrm rot="10800000">
              <a:off x="5441048" y="5760308"/>
              <a:ext cx="681981" cy="0"/>
            </a:xfrm>
            <a:prstGeom prst="straightConnector1">
              <a:avLst/>
            </a:prstGeom>
            <a:noFill/>
            <a:ln cap="flat" cmpd="sng" w="25400">
              <a:solidFill>
                <a:srgbClr val="4A7DBA"/>
              </a:solidFill>
              <a:prstDash val="solid"/>
              <a:round/>
              <a:headEnd len="sm" w="sm" type="none"/>
              <a:tailEnd len="sm" w="sm" type="none"/>
            </a:ln>
          </p:spPr>
        </p:cxnSp>
        <p:cxnSp>
          <p:nvCxnSpPr>
            <p:cNvPr id="708" name="Google Shape;708;p44"/>
            <p:cNvCxnSpPr/>
            <p:nvPr/>
          </p:nvCxnSpPr>
          <p:spPr>
            <a:xfrm flipH="1">
              <a:off x="6209460" y="6089284"/>
              <a:ext cx="1473819" cy="1"/>
            </a:xfrm>
            <a:prstGeom prst="straightConnector1">
              <a:avLst/>
            </a:prstGeom>
            <a:noFill/>
            <a:ln cap="flat" cmpd="sng" w="25400">
              <a:solidFill>
                <a:srgbClr val="4A7DBA"/>
              </a:solidFill>
              <a:prstDash val="solid"/>
              <a:round/>
              <a:headEnd len="sm" w="sm" type="none"/>
              <a:tailEnd len="sm" w="sm" type="none"/>
            </a:ln>
          </p:spPr>
        </p:cxnSp>
        <p:cxnSp>
          <p:nvCxnSpPr>
            <p:cNvPr id="709" name="Google Shape;709;p44"/>
            <p:cNvCxnSpPr/>
            <p:nvPr/>
          </p:nvCxnSpPr>
          <p:spPr>
            <a:xfrm>
              <a:off x="6116730" y="5760308"/>
              <a:ext cx="87331" cy="328977"/>
            </a:xfrm>
            <a:prstGeom prst="straightConnector1">
              <a:avLst/>
            </a:prstGeom>
            <a:noFill/>
            <a:ln cap="flat" cmpd="sng" w="25400">
              <a:solidFill>
                <a:srgbClr val="4A7DBA"/>
              </a:solidFill>
              <a:prstDash val="solid"/>
              <a:round/>
              <a:headEnd len="sm" w="sm" type="none"/>
              <a:tailEnd len="sm" w="sm" type="none"/>
            </a:ln>
          </p:spPr>
        </p:cxnSp>
        <p:cxnSp>
          <p:nvCxnSpPr>
            <p:cNvPr id="710" name="Google Shape;710;p44"/>
            <p:cNvCxnSpPr/>
            <p:nvPr/>
          </p:nvCxnSpPr>
          <p:spPr>
            <a:xfrm rot="10800000">
              <a:off x="1824909" y="5761614"/>
              <a:ext cx="359575" cy="0"/>
            </a:xfrm>
            <a:prstGeom prst="straightConnector1">
              <a:avLst/>
            </a:prstGeom>
            <a:noFill/>
            <a:ln cap="flat" cmpd="sng" w="25400">
              <a:solidFill>
                <a:srgbClr val="4A7DBA"/>
              </a:solidFill>
              <a:prstDash val="solid"/>
              <a:round/>
              <a:headEnd len="sm" w="sm" type="none"/>
              <a:tailEnd len="sm" w="sm" type="none"/>
            </a:ln>
          </p:spPr>
        </p:cxnSp>
        <p:cxnSp>
          <p:nvCxnSpPr>
            <p:cNvPr id="711" name="Google Shape;711;p44"/>
            <p:cNvCxnSpPr/>
            <p:nvPr/>
          </p:nvCxnSpPr>
          <p:spPr>
            <a:xfrm>
              <a:off x="2192125" y="5761614"/>
              <a:ext cx="116135" cy="328977"/>
            </a:xfrm>
            <a:prstGeom prst="straightConnector1">
              <a:avLst/>
            </a:prstGeom>
            <a:noFill/>
            <a:ln cap="flat" cmpd="sng" w="25400">
              <a:solidFill>
                <a:srgbClr val="4A7DBA"/>
              </a:solidFill>
              <a:prstDash val="solid"/>
              <a:round/>
              <a:headEnd len="sm" w="sm" type="none"/>
              <a:tailEnd len="sm" w="sm" type="none"/>
            </a:ln>
          </p:spPr>
        </p:cxnSp>
      </p:grpSp>
      <p:sp>
        <p:nvSpPr>
          <p:cNvPr id="712" name="Google Shape;712;p44"/>
          <p:cNvSpPr txBox="1"/>
          <p:nvPr/>
        </p:nvSpPr>
        <p:spPr>
          <a:xfrm>
            <a:off x="1066800" y="1391365"/>
            <a:ext cx="888533" cy="3986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Clock</a:t>
            </a:r>
            <a:endParaRPr sz="1800">
              <a:solidFill>
                <a:schemeClr val="dk1"/>
              </a:solidFill>
              <a:latin typeface="Calibri"/>
              <a:ea typeface="Calibri"/>
              <a:cs typeface="Calibri"/>
              <a:sym typeface="Calibri"/>
            </a:endParaRPr>
          </a:p>
        </p:txBody>
      </p:sp>
      <p:sp>
        <p:nvSpPr>
          <p:cNvPr id="713" name="Google Shape;713;p44"/>
          <p:cNvSpPr txBox="1"/>
          <p:nvPr/>
        </p:nvSpPr>
        <p:spPr>
          <a:xfrm>
            <a:off x="1340489" y="2141570"/>
            <a:ext cx="611314" cy="39862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4" name="Google Shape;714;p44"/>
          <p:cNvSpPr txBox="1"/>
          <p:nvPr/>
        </p:nvSpPr>
        <p:spPr>
          <a:xfrm>
            <a:off x="1331122" y="2736366"/>
            <a:ext cx="611314" cy="39862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5" name="Google Shape;715;p44"/>
          <p:cNvSpPr txBox="1"/>
          <p:nvPr/>
        </p:nvSpPr>
        <p:spPr>
          <a:xfrm>
            <a:off x="1340489" y="3415988"/>
            <a:ext cx="611314" cy="39862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6" name="Google Shape;716;p44"/>
          <p:cNvSpPr txBox="1"/>
          <p:nvPr/>
        </p:nvSpPr>
        <p:spPr>
          <a:xfrm>
            <a:off x="1347613" y="4056311"/>
            <a:ext cx="611314" cy="398628"/>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7" name="Google Shape;717;p44"/>
          <p:cNvSpPr txBox="1"/>
          <p:nvPr/>
        </p:nvSpPr>
        <p:spPr>
          <a:xfrm>
            <a:off x="1347613" y="4590406"/>
            <a:ext cx="611314" cy="398628"/>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8" name="Google Shape;718;p44"/>
          <p:cNvSpPr txBox="1"/>
          <p:nvPr/>
        </p:nvSpPr>
        <p:spPr>
          <a:xfrm>
            <a:off x="1350026" y="5192181"/>
            <a:ext cx="611314" cy="398628"/>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9" name="Google Shape;719;p44"/>
          <p:cNvSpPr txBox="1"/>
          <p:nvPr/>
        </p:nvSpPr>
        <p:spPr>
          <a:xfrm>
            <a:off x="1221961" y="5704362"/>
            <a:ext cx="611314" cy="69759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CLR       SC</a:t>
            </a:r>
            <a:endParaRPr sz="1800">
              <a:solidFill>
                <a:schemeClr val="dk1"/>
              </a:solidFill>
              <a:latin typeface="Calibri"/>
              <a:ea typeface="Calibri"/>
              <a:cs typeface="Calibri"/>
              <a:sym typeface="Calibri"/>
            </a:endParaRPr>
          </a:p>
        </p:txBody>
      </p:sp>
      <p:sp>
        <p:nvSpPr>
          <p:cNvPr id="720" name="Google Shape;720;p44"/>
          <p:cNvSpPr txBox="1"/>
          <p:nvPr/>
        </p:nvSpPr>
        <p:spPr>
          <a:xfrm>
            <a:off x="2678808" y="914400"/>
            <a:ext cx="611314" cy="398628"/>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21" name="Google Shape;721;p44"/>
          <p:cNvSpPr txBox="1"/>
          <p:nvPr/>
        </p:nvSpPr>
        <p:spPr>
          <a:xfrm>
            <a:off x="3496751" y="914400"/>
            <a:ext cx="611314" cy="398628"/>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22" name="Google Shape;722;p44"/>
          <p:cNvSpPr txBox="1"/>
          <p:nvPr/>
        </p:nvSpPr>
        <p:spPr>
          <a:xfrm>
            <a:off x="4280925" y="915159"/>
            <a:ext cx="611314" cy="398628"/>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23" name="Google Shape;723;p44"/>
          <p:cNvSpPr txBox="1"/>
          <p:nvPr/>
        </p:nvSpPr>
        <p:spPr>
          <a:xfrm>
            <a:off x="5065099" y="935977"/>
            <a:ext cx="611314" cy="398628"/>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24" name="Google Shape;724;p44"/>
          <p:cNvSpPr txBox="1"/>
          <p:nvPr/>
        </p:nvSpPr>
        <p:spPr>
          <a:xfrm>
            <a:off x="5854738" y="936619"/>
            <a:ext cx="611314" cy="398628"/>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25" name="Google Shape;725;p44"/>
          <p:cNvSpPr txBox="1"/>
          <p:nvPr/>
        </p:nvSpPr>
        <p:spPr>
          <a:xfrm>
            <a:off x="6640712" y="929404"/>
            <a:ext cx="611314" cy="398628"/>
          </a:xfrm>
          <a:prstGeom prst="rect">
            <a:avLst/>
          </a:prstGeom>
          <a:blipFill rotWithShape="1">
            <a:blip r:embed="rId1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726" name="Google Shape;726;p44"/>
          <p:cNvGrpSpPr/>
          <p:nvPr/>
        </p:nvGrpSpPr>
        <p:grpSpPr>
          <a:xfrm>
            <a:off x="6111990" y="2110034"/>
            <a:ext cx="1643395" cy="337000"/>
            <a:chOff x="6111990" y="2110034"/>
            <a:chExt cx="1643395" cy="337000"/>
          </a:xfrm>
        </p:grpSpPr>
        <p:cxnSp>
          <p:nvCxnSpPr>
            <p:cNvPr id="727" name="Google Shape;727;p44"/>
            <p:cNvCxnSpPr/>
            <p:nvPr/>
          </p:nvCxnSpPr>
          <p:spPr>
            <a:xfrm rot="10800000">
              <a:off x="6199322" y="2118057"/>
              <a:ext cx="686942" cy="0"/>
            </a:xfrm>
            <a:prstGeom prst="straightConnector1">
              <a:avLst/>
            </a:prstGeom>
            <a:noFill/>
            <a:ln cap="flat" cmpd="sng" w="25400">
              <a:solidFill>
                <a:srgbClr val="4A7DBA"/>
              </a:solidFill>
              <a:prstDash val="solid"/>
              <a:round/>
              <a:headEnd len="sm" w="sm" type="none"/>
              <a:tailEnd len="sm" w="sm" type="none"/>
            </a:ln>
          </p:spPr>
        </p:cxnSp>
        <p:cxnSp>
          <p:nvCxnSpPr>
            <p:cNvPr id="728" name="Google Shape;728;p44"/>
            <p:cNvCxnSpPr/>
            <p:nvPr/>
          </p:nvCxnSpPr>
          <p:spPr>
            <a:xfrm flipH="1">
              <a:off x="6111990" y="2118057"/>
              <a:ext cx="87331" cy="328977"/>
            </a:xfrm>
            <a:prstGeom prst="straightConnector1">
              <a:avLst/>
            </a:prstGeom>
            <a:noFill/>
            <a:ln cap="flat" cmpd="sng" w="25400">
              <a:solidFill>
                <a:srgbClr val="4A7DBA"/>
              </a:solidFill>
              <a:prstDash val="solid"/>
              <a:round/>
              <a:headEnd len="sm" w="sm" type="none"/>
              <a:tailEnd len="sm" w="sm" type="none"/>
            </a:ln>
          </p:spPr>
        </p:cxnSp>
        <p:cxnSp>
          <p:nvCxnSpPr>
            <p:cNvPr id="729" name="Google Shape;729;p44"/>
            <p:cNvCxnSpPr/>
            <p:nvPr/>
          </p:nvCxnSpPr>
          <p:spPr>
            <a:xfrm rot="10800000">
              <a:off x="7014265" y="2436437"/>
              <a:ext cx="741120" cy="10597"/>
            </a:xfrm>
            <a:prstGeom prst="straightConnector1">
              <a:avLst/>
            </a:prstGeom>
            <a:noFill/>
            <a:ln cap="flat" cmpd="sng" w="25400">
              <a:solidFill>
                <a:srgbClr val="4A7DBA"/>
              </a:solidFill>
              <a:prstDash val="solid"/>
              <a:round/>
              <a:headEnd len="sm" w="sm" type="none"/>
              <a:tailEnd len="sm" w="sm" type="none"/>
            </a:ln>
          </p:spPr>
        </p:cxnSp>
        <p:cxnSp>
          <p:nvCxnSpPr>
            <p:cNvPr id="730" name="Google Shape;730;p44"/>
            <p:cNvCxnSpPr/>
            <p:nvPr/>
          </p:nvCxnSpPr>
          <p:spPr>
            <a:xfrm>
              <a:off x="6904653" y="2110034"/>
              <a:ext cx="109613" cy="328977"/>
            </a:xfrm>
            <a:prstGeom prst="straightConnector1">
              <a:avLst/>
            </a:prstGeom>
            <a:noFill/>
            <a:ln cap="flat" cmpd="sng" w="25400">
              <a:solidFill>
                <a:srgbClr val="4A7DBA"/>
              </a:solidFill>
              <a:prstDash val="solid"/>
              <a:round/>
              <a:headEnd len="sm" w="sm" type="none"/>
              <a:tailEnd len="sm" w="sm" type="none"/>
            </a:ln>
          </p:spPr>
        </p:cxnSp>
      </p:grpSp>
      <p:cxnSp>
        <p:nvCxnSpPr>
          <p:cNvPr id="731" name="Google Shape;731;p44"/>
          <p:cNvCxnSpPr/>
          <p:nvPr/>
        </p:nvCxnSpPr>
        <p:spPr>
          <a:xfrm rot="5400000">
            <a:off x="5215291" y="4807649"/>
            <a:ext cx="1135800" cy="657600"/>
          </a:xfrm>
          <a:prstGeom prst="curvedConnector3">
            <a:avLst>
              <a:gd fmla="val 50000" name="adj1"/>
            </a:avLst>
          </a:prstGeom>
          <a:noFill/>
          <a:ln cap="flat" cmpd="sng" w="25400">
            <a:solidFill>
              <a:srgbClr val="C00000"/>
            </a:solidFill>
            <a:prstDash val="solid"/>
            <a:round/>
            <a:headEnd len="sm" w="sm" type="none"/>
            <a:tailEnd len="lg" w="lg" type="stealth"/>
          </a:ln>
        </p:spPr>
      </p:cxnSp>
      <p:cxnSp>
        <p:nvCxnSpPr>
          <p:cNvPr id="732" name="Google Shape;732;p44"/>
          <p:cNvCxnSpPr/>
          <p:nvPr/>
        </p:nvCxnSpPr>
        <p:spPr>
          <a:xfrm rot="5400000">
            <a:off x="5734290" y="5326700"/>
            <a:ext cx="498000" cy="257400"/>
          </a:xfrm>
          <a:prstGeom prst="curvedConnector3">
            <a:avLst>
              <a:gd fmla="val 50000" name="adj1"/>
            </a:avLst>
          </a:prstGeom>
          <a:noFill/>
          <a:ln cap="flat" cmpd="sng" w="25400">
            <a:solidFill>
              <a:srgbClr val="C00000"/>
            </a:solidFill>
            <a:prstDash val="solid"/>
            <a:round/>
            <a:headEnd len="sm" w="sm" type="none"/>
            <a:tailEnd len="lg" w="lg" type="stealth"/>
          </a:ln>
        </p:spPr>
      </p:cxnSp>
      <p:sp>
        <p:nvSpPr>
          <p:cNvPr id="733" name="Google Shape;733;p4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Timing Cycle for D</a:t>
            </a:r>
            <a:r>
              <a:rPr baseline="-25000" lang="en-US"/>
              <a:t>3</a:t>
            </a:r>
            <a:r>
              <a:rPr lang="en-US"/>
              <a:t>T</a:t>
            </a:r>
            <a:r>
              <a:rPr baseline="-25000" lang="en-US"/>
              <a:t>4</a:t>
            </a:r>
            <a:r>
              <a:rPr lang="en-US"/>
              <a:t>: SC </a:t>
            </a:r>
            <a:r>
              <a:rPr lang="en-US">
                <a:latin typeface="Cambria"/>
                <a:ea typeface="Cambria"/>
                <a:cs typeface="Cambria"/>
                <a:sym typeface="Cambria"/>
              </a:rPr>
              <a:t>←</a:t>
            </a:r>
            <a:r>
              <a:rPr lang="en-US"/>
              <a:t>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par>
                                <p:cTn fill="hold" nodeType="with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par>
                                <p:cTn fill="hold" nodeType="with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500"/>
                                        <p:tgtEl>
                                          <p:spTgt spid="725"/>
                                        </p:tgtEl>
                                      </p:cBhvr>
                                    </p:animEffect>
                                  </p:childTnLst>
                                </p:cTn>
                              </p:par>
                              <p:par>
                                <p:cTn fill="hold" nodeType="with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500"/>
                                        <p:tgtEl>
                                          <p:spTgt spid="7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500"/>
                                        <p:tgtEl>
                                          <p:spTgt spid="7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5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500"/>
                                        <p:tgtEl>
                                          <p:spTgt spid="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500"/>
                                        <p:tgtEl>
                                          <p:spTgt spid="7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500"/>
                                        <p:tgtEl>
                                          <p:spTgt spid="7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5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5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45"/>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Control Unit</a:t>
            </a:r>
            <a:endParaRPr/>
          </a:p>
        </p:txBody>
      </p:sp>
      <p:sp>
        <p:nvSpPr>
          <p:cNvPr id="739" name="Google Shape;739;p4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last three waveforms shows how SC is cleared when D</a:t>
            </a:r>
            <a:r>
              <a:rPr baseline="-25000" lang="en-US"/>
              <a:t>3</a:t>
            </a:r>
            <a:r>
              <a:rPr lang="en-US"/>
              <a:t>T</a:t>
            </a:r>
            <a:r>
              <a:rPr baseline="-25000" lang="en-US"/>
              <a:t>4</a:t>
            </a:r>
            <a:r>
              <a:rPr lang="en-US"/>
              <a:t> = 1.</a:t>
            </a:r>
            <a:endParaRPr/>
          </a:p>
          <a:p>
            <a:pPr indent="-342883" lvl="0" marL="342883" rtl="0" algn="just">
              <a:lnSpc>
                <a:spcPct val="114000"/>
              </a:lnSpc>
              <a:spcBef>
                <a:spcPts val="480"/>
              </a:spcBef>
              <a:spcAft>
                <a:spcPts val="0"/>
              </a:spcAft>
              <a:buClr>
                <a:schemeClr val="dk1"/>
              </a:buClr>
              <a:buSzPts val="2400"/>
              <a:buChar char="▪"/>
            </a:pPr>
            <a:r>
              <a:rPr lang="en-US"/>
              <a:t>Output D</a:t>
            </a:r>
            <a:r>
              <a:rPr baseline="-25000" lang="en-US"/>
              <a:t>3</a:t>
            </a:r>
            <a:r>
              <a:rPr lang="en-US"/>
              <a:t> from the operation decoder becomes active at the end of timing signal T</a:t>
            </a:r>
            <a:r>
              <a:rPr baseline="-25000" lang="en-US"/>
              <a:t>2</a:t>
            </a:r>
            <a:r>
              <a:rPr lang="en-US"/>
              <a:t>.</a:t>
            </a:r>
            <a:endParaRPr/>
          </a:p>
          <a:p>
            <a:pPr indent="-342883" lvl="0" marL="342883" rtl="0" algn="just">
              <a:lnSpc>
                <a:spcPct val="114000"/>
              </a:lnSpc>
              <a:spcBef>
                <a:spcPts val="480"/>
              </a:spcBef>
              <a:spcAft>
                <a:spcPts val="0"/>
              </a:spcAft>
              <a:buClr>
                <a:schemeClr val="dk1"/>
              </a:buClr>
              <a:buSzPts val="2400"/>
              <a:buChar char="▪"/>
            </a:pPr>
            <a:r>
              <a:rPr lang="en-US"/>
              <a:t>When timing signal T</a:t>
            </a:r>
            <a:r>
              <a:rPr baseline="-25000" lang="en-US"/>
              <a:t>4</a:t>
            </a:r>
            <a:r>
              <a:rPr lang="en-US"/>
              <a:t> becomes active, the output of the AND gate that implements the control function D</a:t>
            </a:r>
            <a:r>
              <a:rPr baseline="-25000" lang="en-US"/>
              <a:t>3</a:t>
            </a:r>
            <a:r>
              <a:rPr lang="en-US"/>
              <a:t>T</a:t>
            </a:r>
            <a:r>
              <a:rPr baseline="-25000" lang="en-US"/>
              <a:t>4</a:t>
            </a:r>
            <a:r>
              <a:rPr lang="en-US"/>
              <a:t> becomes active.</a:t>
            </a:r>
            <a:endParaRPr/>
          </a:p>
          <a:p>
            <a:pPr indent="-342883" lvl="0" marL="342883" rtl="0" algn="just">
              <a:lnSpc>
                <a:spcPct val="114000"/>
              </a:lnSpc>
              <a:spcBef>
                <a:spcPts val="480"/>
              </a:spcBef>
              <a:spcAft>
                <a:spcPts val="0"/>
              </a:spcAft>
              <a:buClr>
                <a:schemeClr val="dk1"/>
              </a:buClr>
              <a:buSzPts val="2400"/>
              <a:buChar char="▪"/>
            </a:pPr>
            <a:r>
              <a:rPr lang="en-US"/>
              <a:t>This signal is applied to the CLR input of SC.</a:t>
            </a:r>
            <a:endParaRPr/>
          </a:p>
          <a:p>
            <a:pPr indent="-342883" lvl="0" marL="342883" rtl="0" algn="just">
              <a:lnSpc>
                <a:spcPct val="114000"/>
              </a:lnSpc>
              <a:spcBef>
                <a:spcPts val="480"/>
              </a:spcBef>
              <a:spcAft>
                <a:spcPts val="0"/>
              </a:spcAft>
              <a:buClr>
                <a:schemeClr val="dk1"/>
              </a:buClr>
              <a:buSzPts val="2400"/>
              <a:buChar char="▪"/>
            </a:pPr>
            <a:r>
              <a:rPr lang="en-US"/>
              <a:t>On the next positive clock transition the counter is cleared to 0.</a:t>
            </a:r>
            <a:endParaRPr/>
          </a:p>
          <a:p>
            <a:pPr indent="-342883" lvl="0" marL="342883" rtl="0" algn="just">
              <a:lnSpc>
                <a:spcPct val="114000"/>
              </a:lnSpc>
              <a:spcBef>
                <a:spcPts val="480"/>
              </a:spcBef>
              <a:spcAft>
                <a:spcPts val="0"/>
              </a:spcAft>
              <a:buClr>
                <a:schemeClr val="dk1"/>
              </a:buClr>
              <a:buSzPts val="2400"/>
              <a:buChar char="▪"/>
            </a:pPr>
            <a:r>
              <a:rPr lang="en-US"/>
              <a:t>This causes the timing signal T</a:t>
            </a:r>
            <a:r>
              <a:rPr baseline="-25000" lang="en-US"/>
              <a:t>0</a:t>
            </a:r>
            <a:r>
              <a:rPr lang="en-US"/>
              <a:t> to become active instead of T</a:t>
            </a:r>
            <a:r>
              <a:rPr baseline="-25000" lang="en-US"/>
              <a:t>5</a:t>
            </a:r>
            <a:r>
              <a:rPr lang="en-US"/>
              <a:t> that would have been active if SC were incremented instead of cleared.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46"/>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Control Organization</a:t>
            </a:r>
            <a:endParaRPr/>
          </a:p>
        </p:txBody>
      </p:sp>
      <p:sp>
        <p:nvSpPr>
          <p:cNvPr id="745" name="Google Shape;745;p4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Clr>
                <a:schemeClr val="dk1"/>
              </a:buClr>
              <a:buSzPts val="2400"/>
              <a:buFont typeface="Noto Sans Symbols"/>
              <a:buChar char="▪"/>
            </a:pPr>
            <a:r>
              <a:rPr lang="en-US"/>
              <a:t>Hardwired Control</a:t>
            </a:r>
            <a:endParaRPr/>
          </a:p>
          <a:p>
            <a:pPr indent="-285736" lvl="1" marL="742913" rtl="0" algn="just">
              <a:lnSpc>
                <a:spcPct val="114000"/>
              </a:lnSpc>
              <a:spcBef>
                <a:spcPts val="400"/>
              </a:spcBef>
              <a:spcAft>
                <a:spcPts val="0"/>
              </a:spcAft>
              <a:buClr>
                <a:schemeClr val="dk1"/>
              </a:buClr>
              <a:buSzPts val="2000"/>
              <a:buChar char="•"/>
            </a:pPr>
            <a:r>
              <a:rPr lang="en-US"/>
              <a:t>The control logic is implemented with gates, flips-flops, decoders and other digital circuits.</a:t>
            </a:r>
            <a:endParaRPr/>
          </a:p>
          <a:p>
            <a:pPr indent="-285736" lvl="1" marL="742913" rtl="0" algn="just">
              <a:lnSpc>
                <a:spcPct val="114000"/>
              </a:lnSpc>
              <a:spcBef>
                <a:spcPts val="400"/>
              </a:spcBef>
              <a:spcAft>
                <a:spcPts val="0"/>
              </a:spcAft>
              <a:buClr>
                <a:schemeClr val="dk1"/>
              </a:buClr>
              <a:buSzPts val="2000"/>
              <a:buChar char="•"/>
            </a:pPr>
            <a:r>
              <a:rPr lang="en-US"/>
              <a:t>It can be optimized to produce a fast mode of operation.</a:t>
            </a:r>
            <a:endParaRPr/>
          </a:p>
          <a:p>
            <a:pPr indent="-285736" lvl="1" marL="742913" rtl="0" algn="just">
              <a:lnSpc>
                <a:spcPct val="114000"/>
              </a:lnSpc>
              <a:spcBef>
                <a:spcPts val="400"/>
              </a:spcBef>
              <a:spcAft>
                <a:spcPts val="0"/>
              </a:spcAft>
              <a:buClr>
                <a:schemeClr val="dk1"/>
              </a:buClr>
              <a:buSzPts val="2000"/>
              <a:buChar char="•"/>
            </a:pPr>
            <a:r>
              <a:rPr lang="en-US"/>
              <a:t>It requires changes in the wiring among the various components if the design has to be modified or changed.</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Microprogrammed Control</a:t>
            </a:r>
            <a:endParaRPr/>
          </a:p>
          <a:p>
            <a:pPr indent="-285736" lvl="1" marL="742913" rtl="0" algn="just">
              <a:lnSpc>
                <a:spcPct val="114000"/>
              </a:lnSpc>
              <a:spcBef>
                <a:spcPts val="400"/>
              </a:spcBef>
              <a:spcAft>
                <a:spcPts val="0"/>
              </a:spcAft>
              <a:buClr>
                <a:schemeClr val="dk1"/>
              </a:buClr>
              <a:buSzPts val="2000"/>
              <a:buChar char="•"/>
            </a:pPr>
            <a:r>
              <a:rPr lang="en-US"/>
              <a:t>The control information is stored in a control memory.</a:t>
            </a:r>
            <a:endParaRPr/>
          </a:p>
          <a:p>
            <a:pPr indent="-285736" lvl="1" marL="742913" rtl="0" algn="just">
              <a:lnSpc>
                <a:spcPct val="114000"/>
              </a:lnSpc>
              <a:spcBef>
                <a:spcPts val="400"/>
              </a:spcBef>
              <a:spcAft>
                <a:spcPts val="0"/>
              </a:spcAft>
              <a:buClr>
                <a:schemeClr val="dk1"/>
              </a:buClr>
              <a:buSzPts val="2000"/>
              <a:buChar char="•"/>
            </a:pPr>
            <a:r>
              <a:rPr lang="en-US"/>
              <a:t>The control memory is programmed to initiate the required sequence of microoperations.</a:t>
            </a:r>
            <a:endParaRPr/>
          </a:p>
          <a:p>
            <a:pPr indent="-285736" lvl="1" marL="742913" rtl="0" algn="just">
              <a:lnSpc>
                <a:spcPct val="114000"/>
              </a:lnSpc>
              <a:spcBef>
                <a:spcPts val="400"/>
              </a:spcBef>
              <a:spcAft>
                <a:spcPts val="0"/>
              </a:spcAft>
              <a:buClr>
                <a:schemeClr val="dk1"/>
              </a:buClr>
              <a:buSzPts val="2000"/>
              <a:buChar char="•"/>
            </a:pPr>
            <a:r>
              <a:rPr lang="en-US"/>
              <a:t>Any required changes or modifications can be done by updating the microprogram in control memory.</a:t>
            </a:r>
            <a:endParaRPr/>
          </a:p>
          <a:p>
            <a:pPr indent="-190483" lvl="0" marL="342883" rtl="0" algn="l">
              <a:lnSpc>
                <a:spcPct val="114000"/>
              </a:lnSpc>
              <a:spcBef>
                <a:spcPts val="480"/>
              </a:spcBef>
              <a:spcAft>
                <a:spcPts val="0"/>
              </a:spcAft>
              <a:buClr>
                <a:schemeClr val="dk1"/>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47"/>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Cycle</a:t>
            </a:r>
            <a:endParaRPr/>
          </a:p>
        </p:txBody>
      </p:sp>
      <p:sp>
        <p:nvSpPr>
          <p:cNvPr id="751" name="Google Shape;751;p4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A program residing in the memory unit of the computer consists of a sequence of instructions. In the basic computer each instruction cycle consists of the following phases:</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Fetch an instruction from memory.</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Decode the instruction.</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Read the effective address from memory if the instruction has an indirect address.</a:t>
            </a:r>
            <a:endParaRPr/>
          </a:p>
          <a:p>
            <a:pPr indent="-457200" lvl="1" marL="857230" rtl="0" algn="just">
              <a:lnSpc>
                <a:spcPct val="114000"/>
              </a:lnSpc>
              <a:spcBef>
                <a:spcPts val="400"/>
              </a:spcBef>
              <a:spcAft>
                <a:spcPts val="0"/>
              </a:spcAft>
              <a:buClr>
                <a:schemeClr val="dk1"/>
              </a:buClr>
              <a:buSzPts val="2000"/>
              <a:buFont typeface="Calibri"/>
              <a:buAutoNum type="arabicPeriod"/>
            </a:pPr>
            <a:r>
              <a:rPr lang="en-US"/>
              <a:t>Execute the instruction.</a:t>
            </a:r>
            <a:endParaRPr/>
          </a:p>
          <a:p>
            <a:pPr indent="-342883" lvl="0" marL="342883" rtl="0" algn="just">
              <a:lnSpc>
                <a:spcPct val="114000"/>
              </a:lnSpc>
              <a:spcBef>
                <a:spcPts val="480"/>
              </a:spcBef>
              <a:spcAft>
                <a:spcPts val="0"/>
              </a:spcAft>
              <a:buClr>
                <a:schemeClr val="dk1"/>
              </a:buClr>
              <a:buSzPts val="2400"/>
              <a:buChar char="▪"/>
            </a:pPr>
            <a:r>
              <a:rPr lang="en-US"/>
              <a:t>After step 4, the control goes back to step 1 to fetch, decode and execute the next instruction. </a:t>
            </a:r>
            <a:endParaRPr/>
          </a:p>
          <a:p>
            <a:pPr indent="-342883" lvl="0" marL="342883" rtl="0" algn="just">
              <a:lnSpc>
                <a:spcPct val="114000"/>
              </a:lnSpc>
              <a:spcBef>
                <a:spcPts val="480"/>
              </a:spcBef>
              <a:spcAft>
                <a:spcPts val="0"/>
              </a:spcAft>
              <a:buClr>
                <a:schemeClr val="dk1"/>
              </a:buClr>
              <a:buSzPts val="2400"/>
              <a:buChar char="▪"/>
            </a:pPr>
            <a:r>
              <a:rPr lang="en-US"/>
              <a:t>This process continues unless a HALT instruction is encountered.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48"/>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Cycle</a:t>
            </a:r>
            <a:endParaRPr/>
          </a:p>
        </p:txBody>
      </p:sp>
      <p:sp>
        <p:nvSpPr>
          <p:cNvPr id="757" name="Google Shape;757;p48"/>
          <p:cNvSpPr txBox="1"/>
          <p:nvPr>
            <p:ph idx="1" type="body"/>
          </p:nvPr>
        </p:nvSpPr>
        <p:spPr>
          <a:xfrm>
            <a:off x="190500" y="990600"/>
            <a:ext cx="8763000" cy="1371600"/>
          </a:xfrm>
          <a:prstGeom prst="rect">
            <a:avLst/>
          </a:prstGeom>
          <a:no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Clr>
                <a:schemeClr val="dk1"/>
              </a:buClr>
              <a:buSzPts val="2400"/>
              <a:buFont typeface="Noto Sans Symbols"/>
              <a:buChar char="▪"/>
            </a:pPr>
            <a:r>
              <a:rPr lang="en-US"/>
              <a:t>Fetch &amp; Decode</a:t>
            </a:r>
            <a:endParaRPr/>
          </a:p>
          <a:p>
            <a:pPr indent="-285736" lvl="1" marL="742913" rtl="0" algn="just">
              <a:lnSpc>
                <a:spcPct val="114000"/>
              </a:lnSpc>
              <a:spcBef>
                <a:spcPts val="400"/>
              </a:spcBef>
              <a:spcAft>
                <a:spcPts val="0"/>
              </a:spcAft>
              <a:buClr>
                <a:schemeClr val="dk1"/>
              </a:buClr>
              <a:buSzPts val="2000"/>
              <a:buChar char="•"/>
            </a:pPr>
            <a:r>
              <a:rPr lang="en-US"/>
              <a:t>PC is loaded with the address of the first instruction in the program.</a:t>
            </a:r>
            <a:endParaRPr/>
          </a:p>
          <a:p>
            <a:pPr indent="-285736" lvl="1" marL="742913" rtl="0" algn="just">
              <a:lnSpc>
                <a:spcPct val="114000"/>
              </a:lnSpc>
              <a:spcBef>
                <a:spcPts val="400"/>
              </a:spcBef>
              <a:spcAft>
                <a:spcPts val="0"/>
              </a:spcAft>
              <a:buClr>
                <a:schemeClr val="dk1"/>
              </a:buClr>
              <a:buSzPts val="2000"/>
              <a:buChar char="•"/>
            </a:pPr>
            <a:r>
              <a:rPr lang="en-US"/>
              <a:t>The microoperations for fetch and decode phases are as follows:</a:t>
            </a:r>
            <a:endParaRPr/>
          </a:p>
        </p:txBody>
      </p:sp>
      <p:sp>
        <p:nvSpPr>
          <p:cNvPr id="758" name="Google Shape;758;p48"/>
          <p:cNvSpPr/>
          <p:nvPr/>
        </p:nvSpPr>
        <p:spPr>
          <a:xfrm>
            <a:off x="971842" y="2362200"/>
            <a:ext cx="1776319" cy="40011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59" name="Google Shape;759;p48"/>
          <p:cNvSpPr/>
          <p:nvPr/>
        </p:nvSpPr>
        <p:spPr>
          <a:xfrm>
            <a:off x="971842" y="2823865"/>
            <a:ext cx="3611117" cy="40011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60" name="Google Shape;760;p48"/>
          <p:cNvSpPr/>
          <p:nvPr/>
        </p:nvSpPr>
        <p:spPr>
          <a:xfrm>
            <a:off x="971842" y="3285530"/>
            <a:ext cx="7638758" cy="400110"/>
          </a:xfrm>
          <a:prstGeom prst="rect">
            <a:avLst/>
          </a:prstGeom>
          <a:blipFill rotWithShape="1">
            <a:blip r:embed="rId5">
              <a:alphaModFix/>
            </a:blip>
            <a:stretch>
              <a:fillRect b="-1363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500"/>
                                        <p:tgtEl>
                                          <p:spTgt spid="7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49"/>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Cycle</a:t>
            </a:r>
            <a:endParaRPr/>
          </a:p>
        </p:txBody>
      </p:sp>
      <p:sp>
        <p:nvSpPr>
          <p:cNvPr id="766" name="Google Shape;766;p49"/>
          <p:cNvSpPr txBox="1"/>
          <p:nvPr>
            <p:ph idx="1" type="body"/>
          </p:nvPr>
        </p:nvSpPr>
        <p:spPr>
          <a:xfrm>
            <a:off x="190500" y="990600"/>
            <a:ext cx="8763000" cy="5334000"/>
          </a:xfrm>
          <a:prstGeom prst="rect">
            <a:avLst/>
          </a:prstGeom>
          <a:blipFill rotWithShape="1">
            <a:blip r:embed="rId3">
              <a:alphaModFix/>
            </a:blip>
            <a:stretch>
              <a:fillRect b="0" l="-902" r="-693" t="-456"/>
            </a:stretch>
          </a:blip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SzPts val="2400"/>
              <a:buFont typeface="Noto Sans Symbols"/>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50"/>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Register Reference Instruction</a:t>
            </a:r>
            <a:endParaRPr/>
          </a:p>
        </p:txBody>
      </p:sp>
      <p:sp>
        <p:nvSpPr>
          <p:cNvPr id="772" name="Google Shape;772;p50"/>
          <p:cNvSpPr txBox="1"/>
          <p:nvPr/>
        </p:nvSpPr>
        <p:spPr>
          <a:xfrm>
            <a:off x="228600" y="990600"/>
            <a:ext cx="616713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2"/>
                </a:solidFill>
                <a:latin typeface="Times New Roman"/>
                <a:ea typeface="Times New Roman"/>
                <a:cs typeface="Times New Roman"/>
                <a:sym typeface="Times New Roman"/>
              </a:rPr>
              <a:t>D</a:t>
            </a:r>
            <a:r>
              <a:rPr baseline="-25000" i="1" lang="en-US" sz="2000">
                <a:solidFill>
                  <a:schemeClr val="dk2"/>
                </a:solidFill>
                <a:latin typeface="Times New Roman"/>
                <a:ea typeface="Times New Roman"/>
                <a:cs typeface="Times New Roman"/>
                <a:sym typeface="Times New Roman"/>
              </a:rPr>
              <a:t>7</a:t>
            </a:r>
            <a:r>
              <a:rPr i="1" lang="en-US" sz="2000">
                <a:solidFill>
                  <a:schemeClr val="dk2"/>
                </a:solidFill>
                <a:latin typeface="Times New Roman"/>
                <a:ea typeface="Times New Roman"/>
                <a:cs typeface="Times New Roman"/>
                <a:sym typeface="Times New Roman"/>
              </a:rPr>
              <a:t>I’T</a:t>
            </a:r>
            <a:r>
              <a:rPr baseline="-25000" i="1" lang="en-US" sz="2000">
                <a:solidFill>
                  <a:schemeClr val="dk2"/>
                </a:solidFill>
                <a:latin typeface="Times New Roman"/>
                <a:ea typeface="Times New Roman"/>
                <a:cs typeface="Times New Roman"/>
                <a:sym typeface="Times New Roman"/>
              </a:rPr>
              <a:t>3</a:t>
            </a:r>
            <a:r>
              <a:rPr i="1" lang="en-US" sz="2000">
                <a:solidFill>
                  <a:schemeClr val="dk2"/>
                </a:solidFill>
                <a:latin typeface="Times New Roman"/>
                <a:ea typeface="Times New Roman"/>
                <a:cs typeface="Times New Roman"/>
                <a:sym typeface="Times New Roman"/>
              </a:rPr>
              <a:t> = r</a:t>
            </a:r>
            <a:r>
              <a:rPr lang="en-US" sz="2000">
                <a:solidFill>
                  <a:schemeClr val="dk2"/>
                </a:solidFill>
                <a:latin typeface="Times New Roman"/>
                <a:ea typeface="Times New Roman"/>
                <a:cs typeface="Times New Roman"/>
                <a:sym typeface="Times New Roman"/>
              </a:rPr>
              <a:t> </a:t>
            </a:r>
            <a:r>
              <a:rPr lang="en-US" sz="2000">
                <a:solidFill>
                  <a:schemeClr val="dk2"/>
                </a:solidFill>
                <a:latin typeface="Calibri"/>
                <a:ea typeface="Calibri"/>
                <a:cs typeface="Calibri"/>
                <a:sym typeface="Calibri"/>
              </a:rPr>
              <a:t>(common to all register reference instructions)</a:t>
            </a:r>
            <a:endParaRPr baseline="-25000" i="1" sz="2000">
              <a:solidFill>
                <a:schemeClr val="dk2"/>
              </a:solidFill>
              <a:latin typeface="Calibri"/>
              <a:ea typeface="Calibri"/>
              <a:cs typeface="Calibri"/>
              <a:sym typeface="Calibri"/>
            </a:endParaRPr>
          </a:p>
        </p:txBody>
      </p:sp>
      <p:sp>
        <p:nvSpPr>
          <p:cNvPr id="773" name="Google Shape;773;p50"/>
          <p:cNvSpPr txBox="1"/>
          <p:nvPr/>
        </p:nvSpPr>
        <p:spPr>
          <a:xfrm>
            <a:off x="228599" y="1371660"/>
            <a:ext cx="56895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2"/>
                </a:solidFill>
                <a:latin typeface="Times New Roman"/>
                <a:ea typeface="Times New Roman"/>
                <a:cs typeface="Times New Roman"/>
                <a:sym typeface="Times New Roman"/>
              </a:rPr>
              <a:t>IR(i) = B</a:t>
            </a:r>
            <a:r>
              <a:rPr baseline="-25000" i="1" lang="en-US" sz="2000">
                <a:solidFill>
                  <a:schemeClr val="dk2"/>
                </a:solidFill>
                <a:latin typeface="Times New Roman"/>
                <a:ea typeface="Times New Roman"/>
                <a:cs typeface="Times New Roman"/>
                <a:sym typeface="Times New Roman"/>
              </a:rPr>
              <a:t>i</a:t>
            </a:r>
            <a:r>
              <a:rPr lang="en-US" sz="2000">
                <a:solidFill>
                  <a:schemeClr val="dk2"/>
                </a:solidFill>
                <a:latin typeface="Times New Roman"/>
                <a:ea typeface="Times New Roman"/>
                <a:cs typeface="Times New Roman"/>
                <a:sym typeface="Times New Roman"/>
              </a:rPr>
              <a:t> [bit in </a:t>
            </a:r>
            <a:r>
              <a:rPr i="1" lang="en-US" sz="2000">
                <a:solidFill>
                  <a:schemeClr val="dk2"/>
                </a:solidFill>
                <a:latin typeface="Times New Roman"/>
                <a:ea typeface="Times New Roman"/>
                <a:cs typeface="Times New Roman"/>
                <a:sym typeface="Times New Roman"/>
              </a:rPr>
              <a:t>IR</a:t>
            </a:r>
            <a:r>
              <a:rPr lang="en-US" sz="2000">
                <a:solidFill>
                  <a:schemeClr val="dk2"/>
                </a:solidFill>
                <a:latin typeface="Times New Roman"/>
                <a:ea typeface="Times New Roman"/>
                <a:cs typeface="Times New Roman"/>
                <a:sym typeface="Times New Roman"/>
              </a:rPr>
              <a:t>(0-11) that specifies the operation]</a:t>
            </a:r>
            <a:endParaRPr baseline="-25000" i="1" sz="2000">
              <a:solidFill>
                <a:schemeClr val="dk2"/>
              </a:solidFill>
              <a:latin typeface="Calibri"/>
              <a:ea typeface="Calibri"/>
              <a:cs typeface="Calibri"/>
              <a:sym typeface="Calibri"/>
            </a:endParaRPr>
          </a:p>
        </p:txBody>
      </p:sp>
      <p:sp>
        <p:nvSpPr>
          <p:cNvPr id="774" name="Google Shape;774;p50"/>
          <p:cNvSpPr txBox="1"/>
          <p:nvPr/>
        </p:nvSpPr>
        <p:spPr>
          <a:xfrm>
            <a:off x="228599" y="1752600"/>
            <a:ext cx="69923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CLA</a:t>
            </a:r>
            <a:endParaRPr sz="2000">
              <a:solidFill>
                <a:schemeClr val="dk1"/>
              </a:solidFill>
              <a:latin typeface="Times New Roman"/>
              <a:ea typeface="Times New Roman"/>
              <a:cs typeface="Times New Roman"/>
              <a:sym typeface="Times New Roman"/>
            </a:endParaRPr>
          </a:p>
        </p:txBody>
      </p:sp>
      <p:sp>
        <p:nvSpPr>
          <p:cNvPr id="775" name="Google Shape;775;p50"/>
          <p:cNvSpPr txBox="1"/>
          <p:nvPr/>
        </p:nvSpPr>
        <p:spPr>
          <a:xfrm>
            <a:off x="1042227" y="1752600"/>
            <a:ext cx="59836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11</a:t>
            </a:r>
            <a:endParaRPr baseline="-25000" i="1" sz="2000">
              <a:solidFill>
                <a:schemeClr val="dk1"/>
              </a:solidFill>
              <a:latin typeface="Times New Roman"/>
              <a:ea typeface="Times New Roman"/>
              <a:cs typeface="Times New Roman"/>
              <a:sym typeface="Times New Roman"/>
            </a:endParaRPr>
          </a:p>
        </p:txBody>
      </p:sp>
      <p:sp>
        <p:nvSpPr>
          <p:cNvPr id="776" name="Google Shape;776;p50"/>
          <p:cNvSpPr txBox="1"/>
          <p:nvPr/>
        </p:nvSpPr>
        <p:spPr>
          <a:xfrm>
            <a:off x="1838934" y="1752600"/>
            <a:ext cx="9909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AC </a:t>
            </a:r>
            <a:r>
              <a:rPr lang="en-US" sz="2000">
                <a:solidFill>
                  <a:schemeClr val="dk1"/>
                </a:solidFill>
                <a:latin typeface="Cambria"/>
                <a:ea typeface="Cambria"/>
                <a:cs typeface="Cambria"/>
                <a:sym typeface="Cambria"/>
              </a:rPr>
              <a:t>← 0</a:t>
            </a:r>
            <a:endParaRPr baseline="-25000" sz="2000">
              <a:solidFill>
                <a:schemeClr val="dk1"/>
              </a:solidFill>
              <a:latin typeface="Times New Roman"/>
              <a:ea typeface="Times New Roman"/>
              <a:cs typeface="Times New Roman"/>
              <a:sym typeface="Times New Roman"/>
            </a:endParaRPr>
          </a:p>
        </p:txBody>
      </p:sp>
      <p:sp>
        <p:nvSpPr>
          <p:cNvPr id="777" name="Google Shape;777;p50"/>
          <p:cNvSpPr txBox="1"/>
          <p:nvPr/>
        </p:nvSpPr>
        <p:spPr>
          <a:xfrm>
            <a:off x="6553200" y="1752600"/>
            <a:ext cx="114672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Clear AC</a:t>
            </a:r>
            <a:endParaRPr baseline="-25000" sz="2000">
              <a:solidFill>
                <a:schemeClr val="dk1"/>
              </a:solidFill>
              <a:latin typeface="Times New Roman"/>
              <a:ea typeface="Times New Roman"/>
              <a:cs typeface="Times New Roman"/>
              <a:sym typeface="Times New Roman"/>
            </a:endParaRPr>
          </a:p>
        </p:txBody>
      </p:sp>
      <p:sp>
        <p:nvSpPr>
          <p:cNvPr id="778" name="Google Shape;778;p50"/>
          <p:cNvSpPr txBox="1"/>
          <p:nvPr/>
        </p:nvSpPr>
        <p:spPr>
          <a:xfrm>
            <a:off x="228599" y="2152710"/>
            <a:ext cx="67037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CLE</a:t>
            </a:r>
            <a:endParaRPr sz="2000">
              <a:solidFill>
                <a:schemeClr val="dk1"/>
              </a:solidFill>
              <a:latin typeface="Times New Roman"/>
              <a:ea typeface="Times New Roman"/>
              <a:cs typeface="Times New Roman"/>
              <a:sym typeface="Times New Roman"/>
            </a:endParaRPr>
          </a:p>
        </p:txBody>
      </p:sp>
      <p:sp>
        <p:nvSpPr>
          <p:cNvPr id="779" name="Google Shape;779;p50"/>
          <p:cNvSpPr txBox="1"/>
          <p:nvPr/>
        </p:nvSpPr>
        <p:spPr>
          <a:xfrm>
            <a:off x="1042227" y="2152710"/>
            <a:ext cx="61106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10</a:t>
            </a:r>
            <a:endParaRPr baseline="-25000" i="1" sz="2000">
              <a:solidFill>
                <a:schemeClr val="dk1"/>
              </a:solidFill>
              <a:latin typeface="Times New Roman"/>
              <a:ea typeface="Times New Roman"/>
              <a:cs typeface="Times New Roman"/>
              <a:sym typeface="Times New Roman"/>
            </a:endParaRPr>
          </a:p>
        </p:txBody>
      </p:sp>
      <p:sp>
        <p:nvSpPr>
          <p:cNvPr id="780" name="Google Shape;780;p50"/>
          <p:cNvSpPr txBox="1"/>
          <p:nvPr/>
        </p:nvSpPr>
        <p:spPr>
          <a:xfrm>
            <a:off x="1838934" y="2152710"/>
            <a:ext cx="81945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E </a:t>
            </a:r>
            <a:r>
              <a:rPr lang="en-US" sz="2000">
                <a:solidFill>
                  <a:schemeClr val="dk1"/>
                </a:solidFill>
                <a:latin typeface="Cambria"/>
                <a:ea typeface="Cambria"/>
                <a:cs typeface="Cambria"/>
                <a:sym typeface="Cambria"/>
              </a:rPr>
              <a:t>← 0</a:t>
            </a:r>
            <a:endParaRPr baseline="-25000" sz="2000">
              <a:solidFill>
                <a:schemeClr val="dk1"/>
              </a:solidFill>
              <a:latin typeface="Times New Roman"/>
              <a:ea typeface="Times New Roman"/>
              <a:cs typeface="Times New Roman"/>
              <a:sym typeface="Times New Roman"/>
            </a:endParaRPr>
          </a:p>
        </p:txBody>
      </p:sp>
      <p:sp>
        <p:nvSpPr>
          <p:cNvPr id="781" name="Google Shape;781;p50"/>
          <p:cNvSpPr txBox="1"/>
          <p:nvPr/>
        </p:nvSpPr>
        <p:spPr>
          <a:xfrm>
            <a:off x="6553200" y="2152710"/>
            <a:ext cx="96051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Clear E</a:t>
            </a:r>
            <a:endParaRPr baseline="-25000" sz="2000">
              <a:solidFill>
                <a:schemeClr val="dk1"/>
              </a:solidFill>
              <a:latin typeface="Times New Roman"/>
              <a:ea typeface="Times New Roman"/>
              <a:cs typeface="Times New Roman"/>
              <a:sym typeface="Times New Roman"/>
            </a:endParaRPr>
          </a:p>
        </p:txBody>
      </p:sp>
      <p:sp>
        <p:nvSpPr>
          <p:cNvPr id="782" name="Google Shape;782;p50"/>
          <p:cNvSpPr txBox="1"/>
          <p:nvPr/>
        </p:nvSpPr>
        <p:spPr>
          <a:xfrm>
            <a:off x="229585" y="2552820"/>
            <a:ext cx="76976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CMA</a:t>
            </a:r>
            <a:endParaRPr sz="2000">
              <a:solidFill>
                <a:schemeClr val="dk1"/>
              </a:solidFill>
              <a:latin typeface="Times New Roman"/>
              <a:ea typeface="Times New Roman"/>
              <a:cs typeface="Times New Roman"/>
              <a:sym typeface="Times New Roman"/>
            </a:endParaRPr>
          </a:p>
        </p:txBody>
      </p:sp>
      <p:sp>
        <p:nvSpPr>
          <p:cNvPr id="783" name="Google Shape;783;p50"/>
          <p:cNvSpPr txBox="1"/>
          <p:nvPr/>
        </p:nvSpPr>
        <p:spPr>
          <a:xfrm>
            <a:off x="1043213" y="2552820"/>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9</a:t>
            </a:r>
            <a:endParaRPr baseline="-25000" i="1" sz="2000">
              <a:solidFill>
                <a:schemeClr val="dk1"/>
              </a:solidFill>
              <a:latin typeface="Times New Roman"/>
              <a:ea typeface="Times New Roman"/>
              <a:cs typeface="Times New Roman"/>
              <a:sym typeface="Times New Roman"/>
            </a:endParaRPr>
          </a:p>
        </p:txBody>
      </p:sp>
      <p:sp>
        <p:nvSpPr>
          <p:cNvPr id="784" name="Google Shape;784;p50"/>
          <p:cNvSpPr txBox="1"/>
          <p:nvPr/>
        </p:nvSpPr>
        <p:spPr>
          <a:xfrm>
            <a:off x="1839920" y="2552820"/>
            <a:ext cx="120969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AC </a:t>
            </a:r>
            <a:r>
              <a:rPr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AC’</a:t>
            </a:r>
            <a:endParaRPr baseline="-25000" i="1" sz="2000">
              <a:solidFill>
                <a:schemeClr val="dk1"/>
              </a:solidFill>
              <a:latin typeface="Times New Roman"/>
              <a:ea typeface="Times New Roman"/>
              <a:cs typeface="Times New Roman"/>
              <a:sym typeface="Times New Roman"/>
            </a:endParaRPr>
          </a:p>
        </p:txBody>
      </p:sp>
      <p:sp>
        <p:nvSpPr>
          <p:cNvPr id="785" name="Google Shape;785;p50"/>
          <p:cNvSpPr txBox="1"/>
          <p:nvPr/>
        </p:nvSpPr>
        <p:spPr>
          <a:xfrm>
            <a:off x="6554186" y="2552820"/>
            <a:ext cx="191456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Complement AC</a:t>
            </a:r>
            <a:endParaRPr baseline="-25000" sz="2000">
              <a:solidFill>
                <a:schemeClr val="dk1"/>
              </a:solidFill>
              <a:latin typeface="Times New Roman"/>
              <a:ea typeface="Times New Roman"/>
              <a:cs typeface="Times New Roman"/>
              <a:sym typeface="Times New Roman"/>
            </a:endParaRPr>
          </a:p>
        </p:txBody>
      </p:sp>
      <p:sp>
        <p:nvSpPr>
          <p:cNvPr id="786" name="Google Shape;786;p50"/>
          <p:cNvSpPr txBox="1"/>
          <p:nvPr/>
        </p:nvSpPr>
        <p:spPr>
          <a:xfrm>
            <a:off x="228599" y="2952930"/>
            <a:ext cx="76976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CME</a:t>
            </a:r>
            <a:endParaRPr sz="2000">
              <a:solidFill>
                <a:schemeClr val="dk1"/>
              </a:solidFill>
              <a:latin typeface="Times New Roman"/>
              <a:ea typeface="Times New Roman"/>
              <a:cs typeface="Times New Roman"/>
              <a:sym typeface="Times New Roman"/>
            </a:endParaRPr>
          </a:p>
        </p:txBody>
      </p:sp>
      <p:sp>
        <p:nvSpPr>
          <p:cNvPr id="787" name="Google Shape;787;p50"/>
          <p:cNvSpPr txBox="1"/>
          <p:nvPr/>
        </p:nvSpPr>
        <p:spPr>
          <a:xfrm>
            <a:off x="1042227" y="2952930"/>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8</a:t>
            </a:r>
            <a:endParaRPr baseline="-25000" i="1" sz="2000">
              <a:solidFill>
                <a:schemeClr val="dk1"/>
              </a:solidFill>
              <a:latin typeface="Times New Roman"/>
              <a:ea typeface="Times New Roman"/>
              <a:cs typeface="Times New Roman"/>
              <a:sym typeface="Times New Roman"/>
            </a:endParaRPr>
          </a:p>
        </p:txBody>
      </p:sp>
      <p:sp>
        <p:nvSpPr>
          <p:cNvPr id="788" name="Google Shape;788;p50"/>
          <p:cNvSpPr txBox="1"/>
          <p:nvPr/>
        </p:nvSpPr>
        <p:spPr>
          <a:xfrm>
            <a:off x="1838934" y="2952930"/>
            <a:ext cx="88036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E </a:t>
            </a:r>
            <a:r>
              <a:rPr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E’</a:t>
            </a:r>
            <a:endParaRPr baseline="-25000" i="1" sz="2000">
              <a:solidFill>
                <a:schemeClr val="dk1"/>
              </a:solidFill>
              <a:latin typeface="Times New Roman"/>
              <a:ea typeface="Times New Roman"/>
              <a:cs typeface="Times New Roman"/>
              <a:sym typeface="Times New Roman"/>
            </a:endParaRPr>
          </a:p>
        </p:txBody>
      </p:sp>
      <p:sp>
        <p:nvSpPr>
          <p:cNvPr id="789" name="Google Shape;789;p50"/>
          <p:cNvSpPr txBox="1"/>
          <p:nvPr/>
        </p:nvSpPr>
        <p:spPr>
          <a:xfrm>
            <a:off x="6553200" y="2952930"/>
            <a:ext cx="172835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Complement E</a:t>
            </a:r>
            <a:endParaRPr baseline="-25000" sz="2000">
              <a:solidFill>
                <a:schemeClr val="dk1"/>
              </a:solidFill>
              <a:latin typeface="Times New Roman"/>
              <a:ea typeface="Times New Roman"/>
              <a:cs typeface="Times New Roman"/>
              <a:sym typeface="Times New Roman"/>
            </a:endParaRPr>
          </a:p>
        </p:txBody>
      </p:sp>
      <p:sp>
        <p:nvSpPr>
          <p:cNvPr id="790" name="Google Shape;790;p50"/>
          <p:cNvSpPr txBox="1"/>
          <p:nvPr/>
        </p:nvSpPr>
        <p:spPr>
          <a:xfrm>
            <a:off x="233361" y="3353040"/>
            <a:ext cx="61266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CIR</a:t>
            </a:r>
            <a:endParaRPr sz="2000">
              <a:solidFill>
                <a:schemeClr val="dk1"/>
              </a:solidFill>
              <a:latin typeface="Times New Roman"/>
              <a:ea typeface="Times New Roman"/>
              <a:cs typeface="Times New Roman"/>
              <a:sym typeface="Times New Roman"/>
            </a:endParaRPr>
          </a:p>
        </p:txBody>
      </p:sp>
      <p:sp>
        <p:nvSpPr>
          <p:cNvPr id="791" name="Google Shape;791;p50"/>
          <p:cNvSpPr txBox="1"/>
          <p:nvPr/>
        </p:nvSpPr>
        <p:spPr>
          <a:xfrm>
            <a:off x="1046989" y="3353040"/>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7</a:t>
            </a:r>
            <a:endParaRPr/>
          </a:p>
        </p:txBody>
      </p:sp>
      <p:sp>
        <p:nvSpPr>
          <p:cNvPr id="792" name="Google Shape;792;p50"/>
          <p:cNvSpPr txBox="1"/>
          <p:nvPr/>
        </p:nvSpPr>
        <p:spPr>
          <a:xfrm>
            <a:off x="1843696" y="3353040"/>
            <a:ext cx="418146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AC </a:t>
            </a:r>
            <a:r>
              <a:rPr lang="en-US" sz="2000">
                <a:solidFill>
                  <a:schemeClr val="dk1"/>
                </a:solidFill>
                <a:latin typeface="Cambria"/>
                <a:ea typeface="Cambria"/>
                <a:cs typeface="Cambria"/>
                <a:sym typeface="Cambria"/>
              </a:rPr>
              <a:t>← shr </a:t>
            </a:r>
            <a:r>
              <a:rPr i="1" lang="en-US" sz="2000">
                <a:solidFill>
                  <a:schemeClr val="dk1"/>
                </a:solidFill>
                <a:latin typeface="Cambria"/>
                <a:ea typeface="Cambria"/>
                <a:cs typeface="Cambria"/>
                <a:sym typeface="Cambria"/>
              </a:rPr>
              <a:t>AC, AC</a:t>
            </a:r>
            <a:r>
              <a:rPr lang="en-US" sz="2000">
                <a:solidFill>
                  <a:schemeClr val="dk1"/>
                </a:solidFill>
                <a:latin typeface="Cambria"/>
                <a:ea typeface="Cambria"/>
                <a:cs typeface="Cambria"/>
                <a:sym typeface="Cambria"/>
              </a:rPr>
              <a:t>(15) ← </a:t>
            </a:r>
            <a:r>
              <a:rPr i="1" lang="en-US" sz="2000">
                <a:solidFill>
                  <a:schemeClr val="dk1"/>
                </a:solidFill>
                <a:latin typeface="Cambria"/>
                <a:ea typeface="Cambria"/>
                <a:cs typeface="Cambria"/>
                <a:sym typeface="Cambria"/>
              </a:rPr>
              <a:t>E, E </a:t>
            </a:r>
            <a:r>
              <a:rPr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AC</a:t>
            </a:r>
            <a:r>
              <a:rPr lang="en-US" sz="2000">
                <a:solidFill>
                  <a:schemeClr val="dk1"/>
                </a:solidFill>
                <a:latin typeface="Cambria"/>
                <a:ea typeface="Cambria"/>
                <a:cs typeface="Cambria"/>
                <a:sym typeface="Cambria"/>
              </a:rPr>
              <a:t>(0)</a:t>
            </a:r>
            <a:endParaRPr baseline="-25000" i="1" sz="2000">
              <a:solidFill>
                <a:schemeClr val="dk1"/>
              </a:solidFill>
              <a:latin typeface="Times New Roman"/>
              <a:ea typeface="Times New Roman"/>
              <a:cs typeface="Times New Roman"/>
              <a:sym typeface="Times New Roman"/>
            </a:endParaRPr>
          </a:p>
        </p:txBody>
      </p:sp>
      <p:sp>
        <p:nvSpPr>
          <p:cNvPr id="793" name="Google Shape;793;p50"/>
          <p:cNvSpPr txBox="1"/>
          <p:nvPr/>
        </p:nvSpPr>
        <p:spPr>
          <a:xfrm>
            <a:off x="6557962" y="3353040"/>
            <a:ext cx="166904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Circulate right</a:t>
            </a:r>
            <a:endParaRPr baseline="-25000" sz="2000">
              <a:solidFill>
                <a:schemeClr val="dk1"/>
              </a:solidFill>
              <a:latin typeface="Times New Roman"/>
              <a:ea typeface="Times New Roman"/>
              <a:cs typeface="Times New Roman"/>
              <a:sym typeface="Times New Roman"/>
            </a:endParaRPr>
          </a:p>
        </p:txBody>
      </p:sp>
      <p:sp>
        <p:nvSpPr>
          <p:cNvPr id="794" name="Google Shape;794;p50"/>
          <p:cNvSpPr txBox="1"/>
          <p:nvPr/>
        </p:nvSpPr>
        <p:spPr>
          <a:xfrm>
            <a:off x="228599" y="3734100"/>
            <a:ext cx="59824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CIL</a:t>
            </a:r>
            <a:endParaRPr sz="2000">
              <a:solidFill>
                <a:schemeClr val="dk1"/>
              </a:solidFill>
              <a:latin typeface="Times New Roman"/>
              <a:ea typeface="Times New Roman"/>
              <a:cs typeface="Times New Roman"/>
              <a:sym typeface="Times New Roman"/>
            </a:endParaRPr>
          </a:p>
        </p:txBody>
      </p:sp>
      <p:sp>
        <p:nvSpPr>
          <p:cNvPr id="795" name="Google Shape;795;p50"/>
          <p:cNvSpPr txBox="1"/>
          <p:nvPr/>
        </p:nvSpPr>
        <p:spPr>
          <a:xfrm>
            <a:off x="1042227" y="3734100"/>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6</a:t>
            </a:r>
            <a:endParaRPr/>
          </a:p>
        </p:txBody>
      </p:sp>
      <p:sp>
        <p:nvSpPr>
          <p:cNvPr id="796" name="Google Shape;796;p50"/>
          <p:cNvSpPr txBox="1"/>
          <p:nvPr/>
        </p:nvSpPr>
        <p:spPr>
          <a:xfrm>
            <a:off x="1838934" y="3734100"/>
            <a:ext cx="414459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AC </a:t>
            </a:r>
            <a:r>
              <a:rPr lang="en-US" sz="2000">
                <a:solidFill>
                  <a:schemeClr val="dk1"/>
                </a:solidFill>
                <a:latin typeface="Cambria"/>
                <a:ea typeface="Cambria"/>
                <a:cs typeface="Cambria"/>
                <a:sym typeface="Cambria"/>
              </a:rPr>
              <a:t>← shl </a:t>
            </a:r>
            <a:r>
              <a:rPr i="1" lang="en-US" sz="2000">
                <a:solidFill>
                  <a:schemeClr val="dk1"/>
                </a:solidFill>
                <a:latin typeface="Cambria"/>
                <a:ea typeface="Cambria"/>
                <a:cs typeface="Cambria"/>
                <a:sym typeface="Cambria"/>
              </a:rPr>
              <a:t>AC, AC</a:t>
            </a:r>
            <a:r>
              <a:rPr lang="en-US" sz="2000">
                <a:solidFill>
                  <a:schemeClr val="dk1"/>
                </a:solidFill>
                <a:latin typeface="Cambria"/>
                <a:ea typeface="Cambria"/>
                <a:cs typeface="Cambria"/>
                <a:sym typeface="Cambria"/>
              </a:rPr>
              <a:t>(0) ← </a:t>
            </a:r>
            <a:r>
              <a:rPr i="1" lang="en-US" sz="2000">
                <a:solidFill>
                  <a:schemeClr val="dk1"/>
                </a:solidFill>
                <a:latin typeface="Cambria"/>
                <a:ea typeface="Cambria"/>
                <a:cs typeface="Cambria"/>
                <a:sym typeface="Cambria"/>
              </a:rPr>
              <a:t>E, E </a:t>
            </a:r>
            <a:r>
              <a:rPr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AC</a:t>
            </a:r>
            <a:r>
              <a:rPr lang="en-US" sz="2000">
                <a:solidFill>
                  <a:schemeClr val="dk1"/>
                </a:solidFill>
                <a:latin typeface="Cambria"/>
                <a:ea typeface="Cambria"/>
                <a:cs typeface="Cambria"/>
                <a:sym typeface="Cambria"/>
              </a:rPr>
              <a:t>(15)</a:t>
            </a:r>
            <a:endParaRPr baseline="-25000" i="1" sz="2000">
              <a:solidFill>
                <a:schemeClr val="dk1"/>
              </a:solidFill>
              <a:latin typeface="Times New Roman"/>
              <a:ea typeface="Times New Roman"/>
              <a:cs typeface="Times New Roman"/>
              <a:sym typeface="Times New Roman"/>
            </a:endParaRPr>
          </a:p>
        </p:txBody>
      </p:sp>
      <p:sp>
        <p:nvSpPr>
          <p:cNvPr id="797" name="Google Shape;797;p50"/>
          <p:cNvSpPr txBox="1"/>
          <p:nvPr/>
        </p:nvSpPr>
        <p:spPr>
          <a:xfrm>
            <a:off x="6553200" y="3734100"/>
            <a:ext cx="152638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Circulate left</a:t>
            </a:r>
            <a:endParaRPr baseline="-25000" sz="2000">
              <a:solidFill>
                <a:schemeClr val="dk1"/>
              </a:solidFill>
              <a:latin typeface="Times New Roman"/>
              <a:ea typeface="Times New Roman"/>
              <a:cs typeface="Times New Roman"/>
              <a:sym typeface="Times New Roman"/>
            </a:endParaRPr>
          </a:p>
        </p:txBody>
      </p:sp>
      <p:sp>
        <p:nvSpPr>
          <p:cNvPr id="798" name="Google Shape;798;p50"/>
          <p:cNvSpPr txBox="1"/>
          <p:nvPr/>
        </p:nvSpPr>
        <p:spPr>
          <a:xfrm>
            <a:off x="225666" y="4115160"/>
            <a:ext cx="62709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INC</a:t>
            </a:r>
            <a:endParaRPr sz="2000">
              <a:solidFill>
                <a:schemeClr val="dk1"/>
              </a:solidFill>
              <a:latin typeface="Times New Roman"/>
              <a:ea typeface="Times New Roman"/>
              <a:cs typeface="Times New Roman"/>
              <a:sym typeface="Times New Roman"/>
            </a:endParaRPr>
          </a:p>
        </p:txBody>
      </p:sp>
      <p:sp>
        <p:nvSpPr>
          <p:cNvPr id="799" name="Google Shape;799;p50"/>
          <p:cNvSpPr txBox="1"/>
          <p:nvPr/>
        </p:nvSpPr>
        <p:spPr>
          <a:xfrm>
            <a:off x="1039294" y="4115160"/>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5</a:t>
            </a:r>
            <a:endParaRPr baseline="-25000" i="1" sz="2000">
              <a:solidFill>
                <a:schemeClr val="dk1"/>
              </a:solidFill>
              <a:latin typeface="Times New Roman"/>
              <a:ea typeface="Times New Roman"/>
              <a:cs typeface="Times New Roman"/>
              <a:sym typeface="Times New Roman"/>
            </a:endParaRPr>
          </a:p>
        </p:txBody>
      </p:sp>
      <p:sp>
        <p:nvSpPr>
          <p:cNvPr id="800" name="Google Shape;800;p50"/>
          <p:cNvSpPr txBox="1"/>
          <p:nvPr/>
        </p:nvSpPr>
        <p:spPr>
          <a:xfrm>
            <a:off x="1836001" y="4115160"/>
            <a:ext cx="15960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AC </a:t>
            </a:r>
            <a:r>
              <a:rPr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AC </a:t>
            </a:r>
            <a:r>
              <a:rPr lang="en-US" sz="2000">
                <a:solidFill>
                  <a:schemeClr val="dk1"/>
                </a:solidFill>
                <a:latin typeface="Cambria"/>
                <a:ea typeface="Cambria"/>
                <a:cs typeface="Cambria"/>
                <a:sym typeface="Cambria"/>
              </a:rPr>
              <a:t>+ 1</a:t>
            </a:r>
            <a:endParaRPr baseline="-25000" i="1" sz="2000">
              <a:solidFill>
                <a:schemeClr val="dk1"/>
              </a:solidFill>
              <a:latin typeface="Times New Roman"/>
              <a:ea typeface="Times New Roman"/>
              <a:cs typeface="Times New Roman"/>
              <a:sym typeface="Times New Roman"/>
            </a:endParaRPr>
          </a:p>
        </p:txBody>
      </p:sp>
      <p:sp>
        <p:nvSpPr>
          <p:cNvPr id="801" name="Google Shape;801;p50"/>
          <p:cNvSpPr txBox="1"/>
          <p:nvPr/>
        </p:nvSpPr>
        <p:spPr>
          <a:xfrm>
            <a:off x="6550267" y="4115160"/>
            <a:ext cx="162922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Increment AC</a:t>
            </a:r>
            <a:endParaRPr baseline="-25000" sz="2000">
              <a:solidFill>
                <a:schemeClr val="dk1"/>
              </a:solidFill>
              <a:latin typeface="Times New Roman"/>
              <a:ea typeface="Times New Roman"/>
              <a:cs typeface="Times New Roman"/>
              <a:sym typeface="Times New Roman"/>
            </a:endParaRPr>
          </a:p>
        </p:txBody>
      </p:sp>
      <p:sp>
        <p:nvSpPr>
          <p:cNvPr id="802" name="Google Shape;802;p50"/>
          <p:cNvSpPr txBox="1"/>
          <p:nvPr/>
        </p:nvSpPr>
        <p:spPr>
          <a:xfrm>
            <a:off x="233361" y="4510687"/>
            <a:ext cx="63241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SPA</a:t>
            </a:r>
            <a:endParaRPr sz="2000">
              <a:solidFill>
                <a:schemeClr val="dk1"/>
              </a:solidFill>
              <a:latin typeface="Times New Roman"/>
              <a:ea typeface="Times New Roman"/>
              <a:cs typeface="Times New Roman"/>
              <a:sym typeface="Times New Roman"/>
            </a:endParaRPr>
          </a:p>
        </p:txBody>
      </p:sp>
      <p:sp>
        <p:nvSpPr>
          <p:cNvPr id="803" name="Google Shape;803;p50"/>
          <p:cNvSpPr txBox="1"/>
          <p:nvPr/>
        </p:nvSpPr>
        <p:spPr>
          <a:xfrm>
            <a:off x="1046989" y="4510687"/>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4</a:t>
            </a:r>
            <a:endParaRPr baseline="-25000" i="1" sz="2000">
              <a:solidFill>
                <a:schemeClr val="dk1"/>
              </a:solidFill>
              <a:latin typeface="Times New Roman"/>
              <a:ea typeface="Times New Roman"/>
              <a:cs typeface="Times New Roman"/>
              <a:sym typeface="Times New Roman"/>
            </a:endParaRPr>
          </a:p>
        </p:txBody>
      </p:sp>
      <p:sp>
        <p:nvSpPr>
          <p:cNvPr id="804" name="Google Shape;804;p50"/>
          <p:cNvSpPr txBox="1"/>
          <p:nvPr/>
        </p:nvSpPr>
        <p:spPr>
          <a:xfrm>
            <a:off x="1843696" y="4510687"/>
            <a:ext cx="388439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 (</a:t>
            </a:r>
            <a:r>
              <a:rPr i="1" lang="en-US" sz="2000">
                <a:solidFill>
                  <a:schemeClr val="dk1"/>
                </a:solidFill>
                <a:latin typeface="Times New Roman"/>
                <a:ea typeface="Times New Roman"/>
                <a:cs typeface="Times New Roman"/>
                <a:sym typeface="Times New Roman"/>
              </a:rPr>
              <a:t>AC</a:t>
            </a:r>
            <a:r>
              <a:rPr lang="en-US" sz="2000">
                <a:solidFill>
                  <a:schemeClr val="dk1"/>
                </a:solidFill>
                <a:latin typeface="Times New Roman"/>
                <a:ea typeface="Times New Roman"/>
                <a:cs typeface="Times New Roman"/>
                <a:sym typeface="Times New Roman"/>
              </a:rPr>
              <a:t>(15)</a:t>
            </a:r>
            <a:r>
              <a:rPr i="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0) then </a:t>
            </a:r>
            <a:r>
              <a:rPr i="1" lang="en-US" sz="2000">
                <a:solidFill>
                  <a:schemeClr val="dk1"/>
                </a:solidFill>
                <a:latin typeface="Times New Roman"/>
                <a:ea typeface="Times New Roman"/>
                <a:cs typeface="Times New Roman"/>
                <a:sym typeface="Times New Roman"/>
              </a:rPr>
              <a:t>(PC </a:t>
            </a:r>
            <a:r>
              <a:rPr lang="en-US" sz="2000">
                <a:solidFill>
                  <a:schemeClr val="dk1"/>
                </a:solidFill>
                <a:latin typeface="Cambria"/>
                <a:ea typeface="Cambria"/>
                <a:cs typeface="Cambria"/>
                <a:sym typeface="Cambria"/>
              </a:rPr>
              <a:t>←</a:t>
            </a:r>
            <a:r>
              <a:rPr i="1" lang="en-US" sz="2000">
                <a:solidFill>
                  <a:schemeClr val="dk1"/>
                </a:solidFill>
                <a:latin typeface="Times New Roman"/>
                <a:ea typeface="Times New Roman"/>
                <a:cs typeface="Times New Roman"/>
                <a:sym typeface="Times New Roman"/>
              </a:rPr>
              <a:t> PC </a:t>
            </a:r>
            <a:r>
              <a:rPr lang="en-US" sz="2000">
                <a:solidFill>
                  <a:schemeClr val="dk1"/>
                </a:solidFill>
                <a:latin typeface="Times New Roman"/>
                <a:ea typeface="Times New Roman"/>
                <a:cs typeface="Times New Roman"/>
                <a:sym typeface="Times New Roman"/>
              </a:rPr>
              <a:t>+ 1</a:t>
            </a:r>
            <a:r>
              <a:rPr i="1" lang="en-US" sz="2000">
                <a:solidFill>
                  <a:schemeClr val="dk1"/>
                </a:solidFill>
                <a:latin typeface="Times New Roman"/>
                <a:ea typeface="Times New Roman"/>
                <a:cs typeface="Times New Roman"/>
                <a:sym typeface="Times New Roman"/>
              </a:rPr>
              <a:t>)</a:t>
            </a:r>
            <a:endParaRPr baseline="-25000" i="1" sz="2000">
              <a:solidFill>
                <a:schemeClr val="dk1"/>
              </a:solidFill>
              <a:latin typeface="Times New Roman"/>
              <a:ea typeface="Times New Roman"/>
              <a:cs typeface="Times New Roman"/>
              <a:sym typeface="Times New Roman"/>
            </a:endParaRPr>
          </a:p>
        </p:txBody>
      </p:sp>
      <p:sp>
        <p:nvSpPr>
          <p:cNvPr id="805" name="Google Shape;805;p50"/>
          <p:cNvSpPr txBox="1"/>
          <p:nvPr/>
        </p:nvSpPr>
        <p:spPr>
          <a:xfrm>
            <a:off x="6557962" y="4510687"/>
            <a:ext cx="239553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Skip if AC is positive</a:t>
            </a:r>
            <a:endParaRPr baseline="-25000" sz="2000">
              <a:solidFill>
                <a:schemeClr val="dk1"/>
              </a:solidFill>
              <a:latin typeface="Times New Roman"/>
              <a:ea typeface="Times New Roman"/>
              <a:cs typeface="Times New Roman"/>
              <a:sym typeface="Times New Roman"/>
            </a:endParaRPr>
          </a:p>
        </p:txBody>
      </p:sp>
      <p:sp>
        <p:nvSpPr>
          <p:cNvPr id="806" name="Google Shape;806;p50"/>
          <p:cNvSpPr txBox="1"/>
          <p:nvPr/>
        </p:nvSpPr>
        <p:spPr>
          <a:xfrm>
            <a:off x="230428" y="4906214"/>
            <a:ext cx="69923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SNA</a:t>
            </a:r>
            <a:endParaRPr sz="2000">
              <a:solidFill>
                <a:schemeClr val="dk1"/>
              </a:solidFill>
              <a:latin typeface="Times New Roman"/>
              <a:ea typeface="Times New Roman"/>
              <a:cs typeface="Times New Roman"/>
              <a:sym typeface="Times New Roman"/>
            </a:endParaRPr>
          </a:p>
        </p:txBody>
      </p:sp>
      <p:sp>
        <p:nvSpPr>
          <p:cNvPr id="807" name="Google Shape;807;p50"/>
          <p:cNvSpPr txBox="1"/>
          <p:nvPr/>
        </p:nvSpPr>
        <p:spPr>
          <a:xfrm>
            <a:off x="1044056" y="4906214"/>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3</a:t>
            </a:r>
            <a:endParaRPr/>
          </a:p>
        </p:txBody>
      </p:sp>
      <p:sp>
        <p:nvSpPr>
          <p:cNvPr id="808" name="Google Shape;808;p50"/>
          <p:cNvSpPr txBox="1"/>
          <p:nvPr/>
        </p:nvSpPr>
        <p:spPr>
          <a:xfrm>
            <a:off x="1840763" y="4906214"/>
            <a:ext cx="388439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 (</a:t>
            </a:r>
            <a:r>
              <a:rPr i="1" lang="en-US" sz="2000">
                <a:solidFill>
                  <a:schemeClr val="dk1"/>
                </a:solidFill>
                <a:latin typeface="Times New Roman"/>
                <a:ea typeface="Times New Roman"/>
                <a:cs typeface="Times New Roman"/>
                <a:sym typeface="Times New Roman"/>
              </a:rPr>
              <a:t>AC</a:t>
            </a:r>
            <a:r>
              <a:rPr lang="en-US" sz="2000">
                <a:solidFill>
                  <a:schemeClr val="dk1"/>
                </a:solidFill>
                <a:latin typeface="Times New Roman"/>
                <a:ea typeface="Times New Roman"/>
                <a:cs typeface="Times New Roman"/>
                <a:sym typeface="Times New Roman"/>
              </a:rPr>
              <a:t>(15)</a:t>
            </a:r>
            <a:r>
              <a:rPr i="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1) then </a:t>
            </a:r>
            <a:r>
              <a:rPr i="1" lang="en-US" sz="2000">
                <a:solidFill>
                  <a:schemeClr val="dk1"/>
                </a:solidFill>
                <a:latin typeface="Times New Roman"/>
                <a:ea typeface="Times New Roman"/>
                <a:cs typeface="Times New Roman"/>
                <a:sym typeface="Times New Roman"/>
              </a:rPr>
              <a:t>(PC </a:t>
            </a:r>
            <a:r>
              <a:rPr lang="en-US" sz="2000">
                <a:solidFill>
                  <a:schemeClr val="dk1"/>
                </a:solidFill>
                <a:latin typeface="Cambria"/>
                <a:ea typeface="Cambria"/>
                <a:cs typeface="Cambria"/>
                <a:sym typeface="Cambria"/>
              </a:rPr>
              <a:t>←</a:t>
            </a:r>
            <a:r>
              <a:rPr i="1" lang="en-US" sz="2000">
                <a:solidFill>
                  <a:schemeClr val="dk1"/>
                </a:solidFill>
                <a:latin typeface="Times New Roman"/>
                <a:ea typeface="Times New Roman"/>
                <a:cs typeface="Times New Roman"/>
                <a:sym typeface="Times New Roman"/>
              </a:rPr>
              <a:t> PC </a:t>
            </a:r>
            <a:r>
              <a:rPr lang="en-US" sz="2000">
                <a:solidFill>
                  <a:schemeClr val="dk1"/>
                </a:solidFill>
                <a:latin typeface="Times New Roman"/>
                <a:ea typeface="Times New Roman"/>
                <a:cs typeface="Times New Roman"/>
                <a:sym typeface="Times New Roman"/>
              </a:rPr>
              <a:t>+ 1</a:t>
            </a:r>
            <a:r>
              <a:rPr i="1" lang="en-US" sz="2000">
                <a:solidFill>
                  <a:schemeClr val="dk1"/>
                </a:solidFill>
                <a:latin typeface="Times New Roman"/>
                <a:ea typeface="Times New Roman"/>
                <a:cs typeface="Times New Roman"/>
                <a:sym typeface="Times New Roman"/>
              </a:rPr>
              <a:t>)</a:t>
            </a:r>
            <a:endParaRPr baseline="-25000" i="1" sz="2000">
              <a:solidFill>
                <a:schemeClr val="dk1"/>
              </a:solidFill>
              <a:latin typeface="Times New Roman"/>
              <a:ea typeface="Times New Roman"/>
              <a:cs typeface="Times New Roman"/>
              <a:sym typeface="Times New Roman"/>
            </a:endParaRPr>
          </a:p>
        </p:txBody>
      </p:sp>
      <p:sp>
        <p:nvSpPr>
          <p:cNvPr id="809" name="Google Shape;809;p50"/>
          <p:cNvSpPr txBox="1"/>
          <p:nvPr/>
        </p:nvSpPr>
        <p:spPr>
          <a:xfrm>
            <a:off x="6555028" y="4906214"/>
            <a:ext cx="258897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Skip if AC is negative</a:t>
            </a:r>
            <a:endParaRPr baseline="-25000" sz="2000">
              <a:solidFill>
                <a:schemeClr val="dk1"/>
              </a:solidFill>
              <a:latin typeface="Times New Roman"/>
              <a:ea typeface="Times New Roman"/>
              <a:cs typeface="Times New Roman"/>
              <a:sym typeface="Times New Roman"/>
            </a:endParaRPr>
          </a:p>
        </p:txBody>
      </p:sp>
      <p:sp>
        <p:nvSpPr>
          <p:cNvPr id="810" name="Google Shape;810;p50"/>
          <p:cNvSpPr txBox="1"/>
          <p:nvPr/>
        </p:nvSpPr>
        <p:spPr>
          <a:xfrm>
            <a:off x="230428" y="5305815"/>
            <a:ext cx="67037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SZA</a:t>
            </a:r>
            <a:endParaRPr sz="2000">
              <a:solidFill>
                <a:schemeClr val="dk1"/>
              </a:solidFill>
              <a:latin typeface="Times New Roman"/>
              <a:ea typeface="Times New Roman"/>
              <a:cs typeface="Times New Roman"/>
              <a:sym typeface="Times New Roman"/>
            </a:endParaRPr>
          </a:p>
        </p:txBody>
      </p:sp>
      <p:sp>
        <p:nvSpPr>
          <p:cNvPr id="811" name="Google Shape;811;p50"/>
          <p:cNvSpPr txBox="1"/>
          <p:nvPr/>
        </p:nvSpPr>
        <p:spPr>
          <a:xfrm>
            <a:off x="1044056" y="5305815"/>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2</a:t>
            </a:r>
            <a:endParaRPr baseline="-25000" i="1" sz="2000">
              <a:solidFill>
                <a:schemeClr val="dk1"/>
              </a:solidFill>
              <a:latin typeface="Times New Roman"/>
              <a:ea typeface="Times New Roman"/>
              <a:cs typeface="Times New Roman"/>
              <a:sym typeface="Times New Roman"/>
            </a:endParaRPr>
          </a:p>
        </p:txBody>
      </p:sp>
      <p:sp>
        <p:nvSpPr>
          <p:cNvPr id="812" name="Google Shape;812;p50"/>
          <p:cNvSpPr txBox="1"/>
          <p:nvPr/>
        </p:nvSpPr>
        <p:spPr>
          <a:xfrm>
            <a:off x="1840763" y="5305815"/>
            <a:ext cx="345799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 (</a:t>
            </a:r>
            <a:r>
              <a:rPr i="1" lang="en-US" sz="2000">
                <a:solidFill>
                  <a:schemeClr val="dk1"/>
                </a:solidFill>
                <a:latin typeface="Times New Roman"/>
                <a:ea typeface="Times New Roman"/>
                <a:cs typeface="Times New Roman"/>
                <a:sym typeface="Times New Roman"/>
              </a:rPr>
              <a:t>AC </a:t>
            </a:r>
            <a:r>
              <a:rPr lang="en-US" sz="2000">
                <a:solidFill>
                  <a:schemeClr val="dk1"/>
                </a:solidFill>
                <a:latin typeface="Times New Roman"/>
                <a:ea typeface="Times New Roman"/>
                <a:cs typeface="Times New Roman"/>
                <a:sym typeface="Times New Roman"/>
              </a:rPr>
              <a:t>= 0) then </a:t>
            </a:r>
            <a:r>
              <a:rPr i="1" lang="en-US" sz="2000">
                <a:solidFill>
                  <a:schemeClr val="dk1"/>
                </a:solidFill>
                <a:latin typeface="Times New Roman"/>
                <a:ea typeface="Times New Roman"/>
                <a:cs typeface="Times New Roman"/>
                <a:sym typeface="Times New Roman"/>
              </a:rPr>
              <a:t>(PC </a:t>
            </a:r>
            <a:r>
              <a:rPr lang="en-US" sz="2000">
                <a:solidFill>
                  <a:schemeClr val="dk1"/>
                </a:solidFill>
                <a:latin typeface="Cambria"/>
                <a:ea typeface="Cambria"/>
                <a:cs typeface="Cambria"/>
                <a:sym typeface="Cambria"/>
              </a:rPr>
              <a:t>←</a:t>
            </a:r>
            <a:r>
              <a:rPr i="1" lang="en-US" sz="2000">
                <a:solidFill>
                  <a:schemeClr val="dk1"/>
                </a:solidFill>
                <a:latin typeface="Times New Roman"/>
                <a:ea typeface="Times New Roman"/>
                <a:cs typeface="Times New Roman"/>
                <a:sym typeface="Times New Roman"/>
              </a:rPr>
              <a:t> PC </a:t>
            </a:r>
            <a:r>
              <a:rPr lang="en-US" sz="2000">
                <a:solidFill>
                  <a:schemeClr val="dk1"/>
                </a:solidFill>
                <a:latin typeface="Times New Roman"/>
                <a:ea typeface="Times New Roman"/>
                <a:cs typeface="Times New Roman"/>
                <a:sym typeface="Times New Roman"/>
              </a:rPr>
              <a:t>+ 1</a:t>
            </a:r>
            <a:r>
              <a:rPr i="1" lang="en-US" sz="2000">
                <a:solidFill>
                  <a:schemeClr val="dk1"/>
                </a:solidFill>
                <a:latin typeface="Times New Roman"/>
                <a:ea typeface="Times New Roman"/>
                <a:cs typeface="Times New Roman"/>
                <a:sym typeface="Times New Roman"/>
              </a:rPr>
              <a:t>)</a:t>
            </a:r>
            <a:endParaRPr baseline="-25000" i="1" sz="2000">
              <a:solidFill>
                <a:schemeClr val="dk1"/>
              </a:solidFill>
              <a:latin typeface="Times New Roman"/>
              <a:ea typeface="Times New Roman"/>
              <a:cs typeface="Times New Roman"/>
              <a:sym typeface="Times New Roman"/>
            </a:endParaRPr>
          </a:p>
        </p:txBody>
      </p:sp>
      <p:sp>
        <p:nvSpPr>
          <p:cNvPr id="813" name="Google Shape;813;p50"/>
          <p:cNvSpPr txBox="1"/>
          <p:nvPr/>
        </p:nvSpPr>
        <p:spPr>
          <a:xfrm>
            <a:off x="6555029" y="5305815"/>
            <a:ext cx="239553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Skip if AC is zero</a:t>
            </a:r>
            <a:endParaRPr baseline="-25000" sz="2000">
              <a:solidFill>
                <a:schemeClr val="dk1"/>
              </a:solidFill>
              <a:latin typeface="Times New Roman"/>
              <a:ea typeface="Times New Roman"/>
              <a:cs typeface="Times New Roman"/>
              <a:sym typeface="Times New Roman"/>
            </a:endParaRPr>
          </a:p>
        </p:txBody>
      </p:sp>
      <p:sp>
        <p:nvSpPr>
          <p:cNvPr id="814" name="Google Shape;814;p50"/>
          <p:cNvSpPr txBox="1"/>
          <p:nvPr/>
        </p:nvSpPr>
        <p:spPr>
          <a:xfrm>
            <a:off x="233361" y="5667825"/>
            <a:ext cx="64152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SZE</a:t>
            </a:r>
            <a:endParaRPr sz="2000">
              <a:solidFill>
                <a:schemeClr val="dk1"/>
              </a:solidFill>
              <a:latin typeface="Times New Roman"/>
              <a:ea typeface="Times New Roman"/>
              <a:cs typeface="Times New Roman"/>
              <a:sym typeface="Times New Roman"/>
            </a:endParaRPr>
          </a:p>
        </p:txBody>
      </p:sp>
      <p:sp>
        <p:nvSpPr>
          <p:cNvPr id="815" name="Google Shape;815;p50"/>
          <p:cNvSpPr txBox="1"/>
          <p:nvPr/>
        </p:nvSpPr>
        <p:spPr>
          <a:xfrm>
            <a:off x="1046989" y="5667825"/>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1</a:t>
            </a:r>
            <a:endParaRPr baseline="-25000" i="1" sz="2000">
              <a:solidFill>
                <a:schemeClr val="dk1"/>
              </a:solidFill>
              <a:latin typeface="Times New Roman"/>
              <a:ea typeface="Times New Roman"/>
              <a:cs typeface="Times New Roman"/>
              <a:sym typeface="Times New Roman"/>
            </a:endParaRPr>
          </a:p>
        </p:txBody>
      </p:sp>
      <p:sp>
        <p:nvSpPr>
          <p:cNvPr id="816" name="Google Shape;816;p50"/>
          <p:cNvSpPr txBox="1"/>
          <p:nvPr/>
        </p:nvSpPr>
        <p:spPr>
          <a:xfrm>
            <a:off x="1843696" y="5667825"/>
            <a:ext cx="32864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 (</a:t>
            </a:r>
            <a:r>
              <a:rPr i="1" lang="en-US" sz="2000">
                <a:solidFill>
                  <a:schemeClr val="dk1"/>
                </a:solidFill>
                <a:latin typeface="Times New Roman"/>
                <a:ea typeface="Times New Roman"/>
                <a:cs typeface="Times New Roman"/>
                <a:sym typeface="Times New Roman"/>
              </a:rPr>
              <a:t>E </a:t>
            </a:r>
            <a:r>
              <a:rPr lang="en-US" sz="2000">
                <a:solidFill>
                  <a:schemeClr val="dk1"/>
                </a:solidFill>
                <a:latin typeface="Times New Roman"/>
                <a:ea typeface="Times New Roman"/>
                <a:cs typeface="Times New Roman"/>
                <a:sym typeface="Times New Roman"/>
              </a:rPr>
              <a:t>= 0) then </a:t>
            </a:r>
            <a:r>
              <a:rPr i="1" lang="en-US" sz="2000">
                <a:solidFill>
                  <a:schemeClr val="dk1"/>
                </a:solidFill>
                <a:latin typeface="Times New Roman"/>
                <a:ea typeface="Times New Roman"/>
                <a:cs typeface="Times New Roman"/>
                <a:sym typeface="Times New Roman"/>
              </a:rPr>
              <a:t>(PC </a:t>
            </a:r>
            <a:r>
              <a:rPr lang="en-US" sz="2000">
                <a:solidFill>
                  <a:schemeClr val="dk1"/>
                </a:solidFill>
                <a:latin typeface="Cambria"/>
                <a:ea typeface="Cambria"/>
                <a:cs typeface="Cambria"/>
                <a:sym typeface="Cambria"/>
              </a:rPr>
              <a:t>←</a:t>
            </a:r>
            <a:r>
              <a:rPr i="1" lang="en-US" sz="2000">
                <a:solidFill>
                  <a:schemeClr val="dk1"/>
                </a:solidFill>
                <a:latin typeface="Times New Roman"/>
                <a:ea typeface="Times New Roman"/>
                <a:cs typeface="Times New Roman"/>
                <a:sym typeface="Times New Roman"/>
              </a:rPr>
              <a:t> PC </a:t>
            </a:r>
            <a:r>
              <a:rPr lang="en-US" sz="2000">
                <a:solidFill>
                  <a:schemeClr val="dk1"/>
                </a:solidFill>
                <a:latin typeface="Times New Roman"/>
                <a:ea typeface="Times New Roman"/>
                <a:cs typeface="Times New Roman"/>
                <a:sym typeface="Times New Roman"/>
              </a:rPr>
              <a:t>+ 1</a:t>
            </a:r>
            <a:r>
              <a:rPr i="1" lang="en-US" sz="2000">
                <a:solidFill>
                  <a:schemeClr val="dk1"/>
                </a:solidFill>
                <a:latin typeface="Times New Roman"/>
                <a:ea typeface="Times New Roman"/>
                <a:cs typeface="Times New Roman"/>
                <a:sym typeface="Times New Roman"/>
              </a:rPr>
              <a:t>)</a:t>
            </a:r>
            <a:endParaRPr baseline="-25000" i="1" sz="2000">
              <a:solidFill>
                <a:schemeClr val="dk1"/>
              </a:solidFill>
              <a:latin typeface="Times New Roman"/>
              <a:ea typeface="Times New Roman"/>
              <a:cs typeface="Times New Roman"/>
              <a:sym typeface="Times New Roman"/>
            </a:endParaRPr>
          </a:p>
        </p:txBody>
      </p:sp>
      <p:sp>
        <p:nvSpPr>
          <p:cNvPr id="817" name="Google Shape;817;p50"/>
          <p:cNvSpPr txBox="1"/>
          <p:nvPr/>
        </p:nvSpPr>
        <p:spPr>
          <a:xfrm>
            <a:off x="6557962" y="5667825"/>
            <a:ext cx="239553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Skip if E is zero</a:t>
            </a:r>
            <a:endParaRPr baseline="-25000" sz="2000">
              <a:solidFill>
                <a:schemeClr val="dk1"/>
              </a:solidFill>
              <a:latin typeface="Times New Roman"/>
              <a:ea typeface="Times New Roman"/>
              <a:cs typeface="Times New Roman"/>
              <a:sym typeface="Times New Roman"/>
            </a:endParaRPr>
          </a:p>
        </p:txBody>
      </p:sp>
      <p:sp>
        <p:nvSpPr>
          <p:cNvPr id="818" name="Google Shape;818;p50"/>
          <p:cNvSpPr txBox="1"/>
          <p:nvPr/>
        </p:nvSpPr>
        <p:spPr>
          <a:xfrm>
            <a:off x="233361" y="6063352"/>
            <a:ext cx="66127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HLT</a:t>
            </a:r>
            <a:endParaRPr sz="2000">
              <a:solidFill>
                <a:schemeClr val="dk1"/>
              </a:solidFill>
              <a:latin typeface="Times New Roman"/>
              <a:ea typeface="Times New Roman"/>
              <a:cs typeface="Times New Roman"/>
              <a:sym typeface="Times New Roman"/>
            </a:endParaRPr>
          </a:p>
        </p:txBody>
      </p:sp>
      <p:sp>
        <p:nvSpPr>
          <p:cNvPr id="819" name="Google Shape;819;p50"/>
          <p:cNvSpPr txBox="1"/>
          <p:nvPr/>
        </p:nvSpPr>
        <p:spPr>
          <a:xfrm>
            <a:off x="1046989" y="6063352"/>
            <a:ext cx="5261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rB</a:t>
            </a:r>
            <a:r>
              <a:rPr baseline="-25000" i="1" lang="en-US" sz="2000">
                <a:solidFill>
                  <a:schemeClr val="dk1"/>
                </a:solidFill>
                <a:latin typeface="Times New Roman"/>
                <a:ea typeface="Times New Roman"/>
                <a:cs typeface="Times New Roman"/>
                <a:sym typeface="Times New Roman"/>
              </a:rPr>
              <a:t>0</a:t>
            </a:r>
            <a:endParaRPr baseline="-25000" i="1" sz="2000">
              <a:solidFill>
                <a:schemeClr val="dk1"/>
              </a:solidFill>
              <a:latin typeface="Times New Roman"/>
              <a:ea typeface="Times New Roman"/>
              <a:cs typeface="Times New Roman"/>
              <a:sym typeface="Times New Roman"/>
            </a:endParaRPr>
          </a:p>
        </p:txBody>
      </p:sp>
      <p:sp>
        <p:nvSpPr>
          <p:cNvPr id="820" name="Google Shape;820;p50"/>
          <p:cNvSpPr txBox="1"/>
          <p:nvPr/>
        </p:nvSpPr>
        <p:spPr>
          <a:xfrm>
            <a:off x="1843696" y="6063352"/>
            <a:ext cx="348845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S </a:t>
            </a:r>
            <a:r>
              <a:rPr lang="en-US" sz="2000">
                <a:solidFill>
                  <a:schemeClr val="dk1"/>
                </a:solidFill>
                <a:latin typeface="Cambria"/>
                <a:ea typeface="Cambria"/>
                <a:cs typeface="Cambria"/>
                <a:sym typeface="Cambria"/>
              </a:rPr>
              <a:t>←</a:t>
            </a:r>
            <a:r>
              <a:rPr i="1" lang="en-US" sz="2000">
                <a:solidFill>
                  <a:schemeClr val="dk1"/>
                </a:solidFill>
                <a:latin typeface="Times New Roman"/>
                <a:ea typeface="Times New Roman"/>
                <a:cs typeface="Times New Roman"/>
                <a:sym typeface="Times New Roman"/>
              </a:rPr>
              <a:t> 0 </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S</a:t>
            </a:r>
            <a:r>
              <a:rPr lang="en-US" sz="2000">
                <a:solidFill>
                  <a:schemeClr val="dk1"/>
                </a:solidFill>
                <a:latin typeface="Times New Roman"/>
                <a:ea typeface="Times New Roman"/>
                <a:cs typeface="Times New Roman"/>
                <a:sym typeface="Times New Roman"/>
              </a:rPr>
              <a:t> is a start-stop flip-flop)</a:t>
            </a:r>
            <a:endParaRPr baseline="-25000" i="1" sz="2000">
              <a:solidFill>
                <a:schemeClr val="dk1"/>
              </a:solidFill>
              <a:latin typeface="Times New Roman"/>
              <a:ea typeface="Times New Roman"/>
              <a:cs typeface="Times New Roman"/>
              <a:sym typeface="Times New Roman"/>
            </a:endParaRPr>
          </a:p>
        </p:txBody>
      </p:sp>
      <p:sp>
        <p:nvSpPr>
          <p:cNvPr id="821" name="Google Shape;821;p50"/>
          <p:cNvSpPr txBox="1"/>
          <p:nvPr/>
        </p:nvSpPr>
        <p:spPr>
          <a:xfrm>
            <a:off x="6557962" y="6063352"/>
            <a:ext cx="239553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Halt Computer</a:t>
            </a:r>
            <a:endParaRPr baseline="-25000"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500"/>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500"/>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500"/>
                                        <p:tgtEl>
                                          <p:spTgt spid="7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500"/>
                                        <p:tgtEl>
                                          <p:spTgt spid="7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5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500"/>
                                        <p:tgtEl>
                                          <p:spTgt spid="7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500"/>
                                        <p:tgtEl>
                                          <p:spTgt spid="7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5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500"/>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5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500"/>
                                        <p:tgtEl>
                                          <p:spTgt spid="8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5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5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500"/>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500"/>
                                        <p:tgtEl>
                                          <p:spTgt spid="8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500"/>
                                        <p:tgtEl>
                                          <p:spTgt spid="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5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500"/>
                                        <p:tgtEl>
                                          <p:spTgt spid="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500"/>
                                        <p:tgtEl>
                                          <p:spTgt spid="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5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500"/>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500"/>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500"/>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500"/>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p51"/>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827" name="Google Shape;827;p51"/>
          <p:cNvSpPr txBox="1"/>
          <p:nvPr>
            <p:ph idx="1" type="body"/>
          </p:nvPr>
        </p:nvSpPr>
        <p:spPr>
          <a:xfrm>
            <a:off x="190500" y="990600"/>
            <a:ext cx="8763000" cy="1905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a:pPr>
            <a:r>
              <a:rPr lang="en-US"/>
              <a:t>AND: AND to AC</a:t>
            </a:r>
            <a:endParaRPr/>
          </a:p>
          <a:p>
            <a:pPr indent="0" lvl="0" marL="457200" rtl="0" algn="just">
              <a:lnSpc>
                <a:spcPct val="114000"/>
              </a:lnSpc>
              <a:spcBef>
                <a:spcPts val="480"/>
              </a:spcBef>
              <a:spcAft>
                <a:spcPts val="0"/>
              </a:spcAft>
              <a:buClr>
                <a:schemeClr val="dk1"/>
              </a:buClr>
              <a:buSzPts val="2400"/>
              <a:buNone/>
            </a:pPr>
            <a:r>
              <a:rPr lang="en-US"/>
              <a:t>This is an instruction that performs the AND logic operation on pairs of bits in AC and the memory word specified by the effective address. The result of the operation is transferred to AC.</a:t>
            </a:r>
            <a:endParaRPr/>
          </a:p>
        </p:txBody>
      </p:sp>
      <p:sp>
        <p:nvSpPr>
          <p:cNvPr id="828" name="Google Shape;828;p51"/>
          <p:cNvSpPr/>
          <p:nvPr/>
        </p:nvSpPr>
        <p:spPr>
          <a:xfrm>
            <a:off x="2667000" y="3048000"/>
            <a:ext cx="27061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0</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DR←M[AR]</a:t>
            </a:r>
            <a:endParaRPr sz="2800">
              <a:solidFill>
                <a:schemeClr val="dk1"/>
              </a:solidFill>
              <a:latin typeface="Calibri"/>
              <a:ea typeface="Calibri"/>
              <a:cs typeface="Calibri"/>
              <a:sym typeface="Calibri"/>
            </a:endParaRPr>
          </a:p>
        </p:txBody>
      </p:sp>
      <p:sp>
        <p:nvSpPr>
          <p:cNvPr id="829" name="Google Shape;829;p51"/>
          <p:cNvSpPr/>
          <p:nvPr/>
        </p:nvSpPr>
        <p:spPr>
          <a:xfrm>
            <a:off x="2667000" y="3571220"/>
            <a:ext cx="433759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0</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 AC ← AC ∧ DR, SC ← 0</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Codes</a:t>
            </a:r>
            <a:endParaRPr/>
          </a:p>
        </p:txBody>
      </p:sp>
      <p:sp>
        <p:nvSpPr>
          <p:cNvPr id="113" name="Google Shape;113;p1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Program</a:t>
            </a:r>
            <a:endParaRPr/>
          </a:p>
          <a:p>
            <a:pPr indent="-285736" lvl="1" marL="742913" rtl="0" algn="just">
              <a:lnSpc>
                <a:spcPct val="114000"/>
              </a:lnSpc>
              <a:spcBef>
                <a:spcPts val="400"/>
              </a:spcBef>
              <a:spcAft>
                <a:spcPts val="0"/>
              </a:spcAft>
              <a:buClr>
                <a:schemeClr val="dk1"/>
              </a:buClr>
              <a:buSzPts val="2000"/>
              <a:buChar char="•"/>
            </a:pPr>
            <a:r>
              <a:rPr lang="en-US"/>
              <a:t>A program is a set of instructions that specify the operations, operands and the sequence by which processing has to occur.</a:t>
            </a:r>
            <a:endParaRPr/>
          </a:p>
          <a:p>
            <a:pPr indent="-342883" lvl="0" marL="342883" rtl="0" algn="l">
              <a:lnSpc>
                <a:spcPct val="114000"/>
              </a:lnSpc>
              <a:spcBef>
                <a:spcPts val="480"/>
              </a:spcBef>
              <a:spcAft>
                <a:spcPts val="0"/>
              </a:spcAft>
              <a:buClr>
                <a:schemeClr val="dk1"/>
              </a:buClr>
              <a:buSzPts val="2400"/>
              <a:buFont typeface="Noto Sans Symbols"/>
              <a:buChar char="▪"/>
            </a:pPr>
            <a:r>
              <a:rPr lang="en-US"/>
              <a:t>Computer Instruction</a:t>
            </a:r>
            <a:endParaRPr/>
          </a:p>
          <a:p>
            <a:pPr indent="-285736" lvl="1" marL="742913" rtl="0" algn="just">
              <a:lnSpc>
                <a:spcPct val="114000"/>
              </a:lnSpc>
              <a:spcBef>
                <a:spcPts val="400"/>
              </a:spcBef>
              <a:spcAft>
                <a:spcPts val="0"/>
              </a:spcAft>
              <a:buClr>
                <a:schemeClr val="dk1"/>
              </a:buClr>
              <a:buSzPts val="2000"/>
              <a:buChar char="•"/>
            </a:pPr>
            <a:r>
              <a:rPr lang="en-US"/>
              <a:t>A computer instruction is a binary code that specifies a sequence of microoperations for the computer.</a:t>
            </a:r>
            <a:endParaRPr/>
          </a:p>
          <a:p>
            <a:pPr indent="-285736" lvl="1" marL="742913" rtl="0" algn="just">
              <a:lnSpc>
                <a:spcPct val="114000"/>
              </a:lnSpc>
              <a:spcBef>
                <a:spcPts val="400"/>
              </a:spcBef>
              <a:spcAft>
                <a:spcPts val="0"/>
              </a:spcAft>
              <a:buClr>
                <a:schemeClr val="dk1"/>
              </a:buClr>
              <a:buSzPts val="2000"/>
              <a:buChar char="•"/>
            </a:pPr>
            <a:r>
              <a:rPr lang="en-US"/>
              <a:t>The computer reads each instruction from memory and places it in a control register.</a:t>
            </a:r>
            <a:endParaRPr/>
          </a:p>
          <a:p>
            <a:pPr indent="-285736" lvl="1" marL="742913" rtl="0" algn="just">
              <a:lnSpc>
                <a:spcPct val="114000"/>
              </a:lnSpc>
              <a:spcBef>
                <a:spcPts val="400"/>
              </a:spcBef>
              <a:spcAft>
                <a:spcPts val="0"/>
              </a:spcAft>
              <a:buClr>
                <a:schemeClr val="dk1"/>
              </a:buClr>
              <a:buSzPts val="2000"/>
              <a:buChar char="•"/>
            </a:pPr>
            <a:r>
              <a:rPr lang="en-US"/>
              <a:t>The control then interprets the binary code of the instruction and proceeds to execute it by issuing a sequence of microoperations.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52"/>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835" name="Google Shape;835;p52"/>
          <p:cNvSpPr txBox="1"/>
          <p:nvPr>
            <p:ph idx="1" type="body"/>
          </p:nvPr>
        </p:nvSpPr>
        <p:spPr>
          <a:xfrm>
            <a:off x="190500" y="990600"/>
            <a:ext cx="8763000" cy="24384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startAt="2"/>
            </a:pPr>
            <a:r>
              <a:rPr lang="en-US"/>
              <a:t>ADD: ADD to AC</a:t>
            </a:r>
            <a:endParaRPr/>
          </a:p>
          <a:p>
            <a:pPr indent="0" lvl="0" marL="457200" rtl="0" algn="just">
              <a:lnSpc>
                <a:spcPct val="114000"/>
              </a:lnSpc>
              <a:spcBef>
                <a:spcPts val="480"/>
              </a:spcBef>
              <a:spcAft>
                <a:spcPts val="0"/>
              </a:spcAft>
              <a:buClr>
                <a:schemeClr val="dk1"/>
              </a:buClr>
              <a:buSzPts val="2400"/>
              <a:buNone/>
            </a:pPr>
            <a:r>
              <a:rPr lang="en-US"/>
              <a:t>This instruction adds the content of the memory word specified by the effective address to the value of AC. The sum is transferred into AC and the output carry C</a:t>
            </a:r>
            <a:r>
              <a:rPr baseline="-25000" lang="en-US"/>
              <a:t>out</a:t>
            </a:r>
            <a:r>
              <a:rPr lang="en-US"/>
              <a:t> is transferred to the E (extended accumulator) flip-flop.</a:t>
            </a:r>
            <a:endParaRPr/>
          </a:p>
        </p:txBody>
      </p:sp>
      <p:sp>
        <p:nvSpPr>
          <p:cNvPr id="836" name="Google Shape;836;p52"/>
          <p:cNvSpPr/>
          <p:nvPr/>
        </p:nvSpPr>
        <p:spPr>
          <a:xfrm>
            <a:off x="2667000" y="3429000"/>
            <a:ext cx="27061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DR←M[AR]</a:t>
            </a:r>
            <a:endParaRPr sz="2800">
              <a:solidFill>
                <a:schemeClr val="dk1"/>
              </a:solidFill>
              <a:latin typeface="Calibri"/>
              <a:ea typeface="Calibri"/>
              <a:cs typeface="Calibri"/>
              <a:sym typeface="Calibri"/>
            </a:endParaRPr>
          </a:p>
        </p:txBody>
      </p:sp>
      <p:sp>
        <p:nvSpPr>
          <p:cNvPr id="837" name="Google Shape;837;p52"/>
          <p:cNvSpPr/>
          <p:nvPr/>
        </p:nvSpPr>
        <p:spPr>
          <a:xfrm>
            <a:off x="2667000" y="3952220"/>
            <a:ext cx="579312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	AC ← AC + DR, E ← C</a:t>
            </a:r>
            <a:r>
              <a:rPr baseline="-25000" lang="en-US" sz="2800">
                <a:solidFill>
                  <a:schemeClr val="dk1"/>
                </a:solidFill>
                <a:latin typeface="Calibri"/>
                <a:ea typeface="Calibri"/>
                <a:cs typeface="Calibri"/>
                <a:sym typeface="Calibri"/>
              </a:rPr>
              <a:t>out</a:t>
            </a:r>
            <a:r>
              <a:rPr lang="en-US" sz="2800">
                <a:solidFill>
                  <a:schemeClr val="dk1"/>
                </a:solidFill>
                <a:latin typeface="Calibri"/>
                <a:ea typeface="Calibri"/>
                <a:cs typeface="Calibri"/>
                <a:sym typeface="Calibri"/>
              </a:rPr>
              <a:t>, SC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500"/>
                                        <p:tgtEl>
                                          <p:spTgt spid="8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53"/>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843" name="Google Shape;843;p53"/>
          <p:cNvSpPr txBox="1"/>
          <p:nvPr>
            <p:ph idx="1" type="body"/>
          </p:nvPr>
        </p:nvSpPr>
        <p:spPr>
          <a:xfrm>
            <a:off x="190500" y="990600"/>
            <a:ext cx="8763000" cy="1524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startAt="3"/>
            </a:pPr>
            <a:r>
              <a:rPr lang="en-US"/>
              <a:t>LDA: Load to AC</a:t>
            </a:r>
            <a:endParaRPr/>
          </a:p>
          <a:p>
            <a:pPr indent="0" lvl="0" marL="457200" rtl="0" algn="just">
              <a:lnSpc>
                <a:spcPct val="114000"/>
              </a:lnSpc>
              <a:spcBef>
                <a:spcPts val="480"/>
              </a:spcBef>
              <a:spcAft>
                <a:spcPts val="0"/>
              </a:spcAft>
              <a:buClr>
                <a:schemeClr val="dk1"/>
              </a:buClr>
              <a:buSzPts val="2400"/>
              <a:buNone/>
            </a:pPr>
            <a:r>
              <a:rPr lang="en-US"/>
              <a:t>This instruction transfers the memory word specified by the effective address to AC. </a:t>
            </a:r>
            <a:endParaRPr/>
          </a:p>
        </p:txBody>
      </p:sp>
      <p:sp>
        <p:nvSpPr>
          <p:cNvPr id="844" name="Google Shape;844;p53"/>
          <p:cNvSpPr/>
          <p:nvPr/>
        </p:nvSpPr>
        <p:spPr>
          <a:xfrm>
            <a:off x="2667000" y="2590800"/>
            <a:ext cx="27061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DR←M[AR]</a:t>
            </a:r>
            <a:endParaRPr sz="2800">
              <a:solidFill>
                <a:schemeClr val="dk1"/>
              </a:solidFill>
              <a:latin typeface="Calibri"/>
              <a:ea typeface="Calibri"/>
              <a:cs typeface="Calibri"/>
              <a:sym typeface="Calibri"/>
            </a:endParaRPr>
          </a:p>
        </p:txBody>
      </p:sp>
      <p:sp>
        <p:nvSpPr>
          <p:cNvPr id="845" name="Google Shape;845;p53"/>
          <p:cNvSpPr/>
          <p:nvPr/>
        </p:nvSpPr>
        <p:spPr>
          <a:xfrm>
            <a:off x="2667000" y="3114020"/>
            <a:ext cx="374871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	AC ← DR, SC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5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851" name="Google Shape;851;p54"/>
          <p:cNvSpPr txBox="1"/>
          <p:nvPr>
            <p:ph idx="1" type="body"/>
          </p:nvPr>
        </p:nvSpPr>
        <p:spPr>
          <a:xfrm>
            <a:off x="190500" y="990600"/>
            <a:ext cx="8763000" cy="1524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startAt="4"/>
            </a:pPr>
            <a:r>
              <a:rPr lang="en-US"/>
              <a:t>STA: Store AC</a:t>
            </a:r>
            <a:endParaRPr/>
          </a:p>
          <a:p>
            <a:pPr indent="0" lvl="0" marL="457200" rtl="0" algn="just">
              <a:lnSpc>
                <a:spcPct val="114000"/>
              </a:lnSpc>
              <a:spcBef>
                <a:spcPts val="480"/>
              </a:spcBef>
              <a:spcAft>
                <a:spcPts val="0"/>
              </a:spcAft>
              <a:buClr>
                <a:schemeClr val="dk1"/>
              </a:buClr>
              <a:buSzPts val="2400"/>
              <a:buNone/>
            </a:pPr>
            <a:r>
              <a:rPr lang="en-US"/>
              <a:t>This instruction stores the content of AC into the memory word specified by the effective address.</a:t>
            </a:r>
            <a:endParaRPr/>
          </a:p>
        </p:txBody>
      </p:sp>
      <p:sp>
        <p:nvSpPr>
          <p:cNvPr id="852" name="Google Shape;852;p54"/>
          <p:cNvSpPr/>
          <p:nvPr/>
        </p:nvSpPr>
        <p:spPr>
          <a:xfrm>
            <a:off x="2667000" y="2590800"/>
            <a:ext cx="418152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M[AR] ← AC, SC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55"/>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858" name="Google Shape;858;p55"/>
          <p:cNvSpPr txBox="1"/>
          <p:nvPr>
            <p:ph idx="1" type="body"/>
          </p:nvPr>
        </p:nvSpPr>
        <p:spPr>
          <a:xfrm>
            <a:off x="190500" y="990600"/>
            <a:ext cx="8763000" cy="25146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startAt="5"/>
            </a:pPr>
            <a:r>
              <a:rPr lang="en-US"/>
              <a:t>BUN: Branch Unconditionally</a:t>
            </a:r>
            <a:endParaRPr/>
          </a:p>
          <a:p>
            <a:pPr indent="0" lvl="0" marL="457200" rtl="0" algn="just">
              <a:lnSpc>
                <a:spcPct val="114000"/>
              </a:lnSpc>
              <a:spcBef>
                <a:spcPts val="480"/>
              </a:spcBef>
              <a:spcAft>
                <a:spcPts val="0"/>
              </a:spcAft>
              <a:buClr>
                <a:schemeClr val="dk1"/>
              </a:buClr>
              <a:buSzPts val="2400"/>
              <a:buNone/>
            </a:pPr>
            <a:r>
              <a:rPr lang="en-US"/>
              <a:t>This instruction transfers the program to instruction specified by the effective address. The BUN instruction allows the programmer to specify an instruction out of sequence and the program branches (or jumps) unconditionally.</a:t>
            </a:r>
            <a:endParaRPr/>
          </a:p>
        </p:txBody>
      </p:sp>
      <p:sp>
        <p:nvSpPr>
          <p:cNvPr id="859" name="Google Shape;859;p55"/>
          <p:cNvSpPr/>
          <p:nvPr/>
        </p:nvSpPr>
        <p:spPr>
          <a:xfrm>
            <a:off x="2667000" y="3429000"/>
            <a:ext cx="36343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PC ← AR, SC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500"/>
                                        <p:tgtEl>
                                          <p:spTgt spid="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56"/>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865" name="Google Shape;865;p56"/>
          <p:cNvSpPr txBox="1"/>
          <p:nvPr>
            <p:ph idx="1" type="body"/>
          </p:nvPr>
        </p:nvSpPr>
        <p:spPr>
          <a:xfrm>
            <a:off x="190500" y="990600"/>
            <a:ext cx="8763000" cy="2667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startAt="6"/>
            </a:pPr>
            <a:r>
              <a:rPr lang="en-US"/>
              <a:t>BSA: Branch and Save Return Address</a:t>
            </a:r>
            <a:endParaRPr/>
          </a:p>
          <a:p>
            <a:pPr indent="0" lvl="0" marL="457200" rtl="0" algn="just">
              <a:lnSpc>
                <a:spcPct val="114000"/>
              </a:lnSpc>
              <a:spcBef>
                <a:spcPts val="480"/>
              </a:spcBef>
              <a:spcAft>
                <a:spcPts val="0"/>
              </a:spcAft>
              <a:buClr>
                <a:schemeClr val="dk1"/>
              </a:buClr>
              <a:buSzPts val="2400"/>
              <a:buNone/>
            </a:pPr>
            <a:r>
              <a:rPr lang="en-US"/>
              <a:t>This instruction is useful for branching to a portion of the program called a subroutine or procedure. When executed, the BSA instruction stores the address of the next instruction in sequence (which is available in PC) into a memory location specified by the effective address.</a:t>
            </a:r>
            <a:endParaRPr/>
          </a:p>
        </p:txBody>
      </p:sp>
      <p:sp>
        <p:nvSpPr>
          <p:cNvPr id="866" name="Google Shape;866;p56"/>
          <p:cNvSpPr/>
          <p:nvPr/>
        </p:nvSpPr>
        <p:spPr>
          <a:xfrm>
            <a:off x="2667000" y="3667780"/>
            <a:ext cx="503855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M[AR] ← PC,  AR ← AR + 1</a:t>
            </a:r>
            <a:endParaRPr/>
          </a:p>
        </p:txBody>
      </p:sp>
      <p:sp>
        <p:nvSpPr>
          <p:cNvPr id="867" name="Google Shape;867;p56"/>
          <p:cNvSpPr/>
          <p:nvPr/>
        </p:nvSpPr>
        <p:spPr>
          <a:xfrm>
            <a:off x="2667000" y="4191000"/>
            <a:ext cx="36343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	PC ← AR, SC ← 0</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500"/>
                                        <p:tgtEl>
                                          <p:spTgt spid="8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500"/>
                                        <p:tgtEl>
                                          <p:spTgt spid="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57"/>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BSA</a:t>
            </a:r>
            <a:endParaRPr/>
          </a:p>
        </p:txBody>
      </p:sp>
      <p:sp>
        <p:nvSpPr>
          <p:cNvPr id="873" name="Google Shape;873;p57"/>
          <p:cNvSpPr/>
          <p:nvPr/>
        </p:nvSpPr>
        <p:spPr>
          <a:xfrm>
            <a:off x="914400" y="1219200"/>
            <a:ext cx="2971800" cy="411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Google Shape;874;p57"/>
          <p:cNvSpPr/>
          <p:nvPr/>
        </p:nvSpPr>
        <p:spPr>
          <a:xfrm>
            <a:off x="914400" y="12192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	     BSA	           135</a:t>
            </a:r>
            <a:endParaRPr sz="1800">
              <a:solidFill>
                <a:schemeClr val="dk1"/>
              </a:solidFill>
              <a:latin typeface="Calibri"/>
              <a:ea typeface="Calibri"/>
              <a:cs typeface="Calibri"/>
              <a:sym typeface="Calibri"/>
            </a:endParaRPr>
          </a:p>
        </p:txBody>
      </p:sp>
      <p:sp>
        <p:nvSpPr>
          <p:cNvPr id="875" name="Google Shape;875;p57"/>
          <p:cNvSpPr/>
          <p:nvPr/>
        </p:nvSpPr>
        <p:spPr>
          <a:xfrm>
            <a:off x="914400" y="16764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Next Instruction</a:t>
            </a:r>
            <a:endParaRPr sz="1800">
              <a:solidFill>
                <a:schemeClr val="dk1"/>
              </a:solidFill>
              <a:latin typeface="Calibri"/>
              <a:ea typeface="Calibri"/>
              <a:cs typeface="Calibri"/>
              <a:sym typeface="Calibri"/>
            </a:endParaRPr>
          </a:p>
        </p:txBody>
      </p:sp>
      <p:sp>
        <p:nvSpPr>
          <p:cNvPr id="876" name="Google Shape;876;p57"/>
          <p:cNvSpPr/>
          <p:nvPr/>
        </p:nvSpPr>
        <p:spPr>
          <a:xfrm>
            <a:off x="914400" y="28194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57"/>
          <p:cNvSpPr/>
          <p:nvPr/>
        </p:nvSpPr>
        <p:spPr>
          <a:xfrm>
            <a:off x="914400" y="3267074"/>
            <a:ext cx="2971800" cy="1533525"/>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Subroutine</a:t>
            </a:r>
            <a:endParaRPr sz="1800">
              <a:solidFill>
                <a:schemeClr val="dk1"/>
              </a:solidFill>
              <a:latin typeface="Calibri"/>
              <a:ea typeface="Calibri"/>
              <a:cs typeface="Calibri"/>
              <a:sym typeface="Calibri"/>
            </a:endParaRPr>
          </a:p>
        </p:txBody>
      </p:sp>
      <p:sp>
        <p:nvSpPr>
          <p:cNvPr id="878" name="Google Shape;878;p57"/>
          <p:cNvSpPr/>
          <p:nvPr/>
        </p:nvSpPr>
        <p:spPr>
          <a:xfrm>
            <a:off x="914400" y="4800598"/>
            <a:ext cx="2971800" cy="53340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	     BUN	           135</a:t>
            </a:r>
            <a:endParaRPr/>
          </a:p>
        </p:txBody>
      </p:sp>
      <p:sp>
        <p:nvSpPr>
          <p:cNvPr id="879" name="Google Shape;879;p57"/>
          <p:cNvSpPr/>
          <p:nvPr/>
        </p:nvSpPr>
        <p:spPr>
          <a:xfrm>
            <a:off x="5486400" y="1219200"/>
            <a:ext cx="2971800" cy="411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0" name="Google Shape;880;p57"/>
          <p:cNvSpPr/>
          <p:nvPr/>
        </p:nvSpPr>
        <p:spPr>
          <a:xfrm>
            <a:off x="5486400" y="12192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	     BSA	           135</a:t>
            </a:r>
            <a:endParaRPr sz="1800">
              <a:solidFill>
                <a:schemeClr val="dk1"/>
              </a:solidFill>
              <a:latin typeface="Calibri"/>
              <a:ea typeface="Calibri"/>
              <a:cs typeface="Calibri"/>
              <a:sym typeface="Calibri"/>
            </a:endParaRPr>
          </a:p>
        </p:txBody>
      </p:sp>
      <p:sp>
        <p:nvSpPr>
          <p:cNvPr id="881" name="Google Shape;881;p57"/>
          <p:cNvSpPr/>
          <p:nvPr/>
        </p:nvSpPr>
        <p:spPr>
          <a:xfrm>
            <a:off x="5486400" y="16764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Next Instruction</a:t>
            </a:r>
            <a:endParaRPr sz="1800">
              <a:solidFill>
                <a:schemeClr val="dk1"/>
              </a:solidFill>
              <a:latin typeface="Calibri"/>
              <a:ea typeface="Calibri"/>
              <a:cs typeface="Calibri"/>
              <a:sym typeface="Calibri"/>
            </a:endParaRPr>
          </a:p>
        </p:txBody>
      </p:sp>
      <p:sp>
        <p:nvSpPr>
          <p:cNvPr id="882" name="Google Shape;882;p57"/>
          <p:cNvSpPr/>
          <p:nvPr/>
        </p:nvSpPr>
        <p:spPr>
          <a:xfrm>
            <a:off x="5486400" y="28194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57"/>
          <p:cNvSpPr/>
          <p:nvPr/>
        </p:nvSpPr>
        <p:spPr>
          <a:xfrm>
            <a:off x="5486400" y="3267074"/>
            <a:ext cx="2971800" cy="1533525"/>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Subroutine</a:t>
            </a:r>
            <a:endParaRPr sz="1800">
              <a:solidFill>
                <a:schemeClr val="dk1"/>
              </a:solidFill>
              <a:latin typeface="Calibri"/>
              <a:ea typeface="Calibri"/>
              <a:cs typeface="Calibri"/>
              <a:sym typeface="Calibri"/>
            </a:endParaRPr>
          </a:p>
        </p:txBody>
      </p:sp>
      <p:sp>
        <p:nvSpPr>
          <p:cNvPr id="884" name="Google Shape;884;p57"/>
          <p:cNvSpPr/>
          <p:nvPr/>
        </p:nvSpPr>
        <p:spPr>
          <a:xfrm>
            <a:off x="5486400" y="4800598"/>
            <a:ext cx="2971800" cy="53340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	     BUN	           135</a:t>
            </a:r>
            <a:endParaRPr/>
          </a:p>
        </p:txBody>
      </p:sp>
      <p:sp>
        <p:nvSpPr>
          <p:cNvPr id="885" name="Google Shape;885;p57"/>
          <p:cNvSpPr txBox="1"/>
          <p:nvPr/>
        </p:nvSpPr>
        <p:spPr>
          <a:xfrm>
            <a:off x="481408" y="1262064"/>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886" name="Google Shape;886;p57"/>
          <p:cNvSpPr txBox="1"/>
          <p:nvPr/>
        </p:nvSpPr>
        <p:spPr>
          <a:xfrm>
            <a:off x="5029200" y="1262064"/>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887" name="Google Shape;887;p57"/>
          <p:cNvSpPr txBox="1"/>
          <p:nvPr/>
        </p:nvSpPr>
        <p:spPr>
          <a:xfrm>
            <a:off x="32427" y="1704976"/>
            <a:ext cx="8819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PC = 21</a:t>
            </a:r>
            <a:endParaRPr sz="1800">
              <a:solidFill>
                <a:schemeClr val="dk1"/>
              </a:solidFill>
              <a:latin typeface="Calibri"/>
              <a:ea typeface="Calibri"/>
              <a:cs typeface="Calibri"/>
              <a:sym typeface="Calibri"/>
            </a:endParaRPr>
          </a:p>
        </p:txBody>
      </p:sp>
      <p:sp>
        <p:nvSpPr>
          <p:cNvPr id="888" name="Google Shape;888;p57"/>
          <p:cNvSpPr txBox="1"/>
          <p:nvPr/>
        </p:nvSpPr>
        <p:spPr>
          <a:xfrm>
            <a:off x="5034360" y="1704976"/>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a:t>
            </a:r>
            <a:endParaRPr sz="1800">
              <a:solidFill>
                <a:schemeClr val="dk1"/>
              </a:solidFill>
              <a:latin typeface="Calibri"/>
              <a:ea typeface="Calibri"/>
              <a:cs typeface="Calibri"/>
              <a:sym typeface="Calibri"/>
            </a:endParaRPr>
          </a:p>
        </p:txBody>
      </p:sp>
      <p:sp>
        <p:nvSpPr>
          <p:cNvPr id="889" name="Google Shape;889;p57"/>
          <p:cNvSpPr txBox="1"/>
          <p:nvPr/>
        </p:nvSpPr>
        <p:spPr>
          <a:xfrm>
            <a:off x="407252" y="3243264"/>
            <a:ext cx="5357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136</a:t>
            </a:r>
            <a:endParaRPr/>
          </a:p>
        </p:txBody>
      </p:sp>
      <p:sp>
        <p:nvSpPr>
          <p:cNvPr id="890" name="Google Shape;890;p57"/>
          <p:cNvSpPr txBox="1"/>
          <p:nvPr/>
        </p:nvSpPr>
        <p:spPr>
          <a:xfrm>
            <a:off x="-61912" y="2831068"/>
            <a:ext cx="10150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 = 135</a:t>
            </a:r>
            <a:endParaRPr sz="1800">
              <a:solidFill>
                <a:schemeClr val="dk1"/>
              </a:solidFill>
              <a:latin typeface="Calibri"/>
              <a:ea typeface="Calibri"/>
              <a:cs typeface="Calibri"/>
              <a:sym typeface="Calibri"/>
            </a:endParaRPr>
          </a:p>
        </p:txBody>
      </p:sp>
      <p:sp>
        <p:nvSpPr>
          <p:cNvPr id="891" name="Google Shape;891;p57"/>
          <p:cNvSpPr txBox="1"/>
          <p:nvPr/>
        </p:nvSpPr>
        <p:spPr>
          <a:xfrm>
            <a:off x="4487409" y="3245404"/>
            <a:ext cx="9989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PC = 136</a:t>
            </a:r>
            <a:endParaRPr/>
          </a:p>
        </p:txBody>
      </p:sp>
      <p:sp>
        <p:nvSpPr>
          <p:cNvPr id="892" name="Google Shape;892;p57"/>
          <p:cNvSpPr txBox="1"/>
          <p:nvPr/>
        </p:nvSpPr>
        <p:spPr>
          <a:xfrm>
            <a:off x="4950676" y="2864404"/>
            <a:ext cx="5357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135</a:t>
            </a:r>
            <a:endParaRPr/>
          </a:p>
        </p:txBody>
      </p:sp>
      <p:sp>
        <p:nvSpPr>
          <p:cNvPr id="893" name="Google Shape;893;p57"/>
          <p:cNvSpPr txBox="1"/>
          <p:nvPr/>
        </p:nvSpPr>
        <p:spPr>
          <a:xfrm>
            <a:off x="6762948" y="2858571"/>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a:t>
            </a:r>
            <a:endParaRPr sz="1800">
              <a:solidFill>
                <a:schemeClr val="dk1"/>
              </a:solidFill>
              <a:latin typeface="Calibri"/>
              <a:ea typeface="Calibri"/>
              <a:cs typeface="Calibri"/>
              <a:sym typeface="Calibri"/>
            </a:endParaRPr>
          </a:p>
        </p:txBody>
      </p:sp>
      <p:sp>
        <p:nvSpPr>
          <p:cNvPr id="894" name="Google Shape;894;p57"/>
          <p:cNvSpPr txBox="1"/>
          <p:nvPr/>
        </p:nvSpPr>
        <p:spPr>
          <a:xfrm>
            <a:off x="869156" y="5345668"/>
            <a:ext cx="30622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Memory, PC and AR at Time T</a:t>
            </a:r>
            <a:r>
              <a:rPr baseline="-25000" lang="en-US" sz="1800">
                <a:solidFill>
                  <a:schemeClr val="dk1"/>
                </a:solidFill>
                <a:latin typeface="Calibri"/>
                <a:ea typeface="Calibri"/>
                <a:cs typeface="Calibri"/>
                <a:sym typeface="Calibri"/>
              </a:rPr>
              <a:t>4</a:t>
            </a:r>
            <a:endParaRPr baseline="-25000" sz="1800">
              <a:solidFill>
                <a:schemeClr val="dk1"/>
              </a:solidFill>
              <a:latin typeface="Calibri"/>
              <a:ea typeface="Calibri"/>
              <a:cs typeface="Calibri"/>
              <a:sym typeface="Calibri"/>
            </a:endParaRPr>
          </a:p>
        </p:txBody>
      </p:sp>
      <p:sp>
        <p:nvSpPr>
          <p:cNvPr id="895" name="Google Shape;895;p57"/>
          <p:cNvSpPr txBox="1"/>
          <p:nvPr/>
        </p:nvSpPr>
        <p:spPr>
          <a:xfrm>
            <a:off x="5372100" y="5345668"/>
            <a:ext cx="3200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Memory and PC after execution</a:t>
            </a:r>
            <a:endParaRPr baseline="-25000"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500"/>
                                        <p:tgtEl>
                                          <p:spTgt spid="8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500"/>
                                        <p:tgtEl>
                                          <p:spTgt spid="8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5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58"/>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Memory Reference Instructions</a:t>
            </a:r>
            <a:endParaRPr/>
          </a:p>
        </p:txBody>
      </p:sp>
      <p:sp>
        <p:nvSpPr>
          <p:cNvPr id="901" name="Google Shape;901;p58"/>
          <p:cNvSpPr txBox="1"/>
          <p:nvPr>
            <p:ph idx="1" type="body"/>
          </p:nvPr>
        </p:nvSpPr>
        <p:spPr>
          <a:xfrm>
            <a:off x="190500" y="990600"/>
            <a:ext cx="8763000" cy="2667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Clr>
                <a:schemeClr val="dk1"/>
              </a:buClr>
              <a:buSzPts val="2400"/>
              <a:buFont typeface="Calibri"/>
              <a:buAutoNum type="arabicPeriod" startAt="7"/>
            </a:pPr>
            <a:r>
              <a:rPr lang="en-US"/>
              <a:t>ISZ: Increment and Skip if Zero</a:t>
            </a:r>
            <a:endParaRPr/>
          </a:p>
          <a:p>
            <a:pPr indent="0" lvl="0" marL="457200" rtl="0" algn="just">
              <a:lnSpc>
                <a:spcPct val="114000"/>
              </a:lnSpc>
              <a:spcBef>
                <a:spcPts val="480"/>
              </a:spcBef>
              <a:spcAft>
                <a:spcPts val="0"/>
              </a:spcAft>
              <a:buClr>
                <a:schemeClr val="dk1"/>
              </a:buClr>
              <a:buSzPts val="2400"/>
              <a:buNone/>
            </a:pPr>
            <a:r>
              <a:rPr lang="en-US"/>
              <a:t>These instruction increments the word specified by the effective address, and if the incremented value is equal to 0, PC is incremented by 1. Since it is not possible to increment a word inside the memory, it is necessary to read the word into DR, increment DR, and store the word back into memory.</a:t>
            </a:r>
            <a:endParaRPr/>
          </a:p>
        </p:txBody>
      </p:sp>
      <p:sp>
        <p:nvSpPr>
          <p:cNvPr id="902" name="Google Shape;902;p58"/>
          <p:cNvSpPr/>
          <p:nvPr/>
        </p:nvSpPr>
        <p:spPr>
          <a:xfrm>
            <a:off x="228600" y="3667780"/>
            <a:ext cx="297549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6</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DR ← M[AR]</a:t>
            </a:r>
            <a:endParaRPr/>
          </a:p>
        </p:txBody>
      </p:sp>
      <p:sp>
        <p:nvSpPr>
          <p:cNvPr id="903" name="Google Shape;903;p58"/>
          <p:cNvSpPr/>
          <p:nvPr/>
        </p:nvSpPr>
        <p:spPr>
          <a:xfrm>
            <a:off x="228600" y="4191000"/>
            <a:ext cx="298511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6</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5</a:t>
            </a:r>
            <a:r>
              <a:rPr lang="en-US" sz="2800">
                <a:solidFill>
                  <a:schemeClr val="dk1"/>
                </a:solidFill>
                <a:latin typeface="Calibri"/>
                <a:ea typeface="Calibri"/>
                <a:cs typeface="Calibri"/>
                <a:sym typeface="Calibri"/>
              </a:rPr>
              <a:t>:	DR ← DR + 1</a:t>
            </a:r>
            <a:endParaRPr/>
          </a:p>
        </p:txBody>
      </p:sp>
      <p:sp>
        <p:nvSpPr>
          <p:cNvPr id="904" name="Google Shape;904;p58"/>
          <p:cNvSpPr/>
          <p:nvPr/>
        </p:nvSpPr>
        <p:spPr>
          <a:xfrm>
            <a:off x="228600" y="4714220"/>
            <a:ext cx="882645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
            </a:r>
            <a:r>
              <a:rPr baseline="-25000" lang="en-US" sz="2800">
                <a:solidFill>
                  <a:schemeClr val="dk1"/>
                </a:solidFill>
                <a:latin typeface="Calibri"/>
                <a:ea typeface="Calibri"/>
                <a:cs typeface="Calibri"/>
                <a:sym typeface="Calibri"/>
              </a:rPr>
              <a:t>6</a:t>
            </a:r>
            <a:r>
              <a:rPr lang="en-US" sz="2800">
                <a:solidFill>
                  <a:schemeClr val="dk1"/>
                </a:solidFill>
                <a:latin typeface="Calibri"/>
                <a:ea typeface="Calibri"/>
                <a:cs typeface="Calibri"/>
                <a:sym typeface="Calibri"/>
              </a:rPr>
              <a:t>T</a:t>
            </a:r>
            <a:r>
              <a:rPr baseline="-25000" lang="en-US" sz="2800">
                <a:solidFill>
                  <a:schemeClr val="dk1"/>
                </a:solidFill>
                <a:latin typeface="Calibri"/>
                <a:ea typeface="Calibri"/>
                <a:cs typeface="Calibri"/>
                <a:sym typeface="Calibri"/>
              </a:rPr>
              <a:t>6</a:t>
            </a:r>
            <a:r>
              <a:rPr lang="en-US" sz="2800">
                <a:solidFill>
                  <a:schemeClr val="dk1"/>
                </a:solidFill>
                <a:latin typeface="Calibri"/>
                <a:ea typeface="Calibri"/>
                <a:cs typeface="Calibri"/>
                <a:sym typeface="Calibri"/>
              </a:rPr>
              <a:t>:	M[AR] ← DR,  if (DR = 0) then (PC ← PC + 1),  SC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500"/>
                                        <p:tgtEl>
                                          <p:spTgt spid="9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500"/>
                                        <p:tgtEl>
                                          <p:spTgt spid="9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59"/>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Input-Output of basic computer</a:t>
            </a:r>
            <a:endParaRPr/>
          </a:p>
        </p:txBody>
      </p:sp>
      <p:sp>
        <p:nvSpPr>
          <p:cNvPr id="910" name="Google Shape;910;p59"/>
          <p:cNvSpPr/>
          <p:nvPr/>
        </p:nvSpPr>
        <p:spPr>
          <a:xfrm>
            <a:off x="762000" y="-53340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59"/>
          <p:cNvSpPr/>
          <p:nvPr/>
        </p:nvSpPr>
        <p:spPr>
          <a:xfrm>
            <a:off x="1447800" y="4953000"/>
            <a:ext cx="16764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Keyboard</a:t>
            </a:r>
            <a:endParaRPr sz="1800">
              <a:solidFill>
                <a:schemeClr val="lt1"/>
              </a:solidFill>
              <a:latin typeface="Calibri"/>
              <a:ea typeface="Calibri"/>
              <a:cs typeface="Calibri"/>
              <a:sym typeface="Calibri"/>
            </a:endParaRPr>
          </a:p>
        </p:txBody>
      </p:sp>
      <p:sp>
        <p:nvSpPr>
          <p:cNvPr id="912" name="Google Shape;912;p59"/>
          <p:cNvSpPr/>
          <p:nvPr/>
        </p:nvSpPr>
        <p:spPr>
          <a:xfrm>
            <a:off x="3733800" y="4953000"/>
            <a:ext cx="16764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Transmitter Interface</a:t>
            </a:r>
            <a:endParaRPr sz="1800">
              <a:solidFill>
                <a:schemeClr val="lt1"/>
              </a:solidFill>
              <a:latin typeface="Calibri"/>
              <a:ea typeface="Calibri"/>
              <a:cs typeface="Calibri"/>
              <a:sym typeface="Calibri"/>
            </a:endParaRPr>
          </a:p>
        </p:txBody>
      </p:sp>
      <p:sp>
        <p:nvSpPr>
          <p:cNvPr id="913" name="Google Shape;913;p59"/>
          <p:cNvSpPr/>
          <p:nvPr/>
        </p:nvSpPr>
        <p:spPr>
          <a:xfrm>
            <a:off x="6038850" y="5029200"/>
            <a:ext cx="16764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INPR</a:t>
            </a:r>
            <a:endParaRPr sz="1800">
              <a:solidFill>
                <a:schemeClr val="lt1"/>
              </a:solidFill>
              <a:latin typeface="Calibri"/>
              <a:ea typeface="Calibri"/>
              <a:cs typeface="Calibri"/>
              <a:sym typeface="Calibri"/>
            </a:endParaRPr>
          </a:p>
        </p:txBody>
      </p:sp>
      <p:sp>
        <p:nvSpPr>
          <p:cNvPr id="914" name="Google Shape;914;p59"/>
          <p:cNvSpPr/>
          <p:nvPr/>
        </p:nvSpPr>
        <p:spPr>
          <a:xfrm>
            <a:off x="6034088" y="3810000"/>
            <a:ext cx="16764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AC</a:t>
            </a:r>
            <a:endParaRPr sz="1800">
              <a:solidFill>
                <a:schemeClr val="lt1"/>
              </a:solidFill>
              <a:latin typeface="Calibri"/>
              <a:ea typeface="Calibri"/>
              <a:cs typeface="Calibri"/>
              <a:sym typeface="Calibri"/>
            </a:endParaRPr>
          </a:p>
        </p:txBody>
      </p:sp>
      <p:sp>
        <p:nvSpPr>
          <p:cNvPr id="915" name="Google Shape;915;p59"/>
          <p:cNvSpPr/>
          <p:nvPr/>
        </p:nvSpPr>
        <p:spPr>
          <a:xfrm>
            <a:off x="6034088" y="2667000"/>
            <a:ext cx="16764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OUTR</a:t>
            </a:r>
            <a:endParaRPr sz="1800">
              <a:solidFill>
                <a:schemeClr val="lt1"/>
              </a:solidFill>
              <a:latin typeface="Calibri"/>
              <a:ea typeface="Calibri"/>
              <a:cs typeface="Calibri"/>
              <a:sym typeface="Calibri"/>
            </a:endParaRPr>
          </a:p>
        </p:txBody>
      </p:sp>
      <p:sp>
        <p:nvSpPr>
          <p:cNvPr id="916" name="Google Shape;916;p59"/>
          <p:cNvSpPr/>
          <p:nvPr/>
        </p:nvSpPr>
        <p:spPr>
          <a:xfrm>
            <a:off x="6384858" y="1752600"/>
            <a:ext cx="946285"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FGO</a:t>
            </a:r>
            <a:endParaRPr sz="1800">
              <a:solidFill>
                <a:schemeClr val="lt1"/>
              </a:solidFill>
              <a:latin typeface="Calibri"/>
              <a:ea typeface="Calibri"/>
              <a:cs typeface="Calibri"/>
              <a:sym typeface="Calibri"/>
            </a:endParaRPr>
          </a:p>
        </p:txBody>
      </p:sp>
      <p:sp>
        <p:nvSpPr>
          <p:cNvPr id="917" name="Google Shape;917;p59"/>
          <p:cNvSpPr/>
          <p:nvPr/>
        </p:nvSpPr>
        <p:spPr>
          <a:xfrm>
            <a:off x="6400800" y="5791200"/>
            <a:ext cx="946285"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FGI</a:t>
            </a:r>
            <a:endParaRPr sz="1800">
              <a:solidFill>
                <a:schemeClr val="lt1"/>
              </a:solidFill>
              <a:latin typeface="Calibri"/>
              <a:ea typeface="Calibri"/>
              <a:cs typeface="Calibri"/>
              <a:sym typeface="Calibri"/>
            </a:endParaRPr>
          </a:p>
        </p:txBody>
      </p:sp>
      <p:sp>
        <p:nvSpPr>
          <p:cNvPr id="918" name="Google Shape;918;p59"/>
          <p:cNvSpPr/>
          <p:nvPr/>
        </p:nvSpPr>
        <p:spPr>
          <a:xfrm>
            <a:off x="1447800" y="2590800"/>
            <a:ext cx="16764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Printer</a:t>
            </a:r>
            <a:endParaRPr sz="1800">
              <a:solidFill>
                <a:schemeClr val="lt1"/>
              </a:solidFill>
              <a:latin typeface="Calibri"/>
              <a:ea typeface="Calibri"/>
              <a:cs typeface="Calibri"/>
              <a:sym typeface="Calibri"/>
            </a:endParaRPr>
          </a:p>
        </p:txBody>
      </p:sp>
      <p:sp>
        <p:nvSpPr>
          <p:cNvPr id="919" name="Google Shape;919;p59"/>
          <p:cNvSpPr/>
          <p:nvPr/>
        </p:nvSpPr>
        <p:spPr>
          <a:xfrm>
            <a:off x="3733800" y="2590800"/>
            <a:ext cx="16764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Receiver Interface</a:t>
            </a:r>
            <a:endParaRPr sz="1800">
              <a:solidFill>
                <a:schemeClr val="lt1"/>
              </a:solidFill>
              <a:latin typeface="Calibri"/>
              <a:ea typeface="Calibri"/>
              <a:cs typeface="Calibri"/>
              <a:sym typeface="Calibri"/>
            </a:endParaRPr>
          </a:p>
        </p:txBody>
      </p:sp>
      <p:cxnSp>
        <p:nvCxnSpPr>
          <p:cNvPr id="920" name="Google Shape;920;p59"/>
          <p:cNvCxnSpPr>
            <a:stCxn id="911" idx="3"/>
            <a:endCxn id="912" idx="1"/>
          </p:cNvCxnSpPr>
          <p:nvPr/>
        </p:nvCxnSpPr>
        <p:spPr>
          <a:xfrm>
            <a:off x="3124200" y="5257800"/>
            <a:ext cx="609600" cy="0"/>
          </a:xfrm>
          <a:prstGeom prst="straightConnector1">
            <a:avLst/>
          </a:prstGeom>
          <a:noFill/>
          <a:ln cap="flat" cmpd="sng" w="25400">
            <a:solidFill>
              <a:srgbClr val="4A7DBA"/>
            </a:solidFill>
            <a:prstDash val="solid"/>
            <a:round/>
            <a:headEnd len="sm" w="sm" type="none"/>
            <a:tailEnd len="lg" w="lg" type="stealth"/>
          </a:ln>
        </p:spPr>
      </p:cxnSp>
      <p:cxnSp>
        <p:nvCxnSpPr>
          <p:cNvPr id="921" name="Google Shape;921;p59"/>
          <p:cNvCxnSpPr>
            <a:stCxn id="912" idx="3"/>
            <a:endCxn id="913" idx="1"/>
          </p:cNvCxnSpPr>
          <p:nvPr/>
        </p:nvCxnSpPr>
        <p:spPr>
          <a:xfrm>
            <a:off x="5410200" y="5257800"/>
            <a:ext cx="628800" cy="0"/>
          </a:xfrm>
          <a:prstGeom prst="straightConnector1">
            <a:avLst/>
          </a:prstGeom>
          <a:noFill/>
          <a:ln cap="flat" cmpd="sng" w="25400">
            <a:solidFill>
              <a:srgbClr val="4A7DBA"/>
            </a:solidFill>
            <a:prstDash val="solid"/>
            <a:round/>
            <a:headEnd len="sm" w="sm" type="none"/>
            <a:tailEnd len="lg" w="lg" type="stealth"/>
          </a:ln>
        </p:spPr>
      </p:cxnSp>
      <p:cxnSp>
        <p:nvCxnSpPr>
          <p:cNvPr id="922" name="Google Shape;922;p59"/>
          <p:cNvCxnSpPr>
            <a:stCxn id="915" idx="1"/>
            <a:endCxn id="919" idx="3"/>
          </p:cNvCxnSpPr>
          <p:nvPr/>
        </p:nvCxnSpPr>
        <p:spPr>
          <a:xfrm rot="10800000">
            <a:off x="5410088" y="2895600"/>
            <a:ext cx="624000" cy="0"/>
          </a:xfrm>
          <a:prstGeom prst="straightConnector1">
            <a:avLst/>
          </a:prstGeom>
          <a:noFill/>
          <a:ln cap="flat" cmpd="sng" w="25400">
            <a:solidFill>
              <a:srgbClr val="4A7DBA"/>
            </a:solidFill>
            <a:prstDash val="solid"/>
            <a:round/>
            <a:headEnd len="sm" w="sm" type="none"/>
            <a:tailEnd len="lg" w="lg" type="stealth"/>
          </a:ln>
        </p:spPr>
      </p:cxnSp>
      <p:cxnSp>
        <p:nvCxnSpPr>
          <p:cNvPr id="923" name="Google Shape;923;p59"/>
          <p:cNvCxnSpPr>
            <a:stCxn id="919" idx="1"/>
            <a:endCxn id="918" idx="3"/>
          </p:cNvCxnSpPr>
          <p:nvPr/>
        </p:nvCxnSpPr>
        <p:spPr>
          <a:xfrm rot="10800000">
            <a:off x="3124200" y="2895600"/>
            <a:ext cx="609600" cy="0"/>
          </a:xfrm>
          <a:prstGeom prst="straightConnector1">
            <a:avLst/>
          </a:prstGeom>
          <a:noFill/>
          <a:ln cap="flat" cmpd="sng" w="25400">
            <a:solidFill>
              <a:srgbClr val="4A7DBA"/>
            </a:solidFill>
            <a:prstDash val="solid"/>
            <a:round/>
            <a:headEnd len="sm" w="sm" type="none"/>
            <a:tailEnd len="lg" w="lg" type="stealth"/>
          </a:ln>
        </p:spPr>
      </p:cxnSp>
      <p:cxnSp>
        <p:nvCxnSpPr>
          <p:cNvPr id="924" name="Google Shape;924;p59"/>
          <p:cNvCxnSpPr>
            <a:stCxn id="913" idx="3"/>
            <a:endCxn id="914" idx="1"/>
          </p:cNvCxnSpPr>
          <p:nvPr/>
        </p:nvCxnSpPr>
        <p:spPr>
          <a:xfrm rot="10800000">
            <a:off x="6034050" y="4038600"/>
            <a:ext cx="1681200" cy="1219200"/>
          </a:xfrm>
          <a:prstGeom prst="bentConnector5">
            <a:avLst>
              <a:gd fmla="val -13598" name="adj1"/>
              <a:gd fmla="val 50000" name="adj2"/>
              <a:gd fmla="val 113595" name="adj3"/>
            </a:avLst>
          </a:prstGeom>
          <a:noFill/>
          <a:ln cap="flat" cmpd="sng" w="25400">
            <a:solidFill>
              <a:srgbClr val="4A7DBA"/>
            </a:solidFill>
            <a:prstDash val="solid"/>
            <a:round/>
            <a:headEnd len="sm" w="sm" type="none"/>
            <a:tailEnd len="lg" w="lg" type="stealth"/>
          </a:ln>
        </p:spPr>
      </p:cxnSp>
      <p:cxnSp>
        <p:nvCxnSpPr>
          <p:cNvPr id="925" name="Google Shape;925;p59"/>
          <p:cNvCxnSpPr>
            <a:stCxn id="914" idx="3"/>
            <a:endCxn id="915" idx="3"/>
          </p:cNvCxnSpPr>
          <p:nvPr/>
        </p:nvCxnSpPr>
        <p:spPr>
          <a:xfrm flipH="1" rot="10800000">
            <a:off x="7710488" y="2895600"/>
            <a:ext cx="600" cy="1143000"/>
          </a:xfrm>
          <a:prstGeom prst="bentConnector3">
            <a:avLst>
              <a:gd fmla="val 85725000" name="adj1"/>
            </a:avLst>
          </a:prstGeom>
          <a:noFill/>
          <a:ln cap="flat" cmpd="sng" w="25400">
            <a:solidFill>
              <a:srgbClr val="4A7DBA"/>
            </a:solidFill>
            <a:prstDash val="solid"/>
            <a:round/>
            <a:headEnd len="sm" w="sm" type="none"/>
            <a:tailEnd len="lg" w="lg" type="stealth"/>
          </a:ln>
        </p:spPr>
      </p:cxnSp>
      <p:sp>
        <p:nvSpPr>
          <p:cNvPr id="926" name="Google Shape;926;p59"/>
          <p:cNvSpPr txBox="1"/>
          <p:nvPr/>
        </p:nvSpPr>
        <p:spPr>
          <a:xfrm>
            <a:off x="1447800" y="990600"/>
            <a:ext cx="16764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Input-Output terminal</a:t>
            </a:r>
            <a:endParaRPr sz="1800">
              <a:solidFill>
                <a:schemeClr val="dk1"/>
              </a:solidFill>
              <a:latin typeface="Calibri"/>
              <a:ea typeface="Calibri"/>
              <a:cs typeface="Calibri"/>
              <a:sym typeface="Calibri"/>
            </a:endParaRPr>
          </a:p>
        </p:txBody>
      </p:sp>
      <p:sp>
        <p:nvSpPr>
          <p:cNvPr id="927" name="Google Shape;927;p59"/>
          <p:cNvSpPr txBox="1"/>
          <p:nvPr/>
        </p:nvSpPr>
        <p:spPr>
          <a:xfrm>
            <a:off x="3657600" y="914400"/>
            <a:ext cx="16764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Serial communication interface</a:t>
            </a:r>
            <a:endParaRPr sz="1800">
              <a:solidFill>
                <a:schemeClr val="dk1"/>
              </a:solidFill>
              <a:latin typeface="Calibri"/>
              <a:ea typeface="Calibri"/>
              <a:cs typeface="Calibri"/>
              <a:sym typeface="Calibri"/>
            </a:endParaRPr>
          </a:p>
        </p:txBody>
      </p:sp>
      <p:sp>
        <p:nvSpPr>
          <p:cNvPr id="928" name="Google Shape;928;p59"/>
          <p:cNvSpPr txBox="1"/>
          <p:nvPr/>
        </p:nvSpPr>
        <p:spPr>
          <a:xfrm>
            <a:off x="5867400" y="990600"/>
            <a:ext cx="19812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Computer registers and flip-flop</a:t>
            </a:r>
            <a:endParaRPr sz="1800">
              <a:solidFill>
                <a:schemeClr val="dk1"/>
              </a:solidFill>
              <a:latin typeface="Calibri"/>
              <a:ea typeface="Calibri"/>
              <a:cs typeface="Calibri"/>
              <a:sym typeface="Calibri"/>
            </a:endParaRPr>
          </a:p>
        </p:txBody>
      </p:sp>
      <p:cxnSp>
        <p:nvCxnSpPr>
          <p:cNvPr id="929" name="Google Shape;929;p59"/>
          <p:cNvCxnSpPr/>
          <p:nvPr/>
        </p:nvCxnSpPr>
        <p:spPr>
          <a:xfrm>
            <a:off x="1647824" y="1628776"/>
            <a:ext cx="1295400" cy="0"/>
          </a:xfrm>
          <a:prstGeom prst="straightConnector1">
            <a:avLst/>
          </a:prstGeom>
          <a:noFill/>
          <a:ln cap="flat" cmpd="sng" w="9525">
            <a:solidFill>
              <a:srgbClr val="4A7DBA"/>
            </a:solidFill>
            <a:prstDash val="solid"/>
            <a:round/>
            <a:headEnd len="sm" w="sm" type="none"/>
            <a:tailEnd len="sm" w="sm" type="none"/>
          </a:ln>
        </p:spPr>
      </p:cxnSp>
      <p:cxnSp>
        <p:nvCxnSpPr>
          <p:cNvPr id="930" name="Google Shape;930;p59"/>
          <p:cNvCxnSpPr/>
          <p:nvPr/>
        </p:nvCxnSpPr>
        <p:spPr>
          <a:xfrm>
            <a:off x="3723702" y="1828800"/>
            <a:ext cx="1567434" cy="0"/>
          </a:xfrm>
          <a:prstGeom prst="straightConnector1">
            <a:avLst/>
          </a:prstGeom>
          <a:noFill/>
          <a:ln cap="flat" cmpd="sng" w="9525">
            <a:solidFill>
              <a:srgbClr val="4A7DBA"/>
            </a:solidFill>
            <a:prstDash val="solid"/>
            <a:round/>
            <a:headEnd len="sm" w="sm" type="none"/>
            <a:tailEnd len="sm" w="sm" type="none"/>
          </a:ln>
        </p:spPr>
      </p:cxnSp>
      <p:cxnSp>
        <p:nvCxnSpPr>
          <p:cNvPr id="931" name="Google Shape;931;p59"/>
          <p:cNvCxnSpPr/>
          <p:nvPr/>
        </p:nvCxnSpPr>
        <p:spPr>
          <a:xfrm>
            <a:off x="5957888" y="1600200"/>
            <a:ext cx="1896595" cy="0"/>
          </a:xfrm>
          <a:prstGeom prst="straightConnector1">
            <a:avLst/>
          </a:prstGeom>
          <a:noFill/>
          <a:ln cap="flat" cmpd="sng" w="9525">
            <a:solidFill>
              <a:srgbClr val="4A7DBA"/>
            </a:solidFill>
            <a:prstDash val="solid"/>
            <a:round/>
            <a:headEnd len="sm" w="sm" type="none"/>
            <a:tailEnd len="sm" w="sm" type="none"/>
          </a:ln>
        </p:spPr>
      </p:cxnSp>
      <p:cxnSp>
        <p:nvCxnSpPr>
          <p:cNvPr id="932" name="Google Shape;932;p59"/>
          <p:cNvCxnSpPr/>
          <p:nvPr/>
        </p:nvCxnSpPr>
        <p:spPr>
          <a:xfrm>
            <a:off x="3124200" y="5257800"/>
            <a:ext cx="609600" cy="0"/>
          </a:xfrm>
          <a:prstGeom prst="straightConnector1">
            <a:avLst/>
          </a:prstGeom>
          <a:noFill/>
          <a:ln cap="flat" cmpd="sng" w="25400">
            <a:solidFill>
              <a:srgbClr val="C00000"/>
            </a:solidFill>
            <a:prstDash val="solid"/>
            <a:round/>
            <a:headEnd len="sm" w="sm" type="none"/>
            <a:tailEnd len="lg" w="lg" type="stealth"/>
          </a:ln>
        </p:spPr>
      </p:cxnSp>
      <p:cxnSp>
        <p:nvCxnSpPr>
          <p:cNvPr id="933" name="Google Shape;933;p59"/>
          <p:cNvCxnSpPr/>
          <p:nvPr/>
        </p:nvCxnSpPr>
        <p:spPr>
          <a:xfrm>
            <a:off x="5410200" y="5257800"/>
            <a:ext cx="628650" cy="0"/>
          </a:xfrm>
          <a:prstGeom prst="straightConnector1">
            <a:avLst/>
          </a:prstGeom>
          <a:noFill/>
          <a:ln cap="flat" cmpd="sng" w="25400">
            <a:solidFill>
              <a:srgbClr val="C00000"/>
            </a:solidFill>
            <a:prstDash val="solid"/>
            <a:round/>
            <a:headEnd len="sm" w="sm" type="none"/>
            <a:tailEnd len="lg" w="lg" type="stealth"/>
          </a:ln>
        </p:spPr>
      </p:cxnSp>
      <p:sp>
        <p:nvSpPr>
          <p:cNvPr id="934" name="Google Shape;934;p59"/>
          <p:cNvSpPr txBox="1"/>
          <p:nvPr/>
        </p:nvSpPr>
        <p:spPr>
          <a:xfrm>
            <a:off x="7543799" y="5819776"/>
            <a:ext cx="613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935" name="Google Shape;935;p59"/>
          <p:cNvSpPr txBox="1"/>
          <p:nvPr/>
        </p:nvSpPr>
        <p:spPr>
          <a:xfrm>
            <a:off x="7543800" y="5819776"/>
            <a:ext cx="4171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cxnSp>
        <p:nvCxnSpPr>
          <p:cNvPr id="936" name="Google Shape;936;p59"/>
          <p:cNvCxnSpPr/>
          <p:nvPr/>
        </p:nvCxnSpPr>
        <p:spPr>
          <a:xfrm rot="10800000">
            <a:off x="6034050" y="4038600"/>
            <a:ext cx="1681200" cy="1219200"/>
          </a:xfrm>
          <a:prstGeom prst="bentConnector5">
            <a:avLst>
              <a:gd fmla="val -13598" name="adj1"/>
              <a:gd fmla="val 50000" name="adj2"/>
              <a:gd fmla="val 113595" name="adj3"/>
            </a:avLst>
          </a:prstGeom>
          <a:noFill/>
          <a:ln cap="flat" cmpd="sng" w="25400">
            <a:solidFill>
              <a:srgbClr val="C00000"/>
            </a:solidFill>
            <a:prstDash val="solid"/>
            <a:round/>
            <a:headEnd len="sm" w="sm" type="none"/>
            <a:tailEnd len="lg" w="lg" type="stealth"/>
          </a:ln>
        </p:spPr>
      </p:cxnSp>
      <p:sp>
        <p:nvSpPr>
          <p:cNvPr id="937" name="Google Shape;937;p59"/>
          <p:cNvSpPr txBox="1"/>
          <p:nvPr/>
        </p:nvSpPr>
        <p:spPr>
          <a:xfrm>
            <a:off x="7445442" y="1783318"/>
            <a:ext cx="613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cxnSp>
        <p:nvCxnSpPr>
          <p:cNvPr id="938" name="Google Shape;938;p59"/>
          <p:cNvCxnSpPr/>
          <p:nvPr/>
        </p:nvCxnSpPr>
        <p:spPr>
          <a:xfrm rot="-5400000">
            <a:off x="7151636" y="3460800"/>
            <a:ext cx="1143000" cy="12600"/>
          </a:xfrm>
          <a:prstGeom prst="bentConnector3">
            <a:avLst>
              <a:gd fmla="val 0" name="adj1"/>
            </a:avLst>
          </a:prstGeom>
          <a:noFill/>
          <a:ln cap="flat" cmpd="sng" w="25400">
            <a:solidFill>
              <a:srgbClr val="C00000"/>
            </a:solidFill>
            <a:prstDash val="solid"/>
            <a:round/>
            <a:headEnd len="sm" w="sm" type="none"/>
            <a:tailEnd len="lg" w="lg" type="stealth"/>
          </a:ln>
        </p:spPr>
      </p:cxnSp>
      <p:sp>
        <p:nvSpPr>
          <p:cNvPr id="939" name="Google Shape;939;p59"/>
          <p:cNvSpPr txBox="1"/>
          <p:nvPr/>
        </p:nvSpPr>
        <p:spPr>
          <a:xfrm>
            <a:off x="7445442" y="1784566"/>
            <a:ext cx="4171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cxnSp>
        <p:nvCxnSpPr>
          <p:cNvPr id="940" name="Google Shape;940;p59"/>
          <p:cNvCxnSpPr/>
          <p:nvPr/>
        </p:nvCxnSpPr>
        <p:spPr>
          <a:xfrm rot="10800000">
            <a:off x="5395912" y="2895600"/>
            <a:ext cx="623888" cy="0"/>
          </a:xfrm>
          <a:prstGeom prst="straightConnector1">
            <a:avLst/>
          </a:prstGeom>
          <a:noFill/>
          <a:ln cap="flat" cmpd="sng" w="25400">
            <a:solidFill>
              <a:srgbClr val="C00000"/>
            </a:solidFill>
            <a:prstDash val="solid"/>
            <a:round/>
            <a:headEnd len="sm" w="sm" type="none"/>
            <a:tailEnd len="lg" w="lg" type="stealth"/>
          </a:ln>
        </p:spPr>
      </p:cxnSp>
      <p:cxnSp>
        <p:nvCxnSpPr>
          <p:cNvPr id="941" name="Google Shape;941;p59"/>
          <p:cNvCxnSpPr/>
          <p:nvPr/>
        </p:nvCxnSpPr>
        <p:spPr>
          <a:xfrm rot="10800000">
            <a:off x="3124200" y="2895600"/>
            <a:ext cx="609600" cy="0"/>
          </a:xfrm>
          <a:prstGeom prst="straightConnector1">
            <a:avLst/>
          </a:prstGeom>
          <a:noFill/>
          <a:ln cap="flat" cmpd="sng" w="25400">
            <a:solidFill>
              <a:srgbClr val="C00000"/>
            </a:solidFill>
            <a:prstDash val="solid"/>
            <a:round/>
            <a:headEnd len="sm" w="sm"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500"/>
                                        <p:tgtEl>
                                          <p:spTgt spid="920"/>
                                        </p:tgtEl>
                                      </p:cBhvr>
                                    </p:animEffect>
                                  </p:childTnLst>
                                </p:cTn>
                              </p:par>
                              <p:par>
                                <p:cTn fill="hold" nodeType="with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5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
                                        <p:tgtEl>
                                          <p:spTgt spid="925"/>
                                        </p:tgtEl>
                                      </p:cBhvr>
                                    </p:animEffec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500"/>
                                        <p:tgtEl>
                                          <p:spTgt spid="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500"/>
                                        <p:tgtEl>
                                          <p:spTgt spid="9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500"/>
                                        <p:tgtEl>
                                          <p:spTgt spid="922"/>
                                        </p:tgtEl>
                                      </p:cBhvr>
                                    </p:animEffect>
                                  </p:childTnLst>
                                </p:cTn>
                              </p:par>
                              <p:par>
                                <p:cTn fill="hold" nodeType="with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500"/>
                                        <p:tgtEl>
                                          <p:spTgt spid="9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500"/>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5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500"/>
                                        <p:tgtEl>
                                          <p:spTgt spid="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500"/>
                                        <p:tgtEl>
                                          <p:spTgt spid="9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500"/>
                                        <p:tgtEl>
                                          <p:spTgt spid="935"/>
                                        </p:tgtEl>
                                      </p:cBhvr>
                                    </p:animEffect>
                                  </p:childTnLst>
                                </p:cTn>
                              </p:par>
                              <p:par>
                                <p:cTn fill="hold" nodeType="withEffect" presetClass="exit" presetID="10" presetSubtype="0">
                                  <p:stCondLst>
                                    <p:cond delay="0"/>
                                  </p:stCondLst>
                                  <p:childTnLst>
                                    <p:animEffect filter="fade" transition="out">
                                      <p:cBhvr>
                                        <p:cTn dur="500"/>
                                        <p:tgtEl>
                                          <p:spTgt spid="934"/>
                                        </p:tgtEl>
                                      </p:cBhvr>
                                    </p:animEffect>
                                    <p:set>
                                      <p:cBhvr>
                                        <p:cTn dur="1" fill="hold">
                                          <p:stCondLst>
                                            <p:cond delay="500"/>
                                          </p:stCondLst>
                                        </p:cTn>
                                        <p:tgtEl>
                                          <p:spTgt spid="9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500"/>
                                        <p:tgtEl>
                                          <p:spTgt spid="936"/>
                                        </p:tgtEl>
                                      </p:cBhvr>
                                    </p:animEffect>
                                  </p:childTnLst>
                                </p:cTn>
                              </p:par>
                              <p:par>
                                <p:cTn fill="hold" nodeType="withEffect" presetClass="exit" presetID="10" presetSubtype="0">
                                  <p:stCondLst>
                                    <p:cond delay="0"/>
                                  </p:stCondLst>
                                  <p:childTnLst>
                                    <p:animEffect filter="fade" transition="out">
                                      <p:cBhvr>
                                        <p:cTn dur="500"/>
                                        <p:tgtEl>
                                          <p:spTgt spid="935"/>
                                        </p:tgtEl>
                                      </p:cBhvr>
                                    </p:animEffect>
                                    <p:set>
                                      <p:cBhvr>
                                        <p:cTn dur="1" fill="hold">
                                          <p:stCondLst>
                                            <p:cond delay="500"/>
                                          </p:stCondLst>
                                        </p:cTn>
                                        <p:tgtEl>
                                          <p:spTgt spid="9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5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500"/>
                                        <p:tgtEl>
                                          <p:spTgt spid="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37"/>
                                        </p:tgtEl>
                                      </p:cBhvr>
                                    </p:animEffect>
                                    <p:set>
                                      <p:cBhvr>
                                        <p:cTn dur="1" fill="hold">
                                          <p:stCondLst>
                                            <p:cond delay="500"/>
                                          </p:stCondLst>
                                        </p:cTn>
                                        <p:tgtEl>
                                          <p:spTgt spid="9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500"/>
                                        <p:tgtEl>
                                          <p:spTgt spid="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39"/>
                                        </p:tgtEl>
                                      </p:cBhvr>
                                    </p:animEffect>
                                    <p:set>
                                      <p:cBhvr>
                                        <p:cTn dur="1" fill="hold">
                                          <p:stCondLst>
                                            <p:cond delay="500"/>
                                          </p:stCondLst>
                                        </p:cTn>
                                        <p:tgtEl>
                                          <p:spTgt spid="9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5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500"/>
                                        <p:tgtEl>
                                          <p:spTgt spid="9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60"/>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Input-Output of basic computer</a:t>
            </a:r>
            <a:endParaRPr/>
          </a:p>
        </p:txBody>
      </p:sp>
      <p:sp>
        <p:nvSpPr>
          <p:cNvPr id="947" name="Google Shape;947;p6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220"/>
              <a:buChar char="▪"/>
            </a:pPr>
            <a:r>
              <a:rPr lang="en-US" sz="2220"/>
              <a:t>A computer can serve no useful purpose unless it communicates with the external environment.</a:t>
            </a:r>
            <a:endParaRPr/>
          </a:p>
          <a:p>
            <a:pPr indent="-342883" lvl="0" marL="342883" rtl="0" algn="just">
              <a:lnSpc>
                <a:spcPct val="114000"/>
              </a:lnSpc>
              <a:spcBef>
                <a:spcPts val="444"/>
              </a:spcBef>
              <a:spcAft>
                <a:spcPts val="0"/>
              </a:spcAft>
              <a:buClr>
                <a:schemeClr val="dk1"/>
              </a:buClr>
              <a:buSzPts val="2220"/>
              <a:buChar char="▪"/>
            </a:pPr>
            <a:r>
              <a:rPr lang="en-US" sz="2220"/>
              <a:t>To exhibit the most basic requirements for input and output communication, we will use a terminal unit with a keyboard and printer.</a:t>
            </a:r>
            <a:endParaRPr/>
          </a:p>
          <a:p>
            <a:pPr indent="-342883" lvl="0" marL="342883" rtl="0" algn="just">
              <a:lnSpc>
                <a:spcPct val="114000"/>
              </a:lnSpc>
              <a:spcBef>
                <a:spcPts val="444"/>
              </a:spcBef>
              <a:spcAft>
                <a:spcPts val="0"/>
              </a:spcAft>
              <a:buClr>
                <a:schemeClr val="dk1"/>
              </a:buClr>
              <a:buSzPts val="2220"/>
              <a:buChar char="▪"/>
            </a:pPr>
            <a:r>
              <a:rPr lang="en-US" sz="2220"/>
              <a:t>The terminal sends and receives serial information and each quantity of information has eight bits of an alphanumeric code. </a:t>
            </a:r>
            <a:endParaRPr sz="2220"/>
          </a:p>
          <a:p>
            <a:pPr indent="-342883" lvl="0" marL="342883" rtl="0" algn="just">
              <a:lnSpc>
                <a:spcPct val="114000"/>
              </a:lnSpc>
              <a:spcBef>
                <a:spcPts val="444"/>
              </a:spcBef>
              <a:spcAft>
                <a:spcPts val="0"/>
              </a:spcAft>
              <a:buClr>
                <a:schemeClr val="dk1"/>
              </a:buClr>
              <a:buSzPts val="2220"/>
              <a:buChar char="▪"/>
            </a:pPr>
            <a:r>
              <a:rPr lang="en-US" sz="2220"/>
              <a:t>The serial information from the keyboard is shifted into the input register INPR. </a:t>
            </a:r>
            <a:endParaRPr/>
          </a:p>
          <a:p>
            <a:pPr indent="-342883" lvl="0" marL="342883" rtl="0" algn="just">
              <a:lnSpc>
                <a:spcPct val="114000"/>
              </a:lnSpc>
              <a:spcBef>
                <a:spcPts val="444"/>
              </a:spcBef>
              <a:spcAft>
                <a:spcPts val="0"/>
              </a:spcAft>
              <a:buClr>
                <a:schemeClr val="dk1"/>
              </a:buClr>
              <a:buSzPts val="2220"/>
              <a:buChar char="▪"/>
            </a:pPr>
            <a:r>
              <a:rPr lang="en-US" sz="2220"/>
              <a:t>The serial information for the printer is stored in the output register OUTR. </a:t>
            </a:r>
            <a:endParaRPr/>
          </a:p>
          <a:p>
            <a:pPr indent="-342883" lvl="0" marL="342883" rtl="0" algn="just">
              <a:lnSpc>
                <a:spcPct val="114000"/>
              </a:lnSpc>
              <a:spcBef>
                <a:spcPts val="444"/>
              </a:spcBef>
              <a:spcAft>
                <a:spcPts val="0"/>
              </a:spcAft>
              <a:buClr>
                <a:schemeClr val="dk1"/>
              </a:buClr>
              <a:buSzPts val="2220"/>
              <a:buChar char="▪"/>
            </a:pPr>
            <a:r>
              <a:rPr lang="en-US" sz="2220"/>
              <a:t>These two registers communicate with a communication interface serially and with the AC in parallel.</a:t>
            </a:r>
            <a:endParaRPr/>
          </a:p>
          <a:p>
            <a:pPr indent="-201912" lvl="0" marL="342883" rtl="0" algn="just">
              <a:lnSpc>
                <a:spcPct val="114000"/>
              </a:lnSpc>
              <a:spcBef>
                <a:spcPts val="444"/>
              </a:spcBef>
              <a:spcAft>
                <a:spcPts val="0"/>
              </a:spcAft>
              <a:buClr>
                <a:schemeClr val="dk1"/>
              </a:buClr>
              <a:buSzPts val="2220"/>
              <a:buNone/>
            </a:pPr>
            <a:r>
              <a:t/>
            </a:r>
            <a:endParaRPr sz="222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61"/>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Process of input information transfer</a:t>
            </a:r>
            <a:endParaRPr/>
          </a:p>
        </p:txBody>
      </p:sp>
      <p:sp>
        <p:nvSpPr>
          <p:cNvPr id="953" name="Google Shape;953;p6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Initially, the input flag FGI is cleared to 0. When a key is struck in the keyboard, an 8-bit alphanumeric code is shifted into INPR and the input flag FGI is set to 1. </a:t>
            </a:r>
            <a:endParaRPr/>
          </a:p>
          <a:p>
            <a:pPr indent="-342883" lvl="0" marL="342883" rtl="0" algn="just">
              <a:lnSpc>
                <a:spcPct val="114000"/>
              </a:lnSpc>
              <a:spcBef>
                <a:spcPts val="480"/>
              </a:spcBef>
              <a:spcAft>
                <a:spcPts val="0"/>
              </a:spcAft>
              <a:buClr>
                <a:schemeClr val="dk1"/>
              </a:buClr>
              <a:buSzPts val="2400"/>
              <a:buChar char="▪"/>
            </a:pPr>
            <a:r>
              <a:rPr lang="en-US"/>
              <a:t>As long as the flag is set, the information in INPR cannot be changed by striking another key. The computer checks the flag bit; if it is 1, the information from INPR is transferred in parallel into AC and FGI is cleared to 0. </a:t>
            </a:r>
            <a:endParaRPr/>
          </a:p>
          <a:p>
            <a:pPr indent="-342883" lvl="0" marL="342883" rtl="0" algn="just">
              <a:lnSpc>
                <a:spcPct val="114000"/>
              </a:lnSpc>
              <a:spcBef>
                <a:spcPts val="480"/>
              </a:spcBef>
              <a:spcAft>
                <a:spcPts val="0"/>
              </a:spcAft>
              <a:buClr>
                <a:schemeClr val="dk1"/>
              </a:buClr>
              <a:buSzPts val="2400"/>
              <a:buChar char="▪"/>
            </a:pPr>
            <a:r>
              <a:rPr lang="en-US"/>
              <a:t>Once the flag is cleared, new information can be shifted into INPR by striking another key.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Instruction Codes</a:t>
            </a:r>
            <a:endParaRPr/>
          </a:p>
        </p:txBody>
      </p:sp>
      <p:sp>
        <p:nvSpPr>
          <p:cNvPr id="120" name="Google Shape;120;p1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Instruction Code</a:t>
            </a:r>
            <a:endParaRPr/>
          </a:p>
          <a:p>
            <a:pPr indent="-285736" lvl="1" marL="742913" rtl="0" algn="just">
              <a:lnSpc>
                <a:spcPct val="114000"/>
              </a:lnSpc>
              <a:spcBef>
                <a:spcPts val="400"/>
              </a:spcBef>
              <a:spcAft>
                <a:spcPts val="0"/>
              </a:spcAft>
              <a:buClr>
                <a:schemeClr val="dk1"/>
              </a:buClr>
              <a:buSzPts val="2000"/>
              <a:buChar char="•"/>
            </a:pPr>
            <a:r>
              <a:rPr lang="en-US"/>
              <a:t>An instruction code is a group of bits that instruct the computer to perform a specific operation.</a:t>
            </a:r>
            <a:endParaRPr/>
          </a:p>
          <a:p>
            <a:pPr indent="-285736" lvl="1" marL="742913" rtl="0" algn="just">
              <a:lnSpc>
                <a:spcPct val="114000"/>
              </a:lnSpc>
              <a:spcBef>
                <a:spcPts val="400"/>
              </a:spcBef>
              <a:spcAft>
                <a:spcPts val="0"/>
              </a:spcAft>
              <a:buClr>
                <a:schemeClr val="dk1"/>
              </a:buClr>
              <a:buSzPts val="2000"/>
              <a:buChar char="•"/>
            </a:pPr>
            <a:r>
              <a:rPr lang="en-US"/>
              <a:t>Example</a:t>
            </a:r>
            <a:endParaRPr/>
          </a:p>
          <a:p>
            <a:pPr indent="0" lvl="1" marL="457178" rtl="0" algn="just">
              <a:lnSpc>
                <a:spcPct val="114000"/>
              </a:lnSpc>
              <a:spcBef>
                <a:spcPts val="400"/>
              </a:spcBef>
              <a:spcAft>
                <a:spcPts val="0"/>
              </a:spcAft>
              <a:buClr>
                <a:schemeClr val="dk1"/>
              </a:buClr>
              <a:buSzPts val="2000"/>
              <a:buNone/>
            </a:pPr>
            <a:r>
              <a:t/>
            </a:r>
            <a:endParaRPr/>
          </a:p>
          <a:p>
            <a:pPr indent="-342883" lvl="0" marL="342883" rtl="0" algn="just">
              <a:lnSpc>
                <a:spcPct val="114000"/>
              </a:lnSpc>
              <a:spcBef>
                <a:spcPts val="480"/>
              </a:spcBef>
              <a:spcAft>
                <a:spcPts val="0"/>
              </a:spcAft>
              <a:buClr>
                <a:schemeClr val="dk1"/>
              </a:buClr>
              <a:buSzPts val="2400"/>
              <a:buChar char="▪"/>
            </a:pPr>
            <a:r>
              <a:rPr lang="en-US"/>
              <a:t>Operation Code (Opcode)</a:t>
            </a:r>
            <a:endParaRPr/>
          </a:p>
          <a:p>
            <a:pPr indent="-285736" lvl="1" marL="742913" rtl="0" algn="just">
              <a:lnSpc>
                <a:spcPct val="114000"/>
              </a:lnSpc>
              <a:spcBef>
                <a:spcPts val="400"/>
              </a:spcBef>
              <a:spcAft>
                <a:spcPts val="0"/>
              </a:spcAft>
              <a:buClr>
                <a:schemeClr val="dk1"/>
              </a:buClr>
              <a:buSzPts val="2000"/>
              <a:buChar char="•"/>
            </a:pPr>
            <a:r>
              <a:rPr lang="en-US"/>
              <a:t>The operation code of an instruction is a group of bits that define such operations as add, subtract, multiply, shift, and complement.</a:t>
            </a:r>
            <a:endParaRPr/>
          </a:p>
          <a:p>
            <a:pPr indent="-285736" lvl="1" marL="742913" rtl="0" algn="just">
              <a:lnSpc>
                <a:spcPct val="114000"/>
              </a:lnSpc>
              <a:spcBef>
                <a:spcPts val="400"/>
              </a:spcBef>
              <a:spcAft>
                <a:spcPts val="0"/>
              </a:spcAft>
              <a:buClr>
                <a:schemeClr val="dk1"/>
              </a:buClr>
              <a:buSzPts val="2000"/>
              <a:buChar char="•"/>
            </a:pPr>
            <a:r>
              <a:rPr lang="en-US"/>
              <a:t>The number of bits required for the operation code of an instruction depends on the total number of operations available in the computer.</a:t>
            </a:r>
            <a:endParaRPr/>
          </a:p>
          <a:p>
            <a:pPr indent="-285736" lvl="1" marL="742913" rtl="0" algn="just">
              <a:lnSpc>
                <a:spcPct val="114000"/>
              </a:lnSpc>
              <a:spcBef>
                <a:spcPts val="400"/>
              </a:spcBef>
              <a:spcAft>
                <a:spcPts val="0"/>
              </a:spcAft>
              <a:buClr>
                <a:schemeClr val="dk1"/>
              </a:buClr>
              <a:buSzPts val="2000"/>
              <a:buChar char="•"/>
            </a:pPr>
            <a:r>
              <a:rPr lang="en-US"/>
              <a:t>The operation code must consist of at least n bits for a given 2</a:t>
            </a:r>
            <a:r>
              <a:rPr baseline="30000" lang="en-US"/>
              <a:t>n</a:t>
            </a:r>
            <a:r>
              <a:rPr lang="en-US"/>
              <a:t> (or less) distinct operations.</a:t>
            </a:r>
            <a:endParaRPr/>
          </a:p>
        </p:txBody>
      </p:sp>
      <p:sp>
        <p:nvSpPr>
          <p:cNvPr id="121" name="Google Shape;121;p17"/>
          <p:cNvSpPr/>
          <p:nvPr/>
        </p:nvSpPr>
        <p:spPr>
          <a:xfrm>
            <a:off x="3390900" y="2514600"/>
            <a:ext cx="2362200" cy="533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Calibri"/>
                <a:ea typeface="Calibri"/>
                <a:cs typeface="Calibri"/>
                <a:sym typeface="Calibri"/>
              </a:rPr>
              <a:t>ADD 1547</a:t>
            </a:r>
            <a:endParaRPr/>
          </a:p>
        </p:txBody>
      </p:sp>
      <p:grpSp>
        <p:nvGrpSpPr>
          <p:cNvPr id="122" name="Google Shape;122;p17"/>
          <p:cNvGrpSpPr/>
          <p:nvPr/>
        </p:nvGrpSpPr>
        <p:grpSpPr>
          <a:xfrm>
            <a:off x="3200401" y="2971800"/>
            <a:ext cx="1278516" cy="228600"/>
            <a:chOff x="3200400" y="2971800"/>
            <a:chExt cx="1278516" cy="228600"/>
          </a:xfrm>
        </p:grpSpPr>
        <p:cxnSp>
          <p:nvCxnSpPr>
            <p:cNvPr id="123" name="Google Shape;123;p17"/>
            <p:cNvCxnSpPr/>
            <p:nvPr/>
          </p:nvCxnSpPr>
          <p:spPr>
            <a:xfrm>
              <a:off x="3855461" y="2971800"/>
              <a:ext cx="623455" cy="0"/>
            </a:xfrm>
            <a:prstGeom prst="straightConnector1">
              <a:avLst/>
            </a:prstGeom>
            <a:noFill/>
            <a:ln cap="flat" cmpd="sng" w="25400">
              <a:solidFill>
                <a:srgbClr val="C00000"/>
              </a:solidFill>
              <a:prstDash val="solid"/>
              <a:round/>
              <a:headEnd len="sm" w="sm" type="none"/>
              <a:tailEnd len="sm" w="sm" type="none"/>
            </a:ln>
          </p:spPr>
        </p:cxnSp>
        <p:cxnSp>
          <p:nvCxnSpPr>
            <p:cNvPr id="124" name="Google Shape;124;p17"/>
            <p:cNvCxnSpPr/>
            <p:nvPr/>
          </p:nvCxnSpPr>
          <p:spPr>
            <a:xfrm flipH="1">
              <a:off x="3200400" y="2971800"/>
              <a:ext cx="914402" cy="228600"/>
            </a:xfrm>
            <a:prstGeom prst="straightConnector1">
              <a:avLst/>
            </a:prstGeom>
            <a:noFill/>
            <a:ln cap="flat" cmpd="sng" w="25400">
              <a:solidFill>
                <a:srgbClr val="C00000"/>
              </a:solidFill>
              <a:prstDash val="solid"/>
              <a:round/>
              <a:headEnd len="sm" w="sm" type="none"/>
              <a:tailEnd len="lg" w="lg" type="stealth"/>
            </a:ln>
          </p:spPr>
        </p:cxnSp>
      </p:grpSp>
      <p:grpSp>
        <p:nvGrpSpPr>
          <p:cNvPr id="125" name="Google Shape;125;p17"/>
          <p:cNvGrpSpPr/>
          <p:nvPr/>
        </p:nvGrpSpPr>
        <p:grpSpPr>
          <a:xfrm>
            <a:off x="4114800" y="1981200"/>
            <a:ext cx="4724400" cy="990600"/>
            <a:chOff x="4114800" y="1981200"/>
            <a:chExt cx="4724400" cy="990600"/>
          </a:xfrm>
        </p:grpSpPr>
        <p:grpSp>
          <p:nvGrpSpPr>
            <p:cNvPr id="126" name="Google Shape;126;p17"/>
            <p:cNvGrpSpPr/>
            <p:nvPr/>
          </p:nvGrpSpPr>
          <p:grpSpPr>
            <a:xfrm>
              <a:off x="4114800" y="2133600"/>
              <a:ext cx="2095500" cy="457200"/>
              <a:chOff x="4114800" y="2133600"/>
              <a:chExt cx="2095500" cy="457200"/>
            </a:xfrm>
          </p:grpSpPr>
          <p:cxnSp>
            <p:nvCxnSpPr>
              <p:cNvPr id="127" name="Google Shape;127;p17"/>
              <p:cNvCxnSpPr/>
              <p:nvPr/>
            </p:nvCxnSpPr>
            <p:spPr>
              <a:xfrm>
                <a:off x="4114800" y="2133600"/>
                <a:ext cx="0" cy="457200"/>
              </a:xfrm>
              <a:prstGeom prst="straightConnector1">
                <a:avLst/>
              </a:prstGeom>
              <a:noFill/>
              <a:ln cap="flat" cmpd="sng" w="25400">
                <a:solidFill>
                  <a:srgbClr val="C00000"/>
                </a:solidFill>
                <a:prstDash val="solid"/>
                <a:round/>
                <a:headEnd len="sm" w="sm" type="none"/>
                <a:tailEnd len="lg" w="lg" type="stealth"/>
              </a:ln>
            </p:spPr>
          </p:cxnSp>
          <p:cxnSp>
            <p:nvCxnSpPr>
              <p:cNvPr id="128" name="Google Shape;128;p17"/>
              <p:cNvCxnSpPr>
                <a:endCxn id="129" idx="2"/>
              </p:cNvCxnSpPr>
              <p:nvPr/>
            </p:nvCxnSpPr>
            <p:spPr>
              <a:xfrm>
                <a:off x="4114800" y="2133600"/>
                <a:ext cx="2095500" cy="342900"/>
              </a:xfrm>
              <a:prstGeom prst="straightConnector1">
                <a:avLst/>
              </a:prstGeom>
              <a:noFill/>
              <a:ln cap="flat" cmpd="sng" w="25400">
                <a:solidFill>
                  <a:srgbClr val="C00000"/>
                </a:solidFill>
                <a:prstDash val="solid"/>
                <a:round/>
                <a:headEnd len="sm" w="sm" type="none"/>
                <a:tailEnd len="sm" w="sm" type="none"/>
              </a:ln>
            </p:spPr>
          </p:cxnSp>
        </p:grpSp>
        <p:sp>
          <p:nvSpPr>
            <p:cNvPr id="129" name="Google Shape;129;p17"/>
            <p:cNvSpPr/>
            <p:nvPr/>
          </p:nvSpPr>
          <p:spPr>
            <a:xfrm>
              <a:off x="6210300" y="1981200"/>
              <a:ext cx="2628900" cy="990600"/>
            </a:xfrm>
            <a:prstGeom prst="ellipse">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2"/>
                  </a:solidFill>
                  <a:latin typeface="Calibri"/>
                  <a:ea typeface="Calibri"/>
                  <a:cs typeface="Calibri"/>
                  <a:sym typeface="Calibri"/>
                </a:rPr>
                <a:t>Unique Binary code is assigned to every OpCode</a:t>
              </a:r>
              <a:endParaRPr b="0" i="0" sz="1800" u="none" cap="none" strike="noStrike">
                <a:solidFill>
                  <a:schemeClr val="dk2"/>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62"/>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Process of outputting information</a:t>
            </a:r>
            <a:endParaRPr/>
          </a:p>
        </p:txBody>
      </p:sp>
      <p:sp>
        <p:nvSpPr>
          <p:cNvPr id="959" name="Google Shape;959;p6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output register OUTR works similarly but the direction of information flow is reversed.</a:t>
            </a:r>
            <a:endParaRPr/>
          </a:p>
          <a:p>
            <a:pPr indent="-342883" lvl="0" marL="342883" rtl="0" algn="just">
              <a:lnSpc>
                <a:spcPct val="114000"/>
              </a:lnSpc>
              <a:spcBef>
                <a:spcPts val="480"/>
              </a:spcBef>
              <a:spcAft>
                <a:spcPts val="0"/>
              </a:spcAft>
              <a:buClr>
                <a:schemeClr val="dk1"/>
              </a:buClr>
              <a:buSzPts val="2400"/>
              <a:buChar char="▪"/>
            </a:pPr>
            <a:r>
              <a:rPr lang="en-US"/>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a:t>
            </a:r>
            <a:endParaRPr/>
          </a:p>
          <a:p>
            <a:pPr indent="-342883" lvl="0" marL="342883" rtl="0" algn="just">
              <a:lnSpc>
                <a:spcPct val="114000"/>
              </a:lnSpc>
              <a:spcBef>
                <a:spcPts val="480"/>
              </a:spcBef>
              <a:spcAft>
                <a:spcPts val="0"/>
              </a:spcAft>
              <a:buClr>
                <a:schemeClr val="dk1"/>
              </a:buClr>
              <a:buSzPts val="2400"/>
              <a:buChar char="▪"/>
            </a:pPr>
            <a:r>
              <a:rPr lang="en-US"/>
              <a:t>The computer does not load a new character into OUTR when FGO is 0 because this condition indicates that the output device is in the process of printing the character.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63"/>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Input-Output Instruction</a:t>
            </a:r>
            <a:endParaRPr/>
          </a:p>
        </p:txBody>
      </p:sp>
      <p:sp>
        <p:nvSpPr>
          <p:cNvPr id="965" name="Google Shape;965;p63"/>
          <p:cNvSpPr txBox="1"/>
          <p:nvPr/>
        </p:nvSpPr>
        <p:spPr>
          <a:xfrm>
            <a:off x="228600" y="990600"/>
            <a:ext cx="560012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2"/>
                </a:solidFill>
                <a:latin typeface="Times New Roman"/>
                <a:ea typeface="Times New Roman"/>
                <a:cs typeface="Times New Roman"/>
                <a:sym typeface="Times New Roman"/>
              </a:rPr>
              <a:t>D</a:t>
            </a:r>
            <a:r>
              <a:rPr baseline="-25000" i="1" lang="en-US" sz="2000">
                <a:solidFill>
                  <a:schemeClr val="dk2"/>
                </a:solidFill>
                <a:latin typeface="Times New Roman"/>
                <a:ea typeface="Times New Roman"/>
                <a:cs typeface="Times New Roman"/>
                <a:sym typeface="Times New Roman"/>
              </a:rPr>
              <a:t>7</a:t>
            </a:r>
            <a:r>
              <a:rPr i="1" lang="en-US" sz="2000">
                <a:solidFill>
                  <a:schemeClr val="dk2"/>
                </a:solidFill>
                <a:latin typeface="Times New Roman"/>
                <a:ea typeface="Times New Roman"/>
                <a:cs typeface="Times New Roman"/>
                <a:sym typeface="Times New Roman"/>
              </a:rPr>
              <a:t>IT</a:t>
            </a:r>
            <a:r>
              <a:rPr baseline="-25000" i="1" lang="en-US" sz="2000">
                <a:solidFill>
                  <a:schemeClr val="dk2"/>
                </a:solidFill>
                <a:latin typeface="Times New Roman"/>
                <a:ea typeface="Times New Roman"/>
                <a:cs typeface="Times New Roman"/>
                <a:sym typeface="Times New Roman"/>
              </a:rPr>
              <a:t>3</a:t>
            </a:r>
            <a:r>
              <a:rPr i="1" lang="en-US" sz="2000">
                <a:solidFill>
                  <a:schemeClr val="dk2"/>
                </a:solidFill>
                <a:latin typeface="Times New Roman"/>
                <a:ea typeface="Times New Roman"/>
                <a:cs typeface="Times New Roman"/>
                <a:sym typeface="Times New Roman"/>
              </a:rPr>
              <a:t> = p</a:t>
            </a:r>
            <a:r>
              <a:rPr lang="en-US" sz="2000">
                <a:solidFill>
                  <a:schemeClr val="dk2"/>
                </a:solidFill>
                <a:latin typeface="Times New Roman"/>
                <a:ea typeface="Times New Roman"/>
                <a:cs typeface="Times New Roman"/>
                <a:sym typeface="Times New Roman"/>
              </a:rPr>
              <a:t> </a:t>
            </a:r>
            <a:r>
              <a:rPr lang="en-US" sz="2000">
                <a:solidFill>
                  <a:schemeClr val="dk2"/>
                </a:solidFill>
                <a:latin typeface="Calibri"/>
                <a:ea typeface="Calibri"/>
                <a:cs typeface="Calibri"/>
                <a:sym typeface="Calibri"/>
              </a:rPr>
              <a:t>(common to all input-output instructions)</a:t>
            </a:r>
            <a:endParaRPr baseline="-25000" i="1" sz="2000">
              <a:solidFill>
                <a:schemeClr val="dk2"/>
              </a:solidFill>
              <a:latin typeface="Calibri"/>
              <a:ea typeface="Calibri"/>
              <a:cs typeface="Calibri"/>
              <a:sym typeface="Calibri"/>
            </a:endParaRPr>
          </a:p>
        </p:txBody>
      </p:sp>
      <p:sp>
        <p:nvSpPr>
          <p:cNvPr id="966" name="Google Shape;966;p63"/>
          <p:cNvSpPr txBox="1"/>
          <p:nvPr/>
        </p:nvSpPr>
        <p:spPr>
          <a:xfrm>
            <a:off x="228599" y="1371660"/>
            <a:ext cx="56895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2"/>
                </a:solidFill>
                <a:latin typeface="Times New Roman"/>
                <a:ea typeface="Times New Roman"/>
                <a:cs typeface="Times New Roman"/>
                <a:sym typeface="Times New Roman"/>
              </a:rPr>
              <a:t>IR(i) = B</a:t>
            </a:r>
            <a:r>
              <a:rPr baseline="-25000" i="1" lang="en-US" sz="2000">
                <a:solidFill>
                  <a:schemeClr val="dk2"/>
                </a:solidFill>
                <a:latin typeface="Times New Roman"/>
                <a:ea typeface="Times New Roman"/>
                <a:cs typeface="Times New Roman"/>
                <a:sym typeface="Times New Roman"/>
              </a:rPr>
              <a:t>i</a:t>
            </a:r>
            <a:r>
              <a:rPr lang="en-US" sz="2000">
                <a:solidFill>
                  <a:schemeClr val="dk2"/>
                </a:solidFill>
                <a:latin typeface="Times New Roman"/>
                <a:ea typeface="Times New Roman"/>
                <a:cs typeface="Times New Roman"/>
                <a:sym typeface="Times New Roman"/>
              </a:rPr>
              <a:t> [bit in </a:t>
            </a:r>
            <a:r>
              <a:rPr i="1" lang="en-US" sz="2000">
                <a:solidFill>
                  <a:schemeClr val="dk2"/>
                </a:solidFill>
                <a:latin typeface="Times New Roman"/>
                <a:ea typeface="Times New Roman"/>
                <a:cs typeface="Times New Roman"/>
                <a:sym typeface="Times New Roman"/>
              </a:rPr>
              <a:t>IR</a:t>
            </a:r>
            <a:r>
              <a:rPr lang="en-US" sz="2000">
                <a:solidFill>
                  <a:schemeClr val="dk2"/>
                </a:solidFill>
                <a:latin typeface="Times New Roman"/>
                <a:ea typeface="Times New Roman"/>
                <a:cs typeface="Times New Roman"/>
                <a:sym typeface="Times New Roman"/>
              </a:rPr>
              <a:t>(6-11) that specifies the operation]</a:t>
            </a:r>
            <a:endParaRPr baseline="-25000" i="1" sz="2000">
              <a:solidFill>
                <a:schemeClr val="dk2"/>
              </a:solidFill>
              <a:latin typeface="Calibri"/>
              <a:ea typeface="Calibri"/>
              <a:cs typeface="Calibri"/>
              <a:sym typeface="Calibri"/>
            </a:endParaRPr>
          </a:p>
        </p:txBody>
      </p:sp>
      <p:sp>
        <p:nvSpPr>
          <p:cNvPr id="967" name="Google Shape;967;p63"/>
          <p:cNvSpPr txBox="1"/>
          <p:nvPr/>
        </p:nvSpPr>
        <p:spPr>
          <a:xfrm>
            <a:off x="228599" y="1752600"/>
            <a:ext cx="59824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INP</a:t>
            </a:r>
            <a:endParaRPr sz="2000">
              <a:solidFill>
                <a:schemeClr val="dk1"/>
              </a:solidFill>
              <a:latin typeface="Times New Roman"/>
              <a:ea typeface="Times New Roman"/>
              <a:cs typeface="Times New Roman"/>
              <a:sym typeface="Times New Roman"/>
            </a:endParaRPr>
          </a:p>
        </p:txBody>
      </p:sp>
      <p:sp>
        <p:nvSpPr>
          <p:cNvPr id="968" name="Google Shape;968;p63"/>
          <p:cNvSpPr txBox="1"/>
          <p:nvPr/>
        </p:nvSpPr>
        <p:spPr>
          <a:xfrm>
            <a:off x="1042227" y="1752600"/>
            <a:ext cx="62722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pB</a:t>
            </a:r>
            <a:r>
              <a:rPr baseline="-25000" i="1" lang="en-US" sz="2000">
                <a:solidFill>
                  <a:schemeClr val="dk1"/>
                </a:solidFill>
                <a:latin typeface="Times New Roman"/>
                <a:ea typeface="Times New Roman"/>
                <a:cs typeface="Times New Roman"/>
                <a:sym typeface="Times New Roman"/>
              </a:rPr>
              <a:t>11</a:t>
            </a:r>
            <a:endParaRPr baseline="-25000" i="1" sz="2000">
              <a:solidFill>
                <a:schemeClr val="dk1"/>
              </a:solidFill>
              <a:latin typeface="Times New Roman"/>
              <a:ea typeface="Times New Roman"/>
              <a:cs typeface="Times New Roman"/>
              <a:sym typeface="Times New Roman"/>
            </a:endParaRPr>
          </a:p>
        </p:txBody>
      </p:sp>
      <p:sp>
        <p:nvSpPr>
          <p:cNvPr id="969" name="Google Shape;969;p63"/>
          <p:cNvSpPr txBox="1"/>
          <p:nvPr/>
        </p:nvSpPr>
        <p:spPr>
          <a:xfrm>
            <a:off x="1838934" y="1752600"/>
            <a:ext cx="29335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AC</a:t>
            </a:r>
            <a:r>
              <a:rPr lang="en-US" sz="2000">
                <a:solidFill>
                  <a:schemeClr val="dk1"/>
                </a:solidFill>
                <a:latin typeface="Times New Roman"/>
                <a:ea typeface="Times New Roman"/>
                <a:cs typeface="Times New Roman"/>
                <a:sym typeface="Times New Roman"/>
              </a:rPr>
              <a:t>(0-7)</a:t>
            </a:r>
            <a:r>
              <a:rPr i="1" lang="en-US" sz="2000">
                <a:solidFill>
                  <a:schemeClr val="dk1"/>
                </a:solidFill>
                <a:latin typeface="Times New Roman"/>
                <a:ea typeface="Times New Roman"/>
                <a:cs typeface="Times New Roman"/>
                <a:sym typeface="Times New Roman"/>
              </a:rPr>
              <a:t> </a:t>
            </a:r>
            <a:r>
              <a:rPr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INPR, FGI</a:t>
            </a:r>
            <a:r>
              <a:rPr lang="en-US" sz="2000">
                <a:solidFill>
                  <a:schemeClr val="dk1"/>
                </a:solidFill>
                <a:latin typeface="Cambria"/>
                <a:ea typeface="Cambria"/>
                <a:cs typeface="Cambria"/>
                <a:sym typeface="Cambria"/>
              </a:rPr>
              <a:t>  ← 0</a:t>
            </a:r>
            <a:endParaRPr baseline="-25000" i="1" sz="2000">
              <a:solidFill>
                <a:schemeClr val="dk1"/>
              </a:solidFill>
              <a:latin typeface="Times New Roman"/>
              <a:ea typeface="Times New Roman"/>
              <a:cs typeface="Times New Roman"/>
              <a:sym typeface="Times New Roman"/>
            </a:endParaRPr>
          </a:p>
        </p:txBody>
      </p:sp>
      <p:sp>
        <p:nvSpPr>
          <p:cNvPr id="970" name="Google Shape;970;p63"/>
          <p:cNvSpPr txBox="1"/>
          <p:nvPr/>
        </p:nvSpPr>
        <p:spPr>
          <a:xfrm>
            <a:off x="6553200" y="1752600"/>
            <a:ext cx="178446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Input Character</a:t>
            </a:r>
            <a:endParaRPr baseline="-25000" sz="2000">
              <a:solidFill>
                <a:schemeClr val="dk1"/>
              </a:solidFill>
              <a:latin typeface="Times New Roman"/>
              <a:ea typeface="Times New Roman"/>
              <a:cs typeface="Times New Roman"/>
              <a:sym typeface="Times New Roman"/>
            </a:endParaRPr>
          </a:p>
        </p:txBody>
      </p:sp>
      <p:sp>
        <p:nvSpPr>
          <p:cNvPr id="971" name="Google Shape;971;p63"/>
          <p:cNvSpPr txBox="1"/>
          <p:nvPr/>
        </p:nvSpPr>
        <p:spPr>
          <a:xfrm>
            <a:off x="228599" y="2152710"/>
            <a:ext cx="71365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OUT</a:t>
            </a:r>
            <a:endParaRPr sz="2000">
              <a:solidFill>
                <a:schemeClr val="dk1"/>
              </a:solidFill>
              <a:latin typeface="Times New Roman"/>
              <a:ea typeface="Times New Roman"/>
              <a:cs typeface="Times New Roman"/>
              <a:sym typeface="Times New Roman"/>
            </a:endParaRPr>
          </a:p>
        </p:txBody>
      </p:sp>
      <p:sp>
        <p:nvSpPr>
          <p:cNvPr id="972" name="Google Shape;972;p63"/>
          <p:cNvSpPr txBox="1"/>
          <p:nvPr/>
        </p:nvSpPr>
        <p:spPr>
          <a:xfrm>
            <a:off x="1042227" y="2152710"/>
            <a:ext cx="63991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pB</a:t>
            </a:r>
            <a:r>
              <a:rPr baseline="-25000" i="1" lang="en-US" sz="2000">
                <a:solidFill>
                  <a:schemeClr val="dk1"/>
                </a:solidFill>
                <a:latin typeface="Times New Roman"/>
                <a:ea typeface="Times New Roman"/>
                <a:cs typeface="Times New Roman"/>
                <a:sym typeface="Times New Roman"/>
              </a:rPr>
              <a:t>10</a:t>
            </a:r>
            <a:endParaRPr baseline="-25000" i="1" sz="2000">
              <a:solidFill>
                <a:schemeClr val="dk1"/>
              </a:solidFill>
              <a:latin typeface="Times New Roman"/>
              <a:ea typeface="Times New Roman"/>
              <a:cs typeface="Times New Roman"/>
              <a:sym typeface="Times New Roman"/>
            </a:endParaRPr>
          </a:p>
        </p:txBody>
      </p:sp>
      <p:sp>
        <p:nvSpPr>
          <p:cNvPr id="973" name="Google Shape;973;p63"/>
          <p:cNvSpPr txBox="1"/>
          <p:nvPr/>
        </p:nvSpPr>
        <p:spPr>
          <a:xfrm>
            <a:off x="1838934" y="2152710"/>
            <a:ext cx="30938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Cambria"/>
                <a:ea typeface="Cambria"/>
                <a:cs typeface="Cambria"/>
                <a:sym typeface="Cambria"/>
              </a:rPr>
              <a:t>OUTR </a:t>
            </a:r>
            <a:r>
              <a:rPr lang="en-US" sz="2000">
                <a:solidFill>
                  <a:schemeClr val="dk1"/>
                </a:solidFill>
                <a:latin typeface="Cambria"/>
                <a:ea typeface="Cambria"/>
                <a:cs typeface="Cambria"/>
                <a:sym typeface="Cambria"/>
              </a:rPr>
              <a:t>←</a:t>
            </a:r>
            <a:r>
              <a:rPr i="1" lang="en-US" sz="2000">
                <a:solidFill>
                  <a:schemeClr val="dk1"/>
                </a:solidFill>
                <a:latin typeface="Cambria"/>
                <a:ea typeface="Cambria"/>
                <a:cs typeface="Cambria"/>
                <a:sym typeface="Cambria"/>
              </a:rPr>
              <a:t> </a:t>
            </a:r>
            <a:r>
              <a:rPr i="1" lang="en-US" sz="2000">
                <a:solidFill>
                  <a:schemeClr val="dk1"/>
                </a:solidFill>
                <a:latin typeface="Times New Roman"/>
                <a:ea typeface="Times New Roman"/>
                <a:cs typeface="Times New Roman"/>
                <a:sym typeface="Times New Roman"/>
              </a:rPr>
              <a:t>AC</a:t>
            </a:r>
            <a:r>
              <a:rPr lang="en-US" sz="2000">
                <a:solidFill>
                  <a:schemeClr val="dk1"/>
                </a:solidFill>
                <a:latin typeface="Times New Roman"/>
                <a:ea typeface="Times New Roman"/>
                <a:cs typeface="Times New Roman"/>
                <a:sym typeface="Times New Roman"/>
              </a:rPr>
              <a:t>(0-7)</a:t>
            </a:r>
            <a:r>
              <a:rPr i="1" lang="en-US" sz="2000">
                <a:solidFill>
                  <a:schemeClr val="dk1"/>
                </a:solidFill>
                <a:latin typeface="Cambria"/>
                <a:ea typeface="Cambria"/>
                <a:cs typeface="Cambria"/>
                <a:sym typeface="Cambria"/>
              </a:rPr>
              <a:t>, FGO</a:t>
            </a:r>
            <a:r>
              <a:rPr lang="en-US" sz="2000">
                <a:solidFill>
                  <a:schemeClr val="dk1"/>
                </a:solidFill>
                <a:latin typeface="Cambria"/>
                <a:ea typeface="Cambria"/>
                <a:cs typeface="Cambria"/>
                <a:sym typeface="Cambria"/>
              </a:rPr>
              <a:t>  ← 0</a:t>
            </a:r>
            <a:endParaRPr baseline="-25000" i="1" sz="2000">
              <a:solidFill>
                <a:schemeClr val="dk1"/>
              </a:solidFill>
              <a:latin typeface="Times New Roman"/>
              <a:ea typeface="Times New Roman"/>
              <a:cs typeface="Times New Roman"/>
              <a:sym typeface="Times New Roman"/>
            </a:endParaRPr>
          </a:p>
        </p:txBody>
      </p:sp>
      <p:sp>
        <p:nvSpPr>
          <p:cNvPr id="974" name="Google Shape;974;p63"/>
          <p:cNvSpPr txBox="1"/>
          <p:nvPr/>
        </p:nvSpPr>
        <p:spPr>
          <a:xfrm>
            <a:off x="6553200" y="2152710"/>
            <a:ext cx="195598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Output Character</a:t>
            </a:r>
            <a:endParaRPr baseline="-25000" sz="2000">
              <a:solidFill>
                <a:schemeClr val="dk1"/>
              </a:solidFill>
              <a:latin typeface="Times New Roman"/>
              <a:ea typeface="Times New Roman"/>
              <a:cs typeface="Times New Roman"/>
              <a:sym typeface="Times New Roman"/>
            </a:endParaRPr>
          </a:p>
        </p:txBody>
      </p:sp>
      <p:sp>
        <p:nvSpPr>
          <p:cNvPr id="975" name="Google Shape;975;p63"/>
          <p:cNvSpPr txBox="1"/>
          <p:nvPr/>
        </p:nvSpPr>
        <p:spPr>
          <a:xfrm>
            <a:off x="229585" y="2552820"/>
            <a:ext cx="59824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a:t>
            </a:r>
            <a:endParaRPr sz="2000">
              <a:solidFill>
                <a:schemeClr val="dk1"/>
              </a:solidFill>
              <a:latin typeface="Times New Roman"/>
              <a:ea typeface="Times New Roman"/>
              <a:cs typeface="Times New Roman"/>
              <a:sym typeface="Times New Roman"/>
            </a:endParaRPr>
          </a:p>
        </p:txBody>
      </p:sp>
      <p:sp>
        <p:nvSpPr>
          <p:cNvPr id="976" name="Google Shape;976;p63"/>
          <p:cNvSpPr txBox="1"/>
          <p:nvPr/>
        </p:nvSpPr>
        <p:spPr>
          <a:xfrm>
            <a:off x="1043213" y="2552820"/>
            <a:ext cx="5549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pB</a:t>
            </a:r>
            <a:r>
              <a:rPr baseline="-25000" i="1" lang="en-US" sz="2000">
                <a:solidFill>
                  <a:schemeClr val="dk1"/>
                </a:solidFill>
                <a:latin typeface="Times New Roman"/>
                <a:ea typeface="Times New Roman"/>
                <a:cs typeface="Times New Roman"/>
                <a:sym typeface="Times New Roman"/>
              </a:rPr>
              <a:t>9</a:t>
            </a:r>
            <a:endParaRPr baseline="-25000" i="1" sz="2000">
              <a:solidFill>
                <a:schemeClr val="dk1"/>
              </a:solidFill>
              <a:latin typeface="Times New Roman"/>
              <a:ea typeface="Times New Roman"/>
              <a:cs typeface="Times New Roman"/>
              <a:sym typeface="Times New Roman"/>
            </a:endParaRPr>
          </a:p>
        </p:txBody>
      </p:sp>
      <p:sp>
        <p:nvSpPr>
          <p:cNvPr id="977" name="Google Shape;977;p63"/>
          <p:cNvSpPr txBox="1"/>
          <p:nvPr/>
        </p:nvSpPr>
        <p:spPr>
          <a:xfrm>
            <a:off x="1839920" y="2552820"/>
            <a:ext cx="360707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 (</a:t>
            </a:r>
            <a:r>
              <a:rPr i="1" lang="en-US" sz="2000">
                <a:solidFill>
                  <a:schemeClr val="dk1"/>
                </a:solidFill>
                <a:latin typeface="Times New Roman"/>
                <a:ea typeface="Times New Roman"/>
                <a:cs typeface="Times New Roman"/>
                <a:sym typeface="Times New Roman"/>
              </a:rPr>
              <a:t>FGI = </a:t>
            </a:r>
            <a:r>
              <a:rPr lang="en-US" sz="2000">
                <a:solidFill>
                  <a:schemeClr val="dk1"/>
                </a:solidFill>
                <a:latin typeface="Times New Roman"/>
                <a:ea typeface="Times New Roman"/>
                <a:cs typeface="Times New Roman"/>
                <a:sym typeface="Times New Roman"/>
              </a:rPr>
              <a:t>1) then (</a:t>
            </a:r>
            <a:r>
              <a:rPr i="1" lang="en-US" sz="2000">
                <a:solidFill>
                  <a:schemeClr val="dk1"/>
                </a:solidFill>
                <a:latin typeface="Times New Roman"/>
                <a:ea typeface="Times New Roman"/>
                <a:cs typeface="Times New Roman"/>
                <a:sym typeface="Times New Roman"/>
              </a:rPr>
              <a:t>PC</a:t>
            </a:r>
            <a:r>
              <a:rPr lang="en-US" sz="2000">
                <a:solidFill>
                  <a:schemeClr val="dk1"/>
                </a:solidFill>
                <a:latin typeface="Times New Roman"/>
                <a:ea typeface="Times New Roman"/>
                <a:cs typeface="Times New Roman"/>
                <a:sym typeface="Times New Roman"/>
              </a:rPr>
              <a:t> </a:t>
            </a:r>
            <a:r>
              <a:rPr lang="en-US" sz="2000">
                <a:solidFill>
                  <a:schemeClr val="dk1"/>
                </a:solidFill>
                <a:latin typeface="Cambria"/>
                <a:ea typeface="Cambria"/>
                <a:cs typeface="Cambria"/>
                <a:sym typeface="Cambria"/>
              </a:rPr>
              <a:t>← </a:t>
            </a:r>
            <a:r>
              <a:rPr i="1" lang="en-US" sz="2000">
                <a:solidFill>
                  <a:schemeClr val="dk1"/>
                </a:solidFill>
                <a:latin typeface="Times New Roman"/>
                <a:ea typeface="Times New Roman"/>
                <a:cs typeface="Times New Roman"/>
                <a:sym typeface="Times New Roman"/>
              </a:rPr>
              <a:t>PC + </a:t>
            </a:r>
            <a:r>
              <a:rPr lang="en-US" sz="2000">
                <a:solidFill>
                  <a:schemeClr val="dk1"/>
                </a:solidFill>
                <a:latin typeface="Times New Roman"/>
                <a:ea typeface="Times New Roman"/>
                <a:cs typeface="Times New Roman"/>
                <a:sym typeface="Times New Roman"/>
              </a:rPr>
              <a:t>1)</a:t>
            </a:r>
            <a:endParaRPr baseline="-25000" sz="2000">
              <a:solidFill>
                <a:schemeClr val="dk1"/>
              </a:solidFill>
              <a:latin typeface="Times New Roman"/>
              <a:ea typeface="Times New Roman"/>
              <a:cs typeface="Times New Roman"/>
              <a:sym typeface="Times New Roman"/>
            </a:endParaRPr>
          </a:p>
        </p:txBody>
      </p:sp>
      <p:sp>
        <p:nvSpPr>
          <p:cNvPr id="978" name="Google Shape;978;p63"/>
          <p:cNvSpPr txBox="1"/>
          <p:nvPr/>
        </p:nvSpPr>
        <p:spPr>
          <a:xfrm>
            <a:off x="6554186" y="2552820"/>
            <a:ext cx="202651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Skip on input flag</a:t>
            </a:r>
            <a:endParaRPr baseline="-25000" sz="2000">
              <a:solidFill>
                <a:schemeClr val="dk1"/>
              </a:solidFill>
              <a:latin typeface="Times New Roman"/>
              <a:ea typeface="Times New Roman"/>
              <a:cs typeface="Times New Roman"/>
              <a:sym typeface="Times New Roman"/>
            </a:endParaRPr>
          </a:p>
        </p:txBody>
      </p:sp>
      <p:sp>
        <p:nvSpPr>
          <p:cNvPr id="979" name="Google Shape;979;p63"/>
          <p:cNvSpPr txBox="1"/>
          <p:nvPr/>
        </p:nvSpPr>
        <p:spPr>
          <a:xfrm>
            <a:off x="228599" y="2952930"/>
            <a:ext cx="69923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SKO</a:t>
            </a:r>
            <a:endParaRPr sz="2000">
              <a:solidFill>
                <a:schemeClr val="dk1"/>
              </a:solidFill>
              <a:latin typeface="Times New Roman"/>
              <a:ea typeface="Times New Roman"/>
              <a:cs typeface="Times New Roman"/>
              <a:sym typeface="Times New Roman"/>
            </a:endParaRPr>
          </a:p>
        </p:txBody>
      </p:sp>
      <p:sp>
        <p:nvSpPr>
          <p:cNvPr id="980" name="Google Shape;980;p63"/>
          <p:cNvSpPr txBox="1"/>
          <p:nvPr/>
        </p:nvSpPr>
        <p:spPr>
          <a:xfrm>
            <a:off x="1042227" y="2952930"/>
            <a:ext cx="5549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pB</a:t>
            </a:r>
            <a:r>
              <a:rPr baseline="-25000" i="1" lang="en-US" sz="2000">
                <a:solidFill>
                  <a:schemeClr val="dk1"/>
                </a:solidFill>
                <a:latin typeface="Times New Roman"/>
                <a:ea typeface="Times New Roman"/>
                <a:cs typeface="Times New Roman"/>
                <a:sym typeface="Times New Roman"/>
              </a:rPr>
              <a:t>8</a:t>
            </a:r>
            <a:endParaRPr baseline="-25000" i="1" sz="2000">
              <a:solidFill>
                <a:schemeClr val="dk1"/>
              </a:solidFill>
              <a:latin typeface="Times New Roman"/>
              <a:ea typeface="Times New Roman"/>
              <a:cs typeface="Times New Roman"/>
              <a:sym typeface="Times New Roman"/>
            </a:endParaRPr>
          </a:p>
        </p:txBody>
      </p:sp>
      <p:sp>
        <p:nvSpPr>
          <p:cNvPr id="981" name="Google Shape;981;p63"/>
          <p:cNvSpPr txBox="1"/>
          <p:nvPr/>
        </p:nvSpPr>
        <p:spPr>
          <a:xfrm>
            <a:off x="1838934" y="2952930"/>
            <a:ext cx="370806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 (</a:t>
            </a:r>
            <a:r>
              <a:rPr i="1" lang="en-US" sz="2000">
                <a:solidFill>
                  <a:schemeClr val="dk1"/>
                </a:solidFill>
                <a:latin typeface="Times New Roman"/>
                <a:ea typeface="Times New Roman"/>
                <a:cs typeface="Times New Roman"/>
                <a:sym typeface="Times New Roman"/>
              </a:rPr>
              <a:t>FGO = </a:t>
            </a:r>
            <a:r>
              <a:rPr lang="en-US" sz="2000">
                <a:solidFill>
                  <a:schemeClr val="dk1"/>
                </a:solidFill>
                <a:latin typeface="Times New Roman"/>
                <a:ea typeface="Times New Roman"/>
                <a:cs typeface="Times New Roman"/>
                <a:sym typeface="Times New Roman"/>
              </a:rPr>
              <a:t>1) then (</a:t>
            </a:r>
            <a:r>
              <a:rPr i="1" lang="en-US" sz="2000">
                <a:solidFill>
                  <a:schemeClr val="dk1"/>
                </a:solidFill>
                <a:latin typeface="Times New Roman"/>
                <a:ea typeface="Times New Roman"/>
                <a:cs typeface="Times New Roman"/>
                <a:sym typeface="Times New Roman"/>
              </a:rPr>
              <a:t>PC</a:t>
            </a:r>
            <a:r>
              <a:rPr lang="en-US" sz="2000">
                <a:solidFill>
                  <a:schemeClr val="dk1"/>
                </a:solidFill>
                <a:latin typeface="Times New Roman"/>
                <a:ea typeface="Times New Roman"/>
                <a:cs typeface="Times New Roman"/>
                <a:sym typeface="Times New Roman"/>
              </a:rPr>
              <a:t> </a:t>
            </a:r>
            <a:r>
              <a:rPr lang="en-US" sz="2000">
                <a:solidFill>
                  <a:schemeClr val="dk1"/>
                </a:solidFill>
                <a:latin typeface="Cambria"/>
                <a:ea typeface="Cambria"/>
                <a:cs typeface="Cambria"/>
                <a:sym typeface="Cambria"/>
              </a:rPr>
              <a:t>← </a:t>
            </a:r>
            <a:r>
              <a:rPr i="1" lang="en-US" sz="2000">
                <a:solidFill>
                  <a:schemeClr val="dk1"/>
                </a:solidFill>
                <a:latin typeface="Times New Roman"/>
                <a:ea typeface="Times New Roman"/>
                <a:cs typeface="Times New Roman"/>
                <a:sym typeface="Times New Roman"/>
              </a:rPr>
              <a:t>PC + </a:t>
            </a:r>
            <a:r>
              <a:rPr lang="en-US" sz="2000">
                <a:solidFill>
                  <a:schemeClr val="dk1"/>
                </a:solidFill>
                <a:latin typeface="Times New Roman"/>
                <a:ea typeface="Times New Roman"/>
                <a:cs typeface="Times New Roman"/>
                <a:sym typeface="Times New Roman"/>
              </a:rPr>
              <a:t>1)</a:t>
            </a:r>
            <a:endParaRPr baseline="-25000" sz="2000">
              <a:solidFill>
                <a:schemeClr val="dk1"/>
              </a:solidFill>
              <a:latin typeface="Times New Roman"/>
              <a:ea typeface="Times New Roman"/>
              <a:cs typeface="Times New Roman"/>
              <a:sym typeface="Times New Roman"/>
            </a:endParaRPr>
          </a:p>
        </p:txBody>
      </p:sp>
      <p:sp>
        <p:nvSpPr>
          <p:cNvPr id="982" name="Google Shape;982;p63"/>
          <p:cNvSpPr txBox="1"/>
          <p:nvPr/>
        </p:nvSpPr>
        <p:spPr>
          <a:xfrm>
            <a:off x="6553200" y="2952930"/>
            <a:ext cx="215475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Skip on output flag</a:t>
            </a:r>
            <a:endParaRPr baseline="-25000" sz="2000">
              <a:solidFill>
                <a:schemeClr val="dk1"/>
              </a:solidFill>
              <a:latin typeface="Times New Roman"/>
              <a:ea typeface="Times New Roman"/>
              <a:cs typeface="Times New Roman"/>
              <a:sym typeface="Times New Roman"/>
            </a:endParaRPr>
          </a:p>
        </p:txBody>
      </p:sp>
      <p:sp>
        <p:nvSpPr>
          <p:cNvPr id="983" name="Google Shape;983;p63"/>
          <p:cNvSpPr txBox="1"/>
          <p:nvPr/>
        </p:nvSpPr>
        <p:spPr>
          <a:xfrm>
            <a:off x="233361" y="3353040"/>
            <a:ext cx="64152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ION</a:t>
            </a:r>
            <a:endParaRPr sz="2000">
              <a:solidFill>
                <a:schemeClr val="dk1"/>
              </a:solidFill>
              <a:latin typeface="Times New Roman"/>
              <a:ea typeface="Times New Roman"/>
              <a:cs typeface="Times New Roman"/>
              <a:sym typeface="Times New Roman"/>
            </a:endParaRPr>
          </a:p>
        </p:txBody>
      </p:sp>
      <p:sp>
        <p:nvSpPr>
          <p:cNvPr id="984" name="Google Shape;984;p63"/>
          <p:cNvSpPr txBox="1"/>
          <p:nvPr/>
        </p:nvSpPr>
        <p:spPr>
          <a:xfrm>
            <a:off x="1046989" y="3353040"/>
            <a:ext cx="5549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pB</a:t>
            </a:r>
            <a:r>
              <a:rPr baseline="-25000" i="1" lang="en-US" sz="2000">
                <a:solidFill>
                  <a:schemeClr val="dk1"/>
                </a:solidFill>
                <a:latin typeface="Times New Roman"/>
                <a:ea typeface="Times New Roman"/>
                <a:cs typeface="Times New Roman"/>
                <a:sym typeface="Times New Roman"/>
              </a:rPr>
              <a:t>7</a:t>
            </a:r>
            <a:endParaRPr baseline="-25000" i="1" sz="2000">
              <a:solidFill>
                <a:schemeClr val="dk1"/>
              </a:solidFill>
              <a:latin typeface="Times New Roman"/>
              <a:ea typeface="Times New Roman"/>
              <a:cs typeface="Times New Roman"/>
              <a:sym typeface="Times New Roman"/>
            </a:endParaRPr>
          </a:p>
        </p:txBody>
      </p:sp>
      <p:sp>
        <p:nvSpPr>
          <p:cNvPr id="985" name="Google Shape;985;p63"/>
          <p:cNvSpPr txBox="1"/>
          <p:nvPr/>
        </p:nvSpPr>
        <p:spPr>
          <a:xfrm>
            <a:off x="1843696" y="3353040"/>
            <a:ext cx="106150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IEN </a:t>
            </a:r>
            <a:r>
              <a:rPr lang="en-US" sz="2000">
                <a:solidFill>
                  <a:schemeClr val="dk1"/>
                </a:solidFill>
                <a:latin typeface="Cambria"/>
                <a:ea typeface="Cambria"/>
                <a:cs typeface="Cambria"/>
                <a:sym typeface="Cambria"/>
              </a:rPr>
              <a:t>← </a:t>
            </a:r>
            <a:r>
              <a:rPr lang="en-US" sz="2000">
                <a:solidFill>
                  <a:schemeClr val="dk1"/>
                </a:solidFill>
                <a:latin typeface="Times New Roman"/>
                <a:ea typeface="Times New Roman"/>
                <a:cs typeface="Times New Roman"/>
                <a:sym typeface="Times New Roman"/>
              </a:rPr>
              <a:t>1</a:t>
            </a:r>
            <a:endParaRPr baseline="-25000" sz="2000">
              <a:solidFill>
                <a:schemeClr val="dk1"/>
              </a:solidFill>
              <a:latin typeface="Times New Roman"/>
              <a:ea typeface="Times New Roman"/>
              <a:cs typeface="Times New Roman"/>
              <a:sym typeface="Times New Roman"/>
            </a:endParaRPr>
          </a:p>
        </p:txBody>
      </p:sp>
      <p:sp>
        <p:nvSpPr>
          <p:cNvPr id="986" name="Google Shape;986;p63"/>
          <p:cNvSpPr txBox="1"/>
          <p:nvPr/>
        </p:nvSpPr>
        <p:spPr>
          <a:xfrm>
            <a:off x="6557962" y="3353040"/>
            <a:ext cx="213231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Interrupt enable on</a:t>
            </a:r>
            <a:endParaRPr baseline="-25000" sz="2000">
              <a:solidFill>
                <a:schemeClr val="dk1"/>
              </a:solidFill>
              <a:latin typeface="Times New Roman"/>
              <a:ea typeface="Times New Roman"/>
              <a:cs typeface="Times New Roman"/>
              <a:sym typeface="Times New Roman"/>
            </a:endParaRPr>
          </a:p>
        </p:txBody>
      </p:sp>
      <p:sp>
        <p:nvSpPr>
          <p:cNvPr id="987" name="Google Shape;987;p63"/>
          <p:cNvSpPr txBox="1"/>
          <p:nvPr/>
        </p:nvSpPr>
        <p:spPr>
          <a:xfrm>
            <a:off x="228599" y="3734100"/>
            <a:ext cx="59824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IOF</a:t>
            </a:r>
            <a:endParaRPr sz="2000">
              <a:solidFill>
                <a:schemeClr val="dk1"/>
              </a:solidFill>
              <a:latin typeface="Times New Roman"/>
              <a:ea typeface="Times New Roman"/>
              <a:cs typeface="Times New Roman"/>
              <a:sym typeface="Times New Roman"/>
            </a:endParaRPr>
          </a:p>
        </p:txBody>
      </p:sp>
      <p:sp>
        <p:nvSpPr>
          <p:cNvPr id="988" name="Google Shape;988;p63"/>
          <p:cNvSpPr txBox="1"/>
          <p:nvPr/>
        </p:nvSpPr>
        <p:spPr>
          <a:xfrm>
            <a:off x="1042227" y="3734100"/>
            <a:ext cx="5549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pB</a:t>
            </a:r>
            <a:r>
              <a:rPr baseline="-25000" i="1" lang="en-US" sz="2000">
                <a:solidFill>
                  <a:schemeClr val="dk1"/>
                </a:solidFill>
                <a:latin typeface="Times New Roman"/>
                <a:ea typeface="Times New Roman"/>
                <a:cs typeface="Times New Roman"/>
                <a:sym typeface="Times New Roman"/>
              </a:rPr>
              <a:t>6</a:t>
            </a:r>
            <a:endParaRPr baseline="-25000" i="1" sz="2000">
              <a:solidFill>
                <a:schemeClr val="dk1"/>
              </a:solidFill>
              <a:latin typeface="Times New Roman"/>
              <a:ea typeface="Times New Roman"/>
              <a:cs typeface="Times New Roman"/>
              <a:sym typeface="Times New Roman"/>
            </a:endParaRPr>
          </a:p>
        </p:txBody>
      </p:sp>
      <p:sp>
        <p:nvSpPr>
          <p:cNvPr id="989" name="Google Shape;989;p63"/>
          <p:cNvSpPr txBox="1"/>
          <p:nvPr/>
        </p:nvSpPr>
        <p:spPr>
          <a:xfrm>
            <a:off x="1838934" y="3734100"/>
            <a:ext cx="106150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IEN </a:t>
            </a:r>
            <a:r>
              <a:rPr lang="en-US" sz="2000">
                <a:solidFill>
                  <a:schemeClr val="dk1"/>
                </a:solidFill>
                <a:latin typeface="Cambria"/>
                <a:ea typeface="Cambria"/>
                <a:cs typeface="Cambria"/>
                <a:sym typeface="Cambria"/>
              </a:rPr>
              <a:t>← </a:t>
            </a:r>
            <a:r>
              <a:rPr lang="en-US" sz="2000">
                <a:solidFill>
                  <a:schemeClr val="dk1"/>
                </a:solidFill>
                <a:latin typeface="Times New Roman"/>
                <a:ea typeface="Times New Roman"/>
                <a:cs typeface="Times New Roman"/>
                <a:sym typeface="Times New Roman"/>
              </a:rPr>
              <a:t>0</a:t>
            </a:r>
            <a:endParaRPr baseline="-25000" sz="2000">
              <a:solidFill>
                <a:schemeClr val="dk1"/>
              </a:solidFill>
              <a:latin typeface="Times New Roman"/>
              <a:ea typeface="Times New Roman"/>
              <a:cs typeface="Times New Roman"/>
              <a:sym typeface="Times New Roman"/>
            </a:endParaRPr>
          </a:p>
        </p:txBody>
      </p:sp>
      <p:sp>
        <p:nvSpPr>
          <p:cNvPr id="990" name="Google Shape;990;p63"/>
          <p:cNvSpPr txBox="1"/>
          <p:nvPr/>
        </p:nvSpPr>
        <p:spPr>
          <a:xfrm>
            <a:off x="6553200" y="3734100"/>
            <a:ext cx="216937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Interrupt enable off</a:t>
            </a:r>
            <a:endParaRPr baseline="-25000"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500"/>
                                        <p:tgtEl>
                                          <p:spTgt spid="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500"/>
                                        <p:tgtEl>
                                          <p:spTgt spid="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500"/>
                                        <p:tgtEl>
                                          <p:spTgt spid="9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500"/>
                                        <p:tgtEl>
                                          <p:spTgt spid="9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500"/>
                                        <p:tgtEl>
                                          <p:spTgt spid="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5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500"/>
                                        <p:tgtEl>
                                          <p:spTgt spid="9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500"/>
                                        <p:tgtEl>
                                          <p:spTgt spid="9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500"/>
                                        <p:tgtEl>
                                          <p:spTgt spid="9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500"/>
                                        <p:tgtEl>
                                          <p:spTgt spid="9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500"/>
                                        <p:tgtEl>
                                          <p:spTgt spid="9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500"/>
                                        <p:tgtEl>
                                          <p:spTgt spid="9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500"/>
                                        <p:tgtEl>
                                          <p:spTgt spid="9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500"/>
                                        <p:tgtEl>
                                          <p:spTgt spid="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500"/>
                                        <p:tgtEl>
                                          <p:spTgt spid="9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500"/>
                                        <p:tgtEl>
                                          <p:spTgt spid="9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500"/>
                                        <p:tgtEl>
                                          <p:spTgt spid="9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500"/>
                                        <p:tgtEl>
                                          <p:spTgt spid="9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500"/>
                                        <p:tgtEl>
                                          <p:spTgt spid="9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500"/>
                                        <p:tgtEl>
                                          <p:spTgt spid="9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500"/>
                                        <p:tgtEl>
                                          <p:spTgt spid="9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500"/>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Google Shape;995;p6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Interrupt Cycle</a:t>
            </a:r>
            <a:endParaRPr/>
          </a:p>
        </p:txBody>
      </p:sp>
      <p:sp>
        <p:nvSpPr>
          <p:cNvPr id="996" name="Google Shape;996;p64"/>
          <p:cNvSpPr/>
          <p:nvPr/>
        </p:nvSpPr>
        <p:spPr>
          <a:xfrm>
            <a:off x="4191000" y="1143000"/>
            <a:ext cx="762000" cy="4572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a:t>
            </a:r>
            <a:endParaRPr sz="1800">
              <a:solidFill>
                <a:schemeClr val="lt1"/>
              </a:solidFill>
              <a:latin typeface="Calibri"/>
              <a:ea typeface="Calibri"/>
              <a:cs typeface="Calibri"/>
              <a:sym typeface="Calibri"/>
            </a:endParaRPr>
          </a:p>
        </p:txBody>
      </p:sp>
      <p:sp>
        <p:nvSpPr>
          <p:cNvPr id="997" name="Google Shape;997;p64"/>
          <p:cNvSpPr/>
          <p:nvPr/>
        </p:nvSpPr>
        <p:spPr>
          <a:xfrm>
            <a:off x="1600200" y="2169986"/>
            <a:ext cx="2454417" cy="56857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Fetch &amp; Decode instruction</a:t>
            </a:r>
            <a:endParaRPr sz="1800">
              <a:solidFill>
                <a:schemeClr val="lt1"/>
              </a:solidFill>
              <a:latin typeface="Calibri"/>
              <a:ea typeface="Calibri"/>
              <a:cs typeface="Calibri"/>
              <a:sym typeface="Calibri"/>
            </a:endParaRPr>
          </a:p>
        </p:txBody>
      </p:sp>
      <p:sp>
        <p:nvSpPr>
          <p:cNvPr id="998" name="Google Shape;998;p64"/>
          <p:cNvSpPr/>
          <p:nvPr/>
        </p:nvSpPr>
        <p:spPr>
          <a:xfrm>
            <a:off x="5368976" y="2139343"/>
            <a:ext cx="2231288" cy="83245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Store return address in location 0</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M[0] </a:t>
            </a:r>
            <a:r>
              <a:rPr lang="en-US" sz="1800">
                <a:solidFill>
                  <a:schemeClr val="lt1"/>
                </a:solidFill>
                <a:latin typeface="Cambria"/>
                <a:ea typeface="Cambria"/>
                <a:cs typeface="Cambria"/>
                <a:sym typeface="Cambria"/>
              </a:rPr>
              <a:t>← PC</a:t>
            </a:r>
            <a:endParaRPr sz="1800">
              <a:solidFill>
                <a:schemeClr val="lt1"/>
              </a:solidFill>
              <a:latin typeface="Calibri"/>
              <a:ea typeface="Calibri"/>
              <a:cs typeface="Calibri"/>
              <a:sym typeface="Calibri"/>
            </a:endParaRPr>
          </a:p>
        </p:txBody>
      </p:sp>
      <p:sp>
        <p:nvSpPr>
          <p:cNvPr id="999" name="Google Shape;999;p64"/>
          <p:cNvSpPr/>
          <p:nvPr/>
        </p:nvSpPr>
        <p:spPr>
          <a:xfrm>
            <a:off x="1600200" y="3089021"/>
            <a:ext cx="1259505" cy="56857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Execute instruction</a:t>
            </a:r>
            <a:endParaRPr sz="1800">
              <a:solidFill>
                <a:schemeClr val="lt1"/>
              </a:solidFill>
              <a:latin typeface="Calibri"/>
              <a:ea typeface="Calibri"/>
              <a:cs typeface="Calibri"/>
              <a:sym typeface="Calibri"/>
            </a:endParaRPr>
          </a:p>
        </p:txBody>
      </p:sp>
      <p:sp>
        <p:nvSpPr>
          <p:cNvPr id="1000" name="Google Shape;1000;p64"/>
          <p:cNvSpPr/>
          <p:nvPr/>
        </p:nvSpPr>
        <p:spPr>
          <a:xfrm>
            <a:off x="3276600" y="3124200"/>
            <a:ext cx="1014222" cy="4572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IEN</a:t>
            </a:r>
            <a:endParaRPr sz="1800">
              <a:solidFill>
                <a:schemeClr val="lt1"/>
              </a:solidFill>
              <a:latin typeface="Calibri"/>
              <a:ea typeface="Calibri"/>
              <a:cs typeface="Calibri"/>
              <a:sym typeface="Calibri"/>
            </a:endParaRPr>
          </a:p>
        </p:txBody>
      </p:sp>
      <p:sp>
        <p:nvSpPr>
          <p:cNvPr id="1001" name="Google Shape;1001;p64"/>
          <p:cNvSpPr/>
          <p:nvPr/>
        </p:nvSpPr>
        <p:spPr>
          <a:xfrm>
            <a:off x="3230380" y="3962400"/>
            <a:ext cx="1115644" cy="4572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FGI</a:t>
            </a:r>
            <a:endParaRPr sz="1800">
              <a:solidFill>
                <a:schemeClr val="lt1"/>
              </a:solidFill>
              <a:latin typeface="Calibri"/>
              <a:ea typeface="Calibri"/>
              <a:cs typeface="Calibri"/>
              <a:sym typeface="Calibri"/>
            </a:endParaRPr>
          </a:p>
        </p:txBody>
      </p:sp>
      <p:sp>
        <p:nvSpPr>
          <p:cNvPr id="1002" name="Google Shape;1002;p64"/>
          <p:cNvSpPr/>
          <p:nvPr/>
        </p:nvSpPr>
        <p:spPr>
          <a:xfrm>
            <a:off x="3177402" y="4800600"/>
            <a:ext cx="1227208" cy="4572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FGO</a:t>
            </a:r>
            <a:endParaRPr sz="1800">
              <a:solidFill>
                <a:schemeClr val="lt1"/>
              </a:solidFill>
              <a:latin typeface="Calibri"/>
              <a:ea typeface="Calibri"/>
              <a:cs typeface="Calibri"/>
              <a:sym typeface="Calibri"/>
            </a:endParaRPr>
          </a:p>
        </p:txBody>
      </p:sp>
      <p:cxnSp>
        <p:nvCxnSpPr>
          <p:cNvPr id="1003" name="Google Shape;1003;p64"/>
          <p:cNvCxnSpPr>
            <a:endCxn id="1000" idx="0"/>
          </p:cNvCxnSpPr>
          <p:nvPr/>
        </p:nvCxnSpPr>
        <p:spPr>
          <a:xfrm flipH="1">
            <a:off x="3783711" y="2770200"/>
            <a:ext cx="2400" cy="354000"/>
          </a:xfrm>
          <a:prstGeom prst="straightConnector1">
            <a:avLst/>
          </a:prstGeom>
          <a:noFill/>
          <a:ln cap="flat" cmpd="sng" w="25400">
            <a:solidFill>
              <a:srgbClr val="4A7DBA"/>
            </a:solidFill>
            <a:prstDash val="solid"/>
            <a:round/>
            <a:headEnd len="sm" w="sm" type="none"/>
            <a:tailEnd len="lg" w="lg" type="stealth"/>
          </a:ln>
        </p:spPr>
      </p:cxnSp>
      <p:cxnSp>
        <p:nvCxnSpPr>
          <p:cNvPr id="1004" name="Google Shape;1004;p64"/>
          <p:cNvCxnSpPr>
            <a:stCxn id="1000" idx="2"/>
            <a:endCxn id="1001" idx="0"/>
          </p:cNvCxnSpPr>
          <p:nvPr/>
        </p:nvCxnSpPr>
        <p:spPr>
          <a:xfrm>
            <a:off x="3783711" y="3581400"/>
            <a:ext cx="4500" cy="381000"/>
          </a:xfrm>
          <a:prstGeom prst="straightConnector1">
            <a:avLst/>
          </a:prstGeom>
          <a:noFill/>
          <a:ln cap="flat" cmpd="sng" w="25400">
            <a:solidFill>
              <a:srgbClr val="4A7DBA"/>
            </a:solidFill>
            <a:prstDash val="solid"/>
            <a:round/>
            <a:headEnd len="sm" w="sm" type="none"/>
            <a:tailEnd len="lg" w="lg" type="stealth"/>
          </a:ln>
        </p:spPr>
      </p:cxnSp>
      <p:cxnSp>
        <p:nvCxnSpPr>
          <p:cNvPr id="1005" name="Google Shape;1005;p64"/>
          <p:cNvCxnSpPr>
            <a:stCxn id="1001" idx="2"/>
            <a:endCxn id="1002" idx="0"/>
          </p:cNvCxnSpPr>
          <p:nvPr/>
        </p:nvCxnSpPr>
        <p:spPr>
          <a:xfrm>
            <a:off x="3788202" y="4419600"/>
            <a:ext cx="2700" cy="381000"/>
          </a:xfrm>
          <a:prstGeom prst="straightConnector1">
            <a:avLst/>
          </a:prstGeom>
          <a:noFill/>
          <a:ln cap="flat" cmpd="sng" w="25400">
            <a:solidFill>
              <a:srgbClr val="4A7DBA"/>
            </a:solidFill>
            <a:prstDash val="solid"/>
            <a:round/>
            <a:headEnd len="sm" w="sm" type="none"/>
            <a:tailEnd len="lg" w="lg" type="stealth"/>
          </a:ln>
        </p:spPr>
      </p:cxnSp>
      <p:sp>
        <p:nvSpPr>
          <p:cNvPr id="1006" name="Google Shape;1006;p64"/>
          <p:cNvSpPr/>
          <p:nvPr/>
        </p:nvSpPr>
        <p:spPr>
          <a:xfrm>
            <a:off x="2438400" y="5516418"/>
            <a:ext cx="782054" cy="4271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 </a:t>
            </a:r>
            <a:r>
              <a:rPr lang="en-US" sz="1800">
                <a:solidFill>
                  <a:schemeClr val="lt1"/>
                </a:solidFill>
                <a:latin typeface="Cambria"/>
                <a:ea typeface="Cambria"/>
                <a:cs typeface="Cambria"/>
                <a:sym typeface="Cambria"/>
              </a:rPr>
              <a:t>←</a:t>
            </a:r>
            <a:r>
              <a:rPr lang="en-US" sz="1800">
                <a:solidFill>
                  <a:schemeClr val="lt1"/>
                </a:solidFill>
                <a:latin typeface="Calibri"/>
                <a:ea typeface="Calibri"/>
                <a:cs typeface="Calibri"/>
                <a:sym typeface="Calibri"/>
              </a:rPr>
              <a:t> 1</a:t>
            </a:r>
            <a:endParaRPr sz="1800">
              <a:solidFill>
                <a:schemeClr val="lt1"/>
              </a:solidFill>
              <a:latin typeface="Calibri"/>
              <a:ea typeface="Calibri"/>
              <a:cs typeface="Calibri"/>
              <a:sym typeface="Calibri"/>
            </a:endParaRPr>
          </a:p>
        </p:txBody>
      </p:sp>
      <p:sp>
        <p:nvSpPr>
          <p:cNvPr id="1007" name="Google Shape;1007;p64"/>
          <p:cNvSpPr/>
          <p:nvPr/>
        </p:nvSpPr>
        <p:spPr>
          <a:xfrm>
            <a:off x="5363980" y="3490482"/>
            <a:ext cx="2231288" cy="56857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Branch to location 1</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PC </a:t>
            </a:r>
            <a:r>
              <a:rPr lang="en-US" sz="1800">
                <a:solidFill>
                  <a:schemeClr val="lt1"/>
                </a:solidFill>
                <a:latin typeface="Cambria"/>
                <a:ea typeface="Cambria"/>
                <a:cs typeface="Cambria"/>
                <a:sym typeface="Cambria"/>
              </a:rPr>
              <a:t>← 1</a:t>
            </a:r>
            <a:endParaRPr sz="1800">
              <a:solidFill>
                <a:schemeClr val="lt1"/>
              </a:solidFill>
              <a:latin typeface="Calibri"/>
              <a:ea typeface="Calibri"/>
              <a:cs typeface="Calibri"/>
              <a:sym typeface="Calibri"/>
            </a:endParaRPr>
          </a:p>
        </p:txBody>
      </p:sp>
      <p:sp>
        <p:nvSpPr>
          <p:cNvPr id="1008" name="Google Shape;1008;p64"/>
          <p:cNvSpPr/>
          <p:nvPr/>
        </p:nvSpPr>
        <p:spPr>
          <a:xfrm>
            <a:off x="5358732" y="4613021"/>
            <a:ext cx="2231288" cy="56857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IEN </a:t>
            </a:r>
            <a:r>
              <a:rPr lang="en-US" sz="1800">
                <a:solidFill>
                  <a:schemeClr val="lt1"/>
                </a:solidFill>
                <a:latin typeface="Cambria"/>
                <a:ea typeface="Cambria"/>
                <a:cs typeface="Cambria"/>
                <a:sym typeface="Cambria"/>
              </a:rPr>
              <a:t>← 0</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R </a:t>
            </a:r>
            <a:r>
              <a:rPr lang="en-US" sz="1800">
                <a:solidFill>
                  <a:schemeClr val="lt1"/>
                </a:solidFill>
                <a:latin typeface="Cambria"/>
                <a:ea typeface="Cambria"/>
                <a:cs typeface="Cambria"/>
                <a:sym typeface="Cambria"/>
              </a:rPr>
              <a:t>← 0</a:t>
            </a:r>
            <a:endParaRPr sz="1800">
              <a:solidFill>
                <a:schemeClr val="lt1"/>
              </a:solidFill>
              <a:latin typeface="Calibri"/>
              <a:ea typeface="Calibri"/>
              <a:cs typeface="Calibri"/>
              <a:sym typeface="Calibri"/>
            </a:endParaRPr>
          </a:p>
        </p:txBody>
      </p:sp>
      <p:cxnSp>
        <p:nvCxnSpPr>
          <p:cNvPr id="1009" name="Google Shape;1009;p64"/>
          <p:cNvCxnSpPr>
            <a:stCxn id="998" idx="2"/>
            <a:endCxn id="1007" idx="0"/>
          </p:cNvCxnSpPr>
          <p:nvPr/>
        </p:nvCxnSpPr>
        <p:spPr>
          <a:xfrm flipH="1">
            <a:off x="6479520" y="2971800"/>
            <a:ext cx="5100" cy="518700"/>
          </a:xfrm>
          <a:prstGeom prst="straightConnector1">
            <a:avLst/>
          </a:prstGeom>
          <a:noFill/>
          <a:ln cap="flat" cmpd="sng" w="25400">
            <a:solidFill>
              <a:srgbClr val="4A7DBA"/>
            </a:solidFill>
            <a:prstDash val="solid"/>
            <a:round/>
            <a:headEnd len="sm" w="sm" type="none"/>
            <a:tailEnd len="lg" w="lg" type="stealth"/>
          </a:ln>
        </p:spPr>
      </p:cxnSp>
      <p:cxnSp>
        <p:nvCxnSpPr>
          <p:cNvPr id="1010" name="Google Shape;1010;p64"/>
          <p:cNvCxnSpPr>
            <a:stCxn id="1007" idx="2"/>
            <a:endCxn id="1008" idx="0"/>
          </p:cNvCxnSpPr>
          <p:nvPr/>
        </p:nvCxnSpPr>
        <p:spPr>
          <a:xfrm flipH="1">
            <a:off x="6474524" y="4059061"/>
            <a:ext cx="5100" cy="554100"/>
          </a:xfrm>
          <a:prstGeom prst="straightConnector1">
            <a:avLst/>
          </a:prstGeom>
          <a:noFill/>
          <a:ln cap="flat" cmpd="sng" w="25400">
            <a:solidFill>
              <a:srgbClr val="4A7DBA"/>
            </a:solidFill>
            <a:prstDash val="solid"/>
            <a:round/>
            <a:headEnd len="sm" w="sm" type="none"/>
            <a:tailEnd len="lg" w="lg" type="stealth"/>
          </a:ln>
        </p:spPr>
      </p:cxnSp>
      <p:cxnSp>
        <p:nvCxnSpPr>
          <p:cNvPr id="1011" name="Google Shape;1011;p64"/>
          <p:cNvCxnSpPr>
            <a:stCxn id="996" idx="1"/>
            <a:endCxn id="997" idx="0"/>
          </p:cNvCxnSpPr>
          <p:nvPr/>
        </p:nvCxnSpPr>
        <p:spPr>
          <a:xfrm flipH="1">
            <a:off x="2827500" y="1371600"/>
            <a:ext cx="1363500" cy="798300"/>
          </a:xfrm>
          <a:prstGeom prst="bentConnector2">
            <a:avLst/>
          </a:prstGeom>
          <a:noFill/>
          <a:ln cap="flat" cmpd="sng" w="25400">
            <a:solidFill>
              <a:srgbClr val="4A7DBA"/>
            </a:solidFill>
            <a:prstDash val="solid"/>
            <a:round/>
            <a:headEnd len="sm" w="sm" type="none"/>
            <a:tailEnd len="lg" w="lg" type="stealth"/>
          </a:ln>
        </p:spPr>
      </p:cxnSp>
      <p:cxnSp>
        <p:nvCxnSpPr>
          <p:cNvPr id="1012" name="Google Shape;1012;p64"/>
          <p:cNvCxnSpPr>
            <a:stCxn id="996" idx="3"/>
            <a:endCxn id="998" idx="0"/>
          </p:cNvCxnSpPr>
          <p:nvPr/>
        </p:nvCxnSpPr>
        <p:spPr>
          <a:xfrm>
            <a:off x="4953000" y="1371600"/>
            <a:ext cx="1531500" cy="767700"/>
          </a:xfrm>
          <a:prstGeom prst="bentConnector2">
            <a:avLst/>
          </a:prstGeom>
          <a:noFill/>
          <a:ln cap="flat" cmpd="sng" w="25400">
            <a:solidFill>
              <a:srgbClr val="4A7DBA"/>
            </a:solidFill>
            <a:prstDash val="solid"/>
            <a:round/>
            <a:headEnd len="sm" w="sm" type="none"/>
            <a:tailEnd len="lg" w="lg" type="stealth"/>
          </a:ln>
        </p:spPr>
      </p:cxnSp>
      <p:cxnSp>
        <p:nvCxnSpPr>
          <p:cNvPr id="1013" name="Google Shape;1013;p64"/>
          <p:cNvCxnSpPr>
            <a:endCxn id="999" idx="0"/>
          </p:cNvCxnSpPr>
          <p:nvPr/>
        </p:nvCxnSpPr>
        <p:spPr>
          <a:xfrm>
            <a:off x="2229353" y="2741921"/>
            <a:ext cx="600" cy="347100"/>
          </a:xfrm>
          <a:prstGeom prst="straightConnector1">
            <a:avLst/>
          </a:prstGeom>
          <a:noFill/>
          <a:ln cap="flat" cmpd="sng" w="25400">
            <a:solidFill>
              <a:srgbClr val="4A7DBA"/>
            </a:solidFill>
            <a:prstDash val="solid"/>
            <a:round/>
            <a:headEnd len="sm" w="sm" type="none"/>
            <a:tailEnd len="lg" w="lg" type="stealth"/>
          </a:ln>
        </p:spPr>
      </p:cxnSp>
      <p:cxnSp>
        <p:nvCxnSpPr>
          <p:cNvPr id="1014" name="Google Shape;1014;p64"/>
          <p:cNvCxnSpPr/>
          <p:nvPr/>
        </p:nvCxnSpPr>
        <p:spPr>
          <a:xfrm>
            <a:off x="1869681" y="3657600"/>
            <a:ext cx="0" cy="2590800"/>
          </a:xfrm>
          <a:prstGeom prst="straightConnector1">
            <a:avLst/>
          </a:prstGeom>
          <a:noFill/>
          <a:ln cap="flat" cmpd="sng" w="25400">
            <a:solidFill>
              <a:srgbClr val="4A7DBA"/>
            </a:solidFill>
            <a:prstDash val="solid"/>
            <a:round/>
            <a:headEnd len="sm" w="sm" type="none"/>
            <a:tailEnd len="lg" w="lg" type="stealth"/>
          </a:ln>
        </p:spPr>
      </p:cxnSp>
      <p:cxnSp>
        <p:nvCxnSpPr>
          <p:cNvPr id="1015" name="Google Shape;1015;p64"/>
          <p:cNvCxnSpPr>
            <a:stCxn id="1006" idx="2"/>
          </p:cNvCxnSpPr>
          <p:nvPr/>
        </p:nvCxnSpPr>
        <p:spPr>
          <a:xfrm flipH="1">
            <a:off x="2827327" y="5943600"/>
            <a:ext cx="2100" cy="304800"/>
          </a:xfrm>
          <a:prstGeom prst="straightConnector1">
            <a:avLst/>
          </a:prstGeom>
          <a:noFill/>
          <a:ln cap="flat" cmpd="sng" w="25400">
            <a:solidFill>
              <a:srgbClr val="4A7DBA"/>
            </a:solidFill>
            <a:prstDash val="solid"/>
            <a:round/>
            <a:headEnd len="sm" w="sm" type="none"/>
            <a:tailEnd len="lg" w="lg" type="stealth"/>
          </a:ln>
        </p:spPr>
      </p:cxnSp>
      <p:cxnSp>
        <p:nvCxnSpPr>
          <p:cNvPr id="1016" name="Google Shape;1016;p64"/>
          <p:cNvCxnSpPr>
            <a:stCxn id="1002" idx="2"/>
          </p:cNvCxnSpPr>
          <p:nvPr/>
        </p:nvCxnSpPr>
        <p:spPr>
          <a:xfrm flipH="1">
            <a:off x="3783806" y="5257800"/>
            <a:ext cx="7200" cy="990600"/>
          </a:xfrm>
          <a:prstGeom prst="straightConnector1">
            <a:avLst/>
          </a:prstGeom>
          <a:noFill/>
          <a:ln cap="flat" cmpd="sng" w="25400">
            <a:solidFill>
              <a:srgbClr val="4A7DBA"/>
            </a:solidFill>
            <a:prstDash val="solid"/>
            <a:round/>
            <a:headEnd len="sm" w="sm" type="none"/>
            <a:tailEnd len="lg" w="lg" type="stealth"/>
          </a:ln>
        </p:spPr>
      </p:cxnSp>
      <p:cxnSp>
        <p:nvCxnSpPr>
          <p:cNvPr id="1017" name="Google Shape;1017;p64"/>
          <p:cNvCxnSpPr>
            <a:stCxn id="1000" idx="3"/>
          </p:cNvCxnSpPr>
          <p:nvPr/>
        </p:nvCxnSpPr>
        <p:spPr>
          <a:xfrm>
            <a:off x="4290822" y="3352800"/>
            <a:ext cx="337800" cy="2895600"/>
          </a:xfrm>
          <a:prstGeom prst="bentConnector2">
            <a:avLst/>
          </a:prstGeom>
          <a:noFill/>
          <a:ln cap="flat" cmpd="sng" w="25400">
            <a:solidFill>
              <a:srgbClr val="4A7DBA"/>
            </a:solidFill>
            <a:prstDash val="solid"/>
            <a:round/>
            <a:headEnd len="sm" w="sm" type="none"/>
            <a:tailEnd len="lg" w="lg" type="stealth"/>
          </a:ln>
        </p:spPr>
      </p:cxnSp>
      <p:cxnSp>
        <p:nvCxnSpPr>
          <p:cNvPr id="1018" name="Google Shape;1018;p64"/>
          <p:cNvCxnSpPr>
            <a:stCxn id="1008" idx="2"/>
          </p:cNvCxnSpPr>
          <p:nvPr/>
        </p:nvCxnSpPr>
        <p:spPr>
          <a:xfrm>
            <a:off x="6474376" y="5181600"/>
            <a:ext cx="0" cy="1066800"/>
          </a:xfrm>
          <a:prstGeom prst="straightConnector1">
            <a:avLst/>
          </a:prstGeom>
          <a:noFill/>
          <a:ln cap="flat" cmpd="sng" w="25400">
            <a:solidFill>
              <a:srgbClr val="4A7DBA"/>
            </a:solidFill>
            <a:prstDash val="solid"/>
            <a:round/>
            <a:headEnd len="sm" w="sm" type="none"/>
            <a:tailEnd len="lg" w="lg" type="stealth"/>
          </a:ln>
        </p:spPr>
      </p:cxnSp>
      <p:grpSp>
        <p:nvGrpSpPr>
          <p:cNvPr id="1019" name="Google Shape;1019;p64"/>
          <p:cNvGrpSpPr/>
          <p:nvPr/>
        </p:nvGrpSpPr>
        <p:grpSpPr>
          <a:xfrm>
            <a:off x="811213" y="914400"/>
            <a:ext cx="5663164" cy="5334000"/>
            <a:chOff x="811213" y="914400"/>
            <a:chExt cx="5663164" cy="5334000"/>
          </a:xfrm>
        </p:grpSpPr>
        <p:cxnSp>
          <p:nvCxnSpPr>
            <p:cNvPr id="1020" name="Google Shape;1020;p64"/>
            <p:cNvCxnSpPr/>
            <p:nvPr/>
          </p:nvCxnSpPr>
          <p:spPr>
            <a:xfrm rot="10800000">
              <a:off x="811213" y="6248400"/>
              <a:ext cx="5663164" cy="0"/>
            </a:xfrm>
            <a:prstGeom prst="straightConnector1">
              <a:avLst/>
            </a:prstGeom>
            <a:noFill/>
            <a:ln cap="flat" cmpd="sng" w="25400">
              <a:solidFill>
                <a:srgbClr val="4A7DBA"/>
              </a:solidFill>
              <a:prstDash val="solid"/>
              <a:round/>
              <a:headEnd len="sm" w="sm" type="none"/>
              <a:tailEnd len="sm" w="sm" type="none"/>
            </a:ln>
          </p:spPr>
        </p:cxnSp>
        <p:cxnSp>
          <p:nvCxnSpPr>
            <p:cNvPr id="1021" name="Google Shape;1021;p64"/>
            <p:cNvCxnSpPr/>
            <p:nvPr/>
          </p:nvCxnSpPr>
          <p:spPr>
            <a:xfrm rot="10800000">
              <a:off x="811213" y="914400"/>
              <a:ext cx="0" cy="5334000"/>
            </a:xfrm>
            <a:prstGeom prst="straightConnector1">
              <a:avLst/>
            </a:prstGeom>
            <a:noFill/>
            <a:ln cap="flat" cmpd="sng" w="25400">
              <a:solidFill>
                <a:srgbClr val="4A7DBA"/>
              </a:solidFill>
              <a:prstDash val="solid"/>
              <a:round/>
              <a:headEnd len="sm" w="sm" type="none"/>
              <a:tailEnd len="sm" w="sm" type="none"/>
            </a:ln>
          </p:spPr>
        </p:cxnSp>
        <p:cxnSp>
          <p:nvCxnSpPr>
            <p:cNvPr id="1022" name="Google Shape;1022;p64"/>
            <p:cNvCxnSpPr>
              <a:stCxn id="995" idx="2"/>
              <a:endCxn id="996" idx="0"/>
            </p:cNvCxnSpPr>
            <p:nvPr/>
          </p:nvCxnSpPr>
          <p:spPr>
            <a:xfrm>
              <a:off x="4572000" y="914402"/>
              <a:ext cx="0" cy="228600"/>
            </a:xfrm>
            <a:prstGeom prst="straightConnector1">
              <a:avLst/>
            </a:prstGeom>
            <a:noFill/>
            <a:ln cap="flat" cmpd="sng" w="25400">
              <a:solidFill>
                <a:srgbClr val="4A7DBA"/>
              </a:solidFill>
              <a:prstDash val="solid"/>
              <a:round/>
              <a:headEnd len="sm" w="sm" type="none"/>
              <a:tailEnd len="lg" w="lg" type="stealth"/>
            </a:ln>
          </p:spPr>
        </p:cxnSp>
        <p:cxnSp>
          <p:nvCxnSpPr>
            <p:cNvPr id="1023" name="Google Shape;1023;p64"/>
            <p:cNvCxnSpPr/>
            <p:nvPr/>
          </p:nvCxnSpPr>
          <p:spPr>
            <a:xfrm>
              <a:off x="811213" y="914400"/>
              <a:ext cx="3760787" cy="0"/>
            </a:xfrm>
            <a:prstGeom prst="straightConnector1">
              <a:avLst/>
            </a:prstGeom>
            <a:noFill/>
            <a:ln cap="flat" cmpd="sng" w="25400">
              <a:solidFill>
                <a:srgbClr val="4A7DBA"/>
              </a:solidFill>
              <a:prstDash val="solid"/>
              <a:round/>
              <a:headEnd len="sm" w="sm" type="none"/>
              <a:tailEnd len="sm" w="sm" type="none"/>
            </a:ln>
          </p:spPr>
        </p:cxnSp>
      </p:grpSp>
      <p:sp>
        <p:nvSpPr>
          <p:cNvPr id="1024" name="Google Shape;1024;p64"/>
          <p:cNvSpPr txBox="1"/>
          <p:nvPr/>
        </p:nvSpPr>
        <p:spPr>
          <a:xfrm>
            <a:off x="3733800" y="1066800"/>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p:txBody>
      </p:sp>
      <p:sp>
        <p:nvSpPr>
          <p:cNvPr id="1025" name="Google Shape;1025;p64"/>
          <p:cNvSpPr txBox="1"/>
          <p:nvPr/>
        </p:nvSpPr>
        <p:spPr>
          <a:xfrm>
            <a:off x="4993098" y="1066800"/>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p:txBody>
      </p:sp>
      <p:sp>
        <p:nvSpPr>
          <p:cNvPr id="1026" name="Google Shape;1026;p64"/>
          <p:cNvSpPr txBox="1"/>
          <p:nvPr/>
        </p:nvSpPr>
        <p:spPr>
          <a:xfrm>
            <a:off x="5410200" y="1066800"/>
            <a:ext cx="15498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Interrupt cycle</a:t>
            </a:r>
            <a:endParaRPr sz="1800">
              <a:solidFill>
                <a:schemeClr val="dk1"/>
              </a:solidFill>
              <a:latin typeface="Calibri"/>
              <a:ea typeface="Calibri"/>
              <a:cs typeface="Calibri"/>
              <a:sym typeface="Calibri"/>
            </a:endParaRPr>
          </a:p>
        </p:txBody>
      </p:sp>
      <p:sp>
        <p:nvSpPr>
          <p:cNvPr id="1027" name="Google Shape;1027;p64"/>
          <p:cNvSpPr txBox="1"/>
          <p:nvPr/>
        </p:nvSpPr>
        <p:spPr>
          <a:xfrm>
            <a:off x="2057400" y="1066800"/>
            <a:ext cx="17196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Instruction cycle</a:t>
            </a:r>
            <a:endParaRPr sz="1800">
              <a:solidFill>
                <a:schemeClr val="dk1"/>
              </a:solidFill>
              <a:latin typeface="Calibri"/>
              <a:ea typeface="Calibri"/>
              <a:cs typeface="Calibri"/>
              <a:sym typeface="Calibri"/>
            </a:endParaRPr>
          </a:p>
        </p:txBody>
      </p:sp>
      <p:sp>
        <p:nvSpPr>
          <p:cNvPr id="1028" name="Google Shape;1028;p64"/>
          <p:cNvSpPr txBox="1"/>
          <p:nvPr/>
        </p:nvSpPr>
        <p:spPr>
          <a:xfrm>
            <a:off x="3810000" y="3565160"/>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p:txBody>
      </p:sp>
      <p:sp>
        <p:nvSpPr>
          <p:cNvPr id="1029" name="Google Shape;1029;p64"/>
          <p:cNvSpPr txBox="1"/>
          <p:nvPr/>
        </p:nvSpPr>
        <p:spPr>
          <a:xfrm>
            <a:off x="4267200" y="3059668"/>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p:txBody>
      </p:sp>
      <p:cxnSp>
        <p:nvCxnSpPr>
          <p:cNvPr id="1030" name="Google Shape;1030;p64"/>
          <p:cNvCxnSpPr>
            <a:stCxn id="1001" idx="1"/>
          </p:cNvCxnSpPr>
          <p:nvPr/>
        </p:nvCxnSpPr>
        <p:spPr>
          <a:xfrm flipH="1">
            <a:off x="2514580" y="4191000"/>
            <a:ext cx="715800" cy="1325400"/>
          </a:xfrm>
          <a:prstGeom prst="bentConnector2">
            <a:avLst/>
          </a:prstGeom>
          <a:noFill/>
          <a:ln cap="flat" cmpd="sng" w="25400">
            <a:solidFill>
              <a:srgbClr val="4A7DBA"/>
            </a:solidFill>
            <a:prstDash val="solid"/>
            <a:round/>
            <a:headEnd len="sm" w="sm" type="none"/>
            <a:tailEnd len="lg" w="lg" type="stealth"/>
          </a:ln>
        </p:spPr>
      </p:cxnSp>
      <p:cxnSp>
        <p:nvCxnSpPr>
          <p:cNvPr id="1031" name="Google Shape;1031;p64"/>
          <p:cNvCxnSpPr>
            <a:stCxn id="1002" idx="1"/>
          </p:cNvCxnSpPr>
          <p:nvPr/>
        </p:nvCxnSpPr>
        <p:spPr>
          <a:xfrm flipH="1">
            <a:off x="2917302" y="5029200"/>
            <a:ext cx="260100" cy="487200"/>
          </a:xfrm>
          <a:prstGeom prst="bentConnector2">
            <a:avLst/>
          </a:prstGeom>
          <a:noFill/>
          <a:ln cap="flat" cmpd="sng" w="25400">
            <a:solidFill>
              <a:srgbClr val="4A7DBA"/>
            </a:solidFill>
            <a:prstDash val="solid"/>
            <a:round/>
            <a:headEnd len="sm" w="sm" type="none"/>
            <a:tailEnd len="lg" w="lg" type="stealth"/>
          </a:ln>
        </p:spPr>
      </p:cxnSp>
      <p:sp>
        <p:nvSpPr>
          <p:cNvPr id="1032" name="Google Shape;1032;p64"/>
          <p:cNvSpPr txBox="1"/>
          <p:nvPr/>
        </p:nvSpPr>
        <p:spPr>
          <a:xfrm>
            <a:off x="2730400" y="3897868"/>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p:txBody>
      </p:sp>
      <p:sp>
        <p:nvSpPr>
          <p:cNvPr id="1033" name="Google Shape;1033;p64"/>
          <p:cNvSpPr txBox="1"/>
          <p:nvPr/>
        </p:nvSpPr>
        <p:spPr>
          <a:xfrm>
            <a:off x="3797200" y="4355068"/>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p:txBody>
      </p:sp>
      <p:sp>
        <p:nvSpPr>
          <p:cNvPr id="1034" name="Google Shape;1034;p64"/>
          <p:cNvSpPr txBox="1"/>
          <p:nvPr/>
        </p:nvSpPr>
        <p:spPr>
          <a:xfrm>
            <a:off x="2819400" y="4736068"/>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p:txBody>
      </p:sp>
      <p:sp>
        <p:nvSpPr>
          <p:cNvPr id="1035" name="Google Shape;1035;p64"/>
          <p:cNvSpPr txBox="1"/>
          <p:nvPr/>
        </p:nvSpPr>
        <p:spPr>
          <a:xfrm>
            <a:off x="3810000" y="5257800"/>
            <a:ext cx="47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500"/>
                                        <p:tgtEl>
                                          <p:spTgt spid="1024"/>
                                        </p:tgtEl>
                                      </p:cBhvr>
                                    </p:animEffect>
                                  </p:childTnLst>
                                </p:cTn>
                              </p:par>
                              <p:par>
                                <p:cTn fill="hold" nodeType="with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500"/>
                                        <p:tgtEl>
                                          <p:spTgt spid="1011"/>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500"/>
                                        <p:tgtEl>
                                          <p:spTgt spid="10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500"/>
                                        <p:tgtEl>
                                          <p:spTgt spid="1013"/>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500"/>
                                        <p:tgtEl>
                                          <p:spTgt spid="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500"/>
                                        <p:tgtEl>
                                          <p:spTgt spid="10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500"/>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5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5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500"/>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50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500"/>
                                        <p:tgtEl>
                                          <p:spTgt spid="10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500"/>
                                        <p:tgtEl>
                                          <p:spTgt spid="1033"/>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500"/>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500"/>
                                        <p:tgtEl>
                                          <p:spTgt spid="10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500"/>
                                        <p:tgtEl>
                                          <p:spTgt spid="1032"/>
                                        </p:tgtEl>
                                      </p:cBhvr>
                                    </p:animEffec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500"/>
                                        <p:tgtEl>
                                          <p:spTgt spid="1030"/>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500"/>
                                        <p:tgtEl>
                                          <p:spTgt spid="1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5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500"/>
                                        <p:tgtEl>
                                          <p:spTgt spid="10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500"/>
                                        <p:tgtEl>
                                          <p:spTgt spid="1034"/>
                                        </p:tgtEl>
                                      </p:cBhvr>
                                    </p:animEffect>
                                  </p:childTnLst>
                                </p:cTn>
                              </p:par>
                              <p:par>
                                <p:cTn fill="hold" nodeType="with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500"/>
                                        <p:tgtEl>
                                          <p:spTgt spid="10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500"/>
                                        <p:tgtEl>
                                          <p:spTgt spid="10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500"/>
                                        <p:tgtEl>
                                          <p:spTgt spid="1025"/>
                                        </p:tgtEl>
                                      </p:cBhvr>
                                    </p:animEffect>
                                  </p:childTnLst>
                                </p:cTn>
                              </p:par>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500"/>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500"/>
                                        <p:tgtEl>
                                          <p:spTgt spid="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500"/>
                                        <p:tgtEl>
                                          <p:spTgt spid="10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500"/>
                                        <p:tgtEl>
                                          <p:spTgt spid="1009"/>
                                        </p:tgtEl>
                                      </p:cBhvr>
                                    </p:animEffect>
                                  </p:childTnLst>
                                </p:cTn>
                              </p:par>
                              <p:par>
                                <p:cTn fill="hold" nodeType="with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500"/>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500"/>
                                        <p:tgtEl>
                                          <p:spTgt spid="1010"/>
                                        </p:tgtEl>
                                      </p:cBhvr>
                                    </p:animEffect>
                                  </p:childTnLst>
                                </p:cTn>
                              </p:par>
                              <p:par>
                                <p:cTn fill="hold" nodeType="with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500"/>
                                        <p:tgtEl>
                                          <p:spTgt spid="10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65"/>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Interrupt Cycle</a:t>
            </a:r>
            <a:endParaRPr/>
          </a:p>
        </p:txBody>
      </p:sp>
      <p:sp>
        <p:nvSpPr>
          <p:cNvPr id="1041" name="Google Shape;1041;p6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interrupt cycle is a hardware implementation of a branch and save return address operation.</a:t>
            </a:r>
            <a:endParaRPr/>
          </a:p>
          <a:p>
            <a:pPr indent="-342883" lvl="0" marL="342883" rtl="0" algn="just">
              <a:lnSpc>
                <a:spcPct val="114000"/>
              </a:lnSpc>
              <a:spcBef>
                <a:spcPts val="480"/>
              </a:spcBef>
              <a:spcAft>
                <a:spcPts val="0"/>
              </a:spcAft>
              <a:buClr>
                <a:schemeClr val="dk1"/>
              </a:buClr>
              <a:buSzPts val="2400"/>
              <a:buChar char="▪"/>
            </a:pPr>
            <a:r>
              <a:rPr lang="en-US"/>
              <a:t>An interrupt flip-flop R is included in the computer. </a:t>
            </a:r>
            <a:endParaRPr/>
          </a:p>
          <a:p>
            <a:pPr indent="-342883" lvl="0" marL="342883" rtl="0" algn="just">
              <a:lnSpc>
                <a:spcPct val="114000"/>
              </a:lnSpc>
              <a:spcBef>
                <a:spcPts val="480"/>
              </a:spcBef>
              <a:spcAft>
                <a:spcPts val="0"/>
              </a:spcAft>
              <a:buClr>
                <a:schemeClr val="dk1"/>
              </a:buClr>
              <a:buSzPts val="2400"/>
              <a:buChar char="▪"/>
            </a:pPr>
            <a:r>
              <a:rPr lang="en-US"/>
              <a:t>When R = 0, the computer goes through an instruction cycle.</a:t>
            </a:r>
            <a:endParaRPr/>
          </a:p>
          <a:p>
            <a:pPr indent="-190483" lvl="0" marL="342883" rtl="0" algn="just">
              <a:lnSpc>
                <a:spcPct val="114000"/>
              </a:lnSpc>
              <a:spcBef>
                <a:spcPts val="480"/>
              </a:spcBef>
              <a:spcAft>
                <a:spcPts val="0"/>
              </a:spcAft>
              <a:buClr>
                <a:schemeClr val="dk1"/>
              </a:buClr>
              <a:buSzPts val="24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66"/>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Interrupt Cycle</a:t>
            </a:r>
            <a:endParaRPr/>
          </a:p>
        </p:txBody>
      </p:sp>
      <p:sp>
        <p:nvSpPr>
          <p:cNvPr id="1047" name="Google Shape;1047;p6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04000"/>
              </a:lnSpc>
              <a:spcBef>
                <a:spcPts val="0"/>
              </a:spcBef>
              <a:spcAft>
                <a:spcPts val="0"/>
              </a:spcAft>
              <a:buClr>
                <a:schemeClr val="dk1"/>
              </a:buClr>
              <a:buSzPts val="2400"/>
              <a:buChar char="▪"/>
            </a:pPr>
            <a:r>
              <a:rPr lang="en-US"/>
              <a:t>During the execute phase of the instruction cycle IEN is checked by the control.</a:t>
            </a:r>
            <a:endParaRPr/>
          </a:p>
          <a:p>
            <a:pPr indent="-342883" lvl="0" marL="342883" rtl="0" algn="just">
              <a:lnSpc>
                <a:spcPct val="104000"/>
              </a:lnSpc>
              <a:spcBef>
                <a:spcPts val="480"/>
              </a:spcBef>
              <a:spcAft>
                <a:spcPts val="0"/>
              </a:spcAft>
              <a:buClr>
                <a:schemeClr val="dk1"/>
              </a:buClr>
              <a:buSzPts val="2400"/>
              <a:buChar char="▪"/>
            </a:pPr>
            <a:r>
              <a:rPr lang="en-US"/>
              <a:t>If it is 0, it indicates that the programmer does not want to use the interrupt, so control continues with the next instruction cycle. </a:t>
            </a:r>
            <a:endParaRPr/>
          </a:p>
          <a:p>
            <a:pPr indent="-342883" lvl="0" marL="342883" rtl="0" algn="just">
              <a:lnSpc>
                <a:spcPct val="104000"/>
              </a:lnSpc>
              <a:spcBef>
                <a:spcPts val="480"/>
              </a:spcBef>
              <a:spcAft>
                <a:spcPts val="0"/>
              </a:spcAft>
              <a:buClr>
                <a:schemeClr val="dk1"/>
              </a:buClr>
              <a:buSzPts val="2400"/>
              <a:buChar char="▪"/>
            </a:pPr>
            <a:r>
              <a:rPr lang="en-US"/>
              <a:t>If IEN is 1, control checks the flag bits. </a:t>
            </a:r>
            <a:endParaRPr/>
          </a:p>
          <a:p>
            <a:pPr indent="-342883" lvl="0" marL="342883" rtl="0" algn="just">
              <a:lnSpc>
                <a:spcPct val="104000"/>
              </a:lnSpc>
              <a:spcBef>
                <a:spcPts val="480"/>
              </a:spcBef>
              <a:spcAft>
                <a:spcPts val="0"/>
              </a:spcAft>
              <a:buClr>
                <a:schemeClr val="dk1"/>
              </a:buClr>
              <a:buSzPts val="2400"/>
              <a:buChar char="▪"/>
            </a:pPr>
            <a:r>
              <a:rPr lang="en-US"/>
              <a:t>If both flags are 0, it indicates that neither the input nor the output registers are ready for transfer of information. </a:t>
            </a:r>
            <a:endParaRPr/>
          </a:p>
          <a:p>
            <a:pPr indent="-342883" lvl="0" marL="342883" rtl="0" algn="just">
              <a:lnSpc>
                <a:spcPct val="104000"/>
              </a:lnSpc>
              <a:spcBef>
                <a:spcPts val="480"/>
              </a:spcBef>
              <a:spcAft>
                <a:spcPts val="0"/>
              </a:spcAft>
              <a:buClr>
                <a:schemeClr val="dk1"/>
              </a:buClr>
              <a:buSzPts val="2400"/>
              <a:buChar char="▪"/>
            </a:pPr>
            <a:r>
              <a:rPr lang="en-US"/>
              <a:t>In this case, control continues with the next instruction cycle. If either flag is set to 1 while IEN = 1, flip-flop R is set to 1. </a:t>
            </a:r>
            <a:endParaRPr/>
          </a:p>
          <a:p>
            <a:pPr indent="-342883" lvl="0" marL="342883" rtl="0" algn="just">
              <a:lnSpc>
                <a:spcPct val="104000"/>
              </a:lnSpc>
              <a:spcBef>
                <a:spcPts val="480"/>
              </a:spcBef>
              <a:spcAft>
                <a:spcPts val="0"/>
              </a:spcAft>
              <a:buClr>
                <a:schemeClr val="dk1"/>
              </a:buClr>
              <a:buSzPts val="2400"/>
              <a:buChar char="▪"/>
            </a:pPr>
            <a:r>
              <a:rPr lang="en-US"/>
              <a:t>At the end of the execute phase, control checks the value of R, and if it is equal to 1, it goes to an interrupt cycle instead of an instruction cycle.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1" name="Shape 1051"/>
        <p:cNvGrpSpPr/>
        <p:nvPr/>
      </p:nvGrpSpPr>
      <p:grpSpPr>
        <a:xfrm>
          <a:off x="0" y="0"/>
          <a:ext cx="0" cy="0"/>
          <a:chOff x="0" y="0"/>
          <a:chExt cx="0" cy="0"/>
        </a:xfrm>
      </p:grpSpPr>
      <p:sp>
        <p:nvSpPr>
          <p:cNvPr id="1052" name="Google Shape;1052;p67"/>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Register transfer statements for Interrupt cycle</a:t>
            </a:r>
            <a:endParaRPr sz="3240"/>
          </a:p>
        </p:txBody>
      </p:sp>
      <p:sp>
        <p:nvSpPr>
          <p:cNvPr id="1053" name="Google Shape;1053;p6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flip-flop is set to 1 if IEN = 1 and either FGI or FGO are equal to 1. This can happen with any clock transition except when timing signals T</a:t>
            </a:r>
            <a:r>
              <a:rPr baseline="-25000" lang="en-US"/>
              <a:t>0</a:t>
            </a:r>
            <a:r>
              <a:rPr lang="en-US"/>
              <a:t>, T</a:t>
            </a:r>
            <a:r>
              <a:rPr baseline="-25000" lang="en-US"/>
              <a:t>1</a:t>
            </a:r>
            <a:r>
              <a:rPr lang="en-US"/>
              <a:t> or T</a:t>
            </a:r>
            <a:r>
              <a:rPr baseline="-25000" lang="en-US"/>
              <a:t>2</a:t>
            </a:r>
            <a:r>
              <a:rPr lang="en-US"/>
              <a:t> are active.</a:t>
            </a:r>
            <a:endParaRPr/>
          </a:p>
          <a:p>
            <a:pPr indent="-342883" lvl="0" marL="342883" rtl="0" algn="just">
              <a:lnSpc>
                <a:spcPct val="114000"/>
              </a:lnSpc>
              <a:spcBef>
                <a:spcPts val="480"/>
              </a:spcBef>
              <a:spcAft>
                <a:spcPts val="0"/>
              </a:spcAft>
              <a:buClr>
                <a:schemeClr val="dk1"/>
              </a:buClr>
              <a:buSzPts val="2400"/>
              <a:buChar char="▪"/>
            </a:pPr>
            <a:r>
              <a:rPr lang="en-US"/>
              <a:t>The condition for setting flip-flop R= 1 can be expressed with the following register transfer statement:</a:t>
            </a:r>
            <a:endParaRPr/>
          </a:p>
          <a:p>
            <a:pPr indent="0" lvl="0" marL="0" rtl="0" algn="ctr">
              <a:lnSpc>
                <a:spcPct val="114000"/>
              </a:lnSpc>
              <a:spcBef>
                <a:spcPts val="480"/>
              </a:spcBef>
              <a:spcAft>
                <a:spcPts val="0"/>
              </a:spcAft>
              <a:buClr>
                <a:schemeClr val="dk1"/>
              </a:buClr>
              <a:buSzPts val="2400"/>
              <a:buNone/>
            </a:pPr>
            <a:r>
              <a:rPr lang="en-US"/>
              <a:t>T</a:t>
            </a:r>
            <a:r>
              <a:rPr baseline="-25000" lang="en-US"/>
              <a:t>0</a:t>
            </a:r>
            <a:r>
              <a:rPr lang="en-US"/>
              <a:t>′T</a:t>
            </a:r>
            <a:r>
              <a:rPr baseline="-25000" lang="en-US"/>
              <a:t>1</a:t>
            </a:r>
            <a:r>
              <a:rPr lang="en-US"/>
              <a:t>′T</a:t>
            </a:r>
            <a:r>
              <a:rPr baseline="-25000" lang="en-US"/>
              <a:t>2 </a:t>
            </a:r>
            <a:r>
              <a:rPr lang="en-US"/>
              <a:t>′</a:t>
            </a:r>
            <a:r>
              <a:rPr baseline="-25000" lang="en-US"/>
              <a:t> </a:t>
            </a:r>
            <a:r>
              <a:rPr lang="en-US"/>
              <a:t>(IEN) (FGI + FGO): R ← 1</a:t>
            </a:r>
            <a:endParaRPr/>
          </a:p>
          <a:p>
            <a:pPr indent="-342883" lvl="0" marL="342883" rtl="0" algn="just">
              <a:lnSpc>
                <a:spcPct val="114000"/>
              </a:lnSpc>
              <a:spcBef>
                <a:spcPts val="480"/>
              </a:spcBef>
              <a:spcAft>
                <a:spcPts val="0"/>
              </a:spcAft>
              <a:buClr>
                <a:schemeClr val="dk1"/>
              </a:buClr>
              <a:buSzPts val="2400"/>
              <a:buChar char="▪"/>
            </a:pPr>
            <a:r>
              <a:rPr lang="en-US"/>
              <a:t>The symbol + between FGI and FGO in the control function designates a logic OR operation. This is AND with IEN and T</a:t>
            </a:r>
            <a:r>
              <a:rPr baseline="-25000" lang="en-US"/>
              <a:t>0</a:t>
            </a:r>
            <a:r>
              <a:rPr lang="en-US"/>
              <a:t>′T</a:t>
            </a:r>
            <a:r>
              <a:rPr baseline="-25000" lang="en-US"/>
              <a:t>1</a:t>
            </a:r>
            <a:r>
              <a:rPr lang="en-US"/>
              <a:t>′ T</a:t>
            </a:r>
            <a:r>
              <a:rPr baseline="-25000" lang="en-US"/>
              <a:t>2</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68"/>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Register transfer statements for Interrupt cycle</a:t>
            </a:r>
            <a:endParaRPr/>
          </a:p>
        </p:txBody>
      </p:sp>
      <p:sp>
        <p:nvSpPr>
          <p:cNvPr id="1059" name="Google Shape;1059;p6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fetch and decode phases of the instruction cycle must be modified and Replace T</a:t>
            </a:r>
            <a:r>
              <a:rPr baseline="-25000" lang="en-US"/>
              <a:t>0</a:t>
            </a:r>
            <a:r>
              <a:rPr lang="en-US"/>
              <a:t>, T</a:t>
            </a:r>
            <a:r>
              <a:rPr baseline="-25000" lang="en-US"/>
              <a:t>1</a:t>
            </a:r>
            <a:r>
              <a:rPr lang="en-US"/>
              <a:t>, T</a:t>
            </a:r>
            <a:r>
              <a:rPr baseline="-25000" lang="en-US"/>
              <a:t>2</a:t>
            </a:r>
            <a:r>
              <a:rPr lang="en-US"/>
              <a:t>  with  R'T</a:t>
            </a:r>
            <a:r>
              <a:rPr baseline="-25000" lang="en-US"/>
              <a:t>0</a:t>
            </a:r>
            <a:r>
              <a:rPr lang="en-US"/>
              <a:t>, R'T</a:t>
            </a:r>
            <a:r>
              <a:rPr baseline="-25000" lang="en-US"/>
              <a:t>1</a:t>
            </a:r>
            <a:r>
              <a:rPr lang="en-US"/>
              <a:t>, R'T</a:t>
            </a:r>
            <a:r>
              <a:rPr baseline="-25000" lang="en-US"/>
              <a:t>2</a:t>
            </a:r>
            <a:endParaRPr/>
          </a:p>
          <a:p>
            <a:pPr indent="-342883" lvl="0" marL="342883" rtl="0" algn="just">
              <a:lnSpc>
                <a:spcPct val="114000"/>
              </a:lnSpc>
              <a:spcBef>
                <a:spcPts val="480"/>
              </a:spcBef>
              <a:spcAft>
                <a:spcPts val="0"/>
              </a:spcAft>
              <a:buClr>
                <a:schemeClr val="dk1"/>
              </a:buClr>
              <a:buSzPts val="2400"/>
              <a:buChar char="▪"/>
            </a:pPr>
            <a:r>
              <a:rPr lang="en-US"/>
              <a:t>Therefore the interrupt cycle statements are :</a:t>
            </a:r>
            <a:endParaRPr/>
          </a:p>
          <a:p>
            <a:pPr indent="0" lvl="0" marL="2514600" rtl="0" algn="just">
              <a:lnSpc>
                <a:spcPct val="114000"/>
              </a:lnSpc>
              <a:spcBef>
                <a:spcPts val="480"/>
              </a:spcBef>
              <a:spcAft>
                <a:spcPts val="0"/>
              </a:spcAft>
              <a:buClr>
                <a:schemeClr val="dk1"/>
              </a:buClr>
              <a:buSzPts val="2400"/>
              <a:buNone/>
            </a:pPr>
            <a:r>
              <a:rPr lang="en-US"/>
              <a:t>RT</a:t>
            </a:r>
            <a:r>
              <a:rPr baseline="-25000" lang="en-US"/>
              <a:t>0 </a:t>
            </a:r>
            <a:r>
              <a:rPr lang="en-US"/>
              <a:t>: AR ← 0,  TR ← PC</a:t>
            </a:r>
            <a:endParaRPr/>
          </a:p>
          <a:p>
            <a:pPr indent="0" lvl="0" marL="2514600" rtl="0" algn="just">
              <a:lnSpc>
                <a:spcPct val="114000"/>
              </a:lnSpc>
              <a:spcBef>
                <a:spcPts val="480"/>
              </a:spcBef>
              <a:spcAft>
                <a:spcPts val="0"/>
              </a:spcAft>
              <a:buClr>
                <a:schemeClr val="dk1"/>
              </a:buClr>
              <a:buSzPts val="2400"/>
              <a:buNone/>
            </a:pPr>
            <a:r>
              <a:rPr lang="en-US"/>
              <a:t>RT</a:t>
            </a:r>
            <a:r>
              <a:rPr baseline="-25000" lang="en-US"/>
              <a:t>1 </a:t>
            </a:r>
            <a:r>
              <a:rPr lang="en-US"/>
              <a:t>: M[AR] ← TR,  PC ← 0</a:t>
            </a:r>
            <a:endParaRPr/>
          </a:p>
          <a:p>
            <a:pPr indent="0" lvl="0" marL="2514600" rtl="0" algn="just">
              <a:lnSpc>
                <a:spcPct val="114000"/>
              </a:lnSpc>
              <a:spcBef>
                <a:spcPts val="480"/>
              </a:spcBef>
              <a:spcAft>
                <a:spcPts val="0"/>
              </a:spcAft>
              <a:buClr>
                <a:schemeClr val="dk1"/>
              </a:buClr>
              <a:buSzPts val="2400"/>
              <a:buNone/>
            </a:pPr>
            <a:r>
              <a:rPr lang="en-US"/>
              <a:t>RT</a:t>
            </a:r>
            <a:r>
              <a:rPr baseline="-25000" lang="en-US"/>
              <a:t>2 </a:t>
            </a:r>
            <a:r>
              <a:rPr lang="en-US"/>
              <a:t>: PC ← PC + 1,  IEN ← 0,  R ← 0, SC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69"/>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40"/>
              <a:buFont typeface="Open Sans SemiBold"/>
              <a:buNone/>
            </a:pPr>
            <a:r>
              <a:rPr lang="en-US" sz="3240"/>
              <a:t>Register transfer statements for Interrupt cycle</a:t>
            </a:r>
            <a:endParaRPr/>
          </a:p>
        </p:txBody>
      </p:sp>
      <p:sp>
        <p:nvSpPr>
          <p:cNvPr id="1065" name="Google Shape;1065;p6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During the first timing signal AR is cleared to 0, and the content of PC is transferred to the temporary register TR. </a:t>
            </a:r>
            <a:endParaRPr/>
          </a:p>
          <a:p>
            <a:pPr indent="-342883" lvl="0" marL="342883" rtl="0" algn="just">
              <a:lnSpc>
                <a:spcPct val="114000"/>
              </a:lnSpc>
              <a:spcBef>
                <a:spcPts val="480"/>
              </a:spcBef>
              <a:spcAft>
                <a:spcPts val="0"/>
              </a:spcAft>
              <a:buClr>
                <a:schemeClr val="dk1"/>
              </a:buClr>
              <a:buSzPts val="2400"/>
              <a:buChar char="▪"/>
            </a:pPr>
            <a:r>
              <a:rPr lang="en-US"/>
              <a:t>With the second timing signal, the return address is stored in memory at location 0 and PC is cleared to 0. </a:t>
            </a:r>
            <a:endParaRPr/>
          </a:p>
          <a:p>
            <a:pPr indent="-342883" lvl="0" marL="342883" rtl="0" algn="just">
              <a:lnSpc>
                <a:spcPct val="114000"/>
              </a:lnSpc>
              <a:spcBef>
                <a:spcPts val="480"/>
              </a:spcBef>
              <a:spcAft>
                <a:spcPts val="0"/>
              </a:spcAft>
              <a:buClr>
                <a:schemeClr val="dk1"/>
              </a:buClr>
              <a:buSzPts val="2400"/>
              <a:buChar char="▪"/>
            </a:pPr>
            <a:r>
              <a:rPr lang="en-US"/>
              <a:t>The third timing signal increments PC to 1, clears IEN and R, and control goes back to T</a:t>
            </a:r>
            <a:r>
              <a:rPr baseline="-25000" lang="en-US"/>
              <a:t>0 </a:t>
            </a:r>
            <a:r>
              <a:rPr lang="en-US"/>
              <a:t>by clearing SC to 0. </a:t>
            </a:r>
            <a:endParaRPr/>
          </a:p>
          <a:p>
            <a:pPr indent="-342883" lvl="0" marL="342883" rtl="0" algn="just">
              <a:lnSpc>
                <a:spcPct val="114000"/>
              </a:lnSpc>
              <a:spcBef>
                <a:spcPts val="480"/>
              </a:spcBef>
              <a:spcAft>
                <a:spcPts val="0"/>
              </a:spcAft>
              <a:buClr>
                <a:schemeClr val="dk1"/>
              </a:buClr>
              <a:buSzPts val="2400"/>
              <a:buChar char="▪"/>
            </a:pPr>
            <a:r>
              <a:rPr lang="en-US"/>
              <a:t>The beginning of the next instruction cycle has the condition RT</a:t>
            </a:r>
            <a:r>
              <a:rPr baseline="-25000" lang="en-US"/>
              <a:t>0</a:t>
            </a:r>
            <a:r>
              <a:rPr lang="en-US"/>
              <a:t> and the content of PC is equal to 1. The control then goes through an instruction cycle that fetches and executes the BUN instruction in location 1.</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Google Shape;1070;p70"/>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Demonstration of Interrupt Cycle</a:t>
            </a:r>
            <a:endParaRPr/>
          </a:p>
        </p:txBody>
      </p:sp>
      <p:sp>
        <p:nvSpPr>
          <p:cNvPr id="1071" name="Google Shape;1071;p70"/>
          <p:cNvSpPr/>
          <p:nvPr/>
        </p:nvSpPr>
        <p:spPr>
          <a:xfrm>
            <a:off x="914400" y="1219200"/>
            <a:ext cx="2971800" cy="411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2" name="Google Shape;1072;p70"/>
          <p:cNvSpPr/>
          <p:nvPr/>
        </p:nvSpPr>
        <p:spPr>
          <a:xfrm>
            <a:off x="914400" y="12192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1073" name="Google Shape;1073;p70"/>
          <p:cNvSpPr/>
          <p:nvPr/>
        </p:nvSpPr>
        <p:spPr>
          <a:xfrm>
            <a:off x="914400" y="16764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BUN	         1120</a:t>
            </a:r>
            <a:endParaRPr sz="1800">
              <a:solidFill>
                <a:schemeClr val="dk1"/>
              </a:solidFill>
              <a:latin typeface="Calibri"/>
              <a:ea typeface="Calibri"/>
              <a:cs typeface="Calibri"/>
              <a:sym typeface="Calibri"/>
            </a:endParaRPr>
          </a:p>
        </p:txBody>
      </p:sp>
      <p:sp>
        <p:nvSpPr>
          <p:cNvPr id="1074" name="Google Shape;1074;p70"/>
          <p:cNvSpPr/>
          <p:nvPr/>
        </p:nvSpPr>
        <p:spPr>
          <a:xfrm>
            <a:off x="914400" y="2133600"/>
            <a:ext cx="2971800" cy="150317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Main Program</a:t>
            </a:r>
            <a:endParaRPr sz="1800">
              <a:solidFill>
                <a:schemeClr val="dk1"/>
              </a:solidFill>
              <a:latin typeface="Calibri"/>
              <a:ea typeface="Calibri"/>
              <a:cs typeface="Calibri"/>
              <a:sym typeface="Calibri"/>
            </a:endParaRPr>
          </a:p>
        </p:txBody>
      </p:sp>
      <p:sp>
        <p:nvSpPr>
          <p:cNvPr id="1075" name="Google Shape;1075;p70"/>
          <p:cNvSpPr/>
          <p:nvPr/>
        </p:nvSpPr>
        <p:spPr>
          <a:xfrm>
            <a:off x="914400" y="3648440"/>
            <a:ext cx="2971800" cy="115216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I/O program</a:t>
            </a:r>
            <a:endParaRPr sz="1800">
              <a:solidFill>
                <a:schemeClr val="dk1"/>
              </a:solidFill>
              <a:latin typeface="Calibri"/>
              <a:ea typeface="Calibri"/>
              <a:cs typeface="Calibri"/>
              <a:sym typeface="Calibri"/>
            </a:endParaRPr>
          </a:p>
        </p:txBody>
      </p:sp>
      <p:sp>
        <p:nvSpPr>
          <p:cNvPr id="1076" name="Google Shape;1076;p70"/>
          <p:cNvSpPr/>
          <p:nvPr/>
        </p:nvSpPr>
        <p:spPr>
          <a:xfrm>
            <a:off x="914400" y="4800598"/>
            <a:ext cx="2971800" cy="53340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	     BUN	             0</a:t>
            </a:r>
            <a:endParaRPr sz="1800">
              <a:solidFill>
                <a:schemeClr val="dk1"/>
              </a:solidFill>
              <a:latin typeface="Calibri"/>
              <a:ea typeface="Calibri"/>
              <a:cs typeface="Calibri"/>
              <a:sym typeface="Calibri"/>
            </a:endParaRPr>
          </a:p>
        </p:txBody>
      </p:sp>
      <p:sp>
        <p:nvSpPr>
          <p:cNvPr id="1077" name="Google Shape;1077;p70"/>
          <p:cNvSpPr txBox="1"/>
          <p:nvPr/>
        </p:nvSpPr>
        <p:spPr>
          <a:xfrm>
            <a:off x="481408" y="1262064"/>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078" name="Google Shape;1078;p70"/>
          <p:cNvSpPr txBox="1"/>
          <p:nvPr/>
        </p:nvSpPr>
        <p:spPr>
          <a:xfrm>
            <a:off x="460314" y="1704976"/>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079" name="Google Shape;1079;p70"/>
          <p:cNvSpPr txBox="1"/>
          <p:nvPr/>
        </p:nvSpPr>
        <p:spPr>
          <a:xfrm>
            <a:off x="-70303" y="2514600"/>
            <a:ext cx="9989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PC = 256</a:t>
            </a:r>
            <a:endParaRPr/>
          </a:p>
        </p:txBody>
      </p:sp>
      <p:sp>
        <p:nvSpPr>
          <p:cNvPr id="1080" name="Google Shape;1080;p70"/>
          <p:cNvSpPr txBox="1"/>
          <p:nvPr/>
        </p:nvSpPr>
        <p:spPr>
          <a:xfrm>
            <a:off x="381000" y="2286000"/>
            <a:ext cx="5357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255</a:t>
            </a:r>
            <a:endParaRPr sz="1800">
              <a:solidFill>
                <a:schemeClr val="dk1"/>
              </a:solidFill>
              <a:latin typeface="Calibri"/>
              <a:ea typeface="Calibri"/>
              <a:cs typeface="Calibri"/>
              <a:sym typeface="Calibri"/>
            </a:endParaRPr>
          </a:p>
        </p:txBody>
      </p:sp>
      <p:sp>
        <p:nvSpPr>
          <p:cNvPr id="1081" name="Google Shape;1081;p70"/>
          <p:cNvSpPr txBox="1"/>
          <p:nvPr/>
        </p:nvSpPr>
        <p:spPr>
          <a:xfrm>
            <a:off x="909918" y="5345668"/>
            <a:ext cx="297628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Before Interrupt</a:t>
            </a:r>
            <a:endParaRPr baseline="-25000" sz="1800">
              <a:solidFill>
                <a:schemeClr val="dk1"/>
              </a:solidFill>
              <a:latin typeface="Calibri"/>
              <a:ea typeface="Calibri"/>
              <a:cs typeface="Calibri"/>
              <a:sym typeface="Calibri"/>
            </a:endParaRPr>
          </a:p>
        </p:txBody>
      </p:sp>
      <p:sp>
        <p:nvSpPr>
          <p:cNvPr id="1082" name="Google Shape;1082;p70"/>
          <p:cNvSpPr txBox="1"/>
          <p:nvPr/>
        </p:nvSpPr>
        <p:spPr>
          <a:xfrm>
            <a:off x="257176" y="3657600"/>
            <a:ext cx="6527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1120</a:t>
            </a:r>
            <a:endParaRPr sz="1800">
              <a:solidFill>
                <a:schemeClr val="dk1"/>
              </a:solidFill>
              <a:latin typeface="Calibri"/>
              <a:ea typeface="Calibri"/>
              <a:cs typeface="Calibri"/>
              <a:sym typeface="Calibri"/>
            </a:endParaRPr>
          </a:p>
        </p:txBody>
      </p:sp>
      <p:sp>
        <p:nvSpPr>
          <p:cNvPr id="1083" name="Google Shape;1083;p70"/>
          <p:cNvSpPr/>
          <p:nvPr/>
        </p:nvSpPr>
        <p:spPr>
          <a:xfrm>
            <a:off x="5709103" y="1219200"/>
            <a:ext cx="2971800" cy="4114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4" name="Google Shape;1084;p70"/>
          <p:cNvSpPr/>
          <p:nvPr/>
        </p:nvSpPr>
        <p:spPr>
          <a:xfrm>
            <a:off x="5709103" y="12192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256</a:t>
            </a:r>
            <a:endParaRPr sz="1800">
              <a:solidFill>
                <a:schemeClr val="dk1"/>
              </a:solidFill>
              <a:latin typeface="Calibri"/>
              <a:ea typeface="Calibri"/>
              <a:cs typeface="Calibri"/>
              <a:sym typeface="Calibri"/>
            </a:endParaRPr>
          </a:p>
        </p:txBody>
      </p:sp>
      <p:sp>
        <p:nvSpPr>
          <p:cNvPr id="1085" name="Google Shape;1085;p70"/>
          <p:cNvSpPr/>
          <p:nvPr/>
        </p:nvSpPr>
        <p:spPr>
          <a:xfrm>
            <a:off x="5709103" y="1676400"/>
            <a:ext cx="2971800" cy="457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BUN	         1120</a:t>
            </a:r>
            <a:endParaRPr sz="1800">
              <a:solidFill>
                <a:schemeClr val="dk1"/>
              </a:solidFill>
              <a:latin typeface="Calibri"/>
              <a:ea typeface="Calibri"/>
              <a:cs typeface="Calibri"/>
              <a:sym typeface="Calibri"/>
            </a:endParaRPr>
          </a:p>
        </p:txBody>
      </p:sp>
      <p:sp>
        <p:nvSpPr>
          <p:cNvPr id="1086" name="Google Shape;1086;p70"/>
          <p:cNvSpPr/>
          <p:nvPr/>
        </p:nvSpPr>
        <p:spPr>
          <a:xfrm>
            <a:off x="5709103" y="2133600"/>
            <a:ext cx="2971800" cy="150317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Main Program</a:t>
            </a:r>
            <a:endParaRPr sz="1800">
              <a:solidFill>
                <a:schemeClr val="dk1"/>
              </a:solidFill>
              <a:latin typeface="Calibri"/>
              <a:ea typeface="Calibri"/>
              <a:cs typeface="Calibri"/>
              <a:sym typeface="Calibri"/>
            </a:endParaRPr>
          </a:p>
        </p:txBody>
      </p:sp>
      <p:sp>
        <p:nvSpPr>
          <p:cNvPr id="1087" name="Google Shape;1087;p70"/>
          <p:cNvSpPr/>
          <p:nvPr/>
        </p:nvSpPr>
        <p:spPr>
          <a:xfrm>
            <a:off x="5709103" y="3648440"/>
            <a:ext cx="2971800" cy="115216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I/O program</a:t>
            </a:r>
            <a:endParaRPr sz="1800">
              <a:solidFill>
                <a:schemeClr val="dk1"/>
              </a:solidFill>
              <a:latin typeface="Calibri"/>
              <a:ea typeface="Calibri"/>
              <a:cs typeface="Calibri"/>
              <a:sym typeface="Calibri"/>
            </a:endParaRPr>
          </a:p>
        </p:txBody>
      </p:sp>
      <p:sp>
        <p:nvSpPr>
          <p:cNvPr id="1088" name="Google Shape;1088;p70"/>
          <p:cNvSpPr/>
          <p:nvPr/>
        </p:nvSpPr>
        <p:spPr>
          <a:xfrm>
            <a:off x="5709103" y="4800598"/>
            <a:ext cx="2971800" cy="53340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	     BUN	             0</a:t>
            </a:r>
            <a:endParaRPr sz="1800">
              <a:solidFill>
                <a:schemeClr val="dk1"/>
              </a:solidFill>
              <a:latin typeface="Calibri"/>
              <a:ea typeface="Calibri"/>
              <a:cs typeface="Calibri"/>
              <a:sym typeface="Calibri"/>
            </a:endParaRPr>
          </a:p>
        </p:txBody>
      </p:sp>
      <p:sp>
        <p:nvSpPr>
          <p:cNvPr id="1089" name="Google Shape;1089;p70"/>
          <p:cNvSpPr txBox="1"/>
          <p:nvPr/>
        </p:nvSpPr>
        <p:spPr>
          <a:xfrm>
            <a:off x="5276111" y="1262064"/>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090" name="Google Shape;1090;p70"/>
          <p:cNvSpPr txBox="1"/>
          <p:nvPr/>
        </p:nvSpPr>
        <p:spPr>
          <a:xfrm>
            <a:off x="4953000" y="1719264"/>
            <a:ext cx="7649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PC = 1</a:t>
            </a:r>
            <a:endParaRPr sz="1800">
              <a:solidFill>
                <a:schemeClr val="dk1"/>
              </a:solidFill>
              <a:latin typeface="Calibri"/>
              <a:ea typeface="Calibri"/>
              <a:cs typeface="Calibri"/>
              <a:sym typeface="Calibri"/>
            </a:endParaRPr>
          </a:p>
        </p:txBody>
      </p:sp>
      <p:sp>
        <p:nvSpPr>
          <p:cNvPr id="1091" name="Google Shape;1091;p70"/>
          <p:cNvSpPr txBox="1"/>
          <p:nvPr/>
        </p:nvSpPr>
        <p:spPr>
          <a:xfrm>
            <a:off x="5179276" y="2514600"/>
            <a:ext cx="5357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256</a:t>
            </a:r>
            <a:endParaRPr/>
          </a:p>
        </p:txBody>
      </p:sp>
      <p:sp>
        <p:nvSpPr>
          <p:cNvPr id="1092" name="Google Shape;1092;p70"/>
          <p:cNvSpPr txBox="1"/>
          <p:nvPr/>
        </p:nvSpPr>
        <p:spPr>
          <a:xfrm>
            <a:off x="5175703" y="2286000"/>
            <a:ext cx="5357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255</a:t>
            </a:r>
            <a:endParaRPr sz="1800">
              <a:solidFill>
                <a:schemeClr val="dk1"/>
              </a:solidFill>
              <a:latin typeface="Calibri"/>
              <a:ea typeface="Calibri"/>
              <a:cs typeface="Calibri"/>
              <a:sym typeface="Calibri"/>
            </a:endParaRPr>
          </a:p>
        </p:txBody>
      </p:sp>
      <p:sp>
        <p:nvSpPr>
          <p:cNvPr id="1093" name="Google Shape;1093;p70"/>
          <p:cNvSpPr txBox="1"/>
          <p:nvPr/>
        </p:nvSpPr>
        <p:spPr>
          <a:xfrm>
            <a:off x="5704621" y="5345668"/>
            <a:ext cx="297628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After Interrupt</a:t>
            </a:r>
            <a:endParaRPr baseline="-25000" sz="1800">
              <a:solidFill>
                <a:schemeClr val="dk1"/>
              </a:solidFill>
              <a:latin typeface="Calibri"/>
              <a:ea typeface="Calibri"/>
              <a:cs typeface="Calibri"/>
              <a:sym typeface="Calibri"/>
            </a:endParaRPr>
          </a:p>
        </p:txBody>
      </p:sp>
      <p:sp>
        <p:nvSpPr>
          <p:cNvPr id="1094" name="Google Shape;1094;p70"/>
          <p:cNvSpPr txBox="1"/>
          <p:nvPr/>
        </p:nvSpPr>
        <p:spPr>
          <a:xfrm>
            <a:off x="5051879" y="3657600"/>
            <a:ext cx="6527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1120</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500"/>
                                        <p:tgtEl>
                                          <p:spTgt spid="10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par>
                                <p:cTn fill="hold" nodeType="with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500"/>
                                        <p:tgtEl>
                                          <p:spTgt spid="1092"/>
                                        </p:tgtEl>
                                      </p:cBhvr>
                                    </p:animEffect>
                                  </p:childTnLst>
                                </p:cTn>
                              </p:par>
                              <p:par>
                                <p:cTn fill="hold" nodeType="with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500"/>
                                        <p:tgtEl>
                                          <p:spTgt spid="1087"/>
                                        </p:tgtEl>
                                      </p:cBhvr>
                                    </p:animEffect>
                                  </p:childTnLst>
                                </p:cTn>
                              </p:par>
                              <p:par>
                                <p:cTn fill="hold" nodeType="with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500"/>
                                        <p:tgtEl>
                                          <p:spTgt spid="10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par>
                                <p:cTn fill="hold" nodeType="with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500"/>
                                        <p:tgtEl>
                                          <p:spTgt spid="10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par>
                                <p:cTn fill="hold" nodeType="with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500"/>
                                        <p:tgtEl>
                                          <p:spTgt spid="10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8" name="Shape 1098"/>
        <p:cNvGrpSpPr/>
        <p:nvPr/>
      </p:nvGrpSpPr>
      <p:grpSpPr>
        <a:xfrm>
          <a:off x="0" y="0"/>
          <a:ext cx="0" cy="0"/>
          <a:chOff x="0" y="0"/>
          <a:chExt cx="0" cy="0"/>
        </a:xfrm>
      </p:grpSpPr>
      <p:sp>
        <p:nvSpPr>
          <p:cNvPr id="1099" name="Google Shape;1099;p71"/>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Design of Basic Computer</a:t>
            </a:r>
            <a:endParaRPr/>
          </a:p>
        </p:txBody>
      </p:sp>
      <p:sp>
        <p:nvSpPr>
          <p:cNvPr id="1100" name="Google Shape;1100;p7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Clr>
                <a:schemeClr val="dk1"/>
              </a:buClr>
              <a:buSzPts val="2400"/>
              <a:buFont typeface="Noto Sans Symbols"/>
              <a:buChar char="▪"/>
            </a:pPr>
            <a:r>
              <a:rPr lang="en-US" u="sng">
                <a:solidFill>
                  <a:schemeClr val="hlink"/>
                </a:solidFill>
                <a:hlinkClick r:id="rId3"/>
              </a:rPr>
              <a:t>Basic Computer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Stored Program Organization</a:t>
            </a:r>
            <a:endParaRPr/>
          </a:p>
        </p:txBody>
      </p:sp>
      <p:sp>
        <p:nvSpPr>
          <p:cNvPr id="135" name="Google Shape;135;p1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simplest way to organize a computer is to have one processor register(AC) and an instruction code format with two parts. </a:t>
            </a:r>
            <a:endParaRPr/>
          </a:p>
          <a:p>
            <a:pPr indent="-342883" lvl="0" marL="342883" rtl="0" algn="just">
              <a:lnSpc>
                <a:spcPct val="114000"/>
              </a:lnSpc>
              <a:spcBef>
                <a:spcPts val="480"/>
              </a:spcBef>
              <a:spcAft>
                <a:spcPts val="0"/>
              </a:spcAft>
              <a:buClr>
                <a:schemeClr val="dk1"/>
              </a:buClr>
              <a:buSzPts val="2400"/>
              <a:buChar char="▪"/>
            </a:pPr>
            <a:r>
              <a:rPr lang="en-US"/>
              <a:t>The first part specifies the operation (opcode) to be performed and the second specifies an address (operand).</a:t>
            </a:r>
            <a:endParaRPr/>
          </a:p>
          <a:p>
            <a:pPr indent="-342883" lvl="0" marL="342883" rtl="0" algn="just">
              <a:lnSpc>
                <a:spcPct val="114000"/>
              </a:lnSpc>
              <a:spcBef>
                <a:spcPts val="480"/>
              </a:spcBef>
              <a:spcAft>
                <a:spcPts val="0"/>
              </a:spcAft>
              <a:buClr>
                <a:schemeClr val="dk1"/>
              </a:buClr>
              <a:buSzPts val="2400"/>
              <a:buChar char="▪"/>
            </a:pPr>
            <a:r>
              <a:rPr lang="en-US"/>
              <a:t>The memory address tells the control where to find an operand in memory. </a:t>
            </a:r>
            <a:endParaRPr/>
          </a:p>
          <a:p>
            <a:pPr indent="-342883" lvl="0" marL="342883" rtl="0" algn="just">
              <a:lnSpc>
                <a:spcPct val="114000"/>
              </a:lnSpc>
              <a:spcBef>
                <a:spcPts val="480"/>
              </a:spcBef>
              <a:spcAft>
                <a:spcPts val="0"/>
              </a:spcAft>
              <a:buClr>
                <a:schemeClr val="dk1"/>
              </a:buClr>
              <a:buSzPts val="2400"/>
              <a:buChar char="▪"/>
            </a:pPr>
            <a:r>
              <a:rPr lang="en-US"/>
              <a:t>This operand is read from memory and used as the data to be operated on together with the data stored in the processor register.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sp>
        <p:nvSpPr>
          <p:cNvPr id="1105" name="Google Shape;1105;p72"/>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Design of Accumulator Logic</a:t>
            </a:r>
            <a:endParaRPr/>
          </a:p>
        </p:txBody>
      </p:sp>
      <p:sp>
        <p:nvSpPr>
          <p:cNvPr id="1106" name="Google Shape;1106;p7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l">
              <a:lnSpc>
                <a:spcPct val="114000"/>
              </a:lnSpc>
              <a:spcBef>
                <a:spcPts val="0"/>
              </a:spcBef>
              <a:spcAft>
                <a:spcPts val="0"/>
              </a:spcAft>
              <a:buClr>
                <a:schemeClr val="dk1"/>
              </a:buClr>
              <a:buSzPts val="2400"/>
              <a:buFont typeface="Noto Sans Symbols"/>
              <a:buChar char="▪"/>
            </a:pPr>
            <a:r>
              <a:rPr lang="en-US"/>
              <a:t>In order to design the logic associated with AC, it is necessary to extract all the statements that change the content of AC.</a:t>
            </a:r>
            <a:endParaRPr/>
          </a:p>
        </p:txBody>
      </p:sp>
      <p:sp>
        <p:nvSpPr>
          <p:cNvPr id="1107" name="Google Shape;1107;p72"/>
          <p:cNvSpPr/>
          <p:nvPr/>
        </p:nvSpPr>
        <p:spPr>
          <a:xfrm>
            <a:off x="637431" y="2003840"/>
            <a:ext cx="372922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
            </a:r>
            <a:r>
              <a:rPr baseline="-25000" lang="en-US" sz="2400">
                <a:solidFill>
                  <a:schemeClr val="dk1"/>
                </a:solidFill>
                <a:latin typeface="Calibri"/>
                <a:ea typeface="Calibri"/>
                <a:cs typeface="Calibri"/>
                <a:sym typeface="Calibri"/>
              </a:rPr>
              <a:t>0</a:t>
            </a:r>
            <a:r>
              <a:rPr lang="en-US" sz="2400">
                <a:solidFill>
                  <a:schemeClr val="dk1"/>
                </a:solidFill>
                <a:latin typeface="Calibri"/>
                <a:ea typeface="Calibri"/>
                <a:cs typeface="Calibri"/>
                <a:sym typeface="Calibri"/>
              </a:rPr>
              <a:t>T</a:t>
            </a:r>
            <a:r>
              <a:rPr baseline="-25000" lang="en-US" sz="2400">
                <a:solidFill>
                  <a:schemeClr val="dk1"/>
                </a:solidFill>
                <a:latin typeface="Calibri"/>
                <a:ea typeface="Calibri"/>
                <a:cs typeface="Calibri"/>
                <a:sym typeface="Calibri"/>
              </a:rPr>
              <a:t>5</a:t>
            </a:r>
            <a:r>
              <a:rPr lang="en-US" sz="2400">
                <a:solidFill>
                  <a:schemeClr val="dk1"/>
                </a:solidFill>
                <a:latin typeface="Calibri"/>
                <a:ea typeface="Calibri"/>
                <a:cs typeface="Calibri"/>
                <a:sym typeface="Calibri"/>
              </a:rPr>
              <a:t>: AC ← AC ∧ DR, SC ← 0</a:t>
            </a:r>
            <a:endParaRPr sz="2400">
              <a:solidFill>
                <a:schemeClr val="dk1"/>
              </a:solidFill>
              <a:latin typeface="Calibri"/>
              <a:ea typeface="Calibri"/>
              <a:cs typeface="Calibri"/>
              <a:sym typeface="Calibri"/>
            </a:endParaRPr>
          </a:p>
        </p:txBody>
      </p:sp>
      <p:sp>
        <p:nvSpPr>
          <p:cNvPr id="1108" name="Google Shape;1108;p72"/>
          <p:cNvSpPr/>
          <p:nvPr/>
        </p:nvSpPr>
        <p:spPr>
          <a:xfrm>
            <a:off x="6378515" y="2003840"/>
            <a:ext cx="179889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AND with </a:t>
            </a:r>
            <a:r>
              <a:rPr i="1" lang="en-US" sz="2400">
                <a:solidFill>
                  <a:schemeClr val="dk1"/>
                </a:solidFill>
                <a:latin typeface="Calibri"/>
                <a:ea typeface="Calibri"/>
                <a:cs typeface="Calibri"/>
                <a:sym typeface="Calibri"/>
              </a:rPr>
              <a:t>DR</a:t>
            </a:r>
            <a:endParaRPr i="1" sz="2400">
              <a:solidFill>
                <a:schemeClr val="dk1"/>
              </a:solidFill>
              <a:latin typeface="Calibri"/>
              <a:ea typeface="Calibri"/>
              <a:cs typeface="Calibri"/>
              <a:sym typeface="Calibri"/>
            </a:endParaRPr>
          </a:p>
        </p:txBody>
      </p:sp>
      <p:sp>
        <p:nvSpPr>
          <p:cNvPr id="1109" name="Google Shape;1109;p72"/>
          <p:cNvSpPr/>
          <p:nvPr/>
        </p:nvSpPr>
        <p:spPr>
          <a:xfrm>
            <a:off x="637431" y="2471220"/>
            <a:ext cx="36971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
            </a:r>
            <a:r>
              <a:rPr baseline="-25000" lang="en-US" sz="2400">
                <a:solidFill>
                  <a:schemeClr val="dk1"/>
                </a:solidFill>
                <a:latin typeface="Calibri"/>
                <a:ea typeface="Calibri"/>
                <a:cs typeface="Calibri"/>
                <a:sym typeface="Calibri"/>
              </a:rPr>
              <a:t>1</a:t>
            </a:r>
            <a:r>
              <a:rPr lang="en-US" sz="2400">
                <a:solidFill>
                  <a:schemeClr val="dk1"/>
                </a:solidFill>
                <a:latin typeface="Calibri"/>
                <a:ea typeface="Calibri"/>
                <a:cs typeface="Calibri"/>
                <a:sym typeface="Calibri"/>
              </a:rPr>
              <a:t>T</a:t>
            </a:r>
            <a:r>
              <a:rPr baseline="-25000" lang="en-US" sz="2400">
                <a:solidFill>
                  <a:schemeClr val="dk1"/>
                </a:solidFill>
                <a:latin typeface="Calibri"/>
                <a:ea typeface="Calibri"/>
                <a:cs typeface="Calibri"/>
                <a:sym typeface="Calibri"/>
              </a:rPr>
              <a:t>5</a:t>
            </a:r>
            <a:r>
              <a:rPr lang="en-US" sz="2400">
                <a:solidFill>
                  <a:schemeClr val="dk1"/>
                </a:solidFill>
                <a:latin typeface="Calibri"/>
                <a:ea typeface="Calibri"/>
                <a:cs typeface="Calibri"/>
                <a:sym typeface="Calibri"/>
              </a:rPr>
              <a:t>: AC ← AC + DR, SC ← 0</a:t>
            </a:r>
            <a:endParaRPr sz="2400">
              <a:solidFill>
                <a:schemeClr val="dk1"/>
              </a:solidFill>
              <a:latin typeface="Calibri"/>
              <a:ea typeface="Calibri"/>
              <a:cs typeface="Calibri"/>
              <a:sym typeface="Calibri"/>
            </a:endParaRPr>
          </a:p>
        </p:txBody>
      </p:sp>
      <p:sp>
        <p:nvSpPr>
          <p:cNvPr id="1110" name="Google Shape;1110;p72"/>
          <p:cNvSpPr/>
          <p:nvPr/>
        </p:nvSpPr>
        <p:spPr>
          <a:xfrm>
            <a:off x="6378515" y="2471220"/>
            <a:ext cx="178927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ADD with </a:t>
            </a:r>
            <a:r>
              <a:rPr i="1" lang="en-US" sz="2400">
                <a:solidFill>
                  <a:schemeClr val="dk1"/>
                </a:solidFill>
                <a:latin typeface="Calibri"/>
                <a:ea typeface="Calibri"/>
                <a:cs typeface="Calibri"/>
                <a:sym typeface="Calibri"/>
              </a:rPr>
              <a:t>DR</a:t>
            </a:r>
            <a:endParaRPr i="1" sz="2400">
              <a:solidFill>
                <a:schemeClr val="dk1"/>
              </a:solidFill>
              <a:latin typeface="Calibri"/>
              <a:ea typeface="Calibri"/>
              <a:cs typeface="Calibri"/>
              <a:sym typeface="Calibri"/>
            </a:endParaRPr>
          </a:p>
        </p:txBody>
      </p:sp>
      <p:sp>
        <p:nvSpPr>
          <p:cNvPr id="1111" name="Google Shape;1111;p72"/>
          <p:cNvSpPr/>
          <p:nvPr/>
        </p:nvSpPr>
        <p:spPr>
          <a:xfrm>
            <a:off x="637431" y="2928420"/>
            <a:ext cx="201946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
            </a:r>
            <a:r>
              <a:rPr baseline="-25000" lang="en-US" sz="24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T</a:t>
            </a:r>
            <a:r>
              <a:rPr baseline="-25000" lang="en-US" sz="2400">
                <a:solidFill>
                  <a:schemeClr val="dk1"/>
                </a:solidFill>
                <a:latin typeface="Calibri"/>
                <a:ea typeface="Calibri"/>
                <a:cs typeface="Calibri"/>
                <a:sym typeface="Calibri"/>
              </a:rPr>
              <a:t>5</a:t>
            </a:r>
            <a:r>
              <a:rPr lang="en-US" sz="2400">
                <a:solidFill>
                  <a:schemeClr val="dk1"/>
                </a:solidFill>
                <a:latin typeface="Calibri"/>
                <a:ea typeface="Calibri"/>
                <a:cs typeface="Calibri"/>
                <a:sym typeface="Calibri"/>
              </a:rPr>
              <a:t>: AC ← DR</a:t>
            </a:r>
            <a:endParaRPr sz="2400">
              <a:solidFill>
                <a:schemeClr val="dk1"/>
              </a:solidFill>
              <a:latin typeface="Calibri"/>
              <a:ea typeface="Calibri"/>
              <a:cs typeface="Calibri"/>
              <a:sym typeface="Calibri"/>
            </a:endParaRPr>
          </a:p>
        </p:txBody>
      </p:sp>
      <p:sp>
        <p:nvSpPr>
          <p:cNvPr id="1112" name="Google Shape;1112;p72"/>
          <p:cNvSpPr/>
          <p:nvPr/>
        </p:nvSpPr>
        <p:spPr>
          <a:xfrm>
            <a:off x="6378515" y="2928420"/>
            <a:ext cx="229017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Transfer from </a:t>
            </a:r>
            <a:r>
              <a:rPr i="1" lang="en-US" sz="2400">
                <a:solidFill>
                  <a:schemeClr val="dk1"/>
                </a:solidFill>
                <a:latin typeface="Calibri"/>
                <a:ea typeface="Calibri"/>
                <a:cs typeface="Calibri"/>
                <a:sym typeface="Calibri"/>
              </a:rPr>
              <a:t>DR</a:t>
            </a:r>
            <a:endParaRPr i="1" sz="2400">
              <a:solidFill>
                <a:schemeClr val="dk1"/>
              </a:solidFill>
              <a:latin typeface="Calibri"/>
              <a:ea typeface="Calibri"/>
              <a:cs typeface="Calibri"/>
              <a:sym typeface="Calibri"/>
            </a:endParaRPr>
          </a:p>
        </p:txBody>
      </p:sp>
      <p:sp>
        <p:nvSpPr>
          <p:cNvPr id="1113" name="Google Shape;1113;p72"/>
          <p:cNvSpPr/>
          <p:nvPr/>
        </p:nvSpPr>
        <p:spPr>
          <a:xfrm>
            <a:off x="637431" y="3376092"/>
            <a:ext cx="401411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pB</a:t>
            </a:r>
            <a:r>
              <a:rPr baseline="-25000" i="1" lang="en-US" sz="2400">
                <a:solidFill>
                  <a:schemeClr val="dk1"/>
                </a:solidFill>
                <a:latin typeface="Calibri"/>
                <a:ea typeface="Calibri"/>
                <a:cs typeface="Calibri"/>
                <a:sym typeface="Calibri"/>
              </a:rPr>
              <a:t>11</a:t>
            </a:r>
            <a:r>
              <a:rPr lang="en-US" sz="2400">
                <a:solidFill>
                  <a:schemeClr val="dk1"/>
                </a:solidFill>
                <a:latin typeface="Calibri"/>
                <a:ea typeface="Calibri"/>
                <a:cs typeface="Calibri"/>
                <a:sym typeface="Calibri"/>
              </a:rPr>
              <a:t>: AC(0-7) ← INPR, FGI  ← 0</a:t>
            </a:r>
            <a:endParaRPr baseline="-25000" sz="2400">
              <a:solidFill>
                <a:schemeClr val="dk1"/>
              </a:solidFill>
              <a:latin typeface="Calibri"/>
              <a:ea typeface="Calibri"/>
              <a:cs typeface="Calibri"/>
              <a:sym typeface="Calibri"/>
            </a:endParaRPr>
          </a:p>
        </p:txBody>
      </p:sp>
      <p:sp>
        <p:nvSpPr>
          <p:cNvPr id="1114" name="Google Shape;1114;p72"/>
          <p:cNvSpPr/>
          <p:nvPr/>
        </p:nvSpPr>
        <p:spPr>
          <a:xfrm>
            <a:off x="6378515" y="3372639"/>
            <a:ext cx="253543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Transfer from </a:t>
            </a:r>
            <a:r>
              <a:rPr i="1" lang="en-US" sz="2400">
                <a:solidFill>
                  <a:schemeClr val="dk1"/>
                </a:solidFill>
                <a:latin typeface="Calibri"/>
                <a:ea typeface="Calibri"/>
                <a:cs typeface="Calibri"/>
                <a:sym typeface="Calibri"/>
              </a:rPr>
              <a:t>INPR</a:t>
            </a:r>
            <a:endParaRPr i="1" sz="2400">
              <a:solidFill>
                <a:schemeClr val="dk1"/>
              </a:solidFill>
              <a:latin typeface="Calibri"/>
              <a:ea typeface="Calibri"/>
              <a:cs typeface="Calibri"/>
              <a:sym typeface="Calibri"/>
            </a:endParaRPr>
          </a:p>
        </p:txBody>
      </p:sp>
      <p:sp>
        <p:nvSpPr>
          <p:cNvPr id="1115" name="Google Shape;1115;p72"/>
          <p:cNvSpPr/>
          <p:nvPr/>
        </p:nvSpPr>
        <p:spPr>
          <a:xfrm>
            <a:off x="637431" y="3828763"/>
            <a:ext cx="18975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rB</a:t>
            </a:r>
            <a:r>
              <a:rPr baseline="-25000" i="1" lang="en-US" sz="2400">
                <a:solidFill>
                  <a:schemeClr val="dk1"/>
                </a:solidFill>
                <a:latin typeface="Calibri"/>
                <a:ea typeface="Calibri"/>
                <a:cs typeface="Calibri"/>
                <a:sym typeface="Calibri"/>
              </a:rPr>
              <a:t>9</a:t>
            </a:r>
            <a:r>
              <a:rPr lang="en-US" sz="2400">
                <a:solidFill>
                  <a:schemeClr val="dk1"/>
                </a:solidFill>
                <a:latin typeface="Calibri"/>
                <a:ea typeface="Calibri"/>
                <a:cs typeface="Calibri"/>
                <a:sym typeface="Calibri"/>
              </a:rPr>
              <a:t>: AC ← AC’</a:t>
            </a:r>
            <a:endParaRPr baseline="-25000" sz="2400">
              <a:solidFill>
                <a:schemeClr val="dk1"/>
              </a:solidFill>
              <a:latin typeface="Calibri"/>
              <a:ea typeface="Calibri"/>
              <a:cs typeface="Calibri"/>
              <a:sym typeface="Calibri"/>
            </a:endParaRPr>
          </a:p>
        </p:txBody>
      </p:sp>
      <p:sp>
        <p:nvSpPr>
          <p:cNvPr id="1116" name="Google Shape;1116;p72"/>
          <p:cNvSpPr/>
          <p:nvPr/>
        </p:nvSpPr>
        <p:spPr>
          <a:xfrm>
            <a:off x="6378515" y="3825310"/>
            <a:ext cx="180241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Complement</a:t>
            </a:r>
            <a:endParaRPr i="1" sz="2400">
              <a:solidFill>
                <a:schemeClr val="dk1"/>
              </a:solidFill>
              <a:latin typeface="Calibri"/>
              <a:ea typeface="Calibri"/>
              <a:cs typeface="Calibri"/>
              <a:sym typeface="Calibri"/>
            </a:endParaRPr>
          </a:p>
        </p:txBody>
      </p:sp>
      <p:sp>
        <p:nvSpPr>
          <p:cNvPr id="1117" name="Google Shape;1117;p72"/>
          <p:cNvSpPr/>
          <p:nvPr/>
        </p:nvSpPr>
        <p:spPr>
          <a:xfrm>
            <a:off x="637431" y="4280964"/>
            <a:ext cx="38138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rB</a:t>
            </a:r>
            <a:r>
              <a:rPr baseline="-25000" i="1" lang="en-US" sz="2400">
                <a:solidFill>
                  <a:schemeClr val="dk1"/>
                </a:solidFill>
                <a:latin typeface="Calibri"/>
                <a:ea typeface="Calibri"/>
                <a:cs typeface="Calibri"/>
                <a:sym typeface="Calibri"/>
              </a:rPr>
              <a:t>7</a:t>
            </a:r>
            <a:r>
              <a:rPr lang="en-US" sz="2400">
                <a:solidFill>
                  <a:schemeClr val="dk1"/>
                </a:solidFill>
                <a:latin typeface="Calibri"/>
                <a:ea typeface="Calibri"/>
                <a:cs typeface="Calibri"/>
                <a:sym typeface="Calibri"/>
              </a:rPr>
              <a:t>: AC ← shr AC, AC(15) ← E</a:t>
            </a:r>
            <a:endParaRPr baseline="-25000" sz="2400">
              <a:solidFill>
                <a:schemeClr val="dk1"/>
              </a:solidFill>
              <a:latin typeface="Calibri"/>
              <a:ea typeface="Calibri"/>
              <a:cs typeface="Calibri"/>
              <a:sym typeface="Calibri"/>
            </a:endParaRPr>
          </a:p>
        </p:txBody>
      </p:sp>
      <p:sp>
        <p:nvSpPr>
          <p:cNvPr id="1118" name="Google Shape;1118;p72"/>
          <p:cNvSpPr/>
          <p:nvPr/>
        </p:nvSpPr>
        <p:spPr>
          <a:xfrm>
            <a:off x="6378515" y="4277511"/>
            <a:ext cx="140807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Shift right</a:t>
            </a:r>
            <a:endParaRPr i="1" sz="2400">
              <a:solidFill>
                <a:schemeClr val="dk1"/>
              </a:solidFill>
              <a:latin typeface="Calibri"/>
              <a:ea typeface="Calibri"/>
              <a:cs typeface="Calibri"/>
              <a:sym typeface="Calibri"/>
            </a:endParaRPr>
          </a:p>
        </p:txBody>
      </p:sp>
      <p:sp>
        <p:nvSpPr>
          <p:cNvPr id="1119" name="Google Shape;1119;p72"/>
          <p:cNvSpPr/>
          <p:nvPr/>
        </p:nvSpPr>
        <p:spPr>
          <a:xfrm>
            <a:off x="637431" y="4729106"/>
            <a:ext cx="362144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rB</a:t>
            </a:r>
            <a:r>
              <a:rPr baseline="-25000" i="1" lang="en-US" sz="2400">
                <a:solidFill>
                  <a:schemeClr val="dk1"/>
                </a:solidFill>
                <a:latin typeface="Calibri"/>
                <a:ea typeface="Calibri"/>
                <a:cs typeface="Calibri"/>
                <a:sym typeface="Calibri"/>
              </a:rPr>
              <a:t>6</a:t>
            </a:r>
            <a:r>
              <a:rPr lang="en-US" sz="2400">
                <a:solidFill>
                  <a:schemeClr val="dk1"/>
                </a:solidFill>
                <a:latin typeface="Calibri"/>
                <a:ea typeface="Calibri"/>
                <a:cs typeface="Calibri"/>
                <a:sym typeface="Calibri"/>
              </a:rPr>
              <a:t>: AC ← shl AC, AC(0) ← E</a:t>
            </a:r>
            <a:endParaRPr baseline="-25000" sz="2400">
              <a:solidFill>
                <a:schemeClr val="dk1"/>
              </a:solidFill>
              <a:latin typeface="Calibri"/>
              <a:ea typeface="Calibri"/>
              <a:cs typeface="Calibri"/>
              <a:sym typeface="Calibri"/>
            </a:endParaRPr>
          </a:p>
        </p:txBody>
      </p:sp>
      <p:sp>
        <p:nvSpPr>
          <p:cNvPr id="1120" name="Google Shape;1120;p72"/>
          <p:cNvSpPr/>
          <p:nvPr/>
        </p:nvSpPr>
        <p:spPr>
          <a:xfrm>
            <a:off x="6378515" y="4725653"/>
            <a:ext cx="124316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Shift left</a:t>
            </a:r>
            <a:endParaRPr i="1" sz="2400">
              <a:solidFill>
                <a:schemeClr val="dk1"/>
              </a:solidFill>
              <a:latin typeface="Calibri"/>
              <a:ea typeface="Calibri"/>
              <a:cs typeface="Calibri"/>
              <a:sym typeface="Calibri"/>
            </a:endParaRPr>
          </a:p>
        </p:txBody>
      </p:sp>
      <p:sp>
        <p:nvSpPr>
          <p:cNvPr id="1121" name="Google Shape;1121;p72"/>
          <p:cNvSpPr/>
          <p:nvPr/>
        </p:nvSpPr>
        <p:spPr>
          <a:xfrm>
            <a:off x="637431" y="5185836"/>
            <a:ext cx="172771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rB</a:t>
            </a:r>
            <a:r>
              <a:rPr baseline="-25000" i="1" lang="en-US" sz="2400">
                <a:solidFill>
                  <a:schemeClr val="dk1"/>
                </a:solidFill>
                <a:latin typeface="Calibri"/>
                <a:ea typeface="Calibri"/>
                <a:cs typeface="Calibri"/>
                <a:sym typeface="Calibri"/>
              </a:rPr>
              <a:t>11</a:t>
            </a:r>
            <a:r>
              <a:rPr lang="en-US" sz="2400">
                <a:solidFill>
                  <a:schemeClr val="dk1"/>
                </a:solidFill>
                <a:latin typeface="Calibri"/>
                <a:ea typeface="Calibri"/>
                <a:cs typeface="Calibri"/>
                <a:sym typeface="Calibri"/>
              </a:rPr>
              <a:t>: AC ← 0</a:t>
            </a:r>
            <a:endParaRPr baseline="-25000" sz="2400">
              <a:solidFill>
                <a:schemeClr val="dk1"/>
              </a:solidFill>
              <a:latin typeface="Calibri"/>
              <a:ea typeface="Calibri"/>
              <a:cs typeface="Calibri"/>
              <a:sym typeface="Calibri"/>
            </a:endParaRPr>
          </a:p>
        </p:txBody>
      </p:sp>
      <p:sp>
        <p:nvSpPr>
          <p:cNvPr id="1122" name="Google Shape;1122;p72"/>
          <p:cNvSpPr/>
          <p:nvPr/>
        </p:nvSpPr>
        <p:spPr>
          <a:xfrm>
            <a:off x="6378515" y="5182383"/>
            <a:ext cx="8274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Clear</a:t>
            </a:r>
            <a:endParaRPr i="1" sz="2400">
              <a:solidFill>
                <a:schemeClr val="dk1"/>
              </a:solidFill>
              <a:latin typeface="Calibri"/>
              <a:ea typeface="Calibri"/>
              <a:cs typeface="Calibri"/>
              <a:sym typeface="Calibri"/>
            </a:endParaRPr>
          </a:p>
        </p:txBody>
      </p:sp>
      <p:sp>
        <p:nvSpPr>
          <p:cNvPr id="1123" name="Google Shape;1123;p72"/>
          <p:cNvSpPr/>
          <p:nvPr/>
        </p:nvSpPr>
        <p:spPr>
          <a:xfrm>
            <a:off x="637431" y="5633978"/>
            <a:ext cx="225446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rB</a:t>
            </a:r>
            <a:r>
              <a:rPr baseline="-25000" i="1" lang="en-US" sz="2400">
                <a:solidFill>
                  <a:schemeClr val="dk1"/>
                </a:solidFill>
                <a:latin typeface="Calibri"/>
                <a:ea typeface="Calibri"/>
                <a:cs typeface="Calibri"/>
                <a:sym typeface="Calibri"/>
              </a:rPr>
              <a:t>5</a:t>
            </a:r>
            <a:r>
              <a:rPr lang="en-US" sz="2400">
                <a:solidFill>
                  <a:schemeClr val="dk1"/>
                </a:solidFill>
                <a:latin typeface="Calibri"/>
                <a:ea typeface="Calibri"/>
                <a:cs typeface="Calibri"/>
                <a:sym typeface="Calibri"/>
              </a:rPr>
              <a:t>: AC ← AC + 1</a:t>
            </a:r>
            <a:endParaRPr baseline="-25000" sz="2400">
              <a:solidFill>
                <a:schemeClr val="dk1"/>
              </a:solidFill>
              <a:latin typeface="Calibri"/>
              <a:ea typeface="Calibri"/>
              <a:cs typeface="Calibri"/>
              <a:sym typeface="Calibri"/>
            </a:endParaRPr>
          </a:p>
        </p:txBody>
      </p:sp>
      <p:sp>
        <p:nvSpPr>
          <p:cNvPr id="1124" name="Google Shape;1124;p72"/>
          <p:cNvSpPr/>
          <p:nvPr/>
        </p:nvSpPr>
        <p:spPr>
          <a:xfrm>
            <a:off x="6378515" y="5630525"/>
            <a:ext cx="147136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Increment</a:t>
            </a:r>
            <a:endParaRPr i="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500"/>
                                        <p:tgtEl>
                                          <p:spTgt spid="1107"/>
                                        </p:tgtEl>
                                      </p:cBhvr>
                                    </p:animEffect>
                                  </p:childTnLst>
                                </p:cTn>
                              </p:par>
                              <p:par>
                                <p:cTn fill="hold" nodeType="with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500"/>
                                        <p:tgtEl>
                                          <p:spTgt spid="1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500"/>
                                        <p:tgtEl>
                                          <p:spTgt spid="1109"/>
                                        </p:tgtEl>
                                      </p:cBhvr>
                                    </p:animEffect>
                                  </p:childTnLst>
                                </p:cTn>
                              </p:par>
                              <p:par>
                                <p:cTn fill="hold" nodeType="withEffect" presetClass="entr" presetID="10" presetSubtype="0">
                                  <p:stCondLst>
                                    <p:cond delay="0"/>
                                  </p:stCondLst>
                                  <p:childTnLst>
                                    <p:set>
                                      <p:cBhvr>
                                        <p:cTn dur="1" fill="hold">
                                          <p:stCondLst>
                                            <p:cond delay="0"/>
                                          </p:stCondLst>
                                        </p:cTn>
                                        <p:tgtEl>
                                          <p:spTgt spid="1110"/>
                                        </p:tgtEl>
                                        <p:attrNameLst>
                                          <p:attrName>style.visibility</p:attrName>
                                        </p:attrNameLst>
                                      </p:cBhvr>
                                      <p:to>
                                        <p:strVal val="visible"/>
                                      </p:to>
                                    </p:set>
                                    <p:animEffect filter="fade" transition="in">
                                      <p:cBhvr>
                                        <p:cTn dur="500"/>
                                        <p:tgtEl>
                                          <p:spTgt spid="1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gtEl>
                                        <p:attrNameLst>
                                          <p:attrName>style.visibility</p:attrName>
                                        </p:attrNameLst>
                                      </p:cBhvr>
                                      <p:to>
                                        <p:strVal val="visible"/>
                                      </p:to>
                                    </p:set>
                                    <p:animEffect filter="fade" transition="in">
                                      <p:cBhvr>
                                        <p:cTn dur="500"/>
                                        <p:tgtEl>
                                          <p:spTgt spid="1111"/>
                                        </p:tgtEl>
                                      </p:cBhvr>
                                    </p:animEffect>
                                  </p:childTnLst>
                                </p:cTn>
                              </p:par>
                              <p:par>
                                <p:cTn fill="hold" nodeType="with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500"/>
                                        <p:tgtEl>
                                          <p:spTgt spid="1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gtEl>
                                        <p:attrNameLst>
                                          <p:attrName>style.visibility</p:attrName>
                                        </p:attrNameLst>
                                      </p:cBhvr>
                                      <p:to>
                                        <p:strVal val="visible"/>
                                      </p:to>
                                    </p:set>
                                    <p:animEffect filter="fade" transition="in">
                                      <p:cBhvr>
                                        <p:cTn dur="500"/>
                                        <p:tgtEl>
                                          <p:spTgt spid="1113"/>
                                        </p:tgtEl>
                                      </p:cBhvr>
                                    </p:animEffect>
                                  </p:childTnLst>
                                </p:cTn>
                              </p:par>
                              <p:par>
                                <p:cTn fill="hold" nodeType="withEffect" presetClass="entr" presetID="10" presetSubtype="0">
                                  <p:stCondLst>
                                    <p:cond delay="0"/>
                                  </p:stCondLst>
                                  <p:childTnLst>
                                    <p:set>
                                      <p:cBhvr>
                                        <p:cTn dur="1" fill="hold">
                                          <p:stCondLst>
                                            <p:cond delay="0"/>
                                          </p:stCondLst>
                                        </p:cTn>
                                        <p:tgtEl>
                                          <p:spTgt spid="1114"/>
                                        </p:tgtEl>
                                        <p:attrNameLst>
                                          <p:attrName>style.visibility</p:attrName>
                                        </p:attrNameLst>
                                      </p:cBhvr>
                                      <p:to>
                                        <p:strVal val="visible"/>
                                      </p:to>
                                    </p:set>
                                    <p:animEffect filter="fade" transition="in">
                                      <p:cBhvr>
                                        <p:cTn dur="500"/>
                                        <p:tgtEl>
                                          <p:spTgt spid="1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gtEl>
                                        <p:attrNameLst>
                                          <p:attrName>style.visibility</p:attrName>
                                        </p:attrNameLst>
                                      </p:cBhvr>
                                      <p:to>
                                        <p:strVal val="visible"/>
                                      </p:to>
                                    </p:set>
                                    <p:animEffect filter="fade" transition="in">
                                      <p:cBhvr>
                                        <p:cTn dur="500"/>
                                        <p:tgtEl>
                                          <p:spTgt spid="1115"/>
                                        </p:tgtEl>
                                      </p:cBhvr>
                                    </p:animEffect>
                                  </p:childTnLst>
                                </p:cTn>
                              </p:par>
                              <p:par>
                                <p:cTn fill="hold" nodeType="withEffect" presetClass="entr" presetID="10" presetSubtype="0">
                                  <p:stCondLst>
                                    <p:cond delay="0"/>
                                  </p:stCondLst>
                                  <p:childTnLst>
                                    <p:set>
                                      <p:cBhvr>
                                        <p:cTn dur="1" fill="hold">
                                          <p:stCondLst>
                                            <p:cond delay="0"/>
                                          </p:stCondLst>
                                        </p:cTn>
                                        <p:tgtEl>
                                          <p:spTgt spid="1116"/>
                                        </p:tgtEl>
                                        <p:attrNameLst>
                                          <p:attrName>style.visibility</p:attrName>
                                        </p:attrNameLst>
                                      </p:cBhvr>
                                      <p:to>
                                        <p:strVal val="visible"/>
                                      </p:to>
                                    </p:set>
                                    <p:animEffect filter="fade" transition="in">
                                      <p:cBhvr>
                                        <p:cTn dur="500"/>
                                        <p:tgtEl>
                                          <p:spTgt spid="1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gtEl>
                                        <p:attrNameLst>
                                          <p:attrName>style.visibility</p:attrName>
                                        </p:attrNameLst>
                                      </p:cBhvr>
                                      <p:to>
                                        <p:strVal val="visible"/>
                                      </p:to>
                                    </p:set>
                                    <p:animEffect filter="fade" transition="in">
                                      <p:cBhvr>
                                        <p:cTn dur="500"/>
                                        <p:tgtEl>
                                          <p:spTgt spid="1117"/>
                                        </p:tgtEl>
                                      </p:cBhvr>
                                    </p:animEffect>
                                  </p:childTnLst>
                                </p:cTn>
                              </p:par>
                              <p:par>
                                <p:cTn fill="hold" nodeType="withEffect" presetClass="entr" presetID="10" presetSubtype="0">
                                  <p:stCondLst>
                                    <p:cond delay="0"/>
                                  </p:stCondLst>
                                  <p:childTnLst>
                                    <p:set>
                                      <p:cBhvr>
                                        <p:cTn dur="1" fill="hold">
                                          <p:stCondLst>
                                            <p:cond delay="0"/>
                                          </p:stCondLst>
                                        </p:cTn>
                                        <p:tgtEl>
                                          <p:spTgt spid="1118"/>
                                        </p:tgtEl>
                                        <p:attrNameLst>
                                          <p:attrName>style.visibility</p:attrName>
                                        </p:attrNameLst>
                                      </p:cBhvr>
                                      <p:to>
                                        <p:strVal val="visible"/>
                                      </p:to>
                                    </p:set>
                                    <p:animEffect filter="fade" transition="in">
                                      <p:cBhvr>
                                        <p:cTn dur="500"/>
                                        <p:tgtEl>
                                          <p:spTgt spid="1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9"/>
                                        </p:tgtEl>
                                        <p:attrNameLst>
                                          <p:attrName>style.visibility</p:attrName>
                                        </p:attrNameLst>
                                      </p:cBhvr>
                                      <p:to>
                                        <p:strVal val="visible"/>
                                      </p:to>
                                    </p:set>
                                    <p:animEffect filter="fade" transition="in">
                                      <p:cBhvr>
                                        <p:cTn dur="500"/>
                                        <p:tgtEl>
                                          <p:spTgt spid="1119"/>
                                        </p:tgtEl>
                                      </p:cBhvr>
                                    </p:animEffect>
                                  </p:childTnLst>
                                </p:cTn>
                              </p:par>
                              <p:par>
                                <p:cTn fill="hold" nodeType="withEffect" presetClass="entr" presetID="10" presetSubtype="0">
                                  <p:stCondLst>
                                    <p:cond delay="0"/>
                                  </p:stCondLst>
                                  <p:childTnLst>
                                    <p:set>
                                      <p:cBhvr>
                                        <p:cTn dur="1" fill="hold">
                                          <p:stCondLst>
                                            <p:cond delay="0"/>
                                          </p:stCondLst>
                                        </p:cTn>
                                        <p:tgtEl>
                                          <p:spTgt spid="1120"/>
                                        </p:tgtEl>
                                        <p:attrNameLst>
                                          <p:attrName>style.visibility</p:attrName>
                                        </p:attrNameLst>
                                      </p:cBhvr>
                                      <p:to>
                                        <p:strVal val="visible"/>
                                      </p:to>
                                    </p:set>
                                    <p:animEffect filter="fade" transition="in">
                                      <p:cBhvr>
                                        <p:cTn dur="500"/>
                                        <p:tgtEl>
                                          <p:spTgt spid="1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gtEl>
                                        <p:attrNameLst>
                                          <p:attrName>style.visibility</p:attrName>
                                        </p:attrNameLst>
                                      </p:cBhvr>
                                      <p:to>
                                        <p:strVal val="visible"/>
                                      </p:to>
                                    </p:set>
                                    <p:animEffect filter="fade" transition="in">
                                      <p:cBhvr>
                                        <p:cTn dur="500"/>
                                        <p:tgtEl>
                                          <p:spTgt spid="1121"/>
                                        </p:tgtEl>
                                      </p:cBhvr>
                                    </p:animEffect>
                                  </p:childTnLst>
                                </p:cTn>
                              </p:par>
                              <p:par>
                                <p:cTn fill="hold" nodeType="withEffect" presetClass="entr" presetID="10" presetSubtype="0">
                                  <p:stCondLst>
                                    <p:cond delay="0"/>
                                  </p:stCondLst>
                                  <p:childTnLst>
                                    <p:set>
                                      <p:cBhvr>
                                        <p:cTn dur="1" fill="hold">
                                          <p:stCondLst>
                                            <p:cond delay="0"/>
                                          </p:stCondLst>
                                        </p:cTn>
                                        <p:tgtEl>
                                          <p:spTgt spid="1122"/>
                                        </p:tgtEl>
                                        <p:attrNameLst>
                                          <p:attrName>style.visibility</p:attrName>
                                        </p:attrNameLst>
                                      </p:cBhvr>
                                      <p:to>
                                        <p:strVal val="visible"/>
                                      </p:to>
                                    </p:set>
                                    <p:animEffect filter="fade" transition="in">
                                      <p:cBhvr>
                                        <p:cTn dur="500"/>
                                        <p:tgtEl>
                                          <p:spTgt spid="1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gtEl>
                                        <p:attrNameLst>
                                          <p:attrName>style.visibility</p:attrName>
                                        </p:attrNameLst>
                                      </p:cBhvr>
                                      <p:to>
                                        <p:strVal val="visible"/>
                                      </p:to>
                                    </p:set>
                                    <p:animEffect filter="fade" transition="in">
                                      <p:cBhvr>
                                        <p:cTn dur="500"/>
                                        <p:tgtEl>
                                          <p:spTgt spid="1123"/>
                                        </p:tgtEl>
                                      </p:cBhvr>
                                    </p:animEffect>
                                  </p:childTnLst>
                                </p:cTn>
                              </p:par>
                              <p:par>
                                <p:cTn fill="hold" nodeType="withEffect" presetClass="entr" presetID="10" presetSubtype="0">
                                  <p:stCondLst>
                                    <p:cond delay="0"/>
                                  </p:stCondLst>
                                  <p:childTnLst>
                                    <p:set>
                                      <p:cBhvr>
                                        <p:cTn dur="1" fill="hold">
                                          <p:stCondLst>
                                            <p:cond delay="0"/>
                                          </p:stCondLst>
                                        </p:cTn>
                                        <p:tgtEl>
                                          <p:spTgt spid="1124"/>
                                        </p:tgtEl>
                                        <p:attrNameLst>
                                          <p:attrName>style.visibility</p:attrName>
                                        </p:attrNameLst>
                                      </p:cBhvr>
                                      <p:to>
                                        <p:strVal val="visible"/>
                                      </p:to>
                                    </p:set>
                                    <p:animEffect filter="fade" transition="in">
                                      <p:cBhvr>
                                        <p:cTn dur="500"/>
                                        <p:tgtEl>
                                          <p:spTgt spid="1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73"/>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Design of Accumulator Logic</a:t>
            </a:r>
            <a:endParaRPr/>
          </a:p>
        </p:txBody>
      </p:sp>
      <p:sp>
        <p:nvSpPr>
          <p:cNvPr id="1130" name="Google Shape;1130;p73"/>
          <p:cNvSpPr/>
          <p:nvPr/>
        </p:nvSpPr>
        <p:spPr>
          <a:xfrm>
            <a:off x="3231015" y="1143000"/>
            <a:ext cx="339695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Circuit associated with AC</a:t>
            </a:r>
            <a:endParaRPr/>
          </a:p>
        </p:txBody>
      </p:sp>
      <p:sp>
        <p:nvSpPr>
          <p:cNvPr id="1131" name="Google Shape;1131;p73"/>
          <p:cNvSpPr/>
          <p:nvPr/>
        </p:nvSpPr>
        <p:spPr>
          <a:xfrm>
            <a:off x="1957693" y="2286000"/>
            <a:ext cx="1828800" cy="1295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Adder and logic circuit</a:t>
            </a:r>
            <a:endParaRPr sz="1800">
              <a:solidFill>
                <a:schemeClr val="lt1"/>
              </a:solidFill>
              <a:latin typeface="Calibri"/>
              <a:ea typeface="Calibri"/>
              <a:cs typeface="Calibri"/>
              <a:sym typeface="Calibri"/>
            </a:endParaRPr>
          </a:p>
        </p:txBody>
      </p:sp>
      <p:sp>
        <p:nvSpPr>
          <p:cNvPr id="1132" name="Google Shape;1132;p73"/>
          <p:cNvSpPr/>
          <p:nvPr/>
        </p:nvSpPr>
        <p:spPr>
          <a:xfrm>
            <a:off x="4737469" y="2286000"/>
            <a:ext cx="2212848" cy="1295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Accumulator register (AC)</a:t>
            </a:r>
            <a:endParaRPr sz="1800">
              <a:solidFill>
                <a:schemeClr val="lt1"/>
              </a:solidFill>
              <a:latin typeface="Calibri"/>
              <a:ea typeface="Calibri"/>
              <a:cs typeface="Calibri"/>
              <a:sym typeface="Calibri"/>
            </a:endParaRPr>
          </a:p>
        </p:txBody>
      </p:sp>
      <p:sp>
        <p:nvSpPr>
          <p:cNvPr id="1133" name="Google Shape;1133;p73"/>
          <p:cNvSpPr/>
          <p:nvPr/>
        </p:nvSpPr>
        <p:spPr>
          <a:xfrm>
            <a:off x="1957693" y="4495800"/>
            <a:ext cx="1828800" cy="1295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Control gates</a:t>
            </a:r>
            <a:endParaRPr/>
          </a:p>
        </p:txBody>
      </p:sp>
      <p:cxnSp>
        <p:nvCxnSpPr>
          <p:cNvPr id="1134" name="Google Shape;1134;p73"/>
          <p:cNvCxnSpPr/>
          <p:nvPr/>
        </p:nvCxnSpPr>
        <p:spPr>
          <a:xfrm flipH="1" rot="10800000">
            <a:off x="3786493" y="3581400"/>
            <a:ext cx="1263600" cy="1143000"/>
          </a:xfrm>
          <a:prstGeom prst="bentConnector3">
            <a:avLst>
              <a:gd fmla="val 100367" name="adj1"/>
            </a:avLst>
          </a:prstGeom>
          <a:noFill/>
          <a:ln cap="flat" cmpd="sng" w="25400">
            <a:solidFill>
              <a:srgbClr val="4A7DBA"/>
            </a:solidFill>
            <a:prstDash val="solid"/>
            <a:round/>
            <a:headEnd len="sm" w="sm" type="none"/>
            <a:tailEnd len="lg" w="lg" type="stealth"/>
          </a:ln>
        </p:spPr>
      </p:cxnSp>
      <p:cxnSp>
        <p:nvCxnSpPr>
          <p:cNvPr id="1135" name="Google Shape;1135;p73"/>
          <p:cNvCxnSpPr>
            <a:endCxn id="1132" idx="2"/>
          </p:cNvCxnSpPr>
          <p:nvPr/>
        </p:nvCxnSpPr>
        <p:spPr>
          <a:xfrm flipH="1" rot="10800000">
            <a:off x="3786493" y="3581400"/>
            <a:ext cx="2057400" cy="1562100"/>
          </a:xfrm>
          <a:prstGeom prst="bentConnector2">
            <a:avLst/>
          </a:prstGeom>
          <a:noFill/>
          <a:ln cap="flat" cmpd="sng" w="25400">
            <a:solidFill>
              <a:srgbClr val="4A7DBA"/>
            </a:solidFill>
            <a:prstDash val="solid"/>
            <a:round/>
            <a:headEnd len="sm" w="sm" type="none"/>
            <a:tailEnd len="lg" w="lg" type="stealth"/>
          </a:ln>
        </p:spPr>
      </p:cxnSp>
      <p:cxnSp>
        <p:nvCxnSpPr>
          <p:cNvPr id="1136" name="Google Shape;1136;p73"/>
          <p:cNvCxnSpPr/>
          <p:nvPr/>
        </p:nvCxnSpPr>
        <p:spPr>
          <a:xfrm flipH="1" rot="10800000">
            <a:off x="3786493" y="3581400"/>
            <a:ext cx="2594700" cy="2057400"/>
          </a:xfrm>
          <a:prstGeom prst="bentConnector3">
            <a:avLst>
              <a:gd fmla="val 100056" name="adj1"/>
            </a:avLst>
          </a:prstGeom>
          <a:noFill/>
          <a:ln cap="flat" cmpd="sng" w="25400">
            <a:solidFill>
              <a:srgbClr val="4A7DBA"/>
            </a:solidFill>
            <a:prstDash val="solid"/>
            <a:round/>
            <a:headEnd len="sm" w="sm" type="none"/>
            <a:tailEnd len="lg" w="lg" type="stealth"/>
          </a:ln>
        </p:spPr>
      </p:cxnSp>
      <p:sp>
        <p:nvSpPr>
          <p:cNvPr id="1137" name="Google Shape;1137;p73"/>
          <p:cNvSpPr txBox="1"/>
          <p:nvPr/>
        </p:nvSpPr>
        <p:spPr>
          <a:xfrm>
            <a:off x="5920093" y="3974068"/>
            <a:ext cx="4826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CLR</a:t>
            </a:r>
            <a:endParaRPr sz="1800">
              <a:solidFill>
                <a:schemeClr val="dk1"/>
              </a:solidFill>
              <a:latin typeface="Calibri"/>
              <a:ea typeface="Calibri"/>
              <a:cs typeface="Calibri"/>
              <a:sym typeface="Calibri"/>
            </a:endParaRPr>
          </a:p>
        </p:txBody>
      </p:sp>
      <p:sp>
        <p:nvSpPr>
          <p:cNvPr id="1138" name="Google Shape;1138;p73"/>
          <p:cNvSpPr txBox="1"/>
          <p:nvPr/>
        </p:nvSpPr>
        <p:spPr>
          <a:xfrm>
            <a:off x="5310493" y="3962400"/>
            <a:ext cx="5164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INR</a:t>
            </a:r>
            <a:endParaRPr sz="1800">
              <a:solidFill>
                <a:schemeClr val="dk1"/>
              </a:solidFill>
              <a:latin typeface="Calibri"/>
              <a:ea typeface="Calibri"/>
              <a:cs typeface="Calibri"/>
              <a:sym typeface="Calibri"/>
            </a:endParaRPr>
          </a:p>
        </p:txBody>
      </p:sp>
      <p:sp>
        <p:nvSpPr>
          <p:cNvPr id="1139" name="Google Shape;1139;p73"/>
          <p:cNvSpPr txBox="1"/>
          <p:nvPr/>
        </p:nvSpPr>
        <p:spPr>
          <a:xfrm>
            <a:off x="4656777" y="3962400"/>
            <a:ext cx="4251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LD</a:t>
            </a:r>
            <a:endParaRPr sz="1800">
              <a:solidFill>
                <a:schemeClr val="dk1"/>
              </a:solidFill>
              <a:latin typeface="Calibri"/>
              <a:ea typeface="Calibri"/>
              <a:cs typeface="Calibri"/>
              <a:sym typeface="Calibri"/>
            </a:endParaRPr>
          </a:p>
        </p:txBody>
      </p:sp>
      <p:cxnSp>
        <p:nvCxnSpPr>
          <p:cNvPr id="1140" name="Google Shape;1140;p73"/>
          <p:cNvCxnSpPr/>
          <p:nvPr/>
        </p:nvCxnSpPr>
        <p:spPr>
          <a:xfrm>
            <a:off x="6758293" y="3581400"/>
            <a:ext cx="0" cy="724215"/>
          </a:xfrm>
          <a:prstGeom prst="straightConnector1">
            <a:avLst/>
          </a:prstGeom>
          <a:noFill/>
          <a:ln cap="flat" cmpd="sng" w="25400">
            <a:solidFill>
              <a:srgbClr val="4A7DBA"/>
            </a:solidFill>
            <a:prstDash val="solid"/>
            <a:round/>
            <a:headEnd len="sm" w="sm" type="none"/>
            <a:tailEnd len="sm" w="sm" type="none"/>
          </a:ln>
        </p:spPr>
      </p:cxnSp>
      <p:sp>
        <p:nvSpPr>
          <p:cNvPr id="1141" name="Google Shape;1141;p73"/>
          <p:cNvSpPr txBox="1"/>
          <p:nvPr/>
        </p:nvSpPr>
        <p:spPr>
          <a:xfrm>
            <a:off x="6453493" y="4267200"/>
            <a:ext cx="6848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Clock</a:t>
            </a:r>
            <a:endParaRPr sz="1800">
              <a:solidFill>
                <a:schemeClr val="dk1"/>
              </a:solidFill>
              <a:latin typeface="Calibri"/>
              <a:ea typeface="Calibri"/>
              <a:cs typeface="Calibri"/>
              <a:sym typeface="Calibri"/>
            </a:endParaRPr>
          </a:p>
        </p:txBody>
      </p:sp>
      <p:cxnSp>
        <p:nvCxnSpPr>
          <p:cNvPr id="1142" name="Google Shape;1142;p73"/>
          <p:cNvCxnSpPr>
            <a:stCxn id="1131" idx="3"/>
            <a:endCxn id="1132" idx="1"/>
          </p:cNvCxnSpPr>
          <p:nvPr/>
        </p:nvCxnSpPr>
        <p:spPr>
          <a:xfrm>
            <a:off x="3786493" y="2933700"/>
            <a:ext cx="951000" cy="0"/>
          </a:xfrm>
          <a:prstGeom prst="straightConnector1">
            <a:avLst/>
          </a:prstGeom>
          <a:noFill/>
          <a:ln cap="flat" cmpd="sng" w="25400">
            <a:solidFill>
              <a:srgbClr val="4A7DBA"/>
            </a:solidFill>
            <a:prstDash val="solid"/>
            <a:round/>
            <a:headEnd len="sm" w="sm" type="none"/>
            <a:tailEnd len="lg" w="lg" type="stealth"/>
          </a:ln>
        </p:spPr>
      </p:cxnSp>
      <p:cxnSp>
        <p:nvCxnSpPr>
          <p:cNvPr id="1143" name="Google Shape;1143;p73"/>
          <p:cNvCxnSpPr>
            <a:stCxn id="1132" idx="3"/>
          </p:cNvCxnSpPr>
          <p:nvPr/>
        </p:nvCxnSpPr>
        <p:spPr>
          <a:xfrm>
            <a:off x="6950317" y="2933700"/>
            <a:ext cx="1332000" cy="0"/>
          </a:xfrm>
          <a:prstGeom prst="straightConnector1">
            <a:avLst/>
          </a:prstGeom>
          <a:noFill/>
          <a:ln cap="flat" cmpd="sng" w="25400">
            <a:solidFill>
              <a:srgbClr val="4A7DBA"/>
            </a:solidFill>
            <a:prstDash val="solid"/>
            <a:round/>
            <a:headEnd len="sm" w="sm" type="none"/>
            <a:tailEnd len="lg" w="lg" type="stealth"/>
          </a:ln>
        </p:spPr>
      </p:cxnSp>
      <p:grpSp>
        <p:nvGrpSpPr>
          <p:cNvPr id="1144" name="Google Shape;1144;p73"/>
          <p:cNvGrpSpPr/>
          <p:nvPr/>
        </p:nvGrpSpPr>
        <p:grpSpPr>
          <a:xfrm>
            <a:off x="1195693" y="1752600"/>
            <a:ext cx="6420612" cy="1181100"/>
            <a:chOff x="838200" y="1600200"/>
            <a:chExt cx="6420612" cy="1181100"/>
          </a:xfrm>
        </p:grpSpPr>
        <p:cxnSp>
          <p:nvCxnSpPr>
            <p:cNvPr id="1145" name="Google Shape;1145;p73"/>
            <p:cNvCxnSpPr/>
            <p:nvPr/>
          </p:nvCxnSpPr>
          <p:spPr>
            <a:xfrm rot="10800000">
              <a:off x="7258812" y="1600200"/>
              <a:ext cx="0" cy="1181100"/>
            </a:xfrm>
            <a:prstGeom prst="straightConnector1">
              <a:avLst/>
            </a:prstGeom>
            <a:noFill/>
            <a:ln cap="flat" cmpd="sng" w="25400">
              <a:solidFill>
                <a:srgbClr val="4A7DBA"/>
              </a:solidFill>
              <a:prstDash val="solid"/>
              <a:round/>
              <a:headEnd len="med" w="med" type="oval"/>
              <a:tailEnd len="sm" w="sm" type="none"/>
            </a:ln>
          </p:spPr>
        </p:cxnSp>
        <p:cxnSp>
          <p:nvCxnSpPr>
            <p:cNvPr id="1146" name="Google Shape;1146;p73"/>
            <p:cNvCxnSpPr/>
            <p:nvPr/>
          </p:nvCxnSpPr>
          <p:spPr>
            <a:xfrm rot="10800000">
              <a:off x="838200" y="1600200"/>
              <a:ext cx="6420612" cy="0"/>
            </a:xfrm>
            <a:prstGeom prst="straightConnector1">
              <a:avLst/>
            </a:prstGeom>
            <a:noFill/>
            <a:ln cap="flat" cmpd="sng" w="25400">
              <a:solidFill>
                <a:srgbClr val="4A7DBA"/>
              </a:solidFill>
              <a:prstDash val="solid"/>
              <a:round/>
              <a:headEnd len="sm" w="sm" type="none"/>
              <a:tailEnd len="sm" w="sm" type="none"/>
            </a:ln>
          </p:spPr>
        </p:cxnSp>
        <p:cxnSp>
          <p:nvCxnSpPr>
            <p:cNvPr id="1147" name="Google Shape;1147;p73"/>
            <p:cNvCxnSpPr/>
            <p:nvPr/>
          </p:nvCxnSpPr>
          <p:spPr>
            <a:xfrm rot="10800000">
              <a:off x="848487" y="1600200"/>
              <a:ext cx="0" cy="762000"/>
            </a:xfrm>
            <a:prstGeom prst="straightConnector1">
              <a:avLst/>
            </a:prstGeom>
            <a:noFill/>
            <a:ln cap="flat" cmpd="sng" w="25400">
              <a:solidFill>
                <a:srgbClr val="4A7DBA"/>
              </a:solidFill>
              <a:prstDash val="solid"/>
              <a:round/>
              <a:headEnd len="sm" w="sm" type="none"/>
              <a:tailEnd len="sm" w="sm" type="none"/>
            </a:ln>
          </p:spPr>
        </p:cxnSp>
        <p:cxnSp>
          <p:nvCxnSpPr>
            <p:cNvPr id="1148" name="Google Shape;1148;p73"/>
            <p:cNvCxnSpPr/>
            <p:nvPr/>
          </p:nvCxnSpPr>
          <p:spPr>
            <a:xfrm>
              <a:off x="838200" y="2362200"/>
              <a:ext cx="762000" cy="0"/>
            </a:xfrm>
            <a:prstGeom prst="straightConnector1">
              <a:avLst/>
            </a:prstGeom>
            <a:noFill/>
            <a:ln cap="flat" cmpd="sng" w="25400">
              <a:solidFill>
                <a:srgbClr val="4A7DBA"/>
              </a:solidFill>
              <a:prstDash val="solid"/>
              <a:round/>
              <a:headEnd len="sm" w="sm" type="none"/>
              <a:tailEnd len="lg" w="lg" type="stealth"/>
            </a:ln>
          </p:spPr>
        </p:cxnSp>
      </p:grpSp>
      <p:cxnSp>
        <p:nvCxnSpPr>
          <p:cNvPr id="1149" name="Google Shape;1149;p73"/>
          <p:cNvCxnSpPr>
            <a:endCxn id="1131" idx="1"/>
          </p:cNvCxnSpPr>
          <p:nvPr/>
        </p:nvCxnSpPr>
        <p:spPr>
          <a:xfrm>
            <a:off x="1424293" y="2933700"/>
            <a:ext cx="533400" cy="0"/>
          </a:xfrm>
          <a:prstGeom prst="straightConnector1">
            <a:avLst/>
          </a:prstGeom>
          <a:noFill/>
          <a:ln cap="flat" cmpd="sng" w="25400">
            <a:solidFill>
              <a:srgbClr val="4A7DBA"/>
            </a:solidFill>
            <a:prstDash val="solid"/>
            <a:round/>
            <a:headEnd len="sm" w="sm" type="none"/>
            <a:tailEnd len="lg" w="lg" type="stealth"/>
          </a:ln>
        </p:spPr>
      </p:cxnSp>
      <p:cxnSp>
        <p:nvCxnSpPr>
          <p:cNvPr id="1150" name="Google Shape;1150;p73"/>
          <p:cNvCxnSpPr/>
          <p:nvPr/>
        </p:nvCxnSpPr>
        <p:spPr>
          <a:xfrm>
            <a:off x="1424293" y="3352800"/>
            <a:ext cx="533400" cy="0"/>
          </a:xfrm>
          <a:prstGeom prst="straightConnector1">
            <a:avLst/>
          </a:prstGeom>
          <a:noFill/>
          <a:ln cap="flat" cmpd="sng" w="25400">
            <a:solidFill>
              <a:srgbClr val="4A7DBA"/>
            </a:solidFill>
            <a:prstDash val="solid"/>
            <a:round/>
            <a:headEnd len="sm" w="sm" type="none"/>
            <a:tailEnd len="lg" w="lg" type="stealth"/>
          </a:ln>
        </p:spPr>
      </p:cxnSp>
      <p:sp>
        <p:nvSpPr>
          <p:cNvPr id="1151" name="Google Shape;1151;p73"/>
          <p:cNvSpPr txBox="1"/>
          <p:nvPr/>
        </p:nvSpPr>
        <p:spPr>
          <a:xfrm>
            <a:off x="478247" y="2749034"/>
            <a:ext cx="9936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From DR</a:t>
            </a:r>
            <a:endParaRPr sz="1800">
              <a:solidFill>
                <a:schemeClr val="dk1"/>
              </a:solidFill>
              <a:latin typeface="Calibri"/>
              <a:ea typeface="Calibri"/>
              <a:cs typeface="Calibri"/>
              <a:sym typeface="Calibri"/>
            </a:endParaRPr>
          </a:p>
        </p:txBody>
      </p:sp>
      <p:sp>
        <p:nvSpPr>
          <p:cNvPr id="1152" name="Google Shape;1152;p73"/>
          <p:cNvSpPr txBox="1"/>
          <p:nvPr/>
        </p:nvSpPr>
        <p:spPr>
          <a:xfrm>
            <a:off x="324157" y="3163369"/>
            <a:ext cx="11764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From INPR</a:t>
            </a:r>
            <a:endParaRPr sz="1800">
              <a:solidFill>
                <a:schemeClr val="dk1"/>
              </a:solidFill>
              <a:latin typeface="Calibri"/>
              <a:ea typeface="Calibri"/>
              <a:cs typeface="Calibri"/>
              <a:sym typeface="Calibri"/>
            </a:endParaRPr>
          </a:p>
        </p:txBody>
      </p:sp>
      <p:cxnSp>
        <p:nvCxnSpPr>
          <p:cNvPr id="1153" name="Google Shape;1153;p73"/>
          <p:cNvCxnSpPr>
            <a:stCxn id="1133" idx="0"/>
            <a:endCxn id="1131" idx="2"/>
          </p:cNvCxnSpPr>
          <p:nvPr/>
        </p:nvCxnSpPr>
        <p:spPr>
          <a:xfrm rot="10800000">
            <a:off x="2872093" y="3581400"/>
            <a:ext cx="0" cy="914400"/>
          </a:xfrm>
          <a:prstGeom prst="straightConnector1">
            <a:avLst/>
          </a:prstGeom>
          <a:noFill/>
          <a:ln cap="flat" cmpd="sng" w="25400">
            <a:solidFill>
              <a:srgbClr val="4A7DBA"/>
            </a:solidFill>
            <a:prstDash val="solid"/>
            <a:round/>
            <a:headEnd len="sm" w="sm" type="none"/>
            <a:tailEnd len="lg" w="lg" type="stealth"/>
          </a:ln>
        </p:spPr>
      </p:cxnSp>
      <p:sp>
        <p:nvSpPr>
          <p:cNvPr id="1154" name="Google Shape;1154;p73"/>
          <p:cNvSpPr txBox="1"/>
          <p:nvPr/>
        </p:nvSpPr>
        <p:spPr>
          <a:xfrm>
            <a:off x="7736741" y="2564368"/>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155" name="Google Shape;1155;p73"/>
          <p:cNvSpPr txBox="1"/>
          <p:nvPr/>
        </p:nvSpPr>
        <p:spPr>
          <a:xfrm>
            <a:off x="4015093" y="2557464"/>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156" name="Google Shape;1156;p73"/>
          <p:cNvSpPr txBox="1"/>
          <p:nvPr/>
        </p:nvSpPr>
        <p:spPr>
          <a:xfrm>
            <a:off x="1386589" y="2178604"/>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157" name="Google Shape;1157;p73"/>
          <p:cNvSpPr txBox="1"/>
          <p:nvPr/>
        </p:nvSpPr>
        <p:spPr>
          <a:xfrm>
            <a:off x="1386589" y="2602468"/>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158" name="Google Shape;1158;p73"/>
          <p:cNvSpPr txBox="1"/>
          <p:nvPr/>
        </p:nvSpPr>
        <p:spPr>
          <a:xfrm>
            <a:off x="1424293" y="3045380"/>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159" name="Google Shape;1159;p73"/>
          <p:cNvSpPr txBox="1"/>
          <p:nvPr/>
        </p:nvSpPr>
        <p:spPr>
          <a:xfrm>
            <a:off x="7597490" y="2971800"/>
            <a:ext cx="78451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bus</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74"/>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Design of Accumulator Logic</a:t>
            </a:r>
            <a:endParaRPr/>
          </a:p>
        </p:txBody>
      </p:sp>
      <p:sp>
        <p:nvSpPr>
          <p:cNvPr id="1165" name="Google Shape;1165;p74"/>
          <p:cNvSpPr/>
          <p:nvPr/>
        </p:nvSpPr>
        <p:spPr>
          <a:xfrm>
            <a:off x="1279784" y="838200"/>
            <a:ext cx="658443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Gate structure for controlling LD, INR and CLR of AC</a:t>
            </a:r>
            <a:endParaRPr sz="2400">
              <a:solidFill>
                <a:schemeClr val="dk1"/>
              </a:solidFill>
              <a:latin typeface="Calibri"/>
              <a:ea typeface="Calibri"/>
              <a:cs typeface="Calibri"/>
              <a:sym typeface="Calibri"/>
            </a:endParaRPr>
          </a:p>
        </p:txBody>
      </p:sp>
      <p:sp>
        <p:nvSpPr>
          <p:cNvPr id="1166" name="Google Shape;1166;p74"/>
          <p:cNvSpPr/>
          <p:nvPr/>
        </p:nvSpPr>
        <p:spPr>
          <a:xfrm>
            <a:off x="5026152" y="1524000"/>
            <a:ext cx="2212848" cy="4127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AC</a:t>
            </a:r>
            <a:endParaRPr sz="1800">
              <a:solidFill>
                <a:schemeClr val="lt1"/>
              </a:solidFill>
              <a:latin typeface="Calibri"/>
              <a:ea typeface="Calibri"/>
              <a:cs typeface="Calibri"/>
              <a:sym typeface="Calibri"/>
            </a:endParaRPr>
          </a:p>
        </p:txBody>
      </p:sp>
      <p:cxnSp>
        <p:nvCxnSpPr>
          <p:cNvPr id="1167" name="Google Shape;1167;p74"/>
          <p:cNvCxnSpPr/>
          <p:nvPr/>
        </p:nvCxnSpPr>
        <p:spPr>
          <a:xfrm rot="-5400000">
            <a:off x="4541019" y="2301951"/>
            <a:ext cx="1143000" cy="442800"/>
          </a:xfrm>
          <a:prstGeom prst="bentConnector3">
            <a:avLst>
              <a:gd fmla="val 0" name="adj1"/>
            </a:avLst>
          </a:prstGeom>
          <a:noFill/>
          <a:ln cap="flat" cmpd="sng" w="25400">
            <a:solidFill>
              <a:srgbClr val="4A7DBA"/>
            </a:solidFill>
            <a:prstDash val="solid"/>
            <a:round/>
            <a:headEnd len="sm" w="sm" type="none"/>
            <a:tailEnd len="lg" w="lg" type="stealth"/>
          </a:ln>
        </p:spPr>
      </p:cxnSp>
      <p:sp>
        <p:nvSpPr>
          <p:cNvPr id="1168" name="Google Shape;1168;p74"/>
          <p:cNvSpPr txBox="1"/>
          <p:nvPr/>
        </p:nvSpPr>
        <p:spPr>
          <a:xfrm>
            <a:off x="6146750" y="2221468"/>
            <a:ext cx="4826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CLR</a:t>
            </a:r>
            <a:endParaRPr sz="1800">
              <a:solidFill>
                <a:schemeClr val="dk1"/>
              </a:solidFill>
              <a:latin typeface="Calibri"/>
              <a:ea typeface="Calibri"/>
              <a:cs typeface="Calibri"/>
              <a:sym typeface="Calibri"/>
            </a:endParaRPr>
          </a:p>
        </p:txBody>
      </p:sp>
      <p:sp>
        <p:nvSpPr>
          <p:cNvPr id="1169" name="Google Shape;1169;p74"/>
          <p:cNvSpPr txBox="1"/>
          <p:nvPr/>
        </p:nvSpPr>
        <p:spPr>
          <a:xfrm>
            <a:off x="5537150" y="2209800"/>
            <a:ext cx="5164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INR</a:t>
            </a:r>
            <a:endParaRPr sz="1800">
              <a:solidFill>
                <a:schemeClr val="dk1"/>
              </a:solidFill>
              <a:latin typeface="Calibri"/>
              <a:ea typeface="Calibri"/>
              <a:cs typeface="Calibri"/>
              <a:sym typeface="Calibri"/>
            </a:endParaRPr>
          </a:p>
        </p:txBody>
      </p:sp>
      <p:sp>
        <p:nvSpPr>
          <p:cNvPr id="1170" name="Google Shape;1170;p74"/>
          <p:cNvSpPr txBox="1"/>
          <p:nvPr/>
        </p:nvSpPr>
        <p:spPr>
          <a:xfrm>
            <a:off x="4883434" y="2209800"/>
            <a:ext cx="4251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LD</a:t>
            </a:r>
            <a:endParaRPr sz="1800">
              <a:solidFill>
                <a:schemeClr val="dk1"/>
              </a:solidFill>
              <a:latin typeface="Calibri"/>
              <a:ea typeface="Calibri"/>
              <a:cs typeface="Calibri"/>
              <a:sym typeface="Calibri"/>
            </a:endParaRPr>
          </a:p>
        </p:txBody>
      </p:sp>
      <p:cxnSp>
        <p:nvCxnSpPr>
          <p:cNvPr id="1171" name="Google Shape;1171;p74"/>
          <p:cNvCxnSpPr/>
          <p:nvPr/>
        </p:nvCxnSpPr>
        <p:spPr>
          <a:xfrm>
            <a:off x="7087597" y="1942785"/>
            <a:ext cx="0" cy="724215"/>
          </a:xfrm>
          <a:prstGeom prst="straightConnector1">
            <a:avLst/>
          </a:prstGeom>
          <a:noFill/>
          <a:ln cap="flat" cmpd="sng" w="25400">
            <a:solidFill>
              <a:srgbClr val="4A7DBA"/>
            </a:solidFill>
            <a:prstDash val="solid"/>
            <a:round/>
            <a:headEnd len="sm" w="sm" type="none"/>
            <a:tailEnd len="sm" w="sm" type="none"/>
          </a:ln>
        </p:spPr>
      </p:cxnSp>
      <p:sp>
        <p:nvSpPr>
          <p:cNvPr id="1172" name="Google Shape;1172;p74"/>
          <p:cNvSpPr txBox="1"/>
          <p:nvPr/>
        </p:nvSpPr>
        <p:spPr>
          <a:xfrm>
            <a:off x="6782797" y="2667000"/>
            <a:ext cx="6848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Clock</a:t>
            </a:r>
            <a:endParaRPr sz="1800">
              <a:solidFill>
                <a:schemeClr val="dk1"/>
              </a:solidFill>
              <a:latin typeface="Calibri"/>
              <a:ea typeface="Calibri"/>
              <a:cs typeface="Calibri"/>
              <a:sym typeface="Calibri"/>
            </a:endParaRPr>
          </a:p>
        </p:txBody>
      </p:sp>
      <p:cxnSp>
        <p:nvCxnSpPr>
          <p:cNvPr id="1173" name="Google Shape;1173;p74"/>
          <p:cNvCxnSpPr>
            <a:endCxn id="1166" idx="1"/>
          </p:cNvCxnSpPr>
          <p:nvPr/>
        </p:nvCxnSpPr>
        <p:spPr>
          <a:xfrm>
            <a:off x="4075152" y="1730378"/>
            <a:ext cx="951000" cy="0"/>
          </a:xfrm>
          <a:prstGeom prst="straightConnector1">
            <a:avLst/>
          </a:prstGeom>
          <a:noFill/>
          <a:ln cap="flat" cmpd="sng" w="25400">
            <a:solidFill>
              <a:srgbClr val="4A7DBA"/>
            </a:solidFill>
            <a:prstDash val="solid"/>
            <a:round/>
            <a:headEnd len="sm" w="sm" type="none"/>
            <a:tailEnd len="lg" w="lg" type="stealth"/>
          </a:ln>
        </p:spPr>
      </p:cxnSp>
      <p:cxnSp>
        <p:nvCxnSpPr>
          <p:cNvPr id="1174" name="Google Shape;1174;p74"/>
          <p:cNvCxnSpPr>
            <a:stCxn id="1166" idx="3"/>
          </p:cNvCxnSpPr>
          <p:nvPr/>
        </p:nvCxnSpPr>
        <p:spPr>
          <a:xfrm>
            <a:off x="7239000" y="1730378"/>
            <a:ext cx="1041900" cy="0"/>
          </a:xfrm>
          <a:prstGeom prst="straightConnector1">
            <a:avLst/>
          </a:prstGeom>
          <a:noFill/>
          <a:ln cap="flat" cmpd="sng" w="25400">
            <a:solidFill>
              <a:srgbClr val="4A7DBA"/>
            </a:solidFill>
            <a:prstDash val="solid"/>
            <a:round/>
            <a:headEnd len="sm" w="sm" type="none"/>
            <a:tailEnd len="lg" w="lg" type="stealth"/>
          </a:ln>
        </p:spPr>
      </p:cxnSp>
      <p:sp>
        <p:nvSpPr>
          <p:cNvPr id="1175" name="Google Shape;1175;p74"/>
          <p:cNvSpPr txBox="1"/>
          <p:nvPr/>
        </p:nvSpPr>
        <p:spPr>
          <a:xfrm>
            <a:off x="7736741" y="1371600"/>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176" name="Google Shape;1176;p74"/>
          <p:cNvSpPr txBox="1"/>
          <p:nvPr/>
        </p:nvSpPr>
        <p:spPr>
          <a:xfrm>
            <a:off x="7597490" y="1779032"/>
            <a:ext cx="78451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bus</a:t>
            </a:r>
            <a:endParaRPr sz="1800">
              <a:solidFill>
                <a:schemeClr val="dk1"/>
              </a:solidFill>
              <a:latin typeface="Calibri"/>
              <a:ea typeface="Calibri"/>
              <a:cs typeface="Calibri"/>
              <a:sym typeface="Calibri"/>
            </a:endParaRPr>
          </a:p>
        </p:txBody>
      </p:sp>
      <p:grpSp>
        <p:nvGrpSpPr>
          <p:cNvPr id="1177" name="Google Shape;1177;p74"/>
          <p:cNvGrpSpPr/>
          <p:nvPr/>
        </p:nvGrpSpPr>
        <p:grpSpPr>
          <a:xfrm>
            <a:off x="3414712" y="2667000"/>
            <a:ext cx="1613526" cy="877519"/>
            <a:chOff x="3660833" y="2982784"/>
            <a:chExt cx="1613526" cy="877519"/>
          </a:xfrm>
        </p:grpSpPr>
        <p:cxnSp>
          <p:nvCxnSpPr>
            <p:cNvPr id="1178" name="Google Shape;1178;p74"/>
            <p:cNvCxnSpPr/>
            <p:nvPr/>
          </p:nvCxnSpPr>
          <p:spPr>
            <a:xfrm flipH="1" rot="10800000">
              <a:off x="3660833" y="3135183"/>
              <a:ext cx="377370" cy="1"/>
            </a:xfrm>
            <a:prstGeom prst="straightConnector1">
              <a:avLst/>
            </a:prstGeom>
            <a:noFill/>
            <a:ln cap="flat" cmpd="sng" w="28575">
              <a:solidFill>
                <a:schemeClr val="accent1"/>
              </a:solidFill>
              <a:prstDash val="solid"/>
              <a:round/>
              <a:headEnd len="sm" w="sm" type="none"/>
              <a:tailEnd len="sm" w="sm" type="none"/>
            </a:ln>
          </p:spPr>
        </p:cxnSp>
        <p:cxnSp>
          <p:nvCxnSpPr>
            <p:cNvPr id="1179" name="Google Shape;1179;p74"/>
            <p:cNvCxnSpPr/>
            <p:nvPr/>
          </p:nvCxnSpPr>
          <p:spPr>
            <a:xfrm flipH="1" rot="10800000">
              <a:off x="5010436" y="3412939"/>
              <a:ext cx="263923" cy="907"/>
            </a:xfrm>
            <a:prstGeom prst="straightConnector1">
              <a:avLst/>
            </a:prstGeom>
            <a:noFill/>
            <a:ln cap="flat" cmpd="sng" w="28575">
              <a:solidFill>
                <a:schemeClr val="accent1"/>
              </a:solidFill>
              <a:prstDash val="solid"/>
              <a:round/>
              <a:headEnd len="sm" w="sm" type="none"/>
              <a:tailEnd len="sm" w="sm" type="none"/>
            </a:ln>
          </p:spPr>
        </p:cxnSp>
        <p:grpSp>
          <p:nvGrpSpPr>
            <p:cNvPr id="1180" name="Google Shape;1180;p74"/>
            <p:cNvGrpSpPr/>
            <p:nvPr/>
          </p:nvGrpSpPr>
          <p:grpSpPr>
            <a:xfrm>
              <a:off x="3883270" y="2982784"/>
              <a:ext cx="1123991" cy="877519"/>
              <a:chOff x="3883270" y="2982784"/>
              <a:chExt cx="1123991" cy="877519"/>
            </a:xfrm>
          </p:grpSpPr>
          <p:sp>
            <p:nvSpPr>
              <p:cNvPr id="1181" name="Google Shape;1181;p74"/>
              <p:cNvSpPr/>
              <p:nvPr/>
            </p:nvSpPr>
            <p:spPr>
              <a:xfrm rot="10800000">
                <a:off x="3997592" y="3048854"/>
                <a:ext cx="1009669" cy="723580"/>
              </a:xfrm>
              <a:custGeom>
                <a:rect b="b" l="l" r="r" t="t"/>
                <a:pathLst>
                  <a:path extrusionOk="0" h="10000" w="10000">
                    <a:moveTo>
                      <a:pt x="9999" y="10000"/>
                    </a:moveTo>
                    <a:lnTo>
                      <a:pt x="5183" y="9912"/>
                    </a:lnTo>
                    <a:cubicBezTo>
                      <a:pt x="3060" y="9824"/>
                      <a:pt x="0" y="6688"/>
                      <a:pt x="0" y="5043"/>
                    </a:cubicBezTo>
                    <a:cubicBezTo>
                      <a:pt x="0" y="3398"/>
                      <a:pt x="2965" y="220"/>
                      <a:pt x="5183" y="44"/>
                    </a:cubicBezTo>
                    <a:lnTo>
                      <a:pt x="10000" y="0"/>
                    </a:lnTo>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2" name="Google Shape;1182;p74"/>
              <p:cNvSpPr/>
              <p:nvPr/>
            </p:nvSpPr>
            <p:spPr>
              <a:xfrm rot="10800000">
                <a:off x="3883270" y="2982784"/>
                <a:ext cx="234763" cy="877519"/>
              </a:xfrm>
              <a:custGeom>
                <a:rect b="b" l="l" r="r" t="t"/>
                <a:pathLst>
                  <a:path extrusionOk="0" h="10000" w="2211">
                    <a:moveTo>
                      <a:pt x="2211" y="0"/>
                    </a:moveTo>
                    <a:cubicBezTo>
                      <a:pt x="739" y="0"/>
                      <a:pt x="0" y="3289"/>
                      <a:pt x="0" y="4956"/>
                    </a:cubicBezTo>
                    <a:cubicBezTo>
                      <a:pt x="0" y="6622"/>
                      <a:pt x="737" y="10000"/>
                      <a:pt x="2209" y="10000"/>
                    </a:cubicBezTo>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1183" name="Google Shape;1183;p74"/>
          <p:cNvGrpSpPr/>
          <p:nvPr/>
        </p:nvGrpSpPr>
        <p:grpSpPr>
          <a:xfrm>
            <a:off x="1066801" y="1255080"/>
            <a:ext cx="2366960" cy="418343"/>
            <a:chOff x="2851351" y="1715660"/>
            <a:chExt cx="3812013" cy="741118"/>
          </a:xfrm>
        </p:grpSpPr>
        <p:cxnSp>
          <p:nvCxnSpPr>
            <p:cNvPr id="1184" name="Google Shape;1184;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185" name="Google Shape;1185;p74"/>
            <p:cNvCxnSpPr/>
            <p:nvPr/>
          </p:nvCxnSpPr>
          <p:spPr>
            <a:xfrm flipH="1" rot="10800000">
              <a:off x="2851351" y="1903059"/>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186" name="Google Shape;1186;p74"/>
            <p:cNvCxnSpPr/>
            <p:nvPr/>
          </p:nvCxnSpPr>
          <p:spPr>
            <a:xfrm flipH="1" rot="10800000">
              <a:off x="5332755" y="2086964"/>
              <a:ext cx="1330609" cy="2"/>
            </a:xfrm>
            <a:prstGeom prst="straightConnector1">
              <a:avLst/>
            </a:prstGeom>
            <a:noFill/>
            <a:ln cap="flat" cmpd="sng" w="28575">
              <a:solidFill>
                <a:schemeClr val="accent1"/>
              </a:solidFill>
              <a:prstDash val="solid"/>
              <a:round/>
              <a:headEnd len="sm" w="sm" type="none"/>
              <a:tailEnd len="sm" w="sm" type="none"/>
            </a:ln>
          </p:spPr>
        </p:cxnSp>
        <p:sp>
          <p:nvSpPr>
            <p:cNvPr id="1187" name="Google Shape;1187;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188" name="Google Shape;1188;p74"/>
          <p:cNvCxnSpPr/>
          <p:nvPr/>
        </p:nvCxnSpPr>
        <p:spPr>
          <a:xfrm>
            <a:off x="3429000" y="1464672"/>
            <a:ext cx="0" cy="1334698"/>
          </a:xfrm>
          <a:prstGeom prst="straightConnector1">
            <a:avLst/>
          </a:prstGeom>
          <a:noFill/>
          <a:ln cap="flat" cmpd="sng" w="25400">
            <a:solidFill>
              <a:srgbClr val="4A7DBA"/>
            </a:solidFill>
            <a:prstDash val="solid"/>
            <a:round/>
            <a:headEnd len="sm" w="sm" type="none"/>
            <a:tailEnd len="sm" w="sm" type="none"/>
          </a:ln>
        </p:spPr>
      </p:cxnSp>
      <p:grpSp>
        <p:nvGrpSpPr>
          <p:cNvPr id="1189" name="Google Shape;1189;p74"/>
          <p:cNvGrpSpPr/>
          <p:nvPr/>
        </p:nvGrpSpPr>
        <p:grpSpPr>
          <a:xfrm>
            <a:off x="1066800" y="1802768"/>
            <a:ext cx="2057400" cy="418343"/>
            <a:chOff x="2851351" y="1715660"/>
            <a:chExt cx="3313463" cy="741118"/>
          </a:xfrm>
        </p:grpSpPr>
        <p:cxnSp>
          <p:nvCxnSpPr>
            <p:cNvPr id="1190" name="Google Shape;1190;p74"/>
            <p:cNvCxnSpPr/>
            <p:nvPr/>
          </p:nvCxnSpPr>
          <p:spPr>
            <a:xfrm flipH="1" rot="10800000">
              <a:off x="3711334" y="2266407"/>
              <a:ext cx="735388" cy="2"/>
            </a:xfrm>
            <a:prstGeom prst="straightConnector1">
              <a:avLst/>
            </a:prstGeom>
            <a:noFill/>
            <a:ln cap="flat" cmpd="sng" w="28575">
              <a:solidFill>
                <a:schemeClr val="accent1"/>
              </a:solidFill>
              <a:prstDash val="solid"/>
              <a:round/>
              <a:headEnd len="sm" w="sm" type="none"/>
              <a:tailEnd len="sm" w="sm" type="none"/>
            </a:ln>
          </p:spPr>
        </p:cxnSp>
        <p:cxnSp>
          <p:nvCxnSpPr>
            <p:cNvPr id="1191" name="Google Shape;1191;p74"/>
            <p:cNvCxnSpPr/>
            <p:nvPr/>
          </p:nvCxnSpPr>
          <p:spPr>
            <a:xfrm flipH="1" rot="10800000">
              <a:off x="2851351" y="1903059"/>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192" name="Google Shape;1192;p74"/>
            <p:cNvCxnSpPr/>
            <p:nvPr/>
          </p:nvCxnSpPr>
          <p:spPr>
            <a:xfrm flipH="1" rot="10800000">
              <a:off x="5338611" y="2086964"/>
              <a:ext cx="826203" cy="2"/>
            </a:xfrm>
            <a:prstGeom prst="straightConnector1">
              <a:avLst/>
            </a:prstGeom>
            <a:noFill/>
            <a:ln cap="flat" cmpd="sng" w="28575">
              <a:solidFill>
                <a:schemeClr val="accent1"/>
              </a:solidFill>
              <a:prstDash val="solid"/>
              <a:round/>
              <a:headEnd len="sm" w="sm" type="none"/>
              <a:tailEnd len="sm" w="sm" type="none"/>
            </a:ln>
          </p:spPr>
        </p:cxnSp>
        <p:sp>
          <p:nvSpPr>
            <p:cNvPr id="1193" name="Google Shape;1193;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194" name="Google Shape;1194;p74"/>
          <p:cNvGrpSpPr/>
          <p:nvPr/>
        </p:nvGrpSpPr>
        <p:grpSpPr>
          <a:xfrm>
            <a:off x="1066800" y="2412368"/>
            <a:ext cx="1862136" cy="418343"/>
            <a:chOff x="2851351" y="1715660"/>
            <a:chExt cx="2998988" cy="741118"/>
          </a:xfrm>
        </p:grpSpPr>
        <p:cxnSp>
          <p:nvCxnSpPr>
            <p:cNvPr id="1195" name="Google Shape;1195;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196" name="Google Shape;1196;p74"/>
            <p:cNvCxnSpPr/>
            <p:nvPr/>
          </p:nvCxnSpPr>
          <p:spPr>
            <a:xfrm flipH="1" rot="10800000">
              <a:off x="2851351" y="1903059"/>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197" name="Google Shape;1197;p74"/>
            <p:cNvCxnSpPr/>
            <p:nvPr/>
          </p:nvCxnSpPr>
          <p:spPr>
            <a:xfrm flipH="1" rot="10800000">
              <a:off x="5337332" y="2086964"/>
              <a:ext cx="513007" cy="2"/>
            </a:xfrm>
            <a:prstGeom prst="straightConnector1">
              <a:avLst/>
            </a:prstGeom>
            <a:noFill/>
            <a:ln cap="flat" cmpd="sng" w="28575">
              <a:solidFill>
                <a:schemeClr val="accent1"/>
              </a:solidFill>
              <a:prstDash val="solid"/>
              <a:round/>
              <a:headEnd len="sm" w="sm" type="none"/>
              <a:tailEnd len="sm" w="sm" type="none"/>
            </a:ln>
          </p:spPr>
        </p:cxnSp>
        <p:sp>
          <p:nvSpPr>
            <p:cNvPr id="1198" name="Google Shape;1198;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199" name="Google Shape;1199;p74"/>
          <p:cNvGrpSpPr/>
          <p:nvPr/>
        </p:nvGrpSpPr>
        <p:grpSpPr>
          <a:xfrm>
            <a:off x="1066800" y="2928936"/>
            <a:ext cx="2771883" cy="418343"/>
            <a:chOff x="2851351" y="1715660"/>
            <a:chExt cx="4464146" cy="741118"/>
          </a:xfrm>
        </p:grpSpPr>
        <p:cxnSp>
          <p:nvCxnSpPr>
            <p:cNvPr id="1200" name="Google Shape;1200;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01" name="Google Shape;1201;p74"/>
            <p:cNvCxnSpPr/>
            <p:nvPr/>
          </p:nvCxnSpPr>
          <p:spPr>
            <a:xfrm flipH="1" rot="10800000">
              <a:off x="2851351" y="1903059"/>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02" name="Google Shape;1202;p74"/>
            <p:cNvCxnSpPr/>
            <p:nvPr/>
          </p:nvCxnSpPr>
          <p:spPr>
            <a:xfrm flipH="1" rot="10800000">
              <a:off x="5332756" y="2086966"/>
              <a:ext cx="1982741" cy="2"/>
            </a:xfrm>
            <a:prstGeom prst="straightConnector1">
              <a:avLst/>
            </a:prstGeom>
            <a:noFill/>
            <a:ln cap="flat" cmpd="sng" w="28575">
              <a:solidFill>
                <a:schemeClr val="accent1"/>
              </a:solidFill>
              <a:prstDash val="solid"/>
              <a:round/>
              <a:headEnd len="sm" w="sm" type="none"/>
              <a:tailEnd len="sm" w="sm" type="none"/>
            </a:ln>
          </p:spPr>
        </p:cxnSp>
        <p:sp>
          <p:nvSpPr>
            <p:cNvPr id="1203" name="Google Shape;1203;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04" name="Google Shape;1204;p74"/>
          <p:cNvGrpSpPr/>
          <p:nvPr/>
        </p:nvGrpSpPr>
        <p:grpSpPr>
          <a:xfrm>
            <a:off x="1066801" y="3558346"/>
            <a:ext cx="2014535" cy="418343"/>
            <a:chOff x="2851351" y="1715660"/>
            <a:chExt cx="3244427" cy="741118"/>
          </a:xfrm>
        </p:grpSpPr>
        <p:cxnSp>
          <p:nvCxnSpPr>
            <p:cNvPr id="1205" name="Google Shape;1205;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06" name="Google Shape;1206;p74"/>
            <p:cNvCxnSpPr/>
            <p:nvPr/>
          </p:nvCxnSpPr>
          <p:spPr>
            <a:xfrm flipH="1" rot="10800000">
              <a:off x="2851351" y="1903059"/>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07" name="Google Shape;1207;p74"/>
            <p:cNvCxnSpPr/>
            <p:nvPr/>
          </p:nvCxnSpPr>
          <p:spPr>
            <a:xfrm flipH="1" rot="10800000">
              <a:off x="5344685" y="2086964"/>
              <a:ext cx="751093" cy="2"/>
            </a:xfrm>
            <a:prstGeom prst="straightConnector1">
              <a:avLst/>
            </a:prstGeom>
            <a:noFill/>
            <a:ln cap="flat" cmpd="sng" w="28575">
              <a:solidFill>
                <a:schemeClr val="accent1"/>
              </a:solidFill>
              <a:prstDash val="solid"/>
              <a:round/>
              <a:headEnd len="sm" w="sm" type="none"/>
              <a:tailEnd len="sm" w="sm" type="none"/>
            </a:ln>
          </p:spPr>
        </p:cxnSp>
        <p:sp>
          <p:nvSpPr>
            <p:cNvPr id="1208" name="Google Shape;1208;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09" name="Google Shape;1209;p74"/>
          <p:cNvGrpSpPr/>
          <p:nvPr/>
        </p:nvGrpSpPr>
        <p:grpSpPr>
          <a:xfrm>
            <a:off x="1078596" y="4258433"/>
            <a:ext cx="2147592" cy="418343"/>
            <a:chOff x="2870349" y="1715660"/>
            <a:chExt cx="3458719" cy="741118"/>
          </a:xfrm>
        </p:grpSpPr>
        <p:cxnSp>
          <p:nvCxnSpPr>
            <p:cNvPr id="1210" name="Google Shape;1210;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11" name="Google Shape;1211;p74"/>
            <p:cNvCxnSpPr/>
            <p:nvPr/>
          </p:nvCxnSpPr>
          <p:spPr>
            <a:xfrm>
              <a:off x="3710397" y="1903059"/>
              <a:ext cx="717326" cy="2"/>
            </a:xfrm>
            <a:prstGeom prst="straightConnector1">
              <a:avLst/>
            </a:prstGeom>
            <a:noFill/>
            <a:ln cap="flat" cmpd="sng" w="28575">
              <a:solidFill>
                <a:schemeClr val="accent1"/>
              </a:solidFill>
              <a:prstDash val="solid"/>
              <a:round/>
              <a:headEnd len="med" w="med" type="oval"/>
              <a:tailEnd len="sm" w="sm" type="none"/>
            </a:ln>
          </p:spPr>
        </p:cxnSp>
        <p:cxnSp>
          <p:nvCxnSpPr>
            <p:cNvPr id="1212" name="Google Shape;1212;p74"/>
            <p:cNvCxnSpPr/>
            <p:nvPr/>
          </p:nvCxnSpPr>
          <p:spPr>
            <a:xfrm flipH="1" rot="10800000">
              <a:off x="5329360" y="2086964"/>
              <a:ext cx="999708" cy="2"/>
            </a:xfrm>
            <a:prstGeom prst="straightConnector1">
              <a:avLst/>
            </a:prstGeom>
            <a:noFill/>
            <a:ln cap="flat" cmpd="sng" w="28575">
              <a:solidFill>
                <a:schemeClr val="accent1"/>
              </a:solidFill>
              <a:prstDash val="solid"/>
              <a:round/>
              <a:headEnd len="sm" w="sm" type="none"/>
              <a:tailEnd len="sm" w="sm" type="none"/>
            </a:ln>
          </p:spPr>
        </p:cxnSp>
        <p:sp>
          <p:nvSpPr>
            <p:cNvPr id="1213" name="Google Shape;1213;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14" name="Google Shape;1214;p74"/>
          <p:cNvGrpSpPr/>
          <p:nvPr/>
        </p:nvGrpSpPr>
        <p:grpSpPr>
          <a:xfrm>
            <a:off x="1078596" y="4868033"/>
            <a:ext cx="2355164" cy="418343"/>
            <a:chOff x="2870349" y="1715660"/>
            <a:chExt cx="3793015" cy="741118"/>
          </a:xfrm>
        </p:grpSpPr>
        <p:cxnSp>
          <p:nvCxnSpPr>
            <p:cNvPr id="1215" name="Google Shape;1215;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16" name="Google Shape;1216;p74"/>
            <p:cNvCxnSpPr/>
            <p:nvPr/>
          </p:nvCxnSpPr>
          <p:spPr>
            <a:xfrm>
              <a:off x="3710397" y="1903059"/>
              <a:ext cx="717326" cy="2"/>
            </a:xfrm>
            <a:prstGeom prst="straightConnector1">
              <a:avLst/>
            </a:prstGeom>
            <a:noFill/>
            <a:ln cap="flat" cmpd="sng" w="28575">
              <a:solidFill>
                <a:schemeClr val="accent1"/>
              </a:solidFill>
              <a:prstDash val="solid"/>
              <a:round/>
              <a:headEnd len="med" w="med" type="oval"/>
              <a:tailEnd len="sm" w="sm" type="none"/>
            </a:ln>
          </p:spPr>
        </p:cxnSp>
        <p:cxnSp>
          <p:nvCxnSpPr>
            <p:cNvPr id="1217" name="Google Shape;1217;p74"/>
            <p:cNvCxnSpPr/>
            <p:nvPr/>
          </p:nvCxnSpPr>
          <p:spPr>
            <a:xfrm flipH="1" rot="10800000">
              <a:off x="5332755" y="2086964"/>
              <a:ext cx="1330609" cy="2"/>
            </a:xfrm>
            <a:prstGeom prst="straightConnector1">
              <a:avLst/>
            </a:prstGeom>
            <a:noFill/>
            <a:ln cap="flat" cmpd="sng" w="28575">
              <a:solidFill>
                <a:schemeClr val="accent1"/>
              </a:solidFill>
              <a:prstDash val="solid"/>
              <a:round/>
              <a:headEnd len="sm" w="sm" type="none"/>
              <a:tailEnd len="sm" w="sm" type="none"/>
            </a:ln>
          </p:spPr>
        </p:cxnSp>
        <p:sp>
          <p:nvSpPr>
            <p:cNvPr id="1218" name="Google Shape;1218;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19" name="Google Shape;1219;p74"/>
          <p:cNvGrpSpPr/>
          <p:nvPr/>
        </p:nvGrpSpPr>
        <p:grpSpPr>
          <a:xfrm>
            <a:off x="1078596" y="5477633"/>
            <a:ext cx="4941204" cy="418343"/>
            <a:chOff x="2870349" y="1715660"/>
            <a:chExt cx="7957858" cy="741118"/>
          </a:xfrm>
        </p:grpSpPr>
        <p:cxnSp>
          <p:nvCxnSpPr>
            <p:cNvPr id="1220" name="Google Shape;1220;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21" name="Google Shape;1221;p74"/>
            <p:cNvCxnSpPr/>
            <p:nvPr/>
          </p:nvCxnSpPr>
          <p:spPr>
            <a:xfrm>
              <a:off x="3710397" y="1903059"/>
              <a:ext cx="717326" cy="2"/>
            </a:xfrm>
            <a:prstGeom prst="straightConnector1">
              <a:avLst/>
            </a:prstGeom>
            <a:noFill/>
            <a:ln cap="flat" cmpd="sng" w="28575">
              <a:solidFill>
                <a:schemeClr val="accent1"/>
              </a:solidFill>
              <a:prstDash val="solid"/>
              <a:round/>
              <a:headEnd len="med" w="med" type="oval"/>
              <a:tailEnd len="sm" w="sm" type="none"/>
            </a:ln>
          </p:spPr>
        </p:cxnSp>
        <p:cxnSp>
          <p:nvCxnSpPr>
            <p:cNvPr id="1222" name="Google Shape;1222;p74"/>
            <p:cNvCxnSpPr/>
            <p:nvPr/>
          </p:nvCxnSpPr>
          <p:spPr>
            <a:xfrm flipH="1" rot="10800000">
              <a:off x="5332754" y="2086966"/>
              <a:ext cx="5495453" cy="2"/>
            </a:xfrm>
            <a:prstGeom prst="straightConnector1">
              <a:avLst/>
            </a:prstGeom>
            <a:noFill/>
            <a:ln cap="flat" cmpd="sng" w="28575">
              <a:solidFill>
                <a:schemeClr val="accent1"/>
              </a:solidFill>
              <a:prstDash val="solid"/>
              <a:round/>
              <a:headEnd len="sm" w="sm" type="none"/>
              <a:tailEnd len="sm" w="sm" type="none"/>
            </a:ln>
          </p:spPr>
        </p:cxnSp>
        <p:sp>
          <p:nvSpPr>
            <p:cNvPr id="1223" name="Google Shape;1223;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24" name="Google Shape;1224;p74"/>
          <p:cNvGrpSpPr/>
          <p:nvPr/>
        </p:nvGrpSpPr>
        <p:grpSpPr>
          <a:xfrm>
            <a:off x="1078596" y="6011033"/>
            <a:ext cx="5703204" cy="418343"/>
            <a:chOff x="2870349" y="1715660"/>
            <a:chExt cx="9185066" cy="741118"/>
          </a:xfrm>
        </p:grpSpPr>
        <p:cxnSp>
          <p:nvCxnSpPr>
            <p:cNvPr id="1225" name="Google Shape;1225;p74"/>
            <p:cNvCxnSpPr/>
            <p:nvPr/>
          </p:nvCxnSpPr>
          <p:spPr>
            <a:xfrm flipH="1" rot="10800000">
              <a:off x="2870349" y="2266406"/>
              <a:ext cx="1576372" cy="2"/>
            </a:xfrm>
            <a:prstGeom prst="straightConnector1">
              <a:avLst/>
            </a:prstGeom>
            <a:noFill/>
            <a:ln cap="flat" cmpd="sng" w="28575">
              <a:solidFill>
                <a:schemeClr val="accent1"/>
              </a:solidFill>
              <a:prstDash val="solid"/>
              <a:round/>
              <a:headEnd len="sm" w="sm" type="none"/>
              <a:tailEnd len="sm" w="sm" type="none"/>
            </a:ln>
          </p:spPr>
        </p:cxnSp>
        <p:cxnSp>
          <p:nvCxnSpPr>
            <p:cNvPr id="1226" name="Google Shape;1226;p74"/>
            <p:cNvCxnSpPr/>
            <p:nvPr/>
          </p:nvCxnSpPr>
          <p:spPr>
            <a:xfrm>
              <a:off x="3710397" y="1903059"/>
              <a:ext cx="717326" cy="2"/>
            </a:xfrm>
            <a:prstGeom prst="straightConnector1">
              <a:avLst/>
            </a:prstGeom>
            <a:noFill/>
            <a:ln cap="flat" cmpd="sng" w="28575">
              <a:solidFill>
                <a:schemeClr val="accent1"/>
              </a:solidFill>
              <a:prstDash val="solid"/>
              <a:round/>
              <a:headEnd len="sm" w="sm" type="none"/>
              <a:tailEnd len="sm" w="sm" type="none"/>
            </a:ln>
          </p:spPr>
        </p:cxnSp>
        <p:cxnSp>
          <p:nvCxnSpPr>
            <p:cNvPr id="1227" name="Google Shape;1227;p74"/>
            <p:cNvCxnSpPr/>
            <p:nvPr/>
          </p:nvCxnSpPr>
          <p:spPr>
            <a:xfrm flipH="1" rot="10800000">
              <a:off x="5332754" y="2086967"/>
              <a:ext cx="6722661" cy="2"/>
            </a:xfrm>
            <a:prstGeom prst="straightConnector1">
              <a:avLst/>
            </a:prstGeom>
            <a:noFill/>
            <a:ln cap="flat" cmpd="sng" w="28575">
              <a:solidFill>
                <a:schemeClr val="accent1"/>
              </a:solidFill>
              <a:prstDash val="solid"/>
              <a:round/>
              <a:headEnd len="sm" w="sm" type="none"/>
              <a:tailEnd len="sm" w="sm" type="none"/>
            </a:ln>
          </p:spPr>
        </p:cxnSp>
        <p:sp>
          <p:nvSpPr>
            <p:cNvPr id="1228" name="Google Shape;1228;p74"/>
            <p:cNvSpPr/>
            <p:nvPr/>
          </p:nvSpPr>
          <p:spPr>
            <a:xfrm>
              <a:off x="4451796" y="1715660"/>
              <a:ext cx="882699" cy="741118"/>
            </a:xfrm>
            <a:prstGeom prst="flowChartDelay">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229" name="Google Shape;1229;p74"/>
          <p:cNvCxnSpPr/>
          <p:nvPr/>
        </p:nvCxnSpPr>
        <p:spPr>
          <a:xfrm>
            <a:off x="1600200" y="1567679"/>
            <a:ext cx="0" cy="545972"/>
          </a:xfrm>
          <a:prstGeom prst="straightConnector1">
            <a:avLst/>
          </a:prstGeom>
          <a:noFill/>
          <a:ln cap="flat" cmpd="sng" w="25400">
            <a:solidFill>
              <a:srgbClr val="4A7DBA"/>
            </a:solidFill>
            <a:prstDash val="solid"/>
            <a:round/>
            <a:headEnd len="med" w="med" type="oval"/>
            <a:tailEnd len="sm" w="sm" type="none"/>
          </a:ln>
        </p:spPr>
      </p:cxnSp>
      <p:cxnSp>
        <p:nvCxnSpPr>
          <p:cNvPr id="1230" name="Google Shape;1230;p74"/>
          <p:cNvCxnSpPr/>
          <p:nvPr/>
        </p:nvCxnSpPr>
        <p:spPr>
          <a:xfrm>
            <a:off x="1600200" y="3664128"/>
            <a:ext cx="0" cy="2446160"/>
          </a:xfrm>
          <a:prstGeom prst="straightConnector1">
            <a:avLst/>
          </a:prstGeom>
          <a:noFill/>
          <a:ln cap="flat" cmpd="sng" w="25400">
            <a:solidFill>
              <a:srgbClr val="4A7DBA"/>
            </a:solidFill>
            <a:prstDash val="solid"/>
            <a:round/>
            <a:headEnd len="med" w="med" type="oval"/>
            <a:tailEnd len="sm" w="sm" type="none"/>
          </a:ln>
        </p:spPr>
      </p:cxnSp>
      <p:cxnSp>
        <p:nvCxnSpPr>
          <p:cNvPr id="1231" name="Google Shape;1231;p74"/>
          <p:cNvCxnSpPr/>
          <p:nvPr/>
        </p:nvCxnSpPr>
        <p:spPr>
          <a:xfrm rot="10800000">
            <a:off x="6781800" y="1930381"/>
            <a:ext cx="0" cy="4281576"/>
          </a:xfrm>
          <a:prstGeom prst="straightConnector1">
            <a:avLst/>
          </a:prstGeom>
          <a:noFill/>
          <a:ln cap="flat" cmpd="sng" w="25400">
            <a:solidFill>
              <a:srgbClr val="4A7DBA"/>
            </a:solidFill>
            <a:prstDash val="solid"/>
            <a:round/>
            <a:headEnd len="sm" w="sm" type="none"/>
            <a:tailEnd len="lg" w="lg" type="stealth"/>
          </a:ln>
        </p:spPr>
      </p:cxnSp>
      <p:cxnSp>
        <p:nvCxnSpPr>
          <p:cNvPr id="1232" name="Google Shape;1232;p74"/>
          <p:cNvCxnSpPr/>
          <p:nvPr/>
        </p:nvCxnSpPr>
        <p:spPr>
          <a:xfrm rot="10800000">
            <a:off x="6019800" y="1946482"/>
            <a:ext cx="0" cy="3740322"/>
          </a:xfrm>
          <a:prstGeom prst="straightConnector1">
            <a:avLst/>
          </a:prstGeom>
          <a:noFill/>
          <a:ln cap="flat" cmpd="sng" w="25400">
            <a:solidFill>
              <a:srgbClr val="4A7DBA"/>
            </a:solidFill>
            <a:prstDash val="solid"/>
            <a:round/>
            <a:headEnd len="sm" w="sm" type="none"/>
            <a:tailEnd len="lg" w="lg" type="stealth"/>
          </a:ln>
        </p:spPr>
      </p:cxnSp>
      <p:grpSp>
        <p:nvGrpSpPr>
          <p:cNvPr id="1233" name="Google Shape;1233;p74"/>
          <p:cNvGrpSpPr/>
          <p:nvPr/>
        </p:nvGrpSpPr>
        <p:grpSpPr>
          <a:xfrm>
            <a:off x="3124200" y="1998272"/>
            <a:ext cx="714483" cy="911616"/>
            <a:chOff x="3124200" y="1998272"/>
            <a:chExt cx="714483" cy="911616"/>
          </a:xfrm>
        </p:grpSpPr>
        <p:cxnSp>
          <p:nvCxnSpPr>
            <p:cNvPr id="1234" name="Google Shape;1234;p74"/>
            <p:cNvCxnSpPr/>
            <p:nvPr/>
          </p:nvCxnSpPr>
          <p:spPr>
            <a:xfrm>
              <a:off x="3124200" y="1998272"/>
              <a:ext cx="0" cy="911616"/>
            </a:xfrm>
            <a:prstGeom prst="straightConnector1">
              <a:avLst/>
            </a:prstGeom>
            <a:noFill/>
            <a:ln cap="flat" cmpd="sng" w="25400">
              <a:solidFill>
                <a:srgbClr val="4A7DBA"/>
              </a:solidFill>
              <a:prstDash val="solid"/>
              <a:round/>
              <a:headEnd len="sm" w="sm" type="none"/>
              <a:tailEnd len="sm" w="sm" type="none"/>
            </a:ln>
          </p:spPr>
        </p:cxnSp>
        <p:cxnSp>
          <p:nvCxnSpPr>
            <p:cNvPr id="1235" name="Google Shape;1235;p74"/>
            <p:cNvCxnSpPr/>
            <p:nvPr/>
          </p:nvCxnSpPr>
          <p:spPr>
            <a:xfrm>
              <a:off x="3124200" y="2895600"/>
              <a:ext cx="714483" cy="1"/>
            </a:xfrm>
            <a:prstGeom prst="straightConnector1">
              <a:avLst/>
            </a:prstGeom>
            <a:noFill/>
            <a:ln cap="flat" cmpd="sng" w="25400">
              <a:solidFill>
                <a:srgbClr val="4A7DBA"/>
              </a:solidFill>
              <a:prstDash val="solid"/>
              <a:round/>
              <a:headEnd len="sm" w="sm" type="none"/>
              <a:tailEnd len="sm" w="sm" type="none"/>
            </a:ln>
          </p:spPr>
        </p:cxnSp>
      </p:grpSp>
      <p:grpSp>
        <p:nvGrpSpPr>
          <p:cNvPr id="1236" name="Google Shape;1236;p74"/>
          <p:cNvGrpSpPr/>
          <p:nvPr/>
        </p:nvGrpSpPr>
        <p:grpSpPr>
          <a:xfrm>
            <a:off x="2909888" y="2626209"/>
            <a:ext cx="957626" cy="393216"/>
            <a:chOff x="3124200" y="2016609"/>
            <a:chExt cx="957626" cy="393216"/>
          </a:xfrm>
        </p:grpSpPr>
        <p:cxnSp>
          <p:nvCxnSpPr>
            <p:cNvPr id="1237" name="Google Shape;1237;p74"/>
            <p:cNvCxnSpPr/>
            <p:nvPr/>
          </p:nvCxnSpPr>
          <p:spPr>
            <a:xfrm>
              <a:off x="3124200" y="2016609"/>
              <a:ext cx="0" cy="386615"/>
            </a:xfrm>
            <a:prstGeom prst="straightConnector1">
              <a:avLst/>
            </a:prstGeom>
            <a:noFill/>
            <a:ln cap="flat" cmpd="sng" w="25400">
              <a:solidFill>
                <a:srgbClr val="4A7DBA"/>
              </a:solidFill>
              <a:prstDash val="solid"/>
              <a:round/>
              <a:headEnd len="sm" w="sm" type="none"/>
              <a:tailEnd len="sm" w="sm" type="none"/>
            </a:ln>
          </p:spPr>
        </p:cxnSp>
        <p:cxnSp>
          <p:nvCxnSpPr>
            <p:cNvPr id="1238" name="Google Shape;1238;p74"/>
            <p:cNvCxnSpPr/>
            <p:nvPr/>
          </p:nvCxnSpPr>
          <p:spPr>
            <a:xfrm>
              <a:off x="3130850" y="2409824"/>
              <a:ext cx="950976" cy="1"/>
            </a:xfrm>
            <a:prstGeom prst="straightConnector1">
              <a:avLst/>
            </a:prstGeom>
            <a:noFill/>
            <a:ln cap="flat" cmpd="sng" w="25400">
              <a:solidFill>
                <a:srgbClr val="4A7DBA"/>
              </a:solidFill>
              <a:prstDash val="solid"/>
              <a:round/>
              <a:headEnd len="sm" w="sm" type="none"/>
              <a:tailEnd len="sm" w="sm" type="none"/>
            </a:ln>
          </p:spPr>
        </p:cxnSp>
      </p:grpSp>
      <p:grpSp>
        <p:nvGrpSpPr>
          <p:cNvPr id="1239" name="Google Shape;1239;p74"/>
          <p:cNvGrpSpPr/>
          <p:nvPr/>
        </p:nvGrpSpPr>
        <p:grpSpPr>
          <a:xfrm>
            <a:off x="3055999" y="3262312"/>
            <a:ext cx="785932" cy="524115"/>
            <a:chOff x="2850841" y="1862136"/>
            <a:chExt cx="785932" cy="524115"/>
          </a:xfrm>
        </p:grpSpPr>
        <p:cxnSp>
          <p:nvCxnSpPr>
            <p:cNvPr id="1240" name="Google Shape;1240;p74"/>
            <p:cNvCxnSpPr/>
            <p:nvPr/>
          </p:nvCxnSpPr>
          <p:spPr>
            <a:xfrm>
              <a:off x="2871418" y="1871665"/>
              <a:ext cx="0" cy="514586"/>
            </a:xfrm>
            <a:prstGeom prst="straightConnector1">
              <a:avLst/>
            </a:prstGeom>
            <a:noFill/>
            <a:ln cap="flat" cmpd="sng" w="25400">
              <a:solidFill>
                <a:srgbClr val="4A7DBA"/>
              </a:solidFill>
              <a:prstDash val="solid"/>
              <a:round/>
              <a:headEnd len="sm" w="sm" type="none"/>
              <a:tailEnd len="sm" w="sm" type="none"/>
            </a:ln>
          </p:spPr>
        </p:cxnSp>
        <p:cxnSp>
          <p:nvCxnSpPr>
            <p:cNvPr id="1241" name="Google Shape;1241;p74"/>
            <p:cNvCxnSpPr/>
            <p:nvPr/>
          </p:nvCxnSpPr>
          <p:spPr>
            <a:xfrm>
              <a:off x="2850841" y="1862136"/>
              <a:ext cx="785932" cy="1"/>
            </a:xfrm>
            <a:prstGeom prst="straightConnector1">
              <a:avLst/>
            </a:prstGeom>
            <a:noFill/>
            <a:ln cap="flat" cmpd="sng" w="25400">
              <a:solidFill>
                <a:srgbClr val="4A7DBA"/>
              </a:solidFill>
              <a:prstDash val="solid"/>
              <a:round/>
              <a:headEnd len="sm" w="sm" type="none"/>
              <a:tailEnd len="sm" w="sm" type="none"/>
            </a:ln>
          </p:spPr>
        </p:cxnSp>
      </p:grpSp>
      <p:grpSp>
        <p:nvGrpSpPr>
          <p:cNvPr id="1242" name="Google Shape;1242;p74"/>
          <p:cNvGrpSpPr/>
          <p:nvPr/>
        </p:nvGrpSpPr>
        <p:grpSpPr>
          <a:xfrm>
            <a:off x="3205229" y="3352800"/>
            <a:ext cx="590483" cy="1114804"/>
            <a:chOff x="2877279" y="1350938"/>
            <a:chExt cx="590483" cy="1114804"/>
          </a:xfrm>
        </p:grpSpPr>
        <p:cxnSp>
          <p:nvCxnSpPr>
            <p:cNvPr id="1243" name="Google Shape;1243;p74"/>
            <p:cNvCxnSpPr/>
            <p:nvPr/>
          </p:nvCxnSpPr>
          <p:spPr>
            <a:xfrm>
              <a:off x="2885706" y="1350938"/>
              <a:ext cx="0" cy="1114804"/>
            </a:xfrm>
            <a:prstGeom prst="straightConnector1">
              <a:avLst/>
            </a:prstGeom>
            <a:noFill/>
            <a:ln cap="flat" cmpd="sng" w="25400">
              <a:solidFill>
                <a:srgbClr val="4A7DBA"/>
              </a:solidFill>
              <a:prstDash val="solid"/>
              <a:round/>
              <a:headEnd len="sm" w="sm" type="none"/>
              <a:tailEnd len="sm" w="sm" type="none"/>
            </a:ln>
          </p:spPr>
        </p:cxnSp>
        <p:cxnSp>
          <p:nvCxnSpPr>
            <p:cNvPr id="1244" name="Google Shape;1244;p74"/>
            <p:cNvCxnSpPr/>
            <p:nvPr/>
          </p:nvCxnSpPr>
          <p:spPr>
            <a:xfrm>
              <a:off x="2877279" y="1358214"/>
              <a:ext cx="590483" cy="1"/>
            </a:xfrm>
            <a:prstGeom prst="straightConnector1">
              <a:avLst/>
            </a:prstGeom>
            <a:noFill/>
            <a:ln cap="flat" cmpd="sng" w="25400">
              <a:solidFill>
                <a:srgbClr val="4A7DBA"/>
              </a:solidFill>
              <a:prstDash val="solid"/>
              <a:round/>
              <a:headEnd len="sm" w="sm" type="none"/>
              <a:tailEnd len="sm" w="sm" type="none"/>
            </a:ln>
          </p:spPr>
        </p:cxnSp>
      </p:grpSp>
      <p:grpSp>
        <p:nvGrpSpPr>
          <p:cNvPr id="1245" name="Google Shape;1245;p74"/>
          <p:cNvGrpSpPr/>
          <p:nvPr/>
        </p:nvGrpSpPr>
        <p:grpSpPr>
          <a:xfrm>
            <a:off x="3423139" y="3456651"/>
            <a:ext cx="309387" cy="1620553"/>
            <a:chOff x="2885706" y="845189"/>
            <a:chExt cx="309387" cy="1620553"/>
          </a:xfrm>
        </p:grpSpPr>
        <p:cxnSp>
          <p:nvCxnSpPr>
            <p:cNvPr id="1246" name="Google Shape;1246;p74"/>
            <p:cNvCxnSpPr/>
            <p:nvPr/>
          </p:nvCxnSpPr>
          <p:spPr>
            <a:xfrm>
              <a:off x="2885706" y="845189"/>
              <a:ext cx="0" cy="1620553"/>
            </a:xfrm>
            <a:prstGeom prst="straightConnector1">
              <a:avLst/>
            </a:prstGeom>
            <a:noFill/>
            <a:ln cap="flat" cmpd="sng" w="25400">
              <a:solidFill>
                <a:srgbClr val="4A7DBA"/>
              </a:solidFill>
              <a:prstDash val="solid"/>
              <a:round/>
              <a:headEnd len="sm" w="sm" type="none"/>
              <a:tailEnd len="sm" w="sm" type="none"/>
            </a:ln>
          </p:spPr>
        </p:cxnSp>
        <p:cxnSp>
          <p:nvCxnSpPr>
            <p:cNvPr id="1247" name="Google Shape;1247;p74"/>
            <p:cNvCxnSpPr/>
            <p:nvPr/>
          </p:nvCxnSpPr>
          <p:spPr>
            <a:xfrm>
              <a:off x="2892081" y="865162"/>
              <a:ext cx="303012" cy="1"/>
            </a:xfrm>
            <a:prstGeom prst="straightConnector1">
              <a:avLst/>
            </a:prstGeom>
            <a:noFill/>
            <a:ln cap="flat" cmpd="sng" w="25400">
              <a:solidFill>
                <a:srgbClr val="4A7DBA"/>
              </a:solidFill>
              <a:prstDash val="solid"/>
              <a:round/>
              <a:headEnd len="sm" w="sm" type="none"/>
              <a:tailEnd len="sm" w="sm" type="none"/>
            </a:ln>
          </p:spPr>
        </p:cxnSp>
      </p:grpSp>
      <p:sp>
        <p:nvSpPr>
          <p:cNvPr id="1248" name="Google Shape;1248;p74"/>
          <p:cNvSpPr txBox="1"/>
          <p:nvPr/>
        </p:nvSpPr>
        <p:spPr>
          <a:xfrm>
            <a:off x="2667000" y="1143000"/>
            <a:ext cx="6094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AND</a:t>
            </a:r>
            <a:endParaRPr sz="1800">
              <a:solidFill>
                <a:schemeClr val="dk1"/>
              </a:solidFill>
              <a:latin typeface="Calibri"/>
              <a:ea typeface="Calibri"/>
              <a:cs typeface="Calibri"/>
              <a:sym typeface="Calibri"/>
            </a:endParaRPr>
          </a:p>
        </p:txBody>
      </p:sp>
      <p:sp>
        <p:nvSpPr>
          <p:cNvPr id="1249" name="Google Shape;1249;p74"/>
          <p:cNvSpPr txBox="1"/>
          <p:nvPr/>
        </p:nvSpPr>
        <p:spPr>
          <a:xfrm>
            <a:off x="2667138" y="1688068"/>
            <a:ext cx="6030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ADD</a:t>
            </a:r>
            <a:endParaRPr sz="1800">
              <a:solidFill>
                <a:schemeClr val="dk1"/>
              </a:solidFill>
              <a:latin typeface="Calibri"/>
              <a:ea typeface="Calibri"/>
              <a:cs typeface="Calibri"/>
              <a:sym typeface="Calibri"/>
            </a:endParaRPr>
          </a:p>
        </p:txBody>
      </p:sp>
      <p:sp>
        <p:nvSpPr>
          <p:cNvPr id="1250" name="Google Shape;1250;p74"/>
          <p:cNvSpPr txBox="1"/>
          <p:nvPr/>
        </p:nvSpPr>
        <p:spPr>
          <a:xfrm>
            <a:off x="2590938" y="2297668"/>
            <a:ext cx="45236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DR</a:t>
            </a:r>
            <a:endParaRPr sz="1800">
              <a:solidFill>
                <a:schemeClr val="dk1"/>
              </a:solidFill>
              <a:latin typeface="Calibri"/>
              <a:ea typeface="Calibri"/>
              <a:cs typeface="Calibri"/>
              <a:sym typeface="Calibri"/>
            </a:endParaRPr>
          </a:p>
        </p:txBody>
      </p:sp>
      <p:sp>
        <p:nvSpPr>
          <p:cNvPr id="1251" name="Google Shape;1251;p74"/>
          <p:cNvSpPr txBox="1"/>
          <p:nvPr/>
        </p:nvSpPr>
        <p:spPr>
          <a:xfrm>
            <a:off x="2514600" y="2892623"/>
            <a:ext cx="53572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INPR</a:t>
            </a:r>
            <a:endParaRPr sz="1400">
              <a:solidFill>
                <a:schemeClr val="dk1"/>
              </a:solidFill>
              <a:latin typeface="Calibri"/>
              <a:ea typeface="Calibri"/>
              <a:cs typeface="Calibri"/>
              <a:sym typeface="Calibri"/>
            </a:endParaRPr>
          </a:p>
        </p:txBody>
      </p:sp>
      <p:sp>
        <p:nvSpPr>
          <p:cNvPr id="1252" name="Google Shape;1252;p74"/>
          <p:cNvSpPr txBox="1"/>
          <p:nvPr/>
        </p:nvSpPr>
        <p:spPr>
          <a:xfrm>
            <a:off x="2514600" y="3429000"/>
            <a:ext cx="6383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CMA</a:t>
            </a:r>
            <a:endParaRPr sz="1800">
              <a:solidFill>
                <a:schemeClr val="dk1"/>
              </a:solidFill>
              <a:latin typeface="Calibri"/>
              <a:ea typeface="Calibri"/>
              <a:cs typeface="Calibri"/>
              <a:sym typeface="Calibri"/>
            </a:endParaRPr>
          </a:p>
        </p:txBody>
      </p:sp>
      <p:sp>
        <p:nvSpPr>
          <p:cNvPr id="1253" name="Google Shape;1253;p74"/>
          <p:cNvSpPr txBox="1"/>
          <p:nvPr/>
        </p:nvSpPr>
        <p:spPr>
          <a:xfrm>
            <a:off x="2590800" y="4126468"/>
            <a:ext cx="5597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SHR</a:t>
            </a:r>
            <a:endParaRPr sz="1800">
              <a:solidFill>
                <a:schemeClr val="dk1"/>
              </a:solidFill>
              <a:latin typeface="Calibri"/>
              <a:ea typeface="Calibri"/>
              <a:cs typeface="Calibri"/>
              <a:sym typeface="Calibri"/>
            </a:endParaRPr>
          </a:p>
        </p:txBody>
      </p:sp>
      <p:sp>
        <p:nvSpPr>
          <p:cNvPr id="1254" name="Google Shape;1254;p74"/>
          <p:cNvSpPr txBox="1"/>
          <p:nvPr/>
        </p:nvSpPr>
        <p:spPr>
          <a:xfrm>
            <a:off x="2590800" y="4736068"/>
            <a:ext cx="5325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SHL</a:t>
            </a:r>
            <a:endParaRPr sz="1800">
              <a:solidFill>
                <a:schemeClr val="dk1"/>
              </a:solidFill>
              <a:latin typeface="Calibri"/>
              <a:ea typeface="Calibri"/>
              <a:cs typeface="Calibri"/>
              <a:sym typeface="Calibri"/>
            </a:endParaRPr>
          </a:p>
        </p:txBody>
      </p:sp>
      <p:sp>
        <p:nvSpPr>
          <p:cNvPr id="1255" name="Google Shape;1255;p74"/>
          <p:cNvSpPr txBox="1"/>
          <p:nvPr/>
        </p:nvSpPr>
        <p:spPr>
          <a:xfrm>
            <a:off x="2590800" y="5345668"/>
            <a:ext cx="5148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a:t>
            </a:r>
            <a:endParaRPr sz="1800">
              <a:solidFill>
                <a:schemeClr val="dk1"/>
              </a:solidFill>
              <a:latin typeface="Calibri"/>
              <a:ea typeface="Calibri"/>
              <a:cs typeface="Calibri"/>
              <a:sym typeface="Calibri"/>
            </a:endParaRPr>
          </a:p>
        </p:txBody>
      </p:sp>
      <p:sp>
        <p:nvSpPr>
          <p:cNvPr id="1256" name="Google Shape;1256;p74"/>
          <p:cNvSpPr txBox="1"/>
          <p:nvPr/>
        </p:nvSpPr>
        <p:spPr>
          <a:xfrm>
            <a:off x="2590800" y="5879068"/>
            <a:ext cx="5309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CLR</a:t>
            </a:r>
            <a:endParaRPr sz="1800">
              <a:solidFill>
                <a:schemeClr val="dk1"/>
              </a:solidFill>
              <a:latin typeface="Calibri"/>
              <a:ea typeface="Calibri"/>
              <a:cs typeface="Calibri"/>
              <a:sym typeface="Calibri"/>
            </a:endParaRPr>
          </a:p>
        </p:txBody>
      </p:sp>
      <p:sp>
        <p:nvSpPr>
          <p:cNvPr id="1257" name="Google Shape;1257;p74"/>
          <p:cNvSpPr txBox="1"/>
          <p:nvPr/>
        </p:nvSpPr>
        <p:spPr>
          <a:xfrm>
            <a:off x="4343400" y="1371600"/>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258" name="Google Shape;1258;p74"/>
          <p:cNvSpPr txBox="1"/>
          <p:nvPr/>
        </p:nvSpPr>
        <p:spPr>
          <a:xfrm>
            <a:off x="660920" y="1157288"/>
            <a:ext cx="4058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r>
              <a:rPr baseline="-25000" lang="en-US" sz="1800">
                <a:solidFill>
                  <a:schemeClr val="dk1"/>
                </a:solidFill>
                <a:latin typeface="Calibri"/>
                <a:ea typeface="Calibri"/>
                <a:cs typeface="Calibri"/>
                <a:sym typeface="Calibri"/>
              </a:rPr>
              <a:t>0</a:t>
            </a:r>
            <a:endParaRPr baseline="-25000" sz="1800">
              <a:solidFill>
                <a:schemeClr val="dk1"/>
              </a:solidFill>
              <a:latin typeface="Calibri"/>
              <a:ea typeface="Calibri"/>
              <a:cs typeface="Calibri"/>
              <a:sym typeface="Calibri"/>
            </a:endParaRPr>
          </a:p>
        </p:txBody>
      </p:sp>
      <p:sp>
        <p:nvSpPr>
          <p:cNvPr id="1259" name="Google Shape;1259;p74"/>
          <p:cNvSpPr txBox="1"/>
          <p:nvPr/>
        </p:nvSpPr>
        <p:spPr>
          <a:xfrm>
            <a:off x="685800" y="1383268"/>
            <a:ext cx="3754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r>
              <a:rPr baseline="-25000" lang="en-US" sz="1800">
                <a:solidFill>
                  <a:schemeClr val="dk1"/>
                </a:solidFill>
                <a:latin typeface="Calibri"/>
                <a:ea typeface="Calibri"/>
                <a:cs typeface="Calibri"/>
                <a:sym typeface="Calibri"/>
              </a:rPr>
              <a:t>5</a:t>
            </a:r>
            <a:endParaRPr/>
          </a:p>
        </p:txBody>
      </p:sp>
      <p:sp>
        <p:nvSpPr>
          <p:cNvPr id="1260" name="Google Shape;1260;p74"/>
          <p:cNvSpPr txBox="1"/>
          <p:nvPr/>
        </p:nvSpPr>
        <p:spPr>
          <a:xfrm>
            <a:off x="685800" y="1676400"/>
            <a:ext cx="4058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r>
              <a:rPr baseline="-25000" lang="en-US" sz="1800">
                <a:solidFill>
                  <a:schemeClr val="dk1"/>
                </a:solidFill>
                <a:latin typeface="Calibri"/>
                <a:ea typeface="Calibri"/>
                <a:cs typeface="Calibri"/>
                <a:sym typeface="Calibri"/>
              </a:rPr>
              <a:t>1</a:t>
            </a:r>
            <a:endParaRPr/>
          </a:p>
        </p:txBody>
      </p:sp>
      <p:sp>
        <p:nvSpPr>
          <p:cNvPr id="1261" name="Google Shape;1261;p74"/>
          <p:cNvSpPr txBox="1"/>
          <p:nvPr/>
        </p:nvSpPr>
        <p:spPr>
          <a:xfrm>
            <a:off x="660920" y="2300288"/>
            <a:ext cx="4058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r>
              <a:rPr baseline="-25000" lang="en-US" sz="1800">
                <a:solidFill>
                  <a:schemeClr val="dk1"/>
                </a:solidFill>
                <a:latin typeface="Calibri"/>
                <a:ea typeface="Calibri"/>
                <a:cs typeface="Calibri"/>
                <a:sym typeface="Calibri"/>
              </a:rPr>
              <a:t>2</a:t>
            </a:r>
            <a:endParaRPr/>
          </a:p>
        </p:txBody>
      </p:sp>
      <p:sp>
        <p:nvSpPr>
          <p:cNvPr id="1262" name="Google Shape;1262;p74"/>
          <p:cNvSpPr txBox="1"/>
          <p:nvPr/>
        </p:nvSpPr>
        <p:spPr>
          <a:xfrm>
            <a:off x="685800" y="2526268"/>
            <a:ext cx="3754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r>
              <a:rPr baseline="-25000" lang="en-US" sz="1800">
                <a:solidFill>
                  <a:schemeClr val="dk1"/>
                </a:solidFill>
                <a:latin typeface="Calibri"/>
                <a:ea typeface="Calibri"/>
                <a:cs typeface="Calibri"/>
                <a:sym typeface="Calibri"/>
              </a:rPr>
              <a:t>5</a:t>
            </a:r>
            <a:endParaRPr/>
          </a:p>
        </p:txBody>
      </p:sp>
      <p:sp>
        <p:nvSpPr>
          <p:cNvPr id="1263" name="Google Shape;1263;p74"/>
          <p:cNvSpPr txBox="1"/>
          <p:nvPr/>
        </p:nvSpPr>
        <p:spPr>
          <a:xfrm>
            <a:off x="760306" y="2833688"/>
            <a:ext cx="3064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a:t>
            </a:r>
            <a:endParaRPr baseline="-25000" i="1" sz="1800">
              <a:solidFill>
                <a:schemeClr val="dk1"/>
              </a:solidFill>
              <a:latin typeface="Calibri"/>
              <a:ea typeface="Calibri"/>
              <a:cs typeface="Calibri"/>
              <a:sym typeface="Calibri"/>
            </a:endParaRPr>
          </a:p>
        </p:txBody>
      </p:sp>
      <p:sp>
        <p:nvSpPr>
          <p:cNvPr id="1264" name="Google Shape;1264;p74"/>
          <p:cNvSpPr txBox="1"/>
          <p:nvPr/>
        </p:nvSpPr>
        <p:spPr>
          <a:xfrm>
            <a:off x="710680" y="3059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11</a:t>
            </a:r>
            <a:endParaRPr baseline="-25000" sz="1800">
              <a:solidFill>
                <a:schemeClr val="dk1"/>
              </a:solidFill>
              <a:latin typeface="Calibri"/>
              <a:ea typeface="Calibri"/>
              <a:cs typeface="Calibri"/>
              <a:sym typeface="Calibri"/>
            </a:endParaRPr>
          </a:p>
        </p:txBody>
      </p:sp>
      <p:sp>
        <p:nvSpPr>
          <p:cNvPr id="1265" name="Google Shape;1265;p74"/>
          <p:cNvSpPr txBox="1"/>
          <p:nvPr/>
        </p:nvSpPr>
        <p:spPr>
          <a:xfrm>
            <a:off x="735426" y="3443288"/>
            <a:ext cx="2632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a:t>
            </a:r>
            <a:endParaRPr baseline="-25000" i="1" sz="1800">
              <a:solidFill>
                <a:schemeClr val="dk1"/>
              </a:solidFill>
              <a:latin typeface="Calibri"/>
              <a:ea typeface="Calibri"/>
              <a:cs typeface="Calibri"/>
              <a:sym typeface="Calibri"/>
            </a:endParaRPr>
          </a:p>
        </p:txBody>
      </p:sp>
      <p:sp>
        <p:nvSpPr>
          <p:cNvPr id="1266" name="Google Shape;1266;p74"/>
          <p:cNvSpPr txBox="1"/>
          <p:nvPr/>
        </p:nvSpPr>
        <p:spPr>
          <a:xfrm>
            <a:off x="685800" y="3669268"/>
            <a:ext cx="3882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9</a:t>
            </a:r>
            <a:endParaRPr/>
          </a:p>
        </p:txBody>
      </p:sp>
      <p:sp>
        <p:nvSpPr>
          <p:cNvPr id="1267" name="Google Shape;1267;p74"/>
          <p:cNvSpPr txBox="1"/>
          <p:nvPr/>
        </p:nvSpPr>
        <p:spPr>
          <a:xfrm>
            <a:off x="685800" y="4343400"/>
            <a:ext cx="3882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7</a:t>
            </a:r>
            <a:endParaRPr/>
          </a:p>
        </p:txBody>
      </p:sp>
      <p:sp>
        <p:nvSpPr>
          <p:cNvPr id="1268" name="Google Shape;1268;p74"/>
          <p:cNvSpPr txBox="1"/>
          <p:nvPr/>
        </p:nvSpPr>
        <p:spPr>
          <a:xfrm>
            <a:off x="685800" y="4964668"/>
            <a:ext cx="3882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6</a:t>
            </a:r>
            <a:endParaRPr baseline="-25000" sz="1800">
              <a:solidFill>
                <a:schemeClr val="dk1"/>
              </a:solidFill>
              <a:latin typeface="Calibri"/>
              <a:ea typeface="Calibri"/>
              <a:cs typeface="Calibri"/>
              <a:sym typeface="Calibri"/>
            </a:endParaRPr>
          </a:p>
        </p:txBody>
      </p:sp>
      <p:sp>
        <p:nvSpPr>
          <p:cNvPr id="1269" name="Google Shape;1269;p74"/>
          <p:cNvSpPr txBox="1"/>
          <p:nvPr/>
        </p:nvSpPr>
        <p:spPr>
          <a:xfrm>
            <a:off x="685800" y="5574268"/>
            <a:ext cx="3882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5</a:t>
            </a:r>
            <a:endParaRPr/>
          </a:p>
        </p:txBody>
      </p:sp>
      <p:sp>
        <p:nvSpPr>
          <p:cNvPr id="1270" name="Google Shape;1270;p74"/>
          <p:cNvSpPr txBox="1"/>
          <p:nvPr/>
        </p:nvSpPr>
        <p:spPr>
          <a:xfrm>
            <a:off x="685800" y="6107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11</a:t>
            </a:r>
            <a:endParaRPr baseline="-25000" sz="1800">
              <a:solidFill>
                <a:schemeClr val="dk1"/>
              </a:solidFill>
              <a:latin typeface="Calibri"/>
              <a:ea typeface="Calibri"/>
              <a:cs typeface="Calibri"/>
              <a:sym typeface="Calibri"/>
            </a:endParaRPr>
          </a:p>
        </p:txBody>
      </p:sp>
      <p:sp>
        <p:nvSpPr>
          <p:cNvPr id="1271" name="Google Shape;1271;p74"/>
          <p:cNvSpPr txBox="1"/>
          <p:nvPr/>
        </p:nvSpPr>
        <p:spPr>
          <a:xfrm>
            <a:off x="3962400" y="1667470"/>
            <a:ext cx="97773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From Adder &amp; Logic</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gtEl>
                                        <p:attrNameLst>
                                          <p:attrName>style.visibility</p:attrName>
                                        </p:attrNameLst>
                                      </p:cBhvr>
                                      <p:to>
                                        <p:strVal val="visible"/>
                                      </p:to>
                                    </p:set>
                                    <p:animEffect filter="fade" transition="in">
                                      <p:cBhvr>
                                        <p:cTn dur="500"/>
                                        <p:tgtEl>
                                          <p:spTgt spid="1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500"/>
                                        <p:tgtEl>
                                          <p:spTgt spid="1171"/>
                                        </p:tgtEl>
                                      </p:cBhvr>
                                    </p:animEffect>
                                  </p:childTnLst>
                                </p:cTn>
                              </p:par>
                              <p:par>
                                <p:cTn fill="hold" nodeType="with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500"/>
                                        <p:tgtEl>
                                          <p:spTgt spid="1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500"/>
                                        <p:tgtEl>
                                          <p:spTgt spid="1173"/>
                                        </p:tgtEl>
                                      </p:cBhvr>
                                    </p:animEffect>
                                  </p:childTnLst>
                                </p:cTn>
                              </p:par>
                              <p:par>
                                <p:cTn fill="hold" nodeType="withEffect" presetClass="entr" presetID="10" presetSubtype="0">
                                  <p:stCondLst>
                                    <p:cond delay="0"/>
                                  </p:stCondLst>
                                  <p:childTnLst>
                                    <p:set>
                                      <p:cBhvr>
                                        <p:cTn dur="1" fill="hold">
                                          <p:stCondLst>
                                            <p:cond delay="0"/>
                                          </p:stCondLst>
                                        </p:cTn>
                                        <p:tgtEl>
                                          <p:spTgt spid="1257"/>
                                        </p:tgtEl>
                                        <p:attrNameLst>
                                          <p:attrName>style.visibility</p:attrName>
                                        </p:attrNameLst>
                                      </p:cBhvr>
                                      <p:to>
                                        <p:strVal val="visible"/>
                                      </p:to>
                                    </p:set>
                                    <p:animEffect filter="fade" transition="in">
                                      <p:cBhvr>
                                        <p:cTn dur="500"/>
                                        <p:tgtEl>
                                          <p:spTgt spid="1257"/>
                                        </p:tgtEl>
                                      </p:cBhvr>
                                    </p:animEffect>
                                  </p:childTnLst>
                                </p:cTn>
                              </p:par>
                              <p:par>
                                <p:cTn fill="hold" nodeType="with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500"/>
                                        <p:tgtEl>
                                          <p:spTgt spid="1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gtEl>
                                        <p:attrNameLst>
                                          <p:attrName>style.visibility</p:attrName>
                                        </p:attrNameLst>
                                      </p:cBhvr>
                                      <p:to>
                                        <p:strVal val="visible"/>
                                      </p:to>
                                    </p:set>
                                    <p:animEffect filter="fade" transition="in">
                                      <p:cBhvr>
                                        <p:cTn dur="500"/>
                                        <p:tgtEl>
                                          <p:spTgt spid="1174"/>
                                        </p:tgtEl>
                                      </p:cBhvr>
                                    </p:animEffect>
                                  </p:childTnLst>
                                </p:cTn>
                              </p:par>
                              <p:par>
                                <p:cTn fill="hold" nodeType="with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500"/>
                                        <p:tgtEl>
                                          <p:spTgt spid="1175"/>
                                        </p:tgtEl>
                                      </p:cBhvr>
                                    </p:animEffect>
                                  </p:childTnLst>
                                </p:cTn>
                              </p:par>
                              <p:par>
                                <p:cTn fill="hold" nodeType="withEffect" presetClass="entr" presetID="10" presetSubtype="0">
                                  <p:stCondLst>
                                    <p:cond delay="0"/>
                                  </p:stCondLst>
                                  <p:childTnLst>
                                    <p:set>
                                      <p:cBhvr>
                                        <p:cTn dur="1" fill="hold">
                                          <p:stCondLst>
                                            <p:cond delay="0"/>
                                          </p:stCondLst>
                                        </p:cTn>
                                        <p:tgtEl>
                                          <p:spTgt spid="1176"/>
                                        </p:tgtEl>
                                        <p:attrNameLst>
                                          <p:attrName>style.visibility</p:attrName>
                                        </p:attrNameLst>
                                      </p:cBhvr>
                                      <p:to>
                                        <p:strVal val="visible"/>
                                      </p:to>
                                    </p:set>
                                    <p:animEffect filter="fade" transition="in">
                                      <p:cBhvr>
                                        <p:cTn dur="500"/>
                                        <p:tgtEl>
                                          <p:spTgt spid="1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3"/>
                                        </p:tgtEl>
                                        <p:attrNameLst>
                                          <p:attrName>style.visibility</p:attrName>
                                        </p:attrNameLst>
                                      </p:cBhvr>
                                      <p:to>
                                        <p:strVal val="visible"/>
                                      </p:to>
                                    </p:set>
                                    <p:animEffect filter="fade" transition="in">
                                      <p:cBhvr>
                                        <p:cTn dur="500"/>
                                        <p:tgtEl>
                                          <p:spTgt spid="1183"/>
                                        </p:tgtEl>
                                      </p:cBhvr>
                                    </p:animEffect>
                                  </p:childTnLst>
                                </p:cTn>
                              </p:par>
                              <p:par>
                                <p:cTn fill="hold" nodeType="withEffect" presetClass="entr" presetID="10" presetSubtype="0">
                                  <p:stCondLst>
                                    <p:cond delay="0"/>
                                  </p:stCondLst>
                                  <p:childTnLst>
                                    <p:set>
                                      <p:cBhvr>
                                        <p:cTn dur="1" fill="hold">
                                          <p:stCondLst>
                                            <p:cond delay="0"/>
                                          </p:stCondLst>
                                        </p:cTn>
                                        <p:tgtEl>
                                          <p:spTgt spid="1259"/>
                                        </p:tgtEl>
                                        <p:attrNameLst>
                                          <p:attrName>style.visibility</p:attrName>
                                        </p:attrNameLst>
                                      </p:cBhvr>
                                      <p:to>
                                        <p:strVal val="visible"/>
                                      </p:to>
                                    </p:set>
                                    <p:animEffect filter="fade" transition="in">
                                      <p:cBhvr>
                                        <p:cTn dur="500"/>
                                        <p:tgtEl>
                                          <p:spTgt spid="1259"/>
                                        </p:tgtEl>
                                      </p:cBhvr>
                                    </p:animEffect>
                                  </p:childTnLst>
                                </p:cTn>
                              </p:par>
                              <p:par>
                                <p:cTn fill="hold" nodeType="withEffect" presetClass="entr" presetID="10" presetSubtype="0">
                                  <p:stCondLst>
                                    <p:cond delay="0"/>
                                  </p:stCondLst>
                                  <p:childTnLst>
                                    <p:set>
                                      <p:cBhvr>
                                        <p:cTn dur="1" fill="hold">
                                          <p:stCondLst>
                                            <p:cond delay="0"/>
                                          </p:stCondLst>
                                        </p:cTn>
                                        <p:tgtEl>
                                          <p:spTgt spid="1258"/>
                                        </p:tgtEl>
                                        <p:attrNameLst>
                                          <p:attrName>style.visibility</p:attrName>
                                        </p:attrNameLst>
                                      </p:cBhvr>
                                      <p:to>
                                        <p:strVal val="visible"/>
                                      </p:to>
                                    </p:set>
                                    <p:animEffect filter="fade" transition="in">
                                      <p:cBhvr>
                                        <p:cTn dur="500"/>
                                        <p:tgtEl>
                                          <p:spTgt spid="1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500"/>
                                        <p:tgtEl>
                                          <p:spTgt spid="1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500"/>
                                        <p:tgtEl>
                                          <p:spTgt spid="1189"/>
                                        </p:tgtEl>
                                      </p:cBhvr>
                                    </p:animEffect>
                                  </p:childTnLst>
                                </p:cTn>
                              </p:par>
                              <p:par>
                                <p:cTn fill="hold" nodeType="withEffect" presetClass="entr" presetID="10" presetSubtype="0">
                                  <p:stCondLst>
                                    <p:cond delay="0"/>
                                  </p:stCondLst>
                                  <p:childTnLst>
                                    <p:set>
                                      <p:cBhvr>
                                        <p:cTn dur="1" fill="hold">
                                          <p:stCondLst>
                                            <p:cond delay="0"/>
                                          </p:stCondLst>
                                        </p:cTn>
                                        <p:tgtEl>
                                          <p:spTgt spid="1260"/>
                                        </p:tgtEl>
                                        <p:attrNameLst>
                                          <p:attrName>style.visibility</p:attrName>
                                        </p:attrNameLst>
                                      </p:cBhvr>
                                      <p:to>
                                        <p:strVal val="visible"/>
                                      </p:to>
                                    </p:set>
                                    <p:animEffect filter="fade" transition="in">
                                      <p:cBhvr>
                                        <p:cTn dur="500"/>
                                        <p:tgtEl>
                                          <p:spTgt spid="1260"/>
                                        </p:tgtEl>
                                      </p:cBhvr>
                                    </p:animEffect>
                                  </p:childTnLst>
                                </p:cTn>
                              </p:par>
                              <p:par>
                                <p:cTn fill="hold" nodeType="with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500"/>
                                        <p:tgtEl>
                                          <p:spTgt spid="1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gtEl>
                                        <p:attrNameLst>
                                          <p:attrName>style.visibility</p:attrName>
                                        </p:attrNameLst>
                                      </p:cBhvr>
                                      <p:to>
                                        <p:strVal val="visible"/>
                                      </p:to>
                                    </p:set>
                                    <p:animEffect filter="fade" transition="in">
                                      <p:cBhvr>
                                        <p:cTn dur="500"/>
                                        <p:tgtEl>
                                          <p:spTgt spid="1194"/>
                                        </p:tgtEl>
                                      </p:cBhvr>
                                    </p:animEffect>
                                  </p:childTnLst>
                                </p:cTn>
                              </p:par>
                              <p:par>
                                <p:cTn fill="hold" nodeType="with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500"/>
                                        <p:tgtEl>
                                          <p:spTgt spid="1261"/>
                                        </p:tgtEl>
                                      </p:cBhvr>
                                    </p:animEffect>
                                  </p:childTnLst>
                                </p:cTn>
                              </p:par>
                              <p:par>
                                <p:cTn fill="hold" nodeType="with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500"/>
                                        <p:tgtEl>
                                          <p:spTgt spid="1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500"/>
                                        <p:tgtEl>
                                          <p:spTgt spid="1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9"/>
                                        </p:tgtEl>
                                        <p:attrNameLst>
                                          <p:attrName>style.visibility</p:attrName>
                                        </p:attrNameLst>
                                      </p:cBhvr>
                                      <p:to>
                                        <p:strVal val="visible"/>
                                      </p:to>
                                    </p:set>
                                    <p:animEffect filter="fade" transition="in">
                                      <p:cBhvr>
                                        <p:cTn dur="500"/>
                                        <p:tgtEl>
                                          <p:spTgt spid="1199"/>
                                        </p:tgtEl>
                                      </p:cBhvr>
                                    </p:animEffect>
                                  </p:childTnLst>
                                </p:cTn>
                              </p:par>
                              <p:par>
                                <p:cTn fill="hold" nodeType="withEffect" presetClass="entr" presetID="10" presetSubtype="0">
                                  <p:stCondLst>
                                    <p:cond delay="0"/>
                                  </p:stCondLst>
                                  <p:childTnLst>
                                    <p:set>
                                      <p:cBhvr>
                                        <p:cTn dur="1" fill="hold">
                                          <p:stCondLst>
                                            <p:cond delay="0"/>
                                          </p:stCondLst>
                                        </p:cTn>
                                        <p:tgtEl>
                                          <p:spTgt spid="1251"/>
                                        </p:tgtEl>
                                        <p:attrNameLst>
                                          <p:attrName>style.visibility</p:attrName>
                                        </p:attrNameLst>
                                      </p:cBhvr>
                                      <p:to>
                                        <p:strVal val="visible"/>
                                      </p:to>
                                    </p:set>
                                    <p:animEffect filter="fade" transition="in">
                                      <p:cBhvr>
                                        <p:cTn dur="500"/>
                                        <p:tgtEl>
                                          <p:spTgt spid="1251"/>
                                        </p:tgtEl>
                                      </p:cBhvr>
                                    </p:animEffect>
                                  </p:childTnLst>
                                </p:cTn>
                              </p:par>
                              <p:par>
                                <p:cTn fill="hold" nodeType="withEffect" presetClass="entr" presetID="10" presetSubtype="0">
                                  <p:stCondLst>
                                    <p:cond delay="0"/>
                                  </p:stCondLst>
                                  <p:childTnLst>
                                    <p:set>
                                      <p:cBhvr>
                                        <p:cTn dur="1" fill="hold">
                                          <p:stCondLst>
                                            <p:cond delay="0"/>
                                          </p:stCondLst>
                                        </p:cTn>
                                        <p:tgtEl>
                                          <p:spTgt spid="1263"/>
                                        </p:tgtEl>
                                        <p:attrNameLst>
                                          <p:attrName>style.visibility</p:attrName>
                                        </p:attrNameLst>
                                      </p:cBhvr>
                                      <p:to>
                                        <p:strVal val="visible"/>
                                      </p:to>
                                    </p:set>
                                    <p:animEffect filter="fade" transition="in">
                                      <p:cBhvr>
                                        <p:cTn dur="500"/>
                                        <p:tgtEl>
                                          <p:spTgt spid="1263"/>
                                        </p:tgtEl>
                                      </p:cBhvr>
                                    </p:animEffect>
                                  </p:childTnLst>
                                </p:cTn>
                              </p:par>
                              <p:par>
                                <p:cTn fill="hold" nodeType="with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500"/>
                                        <p:tgtEl>
                                          <p:spTgt spid="1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500"/>
                                        <p:tgtEl>
                                          <p:spTgt spid="1204"/>
                                        </p:tgtEl>
                                      </p:cBhvr>
                                    </p:animEffect>
                                  </p:childTnLst>
                                </p:cTn>
                              </p:par>
                              <p:par>
                                <p:cTn fill="hold" nodeType="with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500"/>
                                        <p:tgtEl>
                                          <p:spTgt spid="1266"/>
                                        </p:tgtEl>
                                      </p:cBhvr>
                                    </p:animEffect>
                                  </p:childTnLst>
                                </p:cTn>
                              </p:par>
                              <p:par>
                                <p:cTn fill="hold" nodeType="with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500"/>
                                        <p:tgtEl>
                                          <p:spTgt spid="1265"/>
                                        </p:tgtEl>
                                      </p:cBhvr>
                                    </p:animEffect>
                                  </p:childTnLst>
                                </p:cTn>
                              </p:par>
                              <p:par>
                                <p:cTn fill="hold" nodeType="withEffect" presetClass="entr" presetID="10" presetSubtype="0">
                                  <p:stCondLst>
                                    <p:cond delay="0"/>
                                  </p:stCondLst>
                                  <p:childTnLst>
                                    <p:set>
                                      <p:cBhvr>
                                        <p:cTn dur="1" fill="hold">
                                          <p:stCondLst>
                                            <p:cond delay="0"/>
                                          </p:stCondLst>
                                        </p:cTn>
                                        <p:tgtEl>
                                          <p:spTgt spid="1252"/>
                                        </p:tgtEl>
                                        <p:attrNameLst>
                                          <p:attrName>style.visibility</p:attrName>
                                        </p:attrNameLst>
                                      </p:cBhvr>
                                      <p:to>
                                        <p:strVal val="visible"/>
                                      </p:to>
                                    </p:set>
                                    <p:animEffect filter="fade" transition="in">
                                      <p:cBhvr>
                                        <p:cTn dur="500"/>
                                        <p:tgtEl>
                                          <p:spTgt spid="1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500"/>
                                        <p:tgtEl>
                                          <p:spTgt spid="1209"/>
                                        </p:tgtEl>
                                      </p:cBhvr>
                                    </p:animEffect>
                                  </p:childTnLst>
                                </p:cTn>
                              </p:par>
                              <p:par>
                                <p:cTn fill="hold" nodeType="with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500"/>
                                        <p:tgtEl>
                                          <p:spTgt spid="1267"/>
                                        </p:tgtEl>
                                      </p:cBhvr>
                                    </p:animEffect>
                                  </p:childTnLst>
                                </p:cTn>
                              </p:par>
                              <p:par>
                                <p:cTn fill="hold" nodeType="withEffect" presetClass="entr" presetID="10" presetSubtype="0">
                                  <p:stCondLst>
                                    <p:cond delay="0"/>
                                  </p:stCondLst>
                                  <p:childTnLst>
                                    <p:set>
                                      <p:cBhvr>
                                        <p:cTn dur="1" fill="hold">
                                          <p:stCondLst>
                                            <p:cond delay="0"/>
                                          </p:stCondLst>
                                        </p:cTn>
                                        <p:tgtEl>
                                          <p:spTgt spid="1253"/>
                                        </p:tgtEl>
                                        <p:attrNameLst>
                                          <p:attrName>style.visibility</p:attrName>
                                        </p:attrNameLst>
                                      </p:cBhvr>
                                      <p:to>
                                        <p:strVal val="visible"/>
                                      </p:to>
                                    </p:set>
                                    <p:animEffect filter="fade" transition="in">
                                      <p:cBhvr>
                                        <p:cTn dur="500"/>
                                        <p:tgtEl>
                                          <p:spTgt spid="1253"/>
                                        </p:tgtEl>
                                      </p:cBhvr>
                                    </p:animEffect>
                                  </p:childTnLst>
                                </p:cTn>
                              </p:par>
                              <p:par>
                                <p:cTn fill="hold" nodeType="with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500"/>
                                        <p:tgtEl>
                                          <p:spTgt spid="1214"/>
                                        </p:tgtEl>
                                      </p:cBhvr>
                                    </p:animEffect>
                                  </p:childTnLst>
                                </p:cTn>
                              </p:par>
                              <p:par>
                                <p:cTn fill="hold" nodeType="withEffect" presetClass="entr" presetID="10" presetSubtype="0">
                                  <p:stCondLst>
                                    <p:cond delay="0"/>
                                  </p:stCondLst>
                                  <p:childTnLst>
                                    <p:set>
                                      <p:cBhvr>
                                        <p:cTn dur="1" fill="hold">
                                          <p:stCondLst>
                                            <p:cond delay="0"/>
                                          </p:stCondLst>
                                        </p:cTn>
                                        <p:tgtEl>
                                          <p:spTgt spid="1268"/>
                                        </p:tgtEl>
                                        <p:attrNameLst>
                                          <p:attrName>style.visibility</p:attrName>
                                        </p:attrNameLst>
                                      </p:cBhvr>
                                      <p:to>
                                        <p:strVal val="visible"/>
                                      </p:to>
                                    </p:set>
                                    <p:animEffect filter="fade" transition="in">
                                      <p:cBhvr>
                                        <p:cTn dur="500"/>
                                        <p:tgtEl>
                                          <p:spTgt spid="1268"/>
                                        </p:tgtEl>
                                      </p:cBhvr>
                                    </p:animEffect>
                                  </p:childTnLst>
                                </p:cTn>
                              </p:par>
                              <p:par>
                                <p:cTn fill="hold" nodeType="withEffect" presetClass="entr" presetID="10" presetSubtype="0">
                                  <p:stCondLst>
                                    <p:cond delay="0"/>
                                  </p:stCondLst>
                                  <p:childTnLst>
                                    <p:set>
                                      <p:cBhvr>
                                        <p:cTn dur="1" fill="hold">
                                          <p:stCondLst>
                                            <p:cond delay="0"/>
                                          </p:stCondLst>
                                        </p:cTn>
                                        <p:tgtEl>
                                          <p:spTgt spid="1254"/>
                                        </p:tgtEl>
                                        <p:attrNameLst>
                                          <p:attrName>style.visibility</p:attrName>
                                        </p:attrNameLst>
                                      </p:cBhvr>
                                      <p:to>
                                        <p:strVal val="visible"/>
                                      </p:to>
                                    </p:set>
                                    <p:animEffect filter="fade" transition="in">
                                      <p:cBhvr>
                                        <p:cTn dur="500"/>
                                        <p:tgtEl>
                                          <p:spTgt spid="1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7"/>
                                        </p:tgtEl>
                                        <p:attrNameLst>
                                          <p:attrName>style.visibility</p:attrName>
                                        </p:attrNameLst>
                                      </p:cBhvr>
                                      <p:to>
                                        <p:strVal val="visible"/>
                                      </p:to>
                                    </p:set>
                                    <p:animEffect filter="fade" transition="in">
                                      <p:cBhvr>
                                        <p:cTn dur="500"/>
                                        <p:tgtEl>
                                          <p:spTgt spid="1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500"/>
                                        <p:tgtEl>
                                          <p:spTgt spid="1188"/>
                                        </p:tgtEl>
                                      </p:cBhvr>
                                    </p:animEffect>
                                  </p:childTnLst>
                                </p:cTn>
                              </p:par>
                              <p:par>
                                <p:cTn fill="hold" nodeType="with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par>
                                <p:cTn fill="hold" nodeType="with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500"/>
                                        <p:tgtEl>
                                          <p:spTgt spid="1236"/>
                                        </p:tgtEl>
                                      </p:cBhvr>
                                    </p:animEffect>
                                  </p:childTnLst>
                                </p:cTn>
                              </p:par>
                              <p:par>
                                <p:cTn fill="hold" nodeType="with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par>
                                <p:cTn fill="hold" nodeType="with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par>
                                <p:cTn fill="hold" nodeType="with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500"/>
                                        <p:tgtEl>
                                          <p:spTgt spid="1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500"/>
                                        <p:tgtEl>
                                          <p:spTgt spid="1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par>
                                <p:cTn fill="hold" nodeType="with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500"/>
                                        <p:tgtEl>
                                          <p:spTgt spid="1269"/>
                                        </p:tgtEl>
                                      </p:cBhvr>
                                    </p:animEffect>
                                  </p:childTnLst>
                                </p:cTn>
                              </p:par>
                              <p:par>
                                <p:cTn fill="hold" nodeType="withEffect" presetClass="entr" presetID="10" presetSubtype="0">
                                  <p:stCondLst>
                                    <p:cond delay="0"/>
                                  </p:stCondLst>
                                  <p:childTnLst>
                                    <p:set>
                                      <p:cBhvr>
                                        <p:cTn dur="1" fill="hold">
                                          <p:stCondLst>
                                            <p:cond delay="0"/>
                                          </p:stCondLst>
                                        </p:cTn>
                                        <p:tgtEl>
                                          <p:spTgt spid="1255"/>
                                        </p:tgtEl>
                                        <p:attrNameLst>
                                          <p:attrName>style.visibility</p:attrName>
                                        </p:attrNameLst>
                                      </p:cBhvr>
                                      <p:to>
                                        <p:strVal val="visible"/>
                                      </p:to>
                                    </p:set>
                                    <p:animEffect filter="fade" transition="in">
                                      <p:cBhvr>
                                        <p:cTn dur="500"/>
                                        <p:tgtEl>
                                          <p:spTgt spid="1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5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500"/>
                                        <p:tgtEl>
                                          <p:spTgt spid="1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gtEl>
                                        <p:attrNameLst>
                                          <p:attrName>style.visibility</p:attrName>
                                        </p:attrNameLst>
                                      </p:cBhvr>
                                      <p:to>
                                        <p:strVal val="visible"/>
                                      </p:to>
                                    </p:set>
                                    <p:animEffect filter="fade" transition="in">
                                      <p:cBhvr>
                                        <p:cTn dur="500"/>
                                        <p:tgtEl>
                                          <p:spTgt spid="1256"/>
                                        </p:tgtEl>
                                      </p:cBhvr>
                                    </p:animEffect>
                                  </p:childTnLst>
                                </p:cTn>
                              </p:par>
                              <p:par>
                                <p:cTn fill="hold" nodeType="with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500"/>
                                        <p:tgtEl>
                                          <p:spTgt spid="1224"/>
                                        </p:tgtEl>
                                      </p:cBhvr>
                                    </p:animEffect>
                                  </p:childTnLst>
                                </p:cTn>
                              </p:par>
                              <p:par>
                                <p:cTn fill="hold" nodeType="with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500"/>
                                        <p:tgtEl>
                                          <p:spTgt spid="1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500"/>
                                        <p:tgtEl>
                                          <p:spTgt spid="1231"/>
                                        </p:tgtEl>
                                      </p:cBhvr>
                                    </p:animEffect>
                                  </p:childTnLst>
                                </p:cTn>
                              </p:par>
                              <p:par>
                                <p:cTn fill="hold" nodeType="with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500"/>
                                        <p:tgtEl>
                                          <p:spTgt spid="1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Stored Program Organization</a:t>
            </a:r>
            <a:endParaRPr/>
          </a:p>
        </p:txBody>
      </p:sp>
      <p:grpSp>
        <p:nvGrpSpPr>
          <p:cNvPr id="141" name="Google Shape;141;p19"/>
          <p:cNvGrpSpPr/>
          <p:nvPr/>
        </p:nvGrpSpPr>
        <p:grpSpPr>
          <a:xfrm>
            <a:off x="5943600" y="1828801"/>
            <a:ext cx="2286000" cy="3047999"/>
            <a:chOff x="5943600" y="1828801"/>
            <a:chExt cx="2286000" cy="3047999"/>
          </a:xfrm>
        </p:grpSpPr>
        <p:sp>
          <p:nvSpPr>
            <p:cNvPr id="142" name="Google Shape;142;p19"/>
            <p:cNvSpPr/>
            <p:nvPr/>
          </p:nvSpPr>
          <p:spPr>
            <a:xfrm>
              <a:off x="5943600" y="3352800"/>
              <a:ext cx="2286000" cy="1524000"/>
            </a:xfrm>
            <a:prstGeom prst="flowChartDocumen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Operand</a:t>
              </a:r>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(data)</a:t>
              </a:r>
              <a:endParaRPr/>
            </a:p>
          </p:txBody>
        </p:sp>
        <p:grpSp>
          <p:nvGrpSpPr>
            <p:cNvPr id="143" name="Google Shape;143;p19"/>
            <p:cNvGrpSpPr/>
            <p:nvPr/>
          </p:nvGrpSpPr>
          <p:grpSpPr>
            <a:xfrm>
              <a:off x="5943600" y="1828801"/>
              <a:ext cx="2286000" cy="1524000"/>
              <a:chOff x="5562600" y="1828800"/>
              <a:chExt cx="1828800" cy="1524000"/>
            </a:xfrm>
          </p:grpSpPr>
          <p:sp>
            <p:nvSpPr>
              <p:cNvPr id="144" name="Google Shape;144;p19"/>
              <p:cNvSpPr/>
              <p:nvPr/>
            </p:nvSpPr>
            <p:spPr>
              <a:xfrm rot="10800000">
                <a:off x="5562600" y="1828800"/>
                <a:ext cx="1828800" cy="1524000"/>
              </a:xfrm>
              <a:prstGeom prst="flowChartDocumen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9"/>
              <p:cNvSpPr txBox="1"/>
              <p:nvPr/>
            </p:nvSpPr>
            <p:spPr>
              <a:xfrm>
                <a:off x="5813334" y="2267635"/>
                <a:ext cx="132733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Instructions</a:t>
                </a:r>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(program)</a:t>
                </a:r>
                <a:endParaRPr/>
              </a:p>
            </p:txBody>
          </p:sp>
        </p:grpSp>
      </p:grpSp>
      <p:sp>
        <p:nvSpPr>
          <p:cNvPr id="146" name="Google Shape;146;p19"/>
          <p:cNvSpPr txBox="1"/>
          <p:nvPr/>
        </p:nvSpPr>
        <p:spPr>
          <a:xfrm>
            <a:off x="5943603" y="1143001"/>
            <a:ext cx="2285999"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Memory</a:t>
            </a:r>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4096 x 16</a:t>
            </a:r>
            <a:endParaRPr/>
          </a:p>
        </p:txBody>
      </p:sp>
      <p:sp>
        <p:nvSpPr>
          <p:cNvPr id="147" name="Google Shape;147;p19"/>
          <p:cNvSpPr/>
          <p:nvPr/>
        </p:nvSpPr>
        <p:spPr>
          <a:xfrm>
            <a:off x="5943600" y="5315637"/>
            <a:ext cx="2286000"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Processor Register (accumulator or AC)</a:t>
            </a:r>
            <a:endParaRPr/>
          </a:p>
        </p:txBody>
      </p:sp>
      <p:grpSp>
        <p:nvGrpSpPr>
          <p:cNvPr id="148" name="Google Shape;148;p19"/>
          <p:cNvGrpSpPr/>
          <p:nvPr/>
        </p:nvGrpSpPr>
        <p:grpSpPr>
          <a:xfrm>
            <a:off x="576263" y="2379673"/>
            <a:ext cx="4572000" cy="551767"/>
            <a:chOff x="195262" y="1850885"/>
            <a:chExt cx="4572000" cy="551766"/>
          </a:xfrm>
        </p:grpSpPr>
        <p:sp>
          <p:nvSpPr>
            <p:cNvPr id="149" name="Google Shape;149;p19"/>
            <p:cNvSpPr/>
            <p:nvPr/>
          </p:nvSpPr>
          <p:spPr>
            <a:xfrm>
              <a:off x="195262" y="1850886"/>
              <a:ext cx="1490662"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Opcode</a:t>
              </a:r>
              <a:endParaRPr/>
            </a:p>
          </p:txBody>
        </p:sp>
        <p:sp>
          <p:nvSpPr>
            <p:cNvPr id="150" name="Google Shape;150;p19"/>
            <p:cNvSpPr/>
            <p:nvPr/>
          </p:nvSpPr>
          <p:spPr>
            <a:xfrm>
              <a:off x="1685924" y="1850885"/>
              <a:ext cx="3081338"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Address</a:t>
              </a:r>
              <a:endParaRPr/>
            </a:p>
          </p:txBody>
        </p:sp>
      </p:grpSp>
      <p:sp>
        <p:nvSpPr>
          <p:cNvPr id="151" name="Google Shape;151;p19"/>
          <p:cNvSpPr txBox="1"/>
          <p:nvPr/>
        </p:nvSpPr>
        <p:spPr>
          <a:xfrm>
            <a:off x="4876802" y="200191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152" name="Google Shape;152;p19"/>
          <p:cNvSpPr txBox="1"/>
          <p:nvPr/>
        </p:nvSpPr>
        <p:spPr>
          <a:xfrm>
            <a:off x="1981200" y="1990876"/>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11</a:t>
            </a:r>
            <a:endParaRPr/>
          </a:p>
        </p:txBody>
      </p:sp>
      <p:sp>
        <p:nvSpPr>
          <p:cNvPr id="153" name="Google Shape;153;p19"/>
          <p:cNvSpPr txBox="1"/>
          <p:nvPr/>
        </p:nvSpPr>
        <p:spPr>
          <a:xfrm>
            <a:off x="1638301" y="2001917"/>
            <a:ext cx="49529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12</a:t>
            </a:r>
            <a:endParaRPr/>
          </a:p>
        </p:txBody>
      </p:sp>
      <p:sp>
        <p:nvSpPr>
          <p:cNvPr id="154" name="Google Shape;154;p19"/>
          <p:cNvSpPr txBox="1"/>
          <p:nvPr/>
        </p:nvSpPr>
        <p:spPr>
          <a:xfrm>
            <a:off x="466724" y="199074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15</a:t>
            </a:r>
            <a:endParaRPr/>
          </a:p>
        </p:txBody>
      </p:sp>
      <p:sp>
        <p:nvSpPr>
          <p:cNvPr id="155" name="Google Shape;155;p19"/>
          <p:cNvSpPr txBox="1"/>
          <p:nvPr/>
        </p:nvSpPr>
        <p:spPr>
          <a:xfrm>
            <a:off x="1624011" y="2952691"/>
            <a:ext cx="2414589"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Instruction Format</a:t>
            </a:r>
            <a:endParaRPr/>
          </a:p>
        </p:txBody>
      </p:sp>
      <p:sp>
        <p:nvSpPr>
          <p:cNvPr id="156" name="Google Shape;156;p19"/>
          <p:cNvSpPr/>
          <p:nvPr/>
        </p:nvSpPr>
        <p:spPr>
          <a:xfrm>
            <a:off x="571500" y="3962400"/>
            <a:ext cx="4576763" cy="55176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Binary Operand</a:t>
            </a:r>
            <a:endParaRPr/>
          </a:p>
        </p:txBody>
      </p:sp>
      <p:sp>
        <p:nvSpPr>
          <p:cNvPr id="157" name="Google Shape;157;p19"/>
          <p:cNvSpPr txBox="1"/>
          <p:nvPr/>
        </p:nvSpPr>
        <p:spPr>
          <a:xfrm>
            <a:off x="4867278" y="3592577"/>
            <a:ext cx="2714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0</a:t>
            </a:r>
            <a:endParaRPr/>
          </a:p>
        </p:txBody>
      </p:sp>
      <p:sp>
        <p:nvSpPr>
          <p:cNvPr id="158" name="Google Shape;158;p19"/>
          <p:cNvSpPr txBox="1"/>
          <p:nvPr/>
        </p:nvSpPr>
        <p:spPr>
          <a:xfrm>
            <a:off x="457200" y="3581400"/>
            <a:ext cx="4572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15</a:t>
            </a:r>
            <a:endParaRPr/>
          </a:p>
        </p:txBody>
      </p:sp>
      <p:cxnSp>
        <p:nvCxnSpPr>
          <p:cNvPr id="159" name="Google Shape;159;p19"/>
          <p:cNvCxnSpPr>
            <a:stCxn id="144" idx="3"/>
            <a:endCxn id="150" idx="3"/>
          </p:cNvCxnSpPr>
          <p:nvPr/>
        </p:nvCxnSpPr>
        <p:spPr>
          <a:xfrm flipH="1">
            <a:off x="5148300" y="2590801"/>
            <a:ext cx="795300" cy="64800"/>
          </a:xfrm>
          <a:prstGeom prst="straightConnector1">
            <a:avLst/>
          </a:prstGeom>
          <a:noFill/>
          <a:ln cap="flat" cmpd="sng" w="25400">
            <a:solidFill>
              <a:srgbClr val="4A7DBA"/>
            </a:solidFill>
            <a:prstDash val="solid"/>
            <a:round/>
            <a:headEnd len="sm" w="sm" type="none"/>
            <a:tailEnd len="lg" w="lg" type="stealth"/>
          </a:ln>
        </p:spPr>
      </p:cxnSp>
      <p:cxnSp>
        <p:nvCxnSpPr>
          <p:cNvPr id="160" name="Google Shape;160;p19"/>
          <p:cNvCxnSpPr>
            <a:stCxn id="142" idx="1"/>
            <a:endCxn id="156" idx="3"/>
          </p:cNvCxnSpPr>
          <p:nvPr/>
        </p:nvCxnSpPr>
        <p:spPr>
          <a:xfrm flipH="1">
            <a:off x="5148300" y="4114800"/>
            <a:ext cx="795300" cy="123600"/>
          </a:xfrm>
          <a:prstGeom prst="straightConnector1">
            <a:avLst/>
          </a:prstGeom>
          <a:noFill/>
          <a:ln cap="flat" cmpd="sng" w="25400">
            <a:solidFill>
              <a:srgbClr val="4A7DBA"/>
            </a:solidFill>
            <a:prstDash val="solid"/>
            <a:round/>
            <a:headEnd len="sm" w="sm"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Stored Program Organization</a:t>
            </a:r>
            <a:endParaRPr/>
          </a:p>
        </p:txBody>
      </p:sp>
      <p:sp>
        <p:nvSpPr>
          <p:cNvPr id="166" name="Google Shape;166;p2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Instructions are stored in one section of memory and data in another.</a:t>
            </a:r>
            <a:endParaRPr/>
          </a:p>
          <a:p>
            <a:pPr indent="-342883" lvl="0" marL="342883" rtl="0" algn="just">
              <a:lnSpc>
                <a:spcPct val="114000"/>
              </a:lnSpc>
              <a:spcBef>
                <a:spcPts val="480"/>
              </a:spcBef>
              <a:spcAft>
                <a:spcPts val="0"/>
              </a:spcAft>
              <a:buClr>
                <a:schemeClr val="dk1"/>
              </a:buClr>
              <a:buSzPts val="2400"/>
              <a:buChar char="▪"/>
            </a:pPr>
            <a:r>
              <a:rPr lang="en-US"/>
              <a:t>For a memory unit with 4096 words, we need 12 bits to specify an address since 2</a:t>
            </a:r>
            <a:r>
              <a:rPr baseline="30000" lang="en-US"/>
              <a:t>12</a:t>
            </a:r>
            <a:r>
              <a:rPr lang="en-US"/>
              <a:t> = 4096.</a:t>
            </a:r>
            <a:endParaRPr/>
          </a:p>
          <a:p>
            <a:pPr indent="-342883" lvl="0" marL="342883" rtl="0" algn="just">
              <a:lnSpc>
                <a:spcPct val="114000"/>
              </a:lnSpc>
              <a:spcBef>
                <a:spcPts val="480"/>
              </a:spcBef>
              <a:spcAft>
                <a:spcPts val="0"/>
              </a:spcAft>
              <a:buClr>
                <a:schemeClr val="dk1"/>
              </a:buClr>
              <a:buSzPts val="2400"/>
              <a:buChar char="▪"/>
            </a:pPr>
            <a:r>
              <a:rPr lang="en-US"/>
              <a:t>If we store each instruction code in one 16-bit memory word, we have available four bits for operation code (opcode) to specify one out of 16 possible operations, and 12 bits to specify the address of an operand. </a:t>
            </a:r>
            <a:endParaRPr/>
          </a:p>
          <a:p>
            <a:pPr indent="-190483" lvl="0" marL="342883" rtl="0" algn="just">
              <a:lnSpc>
                <a:spcPct val="114000"/>
              </a:lnSpc>
              <a:spcBef>
                <a:spcPts val="480"/>
              </a:spcBef>
              <a:spcAft>
                <a:spcPts val="0"/>
              </a:spcAft>
              <a:buClr>
                <a:schemeClr val="dk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90500" y="106365"/>
            <a:ext cx="8763000" cy="808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Open Sans SemiBold"/>
              <a:buNone/>
            </a:pPr>
            <a:r>
              <a:rPr lang="en-US"/>
              <a:t>Stored Program Organization</a:t>
            </a:r>
            <a:endParaRPr/>
          </a:p>
        </p:txBody>
      </p:sp>
      <p:sp>
        <p:nvSpPr>
          <p:cNvPr id="172" name="Google Shape;172;p2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42883" lvl="0" marL="342883" rtl="0" algn="just">
              <a:lnSpc>
                <a:spcPct val="114000"/>
              </a:lnSpc>
              <a:spcBef>
                <a:spcPts val="0"/>
              </a:spcBef>
              <a:spcAft>
                <a:spcPts val="0"/>
              </a:spcAft>
              <a:buClr>
                <a:schemeClr val="dk1"/>
              </a:buClr>
              <a:buSzPts val="2400"/>
              <a:buChar char="▪"/>
            </a:pPr>
            <a:r>
              <a:rPr lang="en-US"/>
              <a:t>The control reads a 16-bit instruction from the program portion of memory. </a:t>
            </a:r>
            <a:endParaRPr/>
          </a:p>
          <a:p>
            <a:pPr indent="-342883" lvl="0" marL="342883" rtl="0" algn="just">
              <a:lnSpc>
                <a:spcPct val="114000"/>
              </a:lnSpc>
              <a:spcBef>
                <a:spcPts val="480"/>
              </a:spcBef>
              <a:spcAft>
                <a:spcPts val="0"/>
              </a:spcAft>
              <a:buClr>
                <a:schemeClr val="dk1"/>
              </a:buClr>
              <a:buSzPts val="2400"/>
              <a:buChar char="▪"/>
            </a:pPr>
            <a:r>
              <a:rPr lang="en-US"/>
              <a:t>It uses the 12-bit address part of the instruction to read a 16-bit operand from the data portion of memory. </a:t>
            </a:r>
            <a:endParaRPr/>
          </a:p>
          <a:p>
            <a:pPr indent="-342883" lvl="0" marL="342883" rtl="0" algn="just">
              <a:lnSpc>
                <a:spcPct val="114000"/>
              </a:lnSpc>
              <a:spcBef>
                <a:spcPts val="480"/>
              </a:spcBef>
              <a:spcAft>
                <a:spcPts val="0"/>
              </a:spcAft>
              <a:buClr>
                <a:schemeClr val="dk1"/>
              </a:buClr>
              <a:buSzPts val="2400"/>
              <a:buChar char="▪"/>
            </a:pPr>
            <a:r>
              <a:rPr lang="en-US"/>
              <a:t>It then executes the operation specified by the operation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