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416" r:id="rId2"/>
    <p:sldId id="351" r:id="rId3"/>
    <p:sldId id="419" r:id="rId4"/>
    <p:sldId id="420" r:id="rId5"/>
    <p:sldId id="421" r:id="rId6"/>
    <p:sldId id="422" r:id="rId7"/>
    <p:sldId id="423" r:id="rId8"/>
    <p:sldId id="322" r:id="rId9"/>
    <p:sldId id="354" r:id="rId10"/>
    <p:sldId id="280" r:id="rId11"/>
    <p:sldId id="352" r:id="rId12"/>
    <p:sldId id="353" r:id="rId13"/>
    <p:sldId id="355" r:id="rId14"/>
    <p:sldId id="361" r:id="rId15"/>
    <p:sldId id="357" r:id="rId16"/>
    <p:sldId id="358" r:id="rId17"/>
    <p:sldId id="356" r:id="rId18"/>
    <p:sldId id="362" r:id="rId19"/>
    <p:sldId id="363" r:id="rId20"/>
    <p:sldId id="360" r:id="rId21"/>
    <p:sldId id="359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5" r:id="rId33"/>
    <p:sldId id="376" r:id="rId34"/>
    <p:sldId id="377" r:id="rId35"/>
    <p:sldId id="382" r:id="rId36"/>
    <p:sldId id="383" r:id="rId37"/>
    <p:sldId id="379" r:id="rId38"/>
    <p:sldId id="384" r:id="rId39"/>
    <p:sldId id="385" r:id="rId40"/>
    <p:sldId id="381" r:id="rId41"/>
    <p:sldId id="414" r:id="rId42"/>
    <p:sldId id="415" r:id="rId43"/>
    <p:sldId id="386" r:id="rId44"/>
    <p:sldId id="387" r:id="rId45"/>
    <p:sldId id="389" r:id="rId46"/>
    <p:sldId id="390" r:id="rId47"/>
    <p:sldId id="388" r:id="rId48"/>
    <p:sldId id="391" r:id="rId49"/>
    <p:sldId id="392" r:id="rId50"/>
    <p:sldId id="393" r:id="rId51"/>
    <p:sldId id="394" r:id="rId52"/>
    <p:sldId id="396" r:id="rId53"/>
    <p:sldId id="395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11" r:id="rId65"/>
    <p:sldId id="412" r:id="rId66"/>
    <p:sldId id="407" r:id="rId67"/>
    <p:sldId id="409" r:id="rId68"/>
    <p:sldId id="410" r:id="rId69"/>
    <p:sldId id="417" r:id="rId70"/>
    <p:sldId id="41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FatG+6Dh6Vufd51d5B5VQ==" hashData="iAbor9Y0Wcnpl+cFO9xk0zyEgUMeDP4SdwZD8gmMZQKXeh9cWluBIUqCqDpY35mhdvvSX2Zf+qJnNmSoIMcGb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1" d="100"/>
          <a:sy n="81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/>
              <a:t>Data</a:t>
            </a:r>
            <a:r>
              <a:rPr lang="en-US" baseline="0" dirty="0"/>
              <a:t> Representation &amp; RTL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Krunal D. Vyas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96019 01005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3140707</a:t>
                  </a:r>
                </a:p>
                <a:p>
                  <a:r>
                    <a:rPr lang="en-US" sz="2000" b="1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Computer Organization &amp; Architecture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1" y="2315222"/>
                <a:ext cx="469214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Unit-1</a:t>
                </a:r>
              </a:p>
              <a:p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Computer Data Representation &amp; Register Transfer and Micro-operations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0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operations executed on data stored in registers are called </a:t>
            </a:r>
            <a:r>
              <a:rPr lang="en-IN" i="1" dirty="0" err="1">
                <a:solidFill>
                  <a:schemeClr val="tx2"/>
                </a:solidFill>
              </a:rPr>
              <a:t>microoperations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</a:t>
            </a:r>
            <a:r>
              <a:rPr lang="en-IN" i="1" dirty="0" err="1">
                <a:solidFill>
                  <a:schemeClr val="tx2"/>
                </a:solidFill>
              </a:rPr>
              <a:t>microoperation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is an elementary operation performed on the information stored in one or more registers.</a:t>
            </a:r>
          </a:p>
          <a:p>
            <a:pPr algn="just"/>
            <a:r>
              <a:rPr lang="en-IN" dirty="0"/>
              <a:t>The result of the operation may replace the previous binary information of a register or may be transferred to another register.</a:t>
            </a:r>
          </a:p>
          <a:p>
            <a:pPr algn="just"/>
            <a:r>
              <a:rPr lang="en-IN" dirty="0"/>
              <a:t>Example:</a:t>
            </a:r>
          </a:p>
          <a:p>
            <a:pPr indent="0" algn="just">
              <a:buNone/>
            </a:pPr>
            <a:r>
              <a:rPr lang="en-IN" dirty="0"/>
              <a:t>Shift, count, clear and load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symbolic notation</a:t>
            </a:r>
            <a:r>
              <a:rPr lang="en-US" dirty="0"/>
              <a:t> used to describe the </a:t>
            </a:r>
            <a:r>
              <a:rPr lang="en-US" i="1" dirty="0">
                <a:solidFill>
                  <a:schemeClr val="tx2"/>
                </a:solidFill>
              </a:rPr>
              <a:t>microoperation transfers</a:t>
            </a:r>
            <a:r>
              <a:rPr lang="en-US" dirty="0"/>
              <a:t> among registers is called a </a:t>
            </a:r>
            <a:r>
              <a:rPr lang="en-US" i="1" dirty="0">
                <a:solidFill>
                  <a:schemeClr val="tx2"/>
                </a:solidFill>
              </a:rPr>
              <a:t>register transfer language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 term </a:t>
            </a:r>
            <a:r>
              <a:rPr lang="en-US" i="1" dirty="0">
                <a:solidFill>
                  <a:schemeClr val="tx2"/>
                </a:solidFill>
              </a:rPr>
              <a:t>"register transfer"</a:t>
            </a:r>
            <a:r>
              <a:rPr lang="en-US" dirty="0"/>
              <a:t> implies the availability of hardware logic circuits that can perform a stated microoperation and transfer the result of the operation to the same or another register.</a:t>
            </a:r>
          </a:p>
          <a:p>
            <a:pPr lvl="0" algn="just"/>
            <a:r>
              <a:rPr lang="en-US" dirty="0"/>
              <a:t>A register transfer language is a system for expressing in symbolic form the microoperation sequences among the registers of a digital module.</a:t>
            </a:r>
          </a:p>
        </p:txBody>
      </p:sp>
    </p:spTree>
    <p:extLst>
      <p:ext uri="{BB962C8B-B14F-4D97-AF65-F5344CB8AC3E}">
        <p14:creationId xmlns:p14="http://schemas.microsoft.com/office/powerpoint/2010/main" val="21987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algn="just"/>
                <a:r>
                  <a:rPr lang="en-US" i="1" dirty="0">
                    <a:solidFill>
                      <a:schemeClr val="tx2"/>
                    </a:solidFill>
                  </a:rPr>
                  <a:t>Information</a:t>
                </a:r>
                <a:r>
                  <a:rPr lang="en-US" dirty="0"/>
                  <a:t> transfer from </a:t>
                </a:r>
                <a:r>
                  <a:rPr lang="en-US" i="1" dirty="0">
                    <a:solidFill>
                      <a:schemeClr val="tx2"/>
                    </a:solidFill>
                  </a:rPr>
                  <a:t>one register to another</a:t>
                </a:r>
                <a:r>
                  <a:rPr lang="en-US" dirty="0"/>
                  <a:t> is designated in </a:t>
                </a:r>
                <a:r>
                  <a:rPr lang="en-US" i="1" dirty="0">
                    <a:solidFill>
                      <a:schemeClr val="tx2"/>
                    </a:solidFill>
                  </a:rPr>
                  <a:t>symbolic</a:t>
                </a:r>
                <a:r>
                  <a:rPr lang="en-US" dirty="0"/>
                  <a:t> form by means of a </a:t>
                </a:r>
                <a:r>
                  <a:rPr lang="en-US" i="1" dirty="0">
                    <a:solidFill>
                      <a:schemeClr val="tx2"/>
                    </a:solidFill>
                  </a:rPr>
                  <a:t>replacement operator</a:t>
                </a:r>
                <a:r>
                  <a:rPr lang="en-US" dirty="0"/>
                  <a:t> is known as </a:t>
                </a:r>
                <a:r>
                  <a:rPr lang="en-US" dirty="0">
                    <a:solidFill>
                      <a:schemeClr val="tx2"/>
                    </a:solidFill>
                  </a:rPr>
                  <a:t>Register Transfer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The statement </a:t>
                </a:r>
              </a:p>
              <a:p>
                <a:pPr indent="0" algn="just">
                  <a:buNone/>
                </a:pPr>
                <a:endParaRPr lang="en-US" dirty="0"/>
              </a:p>
              <a:p>
                <a:pPr indent="0" algn="just">
                  <a:buNone/>
                </a:pPr>
                <a:r>
                  <a:rPr lang="en-US" dirty="0"/>
                  <a:t>denotes a transfer of the content of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into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6200" y="2743200"/>
                <a:ext cx="1371600" cy="54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43200"/>
                <a:ext cx="1371600" cy="547687"/>
              </a:xfrm>
              <a:prstGeom prst="rect">
                <a:avLst/>
              </a:prstGeom>
              <a:blipFill rotWithShape="0">
                <a:blip r:embed="rId3"/>
                <a:stretch>
                  <a:fillRect l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44663"/>
              </p:ext>
            </p:extLst>
          </p:nvPr>
        </p:nvGraphicFramePr>
        <p:xfrm>
          <a:off x="3476624" y="422790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46949"/>
              </p:ext>
            </p:extLst>
          </p:nvPr>
        </p:nvGraphicFramePr>
        <p:xfrm>
          <a:off x="3476624" y="5638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428663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5697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6248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8224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76624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10024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Register Transfer with Control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32766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Normally, we want the transfer to occur only under a predetermined control condition using </a:t>
                </a:r>
                <a:r>
                  <a:rPr lang="en-US" i="1" dirty="0">
                    <a:solidFill>
                      <a:schemeClr val="tx2"/>
                    </a:solidFill>
                  </a:rPr>
                  <a:t>if-then</a:t>
                </a:r>
                <a:r>
                  <a:rPr lang="en-US" dirty="0"/>
                  <a:t> statement.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If (P = 1) then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indent="0" algn="just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P</a:t>
                </a:r>
                <a:r>
                  <a:rPr lang="en-US" dirty="0"/>
                  <a:t> is a control signal generated in the control section.</a:t>
                </a:r>
              </a:p>
              <a:p>
                <a:pPr algn="just"/>
                <a:r>
                  <a:rPr lang="en-US" dirty="0"/>
                  <a:t>A </a:t>
                </a:r>
                <a:r>
                  <a:rPr lang="en-US" i="1" dirty="0">
                    <a:solidFill>
                      <a:schemeClr val="tx2"/>
                    </a:solidFill>
                  </a:rPr>
                  <a:t>control function</a:t>
                </a:r>
                <a:r>
                  <a:rPr lang="en-US" dirty="0"/>
                  <a:t> is a Boolean variable that is equal to 1 or 0. The control function is included in the statement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3276600"/>
              </a:xfrm>
              <a:blipFill rotWithShape="0">
                <a:blip r:embed="rId2"/>
                <a:stretch>
                  <a:fillRect l="-904" t="-745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57200" y="4267200"/>
            <a:ext cx="1411939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98708" y="4348143"/>
                <a:ext cx="1663236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08" y="4348143"/>
                <a:ext cx="1663236" cy="4437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1869139" y="4569759"/>
            <a:ext cx="1229569" cy="2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7217" y="4191000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0" y="4191000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 flipV="1">
            <a:off x="4761944" y="4569759"/>
            <a:ext cx="495856" cy="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4394946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098707" y="5486400"/>
                <a:ext cx="1663238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07" y="5486400"/>
                <a:ext cx="1663238" cy="4437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838575" y="4791896"/>
            <a:ext cx="166688" cy="694504"/>
            <a:chOff x="3838575" y="4791896"/>
            <a:chExt cx="166688" cy="694504"/>
          </a:xfrm>
        </p:grpSpPr>
        <p:cxnSp>
          <p:nvCxnSpPr>
            <p:cNvPr id="26" name="Straight Arrow Connector 25"/>
            <p:cNvCxnSpPr>
              <a:stCxn id="25" idx="0"/>
              <a:endCxn id="19" idx="2"/>
            </p:cNvCxnSpPr>
            <p:nvPr/>
          </p:nvCxnSpPr>
          <p:spPr>
            <a:xfrm flipV="1">
              <a:off x="3930326" y="4791896"/>
              <a:ext cx="0" cy="6945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38575" y="5072064"/>
              <a:ext cx="166688" cy="1329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024312" y="4936092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991513" y="4300844"/>
            <a:ext cx="2961987" cy="424063"/>
            <a:chOff x="1525679" y="4772222"/>
            <a:chExt cx="4493846" cy="424063"/>
          </a:xfrm>
        </p:grpSpPr>
        <p:grpSp>
          <p:nvGrpSpPr>
            <p:cNvPr id="16" name="Group 15"/>
            <p:cNvGrpSpPr/>
            <p:nvPr/>
          </p:nvGrpSpPr>
          <p:grpSpPr>
            <a:xfrm>
              <a:off x="4868294" y="4772222"/>
              <a:ext cx="1151231" cy="419010"/>
              <a:chOff x="1497841" y="4767879"/>
              <a:chExt cx="1151231" cy="419010"/>
            </a:xfrm>
          </p:grpSpPr>
          <p:cxnSp>
            <p:nvCxnSpPr>
              <p:cNvPr id="36" name="Elbow Connector 35"/>
              <p:cNvCxnSpPr/>
              <p:nvPr/>
            </p:nvCxnSpPr>
            <p:spPr>
              <a:xfrm flipV="1">
                <a:off x="1497841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>
                <a:off x="1901078" y="476951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632379" y="4772423"/>
              <a:ext cx="1144005" cy="423862"/>
              <a:chOff x="1505067" y="4774830"/>
              <a:chExt cx="1144005" cy="423862"/>
            </a:xfrm>
          </p:grpSpPr>
          <p:cxnSp>
            <p:nvCxnSpPr>
              <p:cNvPr id="34" name="Elbow Connector 33"/>
              <p:cNvCxnSpPr/>
              <p:nvPr/>
            </p:nvCxnSpPr>
            <p:spPr>
              <a:xfrm flipV="1">
                <a:off x="1505067" y="4781833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>
                <a:off x="1901078" y="477483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767981" y="4777273"/>
              <a:ext cx="1129553" cy="417379"/>
              <a:chOff x="1519519" y="4775337"/>
              <a:chExt cx="1129553" cy="417379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1519519" y="4775857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>
                <a:off x="1901079" y="4775337"/>
                <a:ext cx="747993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5679" y="4773562"/>
              <a:ext cx="1129554" cy="417379"/>
              <a:chOff x="1519518" y="4767359"/>
              <a:chExt cx="1129554" cy="417379"/>
            </a:xfrm>
          </p:grpSpPr>
          <p:cxnSp>
            <p:nvCxnSpPr>
              <p:cNvPr id="30" name="Elbow Connector 29"/>
              <p:cNvCxnSpPr/>
              <p:nvPr/>
            </p:nvCxnSpPr>
            <p:spPr>
              <a:xfrm flipV="1">
                <a:off x="1519518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>
                <a:off x="1901078" y="4767359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Connector 13"/>
          <p:cNvCxnSpPr/>
          <p:nvPr/>
        </p:nvCxnSpPr>
        <p:spPr>
          <a:xfrm>
            <a:off x="6058188" y="5920628"/>
            <a:ext cx="8664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924675" y="5305424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48655" y="5301526"/>
            <a:ext cx="648000" cy="145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685926" y="5299447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809751" y="5916147"/>
            <a:ext cx="12153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74051" y="4019550"/>
            <a:ext cx="241124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67600" y="4012840"/>
            <a:ext cx="48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t+1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29200" y="6031468"/>
            <a:ext cx="20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Transfer occurs here</a:t>
            </a: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7065870" y="5743575"/>
            <a:ext cx="506505" cy="472559"/>
          </a:xfrm>
          <a:prstGeom prst="bentConnector3">
            <a:avLst>
              <a:gd name="adj1" fmla="val 99319"/>
            </a:avLst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34200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86675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81600" y="5670084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5294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1" grpId="0"/>
      <p:bldP spid="22" grpId="0"/>
      <p:bldP spid="24" grpId="0"/>
      <p:bldP spid="25" grpId="0" animBg="1"/>
      <p:bldP spid="38" grpId="0"/>
      <p:bldP spid="55" grpId="0"/>
      <p:bldP spid="56" grpId="0"/>
      <p:bldP spid="58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r>
              <a:rPr lang="en-US" sz="9600" dirty="0"/>
              <a:t>Bus and Memory Transfers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dirty="0"/>
              <a:t>Data Representation &amp; RTL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39577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typical digital computer has many registers, and paths must be provided to transfer information from one register to another. </a:t>
            </a:r>
          </a:p>
          <a:p>
            <a:pPr algn="just"/>
            <a:r>
              <a:rPr lang="en-US" dirty="0"/>
              <a:t>The number of wires will be excessive if separate lines are used between each register and all other registers in the system.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3276600"/>
            <a:ext cx="1480353" cy="407658"/>
            <a:chOff x="653247" y="5764542"/>
            <a:chExt cx="1480353" cy="407658"/>
          </a:xfrm>
        </p:grpSpPr>
        <p:sp>
          <p:nvSpPr>
            <p:cNvPr id="5" name="Rectangle 4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9772" y="4836513"/>
            <a:ext cx="1480353" cy="407658"/>
            <a:chOff x="2863047" y="5764542"/>
            <a:chExt cx="1480353" cy="407658"/>
          </a:xfrm>
        </p:grpSpPr>
        <p:sp>
          <p:nvSpPr>
            <p:cNvPr id="8" name="Rectangle 7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81400" y="3684258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35116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657600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530047" y="4832684"/>
            <a:ext cx="1480353" cy="407658"/>
            <a:chOff x="2863047" y="5764542"/>
            <a:chExt cx="1480353" cy="407658"/>
          </a:xfrm>
        </p:grpSpPr>
        <p:sp>
          <p:nvSpPr>
            <p:cNvPr id="16" name="Rectangle 15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581400" y="3684258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657600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7042" y="3673642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59968" y="3673642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9660" y="294211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A</a:t>
            </a:r>
            <a:endParaRPr lang="en-US" sz="1600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50374" y="5260694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4710" y="5316542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C</a:t>
            </a:r>
            <a:endParaRPr lang="en-US" sz="1600" i="1" baseline="-25000" dirty="0"/>
          </a:p>
        </p:txBody>
      </p:sp>
      <p:sp>
        <p:nvSpPr>
          <p:cNvPr id="31" name="Arc 30"/>
          <p:cNvSpPr/>
          <p:nvPr/>
        </p:nvSpPr>
        <p:spPr>
          <a:xfrm rot="5400000">
            <a:off x="4252084" y="4125605"/>
            <a:ext cx="685954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5400000">
            <a:off x="4689148" y="4060916"/>
            <a:ext cx="62359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400000">
            <a:off x="5066409" y="4060916"/>
            <a:ext cx="56690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5400000">
            <a:off x="5413735" y="4111264"/>
            <a:ext cx="566905" cy="2250378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/>
      <p:bldP spid="26" grpId="0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more efficient scheme for transferring information between registers in a multiple-register configuration is a common bus system.</a:t>
            </a:r>
          </a:p>
          <a:p>
            <a:pPr algn="just"/>
            <a:r>
              <a:rPr lang="en-US" dirty="0"/>
              <a:t>A bus structure consists of a set of common lines, one for each bit of a register, through which binary information is transferred one at a time.</a:t>
            </a:r>
          </a:p>
          <a:p>
            <a:pPr lvl="0" algn="just"/>
            <a:r>
              <a:rPr lang="en-US" dirty="0"/>
              <a:t>One way of constructing a common bus system is with multiplexers. </a:t>
            </a:r>
          </a:p>
          <a:p>
            <a:pPr lvl="0" algn="just"/>
            <a:r>
              <a:rPr lang="en-US" dirty="0"/>
              <a:t>The multiplexers select the source register whose binary information is then placed on the bus.</a:t>
            </a:r>
          </a:p>
        </p:txBody>
      </p:sp>
    </p:spTree>
    <p:extLst>
      <p:ext uri="{BB962C8B-B14F-4D97-AF65-F5344CB8AC3E}">
        <p14:creationId xmlns:p14="http://schemas.microsoft.com/office/powerpoint/2010/main" val="36784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111" name="Rectangle 253"/>
          <p:cNvSpPr>
            <a:spLocks noChangeArrowheads="1"/>
          </p:cNvSpPr>
          <p:nvPr/>
        </p:nvSpPr>
        <p:spPr bwMode="auto">
          <a:xfrm>
            <a:off x="190500" y="930441"/>
            <a:ext cx="14380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5" name="Group 254"/>
          <p:cNvGrpSpPr/>
          <p:nvPr/>
        </p:nvGrpSpPr>
        <p:grpSpPr>
          <a:xfrm>
            <a:off x="662210" y="1949592"/>
            <a:ext cx="1471389" cy="1546409"/>
            <a:chOff x="366114" y="1452283"/>
            <a:chExt cx="1538886" cy="1546412"/>
          </a:xfrm>
        </p:grpSpPr>
        <p:sp>
          <p:nvSpPr>
            <p:cNvPr id="218" name="Rectangle 21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 flipH="1" flipV="1">
            <a:off x="878541" y="3496004"/>
            <a:ext cx="26894" cy="22725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12102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15150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18479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653247" y="5764542"/>
            <a:ext cx="1480353" cy="407658"/>
            <a:chOff x="653247" y="5764542"/>
            <a:chExt cx="1480353" cy="407658"/>
          </a:xfrm>
        </p:grpSpPr>
        <p:sp>
          <p:nvSpPr>
            <p:cNvPr id="226" name="Rectangle 225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872010" y="1949592"/>
            <a:ext cx="1471389" cy="1546409"/>
            <a:chOff x="366114" y="1452283"/>
            <a:chExt cx="1538886" cy="1546412"/>
          </a:xfrm>
        </p:grpSpPr>
        <p:sp>
          <p:nvSpPr>
            <p:cNvPr id="258" name="Rectangle 25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2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262" name="Straight Arrow Connector 261"/>
          <p:cNvCxnSpPr/>
          <p:nvPr/>
        </p:nvCxnSpPr>
        <p:spPr>
          <a:xfrm flipV="1">
            <a:off x="34200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37248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40577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/>
          <p:cNvGrpSpPr/>
          <p:nvPr/>
        </p:nvGrpSpPr>
        <p:grpSpPr>
          <a:xfrm>
            <a:off x="2863047" y="5764542"/>
            <a:ext cx="1480353" cy="407658"/>
            <a:chOff x="2863047" y="5764542"/>
            <a:chExt cx="1480353" cy="407658"/>
          </a:xfrm>
        </p:grpSpPr>
        <p:sp>
          <p:nvSpPr>
            <p:cNvPr id="260" name="Rectangle 259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5081810" y="1949592"/>
            <a:ext cx="1471389" cy="1546409"/>
            <a:chOff x="366114" y="1452283"/>
            <a:chExt cx="1538886" cy="1546412"/>
          </a:xfrm>
        </p:grpSpPr>
        <p:sp>
          <p:nvSpPr>
            <p:cNvPr id="267" name="Rectangle 266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1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271" name="Straight Arrow Connector 270"/>
          <p:cNvCxnSpPr/>
          <p:nvPr/>
        </p:nvCxnSpPr>
        <p:spPr>
          <a:xfrm flipV="1">
            <a:off x="56298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59346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V="1">
            <a:off x="62675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5072847" y="5764542"/>
            <a:ext cx="1480353" cy="407658"/>
            <a:chOff x="5072847" y="5764542"/>
            <a:chExt cx="1480353" cy="407658"/>
          </a:xfrm>
        </p:grpSpPr>
        <p:sp>
          <p:nvSpPr>
            <p:cNvPr id="269" name="Rectangle 268"/>
            <p:cNvSpPr/>
            <p:nvPr/>
          </p:nvSpPr>
          <p:spPr>
            <a:xfrm>
              <a:off x="50818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0728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7215410" y="1949592"/>
            <a:ext cx="1471389" cy="1546409"/>
            <a:chOff x="366114" y="1452283"/>
            <a:chExt cx="1538886" cy="1546412"/>
          </a:xfrm>
        </p:grpSpPr>
        <p:sp>
          <p:nvSpPr>
            <p:cNvPr id="276" name="Rectangle 275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0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280" name="Straight Arrow Connector 279"/>
          <p:cNvCxnSpPr/>
          <p:nvPr/>
        </p:nvCxnSpPr>
        <p:spPr>
          <a:xfrm flipV="1">
            <a:off x="77634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8068235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8401109" y="53050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/>
          <p:cNvGrpSpPr/>
          <p:nvPr/>
        </p:nvGrpSpPr>
        <p:grpSpPr>
          <a:xfrm>
            <a:off x="7206447" y="5764542"/>
            <a:ext cx="1480353" cy="407658"/>
            <a:chOff x="7206447" y="5764542"/>
            <a:chExt cx="1480353" cy="407658"/>
          </a:xfrm>
        </p:grpSpPr>
        <p:sp>
          <p:nvSpPr>
            <p:cNvPr id="278" name="Rectangle 277"/>
            <p:cNvSpPr/>
            <p:nvPr/>
          </p:nvSpPr>
          <p:spPr>
            <a:xfrm>
              <a:off x="72154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2064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0" y="1371600"/>
            <a:ext cx="7221071" cy="1351198"/>
            <a:chOff x="0" y="1371600"/>
            <a:chExt cx="7221071" cy="1351198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0" y="1676400"/>
              <a:ext cx="6781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0" y="1371600"/>
              <a:ext cx="6934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Elbow Connector 288"/>
            <p:cNvCxnSpPr/>
            <p:nvPr/>
          </p:nvCxnSpPr>
          <p:spPr>
            <a:xfrm rot="16200000" flipH="1">
              <a:off x="6554437" y="1751363"/>
              <a:ext cx="1046397" cy="2868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endCxn id="276" idx="1"/>
            </p:cNvCxnSpPr>
            <p:nvPr/>
          </p:nvCxnSpPr>
          <p:spPr>
            <a:xfrm rot="16200000" flipH="1">
              <a:off x="6480417" y="1982143"/>
              <a:ext cx="1042036" cy="4392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/>
            <p:nvPr/>
          </p:nvCxnSpPr>
          <p:spPr>
            <a:xfrm rot="16200000" flipH="1">
              <a:off x="44208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/>
            <p:cNvCxnSpPr/>
            <p:nvPr/>
          </p:nvCxnSpPr>
          <p:spPr>
            <a:xfrm rot="16200000" flipH="1">
              <a:off x="4346818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/>
            <p:nvPr/>
          </p:nvCxnSpPr>
          <p:spPr>
            <a:xfrm rot="16200000" flipH="1">
              <a:off x="2211038" y="1751364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/>
            <p:cNvCxnSpPr/>
            <p:nvPr/>
          </p:nvCxnSpPr>
          <p:spPr>
            <a:xfrm rot="16200000" flipH="1">
              <a:off x="2137018" y="1982144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/>
            <p:nvPr/>
          </p:nvCxnSpPr>
          <p:spPr>
            <a:xfrm rot="16200000" flipH="1">
              <a:off x="12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rot="16200000" flipH="1">
              <a:off x="-72782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Elbow Connector 305"/>
          <p:cNvCxnSpPr>
            <a:stCxn id="276" idx="0"/>
          </p:cNvCxnSpPr>
          <p:nvPr/>
        </p:nvCxnSpPr>
        <p:spPr>
          <a:xfrm rot="5400000" flipH="1" flipV="1">
            <a:off x="8051773" y="1525238"/>
            <a:ext cx="326517" cy="52219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67" idx="0"/>
          </p:cNvCxnSpPr>
          <p:nvPr/>
        </p:nvCxnSpPr>
        <p:spPr>
          <a:xfrm rot="5400000" flipH="1" flipV="1">
            <a:off x="6890115" y="363578"/>
            <a:ext cx="516234" cy="26557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58" idx="0"/>
          </p:cNvCxnSpPr>
          <p:nvPr/>
        </p:nvCxnSpPr>
        <p:spPr>
          <a:xfrm rot="5400000" flipH="1" flipV="1">
            <a:off x="5680317" y="-846220"/>
            <a:ext cx="726030" cy="48655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218" idx="0"/>
          </p:cNvCxnSpPr>
          <p:nvPr/>
        </p:nvCxnSpPr>
        <p:spPr>
          <a:xfrm rot="5400000" flipH="1" flipV="1">
            <a:off x="4471415" y="-2055122"/>
            <a:ext cx="934035" cy="70753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-76200" y="1038726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1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-76200" y="1355558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0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8261684" y="893028"/>
            <a:ext cx="10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4-line common bus</a:t>
            </a:r>
            <a:endParaRPr lang="en-US" sz="1600" baseline="-25000" dirty="0"/>
          </a:p>
        </p:txBody>
      </p:sp>
      <p:cxnSp>
        <p:nvCxnSpPr>
          <p:cNvPr id="324" name="Elbow Connector 323"/>
          <p:cNvCxnSpPr/>
          <p:nvPr/>
        </p:nvCxnSpPr>
        <p:spPr>
          <a:xfrm rot="16200000" flipV="1">
            <a:off x="1038019" y="3696288"/>
            <a:ext cx="2268542" cy="1867967"/>
          </a:xfrm>
          <a:prstGeom prst="bentConnector3">
            <a:avLst>
              <a:gd name="adj1" fmla="val 4010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Group 371"/>
          <p:cNvGrpSpPr/>
          <p:nvPr/>
        </p:nvGrpSpPr>
        <p:grpSpPr>
          <a:xfrm>
            <a:off x="1552074" y="3496000"/>
            <a:ext cx="3737810" cy="2261700"/>
            <a:chOff x="1552074" y="3496000"/>
            <a:chExt cx="3737810" cy="2261700"/>
          </a:xfrm>
        </p:grpSpPr>
        <p:cxnSp>
          <p:nvCxnSpPr>
            <p:cNvPr id="364" name="Straight Arrow Connector 363"/>
            <p:cNvCxnSpPr/>
            <p:nvPr/>
          </p:nvCxnSpPr>
          <p:spPr>
            <a:xfrm flipV="1">
              <a:off x="1552074" y="3496000"/>
              <a:ext cx="0" cy="113627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1552074" y="4630271"/>
              <a:ext cx="3737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273842" y="4623429"/>
              <a:ext cx="0" cy="11342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378" name="Straight Arrow Connector 377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TextBox 386"/>
          <p:cNvSpPr txBox="1"/>
          <p:nvPr/>
        </p:nvSpPr>
        <p:spPr>
          <a:xfrm>
            <a:off x="990600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2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1311442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1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643137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0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3216442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3537284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1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868979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0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5410200" y="49971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5757937" y="498873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1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6062737" y="49971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0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7543800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7864642" y="49927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8196337" y="49850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0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435516" y="6172564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A</a:t>
            </a:r>
            <a:endParaRPr lang="en-US" sz="1600" i="1" baseline="-25000" dirty="0"/>
          </a:p>
        </p:txBody>
      </p:sp>
      <p:sp>
        <p:nvSpPr>
          <p:cNvPr id="400" name="TextBox 399"/>
          <p:cNvSpPr txBox="1"/>
          <p:nvPr/>
        </p:nvSpPr>
        <p:spPr>
          <a:xfrm>
            <a:off x="5334000" y="6182562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B</a:t>
            </a:r>
            <a:endParaRPr lang="en-US" sz="1600" i="1" baseline="-25000" dirty="0"/>
          </a:p>
        </p:txBody>
      </p:sp>
      <p:sp>
        <p:nvSpPr>
          <p:cNvPr id="401" name="TextBox 400"/>
          <p:cNvSpPr txBox="1"/>
          <p:nvPr/>
        </p:nvSpPr>
        <p:spPr>
          <a:xfrm>
            <a:off x="3077132" y="617220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C</a:t>
            </a:r>
            <a:endParaRPr lang="en-US" sz="1600" i="1" baseline="-25000" dirty="0"/>
          </a:p>
        </p:txBody>
      </p:sp>
      <p:sp>
        <p:nvSpPr>
          <p:cNvPr id="402" name="TextBox 401"/>
          <p:cNvSpPr txBox="1"/>
          <p:nvPr/>
        </p:nvSpPr>
        <p:spPr>
          <a:xfrm>
            <a:off x="867332" y="6172200"/>
            <a:ext cx="1037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Register </a:t>
            </a:r>
            <a:r>
              <a:rPr lang="en-US" sz="1600" i="1" dirty="0"/>
              <a:t>D</a:t>
            </a:r>
            <a:endParaRPr lang="en-US" sz="1600" i="1" baseline="-25000" dirty="0"/>
          </a:p>
        </p:txBody>
      </p:sp>
      <p:cxnSp>
        <p:nvCxnSpPr>
          <p:cNvPr id="404" name="Straight Arrow Connector 403"/>
          <p:cNvCxnSpPr/>
          <p:nvPr/>
        </p:nvCxnSpPr>
        <p:spPr>
          <a:xfrm flipV="1">
            <a:off x="3077132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1">
            <a:off x="3429000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V="1">
            <a:off x="3762932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4114800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V="1">
            <a:off x="530191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flipV="1">
            <a:off x="565378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598771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 flipV="1">
            <a:off x="633958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 flipV="1">
            <a:off x="744860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 flipV="1">
            <a:off x="780047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V="1">
            <a:off x="8134406" y="34960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 flipV="1">
            <a:off x="8486274" y="34891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2895600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2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121442" y="38938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7239000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</a:t>
            </a:r>
            <a:r>
              <a:rPr lang="en-US" i="1" baseline="-25000" dirty="0"/>
              <a:t>0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243337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2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5486400" y="38938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1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7598769" y="38862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</a:t>
            </a:r>
            <a:r>
              <a:rPr lang="en-US" i="1" baseline="-25000" dirty="0"/>
              <a:t>0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581400" y="38945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2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5823284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1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7956884" y="38945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i="1" baseline="-25000" dirty="0"/>
              <a:t>0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3962400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6188242" y="39099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8348737" y="3902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0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296778" y="1046384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292768" y="1383268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1884948" y="3489158"/>
            <a:ext cx="5550568" cy="2268542"/>
            <a:chOff x="1552074" y="3496000"/>
            <a:chExt cx="5550568" cy="2268542"/>
          </a:xfrm>
        </p:grpSpPr>
        <p:cxnSp>
          <p:nvCxnSpPr>
            <p:cNvPr id="435" name="Straight Arrow Connector 434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solidFill>
                <a:srgbClr val="E4052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8" name="Straight Arrow Connector 437"/>
          <p:cNvCxnSpPr/>
          <p:nvPr/>
        </p:nvCxnSpPr>
        <p:spPr>
          <a:xfrm flipV="1">
            <a:off x="4114800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/>
          <p:nvPr/>
        </p:nvCxnSpPr>
        <p:spPr>
          <a:xfrm flipV="1">
            <a:off x="6340642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 flipV="1">
            <a:off x="8486274" y="34960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V="1">
            <a:off x="7765883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V="1">
            <a:off x="8065921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V="1">
            <a:off x="8405311" y="53116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3609474" y="15846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</a:rPr>
              <a:t>A</a:t>
            </a:r>
            <a:r>
              <a:rPr lang="en-US" i="1" baseline="-25000" dirty="0">
                <a:solidFill>
                  <a:srgbClr val="E40524"/>
                </a:solidFill>
              </a:rPr>
              <a:t>2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5835316" y="159227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</a:rPr>
              <a:t>A</a:t>
            </a:r>
            <a:r>
              <a:rPr lang="en-US" i="1" baseline="-250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7995811" y="15846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</a:rPr>
              <a:t>A</a:t>
            </a:r>
            <a:r>
              <a:rPr lang="en-US" i="1" baseline="-250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371600" y="16162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</a:rPr>
              <a:t>A</a:t>
            </a:r>
            <a:r>
              <a:rPr lang="en-US" i="1" baseline="-25000" dirty="0">
                <a:solidFill>
                  <a:srgbClr val="E40524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03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321" grpId="0"/>
      <p:bldP spid="322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01" grpId="0"/>
      <p:bldP spid="402" grpId="0"/>
      <p:bldP spid="416" grpId="0"/>
      <p:bldP spid="417" grpId="0"/>
      <p:bldP spid="418" grpId="0"/>
      <p:bldP spid="419" grpId="0"/>
      <p:bldP spid="420" grpId="0"/>
      <p:bldP spid="421" grpId="0"/>
      <p:bldP spid="422" grpId="0"/>
      <p:bldP spid="423" grpId="0"/>
      <p:bldP spid="424" grpId="0"/>
      <p:bldP spid="425" grpId="0"/>
      <p:bldP spid="426" grpId="0"/>
      <p:bldP spid="427" grpId="0"/>
      <p:bldP spid="432" grpId="0"/>
      <p:bldP spid="433" grpId="0"/>
      <p:bldP spid="445" grpId="0"/>
      <p:bldP spid="446" grpId="0"/>
      <p:bldP spid="447" grpId="0"/>
      <p:bldP spid="4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construction of a bus system for four registers is explained earlier.</a:t>
            </a:r>
          </a:p>
          <a:p>
            <a:pPr algn="just"/>
            <a:r>
              <a:rPr lang="en-US" dirty="0"/>
              <a:t>Each register has four bits, numbered 0 through 3. </a:t>
            </a:r>
          </a:p>
          <a:p>
            <a:pPr algn="just"/>
            <a:r>
              <a:rPr lang="en-US" dirty="0"/>
              <a:t>The bus consists of four 4 x 1 multiplexers each having four data inputs, 0 through 3, and two selection inputs,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diagram shows that the bits in the same significant position in each register are connected to the data inputs of one multiplexer to form one line of the bus.</a:t>
            </a:r>
          </a:p>
        </p:txBody>
      </p:sp>
    </p:spTree>
    <p:extLst>
      <p:ext uri="{BB962C8B-B14F-4D97-AF65-F5344CB8AC3E}">
        <p14:creationId xmlns:p14="http://schemas.microsoft.com/office/powerpoint/2010/main" val="309902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two selection lines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are connected to the selection inputs of all four multiplexers. </a:t>
            </a:r>
          </a:p>
          <a:p>
            <a:pPr algn="just"/>
            <a:r>
              <a:rPr lang="en-US" dirty="0"/>
              <a:t>The selection lines choose the four bits of one register and transfer them into the four-line common bus.</a:t>
            </a:r>
          </a:p>
          <a:p>
            <a:pPr lvl="0" algn="just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00, the 0 data inputs of all four multiplexers are selected and applied to the outputs that form the bus. </a:t>
            </a:r>
          </a:p>
          <a:p>
            <a:pPr algn="just"/>
            <a:r>
              <a:rPr lang="en-US" dirty="0"/>
              <a:t>This causes the bus lines to receive the content of register A since the outputs of this register are connected to the 0 data inputs of the multiplexers.</a:t>
            </a:r>
          </a:p>
        </p:txBody>
      </p:sp>
    </p:spTree>
    <p:extLst>
      <p:ext uri="{BB962C8B-B14F-4D97-AF65-F5344CB8AC3E}">
        <p14:creationId xmlns:p14="http://schemas.microsoft.com/office/powerpoint/2010/main" val="16648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computer data types</a:t>
            </a:r>
          </a:p>
          <a:p>
            <a:r>
              <a:rPr lang="en-US" dirty="0"/>
              <a:t>Complements</a:t>
            </a:r>
          </a:p>
          <a:p>
            <a:r>
              <a:rPr lang="en-US" dirty="0"/>
              <a:t>Fixed point representation</a:t>
            </a:r>
          </a:p>
          <a:p>
            <a:r>
              <a:rPr lang="en-US" dirty="0"/>
              <a:t>Floating point representation</a:t>
            </a:r>
          </a:p>
          <a:p>
            <a:r>
              <a:rPr lang="en-US" dirty="0"/>
              <a:t>Register Transfer language</a:t>
            </a:r>
          </a:p>
          <a:p>
            <a:r>
              <a:rPr lang="en-US" dirty="0"/>
              <a:t>Register Transfer</a:t>
            </a:r>
          </a:p>
          <a:p>
            <a:r>
              <a:rPr lang="en-US" dirty="0"/>
              <a:t>Bus and Memory Transfers (Three-State Bus Buffers, Memory Transfer)</a:t>
            </a:r>
          </a:p>
          <a:p>
            <a:r>
              <a:rPr lang="en-US" dirty="0"/>
              <a:t>Arithmetic Micro-Operations</a:t>
            </a:r>
          </a:p>
          <a:p>
            <a:r>
              <a:rPr lang="en-US" dirty="0"/>
              <a:t>Logic Micro-Operations</a:t>
            </a:r>
          </a:p>
          <a:p>
            <a:r>
              <a:rPr lang="en-US" dirty="0"/>
              <a:t>Shift Micro-Operations</a:t>
            </a:r>
          </a:p>
          <a:p>
            <a:r>
              <a:rPr lang="en-US" dirty="0"/>
              <a:t>Arithmetic logical shift unit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shows the register that is selected by the bus for each of the four possible binary values of the selection lines.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56984"/>
              </p:ext>
            </p:extLst>
          </p:nvPr>
        </p:nvGraphicFramePr>
        <p:xfrm>
          <a:off x="190500" y="2057400"/>
          <a:ext cx="8763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In general, a bus system will multiplex </a:t>
            </a:r>
            <a:r>
              <a:rPr lang="en-US" i="1" dirty="0"/>
              <a:t>k</a:t>
            </a:r>
            <a:r>
              <a:rPr lang="en-US" dirty="0"/>
              <a:t> registers of </a:t>
            </a:r>
            <a:r>
              <a:rPr lang="en-US" i="1" dirty="0"/>
              <a:t>n</a:t>
            </a:r>
            <a:r>
              <a:rPr lang="en-US" dirty="0"/>
              <a:t> bits each to produce an </a:t>
            </a:r>
            <a:r>
              <a:rPr lang="en-US" i="1" dirty="0"/>
              <a:t>n</a:t>
            </a:r>
            <a:r>
              <a:rPr lang="en-US" dirty="0"/>
              <a:t>-line common bus. </a:t>
            </a:r>
          </a:p>
          <a:p>
            <a:pPr lvl="0" algn="just"/>
            <a:r>
              <a:rPr lang="en-US" dirty="0"/>
              <a:t>The number of multiplexers needed to construct the bus is equal to </a:t>
            </a:r>
            <a:r>
              <a:rPr lang="en-US" i="1" dirty="0"/>
              <a:t>n</a:t>
            </a:r>
            <a:r>
              <a:rPr lang="en-US" dirty="0"/>
              <a:t>, the number of bits in each register.</a:t>
            </a:r>
          </a:p>
          <a:p>
            <a:pPr lvl="0" algn="just"/>
            <a:r>
              <a:rPr lang="en-US" dirty="0"/>
              <a:t>The size of each multiplexer must be </a:t>
            </a:r>
            <a:r>
              <a:rPr lang="en-US" i="1" dirty="0"/>
              <a:t>k x 1</a:t>
            </a:r>
            <a:r>
              <a:rPr lang="en-US" dirty="0"/>
              <a:t> since it multiplexes </a:t>
            </a:r>
            <a:r>
              <a:rPr lang="en-US" i="1" dirty="0"/>
              <a:t>k</a:t>
            </a:r>
            <a:r>
              <a:rPr lang="en-US" dirty="0"/>
              <a:t> data lines. </a:t>
            </a:r>
          </a:p>
          <a:p>
            <a:pPr algn="just"/>
            <a:r>
              <a:rPr lang="en-US" dirty="0"/>
              <a:t>For example, a common bus for eight registers of 16 bits requires</a:t>
            </a:r>
          </a:p>
          <a:p>
            <a:pPr marL="336550" indent="0" algn="just">
              <a:buNone/>
            </a:pPr>
            <a:r>
              <a:rPr lang="en-US" dirty="0"/>
              <a:t>Multiplexers - 16 of (8 x 1)</a:t>
            </a:r>
          </a:p>
          <a:p>
            <a:pPr marL="336550" indent="0" algn="just">
              <a:buNone/>
            </a:pPr>
            <a:r>
              <a:rPr lang="en-US" dirty="0"/>
              <a:t>Select Lines - 3</a:t>
            </a:r>
          </a:p>
        </p:txBody>
      </p:sp>
    </p:spTree>
    <p:extLst>
      <p:ext uri="{BB962C8B-B14F-4D97-AF65-F5344CB8AC3E}">
        <p14:creationId xmlns:p14="http://schemas.microsoft.com/office/powerpoint/2010/main" val="33877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Tri-state</a:t>
            </a:r>
            <a:r>
              <a:rPr lang="en-US" dirty="0"/>
              <a:t> Buffer (3 state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</p:spPr>
        <p:txBody>
          <a:bodyPr/>
          <a:lstStyle/>
          <a:p>
            <a:pPr algn="just"/>
            <a:r>
              <a:rPr lang="en-US" dirty="0"/>
              <a:t>A three-state gate is a digital circuit that exhibits three states.</a:t>
            </a:r>
          </a:p>
          <a:p>
            <a:pPr algn="just"/>
            <a:r>
              <a:rPr lang="en-US" dirty="0"/>
              <a:t>Two of the states are signals equivalent to logic 1 and 0 as in a conventional gate.</a:t>
            </a:r>
          </a:p>
          <a:p>
            <a:pPr algn="just"/>
            <a:r>
              <a:rPr lang="en-US" dirty="0"/>
              <a:t>The third state is high impedance state which behaves like an open circuit, which means that the output is disconnected and does not have logic significance.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1197" y="4117848"/>
            <a:ext cx="3499104" cy="1060704"/>
            <a:chOff x="2711197" y="4117848"/>
            <a:chExt cx="3499104" cy="1060704"/>
          </a:xfrm>
        </p:grpSpPr>
        <p:cxnSp>
          <p:nvCxnSpPr>
            <p:cNvPr id="18" name="Straight Connector 17"/>
            <p:cNvCxnSpPr>
              <a:endCxn id="19" idx="3"/>
            </p:cNvCxnSpPr>
            <p:nvPr/>
          </p:nvCxnSpPr>
          <p:spPr>
            <a:xfrm>
              <a:off x="2711197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3930397" y="4191000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0"/>
            </p:cNvCxnSpPr>
            <p:nvPr/>
          </p:nvCxnSpPr>
          <p:spPr>
            <a:xfrm>
              <a:off x="4917949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705101" y="4913376"/>
            <a:ext cx="1771686" cy="725424"/>
            <a:chOff x="2705101" y="4913376"/>
            <a:chExt cx="1771686" cy="72542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05101" y="5638800"/>
              <a:ext cx="17716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5"/>
            </p:cNvCxnSpPr>
            <p:nvPr/>
          </p:nvCxnSpPr>
          <p:spPr>
            <a:xfrm>
              <a:off x="4460749" y="4913376"/>
              <a:ext cx="3048" cy="725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133473" y="4433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Input </a:t>
            </a:r>
            <a:r>
              <a:rPr lang="en-US" i="1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3477" y="5421868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Input </a:t>
            </a:r>
            <a:r>
              <a:rPr lang="en-US" i="1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787" y="4433888"/>
            <a:ext cx="265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i="1" dirty="0"/>
              <a:t>Y = A</a:t>
            </a:r>
            <a:r>
              <a:rPr lang="en-US" dirty="0"/>
              <a:t> if </a:t>
            </a:r>
            <a:r>
              <a:rPr lang="en-US" i="1" dirty="0"/>
              <a:t>C =1</a:t>
            </a:r>
          </a:p>
          <a:p>
            <a:r>
              <a:rPr lang="en-US" dirty="0"/>
              <a:t>High-impedance if </a:t>
            </a:r>
            <a:r>
              <a:rPr lang="en-US" i="1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600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Tri-state</a:t>
            </a:r>
            <a:r>
              <a:rPr lang="en-US" dirty="0"/>
              <a:t> Buffer (3 state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control input determines the output state. When the control input 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/>
              <a:t> is equal to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, the output is enabled and the </a:t>
            </a:r>
            <a:r>
              <a:rPr lang="en-US" dirty="0">
                <a:solidFill>
                  <a:schemeClr val="tx2"/>
                </a:solidFill>
              </a:rPr>
              <a:t>gate behaves</a:t>
            </a:r>
            <a:r>
              <a:rPr lang="en-US" dirty="0"/>
              <a:t> like any </a:t>
            </a:r>
            <a:r>
              <a:rPr lang="en-US" dirty="0">
                <a:solidFill>
                  <a:schemeClr val="tx2"/>
                </a:solidFill>
              </a:rPr>
              <a:t>conventional buffer</a:t>
            </a:r>
            <a:r>
              <a:rPr lang="en-US" dirty="0"/>
              <a:t>, with the output equal to the normal input. </a:t>
            </a:r>
          </a:p>
          <a:p>
            <a:pPr algn="just"/>
            <a:r>
              <a:rPr lang="en-US" dirty="0"/>
              <a:t>When the control input 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en-US" dirty="0"/>
              <a:t>, the </a:t>
            </a:r>
            <a:r>
              <a:rPr lang="en-US" dirty="0">
                <a:solidFill>
                  <a:schemeClr val="tx2"/>
                </a:solidFill>
              </a:rPr>
              <a:t>output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disabled</a:t>
            </a:r>
            <a:r>
              <a:rPr lang="en-US" dirty="0"/>
              <a:t> and the gate goes to a </a:t>
            </a:r>
            <a:r>
              <a:rPr lang="en-US" dirty="0">
                <a:solidFill>
                  <a:schemeClr val="tx2"/>
                </a:solidFill>
              </a:rPr>
              <a:t>high-impedance</a:t>
            </a:r>
            <a:r>
              <a:rPr lang="en-US" dirty="0"/>
              <a:t> state, regardless of the value in the normal input.</a:t>
            </a:r>
          </a:p>
        </p:txBody>
      </p:sp>
    </p:spTree>
    <p:extLst>
      <p:ext uri="{BB962C8B-B14F-4D97-AF65-F5344CB8AC3E}">
        <p14:creationId xmlns:p14="http://schemas.microsoft.com/office/powerpoint/2010/main" val="15586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Bus System using Decoder and Tri-state Buffer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07243" y="3962399"/>
            <a:ext cx="1769357" cy="2156009"/>
            <a:chOff x="921233" y="3962399"/>
            <a:chExt cx="1769357" cy="2156009"/>
          </a:xfrm>
        </p:grpSpPr>
        <p:grpSp>
          <p:nvGrpSpPr>
            <p:cNvPr id="5" name="Group 4"/>
            <p:cNvGrpSpPr/>
            <p:nvPr/>
          </p:nvGrpSpPr>
          <p:grpSpPr>
            <a:xfrm>
              <a:off x="921234" y="3962399"/>
              <a:ext cx="1769356" cy="2156009"/>
              <a:chOff x="372035" y="1452283"/>
              <a:chExt cx="1532966" cy="154641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2035" y="1452283"/>
                <a:ext cx="1532965" cy="1546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 x 4</a:t>
                </a:r>
              </a:p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88446" y="1505144"/>
                <a:ext cx="416555" cy="145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  1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  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  3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21233" y="4313872"/>
              <a:ext cx="4807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S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i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990600" y="44958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6312" y="50292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6312" y="55626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838200" y="4419600"/>
            <a:ext cx="184453" cy="685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4572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53456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276599" y="1624231"/>
            <a:ext cx="519112" cy="2609633"/>
            <a:chOff x="3276599" y="1624231"/>
            <a:chExt cx="519112" cy="2609633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76599" y="4233864"/>
              <a:ext cx="5191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5"/>
            </p:cNvCxnSpPr>
            <p:nvPr/>
          </p:nvCxnSpPr>
          <p:spPr>
            <a:xfrm flipV="1">
              <a:off x="3795710" y="1624231"/>
              <a:ext cx="0" cy="2609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3276599" y="4768086"/>
            <a:ext cx="10811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0" idx="5"/>
          </p:cNvCxnSpPr>
          <p:nvPr/>
        </p:nvCxnSpPr>
        <p:spPr>
          <a:xfrm flipV="1">
            <a:off x="4357763" y="2419567"/>
            <a:ext cx="0" cy="23485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931075" y="1453542"/>
            <a:ext cx="0" cy="804861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23507" y="1453542"/>
            <a:ext cx="0" cy="1552402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15937" y="1453542"/>
            <a:ext cx="0" cy="2235156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276599" y="5334000"/>
            <a:ext cx="1664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40600" y="3185507"/>
            <a:ext cx="0" cy="2160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86124" y="5867400"/>
            <a:ext cx="22469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7" idx="5"/>
          </p:cNvCxnSpPr>
          <p:nvPr/>
        </p:nvCxnSpPr>
        <p:spPr>
          <a:xfrm flipV="1">
            <a:off x="5533032" y="3849861"/>
            <a:ext cx="9593" cy="20175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828800" y="1112167"/>
            <a:ext cx="5334000" cy="682752"/>
            <a:chOff x="1828800" y="1112167"/>
            <a:chExt cx="5334000" cy="682752"/>
          </a:xfrm>
        </p:grpSpPr>
        <p:cxnSp>
          <p:nvCxnSpPr>
            <p:cNvPr id="26" name="Straight Connector 25"/>
            <p:cNvCxnSpPr>
              <a:endCxn id="27" idx="3"/>
            </p:cNvCxnSpPr>
            <p:nvPr/>
          </p:nvCxnSpPr>
          <p:spPr>
            <a:xfrm>
              <a:off x="2209800" y="1453543"/>
              <a:ext cx="12916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3454334" y="1159253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4090000" y="1453543"/>
              <a:ext cx="3072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828800" y="1295400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28800" y="1907503"/>
            <a:ext cx="3102275" cy="682752"/>
            <a:chOff x="1828800" y="1907503"/>
            <a:chExt cx="3102275" cy="682752"/>
          </a:xfrm>
        </p:grpSpPr>
        <p:cxnSp>
          <p:nvCxnSpPr>
            <p:cNvPr id="39" name="Straight Connector 38"/>
            <p:cNvCxnSpPr>
              <a:endCxn id="40" idx="3"/>
            </p:cNvCxnSpPr>
            <p:nvPr/>
          </p:nvCxnSpPr>
          <p:spPr>
            <a:xfrm>
              <a:off x="2209800" y="2248879"/>
              <a:ext cx="18536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016387" y="1954589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>
              <a:off x="4652053" y="2248879"/>
              <a:ext cx="27902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28800" y="204573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831707" y="2655043"/>
            <a:ext cx="3701325" cy="682752"/>
            <a:chOff x="1831707" y="2655043"/>
            <a:chExt cx="3701325" cy="682752"/>
          </a:xfrm>
        </p:grpSpPr>
        <p:grpSp>
          <p:nvGrpSpPr>
            <p:cNvPr id="94" name="Group 93"/>
            <p:cNvGrpSpPr/>
            <p:nvPr/>
          </p:nvGrpSpPr>
          <p:grpSpPr>
            <a:xfrm>
              <a:off x="2209800" y="2655043"/>
              <a:ext cx="3323232" cy="682752"/>
              <a:chOff x="2209800" y="2655043"/>
              <a:chExt cx="3323232" cy="682752"/>
            </a:xfrm>
          </p:grpSpPr>
          <p:cxnSp>
            <p:nvCxnSpPr>
              <p:cNvPr id="59" name="Straight Connector 58"/>
              <p:cNvCxnSpPr>
                <a:endCxn id="60" idx="3"/>
              </p:cNvCxnSpPr>
              <p:nvPr/>
            </p:nvCxnSpPr>
            <p:spPr>
              <a:xfrm>
                <a:off x="2209800" y="2996419"/>
                <a:ext cx="244610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/>
              <p:cNvSpPr/>
              <p:nvPr/>
            </p:nvSpPr>
            <p:spPr>
              <a:xfrm rot="5400000">
                <a:off x="4608819" y="2702129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>
                <a:off x="5244485" y="2996419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831707" y="279606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28800" y="3337797"/>
            <a:ext cx="4296662" cy="682752"/>
            <a:chOff x="1828800" y="3337797"/>
            <a:chExt cx="4296662" cy="682752"/>
          </a:xfrm>
        </p:grpSpPr>
        <p:grpSp>
          <p:nvGrpSpPr>
            <p:cNvPr id="95" name="Group 94"/>
            <p:cNvGrpSpPr/>
            <p:nvPr/>
          </p:nvGrpSpPr>
          <p:grpSpPr>
            <a:xfrm>
              <a:off x="2209800" y="3337797"/>
              <a:ext cx="3915662" cy="682752"/>
              <a:chOff x="2209800" y="3337797"/>
              <a:chExt cx="3915662" cy="682752"/>
            </a:xfrm>
          </p:grpSpPr>
          <p:cxnSp>
            <p:nvCxnSpPr>
              <p:cNvPr id="66" name="Straight Connector 65"/>
              <p:cNvCxnSpPr>
                <a:endCxn id="67" idx="3"/>
              </p:cNvCxnSpPr>
              <p:nvPr/>
            </p:nvCxnSpPr>
            <p:spPr>
              <a:xfrm>
                <a:off x="2209800" y="3679173"/>
                <a:ext cx="303853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Isosceles Triangle 66"/>
              <p:cNvSpPr/>
              <p:nvPr/>
            </p:nvSpPr>
            <p:spPr>
              <a:xfrm rot="5400000">
                <a:off x="5201249" y="3384883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0"/>
              </p:cNvCxnSpPr>
              <p:nvPr/>
            </p:nvCxnSpPr>
            <p:spPr>
              <a:xfrm>
                <a:off x="5836915" y="3679173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828800" y="3479437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i="1" baseline="-25000" dirty="0"/>
                <a:t>0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410200" y="1078468"/>
            <a:ext cx="172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line for bit 0</a:t>
            </a:r>
            <a:endParaRPr lang="en-US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1068456" y="4166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8456" y="4706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3266778" y="5334379"/>
            <a:ext cx="1662939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39991" y="3185886"/>
            <a:ext cx="0" cy="2160161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49910" y="3000951"/>
            <a:ext cx="2885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528932" y="1447800"/>
            <a:ext cx="0" cy="1552402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66778" y="4996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2202094" y="3000828"/>
            <a:ext cx="2446106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28800" y="28048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E40524"/>
                </a:solidFill>
              </a:rPr>
              <a:t>C</a:t>
            </a:r>
            <a:r>
              <a:rPr lang="en-US" i="1" baseline="-25000" dirty="0">
                <a:solidFill>
                  <a:srgbClr val="E4052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826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89" grpId="0"/>
      <p:bldP spid="98" grpId="0"/>
      <p:bldP spid="99" grpId="0"/>
      <p:bldP spid="104" grpId="0"/>
      <p:bldP spid="1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Bus System using Decoder and Tri-state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construction of a bus system with three-state buffers is demonstrated in previous figure.</a:t>
            </a:r>
          </a:p>
          <a:p>
            <a:pPr algn="just"/>
            <a:r>
              <a:rPr lang="en-US" dirty="0"/>
              <a:t>The outputs of four buffers are connected together to form a single bus line.</a:t>
            </a:r>
          </a:p>
          <a:p>
            <a:pPr algn="just"/>
            <a:r>
              <a:rPr lang="en-US" dirty="0"/>
              <a:t>The control inputs to the buffers determine which of the four normal inputs will communicate with the bus line.</a:t>
            </a:r>
          </a:p>
          <a:p>
            <a:pPr algn="just"/>
            <a:r>
              <a:rPr lang="en-US" dirty="0"/>
              <a:t>The connected buffers must be controlled so that only one three-state buffer has access to the bus line while all other buffers are maintained in a high impedance state.</a:t>
            </a:r>
          </a:p>
          <a:p>
            <a:pPr algn="just"/>
            <a:r>
              <a:rPr lang="en-US" dirty="0"/>
              <a:t>One way to ensure that no more than one control input is active at any given time is to use a decoder, as shown in the figure: Bus line with three state-buffers.</a:t>
            </a:r>
          </a:p>
        </p:txBody>
      </p:sp>
    </p:spTree>
    <p:extLst>
      <p:ext uri="{BB962C8B-B14F-4D97-AF65-F5344CB8AC3E}">
        <p14:creationId xmlns:p14="http://schemas.microsoft.com/office/powerpoint/2010/main" val="13394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Bus System using Decoder and Tri-state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When the enable input of the decoder is 0, all of its four outputs are 0, and the bus line is in a high-impedance state because all four buffers are disabled. </a:t>
            </a:r>
          </a:p>
          <a:p>
            <a:pPr algn="just"/>
            <a:r>
              <a:rPr lang="en-US" dirty="0"/>
              <a:t>When the enable input is active, one of the three-state buffers will be active, depending on the binary value in the select inputs of the decoder.</a:t>
            </a:r>
          </a:p>
        </p:txBody>
      </p:sp>
    </p:spTree>
    <p:extLst>
      <p:ext uri="{BB962C8B-B14F-4D97-AF65-F5344CB8AC3E}">
        <p14:creationId xmlns:p14="http://schemas.microsoft.com/office/powerpoint/2010/main" val="13068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0600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Arithmetic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microoperations</a:t>
            </a:r>
            <a:r>
              <a:rPr lang="en-US" dirty="0"/>
              <a:t> perform </a:t>
            </a:r>
            <a:r>
              <a:rPr lang="en-US" dirty="0">
                <a:solidFill>
                  <a:schemeClr val="tx2"/>
                </a:solidFill>
              </a:rPr>
              <a:t>arithmetic operations</a:t>
            </a:r>
            <a:r>
              <a:rPr lang="en-US" dirty="0"/>
              <a:t> on </a:t>
            </a:r>
            <a:r>
              <a:rPr lang="en-US" dirty="0">
                <a:solidFill>
                  <a:schemeClr val="tx2"/>
                </a:solidFill>
              </a:rPr>
              <a:t>numeric</a:t>
            </a:r>
            <a:r>
              <a:rPr lang="en-US" dirty="0"/>
              <a:t> data stored in registers.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057401"/>
            <a:ext cx="276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Microoperation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057400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Subtract Microoperation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25908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0800"/>
                <a:ext cx="214513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8843" y="25908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3" y="2590800"/>
                <a:ext cx="214513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68842" y="3052465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2" y="3052465"/>
                <a:ext cx="2681119" cy="462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err="1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3166"/>
              </p:ext>
            </p:extLst>
          </p:nvPr>
        </p:nvGraphicFramePr>
        <p:xfrm>
          <a:off x="190500" y="1066800"/>
          <a:ext cx="8763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Symbolic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561073"/>
                  </p:ext>
                </p:extLst>
              </p:nvPr>
            </p:nvGraphicFramePr>
            <p:xfrm>
              <a:off x="190500" y="18897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plus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561073"/>
                  </p:ext>
                </p:extLst>
              </p:nvPr>
            </p:nvGraphicFramePr>
            <p:xfrm>
              <a:off x="190500" y="18897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659" t="-10667" r="-9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609669"/>
                  </p:ext>
                </p:extLst>
              </p:nvPr>
            </p:nvGraphicFramePr>
            <p:xfrm>
              <a:off x="190500" y="23469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minus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609669"/>
                  </p:ext>
                </p:extLst>
              </p:nvPr>
            </p:nvGraphicFramePr>
            <p:xfrm>
              <a:off x="190500" y="234696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659" t="-10667" r="-99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445769"/>
                  </p:ext>
                </p:extLst>
              </p:nvPr>
            </p:nvGraphicFramePr>
            <p:xfrm>
              <a:off x="190500" y="2804160"/>
              <a:ext cx="8763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the contents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(1’s complement)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445769"/>
                  </p:ext>
                </p:extLst>
              </p:nvPr>
            </p:nvGraphicFramePr>
            <p:xfrm>
              <a:off x="190500" y="2804160"/>
              <a:ext cx="8763000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926" r="-234651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659" t="-5926" r="-99" b="-170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08269"/>
                  </p:ext>
                </p:extLst>
              </p:nvPr>
            </p:nvGraphicFramePr>
            <p:xfrm>
              <a:off x="190500" y="362712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2’s complement the contents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(negate)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408269"/>
                  </p:ext>
                </p:extLst>
              </p:nvPr>
            </p:nvGraphicFramePr>
            <p:xfrm>
              <a:off x="190500" y="362712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45235"/>
                  </p:ext>
                </p:extLst>
              </p:nvPr>
            </p:nvGraphicFramePr>
            <p:xfrm>
              <a:off x="190500" y="4085082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plus</a:t>
                          </a:r>
                          <a:r>
                            <a:rPr lang="en-US" sz="2400" b="0" baseline="0" dirty="0"/>
                            <a:t> the 2’s </a:t>
                          </a:r>
                          <a:r>
                            <a:rPr lang="en-US" sz="2400" b="0" dirty="0"/>
                            <a:t>complement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(subtraction)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45235"/>
                  </p:ext>
                </p:extLst>
              </p:nvPr>
            </p:nvGraphicFramePr>
            <p:xfrm>
              <a:off x="190500" y="4085082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925453"/>
                  </p:ext>
                </p:extLst>
              </p:nvPr>
            </p:nvGraphicFramePr>
            <p:xfrm>
              <a:off x="190500" y="45430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Increment</a:t>
                          </a:r>
                          <a:r>
                            <a:rPr lang="en-US" sz="2400" b="0" baseline="0" dirty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by 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0925453"/>
                  </p:ext>
                </p:extLst>
              </p:nvPr>
            </p:nvGraphicFramePr>
            <p:xfrm>
              <a:off x="190500" y="45430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929"/>
                  </p:ext>
                </p:extLst>
              </p:nvPr>
            </p:nvGraphicFramePr>
            <p:xfrm>
              <a:off x="190500" y="50002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43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Decrement</a:t>
                          </a:r>
                          <a:r>
                            <a:rPr lang="en-US" sz="2400" b="0" baseline="0" dirty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by 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2929"/>
                  </p:ext>
                </p:extLst>
              </p:nvPr>
            </p:nvGraphicFramePr>
            <p:xfrm>
              <a:off x="190500" y="5000244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614362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2659" t="-10526" r="-99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667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/>
              <a:t>The digital circuit that generates the arithmetic sum of two binary numbers of any length is called a </a:t>
            </a:r>
            <a:r>
              <a:rPr lang="en-US" i="1" dirty="0">
                <a:solidFill>
                  <a:schemeClr val="tx2"/>
                </a:solidFill>
              </a:rPr>
              <a:t>binary adder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971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7628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4456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1284" y="2971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721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7628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4456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1284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4470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7628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4456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284" y="4470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3046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7628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4456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71284" y="2304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3972" y="4470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63972" y="3721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676400" y="4419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76400" y="29718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6144" y="303558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6144" y="378517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6144" y="23622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6144" y="453475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</a:p>
        </p:txBody>
      </p:sp>
      <p:sp>
        <p:nvSpPr>
          <p:cNvPr id="33" name="Freeform 32"/>
          <p:cNvSpPr/>
          <p:nvPr/>
        </p:nvSpPr>
        <p:spPr>
          <a:xfrm>
            <a:off x="3843337" y="19062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324224" y="1930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57488" y="1930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14" idx="2"/>
            <a:endCxn id="22" idx="2"/>
          </p:cNvCxnSpPr>
          <p:nvPr/>
        </p:nvCxnSpPr>
        <p:spPr>
          <a:xfrm rot="5400000" flipH="1">
            <a:off x="2523913" y="4792329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18E8-0886-4709-BCD0-216FD63F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Computer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FF94-0403-4DB6-B159-992F4620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  <a:p>
            <a:pPr lvl="1"/>
            <a:r>
              <a:rPr lang="en-US" dirty="0"/>
              <a:t>Radix(r) = 10, Number range = 0 - 9</a:t>
            </a:r>
          </a:p>
          <a:p>
            <a:r>
              <a:rPr lang="en-US" dirty="0"/>
              <a:t>Binary Number System</a:t>
            </a:r>
          </a:p>
          <a:p>
            <a:pPr lvl="1"/>
            <a:r>
              <a:rPr lang="en-US" dirty="0"/>
              <a:t>Radix(r) = 2, Number range = 0 - 1</a:t>
            </a:r>
          </a:p>
          <a:p>
            <a:r>
              <a:rPr lang="en-US" dirty="0"/>
              <a:t>Octal Number System</a:t>
            </a:r>
          </a:p>
          <a:p>
            <a:pPr lvl="1"/>
            <a:r>
              <a:rPr lang="en-US" dirty="0"/>
              <a:t>Radix(r) = 8, Number range = 0 - 7</a:t>
            </a:r>
          </a:p>
          <a:p>
            <a:r>
              <a:rPr lang="en-US" dirty="0"/>
              <a:t>Hexadecimal Number System</a:t>
            </a:r>
          </a:p>
          <a:p>
            <a:pPr lvl="1"/>
            <a:r>
              <a:rPr lang="en-US" dirty="0"/>
              <a:t>Radix(r) = 16, Number range = 0 - 9 &amp; A - F</a:t>
            </a:r>
          </a:p>
          <a:p>
            <a:r>
              <a:rPr lang="en-US" dirty="0"/>
              <a:t>Binary Coded Decimal Numbers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3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0" y="21859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cxnSp>
        <p:nvCxnSpPr>
          <p:cNvPr id="36" name="Straight Arrow Connector 35"/>
          <p:cNvCxnSpPr>
            <a:stCxn id="12" idx="1"/>
            <a:endCxn id="11" idx="3"/>
          </p:cNvCxnSpPr>
          <p:nvPr/>
        </p:nvCxnSpPr>
        <p:spPr>
          <a:xfrm flipH="1">
            <a:off x="62484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10" idx="3"/>
          </p:cNvCxnSpPr>
          <p:nvPr/>
        </p:nvCxnSpPr>
        <p:spPr>
          <a:xfrm flipH="1">
            <a:off x="42672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4" idx="3"/>
          </p:cNvCxnSpPr>
          <p:nvPr/>
        </p:nvCxnSpPr>
        <p:spPr>
          <a:xfrm flipH="1">
            <a:off x="2286000" y="25288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3"/>
          </p:cNvCxnSpPr>
          <p:nvPr/>
        </p:nvCxnSpPr>
        <p:spPr>
          <a:xfrm flipH="1" flipV="1">
            <a:off x="8229600" y="2528827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9248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628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9436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16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624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04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812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219200" y="1576327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</p:cNvCxnSpPr>
          <p:nvPr/>
        </p:nvCxnSpPr>
        <p:spPr>
          <a:xfrm>
            <a:off x="75438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</p:cNvCxnSpPr>
          <p:nvPr/>
        </p:nvCxnSpPr>
        <p:spPr>
          <a:xfrm>
            <a:off x="55626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>
            <a:off x="35814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2"/>
          </p:cNvCxnSpPr>
          <p:nvPr/>
        </p:nvCxnSpPr>
        <p:spPr>
          <a:xfrm>
            <a:off x="1600200" y="28717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33400" y="2466976"/>
            <a:ext cx="381000" cy="1023997"/>
            <a:chOff x="533400" y="3090803"/>
            <a:chExt cx="381000" cy="1023997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533400" y="3090803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3400" y="3095625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7712242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34200" y="113341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31042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3000" y="113341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5884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87842" y="1133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84684" y="1142879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6642" y="1133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414084" y="213824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59316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93334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12134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46152" y="35575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24600" y="213824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343400" y="21383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62200" y="21383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9708" y="355276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10778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32736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29578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51536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64420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86378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83220" y="8999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5178" y="8905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12620" y="18953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57852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91870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0670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44688" y="3867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3136" y="189535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41936" y="18954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60736" y="18954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8244" y="38623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31699" y="3952874"/>
            <a:ext cx="3081278" cy="3724410"/>
            <a:chOff x="826145" y="1331334"/>
            <a:chExt cx="4279258" cy="3724410"/>
          </a:xfrm>
        </p:grpSpPr>
        <p:sp>
          <p:nvSpPr>
            <p:cNvPr id="60" name="TextBox 59"/>
            <p:cNvSpPr txBox="1"/>
            <p:nvPr/>
          </p:nvSpPr>
          <p:spPr>
            <a:xfrm>
              <a:off x="2590801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7630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4458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1287" y="207550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90801" y="2599018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17630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4458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71287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90801" y="3122528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17630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44458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71287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1" y="1609546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7630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44458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71287" y="1609545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63974" y="312252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63974" y="2599017"/>
              <a:ext cx="393056" cy="408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676402" y="3086652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76402" y="2075507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26145" y="2120056"/>
              <a:ext cx="54534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6145" y="2643566"/>
              <a:ext cx="54534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6145" y="1649762"/>
              <a:ext cx="357791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6145" y="3167076"/>
              <a:ext cx="763352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Sum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843340" y="1331334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3324224" y="1348272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757486" y="1348272"/>
              <a:ext cx="542924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Curved Connector 125"/>
            <p:cNvCxnSpPr>
              <a:stCxn id="107" idx="2"/>
              <a:endCxn id="115" idx="2"/>
            </p:cNvCxnSpPr>
            <p:nvPr/>
          </p:nvCxnSpPr>
          <p:spPr>
            <a:xfrm rot="5400000" flipH="1">
              <a:off x="2523912" y="4792330"/>
              <a:ext cx="1" cy="526827"/>
            </a:xfrm>
            <a:prstGeom prst="curvedConnector3">
              <a:avLst>
                <a:gd name="adj1" fmla="val -11430000000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0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binary adder is constructed with full-adder circuits connected in cascade, with the output carry from one full-adder connected to the input carry of the next full-adder.</a:t>
            </a:r>
          </a:p>
          <a:p>
            <a:pPr algn="just"/>
            <a:r>
              <a:rPr lang="en-US" dirty="0"/>
              <a:t>The figure shows the interconnections of four full-adders (FA) to provide a 4-bit binary adder.</a:t>
            </a:r>
          </a:p>
          <a:p>
            <a:pPr algn="just"/>
            <a:r>
              <a:rPr lang="en-US" dirty="0"/>
              <a:t>The augends bits of A and the addend bits of B are designated by subscript numbers from right to left, with subscript 0 denoting the low-order bit. </a:t>
            </a:r>
          </a:p>
          <a:p>
            <a:pPr algn="just"/>
            <a:r>
              <a:rPr lang="en-US" dirty="0"/>
              <a:t>The carries are connected in a chain through the full-adders. </a:t>
            </a:r>
          </a:p>
          <a:p>
            <a:pPr algn="just"/>
            <a:r>
              <a:rPr lang="en-US" dirty="0"/>
              <a:t>The input carry to the binary adder is C</a:t>
            </a:r>
            <a:r>
              <a:rPr lang="en-US" baseline="-25000" dirty="0"/>
              <a:t>0</a:t>
            </a:r>
            <a:r>
              <a:rPr lang="en-US" dirty="0"/>
              <a:t> and the output carry is C</a:t>
            </a:r>
            <a:r>
              <a:rPr lang="en-US" baseline="-25000" dirty="0"/>
              <a:t>4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S outputs of the full-adders generate the required sum bits.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-bit binary adder requires </a:t>
            </a:r>
            <a:r>
              <a:rPr lang="en-US" i="1" dirty="0"/>
              <a:t>n</a:t>
            </a:r>
            <a:r>
              <a:rPr lang="en-US" dirty="0"/>
              <a:t> full-adders. </a:t>
            </a:r>
          </a:p>
          <a:p>
            <a:pPr algn="just"/>
            <a:r>
              <a:rPr lang="en-US" dirty="0"/>
              <a:t>The output carry from each full-adder is connected to the input carry of the next-high-order full-adder.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data bits for the A inputs come from one register (such as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/>
              <a:t>), and the </a:t>
            </a:r>
            <a:r>
              <a:rPr lang="en-US" i="1" dirty="0"/>
              <a:t>n</a:t>
            </a:r>
            <a:r>
              <a:rPr lang="en-US" dirty="0"/>
              <a:t> data bits for the B inputs come from another register (such as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/>
              <a:t>). The sum can be transferred to a third register or to one of the source registers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/>
              <a:t>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/>
              <a:t>), replacing its previous content.</a:t>
            </a:r>
          </a:p>
        </p:txBody>
      </p:sp>
    </p:spTree>
    <p:extLst>
      <p:ext uri="{BB962C8B-B14F-4D97-AF65-F5344CB8AC3E}">
        <p14:creationId xmlns:p14="http://schemas.microsoft.com/office/powerpoint/2010/main" val="314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743200"/>
            <a:ext cx="8763000" cy="3581399"/>
          </a:xfrm>
        </p:spPr>
        <p:txBody>
          <a:bodyPr/>
          <a:lstStyle/>
          <a:p>
            <a:pPr algn="just"/>
            <a:r>
              <a:rPr lang="en-US" dirty="0"/>
              <a:t>The addition and subtraction operations can be combined into one com­mon circuit by including an exclusive-OR gate with each full-adder.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990601"/>
            <a:ext cx="2763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Microoperation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990600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Subtract Microoperation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524000"/>
                <a:ext cx="21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214513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68843" y="1524000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43" y="1524000"/>
                <a:ext cx="214513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7957" y="2052166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57" y="2052166"/>
                <a:ext cx="2681119" cy="462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32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44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56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6892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61272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41460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5" idx="3"/>
          </p:cNvCxnSpPr>
          <p:nvPr/>
        </p:nvCxnSpPr>
        <p:spPr>
          <a:xfrm flipH="1">
            <a:off x="2164892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8108492" y="4129027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7" idx="2"/>
          </p:cNvCxnSpPr>
          <p:nvPr/>
        </p:nvCxnSpPr>
        <p:spPr>
          <a:xfrm>
            <a:off x="7803692" y="1466910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2"/>
          </p:cNvCxnSpPr>
          <p:nvPr/>
        </p:nvCxnSpPr>
        <p:spPr>
          <a:xfrm>
            <a:off x="5822492" y="1466910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1" idx="2"/>
          </p:cNvCxnSpPr>
          <p:nvPr/>
        </p:nvCxnSpPr>
        <p:spPr>
          <a:xfrm flipH="1">
            <a:off x="3841292" y="1466910"/>
            <a:ext cx="16042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2"/>
          </p:cNvCxnSpPr>
          <p:nvPr/>
        </p:nvCxnSpPr>
        <p:spPr>
          <a:xfrm flipH="1">
            <a:off x="1860093" y="1447800"/>
            <a:ext cx="9710" cy="233832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>
            <a:off x="74226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54414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34602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1479092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2292" y="4129027"/>
            <a:ext cx="381000" cy="1028700"/>
            <a:chOff x="412292" y="4129027"/>
            <a:chExt cx="381000" cy="1028700"/>
          </a:xfrm>
        </p:grpSpPr>
        <p:cxnSp>
          <p:nvCxnSpPr>
            <p:cNvPr id="25" name="Straight Connector 24"/>
            <p:cNvCxnSpPr>
              <a:stCxn id="5" idx="1"/>
            </p:cNvCxnSpPr>
            <p:nvPr/>
          </p:nvCxnSpPr>
          <p:spPr>
            <a:xfrm flipH="1">
              <a:off x="412292" y="4129027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292" y="4138552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591134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7417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9934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0492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4776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772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0914" y="1047690"/>
            <a:ext cx="43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8092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2976" y="373844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8208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2226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91026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5044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3492" y="373844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2292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41092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515296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006506" y="1905000"/>
            <a:ext cx="8016386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6032929" y="2364283"/>
            <a:ext cx="2278210" cy="565484"/>
            <a:chOff x="3002826" y="5435203"/>
            <a:chExt cx="2714895" cy="724319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3975529" y="2366075"/>
            <a:ext cx="2278210" cy="565484"/>
            <a:chOff x="3002826" y="5435203"/>
            <a:chExt cx="2714895" cy="724319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 rot="5400000">
            <a:off x="2038444" y="2373865"/>
            <a:ext cx="2278210" cy="565484"/>
            <a:chOff x="3002826" y="5435203"/>
            <a:chExt cx="2714895" cy="724319"/>
          </a:xfrm>
        </p:grpSpPr>
        <p:cxnSp>
          <p:nvCxnSpPr>
            <p:cNvPr id="89" name="Straight Connector 8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 rot="5400000">
            <a:off x="13129" y="2373865"/>
            <a:ext cx="2278210" cy="565484"/>
            <a:chOff x="3002826" y="5435203"/>
            <a:chExt cx="2714895" cy="724319"/>
          </a:xfrm>
        </p:grpSpPr>
        <p:cxnSp>
          <p:nvCxnSpPr>
            <p:cNvPr id="99" name="Straight Connector 9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634644" y="150489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M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718092" y="1905000"/>
            <a:ext cx="0" cy="2243017"/>
          </a:xfrm>
          <a:prstGeom prst="straightConnector1">
            <a:avLst/>
          </a:prstGeom>
          <a:ln w="254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64266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580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006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73066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5666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104396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67471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16751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5071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82000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75734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18334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908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3400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81617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820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9748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800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106" grpId="0"/>
      <p:bldP spid="75" grpId="0"/>
      <p:bldP spid="76" grpId="0"/>
      <p:bldP spid="77" grpId="0"/>
      <p:bldP spid="78" grpId="0"/>
      <p:bldP spid="86" grpId="0"/>
      <p:bldP spid="87" grpId="0"/>
      <p:bldP spid="95" grpId="0"/>
      <p:bldP spid="96" grpId="0"/>
      <p:bldP spid="97" grpId="0"/>
      <p:bldP spid="105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 input M controls the operation.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0</a:t>
            </a:r>
            <a:r>
              <a:rPr lang="en-US" dirty="0"/>
              <a:t> the circuit is an </a:t>
            </a:r>
            <a:r>
              <a:rPr lang="en-US" i="1" dirty="0">
                <a:solidFill>
                  <a:schemeClr val="tx2"/>
                </a:solidFill>
              </a:rPr>
              <a:t>Adder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1</a:t>
            </a:r>
            <a:r>
              <a:rPr lang="en-US" dirty="0"/>
              <a:t> the circuit becomes a </a:t>
            </a:r>
            <a:r>
              <a:rPr lang="en-US" i="1" dirty="0" err="1">
                <a:solidFill>
                  <a:schemeClr val="tx2"/>
                </a:solidFill>
              </a:rPr>
              <a:t>Subtractor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/>
              <a:t>Each exclusive-OR gate receives one input M and other input from B.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0</a:t>
            </a:r>
            <a:r>
              <a:rPr lang="en-US" dirty="0"/>
              <a:t>, we have</a:t>
            </a:r>
          </a:p>
          <a:p>
            <a:pPr marL="314325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baseline="-25000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 = 0 &amp; B ⊕ 0 = B</a:t>
            </a:r>
          </a:p>
          <a:p>
            <a:pPr lvl="1"/>
            <a:r>
              <a:rPr lang="en-US" dirty="0"/>
              <a:t>The full-adders receive the value of B, the input carry is 0, and the circuit performs </a:t>
            </a:r>
            <a:r>
              <a:rPr lang="en-US" i="1" dirty="0">
                <a:solidFill>
                  <a:schemeClr val="tx2"/>
                </a:solidFill>
              </a:rPr>
              <a:t>A plus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1</a:t>
            </a:r>
            <a:r>
              <a:rPr lang="en-US" dirty="0"/>
              <a:t>, we have</a:t>
            </a:r>
          </a:p>
          <a:p>
            <a:pPr marL="314325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baseline="-25000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 = 1 &amp; B ⊕ 1 = B’</a:t>
            </a:r>
          </a:p>
          <a:p>
            <a:pPr lvl="1"/>
            <a:r>
              <a:rPr lang="en-US" dirty="0"/>
              <a:t>The B inputs are all complemented and 1 is added through the input carry. The circuit performs the operation </a:t>
            </a:r>
            <a:r>
              <a:rPr lang="en-US" i="1" dirty="0">
                <a:solidFill>
                  <a:schemeClr val="tx2"/>
                </a:solidFill>
              </a:rPr>
              <a:t>A plus the 2's complement of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9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676400"/>
          </a:xfrm>
        </p:spPr>
        <p:txBody>
          <a:bodyPr/>
          <a:lstStyle/>
          <a:p>
            <a:pPr algn="just"/>
            <a:r>
              <a:rPr lang="en-US" dirty="0"/>
              <a:t>The increment microoperation adds one to a number in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0656" y="3352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7484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4312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140" y="33527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140" y="4102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0656" y="4851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7484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4312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1140" y="48519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0656" y="26856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7484" y="2685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4312" y="2685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23828" y="4102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36256" y="4800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36256" y="33528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0" y="341658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0" y="27432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0" y="491575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303193" y="22872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784080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217344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</a:t>
            </a:r>
            <a:r>
              <a:rPr lang="en-US" dirty="0" err="1"/>
              <a:t>Incrementer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010400" y="2419290"/>
            <a:ext cx="1295400" cy="2000310"/>
            <a:chOff x="6858000" y="2114490"/>
            <a:chExt cx="1295400" cy="2000310"/>
          </a:xfrm>
        </p:grpSpPr>
        <p:sp>
          <p:nvSpPr>
            <p:cNvPr id="4" name="Rectangle 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6800" y="2419290"/>
            <a:ext cx="1295400" cy="2000310"/>
            <a:chOff x="6858000" y="2114490"/>
            <a:chExt cx="1295400" cy="2000310"/>
          </a:xfrm>
        </p:grpSpPr>
        <p:sp>
          <p:nvSpPr>
            <p:cNvPr id="14" name="Rectangle 1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2419290"/>
            <a:ext cx="1295400" cy="2000310"/>
            <a:chOff x="6858000" y="2114490"/>
            <a:chExt cx="1295400" cy="2000310"/>
          </a:xfrm>
        </p:grpSpPr>
        <p:sp>
          <p:nvSpPr>
            <p:cNvPr id="21" name="Rectangle 20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2419290"/>
            <a:ext cx="1295400" cy="2000310"/>
            <a:chOff x="6858000" y="2114490"/>
            <a:chExt cx="1295400" cy="2000310"/>
          </a:xfrm>
        </p:grpSpPr>
        <p:sp>
          <p:nvSpPr>
            <p:cNvPr id="28" name="Rectangle 27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cxnSp>
        <p:nvCxnSpPr>
          <p:cNvPr id="34" name="Straight Arrow Connector 33"/>
          <p:cNvCxnSpPr>
            <a:stCxn id="35" idx="2"/>
          </p:cNvCxnSpPr>
          <p:nvPr/>
        </p:nvCxnSpPr>
        <p:spPr>
          <a:xfrm>
            <a:off x="73312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86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37" name="Straight Arrow Connector 36"/>
          <p:cNvCxnSpPr>
            <a:stCxn id="38" idx="2"/>
          </p:cNvCxnSpPr>
          <p:nvPr/>
        </p:nvCxnSpPr>
        <p:spPr>
          <a:xfrm>
            <a:off x="7974087" y="1771710"/>
            <a:ext cx="2915" cy="6475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4774" y="1371600"/>
            <a:ext cx="35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1</a:t>
            </a:r>
            <a:endParaRPr lang="en-US" baseline="-25000" dirty="0">
              <a:latin typeface="Cambria" panose="02040503050406030204" pitchFamily="18" charset="0"/>
            </a:endParaRPr>
          </a:p>
        </p:txBody>
      </p:sp>
      <p:cxnSp>
        <p:nvCxnSpPr>
          <p:cNvPr id="36" name="Straight Arrow Connector 35"/>
          <p:cNvCxnSpPr>
            <a:stCxn id="39" idx="2"/>
          </p:cNvCxnSpPr>
          <p:nvPr/>
        </p:nvCxnSpPr>
        <p:spPr>
          <a:xfrm>
            <a:off x="51976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50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/>
          <p:cNvCxnSpPr>
            <a:stCxn id="41" idx="2"/>
          </p:cNvCxnSpPr>
          <p:nvPr/>
        </p:nvCxnSpPr>
        <p:spPr>
          <a:xfrm>
            <a:off x="3108158" y="179082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139071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2" name="Straight Arrow Connector 41"/>
          <p:cNvCxnSpPr>
            <a:stCxn id="43" idx="2"/>
          </p:cNvCxnSpPr>
          <p:nvPr/>
        </p:nvCxnSpPr>
        <p:spPr>
          <a:xfrm>
            <a:off x="108284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028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242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448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867400" y="1981200"/>
            <a:ext cx="1524000" cy="2909888"/>
            <a:chOff x="5867400" y="1676400"/>
            <a:chExt cx="1524000" cy="290988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33800" y="1981200"/>
            <a:ext cx="1524000" cy="2909888"/>
            <a:chOff x="5867400" y="1676400"/>
            <a:chExt cx="1524000" cy="2909888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676400" y="1981200"/>
            <a:ext cx="1524000" cy="2909888"/>
            <a:chOff x="5867400" y="1676400"/>
            <a:chExt cx="1524000" cy="2909888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58067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388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7493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14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69194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2400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1442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648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402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066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95600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186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04484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5817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88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14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240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68066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7600" y="15859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77666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1" grpId="0"/>
      <p:bldP spid="43" grpId="0"/>
      <p:bldP spid="45" grpId="0"/>
      <p:bldP spid="71" grpId="0"/>
      <p:bldP spid="73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</a:t>
            </a:r>
            <a:r>
              <a:rPr lang="en-US" dirty="0" err="1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As shown in figure, one of the inputs to the least significant half-adder (HA) is connected to logic-1 and the other input is connected to the least significant bit of the number to be incremented. </a:t>
            </a:r>
          </a:p>
          <a:p>
            <a:pPr lvl="0" algn="just"/>
            <a:r>
              <a:rPr lang="en-US" dirty="0"/>
              <a:t> The output carry from one half-adder is connected to one of the inputs of the next-higher-order half-adder. </a:t>
            </a:r>
          </a:p>
          <a:p>
            <a:pPr lvl="0" algn="just"/>
            <a:r>
              <a:rPr lang="en-US" dirty="0"/>
              <a:t>The circuit receives the four bits from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, adds one to it, and generates the incremented output in S</a:t>
            </a:r>
            <a:r>
              <a:rPr lang="en-US" baseline="-25000" dirty="0"/>
              <a:t>0 </a:t>
            </a:r>
            <a:r>
              <a:rPr lang="en-US" dirty="0"/>
              <a:t>through S</a:t>
            </a:r>
            <a:r>
              <a:rPr lang="en-US" baseline="-25000" dirty="0"/>
              <a:t>3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The output carry C</a:t>
            </a:r>
            <a:r>
              <a:rPr lang="en-US" baseline="-25000" dirty="0"/>
              <a:t>4</a:t>
            </a:r>
            <a:r>
              <a:rPr lang="en-US" dirty="0"/>
              <a:t> will be 1 only after incrementing binary 1111. This also causes outputs</a:t>
            </a:r>
            <a:r>
              <a:rPr lang="en-US" b="1" dirty="0"/>
              <a:t>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through S</a:t>
            </a:r>
            <a:r>
              <a:rPr lang="en-US" baseline="-25000" dirty="0"/>
              <a:t>3</a:t>
            </a:r>
            <a:r>
              <a:rPr lang="en-US" dirty="0"/>
              <a:t> to go to 0.</a:t>
            </a:r>
          </a:p>
        </p:txBody>
      </p:sp>
    </p:spTree>
    <p:extLst>
      <p:ext uri="{BB962C8B-B14F-4D97-AF65-F5344CB8AC3E}">
        <p14:creationId xmlns:p14="http://schemas.microsoft.com/office/powerpoint/2010/main" val="3721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The arithmetic micro operations can be implemented in one composite arithmetic circuit.</a:t>
                </a:r>
              </a:p>
              <a:p>
                <a:pPr lvl="0" algn="just"/>
                <a:r>
                  <a:rPr lang="en-US" dirty="0"/>
                  <a:t>The basic component of an arithmetic circuit is the parallel adder.</a:t>
                </a:r>
              </a:p>
              <a:p>
                <a:pPr lvl="0" algn="just"/>
                <a:r>
                  <a:rPr lang="en-US" dirty="0"/>
                  <a:t>By controlling the data inputs to the adder, it is possible to obtain different types of arithmetic operations.</a:t>
                </a:r>
              </a:p>
              <a:p>
                <a:pPr lvl="0" algn="just"/>
                <a:r>
                  <a:rPr lang="en-US" dirty="0"/>
                  <a:t>The output of binary adder is calculated from arithmetic sum.</a:t>
                </a: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𝑪𝒊𝒏</m:t>
                      </m:r>
                    </m:oMath>
                  </m:oMathPara>
                </a14:m>
                <a:endParaRPr lang="en-US" b="1" baseline="-25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C9E8-0C71-4B6F-8976-7570C89E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2155-1B2D-4101-AEFD-B1D9C2A7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(r-1)’s complement</a:t>
            </a:r>
          </a:p>
          <a:p>
            <a:pPr lvl="1"/>
            <a:r>
              <a:rPr lang="en-IN" dirty="0"/>
              <a:t>9’s complement</a:t>
            </a:r>
          </a:p>
          <a:p>
            <a:pPr lvl="1"/>
            <a:r>
              <a:rPr lang="en-IN" dirty="0"/>
              <a:t>1’s complement</a:t>
            </a:r>
          </a:p>
          <a:p>
            <a:pPr lvl="1"/>
            <a:r>
              <a:rPr lang="en-IN" dirty="0"/>
              <a:t>7’s complement</a:t>
            </a:r>
          </a:p>
          <a:p>
            <a:pPr lvl="1"/>
            <a:r>
              <a:rPr lang="en-IN" dirty="0"/>
              <a:t>15’s complement</a:t>
            </a:r>
          </a:p>
          <a:p>
            <a:r>
              <a:rPr lang="en-IN" dirty="0"/>
              <a:t>r’s complement</a:t>
            </a:r>
          </a:p>
          <a:p>
            <a:pPr lvl="1"/>
            <a:r>
              <a:rPr lang="en-IN" dirty="0"/>
              <a:t>10’s complement</a:t>
            </a:r>
          </a:p>
          <a:p>
            <a:pPr lvl="1"/>
            <a:r>
              <a:rPr lang="en-IN" dirty="0"/>
              <a:t>2’s complement</a:t>
            </a:r>
          </a:p>
          <a:p>
            <a:pPr lvl="1"/>
            <a:r>
              <a:rPr lang="en-IN" dirty="0"/>
              <a:t>8’s complement</a:t>
            </a:r>
          </a:p>
          <a:p>
            <a:pPr lvl="1"/>
            <a:r>
              <a:rPr lang="en-IN" dirty="0"/>
              <a:t>16’s complement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8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447800" y="739522"/>
            <a:ext cx="61868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Incremented content of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187150" y="2667000"/>
            <a:ext cx="1632250" cy="978932"/>
            <a:chOff x="1187150" y="2667000"/>
            <a:chExt cx="1632250" cy="978932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4200" y="2667000"/>
            <a:ext cx="1632250" cy="978932"/>
            <a:chOff x="1187150" y="2667000"/>
            <a:chExt cx="1632250" cy="978932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73350" y="2667000"/>
            <a:ext cx="1632250" cy="978932"/>
            <a:chOff x="1187150" y="2667000"/>
            <a:chExt cx="1632250" cy="978932"/>
          </a:xfrm>
        </p:grpSpPr>
        <p:grpSp>
          <p:nvGrpSpPr>
            <p:cNvPr id="50" name="Group 49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4550" y="2667000"/>
            <a:ext cx="1632250" cy="978932"/>
            <a:chOff x="1187150" y="2667000"/>
            <a:chExt cx="1632250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390590"/>
            <a:ext cx="1524000" cy="971610"/>
            <a:chOff x="609600" y="1390590"/>
            <a:chExt cx="1377649" cy="971610"/>
          </a:xfrm>
        </p:grpSpPr>
        <p:sp>
          <p:nvSpPr>
            <p:cNvPr id="6" name="Rectangle 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1390590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24000" y="14001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3442" y="194302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7842" y="195254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19400" y="1390590"/>
            <a:ext cx="1524000" cy="971610"/>
            <a:chOff x="609600" y="1390590"/>
            <a:chExt cx="1377649" cy="971610"/>
          </a:xfrm>
        </p:grpSpPr>
        <p:sp>
          <p:nvSpPr>
            <p:cNvPr id="86" name="Rectangle 8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00600" y="1390590"/>
            <a:ext cx="1524000" cy="971610"/>
            <a:chOff x="609600" y="1390590"/>
            <a:chExt cx="1377649" cy="971610"/>
          </a:xfrm>
        </p:grpSpPr>
        <p:sp>
          <p:nvSpPr>
            <p:cNvPr id="93" name="Rectangle 92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781800" y="1390590"/>
            <a:ext cx="1524000" cy="971610"/>
            <a:chOff x="609600" y="1390590"/>
            <a:chExt cx="1377649" cy="971610"/>
          </a:xfrm>
        </p:grpSpPr>
        <p:sp>
          <p:nvSpPr>
            <p:cNvPr id="100" name="Rectangle 99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2302192" y="1600200"/>
            <a:ext cx="50292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3434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246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3058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763000" y="12954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43800" y="1133444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562600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814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240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800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322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134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946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69253" y="914400"/>
            <a:ext cx="62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9812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0386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0198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0010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195262" y="1600169"/>
            <a:ext cx="530620" cy="4038631"/>
            <a:chOff x="195262" y="1600169"/>
            <a:chExt cx="530620" cy="4038631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00836" y="1600169"/>
              <a:ext cx="52504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195262" y="1600170"/>
              <a:ext cx="0" cy="40386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36978" y="3581400"/>
            <a:ext cx="6863934" cy="2402413"/>
            <a:chOff x="436978" y="3581400"/>
            <a:chExt cx="6863934" cy="2402413"/>
          </a:xfrm>
        </p:grpSpPr>
        <p:cxnSp>
          <p:nvCxnSpPr>
            <p:cNvPr id="125" name="Straight Connector 124"/>
            <p:cNvCxnSpPr>
              <a:stCxn id="221" idx="0"/>
            </p:cNvCxnSpPr>
            <p:nvPr/>
          </p:nvCxnSpPr>
          <p:spPr>
            <a:xfrm flipV="1">
              <a:off x="441718" y="3886201"/>
              <a:ext cx="0" cy="20976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0088" y="3581400"/>
            <a:ext cx="6863934" cy="2409600"/>
            <a:chOff x="700088" y="3581400"/>
            <a:chExt cx="6863934" cy="240960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704462" y="4191000"/>
              <a:ext cx="0" cy="18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cxnSpLocks/>
          </p:cNvCxnSpPr>
          <p:nvPr/>
        </p:nvCxnSpPr>
        <p:spPr>
          <a:xfrm flipV="1">
            <a:off x="986581" y="2362800"/>
            <a:ext cx="0" cy="327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031157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983782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979269" y="2343134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981200" y="3609211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1371482" y="4261794"/>
            <a:ext cx="1648589" cy="343422"/>
            <a:chOff x="379248" y="5807937"/>
            <a:chExt cx="3614157" cy="752875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V="1">
              <a:off x="2789655" y="4980889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1981200" y="525780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914776" y="3609977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16200000">
            <a:off x="3310195" y="4257423"/>
            <a:ext cx="1638315" cy="343422"/>
            <a:chOff x="379248" y="5807937"/>
            <a:chExt cx="3591634" cy="752875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/>
          <p:cNvCxnSpPr/>
          <p:nvPr/>
        </p:nvCxnSpPr>
        <p:spPr>
          <a:xfrm>
            <a:off x="3914776" y="5248292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876400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 rot="16200000">
            <a:off x="5271819" y="4257421"/>
            <a:ext cx="1638315" cy="343422"/>
            <a:chOff x="379248" y="5807937"/>
            <a:chExt cx="3591634" cy="75287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3" name="Straight Connector 172"/>
          <p:cNvCxnSpPr/>
          <p:nvPr/>
        </p:nvCxnSpPr>
        <p:spPr>
          <a:xfrm>
            <a:off x="5876400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843312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7238732" y="4257421"/>
            <a:ext cx="1638315" cy="343422"/>
            <a:chOff x="379248" y="5807937"/>
            <a:chExt cx="3591634" cy="752875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7843312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6200000">
            <a:off x="8305543" y="4724139"/>
            <a:ext cx="1066799" cy="305321"/>
            <a:chOff x="-1031389" y="5807937"/>
            <a:chExt cx="3152689" cy="752875"/>
          </a:xfrm>
        </p:grpSpPr>
        <p:cxnSp>
          <p:nvCxnSpPr>
            <p:cNvPr id="182" name="Straight Connector 181"/>
            <p:cNvCxnSpPr/>
            <p:nvPr/>
          </p:nvCxnSpPr>
          <p:spPr>
            <a:xfrm rot="5400000" flipV="1">
              <a:off x="-118517" y="5274295"/>
              <a:ext cx="0" cy="182574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 flipV="1">
              <a:off x="1793204" y="5856537"/>
              <a:ext cx="0" cy="65619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624136" y="3581400"/>
            <a:ext cx="6214911" cy="762000"/>
            <a:chOff x="2624136" y="3581400"/>
            <a:chExt cx="6214911" cy="762000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624136" y="4343400"/>
              <a:ext cx="62149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624136" y="3581400"/>
              <a:ext cx="0" cy="76200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572000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524624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520112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/>
          <p:nvPr/>
        </p:nvCxnSpPr>
        <p:spPr>
          <a:xfrm>
            <a:off x="2395689" y="4495800"/>
            <a:ext cx="5895976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395689" y="3581400"/>
            <a:ext cx="0" cy="914400"/>
          </a:xfrm>
          <a:prstGeom prst="line">
            <a:avLst/>
          </a:prstGeom>
          <a:ln w="254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343553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296177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8291665" y="3595688"/>
            <a:ext cx="0" cy="1371600"/>
          </a:xfrm>
          <a:prstGeom prst="line">
            <a:avLst/>
          </a:prstGeom>
          <a:ln w="25400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305800" y="4953000"/>
            <a:ext cx="5332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-36064" y="563880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38778" y="598381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89795" y="5980142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62000" y="5659348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803075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800600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757039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674074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671599" y="567066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628038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753299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664266" y="54267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773238" y="40585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55463" y="59932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5984" y="59932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24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30404" y="3583672"/>
            <a:ext cx="6874208" cy="2402413"/>
            <a:chOff x="436978" y="3581400"/>
            <a:chExt cx="6874208" cy="2402413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451992" y="3886201"/>
              <a:ext cx="0" cy="2097612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58074" y="3602241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7311186" y="359612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693514" y="3583672"/>
            <a:ext cx="6863934" cy="2409600"/>
            <a:chOff x="700088" y="3581400"/>
            <a:chExt cx="6863934" cy="2409600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712922" y="4191000"/>
              <a:ext cx="0" cy="18000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1721184" y="3602241"/>
              <a:ext cx="0" cy="588759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626184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5607384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/>
          <p:nvPr/>
        </p:nvCxnSpPr>
        <p:spPr>
          <a:xfrm>
            <a:off x="2395842" y="4495800"/>
            <a:ext cx="5895976" cy="0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2395842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343706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6296330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8291818" y="3595688"/>
            <a:ext cx="0" cy="1371600"/>
          </a:xfrm>
          <a:prstGeom prst="line">
            <a:avLst/>
          </a:prstGeom>
          <a:ln w="25400">
            <a:solidFill>
              <a:srgbClr val="E40524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8305953" y="4953000"/>
            <a:ext cx="5332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962346" y="2318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997904" y="23086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002189" y="2322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8037747" y="23125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00980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114" grpId="0"/>
      <p:bldP spid="115" grpId="0"/>
      <p:bldP spid="116" grpId="0"/>
      <p:bldP spid="117" grpId="0"/>
      <p:bldP spid="118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9" grpId="0"/>
      <p:bldP spid="240" grpId="0"/>
      <p:bldP spid="241" grpId="0"/>
      <p:bldP spid="263" grpId="0"/>
      <p:bldP spid="264" grpId="0"/>
      <p:bldP spid="265" grpId="0"/>
      <p:bldP spid="266" grpId="0"/>
      <p:bldP spid="2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085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9828" y="22085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6656" y="22085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3484" y="22085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3484" y="29581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707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2428" y="3707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59256" y="3707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6084" y="3707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15413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2428" y="15413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9256" y="15413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172" y="295812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3656339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2600" y="2208539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958137" y="11430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439024" y="1167253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872288" y="1167253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13260" y="2209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40088" y="2209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6916" y="2209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93744" y="2209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562600" y="3657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2971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2428" y="2971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9256" y="2971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6084" y="2971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1100" y="2971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331438" y="3276600"/>
            <a:ext cx="262309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5200" y="2843408"/>
            <a:ext cx="216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2’s complement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4310" y="1054927"/>
            <a:ext cx="435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Decrement using 2’s complement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6344" y="370747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97179" y="4977832"/>
            <a:ext cx="153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Discard carry</a:t>
            </a:r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5565948" y="4292252"/>
            <a:ext cx="866924" cy="685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43000" y="3708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9828" y="3708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96656" y="3708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23484" y="3708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23537" y="5638800"/>
                <a:ext cx="55158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𝒆𝒄𝒓𝒆𝒎𝒆𝒏𝒕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𝟏𝟏𝟏𝟏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37" y="5638800"/>
                <a:ext cx="551586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430191" y="736487"/>
            <a:ext cx="61868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Decremented content of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187150" y="2667000"/>
            <a:ext cx="1632250" cy="978932"/>
            <a:chOff x="1187150" y="2667000"/>
            <a:chExt cx="1632250" cy="978932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4200" y="2667000"/>
            <a:ext cx="1632250" cy="978932"/>
            <a:chOff x="1187150" y="2667000"/>
            <a:chExt cx="1632250" cy="978932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73350" y="2667000"/>
            <a:ext cx="1632250" cy="978932"/>
            <a:chOff x="1187150" y="2667000"/>
            <a:chExt cx="1632250" cy="978932"/>
          </a:xfrm>
        </p:grpSpPr>
        <p:grpSp>
          <p:nvGrpSpPr>
            <p:cNvPr id="50" name="Group 49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4550" y="2667000"/>
            <a:ext cx="1632250" cy="978932"/>
            <a:chOff x="1187150" y="2667000"/>
            <a:chExt cx="1632250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0" y="1390590"/>
            <a:ext cx="1524000" cy="971610"/>
            <a:chOff x="609600" y="1390590"/>
            <a:chExt cx="1377649" cy="971610"/>
          </a:xfrm>
        </p:grpSpPr>
        <p:sp>
          <p:nvSpPr>
            <p:cNvPr id="6" name="Rectangle 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1390590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24000" y="14001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3442" y="194302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7842" y="1952548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19400" y="1390590"/>
            <a:ext cx="1524000" cy="971610"/>
            <a:chOff x="609600" y="1390590"/>
            <a:chExt cx="1377649" cy="971610"/>
          </a:xfrm>
        </p:grpSpPr>
        <p:sp>
          <p:nvSpPr>
            <p:cNvPr id="86" name="Rectangle 8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800600" y="1390590"/>
            <a:ext cx="1524000" cy="971610"/>
            <a:chOff x="609600" y="1390590"/>
            <a:chExt cx="1377649" cy="971610"/>
          </a:xfrm>
        </p:grpSpPr>
        <p:sp>
          <p:nvSpPr>
            <p:cNvPr id="93" name="Rectangle 92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781800" y="1390590"/>
            <a:ext cx="1524000" cy="971610"/>
            <a:chOff x="609600" y="1390590"/>
            <a:chExt cx="1377649" cy="971610"/>
          </a:xfrm>
        </p:grpSpPr>
        <p:sp>
          <p:nvSpPr>
            <p:cNvPr id="100" name="Rectangle 99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5764" y="1676400"/>
              <a:ext cx="465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2302192" y="1600200"/>
            <a:ext cx="50292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3434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3246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305800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8763000" y="12954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43800" y="1133444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562600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814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524000" y="1142999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66800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322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134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94638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69253" y="914400"/>
            <a:ext cx="62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19812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0386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0198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8001000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215810" y="1600169"/>
            <a:ext cx="530620" cy="4038631"/>
            <a:chOff x="195262" y="1600169"/>
            <a:chExt cx="530620" cy="4038631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00836" y="1600169"/>
              <a:ext cx="52504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195262" y="1600170"/>
              <a:ext cx="0" cy="40386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36978" y="3581400"/>
            <a:ext cx="6863934" cy="2402413"/>
            <a:chOff x="436978" y="3581400"/>
            <a:chExt cx="6863934" cy="2402413"/>
          </a:xfrm>
        </p:grpSpPr>
        <p:cxnSp>
          <p:nvCxnSpPr>
            <p:cNvPr id="125" name="Straight Connector 124"/>
            <p:cNvCxnSpPr>
              <a:stCxn id="221" idx="0"/>
            </p:cNvCxnSpPr>
            <p:nvPr/>
          </p:nvCxnSpPr>
          <p:spPr>
            <a:xfrm flipV="1">
              <a:off x="441718" y="3886201"/>
              <a:ext cx="0" cy="20976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96074" y="3581400"/>
            <a:ext cx="6867948" cy="2409600"/>
            <a:chOff x="696074" y="3581400"/>
            <a:chExt cx="6867948" cy="240960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696074" y="4191000"/>
              <a:ext cx="0" cy="18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cxnSpLocks/>
          </p:cNvCxnSpPr>
          <p:nvPr/>
        </p:nvCxnSpPr>
        <p:spPr>
          <a:xfrm flipV="1">
            <a:off x="976306" y="2362800"/>
            <a:ext cx="4019" cy="327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031157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983782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979269" y="2343134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981200" y="3609211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1376619" y="4256657"/>
            <a:ext cx="1638315" cy="343422"/>
            <a:chOff x="379248" y="5807937"/>
            <a:chExt cx="3591634" cy="752875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1981200" y="5247526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914776" y="3609977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16200000">
            <a:off x="3310195" y="4257423"/>
            <a:ext cx="1638315" cy="343422"/>
            <a:chOff x="379248" y="5807937"/>
            <a:chExt cx="3591634" cy="752875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/>
          <p:cNvCxnSpPr/>
          <p:nvPr/>
        </p:nvCxnSpPr>
        <p:spPr>
          <a:xfrm>
            <a:off x="3914776" y="5248292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876400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 rot="16200000">
            <a:off x="5271819" y="4257421"/>
            <a:ext cx="1638315" cy="343422"/>
            <a:chOff x="379248" y="5807937"/>
            <a:chExt cx="3591634" cy="75287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3" name="Straight Connector 172"/>
          <p:cNvCxnSpPr/>
          <p:nvPr/>
        </p:nvCxnSpPr>
        <p:spPr>
          <a:xfrm>
            <a:off x="5876400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843312" y="3609975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7238731" y="4257421"/>
            <a:ext cx="1638315" cy="343422"/>
            <a:chOff x="379248" y="5807937"/>
            <a:chExt cx="3591634" cy="752875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7843312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6200000">
            <a:off x="8305543" y="4724139"/>
            <a:ext cx="1066799" cy="305321"/>
            <a:chOff x="-1031389" y="5807937"/>
            <a:chExt cx="3152689" cy="752875"/>
          </a:xfrm>
        </p:grpSpPr>
        <p:cxnSp>
          <p:nvCxnSpPr>
            <p:cNvPr id="182" name="Straight Connector 181"/>
            <p:cNvCxnSpPr/>
            <p:nvPr/>
          </p:nvCxnSpPr>
          <p:spPr>
            <a:xfrm rot="5400000" flipV="1">
              <a:off x="-118517" y="5274295"/>
              <a:ext cx="0" cy="182574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 flipV="1">
              <a:off x="1793204" y="5856537"/>
              <a:ext cx="0" cy="65619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624136" y="3581400"/>
            <a:ext cx="6214911" cy="762000"/>
            <a:chOff x="2624136" y="3581400"/>
            <a:chExt cx="6214911" cy="762000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624136" y="4343400"/>
              <a:ext cx="62149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624136" y="3581400"/>
              <a:ext cx="0" cy="76200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572000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524624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520112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/>
          <p:nvPr/>
        </p:nvCxnSpPr>
        <p:spPr>
          <a:xfrm>
            <a:off x="2395689" y="4495800"/>
            <a:ext cx="5895976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395689" y="3581400"/>
            <a:ext cx="0" cy="914400"/>
          </a:xfrm>
          <a:prstGeom prst="line">
            <a:avLst/>
          </a:prstGeom>
          <a:ln w="254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343553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296177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8291665" y="3595688"/>
            <a:ext cx="0" cy="1371600"/>
          </a:xfrm>
          <a:prstGeom prst="line">
            <a:avLst/>
          </a:prstGeom>
          <a:ln w="25400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305800" y="4953000"/>
            <a:ext cx="5332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-36064" y="563880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38778" y="598381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89795" y="5974422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51725" y="5668766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803075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800600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6757039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674074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671599" y="567066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628038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753299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8664266" y="54267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805344" y="4136507"/>
            <a:ext cx="26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47235" y="59912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0536" y="59912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240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30404" y="3583672"/>
            <a:ext cx="6874208" cy="2402413"/>
            <a:chOff x="436978" y="3581400"/>
            <a:chExt cx="6874208" cy="2402413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443226" y="3886201"/>
              <a:ext cx="0" cy="2097612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58074" y="3602241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7311186" y="359612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693514" y="3583672"/>
            <a:ext cx="6863934" cy="2409600"/>
            <a:chOff x="700088" y="3581400"/>
            <a:chExt cx="6863934" cy="2409600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708640" y="4191000"/>
              <a:ext cx="0" cy="18000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1721184" y="3602241"/>
              <a:ext cx="0" cy="588759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626184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5607384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/>
          <p:nvPr/>
        </p:nvCxnSpPr>
        <p:spPr>
          <a:xfrm>
            <a:off x="2626849" y="4343400"/>
            <a:ext cx="5895976" cy="0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2616575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4713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6527337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8512551" y="3595688"/>
            <a:ext cx="0" cy="747712"/>
          </a:xfrm>
          <a:prstGeom prst="line">
            <a:avLst/>
          </a:prstGeom>
          <a:ln w="25400">
            <a:solidFill>
              <a:srgbClr val="E40524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8534400" y="4343400"/>
            <a:ext cx="304800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962346" y="2318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997904" y="23086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002189" y="2322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8037747" y="23125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00980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8839200" y="4349959"/>
            <a:ext cx="0" cy="2220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39" grpId="0"/>
      <p:bldP spid="240" grpId="0"/>
      <p:bldP spid="241" grpId="0"/>
      <p:bldP spid="263" grpId="0"/>
      <p:bldP spid="264" grpId="0"/>
      <p:bldP spid="265" grpId="0"/>
      <p:bldP spid="266" grpId="0"/>
      <p:bldP spid="2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Hardware implementation consists of:</a:t>
            </a:r>
          </a:p>
          <a:p>
            <a:pPr lvl="0" algn="just"/>
            <a:r>
              <a:rPr lang="en-US" dirty="0"/>
              <a:t>4 full-adder circuits that constitute the 4-bit adder and four multiplexers for choosing different operations. </a:t>
            </a:r>
          </a:p>
          <a:p>
            <a:pPr lvl="0" algn="just"/>
            <a:r>
              <a:rPr lang="en-US" dirty="0"/>
              <a:t>There are two 4-bit inputs A and B. </a:t>
            </a:r>
          </a:p>
          <a:p>
            <a:pPr algn="just"/>
            <a:r>
              <a:rPr lang="en-US" dirty="0"/>
              <a:t>The four inputs from A go directly to the X inputs of the binary adder. Each of the four inputs from B is connected to the data inputs of the multiplexers. The multiplexer’s data inputs also receive the complement of B.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lvl="0" algn="just"/>
            <a:r>
              <a:rPr lang="en-US" dirty="0"/>
              <a:t>The other two data inputs are connected to logic-0 and logic-1. </a:t>
            </a:r>
          </a:p>
          <a:p>
            <a:pPr lvl="1"/>
            <a:r>
              <a:rPr lang="en-US" dirty="0"/>
              <a:t>Logic-0 is a fixed voltage value (0 volts for TTL integrated circuits)</a:t>
            </a:r>
          </a:p>
          <a:p>
            <a:pPr lvl="1"/>
            <a:r>
              <a:rPr lang="en-US" dirty="0"/>
              <a:t>Logic-1 signal can be generated through an inverter whose input is 0. </a:t>
            </a:r>
          </a:p>
          <a:p>
            <a:pPr lvl="0" algn="just"/>
            <a:r>
              <a:rPr lang="en-US" dirty="0"/>
              <a:t>The four multiplexers are controlled by two selection inputs,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 input carry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goes to the carry input of the FA in the least significant position. The other carries are connected from one stage to the next.</a:t>
            </a:r>
          </a:p>
          <a:p>
            <a:pPr algn="just"/>
            <a:r>
              <a:rPr lang="en-US" dirty="0"/>
              <a:t>4-bit output D</a:t>
            </a:r>
            <a:r>
              <a:rPr lang="en-US" baseline="-25000" dirty="0"/>
              <a:t>0</a:t>
            </a:r>
            <a:r>
              <a:rPr lang="en-US" dirty="0"/>
              <a:t>…D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49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When S</a:t>
                </a:r>
                <a:r>
                  <a:rPr lang="en-US" baseline="-25000" dirty="0"/>
                  <a:t>1</a:t>
                </a:r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 = 00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 = 0 then D = A + B; Add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 = 1 then D = A + B + 1; Add with carry</a:t>
                </a:r>
              </a:p>
              <a:p>
                <a:pPr lvl="0"/>
                <a:r>
                  <a:rPr lang="en-US" dirty="0"/>
                  <a:t>When S</a:t>
                </a:r>
                <a:r>
                  <a:rPr lang="en-US" baseline="-25000" dirty="0"/>
                  <a:t>1</a:t>
                </a:r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 = 01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 = 0 then D = 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; Subtract with borrow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 = 1 then D = 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+ 1; A + 2’s complement of B i.e. A - B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2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10 </a:t>
            </a:r>
          </a:p>
          <a:p>
            <a:pPr lvl="1"/>
            <a:r>
              <a:rPr lang="en-US" dirty="0"/>
              <a:t>Input B is neglected and all 0’s are inserted to Y inputs</a:t>
            </a:r>
          </a:p>
          <a:p>
            <a:pPr marL="736600" lvl="1" indent="0" algn="l">
              <a:buNone/>
            </a:pPr>
            <a:r>
              <a:rPr lang="en-US" dirty="0"/>
              <a:t>D = A + 0 +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= 0 then D = A; Transfer A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= 1 then D = A + 1; Increment A</a:t>
            </a:r>
          </a:p>
          <a:p>
            <a:pPr lvl="0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11</a:t>
            </a:r>
          </a:p>
          <a:p>
            <a:pPr lvl="1"/>
            <a:r>
              <a:rPr lang="en-US" dirty="0"/>
              <a:t>Input B is neglected and all 1’s are inserted to Y inputs</a:t>
            </a:r>
          </a:p>
          <a:p>
            <a:pPr marL="736600" lvl="1" indent="0">
              <a:buNone/>
            </a:pPr>
            <a:r>
              <a:rPr lang="en-US" dirty="0"/>
              <a:t>D = A - 1 +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= 0 then D = A - 1; 2’s compliment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= 1 then D = A; Transfer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09600"/>
          </a:xfrm>
        </p:spPr>
        <p:txBody>
          <a:bodyPr/>
          <a:lstStyle/>
          <a:p>
            <a:r>
              <a:rPr lang="en-US" dirty="0"/>
              <a:t>Arithmetic Circuit Function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8173"/>
              </p:ext>
            </p:extLst>
          </p:nvPr>
        </p:nvGraphicFramePr>
        <p:xfrm>
          <a:off x="190500" y="1524000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D = A + Y + </a:t>
                      </a:r>
                      <a:r>
                        <a:rPr lang="en-US" sz="2400" i="1" dirty="0" err="1"/>
                        <a:t>C</a:t>
                      </a:r>
                      <a:r>
                        <a:rPr lang="en-US" sz="2400" i="1" baseline="-25000" dirty="0" err="1"/>
                        <a:t>in</a:t>
                      </a:r>
                      <a:endParaRPr lang="en-US" sz="2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30263"/>
              </p:ext>
            </p:extLst>
          </p:nvPr>
        </p:nvGraphicFramePr>
        <p:xfrm>
          <a:off x="190500" y="19812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5124"/>
              </p:ext>
            </p:extLst>
          </p:nvPr>
        </p:nvGraphicFramePr>
        <p:xfrm>
          <a:off x="190493" y="24384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 with 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25090"/>
              </p:ext>
            </p:extLst>
          </p:nvPr>
        </p:nvGraphicFramePr>
        <p:xfrm>
          <a:off x="190493" y="28933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B’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 with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285"/>
              </p:ext>
            </p:extLst>
          </p:nvPr>
        </p:nvGraphicFramePr>
        <p:xfrm>
          <a:off x="190493" y="334825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B’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26491"/>
              </p:ext>
            </p:extLst>
          </p:nvPr>
        </p:nvGraphicFramePr>
        <p:xfrm>
          <a:off x="190493" y="38009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1946"/>
              </p:ext>
            </p:extLst>
          </p:nvPr>
        </p:nvGraphicFramePr>
        <p:xfrm>
          <a:off x="190493" y="425127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</a:t>
                      </a:r>
                      <a:r>
                        <a:rPr lang="en-US" sz="2400" b="0" i="0" baseline="0" dirty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5555"/>
              </p:ext>
            </p:extLst>
          </p:nvPr>
        </p:nvGraphicFramePr>
        <p:xfrm>
          <a:off x="190493" y="47039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– </a:t>
                      </a:r>
                      <a:r>
                        <a:rPr lang="en-US" sz="2400" b="0" i="0" baseline="0" dirty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84145"/>
              </p:ext>
            </p:extLst>
          </p:nvPr>
        </p:nvGraphicFramePr>
        <p:xfrm>
          <a:off x="190493" y="51611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/>
          <a:lstStyle/>
          <a:p>
            <a:pPr algn="just"/>
            <a:r>
              <a:rPr lang="en-US" dirty="0"/>
              <a:t>Logic micro operations specify binary operations for strings of bits stored in registers.</a:t>
            </a:r>
          </a:p>
          <a:p>
            <a:pPr algn="just"/>
            <a:r>
              <a:rPr lang="en-US" dirty="0"/>
              <a:t>These operations consider each bit of the register separately and treat them as binary variables.</a:t>
            </a:r>
          </a:p>
          <a:p>
            <a:pPr algn="just"/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0656" y="42406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7484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4312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1140" y="42406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0656" y="49902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7484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4312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1140" y="49902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0656" y="5739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7484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4312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1140" y="57398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76600" y="4990240"/>
                <a:ext cx="526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90240"/>
                <a:ext cx="52682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3136256" y="5688456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0" y="4304442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0" y="5054027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803610"/>
            <a:ext cx="20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 after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38933" y="3313910"/>
                <a:ext cx="2985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⨁ </m:t>
                      </m:r>
                      <m:r>
                        <a:rPr lang="en-I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3" y="3313910"/>
                <a:ext cx="29855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4" grpId="0"/>
      <p:bldP spid="25" grpId="0"/>
      <p:bldP spid="27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Logic </a:t>
            </a:r>
            <a:r>
              <a:rPr lang="en-US" dirty="0" err="1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66219"/>
              </p:ext>
            </p:extLst>
          </p:nvPr>
        </p:nvGraphicFramePr>
        <p:xfrm>
          <a:off x="190500" y="10668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Boolean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393209"/>
                  </p:ext>
                </p:extLst>
              </p:nvPr>
            </p:nvGraphicFramePr>
            <p:xfrm>
              <a:off x="190500" y="1524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Clear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393209"/>
                  </p:ext>
                </p:extLst>
              </p:nvPr>
            </p:nvGraphicFramePr>
            <p:xfrm>
              <a:off x="190500" y="1524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Clear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592125"/>
                  </p:ext>
                </p:extLst>
              </p:nvPr>
            </p:nvGraphicFramePr>
            <p:xfrm>
              <a:off x="190500" y="1981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592125"/>
                  </p:ext>
                </p:extLst>
              </p:nvPr>
            </p:nvGraphicFramePr>
            <p:xfrm>
              <a:off x="190500" y="1981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177577"/>
                  </p:ext>
                </p:extLst>
              </p:nvPr>
            </p:nvGraphicFramePr>
            <p:xfrm>
              <a:off x="190500" y="24384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177577"/>
                  </p:ext>
                </p:extLst>
              </p:nvPr>
            </p:nvGraphicFramePr>
            <p:xfrm>
              <a:off x="190500" y="24384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667" r="-23465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317" t="-2667" r="-10019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16654"/>
                  </p:ext>
                </p:extLst>
              </p:nvPr>
            </p:nvGraphicFramePr>
            <p:xfrm>
              <a:off x="190500" y="28956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16654"/>
                  </p:ext>
                </p:extLst>
              </p:nvPr>
            </p:nvGraphicFramePr>
            <p:xfrm>
              <a:off x="190500" y="28956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045434"/>
                  </p:ext>
                </p:extLst>
              </p:nvPr>
            </p:nvGraphicFramePr>
            <p:xfrm>
              <a:off x="190500" y="33528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045434"/>
                  </p:ext>
                </p:extLst>
              </p:nvPr>
            </p:nvGraphicFramePr>
            <p:xfrm>
              <a:off x="190500" y="33528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2632" r="-234651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5317" t="-2632" r="-100198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47568"/>
                  </p:ext>
                </p:extLst>
              </p:nvPr>
            </p:nvGraphicFramePr>
            <p:xfrm>
              <a:off x="190500" y="3810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</a:t>
                          </a:r>
                          <a:r>
                            <a:rPr lang="en-US" sz="2400" b="0" baseline="0" dirty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47568"/>
                  </p:ext>
                </p:extLst>
              </p:nvPr>
            </p:nvGraphicFramePr>
            <p:xfrm>
              <a:off x="190500" y="38100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Transfer</a:t>
                          </a:r>
                          <a:r>
                            <a:rPr lang="en-US" sz="2400" b="0" baseline="0" dirty="0" smtClean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965386"/>
                  </p:ext>
                </p:extLst>
              </p:nvPr>
            </p:nvGraphicFramePr>
            <p:xfrm>
              <a:off x="190500" y="4267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Exclusive-OR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965386"/>
                  </p:ext>
                </p:extLst>
              </p:nvPr>
            </p:nvGraphicFramePr>
            <p:xfrm>
              <a:off x="190500" y="4267200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10667" r="-2346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5317" t="-10667" r="-1001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Exclusive-OR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4003"/>
                  </p:ext>
                </p:extLst>
              </p:nvPr>
            </p:nvGraphicFramePr>
            <p:xfrm>
              <a:off x="190500" y="4723638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4003"/>
                  </p:ext>
                </p:extLst>
              </p:nvPr>
            </p:nvGraphicFramePr>
            <p:xfrm>
              <a:off x="190500" y="4723638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t="-9211" r="-23465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85317" t="-9211" r="-10019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42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83F5-081F-4EAD-A2F4-DB3329AB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Point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D66F-67F1-4E84-A0DE-ECDDB8A5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Integer Representation</a:t>
            </a:r>
          </a:p>
          <a:p>
            <a:pPr lvl="1"/>
            <a:r>
              <a:rPr lang="en-IN" dirty="0"/>
              <a:t>Signed-magnitude representation</a:t>
            </a:r>
          </a:p>
          <a:p>
            <a:pPr lvl="1"/>
            <a:r>
              <a:rPr lang="en-IN" dirty="0"/>
              <a:t>1’s complement representation</a:t>
            </a:r>
          </a:p>
          <a:p>
            <a:pPr lvl="1"/>
            <a:r>
              <a:rPr lang="en-IN" dirty="0"/>
              <a:t>2’s complement representation</a:t>
            </a:r>
          </a:p>
          <a:p>
            <a:r>
              <a:rPr lang="en-IN" dirty="0"/>
              <a:t>Arithmetic Addition</a:t>
            </a:r>
          </a:p>
          <a:p>
            <a:pPr lvl="1"/>
            <a:r>
              <a:rPr lang="en-IN" dirty="0"/>
              <a:t>Using 1’s complement</a:t>
            </a:r>
          </a:p>
          <a:p>
            <a:pPr lvl="1"/>
            <a:r>
              <a:rPr lang="en-IN" dirty="0"/>
              <a:t>Using 2’s complement</a:t>
            </a:r>
          </a:p>
          <a:p>
            <a:r>
              <a:rPr lang="en-IN" dirty="0"/>
              <a:t>Arithmetic Subtraction</a:t>
            </a:r>
          </a:p>
          <a:p>
            <a:pPr lvl="1"/>
            <a:r>
              <a:rPr lang="en-IN" dirty="0"/>
              <a:t>Using 1’s complement</a:t>
            </a:r>
          </a:p>
          <a:p>
            <a:pPr lvl="1"/>
            <a:r>
              <a:rPr lang="en-IN" dirty="0"/>
              <a:t>Using 2’s complement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4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 Logic </a:t>
            </a:r>
            <a:r>
              <a:rPr lang="en-US" dirty="0" err="1"/>
              <a:t>Microoperations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427"/>
              </p:ext>
            </p:extLst>
          </p:nvPr>
        </p:nvGraphicFramePr>
        <p:xfrm>
          <a:off x="190500" y="10668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Boolean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22454"/>
                  </p:ext>
                </p:extLst>
              </p:nvPr>
            </p:nvGraphicFramePr>
            <p:xfrm>
              <a:off x="190500" y="15240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22454"/>
                  </p:ext>
                </p:extLst>
              </p:nvPr>
            </p:nvGraphicFramePr>
            <p:xfrm>
              <a:off x="190500" y="1524000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526" r="-234651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5317" t="-10526" r="-10019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440274"/>
                  </p:ext>
                </p:extLst>
              </p:nvPr>
            </p:nvGraphicFramePr>
            <p:xfrm>
              <a:off x="190500" y="1981200"/>
              <a:ext cx="8763000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</a:t>
                          </a:r>
                          <a:r>
                            <a:rPr lang="en-US" sz="2400" b="0" baseline="0" dirty="0"/>
                            <a:t>-</a:t>
                          </a:r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440274"/>
                  </p:ext>
                </p:extLst>
              </p:nvPr>
            </p:nvGraphicFramePr>
            <p:xfrm>
              <a:off x="190500" y="1981200"/>
              <a:ext cx="8763000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6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390" r="-234651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5317" t="-10390" r="-100198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Exclusive</a:t>
                          </a:r>
                          <a:r>
                            <a:rPr lang="en-US" sz="2400" b="0" baseline="0" dirty="0" smtClean="0"/>
                            <a:t>-</a:t>
                          </a:r>
                          <a:r>
                            <a:rPr lang="en-US" sz="2400" b="0" dirty="0" smtClean="0"/>
                            <a:t>NOR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508340"/>
                  </p:ext>
                </p:extLst>
              </p:nvPr>
            </p:nvGraphicFramePr>
            <p:xfrm>
              <a:off x="185737" y="24486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508340"/>
                  </p:ext>
                </p:extLst>
              </p:nvPr>
            </p:nvGraphicFramePr>
            <p:xfrm>
              <a:off x="185737" y="24486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317" t="-9211" r="-10039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B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410726"/>
                  </p:ext>
                </p:extLst>
              </p:nvPr>
            </p:nvGraphicFramePr>
            <p:xfrm>
              <a:off x="185737" y="29058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410726"/>
                  </p:ext>
                </p:extLst>
              </p:nvPr>
            </p:nvGraphicFramePr>
            <p:xfrm>
              <a:off x="185737" y="2905887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t="-1316" r="-234884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5317" t="-1316" r="-100397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63061"/>
                  </p:ext>
                </p:extLst>
              </p:nvPr>
            </p:nvGraphicFramePr>
            <p:xfrm>
              <a:off x="180974" y="33630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63061"/>
                  </p:ext>
                </p:extLst>
              </p:nvPr>
            </p:nvGraphicFramePr>
            <p:xfrm>
              <a:off x="180974" y="33630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5149" t="-9211" r="-1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Complement A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748064"/>
                  </p:ext>
                </p:extLst>
              </p:nvPr>
            </p:nvGraphicFramePr>
            <p:xfrm>
              <a:off x="190500" y="38202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0748064"/>
                  </p:ext>
                </p:extLst>
              </p:nvPr>
            </p:nvGraphicFramePr>
            <p:xfrm>
              <a:off x="190500" y="3820287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t="-1316" r="-234651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85317" t="-1316" r="-100198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626043"/>
                  </p:ext>
                </p:extLst>
              </p:nvPr>
            </p:nvGraphicFramePr>
            <p:xfrm>
              <a:off x="190500" y="4272724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626043"/>
                  </p:ext>
                </p:extLst>
              </p:nvPr>
            </p:nvGraphicFramePr>
            <p:xfrm>
              <a:off x="190500" y="4272724"/>
              <a:ext cx="8763000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t="-9091" r="-23465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5317" t="-9091" r="-10019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NAND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33662"/>
                  </p:ext>
                </p:extLst>
              </p:nvPr>
            </p:nvGraphicFramePr>
            <p:xfrm>
              <a:off x="180974" y="4724399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Set to all 1’s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833662"/>
                  </p:ext>
                </p:extLst>
              </p:nvPr>
            </p:nvGraphicFramePr>
            <p:xfrm>
              <a:off x="180974" y="4724399"/>
              <a:ext cx="876300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/>
                    <a:gridCol w="3071812"/>
                    <a:gridCol w="307181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t="-9211" r="-2348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85149" t="-9211" r="-1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Set to all 1’s</a:t>
                          </a:r>
                          <a:endParaRPr lang="en-US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02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Implementation of Logic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06944" y="1143000"/>
            <a:ext cx="2099187" cy="4358519"/>
            <a:chOff x="372035" y="1452283"/>
            <a:chExt cx="1532965" cy="1608224"/>
          </a:xfrm>
        </p:grpSpPr>
        <p:sp>
          <p:nvSpPr>
            <p:cNvPr id="5" name="Rectangle 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 x 1</a:t>
              </a:r>
            </a:p>
            <a:p>
              <a:pPr algn="ctr"/>
              <a:r>
                <a:rPr lang="en-US" sz="2800" dirty="0"/>
                <a:t>MUX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35" y="1902148"/>
              <a:ext cx="370314" cy="115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132" y="2221245"/>
            <a:ext cx="2456200" cy="598155"/>
            <a:chOff x="2854915" y="1715660"/>
            <a:chExt cx="3268799" cy="7411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54915" y="2266407"/>
              <a:ext cx="160308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4915" y="1903059"/>
              <a:ext cx="160308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46318" y="2086966"/>
              <a:ext cx="77739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3448" y="4650155"/>
            <a:ext cx="1850394" cy="607645"/>
            <a:chOff x="38934" y="5807937"/>
            <a:chExt cx="2462571" cy="7528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8934" y="6187167"/>
              <a:ext cx="71944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63382" y="6184637"/>
              <a:ext cx="9381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1159" y="3073582"/>
            <a:ext cx="2235785" cy="584018"/>
            <a:chOff x="2802585" y="3048834"/>
            <a:chExt cx="2975464" cy="7236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2585" y="3596937"/>
              <a:ext cx="1306656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19564" y="3223613"/>
              <a:ext cx="771119" cy="9978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10436" y="3413846"/>
              <a:ext cx="76761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81366" y="3911203"/>
            <a:ext cx="2225579" cy="584597"/>
            <a:chOff x="2763914" y="5435203"/>
            <a:chExt cx="2961881" cy="72431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63914" y="5984026"/>
              <a:ext cx="132631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66488" y="5620676"/>
              <a:ext cx="823740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10436" y="5800933"/>
              <a:ext cx="71535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1163864" y="2376488"/>
            <a:ext cx="1" cy="259125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81365" y="2665753"/>
            <a:ext cx="0" cy="168840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85759" y="1376269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7992" y="1727922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358" y="2131705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358" y="2477458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92112" y="115792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97286" y="152419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106131" y="3240030"/>
            <a:ext cx="6096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15768" y="3062943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50234"/>
                  </p:ext>
                </p:extLst>
              </p:nvPr>
            </p:nvGraphicFramePr>
            <p:xfrm>
              <a:off x="5357118" y="381000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10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45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⨁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650234"/>
                  </p:ext>
                </p:extLst>
              </p:nvPr>
            </p:nvGraphicFramePr>
            <p:xfrm>
              <a:off x="5357118" y="381000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/>
                    <a:gridCol w="569343"/>
                    <a:gridCol w="1281022"/>
                    <a:gridCol w="149452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108197" r="-11904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208197" r="-11904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308197" r="-11904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71" t="-408197" r="-11904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Complement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32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Implementation of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Hardware implementation consists of four gates and a multiplexer. </a:t>
            </a:r>
          </a:p>
          <a:p>
            <a:pPr lvl="0" algn="just"/>
            <a:r>
              <a:rPr lang="en-US" dirty="0"/>
              <a:t>Each of the four logic operations is generated through a gate that performs the required logic.</a:t>
            </a:r>
          </a:p>
          <a:p>
            <a:pPr lvl="0" algn="just"/>
            <a:r>
              <a:rPr lang="en-US" dirty="0"/>
              <a:t>The outputs of the gates are applied to the data inputs of the multiplexer.</a:t>
            </a:r>
          </a:p>
          <a:p>
            <a:pPr lvl="0" algn="just"/>
            <a:r>
              <a:rPr lang="en-US" dirty="0"/>
              <a:t>The two selection inputs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choose one of the data inputs of the multiplexer and direct its value to the output. </a:t>
            </a:r>
          </a:p>
        </p:txBody>
      </p:sp>
    </p:spTree>
    <p:extLst>
      <p:ext uri="{BB962C8B-B14F-4D97-AF65-F5344CB8AC3E}">
        <p14:creationId xmlns:p14="http://schemas.microsoft.com/office/powerpoint/2010/main" val="16229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286001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Selective Set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selective-set</a:t>
            </a:r>
            <a:r>
              <a:rPr lang="en-US" dirty="0"/>
              <a:t> operation sets to 1 the bits in register A where there are corresponding 1's in register B.</a:t>
            </a:r>
          </a:p>
          <a:p>
            <a:pPr algn="just"/>
            <a:r>
              <a:rPr lang="en-US" dirty="0"/>
              <a:t>It does not affect bit positions that have 0's in B.</a:t>
            </a:r>
          </a:p>
          <a:p>
            <a:pPr algn="just"/>
            <a:r>
              <a:rPr lang="en-US" dirty="0"/>
              <a:t>The OR 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33462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>
                <a:solidFill>
                  <a:schemeClr val="tx2"/>
                </a:solidFill>
              </a:rPr>
              <a:t>Selective Complement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selective-complement</a:t>
            </a:r>
            <a:r>
              <a:rPr lang="en-US" dirty="0"/>
              <a:t> operation complements bits in A where there are corresponding 1's in B.</a:t>
            </a:r>
          </a:p>
          <a:p>
            <a:pPr algn="just"/>
            <a:r>
              <a:rPr lang="en-US" dirty="0"/>
              <a:t>It does not affect bit positions that have 0's in B.</a:t>
            </a:r>
          </a:p>
          <a:p>
            <a:pPr algn="just"/>
            <a:r>
              <a:rPr lang="en-US" dirty="0"/>
              <a:t>The exclusive - OR 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1443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2"/>
                </a:solidFill>
              </a:rPr>
              <a:t>Selective 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selective-clear</a:t>
            </a:r>
            <a:r>
              <a:rPr lang="en-US" dirty="0"/>
              <a:t> operation clears to 0 the bits in A only where there are corresponding 1's in B.</a:t>
            </a:r>
          </a:p>
          <a:p>
            <a:pPr algn="just"/>
            <a:r>
              <a:rPr lang="en-US" dirty="0"/>
              <a:t>It does not affect bit positions that have 0's in B.</a:t>
            </a:r>
          </a:p>
          <a:p>
            <a:pPr lvl="0" algn="just"/>
            <a:r>
              <a:rPr lang="en-US" dirty="0"/>
              <a:t>The corresponding logic microoperation is A ← A </a:t>
            </a:r>
            <a:r>
              <a:rPr lang="en-US" cap="small" dirty="0"/>
              <a:t>∧</a:t>
            </a:r>
            <a:r>
              <a:rPr lang="en-US" i="1" cap="small" dirty="0"/>
              <a:t> </a:t>
            </a:r>
            <a:r>
              <a:rPr lang="en-US" dirty="0"/>
              <a:t>B’.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30431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dirty="0">
                <a:solidFill>
                  <a:schemeClr val="tx2"/>
                </a:solidFill>
              </a:rPr>
              <a:t>Mask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mask</a:t>
            </a:r>
            <a:r>
              <a:rPr lang="en-US" dirty="0"/>
              <a:t> operation is similar to the selective-clear operation except that the bits of A are cleared only where there are corresponding 0’s in B.</a:t>
            </a:r>
          </a:p>
          <a:p>
            <a:pPr lvl="0" algn="just"/>
            <a:r>
              <a:rPr lang="en-US" dirty="0"/>
              <a:t>The mask operation is an AND microoperation.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8400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78196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dirty="0">
                <a:solidFill>
                  <a:schemeClr val="tx2"/>
                </a:solidFill>
              </a:rPr>
              <a:t>Insert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insert</a:t>
            </a:r>
            <a:r>
              <a:rPr lang="en-US" dirty="0"/>
              <a:t> operation inserts a new value into a group of bits.</a:t>
            </a:r>
          </a:p>
          <a:p>
            <a:pPr algn="just"/>
            <a:r>
              <a:rPr lang="en-US" dirty="0"/>
              <a:t>This is done by first masking and then </a:t>
            </a:r>
            <a:r>
              <a:rPr lang="en-US" dirty="0" err="1"/>
              <a:t>ORing</a:t>
            </a:r>
            <a:r>
              <a:rPr lang="en-US" dirty="0"/>
              <a:t> them with required value.</a:t>
            </a:r>
          </a:p>
          <a:p>
            <a:pPr lvl="0" algn="just"/>
            <a:r>
              <a:rPr lang="en-US" dirty="0"/>
              <a:t>The mask operation is an AND microoperation and the insert operation is an OR microoperation.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093" y="41787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9233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093" y="49283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252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9255" y="5605464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5" y="424029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10" y="49898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0317" y="41806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7824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2624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6457" y="41806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70317" y="49302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782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7262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59744" y="4930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9150" y="56617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66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914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7857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66374" y="5663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388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868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55801" y="5663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58149" y="41768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55656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0456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4289" y="41768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8149" y="49264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5565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6045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7576" y="4926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564311" y="5603592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49961" y="423842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48366" y="49880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35373" y="41787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3288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37680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21513" y="41787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35373" y="49283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3288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3768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24800" y="4928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4206" y="56598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5171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5651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543633" y="56598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31430" y="56617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2893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3373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0857" y="56617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9255" y="3682329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Mask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61888" y="3682329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Insert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45887" y="572143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739" y="57214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8" grpId="0"/>
      <p:bldP spid="20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50270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>
                <a:solidFill>
                  <a:schemeClr val="tx2"/>
                </a:solidFill>
              </a:rPr>
              <a:t>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clear</a:t>
            </a:r>
            <a:r>
              <a:rPr lang="en-US" dirty="0"/>
              <a:t> operation compares the words in A and B and produces an all 0’s result if the two numbers are equal.</a:t>
            </a:r>
          </a:p>
          <a:p>
            <a:pPr lvl="0" algn="just"/>
            <a:r>
              <a:rPr lang="en-US" dirty="0"/>
              <a:t>This operation is achieved by an exclusive-OR microoperation.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9093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921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9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577" y="3783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9093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921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749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9577" y="45330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093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921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2749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9577" y="5282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85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84500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0" y="459459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464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←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86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err="1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Shift </a:t>
            </a:r>
            <a:r>
              <a:rPr lang="en-US" dirty="0" err="1"/>
              <a:t>microoperations</a:t>
            </a:r>
            <a:r>
              <a:rPr lang="en-US" dirty="0"/>
              <a:t> are used for serial transfer of data.</a:t>
            </a:r>
          </a:p>
          <a:p>
            <a:pPr algn="just"/>
            <a:r>
              <a:rPr lang="en-US" dirty="0"/>
              <a:t>Used in conjunction with arithmetic, logic and other data processing operations.</a:t>
            </a:r>
          </a:p>
          <a:p>
            <a:pPr algn="just"/>
            <a:r>
              <a:rPr lang="en-US" dirty="0"/>
              <a:t>The content of the register can be shifted to the left or the right.</a:t>
            </a:r>
          </a:p>
          <a:p>
            <a:pPr algn="just"/>
            <a:r>
              <a:rPr lang="en-US" dirty="0"/>
              <a:t>The first flip-flop receives its binary information from the serial input.</a:t>
            </a:r>
          </a:p>
          <a:p>
            <a:pPr algn="just"/>
            <a:r>
              <a:rPr lang="en-US" dirty="0"/>
              <a:t>The information transferred through the serial input determines the type of shift.</a:t>
            </a:r>
          </a:p>
        </p:txBody>
      </p:sp>
    </p:spTree>
    <p:extLst>
      <p:ext uri="{BB962C8B-B14F-4D97-AF65-F5344CB8AC3E}">
        <p14:creationId xmlns:p14="http://schemas.microsoft.com/office/powerpoint/2010/main" val="36685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185-6340-4AEC-99B5-71CDB9A0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FD82-EF0A-46FF-9B4C-043F6EB1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860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Two parts</a:t>
            </a:r>
          </a:p>
          <a:p>
            <a:pPr lvl="1"/>
            <a:r>
              <a:rPr lang="en-IN" i="1" dirty="0"/>
              <a:t>Mantissa</a:t>
            </a:r>
            <a:r>
              <a:rPr lang="en-IN" dirty="0"/>
              <a:t> – Represents signed fixed-point number</a:t>
            </a:r>
          </a:p>
          <a:p>
            <a:pPr lvl="1"/>
            <a:r>
              <a:rPr lang="en-IN" i="1" dirty="0"/>
              <a:t>Exponent</a:t>
            </a:r>
            <a:r>
              <a:rPr lang="en-IN" dirty="0"/>
              <a:t> – Represents position of the decimal point</a:t>
            </a:r>
          </a:p>
          <a:p>
            <a:pPr algn="just"/>
            <a:r>
              <a:rPr lang="en-IN" dirty="0"/>
              <a:t>For example, the decimal number +6132.789 is represented in floating-point with a fraction and an exponent as follows: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2EDE9-8BE9-4BCE-ADF2-5335F8BABDDA}"/>
              </a:ext>
            </a:extLst>
          </p:cNvPr>
          <p:cNvSpPr txBox="1"/>
          <p:nvPr/>
        </p:nvSpPr>
        <p:spPr>
          <a:xfrm>
            <a:off x="2476500" y="3124200"/>
            <a:ext cx="10668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Fraction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48F6-B156-4654-9C29-FE3C599E81B0}"/>
              </a:ext>
            </a:extLst>
          </p:cNvPr>
          <p:cNvSpPr txBox="1"/>
          <p:nvPr/>
        </p:nvSpPr>
        <p:spPr>
          <a:xfrm>
            <a:off x="2286000" y="3524310"/>
            <a:ext cx="14478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+0.6132789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16FA-6207-4DE9-AF6E-F9B1F318BB64}"/>
              </a:ext>
            </a:extLst>
          </p:cNvPr>
          <p:cNvSpPr txBox="1"/>
          <p:nvPr/>
        </p:nvSpPr>
        <p:spPr>
          <a:xfrm>
            <a:off x="5181600" y="3124200"/>
            <a:ext cx="1219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Exponent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12E5C-DE4D-4757-A1E7-9C59D7015AA2}"/>
              </a:ext>
            </a:extLst>
          </p:cNvPr>
          <p:cNvSpPr txBox="1"/>
          <p:nvPr/>
        </p:nvSpPr>
        <p:spPr>
          <a:xfrm>
            <a:off x="5486400" y="3524310"/>
            <a:ext cx="6096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+04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C7FC0-6188-4DEA-A758-CA4595D690A9}"/>
              </a:ext>
            </a:extLst>
          </p:cNvPr>
          <p:cNvSpPr/>
          <p:nvPr/>
        </p:nvSpPr>
        <p:spPr>
          <a:xfrm>
            <a:off x="193496" y="3875544"/>
            <a:ext cx="8760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value of the exponent indicates that the actual position of the decimal point is four positions to the right of the indicated decimal point in the fraction.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Floating-point is always interpreted to represent a number in the following form: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 X r</a:t>
            </a:r>
            <a:r>
              <a:rPr lang="en-IN" sz="2400" i="1" baseline="3000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Here,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>
                <a:latin typeface="+mj-lt"/>
              </a:rPr>
              <a:t> stands for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mantissa</a:t>
            </a:r>
            <a:r>
              <a:rPr lang="en-IN" sz="2400" dirty="0">
                <a:latin typeface="+mj-lt"/>
              </a:rPr>
              <a:t>,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dirty="0">
                <a:latin typeface="+mj-lt"/>
              </a:rPr>
              <a:t> stands for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lang="en-IN" sz="2400" dirty="0">
                <a:latin typeface="+mj-lt"/>
              </a:rPr>
              <a:t>,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+mj-lt"/>
              </a:rPr>
              <a:t> means </a:t>
            </a:r>
            <a:r>
              <a:rPr lang="en-IN" sz="2400" i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radix</a:t>
            </a:r>
            <a:r>
              <a:rPr lang="en-IN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8861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Logical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logical shift</a:t>
            </a:r>
            <a:r>
              <a:rPr lang="en-US" dirty="0"/>
              <a:t> is one that transfers 0 through the serial input. </a:t>
            </a:r>
          </a:p>
          <a:p>
            <a:pPr lv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016"/>
              </p:ext>
            </p:extLst>
          </p:nvPr>
        </p:nvGraphicFramePr>
        <p:xfrm>
          <a:off x="1190624" y="28194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2477"/>
              </p:ext>
            </p:extLst>
          </p:nvPr>
        </p:nvGraphicFramePr>
        <p:xfrm>
          <a:off x="1190624" y="42302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8781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2890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47800" y="33985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00248" y="33985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62224" y="33985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90624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4024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40386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" y="2049067"/>
            <a:ext cx="308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shl</a:t>
            </a:r>
            <a:r>
              <a:rPr lang="en-US" sz="2800" dirty="0">
                <a:solidFill>
                  <a:schemeClr val="tx2"/>
                </a:solidFill>
              </a:rPr>
              <a:t> - logical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6957"/>
              </p:ext>
            </p:extLst>
          </p:nvPr>
        </p:nvGraphicFramePr>
        <p:xfrm>
          <a:off x="5725805" y="28194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53267"/>
              </p:ext>
            </p:extLst>
          </p:nvPr>
        </p:nvGraphicFramePr>
        <p:xfrm>
          <a:off x="5725805" y="42302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16181" y="28781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6181" y="42890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06793" y="33985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38537" y="33973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00513" y="33397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5805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59205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21181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4581" y="42214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62600" y="40386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2049067"/>
            <a:ext cx="332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shr</a:t>
            </a:r>
            <a:r>
              <a:rPr lang="en-US" sz="2800" dirty="0">
                <a:solidFill>
                  <a:schemeClr val="tx2"/>
                </a:solidFill>
              </a:rPr>
              <a:t> - logical shift right</a:t>
            </a:r>
          </a:p>
        </p:txBody>
      </p:sp>
    </p:spTree>
    <p:extLst>
      <p:ext uri="{BB962C8B-B14F-4D97-AF65-F5344CB8AC3E}">
        <p14:creationId xmlns:p14="http://schemas.microsoft.com/office/powerpoint/2010/main" val="26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86479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>
                <a:solidFill>
                  <a:schemeClr val="tx2"/>
                </a:solidFill>
              </a:rPr>
              <a:t>Circular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circular shift</a:t>
            </a:r>
            <a:r>
              <a:rPr lang="en-US" dirty="0"/>
              <a:t> (also known as a rotate operation) circulates the bits of the register around the two ends without loss of information. </a:t>
            </a:r>
          </a:p>
          <a:p>
            <a:pPr algn="just"/>
            <a:r>
              <a:rPr lang="en-US" dirty="0"/>
              <a:t>This is accomplished by connecting the serial output of the shift register to its serial input.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0099"/>
              </p:ext>
            </p:extLst>
          </p:nvPr>
        </p:nvGraphicFramePr>
        <p:xfrm>
          <a:off x="1495424" y="4114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78743"/>
              </p:ext>
            </p:extLst>
          </p:nvPr>
        </p:nvGraphicFramePr>
        <p:xfrm>
          <a:off x="1495424" y="55256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4173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844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46939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05048" y="46939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67024" y="46939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954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88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54102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" y="3344467"/>
            <a:ext cx="313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cil</a:t>
            </a:r>
            <a:r>
              <a:rPr lang="en-US" sz="2800" dirty="0">
                <a:solidFill>
                  <a:schemeClr val="tx2"/>
                </a:solidFill>
              </a:rPr>
              <a:t> - circular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47363"/>
              </p:ext>
            </p:extLst>
          </p:nvPr>
        </p:nvGraphicFramePr>
        <p:xfrm>
          <a:off x="6030605" y="4114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3777"/>
              </p:ext>
            </p:extLst>
          </p:nvPr>
        </p:nvGraphicFramePr>
        <p:xfrm>
          <a:off x="6030605" y="55256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20981" y="41735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0981" y="55844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311593" y="46939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43337" y="46927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05313" y="46351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91224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64005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25981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59381" y="55168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67400" y="53340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1600" y="3344467"/>
            <a:ext cx="3377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cir</a:t>
            </a:r>
            <a:r>
              <a:rPr lang="en-US" sz="2800" dirty="0">
                <a:solidFill>
                  <a:schemeClr val="tx2"/>
                </a:solidFill>
              </a:rPr>
              <a:t> - circular shift right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295400" y="3962400"/>
            <a:ext cx="2605216" cy="1885952"/>
            <a:chOff x="1295400" y="3962400"/>
            <a:chExt cx="2605216" cy="1885952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2954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700592" y="5848352"/>
              <a:ext cx="20002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900616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295400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295400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19776" y="3962400"/>
            <a:ext cx="2609848" cy="1885952"/>
            <a:chOff x="5819776" y="3962400"/>
            <a:chExt cx="2609848" cy="1885952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82296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19776" y="5848352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834064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824408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429624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1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521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>
                <a:solidFill>
                  <a:schemeClr val="tx2"/>
                </a:solidFill>
              </a:rPr>
              <a:t>Arithmetic Shift</a:t>
            </a:r>
          </a:p>
          <a:p>
            <a:pPr lvl="0" algn="just"/>
            <a:r>
              <a:rPr lang="en-US" dirty="0"/>
              <a:t>An </a:t>
            </a:r>
            <a:r>
              <a:rPr lang="en-US" i="1" dirty="0">
                <a:solidFill>
                  <a:schemeClr val="tx2"/>
                </a:solidFill>
              </a:rPr>
              <a:t>arithmetic shift</a:t>
            </a:r>
            <a:r>
              <a:rPr lang="en-US" dirty="0"/>
              <a:t> is a micro-operation that shifts a signed binary number to the left or right.</a:t>
            </a:r>
          </a:p>
          <a:p>
            <a:pPr lvl="0"/>
            <a:r>
              <a:rPr lang="en-US" dirty="0"/>
              <a:t>An arithmetic shift-left multiplies a signed binary number by 2. </a:t>
            </a:r>
          </a:p>
          <a:p>
            <a:r>
              <a:rPr lang="en-US" dirty="0"/>
              <a:t>An arithmetic shift-right divides the number by 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33919"/>
              </p:ext>
            </p:extLst>
          </p:nvPr>
        </p:nvGraphicFramePr>
        <p:xfrm>
          <a:off x="1448550" y="42672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26396"/>
              </p:ext>
            </p:extLst>
          </p:nvPr>
        </p:nvGraphicFramePr>
        <p:xfrm>
          <a:off x="1448550" y="56780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926" y="43259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26" y="57368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05726" y="484632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58174" y="48463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20150" y="484632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48550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950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3926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7326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72326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496867"/>
            <a:ext cx="3837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ashl</a:t>
            </a:r>
            <a:r>
              <a:rPr lang="en-US" sz="2800" dirty="0">
                <a:solidFill>
                  <a:schemeClr val="tx2"/>
                </a:solidFill>
              </a:rPr>
              <a:t> - arithmetic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15166"/>
              </p:ext>
            </p:extLst>
          </p:nvPr>
        </p:nvGraphicFramePr>
        <p:xfrm>
          <a:off x="5983731" y="42672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62427"/>
              </p:ext>
            </p:extLst>
          </p:nvPr>
        </p:nvGraphicFramePr>
        <p:xfrm>
          <a:off x="5983731" y="567809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174107" y="432592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4107" y="573681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4719" y="484632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96463" y="484512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58439" y="478759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91224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17131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9107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12507" y="566928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62891" y="3496867"/>
            <a:ext cx="4076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ashr</a:t>
            </a:r>
            <a:r>
              <a:rPr lang="en-US" sz="2800" dirty="0">
                <a:solidFill>
                  <a:schemeClr val="tx2"/>
                </a:solidFill>
              </a:rPr>
              <a:t> - arithmetic shift right</a:t>
            </a:r>
          </a:p>
        </p:txBody>
      </p:sp>
      <p:sp>
        <p:nvSpPr>
          <p:cNvPr id="8" name="Oval 7"/>
          <p:cNvSpPr/>
          <p:nvPr/>
        </p:nvSpPr>
        <p:spPr>
          <a:xfrm>
            <a:off x="1448550" y="4267200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86464" y="4267200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776912" y="4586288"/>
            <a:ext cx="200024" cy="1447800"/>
            <a:chOff x="5819776" y="4357688"/>
            <a:chExt cx="200024" cy="144780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5819776" y="4357688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819776" y="5791200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819776" y="4357688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8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bit Combinational Circuit Shifter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1150" y="1476378"/>
            <a:ext cx="1327450" cy="963079"/>
            <a:chOff x="1187150" y="2666996"/>
            <a:chExt cx="1632250" cy="932761"/>
          </a:xfrm>
        </p:grpSpPr>
        <p:grpSp>
          <p:nvGrpSpPr>
            <p:cNvPr id="5" name="Group 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11150" y="2770721"/>
            <a:ext cx="1327450" cy="963079"/>
            <a:chOff x="1187150" y="2666996"/>
            <a:chExt cx="1632250" cy="932761"/>
          </a:xfrm>
        </p:grpSpPr>
        <p:grpSp>
          <p:nvGrpSpPr>
            <p:cNvPr id="25" name="Group 2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11150" y="4038600"/>
            <a:ext cx="1327450" cy="963079"/>
            <a:chOff x="1187150" y="2666996"/>
            <a:chExt cx="1632250" cy="932761"/>
          </a:xfrm>
        </p:grpSpPr>
        <p:grpSp>
          <p:nvGrpSpPr>
            <p:cNvPr id="30" name="Group 29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11150" y="5332943"/>
            <a:ext cx="1327450" cy="963079"/>
            <a:chOff x="1187150" y="2666996"/>
            <a:chExt cx="1632250" cy="932761"/>
          </a:xfrm>
        </p:grpSpPr>
        <p:grpSp>
          <p:nvGrpSpPr>
            <p:cNvPr id="35" name="Group 3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2200" y="1143000"/>
            <a:ext cx="380022" cy="4371976"/>
            <a:chOff x="2362200" y="1143000"/>
            <a:chExt cx="380022" cy="437197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362200" y="1143000"/>
              <a:ext cx="0" cy="43719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62200" y="16764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62200" y="29718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62200" y="4238624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62200" y="5514976"/>
              <a:ext cx="380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1981200" y="3243264"/>
            <a:ext cx="76102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81200" y="2590800"/>
            <a:ext cx="0" cy="6524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600" y="2590800"/>
            <a:ext cx="13716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9600" y="2209800"/>
            <a:ext cx="2132622" cy="2286000"/>
            <a:chOff x="609600" y="2209800"/>
            <a:chExt cx="2132622" cy="2286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76400" y="2209800"/>
              <a:ext cx="104775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76400" y="2209800"/>
              <a:ext cx="0" cy="2286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676400" y="4495800"/>
              <a:ext cx="1065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9600" y="2971800"/>
              <a:ext cx="1066800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9600" y="3519488"/>
            <a:ext cx="2132622" cy="2294995"/>
            <a:chOff x="609600" y="3519488"/>
            <a:chExt cx="2132622" cy="229499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09600" y="3519488"/>
              <a:ext cx="21183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95400" y="3519488"/>
              <a:ext cx="0" cy="22860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37" idx="1"/>
            </p:cNvCxnSpPr>
            <p:nvPr/>
          </p:nvCxnSpPr>
          <p:spPr>
            <a:xfrm>
              <a:off x="1296378" y="5805488"/>
              <a:ext cx="1445844" cy="8995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0578" y="4133848"/>
            <a:ext cx="2132622" cy="652464"/>
            <a:chOff x="610578" y="4133848"/>
            <a:chExt cx="2132622" cy="65246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66800" y="4786312"/>
              <a:ext cx="1676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66800" y="4133848"/>
              <a:ext cx="0" cy="6524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10578" y="4133848"/>
              <a:ext cx="4562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609600" y="1952624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0578" y="6096000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048124" y="195262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038600" y="3276600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48124" y="4510088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38600" y="583406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6831" y="236585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6831" y="277311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5322" y="32766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5322" y="391976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354905" y="155148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47419" y="288425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61483" y="409569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61483" y="542298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4000" y="9714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9723" y="914400"/>
            <a:ext cx="1366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 – Shift right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 – Shift left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5322" y="1743045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716" y="58674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81692"/>
              </p:ext>
            </p:extLst>
          </p:nvPr>
        </p:nvGraphicFramePr>
        <p:xfrm>
          <a:off x="4876800" y="4238623"/>
          <a:ext cx="4136445" cy="16345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I</a:t>
                      </a:r>
                      <a:r>
                        <a:rPr lang="en-US" sz="2400" baseline="-25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022042" y="1219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4663" y="3702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6941" y="31152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578" y="2162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8428" y="25765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31877" y="5405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44155" y="40671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44792" y="152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55642" y="28317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48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61" grpId="0"/>
      <p:bldP spid="62" grpId="0"/>
      <p:bldP spid="63" grpId="0"/>
      <p:bldP spid="65" grpId="0"/>
      <p:bldP spid="67" grpId="0"/>
      <p:bldP spid="70" grpId="0"/>
      <p:bldP spid="74" grpId="0"/>
      <p:bldP spid="75" grpId="0"/>
      <p:bldP spid="7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bit Combinational Circuit 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4-bit shifter has four data inputs,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 and four data outputs, H</a:t>
            </a:r>
            <a:r>
              <a:rPr lang="en-US" baseline="-25000" dirty="0"/>
              <a:t>0</a:t>
            </a:r>
            <a:r>
              <a:rPr lang="en-US" dirty="0"/>
              <a:t> through H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There are two serial inputs, one for shift left (I</a:t>
            </a:r>
            <a:r>
              <a:rPr lang="en-US" baseline="-25000" dirty="0"/>
              <a:t>L</a:t>
            </a:r>
            <a:r>
              <a:rPr lang="en-US" dirty="0"/>
              <a:t>) and the other for shift right (I</a:t>
            </a:r>
            <a:r>
              <a:rPr lang="en-US" baseline="-25000" dirty="0"/>
              <a:t>L</a:t>
            </a:r>
            <a:r>
              <a:rPr lang="en-US" dirty="0"/>
              <a:t>). </a:t>
            </a:r>
          </a:p>
          <a:p>
            <a:pPr lvl="0" algn="just"/>
            <a:r>
              <a:rPr lang="en-US" dirty="0"/>
              <a:t>When the selection input S = 0, the input data are shifted right (down in the diagram). </a:t>
            </a:r>
          </a:p>
          <a:p>
            <a:pPr algn="just"/>
            <a:r>
              <a:rPr lang="en-US" dirty="0"/>
              <a:t>When S = 1, the input data are shifted left (up in the diagram).</a:t>
            </a:r>
          </a:p>
          <a:p>
            <a:pPr algn="just"/>
            <a:r>
              <a:rPr lang="en-US" dirty="0"/>
              <a:t>The two serial inputs can be controlled by another multiplexer to provide the three possible types of shifts.</a:t>
            </a:r>
          </a:p>
        </p:txBody>
      </p:sp>
    </p:spTree>
    <p:extLst>
      <p:ext uri="{BB962C8B-B14F-4D97-AF65-F5344CB8AC3E}">
        <p14:creationId xmlns:p14="http://schemas.microsoft.com/office/powerpoint/2010/main" val="13458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Instead of having individual registers performing the micro operations directly, computer systems employ a number of storage registers connected to a common operational unit called an arithmetic logic unit, abbreviated ALU.</a:t>
            </a:r>
          </a:p>
          <a:p>
            <a:pPr lvl="0" algn="just"/>
            <a:r>
              <a:rPr lang="en-US" dirty="0"/>
              <a:t>To perform a microoperation, the contents of specified registers are placed in the inputs of the common ALU. </a:t>
            </a:r>
          </a:p>
          <a:p>
            <a:pPr lvl="0" algn="just"/>
            <a:r>
              <a:rPr lang="en-US" dirty="0"/>
              <a:t>The ALU performs an operation and the result of the operation is then transferred to a destination register. </a:t>
            </a:r>
          </a:p>
          <a:p>
            <a:pPr algn="just"/>
            <a:r>
              <a:rPr lang="en-US" dirty="0"/>
              <a:t>The arithmetic, logic, and shift circuits introduced in previous sections can be combined into one ALU with common selection variables.</a:t>
            </a:r>
          </a:p>
        </p:txBody>
      </p:sp>
    </p:spTree>
    <p:extLst>
      <p:ext uri="{BB962C8B-B14F-4D97-AF65-F5344CB8AC3E}">
        <p14:creationId xmlns:p14="http://schemas.microsoft.com/office/powerpoint/2010/main" val="34657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057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6972229" y="3143328"/>
            <a:ext cx="1752773" cy="1371630"/>
            <a:chOff x="1216235" y="2645115"/>
            <a:chExt cx="1752773" cy="1371630"/>
          </a:xfrm>
        </p:grpSpPr>
        <p:grpSp>
          <p:nvGrpSpPr>
            <p:cNvPr id="8" name="Group 7"/>
            <p:cNvGrpSpPr/>
            <p:nvPr/>
          </p:nvGrpSpPr>
          <p:grpSpPr>
            <a:xfrm>
              <a:off x="1216235" y="2645115"/>
              <a:ext cx="1752773" cy="1371630"/>
              <a:chOff x="363262" y="1415992"/>
              <a:chExt cx="1685610" cy="227400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2035" y="1452282"/>
                <a:ext cx="1676837" cy="2237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635888" y="1143366"/>
                <a:ext cx="609084" cy="1154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5400000">
              <a:off x="1714986" y="3026283"/>
              <a:ext cx="677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5600" y="235773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stage of arithmetic circuit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0362" y="472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stage of logic circuit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" y="13287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32378" y="1219200"/>
            <a:ext cx="6644036" cy="1905000"/>
            <a:chOff x="532378" y="1219200"/>
            <a:chExt cx="6644036" cy="1905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2378" y="1219200"/>
              <a:ext cx="6097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29400" y="1219200"/>
              <a:ext cx="0" cy="190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29400" y="3124200"/>
              <a:ext cx="547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33400" y="1509712"/>
            <a:ext cx="6651282" cy="1843088"/>
            <a:chOff x="533400" y="1509712"/>
            <a:chExt cx="6651282" cy="18430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1524000"/>
              <a:ext cx="571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48400" y="1509712"/>
              <a:ext cx="0" cy="1843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48400" y="3352800"/>
              <a:ext cx="93628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419600" y="2806981"/>
            <a:ext cx="2756814" cy="898276"/>
            <a:chOff x="4419600" y="2806981"/>
            <a:chExt cx="2756814" cy="89827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419600" y="2819400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67400" y="2806981"/>
              <a:ext cx="0" cy="8982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05257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19600" y="3990976"/>
            <a:ext cx="2756814" cy="1085848"/>
            <a:chOff x="4419600" y="3990976"/>
            <a:chExt cx="2756814" cy="108584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419600" y="5057743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67400" y="3990976"/>
              <a:ext cx="0" cy="10858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67400" y="3990976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32378" y="4248152"/>
            <a:ext cx="6644036" cy="1695448"/>
            <a:chOff x="532378" y="4248152"/>
            <a:chExt cx="6644036" cy="16954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32378" y="5943600"/>
              <a:ext cx="5716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48400" y="4248152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48400" y="4248152"/>
              <a:ext cx="928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33400" y="4510088"/>
            <a:ext cx="6644036" cy="1695448"/>
            <a:chOff x="533400" y="4510088"/>
            <a:chExt cx="6644036" cy="169544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33400" y="6205536"/>
              <a:ext cx="6096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510088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29400" y="4510088"/>
              <a:ext cx="54803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33400" y="1905000"/>
            <a:ext cx="2286000" cy="2605088"/>
            <a:chOff x="533400" y="1905000"/>
            <a:chExt cx="2286000" cy="260508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3400" y="1919288"/>
              <a:ext cx="16002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33600" y="1905000"/>
              <a:ext cx="0" cy="2605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33600" y="2362200"/>
              <a:ext cx="6858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19312" y="4510088"/>
              <a:ext cx="685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33400" y="2347912"/>
            <a:ext cx="2286000" cy="2452688"/>
            <a:chOff x="533400" y="2347912"/>
            <a:chExt cx="2286000" cy="245268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33400" y="2362200"/>
              <a:ext cx="1143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76400" y="2347912"/>
              <a:ext cx="0" cy="24526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76400" y="2667000"/>
              <a:ext cx="11430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76400" y="4800600"/>
              <a:ext cx="112871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32378" y="3005136"/>
            <a:ext cx="2287022" cy="2162176"/>
            <a:chOff x="532378" y="3005136"/>
            <a:chExt cx="2287022" cy="216217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2378" y="5167312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14400" y="3005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14400" y="3019424"/>
              <a:ext cx="190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32378" y="3386136"/>
            <a:ext cx="2287022" cy="2176464"/>
            <a:chOff x="532378" y="3386136"/>
            <a:chExt cx="2287022" cy="21764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32378" y="5562600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95400" y="3386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295400" y="3400424"/>
              <a:ext cx="1524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7032" y="9906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032" y="16764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032" y="211449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320" y="529110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252" y="4953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6900" y="563880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47624" y="594360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3581400" y="1728817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67112" y="164300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581400" y="3581400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81400" y="36384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96550" y="241929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05400" y="462909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8534422" y="3810000"/>
            <a:ext cx="419078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534400" y="34098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29200" y="55626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shr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9200" y="584829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shl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CB288D-0CE5-4C2C-B055-5B107964428D}"/>
              </a:ext>
            </a:extLst>
          </p:cNvPr>
          <p:cNvSpPr txBox="1"/>
          <p:nvPr/>
        </p:nvSpPr>
        <p:spPr>
          <a:xfrm>
            <a:off x="7133784" y="3039286"/>
            <a:ext cx="7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8961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/>
      <p:bldP spid="100" grpId="0"/>
      <p:bldP spid="102" grpId="0"/>
      <p:bldP spid="103" grpId="0"/>
      <p:bldP spid="106" grpId="0"/>
      <p:bldP spid="107" grpId="0"/>
      <p:bldP spid="1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09600"/>
          </a:xfrm>
        </p:spPr>
        <p:txBody>
          <a:bodyPr/>
          <a:lstStyle/>
          <a:p>
            <a:r>
              <a:rPr lang="en-US" dirty="0"/>
              <a:t>ALU Function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93451"/>
              </p:ext>
            </p:extLst>
          </p:nvPr>
        </p:nvGraphicFramePr>
        <p:xfrm>
          <a:off x="190493" y="1511378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5561"/>
              </p:ext>
            </p:extLst>
          </p:nvPr>
        </p:nvGraphicFramePr>
        <p:xfrm>
          <a:off x="190493" y="1971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13451"/>
              </p:ext>
            </p:extLst>
          </p:nvPr>
        </p:nvGraphicFramePr>
        <p:xfrm>
          <a:off x="190492" y="24282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8737"/>
              </p:ext>
            </p:extLst>
          </p:nvPr>
        </p:nvGraphicFramePr>
        <p:xfrm>
          <a:off x="190491" y="28854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27053"/>
              </p:ext>
            </p:extLst>
          </p:nvPr>
        </p:nvGraphicFramePr>
        <p:xfrm>
          <a:off x="190490" y="33426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 with 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01427"/>
              </p:ext>
            </p:extLst>
          </p:nvPr>
        </p:nvGraphicFramePr>
        <p:xfrm>
          <a:off x="190489" y="37998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 with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69168"/>
              </p:ext>
            </p:extLst>
          </p:nvPr>
        </p:nvGraphicFramePr>
        <p:xfrm>
          <a:off x="190489" y="4257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2774"/>
              </p:ext>
            </p:extLst>
          </p:nvPr>
        </p:nvGraphicFramePr>
        <p:xfrm>
          <a:off x="190488" y="4708071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Logic Shift Unit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896"/>
              </p:ext>
            </p:extLst>
          </p:nvPr>
        </p:nvGraphicFramePr>
        <p:xfrm>
          <a:off x="190493" y="1066800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5492"/>
              </p:ext>
            </p:extLst>
          </p:nvPr>
        </p:nvGraphicFramePr>
        <p:xfrm>
          <a:off x="190493" y="15264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189336"/>
                  </p:ext>
                </p:extLst>
              </p:nvPr>
            </p:nvGraphicFramePr>
            <p:xfrm>
              <a:off x="190492" y="1983687"/>
              <a:ext cx="8763007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23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09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⋀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189336"/>
                  </p:ext>
                </p:extLst>
              </p:nvPr>
            </p:nvGraphicFramePr>
            <p:xfrm>
              <a:off x="190492" y="1983687"/>
              <a:ext cx="8763007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23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09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714" t="-10526" r="-14142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021138"/>
                  </p:ext>
                </p:extLst>
              </p:nvPr>
            </p:nvGraphicFramePr>
            <p:xfrm>
              <a:off x="190491" y="2440887"/>
              <a:ext cx="8763007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23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09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021138"/>
                  </p:ext>
                </p:extLst>
              </p:nvPr>
            </p:nvGraphicFramePr>
            <p:xfrm>
              <a:off x="190491" y="2440887"/>
              <a:ext cx="8763007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23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00990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9714" t="-10526" r="-14142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20340"/>
              </p:ext>
            </p:extLst>
          </p:nvPr>
        </p:nvGraphicFramePr>
        <p:xfrm>
          <a:off x="190490" y="28980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⊕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39082"/>
              </p:ext>
            </p:extLst>
          </p:nvPr>
        </p:nvGraphicFramePr>
        <p:xfrm>
          <a:off x="190489" y="33552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Complement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69718"/>
              </p:ext>
            </p:extLst>
          </p:nvPr>
        </p:nvGraphicFramePr>
        <p:xfrm>
          <a:off x="190489" y="381248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</a:t>
                      </a:r>
                      <a:r>
                        <a:rPr lang="en-US" sz="2400" b="0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shr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Shift</a:t>
                      </a:r>
                      <a:r>
                        <a:rPr lang="en-US" sz="2400" b="0" baseline="0" dirty="0"/>
                        <a:t> right A into 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3547"/>
              </p:ext>
            </p:extLst>
          </p:nvPr>
        </p:nvGraphicFramePr>
        <p:xfrm>
          <a:off x="190488" y="4263493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</a:t>
                      </a:r>
                      <a:r>
                        <a:rPr lang="en-US" sz="2400" b="0" i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shl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Shift</a:t>
                      </a:r>
                      <a:r>
                        <a:rPr lang="en-US" sz="2400" b="0" baseline="0" dirty="0"/>
                        <a:t> left A into 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asked in GTU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do you mean by register transfer? Explain in detail. Also discuss three-state bus buffer.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List and explain types of shift operations on accumulator.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Define RTL. Explain how register transfer takes place in basic computer system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multiplexing? Explain the multiplexing of control signals in ALU.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how complement number system is useful in computer system. Discuss any one complement number system with example.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Draw the block diagram of 4-bit arithmetic circuit and explain it in detail.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shift micro operations and Draw neat and clean diagram for 4-bit combinational circuit shifter.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hardware implementation of common bus system using three state buffers. Mention assumptions if required.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4-bit adder-</a:t>
            </a:r>
            <a:r>
              <a:rPr lang="en-US" dirty="0" err="1"/>
              <a:t>subtractor</a:t>
            </a:r>
            <a:r>
              <a:rPr lang="en-US" dirty="0"/>
              <a:t> with diagram.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floating point representation.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a Digital Computer System? Explain the role of binary number system in it.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Design a digital circuit for 4-bit binary adder.</a:t>
            </a:r>
          </a:p>
        </p:txBody>
      </p:sp>
    </p:spTree>
    <p:extLst>
      <p:ext uri="{BB962C8B-B14F-4D97-AF65-F5344CB8AC3E}">
        <p14:creationId xmlns:p14="http://schemas.microsoft.com/office/powerpoint/2010/main" val="146757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E66B-E230-467A-AAE1-9EFE4BB7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419F-967A-473E-A76E-5F3A6E57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209800"/>
          </a:xfrm>
        </p:spPr>
        <p:txBody>
          <a:bodyPr/>
          <a:lstStyle/>
          <a:p>
            <a:r>
              <a:rPr lang="en-IN" dirty="0"/>
              <a:t>Normalization</a:t>
            </a:r>
          </a:p>
          <a:p>
            <a:pPr lvl="1"/>
            <a:r>
              <a:rPr lang="en-IN" dirty="0"/>
              <a:t>A floating point number is said to be normalized if the most significant digit of the mantissa is nonzero.</a:t>
            </a:r>
          </a:p>
          <a:p>
            <a:pPr lvl="1"/>
            <a:r>
              <a:rPr lang="en-IN" dirty="0"/>
              <a:t>For example, the decimal number 350 is normalized but 00035 is not.</a:t>
            </a:r>
          </a:p>
          <a:p>
            <a:r>
              <a:rPr lang="en-IN" dirty="0"/>
              <a:t>ANSI 32-bit floating point byte format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0335D-2AC8-4199-A9D4-E7313ACCADA2}"/>
              </a:ext>
            </a:extLst>
          </p:cNvPr>
          <p:cNvSpPr txBox="1"/>
          <p:nvPr/>
        </p:nvSpPr>
        <p:spPr>
          <a:xfrm>
            <a:off x="618736" y="3217357"/>
            <a:ext cx="966868" cy="4196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Byte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A889-095C-4C71-9618-5AEBA4B93AAB}"/>
              </a:ext>
            </a:extLst>
          </p:cNvPr>
          <p:cNvSpPr txBox="1"/>
          <p:nvPr/>
        </p:nvSpPr>
        <p:spPr>
          <a:xfrm>
            <a:off x="446926" y="3622855"/>
            <a:ext cx="1380506" cy="39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SEEEEEEE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F8396-0AE6-45AD-952A-956D297E7FE4}"/>
              </a:ext>
            </a:extLst>
          </p:cNvPr>
          <p:cNvSpPr txBox="1"/>
          <p:nvPr/>
        </p:nvSpPr>
        <p:spPr>
          <a:xfrm>
            <a:off x="2538332" y="3210674"/>
            <a:ext cx="966868" cy="4196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Byte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1578-21AD-4E6D-914E-89B4A14F80BD}"/>
              </a:ext>
            </a:extLst>
          </p:cNvPr>
          <p:cNvSpPr txBox="1"/>
          <p:nvPr/>
        </p:nvSpPr>
        <p:spPr>
          <a:xfrm>
            <a:off x="1828800" y="3631736"/>
            <a:ext cx="2364750" cy="3815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.MMMMMMMM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9649F-7D4F-4BAA-8C23-5E3E41C5DE68}"/>
              </a:ext>
            </a:extLst>
          </p:cNvPr>
          <p:cNvSpPr txBox="1"/>
          <p:nvPr/>
        </p:nvSpPr>
        <p:spPr>
          <a:xfrm>
            <a:off x="4824332" y="3210674"/>
            <a:ext cx="966868" cy="4196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Byte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AE4A9-87E9-4BDF-80FA-7F233EB2D26C}"/>
              </a:ext>
            </a:extLst>
          </p:cNvPr>
          <p:cNvSpPr txBox="1"/>
          <p:nvPr/>
        </p:nvSpPr>
        <p:spPr>
          <a:xfrm>
            <a:off x="7186532" y="3210674"/>
            <a:ext cx="966868" cy="4196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Byte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1BB7D-2448-43DF-8FA7-F79D755C474D}"/>
              </a:ext>
            </a:extLst>
          </p:cNvPr>
          <p:cNvSpPr txBox="1"/>
          <p:nvPr/>
        </p:nvSpPr>
        <p:spPr>
          <a:xfrm>
            <a:off x="4188450" y="3631736"/>
            <a:ext cx="2364750" cy="3815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MMMMMMMM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4AA75-32D3-45C2-A1DB-F53420F5ECDD}"/>
              </a:ext>
            </a:extLst>
          </p:cNvPr>
          <p:cNvSpPr txBox="1"/>
          <p:nvPr/>
        </p:nvSpPr>
        <p:spPr>
          <a:xfrm>
            <a:off x="6553200" y="3631736"/>
            <a:ext cx="2364750" cy="3815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MMMMMMMM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BBF9B6-EA5B-432C-BC20-DA7A391FE21B}"/>
              </a:ext>
            </a:extLst>
          </p:cNvPr>
          <p:cNvSpPr txBox="1">
            <a:spLocks/>
          </p:cNvSpPr>
          <p:nvPr/>
        </p:nvSpPr>
        <p:spPr>
          <a:xfrm>
            <a:off x="195228" y="4034185"/>
            <a:ext cx="87630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/>
              <a:t>S = Sign of Mantissa, E = Exponent bits, M = Mantissa bits</a:t>
            </a:r>
          </a:p>
          <a:p>
            <a:r>
              <a:rPr lang="en-IN" dirty="0"/>
              <a:t>Example, 13 = 1101 = 0.1101 x 2</a:t>
            </a:r>
            <a:r>
              <a:rPr lang="en-IN" baseline="30000" dirty="0"/>
              <a:t>4</a:t>
            </a:r>
          </a:p>
          <a:p>
            <a:pPr marL="0" indent="0">
              <a:buNone/>
            </a:pPr>
            <a:r>
              <a:rPr lang="en-IN" dirty="0"/>
              <a:t>                                         = 00000100  .11010000  00000000  00000000</a:t>
            </a:r>
          </a:p>
          <a:p>
            <a:r>
              <a:rPr lang="en-IN" dirty="0"/>
              <a:t>Example, -17 = - 10001 = -0.10001 x 2</a:t>
            </a:r>
            <a:r>
              <a:rPr lang="en-IN" baseline="30000" dirty="0"/>
              <a:t>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= </a:t>
            </a:r>
            <a:r>
              <a:rPr lang="en-IN"/>
              <a:t>10000101  .10001000  </a:t>
            </a:r>
            <a:r>
              <a:rPr lang="en-IN" dirty="0"/>
              <a:t>00000000  00000000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4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asked in GTU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Represent (8620)</a:t>
            </a:r>
            <a:r>
              <a:rPr lang="en-US" baseline="-25000" dirty="0"/>
              <a:t>10</a:t>
            </a:r>
            <a:r>
              <a:rPr lang="en-US" dirty="0"/>
              <a:t> in (1) binary (2) Excess-3 code and (3) 2421 code.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Explain selective set, selective complement and selective clear.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How negative integer number represented in memory? Explain with suitable example.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Explain Micro operation.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What does this mean: R2 ← R1?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What does this mean: T0: R4 ← R0?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What is a Bus?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What is an ALU?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"Represent the following conditional control statement(s) by two register transfer statements with control function. If (P=1) then (R1 ← R2) else if (Q=1) then (R1 ← R3)"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State true or false: In binary number system, B - A is equivalent to B + A' + 1.</a:t>
            </a:r>
          </a:p>
          <a:p>
            <a:pPr marL="457200" indent="-457200" algn="just">
              <a:buFont typeface="+mj-lt"/>
              <a:buAutoNum type="arabicPeriod" startAt="13"/>
            </a:pPr>
            <a:r>
              <a:rPr lang="en-US" dirty="0"/>
              <a:t>Draw a diagram of 4-bit binary </a:t>
            </a:r>
            <a:r>
              <a:rPr lang="en-US" dirty="0" err="1"/>
              <a:t>incrementer</a:t>
            </a:r>
            <a:r>
              <a:rPr lang="en-US" dirty="0"/>
              <a:t> and explain it briefly.</a:t>
            </a:r>
          </a:p>
        </p:txBody>
      </p:sp>
    </p:spTree>
    <p:extLst>
      <p:ext uri="{BB962C8B-B14F-4D97-AF65-F5344CB8AC3E}">
        <p14:creationId xmlns:p14="http://schemas.microsoft.com/office/powerpoint/2010/main" val="40820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Register Transfer Language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dirty="0"/>
              <a:t>Data Representation &amp; RTL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91958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19400"/>
          </a:xfrm>
        </p:spPr>
        <p:txBody>
          <a:bodyPr/>
          <a:lstStyle/>
          <a:p>
            <a:r>
              <a:rPr lang="en-US" dirty="0"/>
              <a:t>Computer Registers are designated by capital letters.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i="1" dirty="0"/>
              <a:t>MAR – </a:t>
            </a:r>
            <a:r>
              <a:rPr lang="en-US" dirty="0"/>
              <a:t>Memory Address Register</a:t>
            </a:r>
          </a:p>
          <a:p>
            <a:pPr lvl="1"/>
            <a:r>
              <a:rPr lang="en-US" i="1" dirty="0"/>
              <a:t>PC – </a:t>
            </a:r>
            <a:r>
              <a:rPr lang="en-US" dirty="0"/>
              <a:t>Program Counter</a:t>
            </a:r>
          </a:p>
          <a:p>
            <a:pPr lvl="1"/>
            <a:r>
              <a:rPr lang="en-US" i="1" dirty="0"/>
              <a:t>IR – </a:t>
            </a:r>
            <a:r>
              <a:rPr lang="en-US" dirty="0"/>
              <a:t>Instruction Register</a:t>
            </a:r>
          </a:p>
          <a:p>
            <a:pPr lvl="1"/>
            <a:r>
              <a:rPr lang="en-US" i="1" dirty="0"/>
              <a:t>R1 – </a:t>
            </a:r>
            <a:r>
              <a:rPr lang="en-US" dirty="0"/>
              <a:t>Processor Register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491096"/>
                  </p:ext>
                </p:extLst>
              </p:nvPr>
            </p:nvGraphicFramePr>
            <p:xfrm>
              <a:off x="304800" y="40386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491096"/>
                  </p:ext>
                </p:extLst>
              </p:nvPr>
            </p:nvGraphicFramePr>
            <p:xfrm>
              <a:off x="304800" y="40386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0" t="-1042" r="-48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05260"/>
              </p:ext>
            </p:extLst>
          </p:nvPr>
        </p:nvGraphicFramePr>
        <p:xfrm>
          <a:off x="4571996" y="4038600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04985"/>
                  </p:ext>
                </p:extLst>
              </p:nvPr>
            </p:nvGraphicFramePr>
            <p:xfrm>
              <a:off x="304800" y="53340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304985"/>
                  </p:ext>
                </p:extLst>
              </p:nvPr>
            </p:nvGraphicFramePr>
            <p:xfrm>
              <a:off x="304800" y="5334000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0" t="-2105" r="-480" b="-31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38862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49214"/>
              </p:ext>
            </p:extLst>
          </p:nvPr>
        </p:nvGraphicFramePr>
        <p:xfrm>
          <a:off x="4567233" y="5334000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PC (H)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PC (L)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89914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7762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1538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2464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8696" y="4629090"/>
            <a:ext cx="1224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Register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72683" y="4629090"/>
            <a:ext cx="2580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Showing individual bits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7651" y="5913120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Numbering of bits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5868" y="5925562"/>
            <a:ext cx="249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Divided into two parts</a:t>
            </a:r>
          </a:p>
        </p:txBody>
      </p:sp>
    </p:spTree>
    <p:extLst>
      <p:ext uri="{BB962C8B-B14F-4D97-AF65-F5344CB8AC3E}">
        <p14:creationId xmlns:p14="http://schemas.microsoft.com/office/powerpoint/2010/main" val="4034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29215</TotalTime>
  <Words>5367</Words>
  <Application>Microsoft Office PowerPoint</Application>
  <PresentationFormat>On-screen Show (4:3)</PresentationFormat>
  <Paragraphs>1383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Cambria</vt:lpstr>
      <vt:lpstr>Cambria Math</vt:lpstr>
      <vt:lpstr>Open Sans Extrabold</vt:lpstr>
      <vt:lpstr>Open Sans Semibold</vt:lpstr>
      <vt:lpstr>Wingdings</vt:lpstr>
      <vt:lpstr>Office Theme</vt:lpstr>
      <vt:lpstr>PowerPoint Presentation</vt:lpstr>
      <vt:lpstr>Topics to be covered</vt:lpstr>
      <vt:lpstr>Basic Computer Data Types</vt:lpstr>
      <vt:lpstr>Complements</vt:lpstr>
      <vt:lpstr>Fixed Point Representation</vt:lpstr>
      <vt:lpstr>Floating Point Representation</vt:lpstr>
      <vt:lpstr>Floating Point Representation</vt:lpstr>
      <vt:lpstr>Register Transfer Language</vt:lpstr>
      <vt:lpstr>Register</vt:lpstr>
      <vt:lpstr>Microoperations</vt:lpstr>
      <vt:lpstr>Register Transfer Language</vt:lpstr>
      <vt:lpstr>Register Transfer</vt:lpstr>
      <vt:lpstr>Register Transfer with Control Function</vt:lpstr>
      <vt:lpstr>Bus and Memory Transfers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Tri-state Buffer (3 state Buffer)</vt:lpstr>
      <vt:lpstr>Tri-state Buffer (3 state Buffer)</vt:lpstr>
      <vt:lpstr>Common Bus System using Decoder and Tri-state Buffer</vt:lpstr>
      <vt:lpstr>Common Bus System using Decoder and Tri-state Buffer</vt:lpstr>
      <vt:lpstr>Common Bus System using Decoder and Tri-state Buffer</vt:lpstr>
      <vt:lpstr>Arithmetic Microoperations</vt:lpstr>
      <vt:lpstr>Arithmetic Microoperations</vt:lpstr>
      <vt:lpstr>Binary Adder</vt:lpstr>
      <vt:lpstr>4 – bit Binary Adder</vt:lpstr>
      <vt:lpstr>4 – bit Binary Adder</vt:lpstr>
      <vt:lpstr>4 – bit Binary Adder</vt:lpstr>
      <vt:lpstr>Binary Adder-Subtractor</vt:lpstr>
      <vt:lpstr>4 – bit Binary Adder-Subtractor</vt:lpstr>
      <vt:lpstr>4 – bit Binary Adder-Subtractor</vt:lpstr>
      <vt:lpstr>Binary Incrementer</vt:lpstr>
      <vt:lpstr>4 – bit Binary Incrementer</vt:lpstr>
      <vt:lpstr>4 – bit Binary Incrementer</vt:lpstr>
      <vt:lpstr>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Logic Microoperations</vt:lpstr>
      <vt:lpstr>16 Logic Microoperations</vt:lpstr>
      <vt:lpstr>16 Logic Microoperations</vt:lpstr>
      <vt:lpstr>Hardware Implementation of Logic Circuit</vt:lpstr>
      <vt:lpstr>Hardware Implementation of Logic Circuit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Shift Microoperations</vt:lpstr>
      <vt:lpstr>Types of Shift</vt:lpstr>
      <vt:lpstr>Types of Shift</vt:lpstr>
      <vt:lpstr>Types of Shift</vt:lpstr>
      <vt:lpstr>4 - bit Combinational Circuit Shifter</vt:lpstr>
      <vt:lpstr>4 - bit Combinational Circuit Shifter</vt:lpstr>
      <vt:lpstr>4 – bit Arithmetic Logic Shift Unit</vt:lpstr>
      <vt:lpstr>4 – bit Arithmetic Logic Shift Unit</vt:lpstr>
      <vt:lpstr>4 – bit Arithmetic Logic Shift Unit</vt:lpstr>
      <vt:lpstr>4 – bit Arithmetic Logic Shift Unit</vt:lpstr>
      <vt:lpstr>Questions asked in GTU exam</vt:lpstr>
      <vt:lpstr>Questions asked in GTU exam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1173</cp:revision>
  <dcterms:created xsi:type="dcterms:W3CDTF">2013-05-17T03:00:03Z</dcterms:created>
  <dcterms:modified xsi:type="dcterms:W3CDTF">2020-01-02T04:43:26Z</dcterms:modified>
</cp:coreProperties>
</file>