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417" r:id="rId2"/>
    <p:sldId id="351" r:id="rId3"/>
    <p:sldId id="322" r:id="rId4"/>
    <p:sldId id="355" r:id="rId5"/>
    <p:sldId id="352" r:id="rId6"/>
    <p:sldId id="353" r:id="rId7"/>
    <p:sldId id="354" r:id="rId8"/>
    <p:sldId id="356" r:id="rId9"/>
    <p:sldId id="357" r:id="rId10"/>
    <p:sldId id="359" r:id="rId11"/>
    <p:sldId id="361" r:id="rId12"/>
    <p:sldId id="360" r:id="rId13"/>
    <p:sldId id="362" r:id="rId14"/>
    <p:sldId id="363" r:id="rId15"/>
    <p:sldId id="364" r:id="rId16"/>
    <p:sldId id="365" r:id="rId17"/>
    <p:sldId id="366" r:id="rId18"/>
    <p:sldId id="367" r:id="rId19"/>
    <p:sldId id="368" r:id="rId20"/>
    <p:sldId id="257" r:id="rId21"/>
    <p:sldId id="371" r:id="rId22"/>
    <p:sldId id="370" r:id="rId23"/>
    <p:sldId id="372" r:id="rId24"/>
    <p:sldId id="373" r:id="rId25"/>
    <p:sldId id="374" r:id="rId26"/>
    <p:sldId id="375" r:id="rId27"/>
    <p:sldId id="376" r:id="rId28"/>
    <p:sldId id="378" r:id="rId29"/>
    <p:sldId id="384" r:id="rId30"/>
    <p:sldId id="385" r:id="rId31"/>
    <p:sldId id="386" r:id="rId32"/>
    <p:sldId id="379" r:id="rId33"/>
    <p:sldId id="387" r:id="rId34"/>
    <p:sldId id="377" r:id="rId35"/>
    <p:sldId id="380" r:id="rId36"/>
    <p:sldId id="381" r:id="rId37"/>
    <p:sldId id="256"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18" r:id="rId60"/>
    <p:sldId id="410" r:id="rId61"/>
    <p:sldId id="411" r:id="rId62"/>
    <p:sldId id="412" r:id="rId63"/>
    <p:sldId id="413" r:id="rId64"/>
    <p:sldId id="414" r:id="rId65"/>
    <p:sldId id="41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48DbwRkhe7bLmdhlkr32g==" hashData="oXO5NPyC1LsL2BKrRdnNTM6I0SpbgFrSEgL3UBzsYZgC4E/NqdIwR6WglNtwRmZ7XqiDVN5PJwXVqNiYfS5PFQ=="/>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a:srgbClr val="990000"/>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7" d="100"/>
          <a:sy n="67" d="100"/>
        </p:scale>
        <p:origin x="139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AD4E04-80BD-4CB6-BEEE-8FE14939224F}" type="datetimeFigureOut">
              <a:rPr lang="en-US" smtClean="0"/>
              <a:t>15-Jan-20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791839-2856-42CC-B6B3-A1A17BB3F76D}" type="slidenum">
              <a:rPr lang="en-US" smtClean="0"/>
              <a:t>‹#›</a:t>
            </a:fld>
            <a:endParaRPr lang="en-US"/>
          </a:p>
        </p:txBody>
      </p:sp>
    </p:spTree>
    <p:extLst>
      <p:ext uri="{BB962C8B-B14F-4D97-AF65-F5344CB8AC3E}">
        <p14:creationId xmlns:p14="http://schemas.microsoft.com/office/powerpoint/2010/main" val="2771073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15-Jan-20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571911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32739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322234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277496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27</a:t>
            </a:fld>
            <a:endParaRPr lang="en-US"/>
          </a:p>
        </p:txBody>
      </p:sp>
    </p:spTree>
    <p:extLst>
      <p:ext uri="{BB962C8B-B14F-4D97-AF65-F5344CB8AC3E}">
        <p14:creationId xmlns:p14="http://schemas.microsoft.com/office/powerpoint/2010/main" val="300566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5"/>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883" indent="-342883">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13" indent="-285737"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Basic Computer Organization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883"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8"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8"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file:///D:\Darshan\COA%20-%202017\COA%20PPT\2140704%20COA%20Unit-2.pptx#-1,17,Computer Register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a:t>Prof. Krunal D. Vyas</a:t>
              </a:r>
            </a:p>
          </p:txBody>
        </p:sp>
        <p:sp>
          <p:nvSpPr>
            <p:cNvPr id="23" name="TextBox 22"/>
            <p:cNvSpPr txBox="1"/>
            <p:nvPr/>
          </p:nvSpPr>
          <p:spPr>
            <a:xfrm>
              <a:off x="297915" y="5225106"/>
              <a:ext cx="3406140" cy="646331"/>
            </a:xfrm>
            <a:prstGeom prst="rect">
              <a:avLst/>
            </a:prstGeom>
            <a:noFill/>
          </p:spPr>
          <p:txBody>
            <a:bodyPr wrap="square" rtlCol="0">
              <a:spAutoFit/>
            </a:bodyPr>
            <a:lstStyle/>
            <a:p>
              <a:r>
                <a:rPr lang="en-US" dirty="0"/>
                <a:t>     96019 01005</a:t>
              </a:r>
            </a:p>
            <a:p>
              <a:r>
                <a:rPr lang="en-US" dirty="0"/>
                <a:t>     krunal.vyas@darshan.ac.in</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041736"/>
                  <a:ext cx="4181886" cy="1015663"/>
                </a:xfrm>
                <a:prstGeom prst="rect">
                  <a:avLst/>
                </a:prstGeom>
                <a:noFill/>
              </p:spPr>
              <p:txBody>
                <a:bodyPr wrap="square" rtlCol="0" anchor="ctr">
                  <a:spAutoFit/>
                </a:bodyPr>
                <a:lstStyle/>
                <a:p>
                  <a:r>
                    <a:rPr lang="en-US" sz="2000" b="1" dirty="0">
                      <a:solidFill>
                        <a:schemeClr val="bg1"/>
                      </a:solidFill>
                      <a:ea typeface="Open Sans Light" panose="020B0306030504020204" pitchFamily="34" charset="0"/>
                      <a:cs typeface="Open Sans Light" panose="020B0306030504020204" pitchFamily="34" charset="0"/>
                    </a:rPr>
                    <a:t>3140707</a:t>
                  </a:r>
                </a:p>
                <a:p>
                  <a:r>
                    <a:rPr lang="en-US" sz="2000" b="1" dirty="0">
                      <a:solidFill>
                        <a:schemeClr val="bg1"/>
                      </a:solidFill>
                      <a:ea typeface="Open Sans Light" panose="020B0306030504020204" pitchFamily="34" charset="0"/>
                      <a:cs typeface="Open Sans Light" panose="020B0306030504020204" pitchFamily="34" charset="0"/>
                    </a:rPr>
                    <a:t>Computer Organization &amp; Architecture</a:t>
                  </a:r>
                </a:p>
              </p:txBody>
            </p:sp>
          </p:grpSp>
          <p:sp>
            <p:nvSpPr>
              <p:cNvPr id="48" name="TextBox 47"/>
              <p:cNvSpPr txBox="1"/>
              <p:nvPr/>
            </p:nvSpPr>
            <p:spPr>
              <a:xfrm>
                <a:off x="177781" y="2315222"/>
                <a:ext cx="4692145" cy="1569660"/>
              </a:xfrm>
              <a:prstGeom prst="rect">
                <a:avLst/>
              </a:prstGeom>
              <a:noFill/>
            </p:spPr>
            <p:txBody>
              <a:bodyPr wrap="square" rtlCol="0">
                <a:spAutoFit/>
              </a:bodyPr>
              <a:lstStyle/>
              <a:p>
                <a:r>
                  <a:rPr lang="en-US" sz="3200" b="1" dirty="0">
                    <a:solidFill>
                      <a:schemeClr val="bg1"/>
                    </a:solidFill>
                    <a:ea typeface="Open Sans Bold" panose="020B0806030504020204" pitchFamily="34" charset="0"/>
                    <a:cs typeface="Open Sans Bold" panose="020B0806030504020204" pitchFamily="34" charset="0"/>
                  </a:rPr>
                  <a:t>Unit-2</a:t>
                </a:r>
              </a:p>
              <a:p>
                <a:r>
                  <a:rPr lang="en-US" sz="3200" b="1" dirty="0">
                    <a:solidFill>
                      <a:schemeClr val="bg1"/>
                    </a:solidFill>
                    <a:ea typeface="Open Sans Semibold" panose="020B0706030804020204" pitchFamily="34" charset="0"/>
                    <a:cs typeface="Open Sans Semibold" panose="020B0706030804020204" pitchFamily="34" charset="0"/>
                  </a:rPr>
                  <a:t>Basic Computer Organization and Design</a:t>
                </a:r>
                <a:endParaRPr lang="en-US" sz="3200" b="1" dirty="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391708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 of basic computer</a:t>
            </a:r>
          </a:p>
        </p:txBody>
      </p:sp>
      <p:sp>
        <p:nvSpPr>
          <p:cNvPr id="7" name="TextBox 6"/>
          <p:cNvSpPr txBox="1"/>
          <p:nvPr/>
        </p:nvSpPr>
        <p:spPr>
          <a:xfrm>
            <a:off x="6434139" y="2166488"/>
            <a:ext cx="271463" cy="400110"/>
          </a:xfrm>
          <a:prstGeom prst="rect">
            <a:avLst/>
          </a:prstGeom>
          <a:noFill/>
        </p:spPr>
        <p:txBody>
          <a:bodyPr wrap="square" rtlCol="0">
            <a:spAutoFit/>
          </a:bodyPr>
          <a:lstStyle/>
          <a:p>
            <a:pPr algn="ctr"/>
            <a:r>
              <a:rPr lang="en-US" sz="2000" dirty="0"/>
              <a:t>0</a:t>
            </a:r>
          </a:p>
        </p:txBody>
      </p:sp>
      <p:sp>
        <p:nvSpPr>
          <p:cNvPr id="8" name="TextBox 7"/>
          <p:cNvSpPr txBox="1"/>
          <p:nvPr/>
        </p:nvSpPr>
        <p:spPr>
          <a:xfrm>
            <a:off x="3538537" y="2169599"/>
            <a:ext cx="457200" cy="400110"/>
          </a:xfrm>
          <a:prstGeom prst="rect">
            <a:avLst/>
          </a:prstGeom>
          <a:noFill/>
        </p:spPr>
        <p:txBody>
          <a:bodyPr wrap="square" rtlCol="0">
            <a:spAutoFit/>
          </a:bodyPr>
          <a:lstStyle/>
          <a:p>
            <a:pPr algn="ctr"/>
            <a:r>
              <a:rPr lang="en-US" sz="2000" dirty="0"/>
              <a:t>11</a:t>
            </a:r>
          </a:p>
        </p:txBody>
      </p:sp>
      <p:sp>
        <p:nvSpPr>
          <p:cNvPr id="9" name="TextBox 8"/>
          <p:cNvSpPr txBox="1"/>
          <p:nvPr/>
        </p:nvSpPr>
        <p:spPr>
          <a:xfrm>
            <a:off x="3195641" y="2166488"/>
            <a:ext cx="495299" cy="400110"/>
          </a:xfrm>
          <a:prstGeom prst="rect">
            <a:avLst/>
          </a:prstGeom>
          <a:noFill/>
        </p:spPr>
        <p:txBody>
          <a:bodyPr wrap="square" rtlCol="0">
            <a:spAutoFit/>
          </a:bodyPr>
          <a:lstStyle/>
          <a:p>
            <a:pPr algn="ctr"/>
            <a:r>
              <a:rPr lang="en-US" sz="2000" dirty="0"/>
              <a:t>12</a:t>
            </a:r>
          </a:p>
        </p:txBody>
      </p:sp>
      <p:sp>
        <p:nvSpPr>
          <p:cNvPr id="10" name="TextBox 9"/>
          <p:cNvSpPr txBox="1"/>
          <p:nvPr/>
        </p:nvSpPr>
        <p:spPr>
          <a:xfrm>
            <a:off x="2119312" y="2155312"/>
            <a:ext cx="457200" cy="400110"/>
          </a:xfrm>
          <a:prstGeom prst="rect">
            <a:avLst/>
          </a:prstGeom>
          <a:noFill/>
        </p:spPr>
        <p:txBody>
          <a:bodyPr wrap="square" rtlCol="0">
            <a:spAutoFit/>
          </a:bodyPr>
          <a:lstStyle/>
          <a:p>
            <a:pPr algn="ctr"/>
            <a:r>
              <a:rPr lang="en-US" sz="2000" dirty="0"/>
              <a:t>15</a:t>
            </a:r>
          </a:p>
        </p:txBody>
      </p:sp>
      <p:sp>
        <p:nvSpPr>
          <p:cNvPr id="11" name="TextBox 10"/>
          <p:cNvSpPr txBox="1"/>
          <p:nvPr/>
        </p:nvSpPr>
        <p:spPr>
          <a:xfrm>
            <a:off x="2133600" y="1524000"/>
            <a:ext cx="4572000" cy="523220"/>
          </a:xfrm>
          <a:prstGeom prst="rect">
            <a:avLst/>
          </a:prstGeom>
          <a:noFill/>
        </p:spPr>
        <p:txBody>
          <a:bodyPr wrap="square" rtlCol="0">
            <a:spAutoFit/>
          </a:bodyPr>
          <a:lstStyle/>
          <a:p>
            <a:pPr algn="ctr"/>
            <a:r>
              <a:rPr lang="en-US" sz="2800" dirty="0"/>
              <a:t>Instruction Format</a:t>
            </a:r>
          </a:p>
        </p:txBody>
      </p:sp>
      <p:sp>
        <p:nvSpPr>
          <p:cNvPr id="5" name="Rectangle 4"/>
          <p:cNvSpPr/>
          <p:nvPr/>
        </p:nvSpPr>
        <p:spPr>
          <a:xfrm>
            <a:off x="2590800" y="254424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6" name="Rectangle 5"/>
          <p:cNvSpPr/>
          <p:nvPr/>
        </p:nvSpPr>
        <p:spPr>
          <a:xfrm>
            <a:off x="3624262" y="254424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2" name="Rectangle 11"/>
          <p:cNvSpPr/>
          <p:nvPr/>
        </p:nvSpPr>
        <p:spPr>
          <a:xfrm>
            <a:off x="2133600" y="254424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4" name="TextBox 13"/>
          <p:cNvSpPr txBox="1"/>
          <p:nvPr/>
        </p:nvSpPr>
        <p:spPr>
          <a:xfrm>
            <a:off x="2476502" y="2155312"/>
            <a:ext cx="495299" cy="400110"/>
          </a:xfrm>
          <a:prstGeom prst="rect">
            <a:avLst/>
          </a:prstGeom>
          <a:noFill/>
        </p:spPr>
        <p:txBody>
          <a:bodyPr wrap="square" rtlCol="0">
            <a:spAutoFit/>
          </a:bodyPr>
          <a:lstStyle/>
          <a:p>
            <a:pPr algn="ctr"/>
            <a:r>
              <a:rPr lang="en-US" sz="2000" dirty="0"/>
              <a:t>14</a:t>
            </a:r>
          </a:p>
        </p:txBody>
      </p:sp>
      <p:graphicFrame>
        <p:nvGraphicFramePr>
          <p:cNvPr id="25" name="Table 24"/>
          <p:cNvGraphicFramePr>
            <a:graphicFrameLocks noGrp="1"/>
          </p:cNvGraphicFramePr>
          <p:nvPr>
            <p:extLst>
              <p:ext uri="{D42A27DB-BD31-4B8C-83A1-F6EECF244321}">
                <p14:modId xmlns:p14="http://schemas.microsoft.com/office/powerpoint/2010/main" val="550374819"/>
              </p:ext>
            </p:extLst>
          </p:nvPr>
        </p:nvGraphicFramePr>
        <p:xfrm>
          <a:off x="1769268" y="4593711"/>
          <a:ext cx="5334000" cy="579120"/>
        </p:xfrm>
        <a:graphic>
          <a:graphicData uri="http://schemas.openxmlformats.org/drawingml/2006/table">
            <a:tbl>
              <a:tblPr firstRow="1" bandRow="1">
                <a:tableStyleId>{5C22544A-7EE6-4342-B048-85BDC9FD1C3A}</a:tableStyleId>
              </a:tblPr>
              <a:tblGrid>
                <a:gridCol w="333375">
                  <a:extLst>
                    <a:ext uri="{9D8B030D-6E8A-4147-A177-3AD203B41FA5}">
                      <a16:colId xmlns:a16="http://schemas.microsoft.com/office/drawing/2014/main" xmlns="" val="20000"/>
                    </a:ext>
                  </a:extLst>
                </a:gridCol>
                <a:gridCol w="333375">
                  <a:extLst>
                    <a:ext uri="{9D8B030D-6E8A-4147-A177-3AD203B41FA5}">
                      <a16:colId xmlns:a16="http://schemas.microsoft.com/office/drawing/2014/main" xmlns="" val="20001"/>
                    </a:ext>
                  </a:extLst>
                </a:gridCol>
                <a:gridCol w="333375">
                  <a:extLst>
                    <a:ext uri="{9D8B030D-6E8A-4147-A177-3AD203B41FA5}">
                      <a16:colId xmlns:a16="http://schemas.microsoft.com/office/drawing/2014/main" xmlns="" val="20002"/>
                    </a:ext>
                  </a:extLst>
                </a:gridCol>
                <a:gridCol w="333375">
                  <a:extLst>
                    <a:ext uri="{9D8B030D-6E8A-4147-A177-3AD203B41FA5}">
                      <a16:colId xmlns:a16="http://schemas.microsoft.com/office/drawing/2014/main" xmlns="" val="20003"/>
                    </a:ext>
                  </a:extLst>
                </a:gridCol>
                <a:gridCol w="333375">
                  <a:extLst>
                    <a:ext uri="{9D8B030D-6E8A-4147-A177-3AD203B41FA5}">
                      <a16:colId xmlns:a16="http://schemas.microsoft.com/office/drawing/2014/main" xmlns="" val="20004"/>
                    </a:ext>
                  </a:extLst>
                </a:gridCol>
                <a:gridCol w="333375">
                  <a:extLst>
                    <a:ext uri="{9D8B030D-6E8A-4147-A177-3AD203B41FA5}">
                      <a16:colId xmlns:a16="http://schemas.microsoft.com/office/drawing/2014/main" xmlns="" val="20005"/>
                    </a:ext>
                  </a:extLst>
                </a:gridCol>
                <a:gridCol w="333375">
                  <a:extLst>
                    <a:ext uri="{9D8B030D-6E8A-4147-A177-3AD203B41FA5}">
                      <a16:colId xmlns:a16="http://schemas.microsoft.com/office/drawing/2014/main" xmlns="" val="20006"/>
                    </a:ext>
                  </a:extLst>
                </a:gridCol>
                <a:gridCol w="333375">
                  <a:extLst>
                    <a:ext uri="{9D8B030D-6E8A-4147-A177-3AD203B41FA5}">
                      <a16:colId xmlns:a16="http://schemas.microsoft.com/office/drawing/2014/main" xmlns="" val="20007"/>
                    </a:ext>
                  </a:extLst>
                </a:gridCol>
                <a:gridCol w="333375">
                  <a:extLst>
                    <a:ext uri="{9D8B030D-6E8A-4147-A177-3AD203B41FA5}">
                      <a16:colId xmlns:a16="http://schemas.microsoft.com/office/drawing/2014/main" xmlns="" val="20008"/>
                    </a:ext>
                  </a:extLst>
                </a:gridCol>
                <a:gridCol w="333375">
                  <a:extLst>
                    <a:ext uri="{9D8B030D-6E8A-4147-A177-3AD203B41FA5}">
                      <a16:colId xmlns:a16="http://schemas.microsoft.com/office/drawing/2014/main" xmlns="" val="20009"/>
                    </a:ext>
                  </a:extLst>
                </a:gridCol>
                <a:gridCol w="333375">
                  <a:extLst>
                    <a:ext uri="{9D8B030D-6E8A-4147-A177-3AD203B41FA5}">
                      <a16:colId xmlns:a16="http://schemas.microsoft.com/office/drawing/2014/main" xmlns="" val="20010"/>
                    </a:ext>
                  </a:extLst>
                </a:gridCol>
                <a:gridCol w="333375">
                  <a:extLst>
                    <a:ext uri="{9D8B030D-6E8A-4147-A177-3AD203B41FA5}">
                      <a16:colId xmlns:a16="http://schemas.microsoft.com/office/drawing/2014/main" xmlns="" val="20011"/>
                    </a:ext>
                  </a:extLst>
                </a:gridCol>
                <a:gridCol w="333375">
                  <a:extLst>
                    <a:ext uri="{9D8B030D-6E8A-4147-A177-3AD203B41FA5}">
                      <a16:colId xmlns:a16="http://schemas.microsoft.com/office/drawing/2014/main" xmlns="" val="20012"/>
                    </a:ext>
                  </a:extLst>
                </a:gridCol>
                <a:gridCol w="333375">
                  <a:extLst>
                    <a:ext uri="{9D8B030D-6E8A-4147-A177-3AD203B41FA5}">
                      <a16:colId xmlns:a16="http://schemas.microsoft.com/office/drawing/2014/main" xmlns="" val="20013"/>
                    </a:ext>
                  </a:extLst>
                </a:gridCol>
                <a:gridCol w="333375">
                  <a:extLst>
                    <a:ext uri="{9D8B030D-6E8A-4147-A177-3AD203B41FA5}">
                      <a16:colId xmlns:a16="http://schemas.microsoft.com/office/drawing/2014/main" xmlns="" val="20014"/>
                    </a:ext>
                  </a:extLst>
                </a:gridCol>
                <a:gridCol w="333375">
                  <a:extLst>
                    <a:ext uri="{9D8B030D-6E8A-4147-A177-3AD203B41FA5}">
                      <a16:colId xmlns:a16="http://schemas.microsoft.com/office/drawing/2014/main" xmlns=""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cxnSp>
        <p:nvCxnSpPr>
          <p:cNvPr id="27" name="Straight Arrow Connector 26"/>
          <p:cNvCxnSpPr>
            <a:stCxn id="12" idx="2"/>
          </p:cNvCxnSpPr>
          <p:nvPr/>
        </p:nvCxnSpPr>
        <p:spPr>
          <a:xfrm flipH="1">
            <a:off x="1905000" y="3096009"/>
            <a:ext cx="457200" cy="1497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105026" y="3096010"/>
            <a:ext cx="1002508" cy="1466744"/>
            <a:chOff x="2105026" y="3096010"/>
            <a:chExt cx="1002508" cy="1466744"/>
          </a:xfrm>
        </p:grpSpPr>
        <p:sp>
          <p:nvSpPr>
            <p:cNvPr id="30" name="Left Brace 29"/>
            <p:cNvSpPr/>
            <p:nvPr/>
          </p:nvSpPr>
          <p:spPr>
            <a:xfrm rot="5400000">
              <a:off x="2425304" y="3892432"/>
              <a:ext cx="350044" cy="9906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1" name="Straight Arrow Connector 30"/>
            <p:cNvCxnSpPr>
              <a:stCxn id="5" idx="2"/>
              <a:endCxn id="30" idx="1"/>
            </p:cNvCxnSpPr>
            <p:nvPr/>
          </p:nvCxnSpPr>
          <p:spPr>
            <a:xfrm flipH="1">
              <a:off x="2600327" y="3096010"/>
              <a:ext cx="507207" cy="1116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3124202" y="3096009"/>
            <a:ext cx="3979068" cy="1469024"/>
            <a:chOff x="3124202" y="3096009"/>
            <a:chExt cx="3979068" cy="1469024"/>
          </a:xfrm>
        </p:grpSpPr>
        <p:sp>
          <p:nvSpPr>
            <p:cNvPr id="34" name="Left Brace 33"/>
            <p:cNvSpPr/>
            <p:nvPr/>
          </p:nvSpPr>
          <p:spPr>
            <a:xfrm rot="5400000">
              <a:off x="4938714" y="2400477"/>
              <a:ext cx="350044" cy="3979068"/>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5" name="Straight Arrow Connector 34"/>
            <p:cNvCxnSpPr>
              <a:stCxn id="6" idx="2"/>
              <a:endCxn id="34" idx="1"/>
            </p:cNvCxnSpPr>
            <p:nvPr/>
          </p:nvCxnSpPr>
          <p:spPr>
            <a:xfrm flipH="1">
              <a:off x="5113736" y="3096009"/>
              <a:ext cx="51197" cy="1118981"/>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769269" y="5162491"/>
            <a:ext cx="5334000" cy="400110"/>
          </a:xfrm>
          <a:prstGeom prst="rect">
            <a:avLst/>
          </a:prstGeom>
          <a:noFill/>
        </p:spPr>
        <p:txBody>
          <a:bodyPr wrap="square" rtlCol="0">
            <a:spAutoFit/>
          </a:bodyPr>
          <a:lstStyle/>
          <a:p>
            <a:pPr algn="ctr"/>
            <a:r>
              <a:rPr lang="en-US" sz="2000" dirty="0"/>
              <a:t>Add Instruction – ADD 457</a:t>
            </a:r>
          </a:p>
        </p:txBody>
      </p:sp>
    </p:spTree>
    <p:extLst>
      <p:ext uri="{BB962C8B-B14F-4D97-AF65-F5344CB8AC3E}">
        <p14:creationId xmlns:p14="http://schemas.microsoft.com/office/powerpoint/2010/main" val="362085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5" grpId="0" animBg="1"/>
      <p:bldP spid="6" grpId="0" animBg="1"/>
      <p:bldP spid="12" grpId="0" animBg="1"/>
      <p:bldP spid="14"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p:txBody>
          <a:bodyPr>
            <a:normAutofit/>
          </a:bodyPr>
          <a:lstStyle/>
          <a:p>
            <a:pPr lvl="0" algn="just"/>
            <a:r>
              <a:rPr lang="en-US" dirty="0"/>
              <a:t>If the second part of an instruction format specifies the address of an operand, the instruction is said to have a </a:t>
            </a:r>
            <a:r>
              <a:rPr lang="en-US" b="1" dirty="0"/>
              <a:t>direct address</a:t>
            </a:r>
            <a:r>
              <a:rPr lang="en-US" dirty="0"/>
              <a:t>.</a:t>
            </a:r>
          </a:p>
          <a:p>
            <a:pPr lvl="0" algn="just"/>
            <a:r>
              <a:rPr lang="en-US" dirty="0"/>
              <a:t>In </a:t>
            </a:r>
            <a:r>
              <a:rPr lang="en-US" b="1" dirty="0"/>
              <a:t>Indirect address</a:t>
            </a:r>
            <a:r>
              <a:rPr lang="en-US" dirty="0"/>
              <a:t>, the bits in the second part of the instruction designate an address of a memory word in which the address of the operand is found. </a:t>
            </a:r>
          </a:p>
          <a:p>
            <a:pPr lvl="0" algn="just"/>
            <a:endParaRPr lang="en-US" dirty="0"/>
          </a:p>
        </p:txBody>
      </p:sp>
    </p:spTree>
    <p:extLst>
      <p:ext uri="{BB962C8B-B14F-4D97-AF65-F5344CB8AC3E}">
        <p14:creationId xmlns:p14="http://schemas.microsoft.com/office/powerpoint/2010/main" val="7140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4" name="Flowchart: Document 3"/>
          <p:cNvSpPr/>
          <p:nvPr/>
        </p:nvSpPr>
        <p:spPr>
          <a:xfrm>
            <a:off x="995363" y="1447800"/>
            <a:ext cx="2286000" cy="2895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5" name="Group 4"/>
          <p:cNvGrpSpPr/>
          <p:nvPr/>
        </p:nvGrpSpPr>
        <p:grpSpPr>
          <a:xfrm>
            <a:off x="995363" y="1447801"/>
            <a:ext cx="2286000" cy="551767"/>
            <a:chOff x="2133600" y="1608132"/>
            <a:chExt cx="4572000" cy="551766"/>
          </a:xfrm>
        </p:grpSpPr>
        <p:grpSp>
          <p:nvGrpSpPr>
            <p:cNvPr id="6" name="Group 5"/>
            <p:cNvGrpSpPr/>
            <p:nvPr/>
          </p:nvGrpSpPr>
          <p:grpSpPr>
            <a:xfrm>
              <a:off x="3048000" y="1608132"/>
              <a:ext cx="3657600" cy="551765"/>
              <a:chOff x="1109662" y="1850885"/>
              <a:chExt cx="3657600" cy="551765"/>
            </a:xfrm>
          </p:grpSpPr>
          <p:sp>
            <p:nvSpPr>
              <p:cNvPr id="8" name="Rectangle 7"/>
              <p:cNvSpPr/>
              <p:nvPr/>
            </p:nvSpPr>
            <p:spPr>
              <a:xfrm>
                <a:off x="1109662" y="1850885"/>
                <a:ext cx="13716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9" name="Rectangle 8"/>
              <p:cNvSpPr/>
              <p:nvPr/>
            </p:nvSpPr>
            <p:spPr>
              <a:xfrm>
                <a:off x="2481262" y="1850885"/>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7" name="Rectangle 6"/>
            <p:cNvSpPr/>
            <p:nvPr/>
          </p:nvSpPr>
          <p:spPr>
            <a:xfrm>
              <a:off x="2133600" y="1608132"/>
              <a:ext cx="914400" cy="551766"/>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10" name="TextBox 9"/>
          <p:cNvSpPr txBox="1"/>
          <p:nvPr/>
        </p:nvSpPr>
        <p:spPr>
          <a:xfrm>
            <a:off x="385763" y="1523628"/>
            <a:ext cx="457200" cy="400110"/>
          </a:xfrm>
          <a:prstGeom prst="rect">
            <a:avLst/>
          </a:prstGeom>
          <a:noFill/>
        </p:spPr>
        <p:txBody>
          <a:bodyPr wrap="square" rtlCol="0">
            <a:spAutoFit/>
          </a:bodyPr>
          <a:lstStyle/>
          <a:p>
            <a:pPr algn="ctr"/>
            <a:r>
              <a:rPr lang="en-US" sz="2000" dirty="0"/>
              <a:t>22</a:t>
            </a:r>
          </a:p>
        </p:txBody>
      </p:sp>
      <p:sp>
        <p:nvSpPr>
          <p:cNvPr id="15" name="Rectangle 14"/>
          <p:cNvSpPr/>
          <p:nvPr/>
        </p:nvSpPr>
        <p:spPr>
          <a:xfrm>
            <a:off x="995363" y="2895600"/>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16" name="TextBox 15"/>
          <p:cNvSpPr txBox="1"/>
          <p:nvPr/>
        </p:nvSpPr>
        <p:spPr>
          <a:xfrm>
            <a:off x="228600" y="2975132"/>
            <a:ext cx="614363" cy="400110"/>
          </a:xfrm>
          <a:prstGeom prst="rect">
            <a:avLst/>
          </a:prstGeom>
          <a:noFill/>
        </p:spPr>
        <p:txBody>
          <a:bodyPr wrap="square" rtlCol="0">
            <a:spAutoFit/>
          </a:bodyPr>
          <a:lstStyle/>
          <a:p>
            <a:pPr algn="ctr"/>
            <a:r>
              <a:rPr lang="en-US" sz="2000" dirty="0"/>
              <a:t>457</a:t>
            </a:r>
          </a:p>
        </p:txBody>
      </p:sp>
      <p:sp>
        <p:nvSpPr>
          <p:cNvPr id="18" name="TextBox 17"/>
          <p:cNvSpPr txBox="1"/>
          <p:nvPr/>
        </p:nvSpPr>
        <p:spPr>
          <a:xfrm>
            <a:off x="995363" y="990600"/>
            <a:ext cx="2286000" cy="400110"/>
          </a:xfrm>
          <a:prstGeom prst="rect">
            <a:avLst/>
          </a:prstGeom>
          <a:noFill/>
        </p:spPr>
        <p:txBody>
          <a:bodyPr wrap="square" rtlCol="0">
            <a:spAutoFit/>
          </a:bodyPr>
          <a:lstStyle/>
          <a:p>
            <a:pPr algn="ctr"/>
            <a:r>
              <a:rPr lang="en-US" sz="2000" dirty="0"/>
              <a:t>Memory</a:t>
            </a:r>
          </a:p>
        </p:txBody>
      </p:sp>
      <p:sp>
        <p:nvSpPr>
          <p:cNvPr id="19" name="Rectangle 18"/>
          <p:cNvSpPr/>
          <p:nvPr/>
        </p:nvSpPr>
        <p:spPr>
          <a:xfrm>
            <a:off x="990600" y="5562600"/>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20" name="Oval 19"/>
          <p:cNvSpPr/>
          <p:nvPr/>
        </p:nvSpPr>
        <p:spPr>
          <a:xfrm>
            <a:off x="1871663" y="4495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22" name="Straight Arrow Connector 21"/>
          <p:cNvCxnSpPr>
            <a:stCxn id="15" idx="2"/>
            <a:endCxn id="20" idx="0"/>
          </p:cNvCxnSpPr>
          <p:nvPr/>
        </p:nvCxnSpPr>
        <p:spPr>
          <a:xfrm>
            <a:off x="2138363" y="3447366"/>
            <a:ext cx="0" cy="1048435"/>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19" idx="0"/>
          </p:cNvCxnSpPr>
          <p:nvPr/>
        </p:nvCxnSpPr>
        <p:spPr>
          <a:xfrm flipH="1">
            <a:off x="2133601" y="5029200"/>
            <a:ext cx="4763" cy="5334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16200000">
            <a:off x="700025" y="4905439"/>
            <a:ext cx="1586041" cy="1281116"/>
            <a:chOff x="1295400" y="3962399"/>
            <a:chExt cx="2559109" cy="1281116"/>
          </a:xfrm>
        </p:grpSpPr>
        <p:cxnSp>
          <p:nvCxnSpPr>
            <p:cNvPr id="27" name="Straight Connector 26"/>
            <p:cNvCxnSpPr>
              <a:stCxn id="19" idx="2"/>
            </p:cNvCxnSpPr>
            <p:nvPr/>
          </p:nvCxnSpPr>
          <p:spPr>
            <a:xfrm rot="5400000">
              <a:off x="1476639" y="5062274"/>
              <a:ext cx="2" cy="36247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2"/>
            </p:cNvCxnSpPr>
            <p:nvPr/>
          </p:nvCxnSpPr>
          <p:spPr>
            <a:xfrm rot="5400000" flipH="1" flipV="1">
              <a:off x="3337239" y="4464306"/>
              <a:ext cx="1019173" cy="15366"/>
            </a:xfrm>
            <a:prstGeom prst="line">
              <a:avLst/>
            </a:prstGeom>
            <a:ln w="2540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567269" y="2690530"/>
              <a:ext cx="1" cy="25437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657580" y="4605693"/>
              <a:ext cx="127564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2" name="Flowchart: Document 41"/>
          <p:cNvSpPr/>
          <p:nvPr/>
        </p:nvSpPr>
        <p:spPr>
          <a:xfrm>
            <a:off x="5948363" y="1447801"/>
            <a:ext cx="2286000" cy="302963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43" name="Group 42"/>
          <p:cNvGrpSpPr/>
          <p:nvPr/>
        </p:nvGrpSpPr>
        <p:grpSpPr>
          <a:xfrm>
            <a:off x="5948363" y="1447802"/>
            <a:ext cx="2286000" cy="551767"/>
            <a:chOff x="2133600" y="1608132"/>
            <a:chExt cx="4572000" cy="551766"/>
          </a:xfrm>
        </p:grpSpPr>
        <p:grpSp>
          <p:nvGrpSpPr>
            <p:cNvPr id="44" name="Group 43"/>
            <p:cNvGrpSpPr/>
            <p:nvPr/>
          </p:nvGrpSpPr>
          <p:grpSpPr>
            <a:xfrm>
              <a:off x="3048000" y="1608132"/>
              <a:ext cx="3657600" cy="551765"/>
              <a:chOff x="1109662" y="1850885"/>
              <a:chExt cx="3657600" cy="551765"/>
            </a:xfrm>
          </p:grpSpPr>
          <p:sp>
            <p:nvSpPr>
              <p:cNvPr id="46" name="Rectangle 45"/>
              <p:cNvSpPr/>
              <p:nvPr/>
            </p:nvSpPr>
            <p:spPr>
              <a:xfrm>
                <a:off x="1109662" y="1850885"/>
                <a:ext cx="13716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47" name="Rectangle 46"/>
              <p:cNvSpPr/>
              <p:nvPr/>
            </p:nvSpPr>
            <p:spPr>
              <a:xfrm>
                <a:off x="2481262" y="1850885"/>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45" name="Rectangle 44"/>
            <p:cNvSpPr/>
            <p:nvPr/>
          </p:nvSpPr>
          <p:spPr>
            <a:xfrm>
              <a:off x="2133600" y="1608132"/>
              <a:ext cx="914400" cy="551766"/>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48" name="TextBox 47"/>
          <p:cNvSpPr txBox="1"/>
          <p:nvPr/>
        </p:nvSpPr>
        <p:spPr>
          <a:xfrm>
            <a:off x="5338763" y="1523629"/>
            <a:ext cx="457200" cy="400110"/>
          </a:xfrm>
          <a:prstGeom prst="rect">
            <a:avLst/>
          </a:prstGeom>
          <a:noFill/>
        </p:spPr>
        <p:txBody>
          <a:bodyPr wrap="square" rtlCol="0">
            <a:spAutoFit/>
          </a:bodyPr>
          <a:lstStyle/>
          <a:p>
            <a:pPr algn="r"/>
            <a:r>
              <a:rPr lang="en-US" sz="2000" dirty="0"/>
              <a:t>35</a:t>
            </a:r>
          </a:p>
        </p:txBody>
      </p:sp>
      <p:sp>
        <p:nvSpPr>
          <p:cNvPr id="49" name="Rectangle 48"/>
          <p:cNvSpPr/>
          <p:nvPr/>
        </p:nvSpPr>
        <p:spPr>
          <a:xfrm>
            <a:off x="5948363" y="3258237"/>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50" name="TextBox 49"/>
          <p:cNvSpPr txBox="1"/>
          <p:nvPr/>
        </p:nvSpPr>
        <p:spPr>
          <a:xfrm>
            <a:off x="5025689" y="3377698"/>
            <a:ext cx="766763" cy="400110"/>
          </a:xfrm>
          <a:prstGeom prst="rect">
            <a:avLst/>
          </a:prstGeom>
          <a:noFill/>
        </p:spPr>
        <p:txBody>
          <a:bodyPr wrap="square" rtlCol="0">
            <a:spAutoFit/>
          </a:bodyPr>
          <a:lstStyle/>
          <a:p>
            <a:pPr algn="r"/>
            <a:r>
              <a:rPr lang="en-US" sz="2000" dirty="0"/>
              <a:t>1350</a:t>
            </a:r>
          </a:p>
        </p:txBody>
      </p:sp>
      <p:sp>
        <p:nvSpPr>
          <p:cNvPr id="51" name="TextBox 50"/>
          <p:cNvSpPr txBox="1"/>
          <p:nvPr/>
        </p:nvSpPr>
        <p:spPr>
          <a:xfrm>
            <a:off x="5948363" y="990600"/>
            <a:ext cx="2286000" cy="400110"/>
          </a:xfrm>
          <a:prstGeom prst="rect">
            <a:avLst/>
          </a:prstGeom>
          <a:noFill/>
        </p:spPr>
        <p:txBody>
          <a:bodyPr wrap="square" rtlCol="0">
            <a:spAutoFit/>
          </a:bodyPr>
          <a:lstStyle/>
          <a:p>
            <a:pPr algn="ctr"/>
            <a:r>
              <a:rPr lang="en-US" sz="2000" dirty="0"/>
              <a:t>Memory</a:t>
            </a:r>
          </a:p>
        </p:txBody>
      </p:sp>
      <p:sp>
        <p:nvSpPr>
          <p:cNvPr id="52" name="Rectangle 51"/>
          <p:cNvSpPr/>
          <p:nvPr/>
        </p:nvSpPr>
        <p:spPr>
          <a:xfrm>
            <a:off x="5943600" y="5562601"/>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53" name="Oval 52"/>
          <p:cNvSpPr/>
          <p:nvPr/>
        </p:nvSpPr>
        <p:spPr>
          <a:xfrm>
            <a:off x="6824663" y="4495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54" name="Straight Arrow Connector 53"/>
          <p:cNvCxnSpPr>
            <a:stCxn id="49" idx="2"/>
            <a:endCxn id="53" idx="0"/>
          </p:cNvCxnSpPr>
          <p:nvPr/>
        </p:nvCxnSpPr>
        <p:spPr>
          <a:xfrm>
            <a:off x="7091363" y="3810000"/>
            <a:ext cx="0" cy="6858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4"/>
            <a:endCxn id="52" idx="0"/>
          </p:cNvCxnSpPr>
          <p:nvPr/>
        </p:nvCxnSpPr>
        <p:spPr>
          <a:xfrm flipH="1">
            <a:off x="7086601" y="5029200"/>
            <a:ext cx="4763" cy="5334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rot="16200000">
            <a:off x="5635571" y="4887985"/>
            <a:ext cx="1606663" cy="1295400"/>
            <a:chOff x="1295403" y="3929624"/>
            <a:chExt cx="2592378" cy="2969892"/>
          </a:xfrm>
        </p:grpSpPr>
        <p:cxnSp>
          <p:nvCxnSpPr>
            <p:cNvPr id="57" name="Straight Connector 56"/>
            <p:cNvCxnSpPr/>
            <p:nvPr/>
          </p:nvCxnSpPr>
          <p:spPr>
            <a:xfrm rot="5400000">
              <a:off x="1476641" y="6718276"/>
              <a:ext cx="2" cy="36247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2"/>
            </p:cNvCxnSpPr>
            <p:nvPr/>
          </p:nvCxnSpPr>
          <p:spPr>
            <a:xfrm rot="5400000" flipH="1" flipV="1">
              <a:off x="2667603" y="5112080"/>
              <a:ext cx="2358444" cy="15367"/>
            </a:xfrm>
            <a:prstGeom prst="line">
              <a:avLst/>
            </a:prstGeom>
            <a:ln w="2540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a:off x="2591591" y="2644353"/>
              <a:ext cx="2" cy="259237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a:off x="-165358" y="5414569"/>
              <a:ext cx="296989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4" name="Rectangle 73"/>
          <p:cNvSpPr/>
          <p:nvPr/>
        </p:nvSpPr>
        <p:spPr>
          <a:xfrm>
            <a:off x="5943600" y="2362201"/>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1350</a:t>
            </a:r>
          </a:p>
        </p:txBody>
      </p:sp>
      <p:sp>
        <p:nvSpPr>
          <p:cNvPr id="75" name="TextBox 74"/>
          <p:cNvSpPr txBox="1"/>
          <p:nvPr/>
        </p:nvSpPr>
        <p:spPr>
          <a:xfrm>
            <a:off x="5025689" y="2433577"/>
            <a:ext cx="766763" cy="400110"/>
          </a:xfrm>
          <a:prstGeom prst="rect">
            <a:avLst/>
          </a:prstGeom>
          <a:noFill/>
        </p:spPr>
        <p:txBody>
          <a:bodyPr wrap="square" rtlCol="0">
            <a:spAutoFit/>
          </a:bodyPr>
          <a:lstStyle/>
          <a:p>
            <a:pPr algn="r"/>
            <a:r>
              <a:rPr lang="en-US" sz="2000" dirty="0"/>
              <a:t>300</a:t>
            </a:r>
          </a:p>
        </p:txBody>
      </p:sp>
    </p:spTree>
    <p:extLst>
      <p:ext uri="{BB962C8B-B14F-4D97-AF65-F5344CB8AC3E}">
        <p14:creationId xmlns:p14="http://schemas.microsoft.com/office/powerpoint/2010/main" val="378916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down)">
                                      <p:cBhvr>
                                        <p:cTn id="54" dur="500"/>
                                        <p:tgtEl>
                                          <p:spTgt spid="5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down)">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par>
                                <p:cTn id="63" presetID="22" presetClass="entr" presetSubtype="4"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down)">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down)">
                                      <p:cBhvr>
                                        <p:cTn id="70" dur="500"/>
                                        <p:tgtEl>
                                          <p:spTgt spid="7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ipe(down)">
                                      <p:cBhvr>
                                        <p:cTn id="75" dur="500"/>
                                        <p:tgtEl>
                                          <p:spTgt spid="7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down)">
                                      <p:cBhvr>
                                        <p:cTn id="80" dur="500"/>
                                        <p:tgtEl>
                                          <p:spTgt spid="5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down)">
                                      <p:cBhvr>
                                        <p:cTn id="85" dur="500"/>
                                        <p:tgtEl>
                                          <p:spTgt spid="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500"/>
                                        <p:tgtEl>
                                          <p:spTgt spid="54"/>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up)">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up)">
                                      <p:cBhvr>
                                        <p:cTn id="98" dur="500"/>
                                        <p:tgtEl>
                                          <p:spTgt spid="55"/>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wipe(up)">
                                      <p:cBhvr>
                                        <p:cTn id="101" dur="5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down)">
                                      <p:cBhvr>
                                        <p:cTn id="10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5" grpId="0" animBg="1"/>
      <p:bldP spid="16" grpId="0"/>
      <p:bldP spid="18" grpId="0"/>
      <p:bldP spid="19" grpId="0" animBg="1"/>
      <p:bldP spid="20" grpId="0" animBg="1"/>
      <p:bldP spid="42" grpId="0" animBg="1"/>
      <p:bldP spid="48" grpId="0"/>
      <p:bldP spid="49" grpId="0" animBg="1"/>
      <p:bldP spid="50" grpId="0"/>
      <p:bldP spid="51" grpId="0"/>
      <p:bldP spid="52" grpId="0" animBg="1"/>
      <p:bldP spid="53" grpId="0" animBg="1"/>
      <p:bldP spid="74" grpId="0" animBg="1"/>
      <p:bldP spid="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p:txBody>
          <a:bodyPr>
            <a:normAutofit/>
          </a:bodyPr>
          <a:lstStyle/>
          <a:p>
            <a:pPr lvl="0" algn="just"/>
            <a:r>
              <a:rPr lang="en-US" dirty="0"/>
              <a:t>One bit of the instruction code can be used to distinguish between a direct and an indirect address.</a:t>
            </a:r>
          </a:p>
          <a:p>
            <a:pPr lvl="0" algn="just"/>
            <a:r>
              <a:rPr lang="en-US" dirty="0"/>
              <a:t>It consists of a 3-bit operation code, a 12-bit address, and an indirect address mode bit designated by I. </a:t>
            </a:r>
          </a:p>
          <a:p>
            <a:pPr lvl="0" algn="just"/>
            <a:r>
              <a:rPr lang="en-US" dirty="0"/>
              <a:t>The mode bit is 0 for a direct address and 1 for an indirect address.</a:t>
            </a:r>
          </a:p>
          <a:p>
            <a:pPr lvl="0" algn="just"/>
            <a:endParaRPr lang="en-US" dirty="0"/>
          </a:p>
        </p:txBody>
      </p:sp>
    </p:spTree>
    <p:extLst>
      <p:ext uri="{BB962C8B-B14F-4D97-AF65-F5344CB8AC3E}">
        <p14:creationId xmlns:p14="http://schemas.microsoft.com/office/powerpoint/2010/main" val="416092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a:xfrm>
            <a:off x="190500" y="2055874"/>
            <a:ext cx="8763000" cy="4268729"/>
          </a:xfrm>
        </p:spPr>
        <p:txBody>
          <a:bodyPr>
            <a:normAutofit/>
          </a:bodyPr>
          <a:lstStyle/>
          <a:p>
            <a:pPr lvl="0" algn="just"/>
            <a:r>
              <a:rPr lang="en-US" dirty="0"/>
              <a:t>A direct address instruction is placed at address 22 in memory. </a:t>
            </a:r>
          </a:p>
          <a:p>
            <a:pPr lvl="0" algn="just"/>
            <a:r>
              <a:rPr lang="en-US" dirty="0"/>
              <a:t>The I bit is 0, so the instruction is recognized as a direct address instruction. </a:t>
            </a:r>
          </a:p>
          <a:p>
            <a:pPr lvl="0" algn="just"/>
            <a:r>
              <a:rPr lang="en-US" dirty="0"/>
              <a:t>The opcode specifies an ADD instruction, and the address part is the binary equivalent of 457.</a:t>
            </a:r>
          </a:p>
          <a:p>
            <a:pPr lvl="0" algn="just"/>
            <a:r>
              <a:rPr lang="en-US" dirty="0"/>
              <a:t>The control finds the operand in memory at address 457 and adds it to the content of AC. </a:t>
            </a:r>
          </a:p>
        </p:txBody>
      </p:sp>
      <p:sp>
        <p:nvSpPr>
          <p:cNvPr id="4" name="TextBox 3"/>
          <p:cNvSpPr txBox="1"/>
          <p:nvPr/>
        </p:nvSpPr>
        <p:spPr>
          <a:xfrm>
            <a:off x="6510339" y="892240"/>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3614737" y="895351"/>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3271841" y="892240"/>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2195512" y="881063"/>
            <a:ext cx="457200" cy="400110"/>
          </a:xfrm>
          <a:prstGeom prst="rect">
            <a:avLst/>
          </a:prstGeom>
          <a:noFill/>
        </p:spPr>
        <p:txBody>
          <a:bodyPr wrap="square" rtlCol="0">
            <a:spAutoFit/>
          </a:bodyPr>
          <a:lstStyle/>
          <a:p>
            <a:pPr algn="ctr"/>
            <a:r>
              <a:rPr lang="en-US" sz="2000" dirty="0"/>
              <a:t>15</a:t>
            </a:r>
          </a:p>
        </p:txBody>
      </p:sp>
      <p:grpSp>
        <p:nvGrpSpPr>
          <p:cNvPr id="8" name="Group 7"/>
          <p:cNvGrpSpPr/>
          <p:nvPr/>
        </p:nvGrpSpPr>
        <p:grpSpPr>
          <a:xfrm>
            <a:off x="2209800" y="1269995"/>
            <a:ext cx="4572000" cy="551767"/>
            <a:chOff x="2133600" y="1608132"/>
            <a:chExt cx="4572000" cy="551766"/>
          </a:xfrm>
        </p:grpSpPr>
        <p:grpSp>
          <p:nvGrpSpPr>
            <p:cNvPr id="9" name="Group 8"/>
            <p:cNvGrpSpPr/>
            <p:nvPr/>
          </p:nvGrpSpPr>
          <p:grpSpPr>
            <a:xfrm>
              <a:off x="2590800" y="1608132"/>
              <a:ext cx="4114800" cy="551766"/>
              <a:chOff x="652462" y="1850885"/>
              <a:chExt cx="4114800" cy="551766"/>
            </a:xfrm>
          </p:grpSpPr>
          <p:sp>
            <p:nvSpPr>
              <p:cNvPr id="11" name="Rectangle 10"/>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12" name="Rectangle 11"/>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10" name="Rectangle 9"/>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13" name="TextBox 12"/>
          <p:cNvSpPr txBox="1"/>
          <p:nvPr/>
        </p:nvSpPr>
        <p:spPr>
          <a:xfrm>
            <a:off x="2552702" y="881063"/>
            <a:ext cx="495299" cy="400110"/>
          </a:xfrm>
          <a:prstGeom prst="rect">
            <a:avLst/>
          </a:prstGeom>
          <a:noFill/>
        </p:spPr>
        <p:txBody>
          <a:bodyPr wrap="square" rtlCol="0">
            <a:spAutoFit/>
          </a:bodyPr>
          <a:lstStyle/>
          <a:p>
            <a:pPr algn="ctr"/>
            <a:r>
              <a:rPr lang="en-US" sz="2000" dirty="0"/>
              <a:t>14</a:t>
            </a:r>
          </a:p>
        </p:txBody>
      </p:sp>
      <p:sp>
        <p:nvSpPr>
          <p:cNvPr id="14" name="TextBox 13"/>
          <p:cNvSpPr txBox="1"/>
          <p:nvPr/>
        </p:nvSpPr>
        <p:spPr>
          <a:xfrm>
            <a:off x="1714499" y="1345821"/>
            <a:ext cx="457200" cy="400110"/>
          </a:xfrm>
          <a:prstGeom prst="rect">
            <a:avLst/>
          </a:prstGeom>
          <a:noFill/>
        </p:spPr>
        <p:txBody>
          <a:bodyPr wrap="square" rtlCol="0">
            <a:spAutoFit/>
          </a:bodyPr>
          <a:lstStyle/>
          <a:p>
            <a:pPr algn="ctr"/>
            <a:r>
              <a:rPr lang="en-US" sz="2000" dirty="0"/>
              <a:t>22</a:t>
            </a:r>
          </a:p>
        </p:txBody>
      </p:sp>
    </p:spTree>
    <p:extLst>
      <p:ext uri="{BB962C8B-B14F-4D97-AF65-F5344CB8AC3E}">
        <p14:creationId xmlns:p14="http://schemas.microsoft.com/office/powerpoint/2010/main" val="91168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a:xfrm>
            <a:off x="190500" y="2055874"/>
            <a:ext cx="8763000" cy="4268729"/>
          </a:xfrm>
        </p:spPr>
        <p:txBody>
          <a:bodyPr>
            <a:normAutofit/>
          </a:bodyPr>
          <a:lstStyle/>
          <a:p>
            <a:pPr lvl="0" algn="just"/>
            <a:r>
              <a:rPr lang="en-US" dirty="0"/>
              <a:t>The instruction in address 35 has a mode bit I = 1, recognized as an indirect address instruction. </a:t>
            </a:r>
          </a:p>
          <a:p>
            <a:pPr lvl="0" algn="just"/>
            <a:r>
              <a:rPr lang="en-US" dirty="0"/>
              <a:t>The address part is the binary equivalent of 300. </a:t>
            </a:r>
          </a:p>
          <a:p>
            <a:pPr lvl="0" algn="just"/>
            <a:r>
              <a:rPr lang="en-US" dirty="0"/>
              <a:t>The control goes to address 300 to find the address of the operand. </a:t>
            </a:r>
          </a:p>
          <a:p>
            <a:pPr lvl="0" algn="just"/>
            <a:r>
              <a:rPr lang="en-US" dirty="0"/>
              <a:t>The address of the operand in this case is 1350. </a:t>
            </a:r>
          </a:p>
          <a:p>
            <a:pPr lvl="0" algn="just"/>
            <a:r>
              <a:rPr lang="en-US" dirty="0"/>
              <a:t>The operand found in address 1350 is then added to the content of AC.</a:t>
            </a:r>
          </a:p>
        </p:txBody>
      </p:sp>
      <p:sp>
        <p:nvSpPr>
          <p:cNvPr id="4" name="TextBox 3"/>
          <p:cNvSpPr txBox="1"/>
          <p:nvPr/>
        </p:nvSpPr>
        <p:spPr>
          <a:xfrm>
            <a:off x="6510339" y="892240"/>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3614737" y="895351"/>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3271841" y="892240"/>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2195512" y="881063"/>
            <a:ext cx="457200" cy="400110"/>
          </a:xfrm>
          <a:prstGeom prst="rect">
            <a:avLst/>
          </a:prstGeom>
          <a:noFill/>
        </p:spPr>
        <p:txBody>
          <a:bodyPr wrap="square" rtlCol="0">
            <a:spAutoFit/>
          </a:bodyPr>
          <a:lstStyle/>
          <a:p>
            <a:pPr algn="ctr"/>
            <a:r>
              <a:rPr lang="en-US" sz="2000" dirty="0"/>
              <a:t>15</a:t>
            </a:r>
          </a:p>
        </p:txBody>
      </p:sp>
      <p:grpSp>
        <p:nvGrpSpPr>
          <p:cNvPr id="8" name="Group 7"/>
          <p:cNvGrpSpPr/>
          <p:nvPr/>
        </p:nvGrpSpPr>
        <p:grpSpPr>
          <a:xfrm>
            <a:off x="2209800" y="1269995"/>
            <a:ext cx="4572000" cy="551767"/>
            <a:chOff x="2133600" y="1608132"/>
            <a:chExt cx="4572000" cy="551766"/>
          </a:xfrm>
        </p:grpSpPr>
        <p:grpSp>
          <p:nvGrpSpPr>
            <p:cNvPr id="9" name="Group 8"/>
            <p:cNvGrpSpPr/>
            <p:nvPr/>
          </p:nvGrpSpPr>
          <p:grpSpPr>
            <a:xfrm>
              <a:off x="2590800" y="1608132"/>
              <a:ext cx="4114800" cy="551766"/>
              <a:chOff x="652462" y="1850885"/>
              <a:chExt cx="4114800" cy="551766"/>
            </a:xfrm>
          </p:grpSpPr>
          <p:sp>
            <p:nvSpPr>
              <p:cNvPr id="11" name="Rectangle 10"/>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12" name="Rectangle 11"/>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10" name="Rectangle 9"/>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13" name="TextBox 12"/>
          <p:cNvSpPr txBox="1"/>
          <p:nvPr/>
        </p:nvSpPr>
        <p:spPr>
          <a:xfrm>
            <a:off x="2552702" y="881063"/>
            <a:ext cx="495299" cy="400110"/>
          </a:xfrm>
          <a:prstGeom prst="rect">
            <a:avLst/>
          </a:prstGeom>
          <a:noFill/>
        </p:spPr>
        <p:txBody>
          <a:bodyPr wrap="square" rtlCol="0">
            <a:spAutoFit/>
          </a:bodyPr>
          <a:lstStyle/>
          <a:p>
            <a:pPr algn="ctr"/>
            <a:r>
              <a:rPr lang="en-US" sz="2000" dirty="0"/>
              <a:t>14</a:t>
            </a:r>
          </a:p>
        </p:txBody>
      </p:sp>
      <p:sp>
        <p:nvSpPr>
          <p:cNvPr id="14" name="TextBox 13"/>
          <p:cNvSpPr txBox="1"/>
          <p:nvPr/>
        </p:nvSpPr>
        <p:spPr>
          <a:xfrm>
            <a:off x="1714499" y="1345821"/>
            <a:ext cx="457200" cy="400110"/>
          </a:xfrm>
          <a:prstGeom prst="rect">
            <a:avLst/>
          </a:prstGeom>
          <a:noFill/>
        </p:spPr>
        <p:txBody>
          <a:bodyPr wrap="square" rtlCol="0">
            <a:spAutoFit/>
          </a:bodyPr>
          <a:lstStyle/>
          <a:p>
            <a:pPr algn="ctr"/>
            <a:r>
              <a:rPr lang="en-US" sz="2000" dirty="0"/>
              <a:t>35</a:t>
            </a:r>
          </a:p>
        </p:txBody>
      </p:sp>
    </p:spTree>
    <p:extLst>
      <p:ext uri="{BB962C8B-B14F-4D97-AF65-F5344CB8AC3E}">
        <p14:creationId xmlns:p14="http://schemas.microsoft.com/office/powerpoint/2010/main" val="270152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p:txBody>
          <a:bodyPr/>
          <a:lstStyle/>
          <a:p>
            <a:pPr algn="just"/>
            <a:r>
              <a:rPr lang="en-US" dirty="0"/>
              <a:t>The indirect address instruction needs two references to memory to fetch an operand. </a:t>
            </a:r>
          </a:p>
          <a:p>
            <a:pPr lvl="0" algn="just"/>
            <a:r>
              <a:rPr lang="en-US" dirty="0"/>
              <a:t>The first reference is needed to read the address of the operand.</a:t>
            </a:r>
          </a:p>
          <a:p>
            <a:pPr lvl="0" algn="just"/>
            <a:r>
              <a:rPr lang="en-US" dirty="0"/>
              <a:t>Second reference is for the operand itself.</a:t>
            </a:r>
          </a:p>
          <a:p>
            <a:pPr algn="just"/>
            <a:r>
              <a:rPr lang="en-US" dirty="0"/>
              <a:t>The memory word that holds the address of the operand in an indirect address instruction is used as a pointer to an array of data.</a:t>
            </a:r>
          </a:p>
        </p:txBody>
      </p:sp>
    </p:spTree>
    <p:extLst>
      <p:ext uri="{BB962C8B-B14F-4D97-AF65-F5344CB8AC3E}">
        <p14:creationId xmlns:p14="http://schemas.microsoft.com/office/powerpoint/2010/main" val="261390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Computer Registers</a:t>
            </a:r>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2: </a:t>
            </a:r>
            <a:r>
              <a:rPr lang="en-US" dirty="0"/>
              <a:t>Basic Computer Organization</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243340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Registers</a:t>
            </a:r>
          </a:p>
        </p:txBody>
      </p:sp>
      <p:sp>
        <p:nvSpPr>
          <p:cNvPr id="4" name="Rectangle 3"/>
          <p:cNvSpPr/>
          <p:nvPr/>
        </p:nvSpPr>
        <p:spPr>
          <a:xfrm>
            <a:off x="1476376" y="1300163"/>
            <a:ext cx="2714624"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PC</a:t>
            </a:r>
          </a:p>
        </p:txBody>
      </p:sp>
      <p:sp>
        <p:nvSpPr>
          <p:cNvPr id="5" name="TextBox 4"/>
          <p:cNvSpPr txBox="1"/>
          <p:nvPr/>
        </p:nvSpPr>
        <p:spPr>
          <a:xfrm>
            <a:off x="3895728" y="930340"/>
            <a:ext cx="271463" cy="400110"/>
          </a:xfrm>
          <a:prstGeom prst="rect">
            <a:avLst/>
          </a:prstGeom>
          <a:noFill/>
        </p:spPr>
        <p:txBody>
          <a:bodyPr wrap="square" rtlCol="0">
            <a:spAutoFit/>
          </a:bodyPr>
          <a:lstStyle/>
          <a:p>
            <a:pPr algn="ctr"/>
            <a:r>
              <a:rPr lang="en-US" sz="2000" dirty="0"/>
              <a:t>0</a:t>
            </a:r>
          </a:p>
        </p:txBody>
      </p:sp>
      <p:sp>
        <p:nvSpPr>
          <p:cNvPr id="6" name="TextBox 5"/>
          <p:cNvSpPr txBox="1"/>
          <p:nvPr/>
        </p:nvSpPr>
        <p:spPr>
          <a:xfrm>
            <a:off x="1385888" y="914400"/>
            <a:ext cx="457200" cy="400110"/>
          </a:xfrm>
          <a:prstGeom prst="rect">
            <a:avLst/>
          </a:prstGeom>
          <a:noFill/>
        </p:spPr>
        <p:txBody>
          <a:bodyPr wrap="square" rtlCol="0">
            <a:spAutoFit/>
          </a:bodyPr>
          <a:lstStyle/>
          <a:p>
            <a:pPr algn="ctr"/>
            <a:r>
              <a:rPr lang="en-US" sz="2000" dirty="0"/>
              <a:t>11</a:t>
            </a:r>
          </a:p>
        </p:txBody>
      </p:sp>
      <p:sp>
        <p:nvSpPr>
          <p:cNvPr id="7" name="Rectangle 6"/>
          <p:cNvSpPr/>
          <p:nvPr/>
        </p:nvSpPr>
        <p:spPr>
          <a:xfrm>
            <a:off x="280988" y="3429000"/>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IR</a:t>
            </a:r>
          </a:p>
        </p:txBody>
      </p:sp>
      <p:sp>
        <p:nvSpPr>
          <p:cNvPr id="8" name="TextBox 7"/>
          <p:cNvSpPr txBox="1"/>
          <p:nvPr/>
        </p:nvSpPr>
        <p:spPr>
          <a:xfrm>
            <a:off x="3919539" y="3059177"/>
            <a:ext cx="271463" cy="400110"/>
          </a:xfrm>
          <a:prstGeom prst="rect">
            <a:avLst/>
          </a:prstGeom>
          <a:noFill/>
        </p:spPr>
        <p:txBody>
          <a:bodyPr wrap="square" rtlCol="0">
            <a:spAutoFit/>
          </a:bodyPr>
          <a:lstStyle/>
          <a:p>
            <a:pPr algn="ctr"/>
            <a:r>
              <a:rPr lang="en-US" sz="2000" dirty="0"/>
              <a:t>0</a:t>
            </a:r>
          </a:p>
        </p:txBody>
      </p:sp>
      <p:sp>
        <p:nvSpPr>
          <p:cNvPr id="9" name="TextBox 8"/>
          <p:cNvSpPr txBox="1"/>
          <p:nvPr/>
        </p:nvSpPr>
        <p:spPr>
          <a:xfrm>
            <a:off x="166687" y="3048000"/>
            <a:ext cx="457200" cy="400110"/>
          </a:xfrm>
          <a:prstGeom prst="rect">
            <a:avLst/>
          </a:prstGeom>
          <a:noFill/>
        </p:spPr>
        <p:txBody>
          <a:bodyPr wrap="square" rtlCol="0">
            <a:spAutoFit/>
          </a:bodyPr>
          <a:lstStyle/>
          <a:p>
            <a:pPr algn="ctr"/>
            <a:r>
              <a:rPr lang="en-US" sz="2000" dirty="0"/>
              <a:t>15</a:t>
            </a:r>
          </a:p>
        </p:txBody>
      </p:sp>
      <p:sp>
        <p:nvSpPr>
          <p:cNvPr id="10" name="Rectangle 9"/>
          <p:cNvSpPr/>
          <p:nvPr/>
        </p:nvSpPr>
        <p:spPr>
          <a:xfrm>
            <a:off x="1476376" y="2366963"/>
            <a:ext cx="2714624"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AR</a:t>
            </a:r>
          </a:p>
        </p:txBody>
      </p:sp>
      <p:sp>
        <p:nvSpPr>
          <p:cNvPr id="11" name="TextBox 10"/>
          <p:cNvSpPr txBox="1"/>
          <p:nvPr/>
        </p:nvSpPr>
        <p:spPr>
          <a:xfrm>
            <a:off x="3895728" y="1997140"/>
            <a:ext cx="271463" cy="400110"/>
          </a:xfrm>
          <a:prstGeom prst="rect">
            <a:avLst/>
          </a:prstGeom>
          <a:noFill/>
        </p:spPr>
        <p:txBody>
          <a:bodyPr wrap="square" rtlCol="0">
            <a:spAutoFit/>
          </a:bodyPr>
          <a:lstStyle/>
          <a:p>
            <a:pPr algn="ctr"/>
            <a:r>
              <a:rPr lang="en-US" sz="2000" dirty="0"/>
              <a:t>0</a:t>
            </a:r>
          </a:p>
        </p:txBody>
      </p:sp>
      <p:sp>
        <p:nvSpPr>
          <p:cNvPr id="12" name="TextBox 11"/>
          <p:cNvSpPr txBox="1"/>
          <p:nvPr/>
        </p:nvSpPr>
        <p:spPr>
          <a:xfrm>
            <a:off x="1385888" y="1981200"/>
            <a:ext cx="457200" cy="400110"/>
          </a:xfrm>
          <a:prstGeom prst="rect">
            <a:avLst/>
          </a:prstGeom>
          <a:noFill/>
        </p:spPr>
        <p:txBody>
          <a:bodyPr wrap="square" rtlCol="0">
            <a:spAutoFit/>
          </a:bodyPr>
          <a:lstStyle/>
          <a:p>
            <a:pPr algn="ctr"/>
            <a:r>
              <a:rPr lang="en-US" sz="2000" dirty="0"/>
              <a:t>11</a:t>
            </a:r>
          </a:p>
        </p:txBody>
      </p:sp>
      <p:sp>
        <p:nvSpPr>
          <p:cNvPr id="13" name="TextBox 12"/>
          <p:cNvSpPr txBox="1"/>
          <p:nvPr/>
        </p:nvSpPr>
        <p:spPr>
          <a:xfrm>
            <a:off x="4383941" y="1143002"/>
            <a:ext cx="4008293" cy="461665"/>
          </a:xfrm>
          <a:prstGeom prst="rect">
            <a:avLst/>
          </a:prstGeom>
          <a:noFill/>
        </p:spPr>
        <p:txBody>
          <a:bodyPr wrap="square" rtlCol="0">
            <a:spAutoFit/>
          </a:bodyPr>
          <a:lstStyle/>
          <a:p>
            <a:r>
              <a:rPr lang="en-US" sz="2400" dirty="0"/>
              <a:t>Program Counter(12)</a:t>
            </a:r>
          </a:p>
        </p:txBody>
      </p:sp>
      <p:sp>
        <p:nvSpPr>
          <p:cNvPr id="14" name="TextBox 13"/>
          <p:cNvSpPr txBox="1"/>
          <p:nvPr/>
        </p:nvSpPr>
        <p:spPr>
          <a:xfrm>
            <a:off x="4388700" y="1549570"/>
            <a:ext cx="3671711" cy="461665"/>
          </a:xfrm>
          <a:prstGeom prst="rect">
            <a:avLst/>
          </a:prstGeom>
          <a:noFill/>
        </p:spPr>
        <p:txBody>
          <a:bodyPr wrap="none" rtlCol="0">
            <a:spAutoFit/>
          </a:bodyPr>
          <a:lstStyle/>
          <a:p>
            <a:r>
              <a:rPr lang="en-US" sz="2400" dirty="0"/>
              <a:t>Holds address of instruction</a:t>
            </a:r>
          </a:p>
        </p:txBody>
      </p:sp>
      <p:sp>
        <p:nvSpPr>
          <p:cNvPr id="15" name="TextBox 14"/>
          <p:cNvSpPr txBox="1"/>
          <p:nvPr/>
        </p:nvSpPr>
        <p:spPr>
          <a:xfrm>
            <a:off x="4376737" y="2133602"/>
            <a:ext cx="4008293" cy="461665"/>
          </a:xfrm>
          <a:prstGeom prst="rect">
            <a:avLst/>
          </a:prstGeom>
          <a:noFill/>
        </p:spPr>
        <p:txBody>
          <a:bodyPr wrap="square" rtlCol="0">
            <a:spAutoFit/>
          </a:bodyPr>
          <a:lstStyle/>
          <a:p>
            <a:r>
              <a:rPr lang="en-US" sz="2400" dirty="0"/>
              <a:t>Address Register(12)</a:t>
            </a:r>
          </a:p>
        </p:txBody>
      </p:sp>
      <p:sp>
        <p:nvSpPr>
          <p:cNvPr id="16" name="TextBox 15"/>
          <p:cNvSpPr txBox="1"/>
          <p:nvPr/>
        </p:nvSpPr>
        <p:spPr>
          <a:xfrm>
            <a:off x="4381498" y="2540170"/>
            <a:ext cx="3479414" cy="461665"/>
          </a:xfrm>
          <a:prstGeom prst="rect">
            <a:avLst/>
          </a:prstGeom>
          <a:noFill/>
        </p:spPr>
        <p:txBody>
          <a:bodyPr wrap="none" rtlCol="0">
            <a:spAutoFit/>
          </a:bodyPr>
          <a:lstStyle/>
          <a:p>
            <a:r>
              <a:rPr lang="en-US" sz="2400" dirty="0"/>
              <a:t>Holds address for memory</a:t>
            </a:r>
          </a:p>
        </p:txBody>
      </p:sp>
      <p:sp>
        <p:nvSpPr>
          <p:cNvPr id="17" name="TextBox 16"/>
          <p:cNvSpPr txBox="1"/>
          <p:nvPr/>
        </p:nvSpPr>
        <p:spPr>
          <a:xfrm>
            <a:off x="4373709" y="3195639"/>
            <a:ext cx="4008293" cy="461665"/>
          </a:xfrm>
          <a:prstGeom prst="rect">
            <a:avLst/>
          </a:prstGeom>
          <a:noFill/>
        </p:spPr>
        <p:txBody>
          <a:bodyPr wrap="square" rtlCol="0">
            <a:spAutoFit/>
          </a:bodyPr>
          <a:lstStyle/>
          <a:p>
            <a:r>
              <a:rPr lang="en-US" sz="2400" dirty="0"/>
              <a:t>Instruction Register(16)</a:t>
            </a:r>
          </a:p>
        </p:txBody>
      </p:sp>
      <p:sp>
        <p:nvSpPr>
          <p:cNvPr id="18" name="TextBox 17"/>
          <p:cNvSpPr txBox="1"/>
          <p:nvPr/>
        </p:nvSpPr>
        <p:spPr>
          <a:xfrm>
            <a:off x="4378471" y="3602209"/>
            <a:ext cx="2982291" cy="461665"/>
          </a:xfrm>
          <a:prstGeom prst="rect">
            <a:avLst/>
          </a:prstGeom>
          <a:noFill/>
        </p:spPr>
        <p:txBody>
          <a:bodyPr wrap="none" rtlCol="0">
            <a:spAutoFit/>
          </a:bodyPr>
          <a:lstStyle/>
          <a:p>
            <a:r>
              <a:rPr lang="en-US" sz="2400" dirty="0"/>
              <a:t>Holds instruction code</a:t>
            </a:r>
          </a:p>
        </p:txBody>
      </p:sp>
      <p:sp>
        <p:nvSpPr>
          <p:cNvPr id="19" name="Rectangle 18"/>
          <p:cNvSpPr/>
          <p:nvPr/>
        </p:nvSpPr>
        <p:spPr>
          <a:xfrm>
            <a:off x="280988" y="4572000"/>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TR</a:t>
            </a:r>
          </a:p>
        </p:txBody>
      </p:sp>
      <p:sp>
        <p:nvSpPr>
          <p:cNvPr id="20" name="TextBox 19"/>
          <p:cNvSpPr txBox="1"/>
          <p:nvPr/>
        </p:nvSpPr>
        <p:spPr>
          <a:xfrm>
            <a:off x="3919539" y="4202177"/>
            <a:ext cx="271463" cy="400110"/>
          </a:xfrm>
          <a:prstGeom prst="rect">
            <a:avLst/>
          </a:prstGeom>
          <a:noFill/>
        </p:spPr>
        <p:txBody>
          <a:bodyPr wrap="square" rtlCol="0">
            <a:spAutoFit/>
          </a:bodyPr>
          <a:lstStyle/>
          <a:p>
            <a:pPr algn="ctr"/>
            <a:r>
              <a:rPr lang="en-US" sz="2000" dirty="0"/>
              <a:t>0</a:t>
            </a:r>
          </a:p>
        </p:txBody>
      </p:sp>
      <p:sp>
        <p:nvSpPr>
          <p:cNvPr id="21" name="TextBox 20"/>
          <p:cNvSpPr txBox="1"/>
          <p:nvPr/>
        </p:nvSpPr>
        <p:spPr>
          <a:xfrm>
            <a:off x="166687" y="4191000"/>
            <a:ext cx="457200" cy="400110"/>
          </a:xfrm>
          <a:prstGeom prst="rect">
            <a:avLst/>
          </a:prstGeom>
          <a:noFill/>
        </p:spPr>
        <p:txBody>
          <a:bodyPr wrap="square" rtlCol="0">
            <a:spAutoFit/>
          </a:bodyPr>
          <a:lstStyle/>
          <a:p>
            <a:pPr algn="ctr"/>
            <a:r>
              <a:rPr lang="en-US" sz="2000" dirty="0"/>
              <a:t>15</a:t>
            </a:r>
          </a:p>
        </p:txBody>
      </p:sp>
      <p:sp>
        <p:nvSpPr>
          <p:cNvPr id="22" name="TextBox 21"/>
          <p:cNvSpPr txBox="1"/>
          <p:nvPr/>
        </p:nvSpPr>
        <p:spPr>
          <a:xfrm>
            <a:off x="4373709" y="4338639"/>
            <a:ext cx="4008293" cy="461665"/>
          </a:xfrm>
          <a:prstGeom prst="rect">
            <a:avLst/>
          </a:prstGeom>
          <a:noFill/>
        </p:spPr>
        <p:txBody>
          <a:bodyPr wrap="square" rtlCol="0">
            <a:spAutoFit/>
          </a:bodyPr>
          <a:lstStyle/>
          <a:p>
            <a:r>
              <a:rPr lang="en-US" sz="2400" dirty="0"/>
              <a:t>Temporary Register(16)</a:t>
            </a:r>
          </a:p>
        </p:txBody>
      </p:sp>
      <p:sp>
        <p:nvSpPr>
          <p:cNvPr id="23" name="TextBox 22"/>
          <p:cNvSpPr txBox="1"/>
          <p:nvPr/>
        </p:nvSpPr>
        <p:spPr>
          <a:xfrm>
            <a:off x="4378469" y="4745209"/>
            <a:ext cx="2901372" cy="461665"/>
          </a:xfrm>
          <a:prstGeom prst="rect">
            <a:avLst/>
          </a:prstGeom>
          <a:noFill/>
        </p:spPr>
        <p:txBody>
          <a:bodyPr wrap="none" rtlCol="0">
            <a:spAutoFit/>
          </a:bodyPr>
          <a:lstStyle/>
          <a:p>
            <a:r>
              <a:rPr lang="en-US" sz="2400" dirty="0"/>
              <a:t>Holds temporary data</a:t>
            </a:r>
          </a:p>
        </p:txBody>
      </p:sp>
      <p:sp>
        <p:nvSpPr>
          <p:cNvPr id="24" name="TextBox 23"/>
          <p:cNvSpPr txBox="1"/>
          <p:nvPr/>
        </p:nvSpPr>
        <p:spPr>
          <a:xfrm>
            <a:off x="3905254" y="5320977"/>
            <a:ext cx="271463" cy="400110"/>
          </a:xfrm>
          <a:prstGeom prst="rect">
            <a:avLst/>
          </a:prstGeom>
          <a:noFill/>
        </p:spPr>
        <p:txBody>
          <a:bodyPr wrap="square" rtlCol="0">
            <a:spAutoFit/>
          </a:bodyPr>
          <a:lstStyle/>
          <a:p>
            <a:pPr algn="ctr"/>
            <a:r>
              <a:rPr lang="en-US" sz="2000" dirty="0"/>
              <a:t>0</a:t>
            </a:r>
          </a:p>
        </p:txBody>
      </p:sp>
      <p:sp>
        <p:nvSpPr>
          <p:cNvPr id="25" name="Rectangle 24"/>
          <p:cNvSpPr/>
          <p:nvPr/>
        </p:nvSpPr>
        <p:spPr>
          <a:xfrm>
            <a:off x="290512" y="5698004"/>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DR</a:t>
            </a:r>
          </a:p>
        </p:txBody>
      </p:sp>
      <p:sp>
        <p:nvSpPr>
          <p:cNvPr id="26" name="TextBox 25"/>
          <p:cNvSpPr txBox="1"/>
          <p:nvPr/>
        </p:nvSpPr>
        <p:spPr>
          <a:xfrm>
            <a:off x="176212" y="5317004"/>
            <a:ext cx="457200" cy="400110"/>
          </a:xfrm>
          <a:prstGeom prst="rect">
            <a:avLst/>
          </a:prstGeom>
          <a:noFill/>
        </p:spPr>
        <p:txBody>
          <a:bodyPr wrap="square" rtlCol="0">
            <a:spAutoFit/>
          </a:bodyPr>
          <a:lstStyle/>
          <a:p>
            <a:pPr algn="ctr"/>
            <a:r>
              <a:rPr lang="en-US" sz="2000" dirty="0"/>
              <a:t>15</a:t>
            </a:r>
          </a:p>
        </p:txBody>
      </p:sp>
      <p:sp>
        <p:nvSpPr>
          <p:cNvPr id="27" name="TextBox 26"/>
          <p:cNvSpPr txBox="1"/>
          <p:nvPr/>
        </p:nvSpPr>
        <p:spPr>
          <a:xfrm>
            <a:off x="4383233" y="5464645"/>
            <a:ext cx="4008293" cy="461665"/>
          </a:xfrm>
          <a:prstGeom prst="rect">
            <a:avLst/>
          </a:prstGeom>
          <a:noFill/>
        </p:spPr>
        <p:txBody>
          <a:bodyPr wrap="square" rtlCol="0">
            <a:spAutoFit/>
          </a:bodyPr>
          <a:lstStyle/>
          <a:p>
            <a:r>
              <a:rPr lang="en-US" sz="2400" dirty="0"/>
              <a:t>Data Register(16)</a:t>
            </a:r>
          </a:p>
        </p:txBody>
      </p:sp>
      <p:sp>
        <p:nvSpPr>
          <p:cNvPr id="28" name="TextBox 27"/>
          <p:cNvSpPr txBox="1"/>
          <p:nvPr/>
        </p:nvSpPr>
        <p:spPr>
          <a:xfrm>
            <a:off x="4387995" y="5871213"/>
            <a:ext cx="3134191" cy="461665"/>
          </a:xfrm>
          <a:prstGeom prst="rect">
            <a:avLst/>
          </a:prstGeom>
          <a:noFill/>
        </p:spPr>
        <p:txBody>
          <a:bodyPr wrap="none" rtlCol="0">
            <a:spAutoFit/>
          </a:bodyPr>
          <a:lstStyle/>
          <a:p>
            <a:r>
              <a:rPr lang="en-US" sz="2400" dirty="0"/>
              <a:t>Holds memory operand</a:t>
            </a:r>
          </a:p>
        </p:txBody>
      </p:sp>
    </p:spTree>
    <p:extLst>
      <p:ext uri="{BB962C8B-B14F-4D97-AF65-F5344CB8AC3E}">
        <p14:creationId xmlns:p14="http://schemas.microsoft.com/office/powerpoint/2010/main" val="332665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down)">
                                      <p:cBhvr>
                                        <p:cTn id="64" dur="500"/>
                                        <p:tgtEl>
                                          <p:spTgt spid="1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down)">
                                      <p:cBhvr>
                                        <p:cTn id="86" dur="500"/>
                                        <p:tgtEl>
                                          <p:spTgt spid="2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animBg="1"/>
      <p:bldP spid="11" grpId="0"/>
      <p:bldP spid="12" grpId="0"/>
      <p:bldP spid="13" grpId="0"/>
      <p:bldP spid="14" grpId="0"/>
      <p:bldP spid="15" grpId="0"/>
      <p:bldP spid="16" grpId="0"/>
      <p:bldP spid="17" grpId="0"/>
      <p:bldP spid="18" grpId="0"/>
      <p:bldP spid="19" grpId="0" animBg="1"/>
      <p:bldP spid="20" grpId="0"/>
      <p:bldP spid="21" grpId="0"/>
      <p:bldP spid="22" grpId="0"/>
      <p:bldP spid="23" grpId="0"/>
      <p:bldP spid="24" grpId="0"/>
      <p:bldP spid="25" grpId="0" animBg="1"/>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Registers</a:t>
            </a:r>
          </a:p>
        </p:txBody>
      </p:sp>
      <p:sp>
        <p:nvSpPr>
          <p:cNvPr id="4" name="Rectangle 3"/>
          <p:cNvSpPr/>
          <p:nvPr/>
        </p:nvSpPr>
        <p:spPr>
          <a:xfrm>
            <a:off x="2052638" y="3479931"/>
            <a:ext cx="21383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INPR</a:t>
            </a:r>
          </a:p>
        </p:txBody>
      </p:sp>
      <p:sp>
        <p:nvSpPr>
          <p:cNvPr id="5" name="TextBox 4"/>
          <p:cNvSpPr txBox="1"/>
          <p:nvPr/>
        </p:nvSpPr>
        <p:spPr>
          <a:xfrm>
            <a:off x="3895728" y="3110107"/>
            <a:ext cx="271463" cy="400110"/>
          </a:xfrm>
          <a:prstGeom prst="rect">
            <a:avLst/>
          </a:prstGeom>
          <a:noFill/>
        </p:spPr>
        <p:txBody>
          <a:bodyPr wrap="square" rtlCol="0">
            <a:spAutoFit/>
          </a:bodyPr>
          <a:lstStyle/>
          <a:p>
            <a:pPr algn="ctr"/>
            <a:r>
              <a:rPr lang="en-US" sz="2000" dirty="0"/>
              <a:t>0</a:t>
            </a:r>
          </a:p>
        </p:txBody>
      </p:sp>
      <p:sp>
        <p:nvSpPr>
          <p:cNvPr id="6" name="TextBox 5"/>
          <p:cNvSpPr txBox="1"/>
          <p:nvPr/>
        </p:nvSpPr>
        <p:spPr>
          <a:xfrm>
            <a:off x="1943105" y="3122712"/>
            <a:ext cx="457200" cy="400110"/>
          </a:xfrm>
          <a:prstGeom prst="rect">
            <a:avLst/>
          </a:prstGeom>
          <a:noFill/>
        </p:spPr>
        <p:txBody>
          <a:bodyPr wrap="square" rtlCol="0">
            <a:spAutoFit/>
          </a:bodyPr>
          <a:lstStyle/>
          <a:p>
            <a:pPr algn="ctr"/>
            <a:r>
              <a:rPr lang="en-US" sz="2000" dirty="0"/>
              <a:t>7</a:t>
            </a:r>
          </a:p>
        </p:txBody>
      </p:sp>
      <p:sp>
        <p:nvSpPr>
          <p:cNvPr id="7" name="Rectangle 6"/>
          <p:cNvSpPr/>
          <p:nvPr/>
        </p:nvSpPr>
        <p:spPr>
          <a:xfrm>
            <a:off x="280988" y="1295400"/>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AC</a:t>
            </a:r>
          </a:p>
        </p:txBody>
      </p:sp>
      <p:sp>
        <p:nvSpPr>
          <p:cNvPr id="8" name="TextBox 7"/>
          <p:cNvSpPr txBox="1"/>
          <p:nvPr/>
        </p:nvSpPr>
        <p:spPr>
          <a:xfrm>
            <a:off x="3919539" y="925577"/>
            <a:ext cx="271463" cy="400110"/>
          </a:xfrm>
          <a:prstGeom prst="rect">
            <a:avLst/>
          </a:prstGeom>
          <a:noFill/>
        </p:spPr>
        <p:txBody>
          <a:bodyPr wrap="square" rtlCol="0">
            <a:spAutoFit/>
          </a:bodyPr>
          <a:lstStyle/>
          <a:p>
            <a:pPr algn="ctr"/>
            <a:r>
              <a:rPr lang="en-US" sz="2000" dirty="0"/>
              <a:t>0</a:t>
            </a:r>
          </a:p>
        </p:txBody>
      </p:sp>
      <p:sp>
        <p:nvSpPr>
          <p:cNvPr id="9" name="TextBox 8"/>
          <p:cNvSpPr txBox="1"/>
          <p:nvPr/>
        </p:nvSpPr>
        <p:spPr>
          <a:xfrm>
            <a:off x="166687" y="914400"/>
            <a:ext cx="457200" cy="400110"/>
          </a:xfrm>
          <a:prstGeom prst="rect">
            <a:avLst/>
          </a:prstGeom>
          <a:noFill/>
        </p:spPr>
        <p:txBody>
          <a:bodyPr wrap="square" rtlCol="0">
            <a:spAutoFit/>
          </a:bodyPr>
          <a:lstStyle/>
          <a:p>
            <a:pPr algn="ctr"/>
            <a:r>
              <a:rPr lang="en-US" sz="2000" dirty="0"/>
              <a:t>15</a:t>
            </a:r>
          </a:p>
        </p:txBody>
      </p:sp>
      <p:sp>
        <p:nvSpPr>
          <p:cNvPr id="10" name="Rectangle 9"/>
          <p:cNvSpPr/>
          <p:nvPr/>
        </p:nvSpPr>
        <p:spPr>
          <a:xfrm>
            <a:off x="2052638" y="2373804"/>
            <a:ext cx="21383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OUTR</a:t>
            </a:r>
          </a:p>
        </p:txBody>
      </p:sp>
      <p:sp>
        <p:nvSpPr>
          <p:cNvPr id="12" name="TextBox 11"/>
          <p:cNvSpPr txBox="1"/>
          <p:nvPr/>
        </p:nvSpPr>
        <p:spPr>
          <a:xfrm>
            <a:off x="1943105" y="1981200"/>
            <a:ext cx="457200" cy="400110"/>
          </a:xfrm>
          <a:prstGeom prst="rect">
            <a:avLst/>
          </a:prstGeom>
          <a:noFill/>
        </p:spPr>
        <p:txBody>
          <a:bodyPr wrap="square" rtlCol="0">
            <a:spAutoFit/>
          </a:bodyPr>
          <a:lstStyle/>
          <a:p>
            <a:pPr algn="ctr"/>
            <a:r>
              <a:rPr lang="en-US" sz="2000" dirty="0"/>
              <a:t>7</a:t>
            </a:r>
          </a:p>
        </p:txBody>
      </p:sp>
      <p:sp>
        <p:nvSpPr>
          <p:cNvPr id="13" name="TextBox 12"/>
          <p:cNvSpPr txBox="1"/>
          <p:nvPr/>
        </p:nvSpPr>
        <p:spPr>
          <a:xfrm>
            <a:off x="4383941" y="3322769"/>
            <a:ext cx="4008293" cy="461665"/>
          </a:xfrm>
          <a:prstGeom prst="rect">
            <a:avLst/>
          </a:prstGeom>
          <a:noFill/>
        </p:spPr>
        <p:txBody>
          <a:bodyPr wrap="square" rtlCol="0">
            <a:spAutoFit/>
          </a:bodyPr>
          <a:lstStyle/>
          <a:p>
            <a:r>
              <a:rPr lang="en-US" sz="2400" dirty="0"/>
              <a:t>Input Register(8)</a:t>
            </a:r>
          </a:p>
        </p:txBody>
      </p:sp>
      <p:sp>
        <p:nvSpPr>
          <p:cNvPr id="14" name="TextBox 13"/>
          <p:cNvSpPr txBox="1"/>
          <p:nvPr/>
        </p:nvSpPr>
        <p:spPr>
          <a:xfrm>
            <a:off x="4388701" y="3729337"/>
            <a:ext cx="2866490" cy="461665"/>
          </a:xfrm>
          <a:prstGeom prst="rect">
            <a:avLst/>
          </a:prstGeom>
          <a:noFill/>
        </p:spPr>
        <p:txBody>
          <a:bodyPr wrap="none" rtlCol="0">
            <a:spAutoFit/>
          </a:bodyPr>
          <a:lstStyle/>
          <a:p>
            <a:r>
              <a:rPr lang="en-US" sz="2400" dirty="0"/>
              <a:t>Holds input character</a:t>
            </a:r>
          </a:p>
        </p:txBody>
      </p:sp>
      <p:sp>
        <p:nvSpPr>
          <p:cNvPr id="15" name="TextBox 14"/>
          <p:cNvSpPr txBox="1"/>
          <p:nvPr/>
        </p:nvSpPr>
        <p:spPr>
          <a:xfrm>
            <a:off x="4376737" y="2140442"/>
            <a:ext cx="4008293" cy="461665"/>
          </a:xfrm>
          <a:prstGeom prst="rect">
            <a:avLst/>
          </a:prstGeom>
          <a:noFill/>
        </p:spPr>
        <p:txBody>
          <a:bodyPr wrap="square" rtlCol="0">
            <a:spAutoFit/>
          </a:bodyPr>
          <a:lstStyle/>
          <a:p>
            <a:r>
              <a:rPr lang="en-US" sz="2400" dirty="0"/>
              <a:t>Output Register(8)</a:t>
            </a:r>
          </a:p>
        </p:txBody>
      </p:sp>
      <p:sp>
        <p:nvSpPr>
          <p:cNvPr id="16" name="TextBox 15"/>
          <p:cNvSpPr txBox="1"/>
          <p:nvPr/>
        </p:nvSpPr>
        <p:spPr>
          <a:xfrm>
            <a:off x="4381498" y="2547010"/>
            <a:ext cx="3060453" cy="461665"/>
          </a:xfrm>
          <a:prstGeom prst="rect">
            <a:avLst/>
          </a:prstGeom>
          <a:noFill/>
        </p:spPr>
        <p:txBody>
          <a:bodyPr wrap="none" rtlCol="0">
            <a:spAutoFit/>
          </a:bodyPr>
          <a:lstStyle/>
          <a:p>
            <a:r>
              <a:rPr lang="en-US" sz="2400" dirty="0"/>
              <a:t>Holds output character</a:t>
            </a:r>
          </a:p>
        </p:txBody>
      </p:sp>
      <p:sp>
        <p:nvSpPr>
          <p:cNvPr id="17" name="TextBox 16"/>
          <p:cNvSpPr txBox="1"/>
          <p:nvPr/>
        </p:nvSpPr>
        <p:spPr>
          <a:xfrm>
            <a:off x="4373709" y="1062041"/>
            <a:ext cx="4008293" cy="461665"/>
          </a:xfrm>
          <a:prstGeom prst="rect">
            <a:avLst/>
          </a:prstGeom>
          <a:noFill/>
        </p:spPr>
        <p:txBody>
          <a:bodyPr wrap="square" rtlCol="0">
            <a:spAutoFit/>
          </a:bodyPr>
          <a:lstStyle/>
          <a:p>
            <a:r>
              <a:rPr lang="en-US" sz="2400" dirty="0"/>
              <a:t>Accumulator(16)</a:t>
            </a:r>
          </a:p>
        </p:txBody>
      </p:sp>
      <p:sp>
        <p:nvSpPr>
          <p:cNvPr id="18" name="TextBox 17"/>
          <p:cNvSpPr txBox="1"/>
          <p:nvPr/>
        </p:nvSpPr>
        <p:spPr>
          <a:xfrm>
            <a:off x="4378470" y="1468609"/>
            <a:ext cx="2477473" cy="461665"/>
          </a:xfrm>
          <a:prstGeom prst="rect">
            <a:avLst/>
          </a:prstGeom>
          <a:noFill/>
        </p:spPr>
        <p:txBody>
          <a:bodyPr wrap="none" rtlCol="0">
            <a:spAutoFit/>
          </a:bodyPr>
          <a:lstStyle/>
          <a:p>
            <a:r>
              <a:rPr lang="en-US" sz="2400" dirty="0"/>
              <a:t>Processor Register</a:t>
            </a:r>
          </a:p>
        </p:txBody>
      </p:sp>
      <p:sp>
        <p:nvSpPr>
          <p:cNvPr id="20" name="TextBox 19"/>
          <p:cNvSpPr txBox="1"/>
          <p:nvPr/>
        </p:nvSpPr>
        <p:spPr>
          <a:xfrm>
            <a:off x="3919539" y="1991344"/>
            <a:ext cx="271463" cy="400110"/>
          </a:xfrm>
          <a:prstGeom prst="rect">
            <a:avLst/>
          </a:prstGeom>
          <a:noFill/>
        </p:spPr>
        <p:txBody>
          <a:bodyPr wrap="square" rtlCol="0">
            <a:spAutoFit/>
          </a:bodyPr>
          <a:lstStyle/>
          <a:p>
            <a:pPr algn="ctr"/>
            <a:r>
              <a:rPr lang="en-US" sz="2000" dirty="0"/>
              <a:t>0</a:t>
            </a:r>
          </a:p>
        </p:txBody>
      </p:sp>
      <p:sp>
        <p:nvSpPr>
          <p:cNvPr id="25" name="Rectangle 24"/>
          <p:cNvSpPr/>
          <p:nvPr/>
        </p:nvSpPr>
        <p:spPr>
          <a:xfrm>
            <a:off x="2616995" y="4597569"/>
            <a:ext cx="3910013" cy="1738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Memory</a:t>
            </a:r>
          </a:p>
          <a:p>
            <a:pPr algn="ctr"/>
            <a:r>
              <a:rPr lang="en-US" sz="3200" dirty="0"/>
              <a:t>4096 words</a:t>
            </a:r>
          </a:p>
          <a:p>
            <a:pPr algn="ctr"/>
            <a:r>
              <a:rPr lang="en-US" sz="3200" dirty="0"/>
              <a:t>16 bits per word</a:t>
            </a:r>
          </a:p>
        </p:txBody>
      </p:sp>
    </p:spTree>
    <p:extLst>
      <p:ext uri="{BB962C8B-B14F-4D97-AF65-F5344CB8AC3E}">
        <p14:creationId xmlns:p14="http://schemas.microsoft.com/office/powerpoint/2010/main" val="250130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animBg="1"/>
      <p:bldP spid="12" grpId="0"/>
      <p:bldP spid="13" grpId="0"/>
      <p:bldP spid="14" grpId="0"/>
      <p:bldP spid="15" grpId="0"/>
      <p:bldP spid="16" grpId="0"/>
      <p:bldP spid="17" grpId="0"/>
      <p:bldP spid="18" grpId="0"/>
      <p:bldP spid="20"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a:bodyPr>
          <a:lstStyle/>
          <a:p>
            <a:r>
              <a:rPr lang="en-US" dirty="0"/>
              <a:t>Instruction codes</a:t>
            </a:r>
          </a:p>
          <a:p>
            <a:r>
              <a:rPr lang="en-US" dirty="0"/>
              <a:t>Computer registers</a:t>
            </a:r>
          </a:p>
          <a:p>
            <a:r>
              <a:rPr lang="en-US" dirty="0"/>
              <a:t>Computer instructions</a:t>
            </a:r>
          </a:p>
          <a:p>
            <a:r>
              <a:rPr lang="en-US" dirty="0"/>
              <a:t>Timing and Control</a:t>
            </a:r>
          </a:p>
          <a:p>
            <a:r>
              <a:rPr lang="en-US" dirty="0"/>
              <a:t>Instruction cycle</a:t>
            </a:r>
          </a:p>
          <a:p>
            <a:r>
              <a:rPr lang="en-US" dirty="0"/>
              <a:t>Memory-Reference Instructions</a:t>
            </a:r>
          </a:p>
          <a:p>
            <a:r>
              <a:rPr lang="en-US" dirty="0"/>
              <a:t>Input-output and interrupt</a:t>
            </a:r>
          </a:p>
          <a:p>
            <a:r>
              <a:rPr lang="en-US" dirty="0"/>
              <a:t>Complete computer description</a:t>
            </a:r>
          </a:p>
          <a:p>
            <a:r>
              <a:rPr lang="en-US" dirty="0"/>
              <a:t>Design of Basic computer</a:t>
            </a:r>
          </a:p>
          <a:p>
            <a:r>
              <a:rPr lang="en-US" dirty="0"/>
              <a:t>Design of Accumulator Unit</a:t>
            </a:r>
          </a:p>
        </p:txBody>
      </p:sp>
    </p:spTree>
    <p:extLst>
      <p:ext uri="{BB962C8B-B14F-4D97-AF65-F5344CB8AC3E}">
        <p14:creationId xmlns:p14="http://schemas.microsoft.com/office/powerpoint/2010/main" val="2943974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hlinkClick r:id="rId2" action="ppaction://hlinkpres?slideindex=17&amp;slidetitle=Computer Registers"/>
          </p:cNvPr>
          <p:cNvSpPr/>
          <p:nvPr/>
        </p:nvSpPr>
        <p:spPr>
          <a:xfrm>
            <a:off x="4327078" y="5943600"/>
            <a:ext cx="1089422"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OUTR</a:t>
            </a:r>
            <a:endParaRPr lang="en-US" sz="1500" dirty="0"/>
          </a:p>
        </p:txBody>
      </p:sp>
      <p:sp>
        <p:nvSpPr>
          <p:cNvPr id="26" name="TextBox 25"/>
          <p:cNvSpPr txBox="1"/>
          <p:nvPr/>
        </p:nvSpPr>
        <p:spPr>
          <a:xfrm>
            <a:off x="4329406" y="6267426"/>
            <a:ext cx="362309" cy="300082"/>
          </a:xfrm>
          <a:prstGeom prst="rect">
            <a:avLst/>
          </a:prstGeom>
          <a:noFill/>
        </p:spPr>
        <p:txBody>
          <a:bodyPr wrap="square" rtlCol="0">
            <a:spAutoFit/>
          </a:bodyPr>
          <a:lstStyle/>
          <a:p>
            <a:pPr algn="ctr"/>
            <a:r>
              <a:rPr lang="en-US" sz="1350" dirty="0"/>
              <a:t>LD</a:t>
            </a:r>
          </a:p>
        </p:txBody>
      </p:sp>
      <p:cxnSp>
        <p:nvCxnSpPr>
          <p:cNvPr id="27" name="Straight Connector 26"/>
          <p:cNvCxnSpPr/>
          <p:nvPr/>
        </p:nvCxnSpPr>
        <p:spPr>
          <a:xfrm>
            <a:off x="4510561" y="6160406"/>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Rectangle 27">
            <a:hlinkClick r:id="rId2" action="ppaction://hlinkpres?slideindex=17&amp;slidetitle=Computer Registers"/>
          </p:cNvPr>
          <p:cNvSpPr/>
          <p:nvPr/>
        </p:nvSpPr>
        <p:spPr>
          <a:xfrm>
            <a:off x="4327077" y="5331472"/>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TR</a:t>
            </a:r>
            <a:endParaRPr lang="en-US" sz="1500" dirty="0"/>
          </a:p>
        </p:txBody>
      </p:sp>
      <p:sp>
        <p:nvSpPr>
          <p:cNvPr id="29" name="TextBox 28"/>
          <p:cNvSpPr txBox="1"/>
          <p:nvPr/>
        </p:nvSpPr>
        <p:spPr>
          <a:xfrm>
            <a:off x="4329406" y="5655298"/>
            <a:ext cx="362309" cy="300082"/>
          </a:xfrm>
          <a:prstGeom prst="rect">
            <a:avLst/>
          </a:prstGeom>
          <a:noFill/>
        </p:spPr>
        <p:txBody>
          <a:bodyPr wrap="square" rtlCol="0">
            <a:spAutoFit/>
          </a:bodyPr>
          <a:lstStyle/>
          <a:p>
            <a:pPr algn="ctr"/>
            <a:r>
              <a:rPr lang="en-US" sz="1350" dirty="0"/>
              <a:t>LD</a:t>
            </a:r>
          </a:p>
        </p:txBody>
      </p:sp>
      <p:cxnSp>
        <p:nvCxnSpPr>
          <p:cNvPr id="30" name="Straight Connector 29"/>
          <p:cNvCxnSpPr/>
          <p:nvPr/>
        </p:nvCxnSpPr>
        <p:spPr>
          <a:xfrm>
            <a:off x="4510561" y="5548277"/>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29406" y="5049211"/>
            <a:ext cx="362309" cy="300082"/>
          </a:xfrm>
          <a:prstGeom prst="rect">
            <a:avLst/>
          </a:prstGeom>
          <a:noFill/>
        </p:spPr>
        <p:txBody>
          <a:bodyPr wrap="square" rtlCol="0">
            <a:spAutoFit/>
          </a:bodyPr>
          <a:lstStyle/>
          <a:p>
            <a:pPr algn="ctr"/>
            <a:r>
              <a:rPr lang="en-US" sz="1350" dirty="0"/>
              <a:t>LD</a:t>
            </a:r>
          </a:p>
        </p:txBody>
      </p:sp>
      <p:cxnSp>
        <p:nvCxnSpPr>
          <p:cNvPr id="33" name="Straight Connector 32"/>
          <p:cNvCxnSpPr/>
          <p:nvPr/>
        </p:nvCxnSpPr>
        <p:spPr>
          <a:xfrm>
            <a:off x="4510561" y="4942190"/>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Rectangle 33">
            <a:hlinkClick r:id="rId2" action="ppaction://hlinkpres?slideindex=17&amp;slidetitle=Computer Registers"/>
          </p:cNvPr>
          <p:cNvSpPr/>
          <p:nvPr/>
        </p:nvSpPr>
        <p:spPr>
          <a:xfrm>
            <a:off x="4327078" y="4248286"/>
            <a:ext cx="1089422"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INPR</a:t>
            </a:r>
            <a:endParaRPr lang="en-US" sz="1500" dirty="0"/>
          </a:p>
        </p:txBody>
      </p:sp>
      <p:sp>
        <p:nvSpPr>
          <p:cNvPr id="57" name="Rectangle 56"/>
          <p:cNvSpPr/>
          <p:nvPr/>
        </p:nvSpPr>
        <p:spPr>
          <a:xfrm>
            <a:off x="4326608" y="308101"/>
            <a:ext cx="1595023" cy="72969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Memory</a:t>
            </a:r>
          </a:p>
          <a:p>
            <a:pPr algn="ctr"/>
            <a:r>
              <a:rPr lang="en-US" sz="1350" dirty="0"/>
              <a:t>4096 x 16</a:t>
            </a:r>
          </a:p>
        </p:txBody>
      </p:sp>
      <p:grpSp>
        <p:nvGrpSpPr>
          <p:cNvPr id="3" name="Group 2"/>
          <p:cNvGrpSpPr/>
          <p:nvPr/>
        </p:nvGrpSpPr>
        <p:grpSpPr>
          <a:xfrm>
            <a:off x="2564572" y="82297"/>
            <a:ext cx="4826828" cy="6668840"/>
            <a:chOff x="344426" y="109728"/>
            <a:chExt cx="6435770" cy="8891786"/>
          </a:xfrm>
        </p:grpSpPr>
        <p:sp>
          <p:nvSpPr>
            <p:cNvPr id="2" name="Rectangle 1"/>
            <p:cNvSpPr/>
            <p:nvPr/>
          </p:nvSpPr>
          <p:spPr>
            <a:xfrm>
              <a:off x="5980176" y="109728"/>
              <a:ext cx="800020" cy="803871"/>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344426" y="8698057"/>
              <a:ext cx="6218373" cy="303457"/>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 name="Rectangle 4"/>
            <p:cNvSpPr/>
            <p:nvPr/>
          </p:nvSpPr>
          <p:spPr>
            <a:xfrm>
              <a:off x="344426" y="410803"/>
              <a:ext cx="333667" cy="8570084"/>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8" name="Rectangle 57"/>
            <p:cNvSpPr/>
            <p:nvPr/>
          </p:nvSpPr>
          <p:spPr>
            <a:xfrm>
              <a:off x="6223563" y="870891"/>
              <a:ext cx="339236" cy="8109995"/>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59" name="TextBox 58"/>
          <p:cNvSpPr txBox="1"/>
          <p:nvPr/>
        </p:nvSpPr>
        <p:spPr>
          <a:xfrm>
            <a:off x="4706213" y="5660560"/>
            <a:ext cx="487819" cy="300082"/>
          </a:xfrm>
          <a:prstGeom prst="rect">
            <a:avLst/>
          </a:prstGeom>
          <a:noFill/>
        </p:spPr>
        <p:txBody>
          <a:bodyPr wrap="square" rtlCol="0">
            <a:spAutoFit/>
          </a:bodyPr>
          <a:lstStyle/>
          <a:p>
            <a:pPr algn="ctr"/>
            <a:r>
              <a:rPr lang="en-US" sz="1350" dirty="0"/>
              <a:t>INR</a:t>
            </a:r>
          </a:p>
        </p:txBody>
      </p:sp>
      <p:cxnSp>
        <p:nvCxnSpPr>
          <p:cNvPr id="60" name="Straight Connector 59"/>
          <p:cNvCxnSpPr/>
          <p:nvPr/>
        </p:nvCxnSpPr>
        <p:spPr>
          <a:xfrm>
            <a:off x="4958013" y="5553539"/>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149697" y="5651416"/>
            <a:ext cx="487819" cy="300082"/>
          </a:xfrm>
          <a:prstGeom prst="rect">
            <a:avLst/>
          </a:prstGeom>
          <a:noFill/>
        </p:spPr>
        <p:txBody>
          <a:bodyPr wrap="square" rtlCol="0">
            <a:spAutoFit/>
          </a:bodyPr>
          <a:lstStyle/>
          <a:p>
            <a:pPr algn="ctr"/>
            <a:r>
              <a:rPr lang="en-US" sz="1350" dirty="0"/>
              <a:t>CLR</a:t>
            </a:r>
          </a:p>
        </p:txBody>
      </p:sp>
      <p:cxnSp>
        <p:nvCxnSpPr>
          <p:cNvPr id="62" name="Straight Connector 61"/>
          <p:cNvCxnSpPr/>
          <p:nvPr/>
        </p:nvCxnSpPr>
        <p:spPr>
          <a:xfrm>
            <a:off x="5401497" y="554439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Rectangle 62">
            <a:hlinkClick r:id="rId2" action="ppaction://hlinkpres?slideindex=17&amp;slidetitle=Computer Registers"/>
          </p:cNvPr>
          <p:cNvSpPr/>
          <p:nvPr/>
        </p:nvSpPr>
        <p:spPr>
          <a:xfrm>
            <a:off x="4327077" y="4718689"/>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IR</a:t>
            </a:r>
            <a:endParaRPr lang="en-US" sz="1500" dirty="0"/>
          </a:p>
        </p:txBody>
      </p:sp>
      <p:sp>
        <p:nvSpPr>
          <p:cNvPr id="64" name="Rectangle 63">
            <a:hlinkClick r:id="rId2" action="ppaction://hlinkpres?slideindex=17&amp;slidetitle=Computer Registers"/>
          </p:cNvPr>
          <p:cNvSpPr/>
          <p:nvPr/>
        </p:nvSpPr>
        <p:spPr>
          <a:xfrm>
            <a:off x="4326609" y="3483427"/>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AC</a:t>
            </a:r>
            <a:endParaRPr lang="en-US" sz="1500" dirty="0"/>
          </a:p>
        </p:txBody>
      </p:sp>
      <p:sp>
        <p:nvSpPr>
          <p:cNvPr id="65" name="TextBox 64"/>
          <p:cNvSpPr txBox="1"/>
          <p:nvPr/>
        </p:nvSpPr>
        <p:spPr>
          <a:xfrm>
            <a:off x="4328938" y="3807253"/>
            <a:ext cx="362309" cy="300082"/>
          </a:xfrm>
          <a:prstGeom prst="rect">
            <a:avLst/>
          </a:prstGeom>
          <a:noFill/>
        </p:spPr>
        <p:txBody>
          <a:bodyPr wrap="square" rtlCol="0">
            <a:spAutoFit/>
          </a:bodyPr>
          <a:lstStyle/>
          <a:p>
            <a:pPr algn="ctr"/>
            <a:r>
              <a:rPr lang="en-US" sz="1350" dirty="0"/>
              <a:t>LD</a:t>
            </a:r>
          </a:p>
        </p:txBody>
      </p:sp>
      <p:cxnSp>
        <p:nvCxnSpPr>
          <p:cNvPr id="66" name="Straight Connector 65"/>
          <p:cNvCxnSpPr/>
          <p:nvPr/>
        </p:nvCxnSpPr>
        <p:spPr>
          <a:xfrm>
            <a:off x="4510092" y="370023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705744" y="3812515"/>
            <a:ext cx="487819" cy="300082"/>
          </a:xfrm>
          <a:prstGeom prst="rect">
            <a:avLst/>
          </a:prstGeom>
          <a:noFill/>
        </p:spPr>
        <p:txBody>
          <a:bodyPr wrap="square" rtlCol="0">
            <a:spAutoFit/>
          </a:bodyPr>
          <a:lstStyle/>
          <a:p>
            <a:pPr algn="ctr"/>
            <a:r>
              <a:rPr lang="en-US" sz="1350" dirty="0"/>
              <a:t>INR</a:t>
            </a:r>
          </a:p>
        </p:txBody>
      </p:sp>
      <p:cxnSp>
        <p:nvCxnSpPr>
          <p:cNvPr id="68" name="Straight Connector 67"/>
          <p:cNvCxnSpPr/>
          <p:nvPr/>
        </p:nvCxnSpPr>
        <p:spPr>
          <a:xfrm>
            <a:off x="4957544" y="370549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149228" y="3803371"/>
            <a:ext cx="487819" cy="300082"/>
          </a:xfrm>
          <a:prstGeom prst="rect">
            <a:avLst/>
          </a:prstGeom>
          <a:noFill/>
        </p:spPr>
        <p:txBody>
          <a:bodyPr wrap="square" rtlCol="0">
            <a:spAutoFit/>
          </a:bodyPr>
          <a:lstStyle/>
          <a:p>
            <a:pPr algn="ctr"/>
            <a:r>
              <a:rPr lang="en-US" sz="1350" dirty="0"/>
              <a:t>CLR</a:t>
            </a:r>
          </a:p>
        </p:txBody>
      </p:sp>
      <p:cxnSp>
        <p:nvCxnSpPr>
          <p:cNvPr id="70" name="Straight Connector 69"/>
          <p:cNvCxnSpPr/>
          <p:nvPr/>
        </p:nvCxnSpPr>
        <p:spPr>
          <a:xfrm>
            <a:off x="5401028" y="3696350"/>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1" name="Rectangle 70">
            <a:hlinkClick r:id="rId2" action="ppaction://hlinkpres?slideindex=17&amp;slidetitle=Computer Registers"/>
          </p:cNvPr>
          <p:cNvSpPr/>
          <p:nvPr/>
        </p:nvSpPr>
        <p:spPr>
          <a:xfrm>
            <a:off x="4326609" y="2675084"/>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DR</a:t>
            </a:r>
            <a:endParaRPr lang="en-US" sz="1500" dirty="0"/>
          </a:p>
        </p:txBody>
      </p:sp>
      <p:sp>
        <p:nvSpPr>
          <p:cNvPr id="72" name="TextBox 71"/>
          <p:cNvSpPr txBox="1"/>
          <p:nvPr/>
        </p:nvSpPr>
        <p:spPr>
          <a:xfrm>
            <a:off x="4328938" y="2998910"/>
            <a:ext cx="362309" cy="300082"/>
          </a:xfrm>
          <a:prstGeom prst="rect">
            <a:avLst/>
          </a:prstGeom>
          <a:noFill/>
        </p:spPr>
        <p:txBody>
          <a:bodyPr wrap="square" rtlCol="0">
            <a:spAutoFit/>
          </a:bodyPr>
          <a:lstStyle/>
          <a:p>
            <a:pPr algn="ctr"/>
            <a:r>
              <a:rPr lang="en-US" sz="1350" dirty="0"/>
              <a:t>LD</a:t>
            </a:r>
          </a:p>
        </p:txBody>
      </p:sp>
      <p:cxnSp>
        <p:nvCxnSpPr>
          <p:cNvPr id="73" name="Straight Connector 72"/>
          <p:cNvCxnSpPr/>
          <p:nvPr/>
        </p:nvCxnSpPr>
        <p:spPr>
          <a:xfrm>
            <a:off x="4510092" y="2891890"/>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05744" y="3004172"/>
            <a:ext cx="487819" cy="300082"/>
          </a:xfrm>
          <a:prstGeom prst="rect">
            <a:avLst/>
          </a:prstGeom>
          <a:noFill/>
        </p:spPr>
        <p:txBody>
          <a:bodyPr wrap="square" rtlCol="0">
            <a:spAutoFit/>
          </a:bodyPr>
          <a:lstStyle/>
          <a:p>
            <a:pPr algn="ctr"/>
            <a:r>
              <a:rPr lang="en-US" sz="1350" dirty="0"/>
              <a:t>INR</a:t>
            </a:r>
          </a:p>
        </p:txBody>
      </p:sp>
      <p:cxnSp>
        <p:nvCxnSpPr>
          <p:cNvPr id="75" name="Straight Connector 74"/>
          <p:cNvCxnSpPr/>
          <p:nvPr/>
        </p:nvCxnSpPr>
        <p:spPr>
          <a:xfrm>
            <a:off x="4957544" y="289715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149228" y="2995028"/>
            <a:ext cx="487819" cy="300082"/>
          </a:xfrm>
          <a:prstGeom prst="rect">
            <a:avLst/>
          </a:prstGeom>
          <a:noFill/>
        </p:spPr>
        <p:txBody>
          <a:bodyPr wrap="square" rtlCol="0">
            <a:spAutoFit/>
          </a:bodyPr>
          <a:lstStyle/>
          <a:p>
            <a:pPr algn="ctr"/>
            <a:r>
              <a:rPr lang="en-US" sz="1350" dirty="0"/>
              <a:t>CLR</a:t>
            </a:r>
          </a:p>
        </p:txBody>
      </p:sp>
      <p:cxnSp>
        <p:nvCxnSpPr>
          <p:cNvPr id="77" name="Straight Connector 76"/>
          <p:cNvCxnSpPr/>
          <p:nvPr/>
        </p:nvCxnSpPr>
        <p:spPr>
          <a:xfrm>
            <a:off x="5401028" y="2888008"/>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8" name="Rectangle 77">
            <a:hlinkClick r:id="rId2" action="ppaction://hlinkpres?slideindex=17&amp;slidetitle=Computer Registers"/>
          </p:cNvPr>
          <p:cNvSpPr/>
          <p:nvPr/>
        </p:nvSpPr>
        <p:spPr>
          <a:xfrm>
            <a:off x="4611193" y="2056982"/>
            <a:ext cx="1310438" cy="23030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PC</a:t>
            </a:r>
            <a:endParaRPr lang="en-US" sz="1500" dirty="0"/>
          </a:p>
        </p:txBody>
      </p:sp>
      <p:sp>
        <p:nvSpPr>
          <p:cNvPr id="79" name="TextBox 78"/>
          <p:cNvSpPr txBox="1"/>
          <p:nvPr/>
        </p:nvSpPr>
        <p:spPr>
          <a:xfrm>
            <a:off x="4613522" y="2396231"/>
            <a:ext cx="362309" cy="300082"/>
          </a:xfrm>
          <a:prstGeom prst="rect">
            <a:avLst/>
          </a:prstGeom>
          <a:noFill/>
        </p:spPr>
        <p:txBody>
          <a:bodyPr wrap="square" rtlCol="0">
            <a:spAutoFit/>
          </a:bodyPr>
          <a:lstStyle/>
          <a:p>
            <a:pPr algn="ctr"/>
            <a:r>
              <a:rPr lang="en-US" sz="1350" dirty="0"/>
              <a:t>LD</a:t>
            </a:r>
          </a:p>
        </p:txBody>
      </p:sp>
      <p:cxnSp>
        <p:nvCxnSpPr>
          <p:cNvPr id="80" name="Straight Connector 79"/>
          <p:cNvCxnSpPr/>
          <p:nvPr/>
        </p:nvCxnSpPr>
        <p:spPr>
          <a:xfrm>
            <a:off x="4794677" y="2289211"/>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990329" y="2401493"/>
            <a:ext cx="487819" cy="300082"/>
          </a:xfrm>
          <a:prstGeom prst="rect">
            <a:avLst/>
          </a:prstGeom>
          <a:noFill/>
        </p:spPr>
        <p:txBody>
          <a:bodyPr wrap="square" rtlCol="0">
            <a:spAutoFit/>
          </a:bodyPr>
          <a:lstStyle/>
          <a:p>
            <a:pPr algn="ctr"/>
            <a:r>
              <a:rPr lang="en-US" sz="1350" dirty="0"/>
              <a:t>INR</a:t>
            </a:r>
          </a:p>
        </p:txBody>
      </p:sp>
      <p:cxnSp>
        <p:nvCxnSpPr>
          <p:cNvPr id="82" name="Straight Connector 81"/>
          <p:cNvCxnSpPr/>
          <p:nvPr/>
        </p:nvCxnSpPr>
        <p:spPr>
          <a:xfrm>
            <a:off x="5242129" y="229447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92665" y="2392349"/>
            <a:ext cx="487819" cy="300082"/>
          </a:xfrm>
          <a:prstGeom prst="rect">
            <a:avLst/>
          </a:prstGeom>
          <a:noFill/>
        </p:spPr>
        <p:txBody>
          <a:bodyPr wrap="square" rtlCol="0">
            <a:spAutoFit/>
          </a:bodyPr>
          <a:lstStyle/>
          <a:p>
            <a:pPr algn="ctr"/>
            <a:r>
              <a:rPr lang="en-US" sz="1350" dirty="0"/>
              <a:t>CLR</a:t>
            </a:r>
          </a:p>
        </p:txBody>
      </p:sp>
      <p:cxnSp>
        <p:nvCxnSpPr>
          <p:cNvPr id="84" name="Straight Connector 83"/>
          <p:cNvCxnSpPr/>
          <p:nvPr/>
        </p:nvCxnSpPr>
        <p:spPr>
          <a:xfrm>
            <a:off x="5644465" y="2285329"/>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5" name="Rectangle 84">
            <a:hlinkClick r:id="rId2" action="ppaction://hlinkpres?slideindex=17&amp;slidetitle=Computer Registers"/>
          </p:cNvPr>
          <p:cNvSpPr/>
          <p:nvPr/>
        </p:nvSpPr>
        <p:spPr>
          <a:xfrm>
            <a:off x="4613522" y="1416925"/>
            <a:ext cx="1310438" cy="23030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AR</a:t>
            </a:r>
            <a:endParaRPr lang="en-US" sz="1500" dirty="0"/>
          </a:p>
        </p:txBody>
      </p:sp>
      <p:sp>
        <p:nvSpPr>
          <p:cNvPr id="86" name="TextBox 85"/>
          <p:cNvSpPr txBox="1"/>
          <p:nvPr/>
        </p:nvSpPr>
        <p:spPr>
          <a:xfrm>
            <a:off x="4615851" y="1756174"/>
            <a:ext cx="362309" cy="300082"/>
          </a:xfrm>
          <a:prstGeom prst="rect">
            <a:avLst/>
          </a:prstGeom>
          <a:noFill/>
        </p:spPr>
        <p:txBody>
          <a:bodyPr wrap="square" rtlCol="0">
            <a:spAutoFit/>
          </a:bodyPr>
          <a:lstStyle/>
          <a:p>
            <a:pPr algn="ctr"/>
            <a:r>
              <a:rPr lang="en-US" sz="1350" dirty="0"/>
              <a:t>LD</a:t>
            </a:r>
          </a:p>
        </p:txBody>
      </p:sp>
      <p:cxnSp>
        <p:nvCxnSpPr>
          <p:cNvPr id="87" name="Straight Connector 86"/>
          <p:cNvCxnSpPr/>
          <p:nvPr/>
        </p:nvCxnSpPr>
        <p:spPr>
          <a:xfrm>
            <a:off x="4797005" y="164915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992657" y="1761436"/>
            <a:ext cx="487819" cy="300082"/>
          </a:xfrm>
          <a:prstGeom prst="rect">
            <a:avLst/>
          </a:prstGeom>
          <a:noFill/>
        </p:spPr>
        <p:txBody>
          <a:bodyPr wrap="square" rtlCol="0">
            <a:spAutoFit/>
          </a:bodyPr>
          <a:lstStyle/>
          <a:p>
            <a:pPr algn="ctr"/>
            <a:r>
              <a:rPr lang="en-US" sz="1350" dirty="0"/>
              <a:t>INR</a:t>
            </a:r>
          </a:p>
        </p:txBody>
      </p:sp>
      <p:cxnSp>
        <p:nvCxnSpPr>
          <p:cNvPr id="89" name="Straight Connector 88"/>
          <p:cNvCxnSpPr/>
          <p:nvPr/>
        </p:nvCxnSpPr>
        <p:spPr>
          <a:xfrm>
            <a:off x="5244458" y="165441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381277" y="1752292"/>
            <a:ext cx="487819" cy="300082"/>
          </a:xfrm>
          <a:prstGeom prst="rect">
            <a:avLst/>
          </a:prstGeom>
          <a:noFill/>
        </p:spPr>
        <p:txBody>
          <a:bodyPr wrap="square" rtlCol="0">
            <a:spAutoFit/>
          </a:bodyPr>
          <a:lstStyle/>
          <a:p>
            <a:pPr algn="ctr"/>
            <a:r>
              <a:rPr lang="en-US" sz="1350" dirty="0"/>
              <a:t>CLR</a:t>
            </a:r>
          </a:p>
        </p:txBody>
      </p:sp>
      <p:cxnSp>
        <p:nvCxnSpPr>
          <p:cNvPr id="91" name="Straight Connector 90"/>
          <p:cNvCxnSpPr/>
          <p:nvPr/>
        </p:nvCxnSpPr>
        <p:spPr>
          <a:xfrm>
            <a:off x="5633078" y="1645271"/>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367524" y="1130104"/>
            <a:ext cx="584273" cy="300082"/>
          </a:xfrm>
          <a:prstGeom prst="rect">
            <a:avLst/>
          </a:prstGeom>
          <a:noFill/>
        </p:spPr>
        <p:txBody>
          <a:bodyPr wrap="square" rtlCol="0">
            <a:spAutoFit/>
          </a:bodyPr>
          <a:lstStyle/>
          <a:p>
            <a:pPr algn="ctr"/>
            <a:r>
              <a:rPr lang="en-US" sz="1350" dirty="0"/>
              <a:t>Write</a:t>
            </a:r>
          </a:p>
        </p:txBody>
      </p:sp>
      <p:cxnSp>
        <p:nvCxnSpPr>
          <p:cNvPr id="93" name="Straight Connector 92"/>
          <p:cNvCxnSpPr/>
          <p:nvPr/>
        </p:nvCxnSpPr>
        <p:spPr>
          <a:xfrm>
            <a:off x="4658407" y="102308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273152" y="1126222"/>
            <a:ext cx="536601" cy="507831"/>
          </a:xfrm>
          <a:prstGeom prst="rect">
            <a:avLst/>
          </a:prstGeom>
          <a:noFill/>
        </p:spPr>
        <p:txBody>
          <a:bodyPr wrap="square" rtlCol="0">
            <a:spAutoFit/>
          </a:bodyPr>
          <a:lstStyle/>
          <a:p>
            <a:pPr algn="ctr"/>
            <a:r>
              <a:rPr lang="en-US" sz="1350" dirty="0"/>
              <a:t>Read</a:t>
            </a:r>
          </a:p>
        </p:txBody>
      </p:sp>
      <p:cxnSp>
        <p:nvCxnSpPr>
          <p:cNvPr id="95" name="Straight Connector 94"/>
          <p:cNvCxnSpPr/>
          <p:nvPr/>
        </p:nvCxnSpPr>
        <p:spPr>
          <a:xfrm>
            <a:off x="5549343" y="101920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364574" y="3341673"/>
            <a:ext cx="528299" cy="49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350" dirty="0"/>
              <a:t>Adder &amp; Logic</a:t>
            </a:r>
          </a:p>
        </p:txBody>
      </p:sp>
      <p:sp>
        <p:nvSpPr>
          <p:cNvPr id="97" name="Rectangle 96"/>
          <p:cNvSpPr/>
          <p:nvPr/>
        </p:nvSpPr>
        <p:spPr>
          <a:xfrm>
            <a:off x="4043963" y="3338404"/>
            <a:ext cx="149301" cy="12804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350" dirty="0"/>
              <a:t>E</a:t>
            </a:r>
          </a:p>
        </p:txBody>
      </p:sp>
      <p:grpSp>
        <p:nvGrpSpPr>
          <p:cNvPr id="6" name="Group 5"/>
          <p:cNvGrpSpPr/>
          <p:nvPr/>
        </p:nvGrpSpPr>
        <p:grpSpPr>
          <a:xfrm>
            <a:off x="5297542" y="1631618"/>
            <a:ext cx="1164659" cy="4680398"/>
            <a:chOff x="3988386" y="2189190"/>
            <a:chExt cx="1552878" cy="6240530"/>
          </a:xfrm>
        </p:grpSpPr>
        <p:cxnSp>
          <p:nvCxnSpPr>
            <p:cNvPr id="101" name="Straight Connector 100"/>
            <p:cNvCxnSpPr/>
            <p:nvPr/>
          </p:nvCxnSpPr>
          <p:spPr>
            <a:xfrm>
              <a:off x="5189203" y="2372033"/>
              <a:ext cx="0" cy="6039399"/>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988386" y="8412442"/>
              <a:ext cx="155287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988386" y="8229600"/>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620863" y="7609276"/>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634562" y="7412736"/>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622370" y="6778714"/>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622370" y="6595872"/>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622370" y="5132794"/>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4622370" y="4949952"/>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614841" y="4049245"/>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4614841" y="3866403"/>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622370" y="3229947"/>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640658" y="3047105"/>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614841" y="2372032"/>
              <a:ext cx="578951"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633129" y="2189190"/>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26" name="Straight Arrow Connector 125"/>
          <p:cNvCxnSpPr/>
          <p:nvPr/>
        </p:nvCxnSpPr>
        <p:spPr>
          <a:xfrm flipH="1" flipV="1">
            <a:off x="2813745" y="6048756"/>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flipV="1">
            <a:off x="2815605" y="5446442"/>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flipV="1">
            <a:off x="2815605" y="4832526"/>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flipV="1">
            <a:off x="2818385" y="2800142"/>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2810295" y="2198970"/>
            <a:ext cx="178951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2815604" y="1532078"/>
            <a:ext cx="178951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flipV="1">
            <a:off x="2818385" y="682913"/>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5920241" y="5441329"/>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a:off x="5920241" y="4832526"/>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5920241" y="3605234"/>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5920241" y="2800142"/>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5920241" y="2198970"/>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H="1">
            <a:off x="5920241" y="1532078"/>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a:off x="5920241" y="823609"/>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929664" y="916892"/>
            <a:ext cx="598805" cy="615187"/>
            <a:chOff x="4803817" y="1222522"/>
            <a:chExt cx="798407" cy="820249"/>
          </a:xfrm>
        </p:grpSpPr>
        <p:cxnSp>
          <p:nvCxnSpPr>
            <p:cNvPr id="143" name="Straight Connector 142"/>
            <p:cNvCxnSpPr/>
            <p:nvPr/>
          </p:nvCxnSpPr>
          <p:spPr>
            <a:xfrm>
              <a:off x="5588525" y="1222522"/>
              <a:ext cx="0" cy="820249"/>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803817" y="1236221"/>
              <a:ext cx="798407" cy="0"/>
            </a:xfrm>
            <a:prstGeom prst="line">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5816265" y="966133"/>
            <a:ext cx="778732" cy="507831"/>
          </a:xfrm>
          <a:prstGeom prst="rect">
            <a:avLst/>
          </a:prstGeom>
          <a:noFill/>
        </p:spPr>
        <p:txBody>
          <a:bodyPr wrap="square" rtlCol="0">
            <a:spAutoFit/>
          </a:bodyPr>
          <a:lstStyle/>
          <a:p>
            <a:pPr algn="ctr"/>
            <a:r>
              <a:rPr lang="en-US" sz="1350" dirty="0"/>
              <a:t>Address</a:t>
            </a:r>
          </a:p>
        </p:txBody>
      </p:sp>
      <p:grpSp>
        <p:nvGrpSpPr>
          <p:cNvPr id="8" name="Group 7"/>
          <p:cNvGrpSpPr/>
          <p:nvPr/>
        </p:nvGrpSpPr>
        <p:grpSpPr>
          <a:xfrm>
            <a:off x="3015451" y="2800142"/>
            <a:ext cx="3387314" cy="666306"/>
            <a:chOff x="945598" y="3733522"/>
            <a:chExt cx="4516418" cy="888408"/>
          </a:xfrm>
        </p:grpSpPr>
        <p:cxnSp>
          <p:nvCxnSpPr>
            <p:cNvPr id="148" name="Straight Connector 147"/>
            <p:cNvCxnSpPr/>
            <p:nvPr/>
          </p:nvCxnSpPr>
          <p:spPr>
            <a:xfrm>
              <a:off x="5448317" y="3733522"/>
              <a:ext cx="0" cy="629181"/>
            </a:xfrm>
            <a:prstGeom prst="line">
              <a:avLst/>
            </a:prstGeom>
            <a:ln w="19050">
              <a:headEnd type="oval"/>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H="1">
              <a:off x="969266" y="4356607"/>
              <a:ext cx="4492750" cy="0"/>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964675" y="4344415"/>
              <a:ext cx="0" cy="277515"/>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945598" y="4616889"/>
              <a:ext cx="483735"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3001735" y="3605235"/>
            <a:ext cx="1315068" cy="742494"/>
            <a:chOff x="927310" y="4806978"/>
            <a:chExt cx="1753423" cy="989992"/>
          </a:xfrm>
        </p:grpSpPr>
        <p:cxnSp>
          <p:nvCxnSpPr>
            <p:cNvPr id="156" name="Straight Arrow Connector 155"/>
            <p:cNvCxnSpPr>
              <a:cxnSpLocks/>
            </p:cNvCxnSpPr>
            <p:nvPr/>
          </p:nvCxnSpPr>
          <p:spPr>
            <a:xfrm flipH="1" flipV="1">
              <a:off x="931899" y="5796970"/>
              <a:ext cx="1748834" cy="0"/>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933798" y="4806978"/>
              <a:ext cx="0" cy="989992"/>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927310" y="4806978"/>
              <a:ext cx="483735"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172276" y="3610494"/>
            <a:ext cx="3230489" cy="479020"/>
            <a:chOff x="1154697" y="4813992"/>
            <a:chExt cx="4307319" cy="638693"/>
          </a:xfrm>
        </p:grpSpPr>
        <p:cxnSp>
          <p:nvCxnSpPr>
            <p:cNvPr id="164" name="Straight Arrow Connector 163"/>
            <p:cNvCxnSpPr/>
            <p:nvPr/>
          </p:nvCxnSpPr>
          <p:spPr>
            <a:xfrm flipH="1">
              <a:off x="1169177" y="5027751"/>
              <a:ext cx="241868"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169177" y="5035391"/>
              <a:ext cx="0" cy="417294"/>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flipV="1">
              <a:off x="1154697" y="5444556"/>
              <a:ext cx="4307319" cy="4283"/>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439139" y="4813992"/>
              <a:ext cx="0" cy="629181"/>
            </a:xfrm>
            <a:prstGeom prst="line">
              <a:avLst/>
            </a:prstGeom>
            <a:ln w="19050">
              <a:headEnd type="oval"/>
              <a:tailEnd type="none"/>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6336492" y="6170074"/>
            <a:ext cx="707938" cy="300082"/>
          </a:xfrm>
          <a:prstGeom prst="rect">
            <a:avLst/>
          </a:prstGeom>
          <a:noFill/>
        </p:spPr>
        <p:txBody>
          <a:bodyPr wrap="square" rtlCol="0">
            <a:spAutoFit/>
          </a:bodyPr>
          <a:lstStyle/>
          <a:p>
            <a:pPr algn="ctr"/>
            <a:r>
              <a:rPr lang="en-US" sz="1350" dirty="0"/>
              <a:t>Clock</a:t>
            </a:r>
          </a:p>
        </p:txBody>
      </p:sp>
      <p:sp>
        <p:nvSpPr>
          <p:cNvPr id="187" name="TextBox 186"/>
          <p:cNvSpPr txBox="1"/>
          <p:nvPr/>
        </p:nvSpPr>
        <p:spPr>
          <a:xfrm>
            <a:off x="7002214" y="673568"/>
            <a:ext cx="203597" cy="323165"/>
          </a:xfrm>
          <a:prstGeom prst="rect">
            <a:avLst/>
          </a:prstGeom>
          <a:noFill/>
        </p:spPr>
        <p:txBody>
          <a:bodyPr wrap="square" rtlCol="0">
            <a:spAutoFit/>
          </a:bodyPr>
          <a:lstStyle/>
          <a:p>
            <a:pPr algn="ctr"/>
            <a:r>
              <a:rPr lang="en-US" sz="1500" dirty="0">
                <a:solidFill>
                  <a:schemeClr val="bg1"/>
                </a:solidFill>
              </a:rPr>
              <a:t>7</a:t>
            </a:r>
          </a:p>
        </p:txBody>
      </p:sp>
      <p:sp>
        <p:nvSpPr>
          <p:cNvPr id="188" name="TextBox 187"/>
          <p:cNvSpPr txBox="1"/>
          <p:nvPr/>
        </p:nvSpPr>
        <p:spPr>
          <a:xfrm>
            <a:off x="6994441" y="1382037"/>
            <a:ext cx="203597" cy="323165"/>
          </a:xfrm>
          <a:prstGeom prst="rect">
            <a:avLst/>
          </a:prstGeom>
          <a:noFill/>
        </p:spPr>
        <p:txBody>
          <a:bodyPr wrap="square" rtlCol="0">
            <a:spAutoFit/>
          </a:bodyPr>
          <a:lstStyle/>
          <a:p>
            <a:pPr algn="ctr"/>
            <a:r>
              <a:rPr lang="en-US" sz="1500" dirty="0">
                <a:solidFill>
                  <a:schemeClr val="bg1"/>
                </a:solidFill>
              </a:rPr>
              <a:t>1</a:t>
            </a:r>
          </a:p>
        </p:txBody>
      </p:sp>
      <p:sp>
        <p:nvSpPr>
          <p:cNvPr id="189" name="TextBox 188"/>
          <p:cNvSpPr txBox="1"/>
          <p:nvPr/>
        </p:nvSpPr>
        <p:spPr>
          <a:xfrm>
            <a:off x="6996101" y="2038435"/>
            <a:ext cx="203597" cy="323165"/>
          </a:xfrm>
          <a:prstGeom prst="rect">
            <a:avLst/>
          </a:prstGeom>
          <a:noFill/>
        </p:spPr>
        <p:txBody>
          <a:bodyPr wrap="square" rtlCol="0">
            <a:spAutoFit/>
          </a:bodyPr>
          <a:lstStyle/>
          <a:p>
            <a:pPr algn="ctr"/>
            <a:r>
              <a:rPr lang="en-US" sz="1500" dirty="0">
                <a:solidFill>
                  <a:schemeClr val="bg1"/>
                </a:solidFill>
              </a:rPr>
              <a:t>2</a:t>
            </a:r>
          </a:p>
        </p:txBody>
      </p:sp>
      <p:sp>
        <p:nvSpPr>
          <p:cNvPr id="190" name="TextBox 189"/>
          <p:cNvSpPr txBox="1"/>
          <p:nvPr/>
        </p:nvSpPr>
        <p:spPr>
          <a:xfrm>
            <a:off x="6995486" y="2650101"/>
            <a:ext cx="203597" cy="323165"/>
          </a:xfrm>
          <a:prstGeom prst="rect">
            <a:avLst/>
          </a:prstGeom>
          <a:noFill/>
        </p:spPr>
        <p:txBody>
          <a:bodyPr wrap="square" rtlCol="0">
            <a:spAutoFit/>
          </a:bodyPr>
          <a:lstStyle/>
          <a:p>
            <a:pPr algn="ctr"/>
            <a:r>
              <a:rPr lang="en-US" sz="1500" dirty="0">
                <a:solidFill>
                  <a:schemeClr val="bg1"/>
                </a:solidFill>
              </a:rPr>
              <a:t>3</a:t>
            </a:r>
          </a:p>
        </p:txBody>
      </p:sp>
      <p:sp>
        <p:nvSpPr>
          <p:cNvPr id="191" name="TextBox 190"/>
          <p:cNvSpPr txBox="1"/>
          <p:nvPr/>
        </p:nvSpPr>
        <p:spPr>
          <a:xfrm>
            <a:off x="6995924" y="3441707"/>
            <a:ext cx="203597" cy="323165"/>
          </a:xfrm>
          <a:prstGeom prst="rect">
            <a:avLst/>
          </a:prstGeom>
          <a:noFill/>
        </p:spPr>
        <p:txBody>
          <a:bodyPr wrap="square" rtlCol="0">
            <a:spAutoFit/>
          </a:bodyPr>
          <a:lstStyle/>
          <a:p>
            <a:pPr algn="ctr"/>
            <a:r>
              <a:rPr lang="en-US" sz="1500" dirty="0">
                <a:solidFill>
                  <a:schemeClr val="bg1"/>
                </a:solidFill>
              </a:rPr>
              <a:t>4</a:t>
            </a:r>
          </a:p>
        </p:txBody>
      </p:sp>
      <p:sp>
        <p:nvSpPr>
          <p:cNvPr id="192" name="TextBox 191"/>
          <p:cNvSpPr txBox="1"/>
          <p:nvPr/>
        </p:nvSpPr>
        <p:spPr>
          <a:xfrm>
            <a:off x="7002214" y="4674218"/>
            <a:ext cx="203597" cy="323165"/>
          </a:xfrm>
          <a:prstGeom prst="rect">
            <a:avLst/>
          </a:prstGeom>
          <a:noFill/>
        </p:spPr>
        <p:txBody>
          <a:bodyPr wrap="square" rtlCol="0">
            <a:spAutoFit/>
          </a:bodyPr>
          <a:lstStyle/>
          <a:p>
            <a:pPr algn="ctr"/>
            <a:r>
              <a:rPr lang="en-US" sz="1500" dirty="0">
                <a:solidFill>
                  <a:schemeClr val="bg1"/>
                </a:solidFill>
              </a:rPr>
              <a:t>5</a:t>
            </a:r>
          </a:p>
        </p:txBody>
      </p:sp>
      <p:sp>
        <p:nvSpPr>
          <p:cNvPr id="193" name="TextBox 192"/>
          <p:cNvSpPr txBox="1"/>
          <p:nvPr/>
        </p:nvSpPr>
        <p:spPr>
          <a:xfrm>
            <a:off x="6994441" y="5287145"/>
            <a:ext cx="203597" cy="323165"/>
          </a:xfrm>
          <a:prstGeom prst="rect">
            <a:avLst/>
          </a:prstGeom>
          <a:noFill/>
        </p:spPr>
        <p:txBody>
          <a:bodyPr wrap="square" rtlCol="0">
            <a:spAutoFit/>
          </a:bodyPr>
          <a:lstStyle/>
          <a:p>
            <a:pPr algn="ctr"/>
            <a:r>
              <a:rPr lang="en-US" sz="1500" dirty="0">
                <a:solidFill>
                  <a:schemeClr val="bg1"/>
                </a:solidFill>
              </a:rPr>
              <a:t>6</a:t>
            </a:r>
          </a:p>
        </p:txBody>
      </p:sp>
      <p:sp>
        <p:nvSpPr>
          <p:cNvPr id="194" name="TextBox 193"/>
          <p:cNvSpPr txBox="1"/>
          <p:nvPr/>
        </p:nvSpPr>
        <p:spPr>
          <a:xfrm>
            <a:off x="6861283" y="238178"/>
            <a:ext cx="485459" cy="553998"/>
          </a:xfrm>
          <a:prstGeom prst="rect">
            <a:avLst/>
          </a:prstGeom>
          <a:noFill/>
        </p:spPr>
        <p:txBody>
          <a:bodyPr wrap="square" rtlCol="0">
            <a:spAutoFit/>
          </a:bodyPr>
          <a:lstStyle/>
          <a:p>
            <a:pPr algn="ctr"/>
            <a:r>
              <a:rPr lang="en-US" sz="1500" dirty="0">
                <a:solidFill>
                  <a:schemeClr val="bg1"/>
                </a:solidFill>
              </a:rPr>
              <a:t>Bus</a:t>
            </a:r>
          </a:p>
        </p:txBody>
      </p:sp>
      <p:cxnSp>
        <p:nvCxnSpPr>
          <p:cNvPr id="195" name="Straight Arrow Connector 194"/>
          <p:cNvCxnSpPr>
            <a:stCxn id="64" idx="1"/>
          </p:cNvCxnSpPr>
          <p:nvPr/>
        </p:nvCxnSpPr>
        <p:spPr>
          <a:xfrm flipH="1">
            <a:off x="3903712" y="3590869"/>
            <a:ext cx="422897" cy="2498"/>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H="1">
            <a:off x="3896718" y="3405911"/>
            <a:ext cx="18140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H="1">
            <a:off x="6507922" y="238178"/>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H="1">
            <a:off x="6503689" y="411179"/>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H="1">
            <a:off x="6503689" y="584414"/>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6236943" y="74178"/>
            <a:ext cx="329374" cy="438582"/>
          </a:xfrm>
          <a:prstGeom prst="rect">
            <a:avLst/>
          </a:prstGeom>
          <a:noFill/>
        </p:spPr>
        <p:txBody>
          <a:bodyPr wrap="square" rtlCol="0">
            <a:spAutoFit/>
          </a:bodyPr>
          <a:lstStyle/>
          <a:p>
            <a:pPr algn="ctr"/>
            <a:r>
              <a:rPr lang="en-US" sz="1350" dirty="0"/>
              <a:t>S</a:t>
            </a:r>
            <a:r>
              <a:rPr lang="en-US" sz="1350" baseline="-25000" dirty="0"/>
              <a:t>2</a:t>
            </a:r>
          </a:p>
        </p:txBody>
      </p:sp>
      <p:sp>
        <p:nvSpPr>
          <p:cNvPr id="203" name="TextBox 202"/>
          <p:cNvSpPr txBox="1"/>
          <p:nvPr/>
        </p:nvSpPr>
        <p:spPr>
          <a:xfrm>
            <a:off x="6241515" y="239899"/>
            <a:ext cx="329374" cy="438582"/>
          </a:xfrm>
          <a:prstGeom prst="rect">
            <a:avLst/>
          </a:prstGeom>
          <a:noFill/>
        </p:spPr>
        <p:txBody>
          <a:bodyPr wrap="square" rtlCol="0">
            <a:spAutoFit/>
          </a:bodyPr>
          <a:lstStyle/>
          <a:p>
            <a:pPr algn="ctr"/>
            <a:r>
              <a:rPr lang="en-US" sz="1350" dirty="0"/>
              <a:t>S</a:t>
            </a:r>
            <a:r>
              <a:rPr lang="en-US" sz="1350" baseline="-25000" dirty="0"/>
              <a:t>1</a:t>
            </a:r>
          </a:p>
        </p:txBody>
      </p:sp>
      <p:sp>
        <p:nvSpPr>
          <p:cNvPr id="204" name="TextBox 203"/>
          <p:cNvSpPr txBox="1"/>
          <p:nvPr/>
        </p:nvSpPr>
        <p:spPr>
          <a:xfrm>
            <a:off x="6240385" y="406803"/>
            <a:ext cx="329374" cy="438582"/>
          </a:xfrm>
          <a:prstGeom prst="rect">
            <a:avLst/>
          </a:prstGeom>
          <a:noFill/>
        </p:spPr>
        <p:txBody>
          <a:bodyPr wrap="square" rtlCol="0">
            <a:spAutoFit/>
          </a:bodyPr>
          <a:lstStyle/>
          <a:p>
            <a:pPr algn="ctr"/>
            <a:r>
              <a:rPr lang="en-US" sz="1350" dirty="0"/>
              <a:t>S</a:t>
            </a:r>
            <a:r>
              <a:rPr lang="en-US" sz="1350" baseline="-25000" dirty="0"/>
              <a:t>0</a:t>
            </a:r>
          </a:p>
        </p:txBody>
      </p:sp>
      <p:sp>
        <p:nvSpPr>
          <p:cNvPr id="121" name="Title 1">
            <a:extLst>
              <a:ext uri="{FF2B5EF4-FFF2-40B4-BE49-F238E27FC236}">
                <a16:creationId xmlns:a16="http://schemas.microsoft.com/office/drawing/2014/main" xmlns="" id="{8736B0B4-19B4-441A-8E7A-7BEE257CBBE2}"/>
              </a:ext>
            </a:extLst>
          </p:cNvPr>
          <p:cNvSpPr txBox="1">
            <a:spLocks/>
          </p:cNvSpPr>
          <p:nvPr/>
        </p:nvSpPr>
        <p:spPr>
          <a:xfrm>
            <a:off x="-37150" y="333688"/>
            <a:ext cx="2551750" cy="3478827"/>
          </a:xfrm>
          <a:prstGeom prst="rect">
            <a:avLst/>
          </a:prstGeom>
        </p:spPr>
        <p:txBody>
          <a:bodyPr vert="horz">
            <a:normAutofit/>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US" dirty="0"/>
              <a:t>Common Bus System of Basic Computer</a:t>
            </a:r>
          </a:p>
        </p:txBody>
      </p:sp>
    </p:spTree>
    <p:extLst>
      <p:ext uri="{BB962C8B-B14F-4D97-AF65-F5344CB8AC3E}">
        <p14:creationId xmlns:p14="http://schemas.microsoft.com/office/powerpoint/2010/main" val="304064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down)">
                                      <p:cBhvr>
                                        <p:cTn id="13" dur="500"/>
                                        <p:tgtEl>
                                          <p:spTgt spid="6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down)">
                                      <p:cBhvr>
                                        <p:cTn id="22" dur="500"/>
                                        <p:tgtEl>
                                          <p:spTgt spid="7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wipe(down)">
                                      <p:cBhvr>
                                        <p:cTn id="25" dur="500"/>
                                        <p:tgtEl>
                                          <p:spTgt spid="7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wipe(down)">
                                      <p:cBhvr>
                                        <p:cTn id="28" dur="500"/>
                                        <p:tgtEl>
                                          <p:spTgt spid="8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wipe(down)">
                                      <p:cBhvr>
                                        <p:cTn id="41" dur="500"/>
                                        <p:tgtEl>
                                          <p:spTgt spid="9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2"/>
                                        </p:tgtEl>
                                        <p:attrNameLst>
                                          <p:attrName>style.visibility</p:attrName>
                                        </p:attrNameLst>
                                      </p:cBhvr>
                                      <p:to>
                                        <p:strVal val="visible"/>
                                      </p:to>
                                    </p:set>
                                    <p:animEffect transition="in" filter="wipe(down)">
                                      <p:cBhvr>
                                        <p:cTn id="44" dur="500"/>
                                        <p:tgtEl>
                                          <p:spTgt spid="92"/>
                                        </p:tgtEl>
                                      </p:cBhvr>
                                    </p:animEffect>
                                  </p:childTnLst>
                                </p:cTn>
                              </p:par>
                              <p:par>
                                <p:cTn id="45" presetID="22" presetClass="entr" presetSubtype="4" fill="hold"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down)">
                                      <p:cBhvr>
                                        <p:cTn id="47" dur="500"/>
                                        <p:tgtEl>
                                          <p:spTgt spid="9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wipe(down)">
                                      <p:cBhvr>
                                        <p:cTn id="50" dur="500"/>
                                        <p:tgtEl>
                                          <p:spTgt spid="9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wipe(down)">
                                      <p:cBhvr>
                                        <p:cTn id="55" dur="500"/>
                                        <p:tgtEl>
                                          <p:spTgt spid="87"/>
                                        </p:tgtEl>
                                      </p:cBhvr>
                                    </p:animEffect>
                                  </p:childTnLst>
                                </p:cTn>
                              </p:par>
                              <p:par>
                                <p:cTn id="56" presetID="22" presetClass="entr" presetSubtype="4" fill="hold" nodeType="with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wipe(down)">
                                      <p:cBhvr>
                                        <p:cTn id="58" dur="500"/>
                                        <p:tgtEl>
                                          <p:spTgt spid="89"/>
                                        </p:tgtEl>
                                      </p:cBhvr>
                                    </p:animEffect>
                                  </p:childTnLst>
                                </p:cTn>
                              </p:par>
                              <p:par>
                                <p:cTn id="59" presetID="22" presetClass="entr" presetSubtype="4"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down)">
                                      <p:cBhvr>
                                        <p:cTn id="61" dur="500"/>
                                        <p:tgtEl>
                                          <p:spTgt spid="9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down)">
                                      <p:cBhvr>
                                        <p:cTn id="64" dur="500"/>
                                        <p:tgtEl>
                                          <p:spTgt spid="8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wipe(down)">
                                      <p:cBhvr>
                                        <p:cTn id="67" dur="500"/>
                                        <p:tgtEl>
                                          <p:spTgt spid="88"/>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wipe(down)">
                                      <p:cBhvr>
                                        <p:cTn id="70" dur="500"/>
                                        <p:tgtEl>
                                          <p:spTgt spid="9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wipe(down)">
                                      <p:cBhvr>
                                        <p:cTn id="75" dur="500"/>
                                        <p:tgtEl>
                                          <p:spTgt spid="80"/>
                                        </p:tgtEl>
                                      </p:cBhvr>
                                    </p:animEffect>
                                  </p:childTnLst>
                                </p:cTn>
                              </p:par>
                              <p:par>
                                <p:cTn id="76" presetID="22" presetClass="entr" presetSubtype="4" fill="hold" nodeType="with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wipe(down)">
                                      <p:cBhvr>
                                        <p:cTn id="78" dur="500"/>
                                        <p:tgtEl>
                                          <p:spTgt spid="82"/>
                                        </p:tgtEl>
                                      </p:cBhvr>
                                    </p:animEffect>
                                  </p:childTnLst>
                                </p:cTn>
                              </p:par>
                              <p:par>
                                <p:cTn id="79" presetID="22" presetClass="entr" presetSubtype="4" fill="hold"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wipe(down)">
                                      <p:cBhvr>
                                        <p:cTn id="81" dur="500"/>
                                        <p:tgtEl>
                                          <p:spTgt spid="84"/>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down)">
                                      <p:cBhvr>
                                        <p:cTn id="84" dur="500"/>
                                        <p:tgtEl>
                                          <p:spTgt spid="79"/>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down)">
                                      <p:cBhvr>
                                        <p:cTn id="87" dur="500"/>
                                        <p:tgtEl>
                                          <p:spTgt spid="81"/>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wipe(down)">
                                      <p:cBhvr>
                                        <p:cTn id="90" dur="500"/>
                                        <p:tgtEl>
                                          <p:spTgt spid="8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wipe(down)">
                                      <p:cBhvr>
                                        <p:cTn id="95" dur="500"/>
                                        <p:tgtEl>
                                          <p:spTgt spid="73"/>
                                        </p:tgtEl>
                                      </p:cBhvr>
                                    </p:animEffect>
                                  </p:childTnLst>
                                </p:cTn>
                              </p:par>
                              <p:par>
                                <p:cTn id="96" presetID="22" presetClass="entr" presetSubtype="4" fill="hold" nodeType="with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wipe(down)">
                                      <p:cBhvr>
                                        <p:cTn id="98" dur="500"/>
                                        <p:tgtEl>
                                          <p:spTgt spid="75"/>
                                        </p:tgtEl>
                                      </p:cBhvr>
                                    </p:animEffect>
                                  </p:childTnLst>
                                </p:cTn>
                              </p:par>
                              <p:par>
                                <p:cTn id="99" presetID="22" presetClass="entr" presetSubtype="4"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down)">
                                      <p:cBhvr>
                                        <p:cTn id="104" dur="500"/>
                                        <p:tgtEl>
                                          <p:spTgt spid="72"/>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wipe(down)">
                                      <p:cBhvr>
                                        <p:cTn id="107" dur="500"/>
                                        <p:tgtEl>
                                          <p:spTgt spid="74"/>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wipe(down)">
                                      <p:cBhvr>
                                        <p:cTn id="110" dur="500"/>
                                        <p:tgtEl>
                                          <p:spTgt spid="7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down)">
                                      <p:cBhvr>
                                        <p:cTn id="115" dur="500"/>
                                        <p:tgtEl>
                                          <p:spTgt spid="66"/>
                                        </p:tgtEl>
                                      </p:cBhvr>
                                    </p:animEffect>
                                  </p:childTnLst>
                                </p:cTn>
                              </p:par>
                              <p:par>
                                <p:cTn id="116" presetID="22" presetClass="entr" presetSubtype="4" fill="hold"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wipe(down)">
                                      <p:cBhvr>
                                        <p:cTn id="118" dur="500"/>
                                        <p:tgtEl>
                                          <p:spTgt spid="68"/>
                                        </p:tgtEl>
                                      </p:cBhvr>
                                    </p:animEffect>
                                  </p:childTnLst>
                                </p:cTn>
                              </p:par>
                              <p:par>
                                <p:cTn id="119" presetID="22" presetClass="entr" presetSubtype="4" fill="hold"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wipe(down)">
                                      <p:cBhvr>
                                        <p:cTn id="121" dur="500"/>
                                        <p:tgtEl>
                                          <p:spTgt spid="70"/>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wipe(down)">
                                      <p:cBhvr>
                                        <p:cTn id="124" dur="500"/>
                                        <p:tgtEl>
                                          <p:spTgt spid="6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down)">
                                      <p:cBhvr>
                                        <p:cTn id="130" dur="500"/>
                                        <p:tgtEl>
                                          <p:spTgt spid="6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wipe(down)">
                                      <p:cBhvr>
                                        <p:cTn id="135" dur="500"/>
                                        <p:tgtEl>
                                          <p:spTgt spid="33"/>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wipe(down)">
                                      <p:cBhvr>
                                        <p:cTn id="138" dur="500"/>
                                        <p:tgtEl>
                                          <p:spTgt spid="32"/>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nodeType="click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wipe(down)">
                                      <p:cBhvr>
                                        <p:cTn id="143" dur="500"/>
                                        <p:tgtEl>
                                          <p:spTgt spid="30"/>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wipe(down)">
                                      <p:cBhvr>
                                        <p:cTn id="146" dur="500"/>
                                        <p:tgtEl>
                                          <p:spTgt spid="29"/>
                                        </p:tgtEl>
                                      </p:cBhvr>
                                    </p:animEffect>
                                  </p:childTnLst>
                                </p:cTn>
                              </p:par>
                              <p:par>
                                <p:cTn id="147" presetID="22" presetClass="entr" presetSubtype="4" fill="hold" nodeType="withEffect">
                                  <p:stCondLst>
                                    <p:cond delay="0"/>
                                  </p:stCondLst>
                                  <p:childTnLst>
                                    <p:set>
                                      <p:cBhvr>
                                        <p:cTn id="148" dur="1" fill="hold">
                                          <p:stCondLst>
                                            <p:cond delay="0"/>
                                          </p:stCondLst>
                                        </p:cTn>
                                        <p:tgtEl>
                                          <p:spTgt spid="60"/>
                                        </p:tgtEl>
                                        <p:attrNameLst>
                                          <p:attrName>style.visibility</p:attrName>
                                        </p:attrNameLst>
                                      </p:cBhvr>
                                      <p:to>
                                        <p:strVal val="visible"/>
                                      </p:to>
                                    </p:set>
                                    <p:animEffect transition="in" filter="wipe(down)">
                                      <p:cBhvr>
                                        <p:cTn id="149" dur="500"/>
                                        <p:tgtEl>
                                          <p:spTgt spid="60"/>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down)">
                                      <p:cBhvr>
                                        <p:cTn id="152" dur="500"/>
                                        <p:tgtEl>
                                          <p:spTgt spid="59"/>
                                        </p:tgtEl>
                                      </p:cBhvr>
                                    </p:animEffect>
                                  </p:childTnLst>
                                </p:cTn>
                              </p:par>
                              <p:par>
                                <p:cTn id="153" presetID="22" presetClass="entr" presetSubtype="4" fill="hold" nodeType="withEffect">
                                  <p:stCondLst>
                                    <p:cond delay="0"/>
                                  </p:stCondLst>
                                  <p:childTnLst>
                                    <p:set>
                                      <p:cBhvr>
                                        <p:cTn id="154" dur="1" fill="hold">
                                          <p:stCondLst>
                                            <p:cond delay="0"/>
                                          </p:stCondLst>
                                        </p:cTn>
                                        <p:tgtEl>
                                          <p:spTgt spid="62"/>
                                        </p:tgtEl>
                                        <p:attrNameLst>
                                          <p:attrName>style.visibility</p:attrName>
                                        </p:attrNameLst>
                                      </p:cBhvr>
                                      <p:to>
                                        <p:strVal val="visible"/>
                                      </p:to>
                                    </p:set>
                                    <p:animEffect transition="in" filter="wipe(down)">
                                      <p:cBhvr>
                                        <p:cTn id="155" dur="500"/>
                                        <p:tgtEl>
                                          <p:spTgt spid="62"/>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1"/>
                                        </p:tgtEl>
                                        <p:attrNameLst>
                                          <p:attrName>style.visibility</p:attrName>
                                        </p:attrNameLst>
                                      </p:cBhvr>
                                      <p:to>
                                        <p:strVal val="visible"/>
                                      </p:to>
                                    </p:set>
                                    <p:animEffect transition="in" filter="wipe(down)">
                                      <p:cBhvr>
                                        <p:cTn id="158" dur="500"/>
                                        <p:tgtEl>
                                          <p:spTgt spid="61"/>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nodeType="clickEffect">
                                  <p:stCondLst>
                                    <p:cond delay="0"/>
                                  </p:stCondLst>
                                  <p:childTnLst>
                                    <p:set>
                                      <p:cBhvr>
                                        <p:cTn id="162" dur="1" fill="hold">
                                          <p:stCondLst>
                                            <p:cond delay="0"/>
                                          </p:stCondLst>
                                        </p:cTn>
                                        <p:tgtEl>
                                          <p:spTgt spid="27"/>
                                        </p:tgtEl>
                                        <p:attrNameLst>
                                          <p:attrName>style.visibility</p:attrName>
                                        </p:attrNameLst>
                                      </p:cBhvr>
                                      <p:to>
                                        <p:strVal val="visible"/>
                                      </p:to>
                                    </p:set>
                                    <p:animEffect transition="in" filter="wipe(down)">
                                      <p:cBhvr>
                                        <p:cTn id="163" dur="500"/>
                                        <p:tgtEl>
                                          <p:spTgt spid="27"/>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26"/>
                                        </p:tgtEl>
                                        <p:attrNameLst>
                                          <p:attrName>style.visibility</p:attrName>
                                        </p:attrNameLst>
                                      </p:cBhvr>
                                      <p:to>
                                        <p:strVal val="visible"/>
                                      </p:to>
                                    </p:set>
                                    <p:animEffect transition="in" filter="wipe(down)">
                                      <p:cBhvr>
                                        <p:cTn id="166" dur="500"/>
                                        <p:tgtEl>
                                          <p:spTgt spid="26"/>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nodeType="clickEffect">
                                  <p:stCondLst>
                                    <p:cond delay="0"/>
                                  </p:stCondLst>
                                  <p:childTnLst>
                                    <p:set>
                                      <p:cBhvr>
                                        <p:cTn id="170" dur="1" fill="hold">
                                          <p:stCondLst>
                                            <p:cond delay="0"/>
                                          </p:stCondLst>
                                        </p:cTn>
                                        <p:tgtEl>
                                          <p:spTgt spid="6"/>
                                        </p:tgtEl>
                                        <p:attrNameLst>
                                          <p:attrName>style.visibility</p:attrName>
                                        </p:attrNameLst>
                                      </p:cBhvr>
                                      <p:to>
                                        <p:strVal val="visible"/>
                                      </p:to>
                                    </p:set>
                                    <p:animEffect transition="in" filter="wipe(down)">
                                      <p:cBhvr>
                                        <p:cTn id="171" dur="500"/>
                                        <p:tgtEl>
                                          <p:spTgt spid="6"/>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86"/>
                                        </p:tgtEl>
                                        <p:attrNameLst>
                                          <p:attrName>style.visibility</p:attrName>
                                        </p:attrNameLst>
                                      </p:cBhvr>
                                      <p:to>
                                        <p:strVal val="visible"/>
                                      </p:to>
                                    </p:set>
                                    <p:animEffect transition="in" filter="wipe(down)">
                                      <p:cBhvr>
                                        <p:cTn id="174" dur="500"/>
                                        <p:tgtEl>
                                          <p:spTgt spid="186"/>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142"/>
                                        </p:tgtEl>
                                        <p:attrNameLst>
                                          <p:attrName>style.visibility</p:attrName>
                                        </p:attrNameLst>
                                      </p:cBhvr>
                                      <p:to>
                                        <p:strVal val="visible"/>
                                      </p:to>
                                    </p:set>
                                    <p:animEffect transition="in" filter="wipe(left)">
                                      <p:cBhvr>
                                        <p:cTn id="179" dur="500"/>
                                        <p:tgtEl>
                                          <p:spTgt spid="142"/>
                                        </p:tgtEl>
                                      </p:cBhvr>
                                    </p:animEffect>
                                  </p:childTnLst>
                                </p:cTn>
                              </p:par>
                              <p:par>
                                <p:cTn id="180" presetID="22" presetClass="entr" presetSubtype="8" fill="hold" nodeType="withEffect">
                                  <p:stCondLst>
                                    <p:cond delay="0"/>
                                  </p:stCondLst>
                                  <p:childTnLst>
                                    <p:set>
                                      <p:cBhvr>
                                        <p:cTn id="181" dur="1" fill="hold">
                                          <p:stCondLst>
                                            <p:cond delay="0"/>
                                          </p:stCondLst>
                                        </p:cTn>
                                        <p:tgtEl>
                                          <p:spTgt spid="141"/>
                                        </p:tgtEl>
                                        <p:attrNameLst>
                                          <p:attrName>style.visibility</p:attrName>
                                        </p:attrNameLst>
                                      </p:cBhvr>
                                      <p:to>
                                        <p:strVal val="visible"/>
                                      </p:to>
                                    </p:set>
                                    <p:animEffect transition="in" filter="wipe(left)">
                                      <p:cBhvr>
                                        <p:cTn id="182" dur="500"/>
                                        <p:tgtEl>
                                          <p:spTgt spid="141"/>
                                        </p:tgtEl>
                                      </p:cBhvr>
                                    </p:animEffect>
                                  </p:childTnLst>
                                </p:cTn>
                              </p:par>
                              <p:par>
                                <p:cTn id="183" presetID="22" presetClass="entr" presetSubtype="8" fill="hold" nodeType="withEffect">
                                  <p:stCondLst>
                                    <p:cond delay="0"/>
                                  </p:stCondLst>
                                  <p:childTnLst>
                                    <p:set>
                                      <p:cBhvr>
                                        <p:cTn id="184" dur="1" fill="hold">
                                          <p:stCondLst>
                                            <p:cond delay="0"/>
                                          </p:stCondLst>
                                        </p:cTn>
                                        <p:tgtEl>
                                          <p:spTgt spid="140"/>
                                        </p:tgtEl>
                                        <p:attrNameLst>
                                          <p:attrName>style.visibility</p:attrName>
                                        </p:attrNameLst>
                                      </p:cBhvr>
                                      <p:to>
                                        <p:strVal val="visible"/>
                                      </p:to>
                                    </p:set>
                                    <p:animEffect transition="in" filter="wipe(left)">
                                      <p:cBhvr>
                                        <p:cTn id="185" dur="500"/>
                                        <p:tgtEl>
                                          <p:spTgt spid="140"/>
                                        </p:tgtEl>
                                      </p:cBhvr>
                                    </p:animEffect>
                                  </p:childTnLst>
                                </p:cTn>
                              </p:par>
                              <p:par>
                                <p:cTn id="186" presetID="22" presetClass="entr" presetSubtype="8" fill="hold" nodeType="withEffect">
                                  <p:stCondLst>
                                    <p:cond delay="0"/>
                                  </p:stCondLst>
                                  <p:childTnLst>
                                    <p:set>
                                      <p:cBhvr>
                                        <p:cTn id="187" dur="1" fill="hold">
                                          <p:stCondLst>
                                            <p:cond delay="0"/>
                                          </p:stCondLst>
                                        </p:cTn>
                                        <p:tgtEl>
                                          <p:spTgt spid="139"/>
                                        </p:tgtEl>
                                        <p:attrNameLst>
                                          <p:attrName>style.visibility</p:attrName>
                                        </p:attrNameLst>
                                      </p:cBhvr>
                                      <p:to>
                                        <p:strVal val="visible"/>
                                      </p:to>
                                    </p:set>
                                    <p:animEffect transition="in" filter="wipe(left)">
                                      <p:cBhvr>
                                        <p:cTn id="188" dur="500"/>
                                        <p:tgtEl>
                                          <p:spTgt spid="139"/>
                                        </p:tgtEl>
                                      </p:cBhvr>
                                    </p:animEffect>
                                  </p:childTnLst>
                                </p:cTn>
                              </p:par>
                              <p:par>
                                <p:cTn id="189" presetID="22" presetClass="entr" presetSubtype="8" fill="hold" nodeType="withEffect">
                                  <p:stCondLst>
                                    <p:cond delay="0"/>
                                  </p:stCondLst>
                                  <p:childTnLst>
                                    <p:set>
                                      <p:cBhvr>
                                        <p:cTn id="190" dur="1" fill="hold">
                                          <p:stCondLst>
                                            <p:cond delay="0"/>
                                          </p:stCondLst>
                                        </p:cTn>
                                        <p:tgtEl>
                                          <p:spTgt spid="138"/>
                                        </p:tgtEl>
                                        <p:attrNameLst>
                                          <p:attrName>style.visibility</p:attrName>
                                        </p:attrNameLst>
                                      </p:cBhvr>
                                      <p:to>
                                        <p:strVal val="visible"/>
                                      </p:to>
                                    </p:set>
                                    <p:animEffect transition="in" filter="wipe(left)">
                                      <p:cBhvr>
                                        <p:cTn id="191" dur="500"/>
                                        <p:tgtEl>
                                          <p:spTgt spid="138"/>
                                        </p:tgtEl>
                                      </p:cBhvr>
                                    </p:animEffect>
                                  </p:childTnLst>
                                </p:cTn>
                              </p:par>
                              <p:par>
                                <p:cTn id="192" presetID="22" presetClass="entr" presetSubtype="8" fill="hold" nodeType="withEffect">
                                  <p:stCondLst>
                                    <p:cond delay="0"/>
                                  </p:stCondLst>
                                  <p:childTnLst>
                                    <p:set>
                                      <p:cBhvr>
                                        <p:cTn id="193" dur="1" fill="hold">
                                          <p:stCondLst>
                                            <p:cond delay="0"/>
                                          </p:stCondLst>
                                        </p:cTn>
                                        <p:tgtEl>
                                          <p:spTgt spid="137"/>
                                        </p:tgtEl>
                                        <p:attrNameLst>
                                          <p:attrName>style.visibility</p:attrName>
                                        </p:attrNameLst>
                                      </p:cBhvr>
                                      <p:to>
                                        <p:strVal val="visible"/>
                                      </p:to>
                                    </p:set>
                                    <p:animEffect transition="in" filter="wipe(left)">
                                      <p:cBhvr>
                                        <p:cTn id="194" dur="500"/>
                                        <p:tgtEl>
                                          <p:spTgt spid="137"/>
                                        </p:tgtEl>
                                      </p:cBhvr>
                                    </p:animEffect>
                                  </p:childTnLst>
                                </p:cTn>
                              </p:par>
                              <p:par>
                                <p:cTn id="195" presetID="22" presetClass="entr" presetSubtype="8" fill="hold" nodeType="withEffect">
                                  <p:stCondLst>
                                    <p:cond delay="0"/>
                                  </p:stCondLst>
                                  <p:childTnLst>
                                    <p:set>
                                      <p:cBhvr>
                                        <p:cTn id="196" dur="1" fill="hold">
                                          <p:stCondLst>
                                            <p:cond delay="0"/>
                                          </p:stCondLst>
                                        </p:cTn>
                                        <p:tgtEl>
                                          <p:spTgt spid="134"/>
                                        </p:tgtEl>
                                        <p:attrNameLst>
                                          <p:attrName>style.visibility</p:attrName>
                                        </p:attrNameLst>
                                      </p:cBhvr>
                                      <p:to>
                                        <p:strVal val="visible"/>
                                      </p:to>
                                    </p:set>
                                    <p:animEffect transition="in" filter="wipe(left)">
                                      <p:cBhvr>
                                        <p:cTn id="197" dur="500"/>
                                        <p:tgtEl>
                                          <p:spTgt spid="134"/>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147"/>
                                        </p:tgtEl>
                                        <p:attrNameLst>
                                          <p:attrName>style.visibility</p:attrName>
                                        </p:attrNameLst>
                                      </p:cBhvr>
                                      <p:to>
                                        <p:strVal val="visible"/>
                                      </p:to>
                                    </p:set>
                                    <p:animEffect transition="in" filter="wipe(down)">
                                      <p:cBhvr>
                                        <p:cTn id="202" dur="500"/>
                                        <p:tgtEl>
                                          <p:spTgt spid="147"/>
                                        </p:tgtEl>
                                      </p:cBhvr>
                                    </p:animEffect>
                                  </p:childTnLst>
                                </p:cTn>
                              </p:par>
                              <p:par>
                                <p:cTn id="203" presetID="22" presetClass="entr" presetSubtype="4" fill="hold" nodeType="withEffect">
                                  <p:stCondLst>
                                    <p:cond delay="0"/>
                                  </p:stCondLst>
                                  <p:childTnLst>
                                    <p:set>
                                      <p:cBhvr>
                                        <p:cTn id="204" dur="1" fill="hold">
                                          <p:stCondLst>
                                            <p:cond delay="0"/>
                                          </p:stCondLst>
                                        </p:cTn>
                                        <p:tgtEl>
                                          <p:spTgt spid="7"/>
                                        </p:tgtEl>
                                        <p:attrNameLst>
                                          <p:attrName>style.visibility</p:attrName>
                                        </p:attrNameLst>
                                      </p:cBhvr>
                                      <p:to>
                                        <p:strVal val="visible"/>
                                      </p:to>
                                    </p:set>
                                    <p:animEffect transition="in" filter="wipe(down)">
                                      <p:cBhvr>
                                        <p:cTn id="205" dur="500"/>
                                        <p:tgtEl>
                                          <p:spTgt spid="7"/>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126"/>
                                        </p:tgtEl>
                                        <p:attrNameLst>
                                          <p:attrName>style.visibility</p:attrName>
                                        </p:attrNameLst>
                                      </p:cBhvr>
                                      <p:to>
                                        <p:strVal val="visible"/>
                                      </p:to>
                                    </p:set>
                                    <p:animEffect transition="in" filter="wipe(left)">
                                      <p:cBhvr>
                                        <p:cTn id="210" dur="500"/>
                                        <p:tgtEl>
                                          <p:spTgt spid="126"/>
                                        </p:tgtEl>
                                      </p:cBhvr>
                                    </p:animEffect>
                                  </p:childTnLst>
                                </p:cTn>
                              </p:par>
                              <p:par>
                                <p:cTn id="211" presetID="22" presetClass="entr" presetSubtype="8" fill="hold" nodeType="withEffect">
                                  <p:stCondLst>
                                    <p:cond delay="0"/>
                                  </p:stCondLst>
                                  <p:childTnLst>
                                    <p:set>
                                      <p:cBhvr>
                                        <p:cTn id="212" dur="1" fill="hold">
                                          <p:stCondLst>
                                            <p:cond delay="0"/>
                                          </p:stCondLst>
                                        </p:cTn>
                                        <p:tgtEl>
                                          <p:spTgt spid="127"/>
                                        </p:tgtEl>
                                        <p:attrNameLst>
                                          <p:attrName>style.visibility</p:attrName>
                                        </p:attrNameLst>
                                      </p:cBhvr>
                                      <p:to>
                                        <p:strVal val="visible"/>
                                      </p:to>
                                    </p:set>
                                    <p:animEffect transition="in" filter="wipe(left)">
                                      <p:cBhvr>
                                        <p:cTn id="213" dur="500"/>
                                        <p:tgtEl>
                                          <p:spTgt spid="127"/>
                                        </p:tgtEl>
                                      </p:cBhvr>
                                    </p:animEffect>
                                  </p:childTnLst>
                                </p:cTn>
                              </p:par>
                              <p:par>
                                <p:cTn id="214" presetID="22" presetClass="entr" presetSubtype="8" fill="hold" nodeType="withEffect">
                                  <p:stCondLst>
                                    <p:cond delay="0"/>
                                  </p:stCondLst>
                                  <p:childTnLst>
                                    <p:set>
                                      <p:cBhvr>
                                        <p:cTn id="215" dur="1" fill="hold">
                                          <p:stCondLst>
                                            <p:cond delay="0"/>
                                          </p:stCondLst>
                                        </p:cTn>
                                        <p:tgtEl>
                                          <p:spTgt spid="128"/>
                                        </p:tgtEl>
                                        <p:attrNameLst>
                                          <p:attrName>style.visibility</p:attrName>
                                        </p:attrNameLst>
                                      </p:cBhvr>
                                      <p:to>
                                        <p:strVal val="visible"/>
                                      </p:to>
                                    </p:set>
                                    <p:animEffect transition="in" filter="wipe(left)">
                                      <p:cBhvr>
                                        <p:cTn id="216" dur="500"/>
                                        <p:tgtEl>
                                          <p:spTgt spid="128"/>
                                        </p:tgtEl>
                                      </p:cBhvr>
                                    </p:animEffect>
                                  </p:childTnLst>
                                </p:cTn>
                              </p:par>
                              <p:par>
                                <p:cTn id="217" presetID="22" presetClass="entr" presetSubtype="8" fill="hold" nodeType="withEffect">
                                  <p:stCondLst>
                                    <p:cond delay="0"/>
                                  </p:stCondLst>
                                  <p:childTnLst>
                                    <p:set>
                                      <p:cBhvr>
                                        <p:cTn id="218" dur="1" fill="hold">
                                          <p:stCondLst>
                                            <p:cond delay="0"/>
                                          </p:stCondLst>
                                        </p:cTn>
                                        <p:tgtEl>
                                          <p:spTgt spid="129"/>
                                        </p:tgtEl>
                                        <p:attrNameLst>
                                          <p:attrName>style.visibility</p:attrName>
                                        </p:attrNameLst>
                                      </p:cBhvr>
                                      <p:to>
                                        <p:strVal val="visible"/>
                                      </p:to>
                                    </p:set>
                                    <p:animEffect transition="in" filter="wipe(left)">
                                      <p:cBhvr>
                                        <p:cTn id="219" dur="500"/>
                                        <p:tgtEl>
                                          <p:spTgt spid="129"/>
                                        </p:tgtEl>
                                      </p:cBhvr>
                                    </p:animEffect>
                                  </p:childTnLst>
                                </p:cTn>
                              </p:par>
                              <p:par>
                                <p:cTn id="220" presetID="22" presetClass="entr" presetSubtype="8" fill="hold" nodeType="withEffect">
                                  <p:stCondLst>
                                    <p:cond delay="0"/>
                                  </p:stCondLst>
                                  <p:childTnLst>
                                    <p:set>
                                      <p:cBhvr>
                                        <p:cTn id="221" dur="1" fill="hold">
                                          <p:stCondLst>
                                            <p:cond delay="0"/>
                                          </p:stCondLst>
                                        </p:cTn>
                                        <p:tgtEl>
                                          <p:spTgt spid="130"/>
                                        </p:tgtEl>
                                        <p:attrNameLst>
                                          <p:attrName>style.visibility</p:attrName>
                                        </p:attrNameLst>
                                      </p:cBhvr>
                                      <p:to>
                                        <p:strVal val="visible"/>
                                      </p:to>
                                    </p:set>
                                    <p:animEffect transition="in" filter="wipe(left)">
                                      <p:cBhvr>
                                        <p:cTn id="222" dur="500"/>
                                        <p:tgtEl>
                                          <p:spTgt spid="130"/>
                                        </p:tgtEl>
                                      </p:cBhvr>
                                    </p:animEffect>
                                  </p:childTnLst>
                                </p:cTn>
                              </p:par>
                              <p:par>
                                <p:cTn id="223" presetID="22" presetClass="entr" presetSubtype="8" fill="hold" nodeType="withEffect">
                                  <p:stCondLst>
                                    <p:cond delay="0"/>
                                  </p:stCondLst>
                                  <p:childTnLst>
                                    <p:set>
                                      <p:cBhvr>
                                        <p:cTn id="224" dur="1" fill="hold">
                                          <p:stCondLst>
                                            <p:cond delay="0"/>
                                          </p:stCondLst>
                                        </p:cTn>
                                        <p:tgtEl>
                                          <p:spTgt spid="132"/>
                                        </p:tgtEl>
                                        <p:attrNameLst>
                                          <p:attrName>style.visibility</p:attrName>
                                        </p:attrNameLst>
                                      </p:cBhvr>
                                      <p:to>
                                        <p:strVal val="visible"/>
                                      </p:to>
                                    </p:set>
                                    <p:animEffect transition="in" filter="wipe(left)">
                                      <p:cBhvr>
                                        <p:cTn id="225" dur="500"/>
                                        <p:tgtEl>
                                          <p:spTgt spid="132"/>
                                        </p:tgtEl>
                                      </p:cBhvr>
                                    </p:animEffect>
                                  </p:childTnLst>
                                </p:cTn>
                              </p:par>
                              <p:par>
                                <p:cTn id="226" presetID="22" presetClass="entr" presetSubtype="8" fill="hold" nodeType="withEffect">
                                  <p:stCondLst>
                                    <p:cond delay="0"/>
                                  </p:stCondLst>
                                  <p:childTnLst>
                                    <p:set>
                                      <p:cBhvr>
                                        <p:cTn id="227" dur="1" fill="hold">
                                          <p:stCondLst>
                                            <p:cond delay="0"/>
                                          </p:stCondLst>
                                        </p:cTn>
                                        <p:tgtEl>
                                          <p:spTgt spid="133"/>
                                        </p:tgtEl>
                                        <p:attrNameLst>
                                          <p:attrName>style.visibility</p:attrName>
                                        </p:attrNameLst>
                                      </p:cBhvr>
                                      <p:to>
                                        <p:strVal val="visible"/>
                                      </p:to>
                                    </p:set>
                                    <p:animEffect transition="in" filter="wipe(left)">
                                      <p:cBhvr>
                                        <p:cTn id="228" dur="500"/>
                                        <p:tgtEl>
                                          <p:spTgt spid="133"/>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4" fill="hold" grpId="0" nodeType="clickEffect">
                                  <p:stCondLst>
                                    <p:cond delay="0"/>
                                  </p:stCondLst>
                                  <p:childTnLst>
                                    <p:set>
                                      <p:cBhvr>
                                        <p:cTn id="232" dur="1" fill="hold">
                                          <p:stCondLst>
                                            <p:cond delay="0"/>
                                          </p:stCondLst>
                                        </p:cTn>
                                        <p:tgtEl>
                                          <p:spTgt spid="96"/>
                                        </p:tgtEl>
                                        <p:attrNameLst>
                                          <p:attrName>style.visibility</p:attrName>
                                        </p:attrNameLst>
                                      </p:cBhvr>
                                      <p:to>
                                        <p:strVal val="visible"/>
                                      </p:to>
                                    </p:set>
                                    <p:animEffect transition="in" filter="wipe(down)">
                                      <p:cBhvr>
                                        <p:cTn id="233" dur="500"/>
                                        <p:tgtEl>
                                          <p:spTgt spid="96"/>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nodeType="clickEffect">
                                  <p:stCondLst>
                                    <p:cond delay="0"/>
                                  </p:stCondLst>
                                  <p:childTnLst>
                                    <p:set>
                                      <p:cBhvr>
                                        <p:cTn id="237" dur="1" fill="hold">
                                          <p:stCondLst>
                                            <p:cond delay="0"/>
                                          </p:stCondLst>
                                        </p:cTn>
                                        <p:tgtEl>
                                          <p:spTgt spid="8"/>
                                        </p:tgtEl>
                                        <p:attrNameLst>
                                          <p:attrName>style.visibility</p:attrName>
                                        </p:attrNameLst>
                                      </p:cBhvr>
                                      <p:to>
                                        <p:strVal val="visible"/>
                                      </p:to>
                                    </p:set>
                                    <p:animEffect transition="in" filter="wipe(down)">
                                      <p:cBhvr>
                                        <p:cTn id="238" dur="500"/>
                                        <p:tgtEl>
                                          <p:spTgt spid="8"/>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nodeType="clickEffect">
                                  <p:stCondLst>
                                    <p:cond delay="0"/>
                                  </p:stCondLst>
                                  <p:childTnLst>
                                    <p:set>
                                      <p:cBhvr>
                                        <p:cTn id="242" dur="1" fill="hold">
                                          <p:stCondLst>
                                            <p:cond delay="0"/>
                                          </p:stCondLst>
                                        </p:cTn>
                                        <p:tgtEl>
                                          <p:spTgt spid="9"/>
                                        </p:tgtEl>
                                        <p:attrNameLst>
                                          <p:attrName>style.visibility</p:attrName>
                                        </p:attrNameLst>
                                      </p:cBhvr>
                                      <p:to>
                                        <p:strVal val="visible"/>
                                      </p:to>
                                    </p:set>
                                    <p:animEffect transition="in" filter="wipe(down)">
                                      <p:cBhvr>
                                        <p:cTn id="243" dur="500"/>
                                        <p:tgtEl>
                                          <p:spTgt spid="9"/>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nodeType="clickEffect">
                                  <p:stCondLst>
                                    <p:cond delay="0"/>
                                  </p:stCondLst>
                                  <p:childTnLst>
                                    <p:set>
                                      <p:cBhvr>
                                        <p:cTn id="247" dur="1" fill="hold">
                                          <p:stCondLst>
                                            <p:cond delay="0"/>
                                          </p:stCondLst>
                                        </p:cTn>
                                        <p:tgtEl>
                                          <p:spTgt spid="10"/>
                                        </p:tgtEl>
                                        <p:attrNameLst>
                                          <p:attrName>style.visibility</p:attrName>
                                        </p:attrNameLst>
                                      </p:cBhvr>
                                      <p:to>
                                        <p:strVal val="visible"/>
                                      </p:to>
                                    </p:set>
                                    <p:animEffect transition="in" filter="wipe(down)">
                                      <p:cBhvr>
                                        <p:cTn id="248" dur="500"/>
                                        <p:tgtEl>
                                          <p:spTgt spid="10"/>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nodeType="clickEffect">
                                  <p:stCondLst>
                                    <p:cond delay="0"/>
                                  </p:stCondLst>
                                  <p:childTnLst>
                                    <p:set>
                                      <p:cBhvr>
                                        <p:cTn id="252" dur="1" fill="hold">
                                          <p:stCondLst>
                                            <p:cond delay="0"/>
                                          </p:stCondLst>
                                        </p:cTn>
                                        <p:tgtEl>
                                          <p:spTgt spid="195"/>
                                        </p:tgtEl>
                                        <p:attrNameLst>
                                          <p:attrName>style.visibility</p:attrName>
                                        </p:attrNameLst>
                                      </p:cBhvr>
                                      <p:to>
                                        <p:strVal val="visible"/>
                                      </p:to>
                                    </p:set>
                                    <p:animEffect transition="in" filter="wipe(left)">
                                      <p:cBhvr>
                                        <p:cTn id="253" dur="500"/>
                                        <p:tgtEl>
                                          <p:spTgt spid="195"/>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197"/>
                                        </p:tgtEl>
                                        <p:attrNameLst>
                                          <p:attrName>style.visibility</p:attrName>
                                        </p:attrNameLst>
                                      </p:cBhvr>
                                      <p:to>
                                        <p:strVal val="visible"/>
                                      </p:to>
                                    </p:set>
                                    <p:animEffect transition="in" filter="wipe(left)">
                                      <p:cBhvr>
                                        <p:cTn id="258" dur="500"/>
                                        <p:tgtEl>
                                          <p:spTgt spid="197"/>
                                        </p:tgtEl>
                                      </p:cBhvr>
                                    </p:animEffect>
                                  </p:childTnLst>
                                </p:cTn>
                              </p:par>
                              <p:par>
                                <p:cTn id="259" presetID="22" presetClass="entr" presetSubtype="8" fill="hold" grpId="0" nodeType="with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wipe(left)">
                                      <p:cBhvr>
                                        <p:cTn id="261" dur="500"/>
                                        <p:tgtEl>
                                          <p:spTgt spid="97"/>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4" fill="hold" grpId="0" nodeType="clickEffect">
                                  <p:stCondLst>
                                    <p:cond delay="0"/>
                                  </p:stCondLst>
                                  <p:childTnLst>
                                    <p:set>
                                      <p:cBhvr>
                                        <p:cTn id="265" dur="1" fill="hold">
                                          <p:stCondLst>
                                            <p:cond delay="0"/>
                                          </p:stCondLst>
                                        </p:cTn>
                                        <p:tgtEl>
                                          <p:spTgt spid="202"/>
                                        </p:tgtEl>
                                        <p:attrNameLst>
                                          <p:attrName>style.visibility</p:attrName>
                                        </p:attrNameLst>
                                      </p:cBhvr>
                                      <p:to>
                                        <p:strVal val="visible"/>
                                      </p:to>
                                    </p:set>
                                    <p:animEffect transition="in" filter="wipe(down)">
                                      <p:cBhvr>
                                        <p:cTn id="266" dur="500"/>
                                        <p:tgtEl>
                                          <p:spTgt spid="202"/>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203"/>
                                        </p:tgtEl>
                                        <p:attrNameLst>
                                          <p:attrName>style.visibility</p:attrName>
                                        </p:attrNameLst>
                                      </p:cBhvr>
                                      <p:to>
                                        <p:strVal val="visible"/>
                                      </p:to>
                                    </p:set>
                                    <p:animEffect transition="in" filter="wipe(down)">
                                      <p:cBhvr>
                                        <p:cTn id="269" dur="500"/>
                                        <p:tgtEl>
                                          <p:spTgt spid="203"/>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204"/>
                                        </p:tgtEl>
                                        <p:attrNameLst>
                                          <p:attrName>style.visibility</p:attrName>
                                        </p:attrNameLst>
                                      </p:cBhvr>
                                      <p:to>
                                        <p:strVal val="visible"/>
                                      </p:to>
                                    </p:set>
                                    <p:animEffect transition="in" filter="wipe(down)">
                                      <p:cBhvr>
                                        <p:cTn id="272" dur="500"/>
                                        <p:tgtEl>
                                          <p:spTgt spid="204"/>
                                        </p:tgtEl>
                                      </p:cBhvr>
                                    </p:animEffect>
                                  </p:childTnLst>
                                </p:cTn>
                              </p:par>
                              <p:par>
                                <p:cTn id="273" presetID="22" presetClass="entr" presetSubtype="4" fill="hold" nodeType="withEffect">
                                  <p:stCondLst>
                                    <p:cond delay="0"/>
                                  </p:stCondLst>
                                  <p:childTnLst>
                                    <p:set>
                                      <p:cBhvr>
                                        <p:cTn id="274" dur="1" fill="hold">
                                          <p:stCondLst>
                                            <p:cond delay="0"/>
                                          </p:stCondLst>
                                        </p:cTn>
                                        <p:tgtEl>
                                          <p:spTgt spid="198"/>
                                        </p:tgtEl>
                                        <p:attrNameLst>
                                          <p:attrName>style.visibility</p:attrName>
                                        </p:attrNameLst>
                                      </p:cBhvr>
                                      <p:to>
                                        <p:strVal val="visible"/>
                                      </p:to>
                                    </p:set>
                                    <p:animEffect transition="in" filter="wipe(down)">
                                      <p:cBhvr>
                                        <p:cTn id="275" dur="500"/>
                                        <p:tgtEl>
                                          <p:spTgt spid="198"/>
                                        </p:tgtEl>
                                      </p:cBhvr>
                                    </p:animEffect>
                                  </p:childTnLst>
                                </p:cTn>
                              </p:par>
                              <p:par>
                                <p:cTn id="276" presetID="22" presetClass="entr" presetSubtype="4" fill="hold" nodeType="withEffect">
                                  <p:stCondLst>
                                    <p:cond delay="0"/>
                                  </p:stCondLst>
                                  <p:childTnLst>
                                    <p:set>
                                      <p:cBhvr>
                                        <p:cTn id="277" dur="1" fill="hold">
                                          <p:stCondLst>
                                            <p:cond delay="0"/>
                                          </p:stCondLst>
                                        </p:cTn>
                                        <p:tgtEl>
                                          <p:spTgt spid="200"/>
                                        </p:tgtEl>
                                        <p:attrNameLst>
                                          <p:attrName>style.visibility</p:attrName>
                                        </p:attrNameLst>
                                      </p:cBhvr>
                                      <p:to>
                                        <p:strVal val="visible"/>
                                      </p:to>
                                    </p:set>
                                    <p:animEffect transition="in" filter="wipe(down)">
                                      <p:cBhvr>
                                        <p:cTn id="278" dur="500"/>
                                        <p:tgtEl>
                                          <p:spTgt spid="200"/>
                                        </p:tgtEl>
                                      </p:cBhvr>
                                    </p:animEffect>
                                  </p:childTnLst>
                                </p:cTn>
                              </p:par>
                              <p:par>
                                <p:cTn id="279" presetID="22" presetClass="entr" presetSubtype="4" fill="hold" nodeType="withEffect">
                                  <p:stCondLst>
                                    <p:cond delay="0"/>
                                  </p:stCondLst>
                                  <p:childTnLst>
                                    <p:set>
                                      <p:cBhvr>
                                        <p:cTn id="280" dur="1" fill="hold">
                                          <p:stCondLst>
                                            <p:cond delay="0"/>
                                          </p:stCondLst>
                                        </p:cTn>
                                        <p:tgtEl>
                                          <p:spTgt spid="201"/>
                                        </p:tgtEl>
                                        <p:attrNameLst>
                                          <p:attrName>style.visibility</p:attrName>
                                        </p:attrNameLst>
                                      </p:cBhvr>
                                      <p:to>
                                        <p:strVal val="visible"/>
                                      </p:to>
                                    </p:set>
                                    <p:animEffect transition="in" filter="wipe(down)">
                                      <p:cBhvr>
                                        <p:cTn id="281" dur="500"/>
                                        <p:tgtEl>
                                          <p:spTgt spid="201"/>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4" fill="hold" grpId="0" nodeType="clickEffect">
                                  <p:stCondLst>
                                    <p:cond delay="0"/>
                                  </p:stCondLst>
                                  <p:childTnLst>
                                    <p:set>
                                      <p:cBhvr>
                                        <p:cTn id="285" dur="1" fill="hold">
                                          <p:stCondLst>
                                            <p:cond delay="0"/>
                                          </p:stCondLst>
                                        </p:cTn>
                                        <p:tgtEl>
                                          <p:spTgt spid="190"/>
                                        </p:tgtEl>
                                        <p:attrNameLst>
                                          <p:attrName>style.visibility</p:attrName>
                                        </p:attrNameLst>
                                      </p:cBhvr>
                                      <p:to>
                                        <p:strVal val="visible"/>
                                      </p:to>
                                    </p:set>
                                    <p:animEffect transition="in" filter="wipe(down)">
                                      <p:cBhvr>
                                        <p:cTn id="286" dur="500"/>
                                        <p:tgtEl>
                                          <p:spTgt spid="190"/>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4" fill="hold" grpId="0" nodeType="clickEffect">
                                  <p:stCondLst>
                                    <p:cond delay="0"/>
                                  </p:stCondLst>
                                  <p:childTnLst>
                                    <p:set>
                                      <p:cBhvr>
                                        <p:cTn id="290" dur="1" fill="hold">
                                          <p:stCondLst>
                                            <p:cond delay="0"/>
                                          </p:stCondLst>
                                        </p:cTn>
                                        <p:tgtEl>
                                          <p:spTgt spid="187"/>
                                        </p:tgtEl>
                                        <p:attrNameLst>
                                          <p:attrName>style.visibility</p:attrName>
                                        </p:attrNameLst>
                                      </p:cBhvr>
                                      <p:to>
                                        <p:strVal val="visible"/>
                                      </p:to>
                                    </p:set>
                                    <p:animEffect transition="in" filter="wipe(down)">
                                      <p:cBhvr>
                                        <p:cTn id="291" dur="500"/>
                                        <p:tgtEl>
                                          <p:spTgt spid="187"/>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4" fill="hold" grpId="0" nodeType="clickEffect">
                                  <p:stCondLst>
                                    <p:cond delay="0"/>
                                  </p:stCondLst>
                                  <p:childTnLst>
                                    <p:set>
                                      <p:cBhvr>
                                        <p:cTn id="295" dur="1" fill="hold">
                                          <p:stCondLst>
                                            <p:cond delay="0"/>
                                          </p:stCondLst>
                                        </p:cTn>
                                        <p:tgtEl>
                                          <p:spTgt spid="188"/>
                                        </p:tgtEl>
                                        <p:attrNameLst>
                                          <p:attrName>style.visibility</p:attrName>
                                        </p:attrNameLst>
                                      </p:cBhvr>
                                      <p:to>
                                        <p:strVal val="visible"/>
                                      </p:to>
                                    </p:set>
                                    <p:animEffect transition="in" filter="wipe(down)">
                                      <p:cBhvr>
                                        <p:cTn id="296" dur="500"/>
                                        <p:tgtEl>
                                          <p:spTgt spid="188"/>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4" fill="hold" grpId="0" nodeType="clickEffect">
                                  <p:stCondLst>
                                    <p:cond delay="0"/>
                                  </p:stCondLst>
                                  <p:childTnLst>
                                    <p:set>
                                      <p:cBhvr>
                                        <p:cTn id="300" dur="1" fill="hold">
                                          <p:stCondLst>
                                            <p:cond delay="0"/>
                                          </p:stCondLst>
                                        </p:cTn>
                                        <p:tgtEl>
                                          <p:spTgt spid="189"/>
                                        </p:tgtEl>
                                        <p:attrNameLst>
                                          <p:attrName>style.visibility</p:attrName>
                                        </p:attrNameLst>
                                      </p:cBhvr>
                                      <p:to>
                                        <p:strVal val="visible"/>
                                      </p:to>
                                    </p:set>
                                    <p:animEffect transition="in" filter="wipe(down)">
                                      <p:cBhvr>
                                        <p:cTn id="301" dur="500"/>
                                        <p:tgtEl>
                                          <p:spTgt spid="189"/>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4" fill="hold" grpId="0" nodeType="clickEffect">
                                  <p:stCondLst>
                                    <p:cond delay="0"/>
                                  </p:stCondLst>
                                  <p:childTnLst>
                                    <p:set>
                                      <p:cBhvr>
                                        <p:cTn id="305" dur="1" fill="hold">
                                          <p:stCondLst>
                                            <p:cond delay="0"/>
                                          </p:stCondLst>
                                        </p:cTn>
                                        <p:tgtEl>
                                          <p:spTgt spid="191"/>
                                        </p:tgtEl>
                                        <p:attrNameLst>
                                          <p:attrName>style.visibility</p:attrName>
                                        </p:attrNameLst>
                                      </p:cBhvr>
                                      <p:to>
                                        <p:strVal val="visible"/>
                                      </p:to>
                                    </p:set>
                                    <p:animEffect transition="in" filter="wipe(down)">
                                      <p:cBhvr>
                                        <p:cTn id="306" dur="500"/>
                                        <p:tgtEl>
                                          <p:spTgt spid="191"/>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4" fill="hold" grpId="0" nodeType="clickEffect">
                                  <p:stCondLst>
                                    <p:cond delay="0"/>
                                  </p:stCondLst>
                                  <p:childTnLst>
                                    <p:set>
                                      <p:cBhvr>
                                        <p:cTn id="310" dur="1" fill="hold">
                                          <p:stCondLst>
                                            <p:cond delay="0"/>
                                          </p:stCondLst>
                                        </p:cTn>
                                        <p:tgtEl>
                                          <p:spTgt spid="192"/>
                                        </p:tgtEl>
                                        <p:attrNameLst>
                                          <p:attrName>style.visibility</p:attrName>
                                        </p:attrNameLst>
                                      </p:cBhvr>
                                      <p:to>
                                        <p:strVal val="visible"/>
                                      </p:to>
                                    </p:set>
                                    <p:animEffect transition="in" filter="wipe(down)">
                                      <p:cBhvr>
                                        <p:cTn id="311" dur="500"/>
                                        <p:tgtEl>
                                          <p:spTgt spid="192"/>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4" fill="hold" grpId="0" nodeType="clickEffect">
                                  <p:stCondLst>
                                    <p:cond delay="0"/>
                                  </p:stCondLst>
                                  <p:childTnLst>
                                    <p:set>
                                      <p:cBhvr>
                                        <p:cTn id="315" dur="1" fill="hold">
                                          <p:stCondLst>
                                            <p:cond delay="0"/>
                                          </p:stCondLst>
                                        </p:cTn>
                                        <p:tgtEl>
                                          <p:spTgt spid="193"/>
                                        </p:tgtEl>
                                        <p:attrNameLst>
                                          <p:attrName>style.visibility</p:attrName>
                                        </p:attrNameLst>
                                      </p:cBhvr>
                                      <p:to>
                                        <p:strVal val="visible"/>
                                      </p:to>
                                    </p:set>
                                    <p:animEffect transition="in" filter="wipe(down)">
                                      <p:cBhvr>
                                        <p:cTn id="316"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p:bldP spid="32" grpId="0"/>
      <p:bldP spid="34" grpId="0" animBg="1"/>
      <p:bldP spid="57" grpId="0" animBg="1"/>
      <p:bldP spid="59" grpId="0"/>
      <p:bldP spid="61" grpId="0"/>
      <p:bldP spid="63" grpId="0" animBg="1"/>
      <p:bldP spid="64" grpId="0" animBg="1"/>
      <p:bldP spid="65" grpId="0"/>
      <p:bldP spid="67" grpId="0"/>
      <p:bldP spid="69" grpId="0"/>
      <p:bldP spid="71" grpId="0" animBg="1"/>
      <p:bldP spid="72" grpId="0"/>
      <p:bldP spid="74" grpId="0"/>
      <p:bldP spid="76" grpId="0"/>
      <p:bldP spid="78" grpId="0" animBg="1"/>
      <p:bldP spid="79" grpId="0"/>
      <p:bldP spid="81" grpId="0"/>
      <p:bldP spid="83" grpId="0"/>
      <p:bldP spid="85" grpId="0" animBg="1"/>
      <p:bldP spid="86" grpId="0"/>
      <p:bldP spid="88" grpId="0"/>
      <p:bldP spid="90" grpId="0"/>
      <p:bldP spid="92" grpId="0"/>
      <p:bldP spid="94" grpId="0"/>
      <p:bldP spid="96" grpId="0" animBg="1"/>
      <p:bldP spid="97" grpId="0" animBg="1"/>
      <p:bldP spid="147" grpId="0"/>
      <p:bldP spid="186" grpId="0"/>
      <p:bldP spid="187" grpId="0"/>
      <p:bldP spid="188" grpId="0"/>
      <p:bldP spid="189" grpId="0"/>
      <p:bldP spid="190" grpId="0"/>
      <p:bldP spid="191" grpId="0"/>
      <p:bldP spid="192" grpId="0"/>
      <p:bldP spid="193" grpId="0"/>
      <p:bldP spid="202" grpId="0"/>
      <p:bldP spid="203" grpId="0"/>
      <p:bldP spid="2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Computer Instructions</a:t>
            </a:r>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2: </a:t>
            </a:r>
            <a:r>
              <a:rPr lang="en-US" dirty="0"/>
              <a:t>Basic Computer Organization</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58634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a:xfrm>
            <a:off x="190500" y="990600"/>
            <a:ext cx="8763000" cy="609600"/>
          </a:xfrm>
        </p:spPr>
        <p:txBody>
          <a:bodyPr/>
          <a:lstStyle/>
          <a:p>
            <a:pPr marL="457200" indent="-457200">
              <a:buFont typeface="+mj-lt"/>
              <a:buAutoNum type="arabicPeriod"/>
            </a:pPr>
            <a:r>
              <a:rPr lang="en-US" dirty="0"/>
              <a:t>Memory Reference Instruction</a:t>
            </a:r>
          </a:p>
        </p:txBody>
      </p:sp>
      <p:sp>
        <p:nvSpPr>
          <p:cNvPr id="4" name="TextBox 3"/>
          <p:cNvSpPr txBox="1"/>
          <p:nvPr/>
        </p:nvSpPr>
        <p:spPr>
          <a:xfrm>
            <a:off x="6829427" y="1432678"/>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3933825" y="1435789"/>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3590929" y="1432678"/>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2514600" y="1421502"/>
            <a:ext cx="457200" cy="400110"/>
          </a:xfrm>
          <a:prstGeom prst="rect">
            <a:avLst/>
          </a:prstGeom>
          <a:noFill/>
        </p:spPr>
        <p:txBody>
          <a:bodyPr wrap="square" rtlCol="0">
            <a:spAutoFit/>
          </a:bodyPr>
          <a:lstStyle/>
          <a:p>
            <a:pPr algn="ctr"/>
            <a:r>
              <a:rPr lang="en-US" sz="2000" dirty="0"/>
              <a:t>15</a:t>
            </a:r>
          </a:p>
        </p:txBody>
      </p:sp>
      <p:sp>
        <p:nvSpPr>
          <p:cNvPr id="8" name="Rectangle 7"/>
          <p:cNvSpPr/>
          <p:nvPr/>
        </p:nvSpPr>
        <p:spPr>
          <a:xfrm>
            <a:off x="2986088" y="181043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9" name="Rectangle 8"/>
          <p:cNvSpPr/>
          <p:nvPr/>
        </p:nvSpPr>
        <p:spPr>
          <a:xfrm>
            <a:off x="4019550" y="18104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0" name="Rectangle 9"/>
          <p:cNvSpPr/>
          <p:nvPr/>
        </p:nvSpPr>
        <p:spPr>
          <a:xfrm>
            <a:off x="2528888" y="18104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1" name="TextBox 10"/>
          <p:cNvSpPr txBox="1"/>
          <p:nvPr/>
        </p:nvSpPr>
        <p:spPr>
          <a:xfrm>
            <a:off x="2871790" y="1421502"/>
            <a:ext cx="495299" cy="400110"/>
          </a:xfrm>
          <a:prstGeom prst="rect">
            <a:avLst/>
          </a:prstGeom>
          <a:noFill/>
        </p:spPr>
        <p:txBody>
          <a:bodyPr wrap="square" rtlCol="0">
            <a:spAutoFit/>
          </a:bodyPr>
          <a:lstStyle/>
          <a:p>
            <a:pPr algn="ctr"/>
            <a:r>
              <a:rPr lang="en-US" sz="2000" dirty="0"/>
              <a:t>14</a:t>
            </a:r>
          </a:p>
        </p:txBody>
      </p:sp>
      <p:graphicFrame>
        <p:nvGraphicFramePr>
          <p:cNvPr id="12" name="Table 11"/>
          <p:cNvGraphicFramePr>
            <a:graphicFrameLocks noGrp="1"/>
          </p:cNvGraphicFramePr>
          <p:nvPr>
            <p:extLst>
              <p:ext uri="{D42A27DB-BD31-4B8C-83A1-F6EECF244321}">
                <p14:modId xmlns:p14="http://schemas.microsoft.com/office/powerpoint/2010/main" val="1647223709"/>
              </p:ext>
            </p:extLst>
          </p:nvPr>
        </p:nvGraphicFramePr>
        <p:xfrm>
          <a:off x="457200" y="2514600"/>
          <a:ext cx="4586290" cy="579120"/>
        </p:xfrm>
        <a:graphic>
          <a:graphicData uri="http://schemas.openxmlformats.org/drawingml/2006/table">
            <a:tbl>
              <a:tblPr firstRow="1" bandRow="1">
                <a:tableStyleId>{5C22544A-7EE6-4342-B048-85BDC9FD1C3A}</a:tableStyleId>
              </a:tblPr>
              <a:tblGrid>
                <a:gridCol w="528027">
                  <a:extLst>
                    <a:ext uri="{9D8B030D-6E8A-4147-A177-3AD203B41FA5}">
                      <a16:colId xmlns:a16="http://schemas.microsoft.com/office/drawing/2014/main" xmlns="" val="20000"/>
                    </a:ext>
                  </a:extLst>
                </a:gridCol>
                <a:gridCol w="528027">
                  <a:extLst>
                    <a:ext uri="{9D8B030D-6E8A-4147-A177-3AD203B41FA5}">
                      <a16:colId xmlns:a16="http://schemas.microsoft.com/office/drawing/2014/main" xmlns="" val="20001"/>
                    </a:ext>
                  </a:extLst>
                </a:gridCol>
                <a:gridCol w="528027">
                  <a:extLst>
                    <a:ext uri="{9D8B030D-6E8A-4147-A177-3AD203B41FA5}">
                      <a16:colId xmlns:a16="http://schemas.microsoft.com/office/drawing/2014/main" xmlns="" val="20002"/>
                    </a:ext>
                  </a:extLst>
                </a:gridCol>
                <a:gridCol w="528027">
                  <a:extLst>
                    <a:ext uri="{9D8B030D-6E8A-4147-A177-3AD203B41FA5}">
                      <a16:colId xmlns:a16="http://schemas.microsoft.com/office/drawing/2014/main" xmlns="" val="20003"/>
                    </a:ext>
                  </a:extLst>
                </a:gridCol>
                <a:gridCol w="2474182">
                  <a:extLst>
                    <a:ext uri="{9D8B030D-6E8A-4147-A177-3AD203B41FA5}">
                      <a16:colId xmlns:a16="http://schemas.microsoft.com/office/drawing/2014/main" xmlns="" val="20004"/>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Address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13" name="TextBox 12"/>
          <p:cNvSpPr txBox="1"/>
          <p:nvPr/>
        </p:nvSpPr>
        <p:spPr>
          <a:xfrm>
            <a:off x="457200" y="3383622"/>
            <a:ext cx="833883" cy="523220"/>
          </a:xfrm>
          <a:prstGeom prst="rect">
            <a:avLst/>
          </a:prstGeom>
          <a:noFill/>
        </p:spPr>
        <p:txBody>
          <a:bodyPr wrap="none" rtlCol="0">
            <a:spAutoFit/>
          </a:bodyPr>
          <a:lstStyle/>
          <a:p>
            <a:r>
              <a:rPr lang="en-US" sz="2800" dirty="0"/>
              <a:t>0xxx</a:t>
            </a:r>
          </a:p>
        </p:txBody>
      </p:sp>
      <p:sp>
        <p:nvSpPr>
          <p:cNvPr id="17" name="Right Brace 16"/>
          <p:cNvSpPr/>
          <p:nvPr/>
        </p:nvSpPr>
        <p:spPr>
          <a:xfrm rot="5400000">
            <a:off x="1335554" y="2220668"/>
            <a:ext cx="376892" cy="2133600"/>
          </a:xfrm>
          <a:prstGeom prst="rightBrace">
            <a:avLst>
              <a:gd name="adj1" fmla="val 8333"/>
              <a:gd name="adj2" fmla="val 921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662482" y="3383622"/>
            <a:ext cx="846707" cy="523220"/>
          </a:xfrm>
          <a:prstGeom prst="rect">
            <a:avLst/>
          </a:prstGeom>
          <a:noFill/>
        </p:spPr>
        <p:txBody>
          <a:bodyPr wrap="none" rtlCol="0">
            <a:spAutoFit/>
          </a:bodyPr>
          <a:lstStyle/>
          <a:p>
            <a:r>
              <a:rPr lang="en-US" sz="2800" dirty="0"/>
              <a:t>AND</a:t>
            </a:r>
          </a:p>
        </p:txBody>
      </p:sp>
      <p:sp>
        <p:nvSpPr>
          <p:cNvPr id="19" name="TextBox 18"/>
          <p:cNvSpPr txBox="1"/>
          <p:nvPr/>
        </p:nvSpPr>
        <p:spPr>
          <a:xfrm>
            <a:off x="3777947" y="3383622"/>
            <a:ext cx="5261120" cy="523220"/>
          </a:xfrm>
          <a:prstGeom prst="rect">
            <a:avLst/>
          </a:prstGeom>
          <a:noFill/>
        </p:spPr>
        <p:txBody>
          <a:bodyPr wrap="none" rtlCol="0">
            <a:spAutoFit/>
          </a:bodyPr>
          <a:lstStyle/>
          <a:p>
            <a:r>
              <a:rPr lang="en-US" sz="2800" dirty="0"/>
              <a:t>AND the content of memory to AC</a:t>
            </a:r>
          </a:p>
        </p:txBody>
      </p:sp>
      <p:sp>
        <p:nvSpPr>
          <p:cNvPr id="21" name="Rectangle 20"/>
          <p:cNvSpPr/>
          <p:nvPr/>
        </p:nvSpPr>
        <p:spPr>
          <a:xfrm>
            <a:off x="521179" y="25552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2" name="TextBox 21"/>
          <p:cNvSpPr txBox="1"/>
          <p:nvPr/>
        </p:nvSpPr>
        <p:spPr>
          <a:xfrm>
            <a:off x="1559841" y="3383622"/>
            <a:ext cx="833883" cy="523220"/>
          </a:xfrm>
          <a:prstGeom prst="rect">
            <a:avLst/>
          </a:prstGeom>
          <a:noFill/>
        </p:spPr>
        <p:txBody>
          <a:bodyPr wrap="none" rtlCol="0">
            <a:spAutoFit/>
          </a:bodyPr>
          <a:lstStyle/>
          <a:p>
            <a:r>
              <a:rPr lang="en-US" sz="2800" dirty="0"/>
              <a:t>8xxx</a:t>
            </a:r>
          </a:p>
        </p:txBody>
      </p:sp>
      <p:sp>
        <p:nvSpPr>
          <p:cNvPr id="23" name="Right Brace 22"/>
          <p:cNvSpPr/>
          <p:nvPr/>
        </p:nvSpPr>
        <p:spPr>
          <a:xfrm rot="5400000">
            <a:off x="1335554" y="2223698"/>
            <a:ext cx="376892" cy="2133600"/>
          </a:xfrm>
          <a:prstGeom prst="rightBrace">
            <a:avLst>
              <a:gd name="adj1" fmla="val 8333"/>
              <a:gd name="adj2" fmla="val 408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038101" y="256310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7" name="Rectangle 26"/>
          <p:cNvSpPr/>
          <p:nvPr/>
        </p:nvSpPr>
        <p:spPr>
          <a:xfrm>
            <a:off x="1566864" y="256310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8" name="Rectangle 27"/>
          <p:cNvSpPr/>
          <p:nvPr/>
        </p:nvSpPr>
        <p:spPr>
          <a:xfrm>
            <a:off x="2090140" y="2563704"/>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9" name="TextBox 28"/>
          <p:cNvSpPr txBox="1"/>
          <p:nvPr/>
        </p:nvSpPr>
        <p:spPr>
          <a:xfrm>
            <a:off x="461962" y="3795444"/>
            <a:ext cx="833883" cy="523220"/>
          </a:xfrm>
          <a:prstGeom prst="rect">
            <a:avLst/>
          </a:prstGeom>
          <a:noFill/>
        </p:spPr>
        <p:txBody>
          <a:bodyPr wrap="none" rtlCol="0">
            <a:spAutoFit/>
          </a:bodyPr>
          <a:lstStyle/>
          <a:p>
            <a:r>
              <a:rPr lang="en-US" sz="2800" dirty="0"/>
              <a:t>1xxx</a:t>
            </a:r>
          </a:p>
        </p:txBody>
      </p:sp>
      <p:sp>
        <p:nvSpPr>
          <p:cNvPr id="30" name="TextBox 29"/>
          <p:cNvSpPr txBox="1"/>
          <p:nvPr/>
        </p:nvSpPr>
        <p:spPr>
          <a:xfrm>
            <a:off x="2667244" y="3795444"/>
            <a:ext cx="846707" cy="523220"/>
          </a:xfrm>
          <a:prstGeom prst="rect">
            <a:avLst/>
          </a:prstGeom>
          <a:noFill/>
        </p:spPr>
        <p:txBody>
          <a:bodyPr wrap="none" rtlCol="0">
            <a:spAutoFit/>
          </a:bodyPr>
          <a:lstStyle/>
          <a:p>
            <a:r>
              <a:rPr lang="en-US" sz="2800" dirty="0"/>
              <a:t>ADD</a:t>
            </a:r>
          </a:p>
        </p:txBody>
      </p:sp>
      <p:sp>
        <p:nvSpPr>
          <p:cNvPr id="31" name="TextBox 30"/>
          <p:cNvSpPr txBox="1"/>
          <p:nvPr/>
        </p:nvSpPr>
        <p:spPr>
          <a:xfrm>
            <a:off x="3782709" y="3795444"/>
            <a:ext cx="5104026" cy="523220"/>
          </a:xfrm>
          <a:prstGeom prst="rect">
            <a:avLst/>
          </a:prstGeom>
          <a:noFill/>
        </p:spPr>
        <p:txBody>
          <a:bodyPr wrap="none" rtlCol="0">
            <a:spAutoFit/>
          </a:bodyPr>
          <a:lstStyle/>
          <a:p>
            <a:r>
              <a:rPr lang="en-US" sz="2800" dirty="0"/>
              <a:t>Add the content of memory to AC</a:t>
            </a:r>
          </a:p>
        </p:txBody>
      </p:sp>
      <p:sp>
        <p:nvSpPr>
          <p:cNvPr id="32" name="TextBox 31"/>
          <p:cNvSpPr txBox="1"/>
          <p:nvPr/>
        </p:nvSpPr>
        <p:spPr>
          <a:xfrm>
            <a:off x="1564603" y="3795444"/>
            <a:ext cx="833883" cy="523220"/>
          </a:xfrm>
          <a:prstGeom prst="rect">
            <a:avLst/>
          </a:prstGeom>
          <a:noFill/>
        </p:spPr>
        <p:txBody>
          <a:bodyPr wrap="none" rtlCol="0">
            <a:spAutoFit/>
          </a:bodyPr>
          <a:lstStyle/>
          <a:p>
            <a:r>
              <a:rPr lang="en-US" sz="2800" dirty="0"/>
              <a:t>9xxx</a:t>
            </a:r>
          </a:p>
        </p:txBody>
      </p:sp>
      <p:sp>
        <p:nvSpPr>
          <p:cNvPr id="33" name="TextBox 32"/>
          <p:cNvSpPr txBox="1"/>
          <p:nvPr/>
        </p:nvSpPr>
        <p:spPr>
          <a:xfrm>
            <a:off x="452437" y="4185066"/>
            <a:ext cx="833883" cy="523220"/>
          </a:xfrm>
          <a:prstGeom prst="rect">
            <a:avLst/>
          </a:prstGeom>
          <a:noFill/>
        </p:spPr>
        <p:txBody>
          <a:bodyPr wrap="none" rtlCol="0">
            <a:spAutoFit/>
          </a:bodyPr>
          <a:lstStyle/>
          <a:p>
            <a:r>
              <a:rPr lang="en-US" sz="2800" dirty="0"/>
              <a:t>2xxx</a:t>
            </a:r>
          </a:p>
        </p:txBody>
      </p:sp>
      <p:sp>
        <p:nvSpPr>
          <p:cNvPr id="34" name="TextBox 33"/>
          <p:cNvSpPr txBox="1"/>
          <p:nvPr/>
        </p:nvSpPr>
        <p:spPr>
          <a:xfrm>
            <a:off x="2657719" y="4185066"/>
            <a:ext cx="759695" cy="523220"/>
          </a:xfrm>
          <a:prstGeom prst="rect">
            <a:avLst/>
          </a:prstGeom>
          <a:noFill/>
        </p:spPr>
        <p:txBody>
          <a:bodyPr wrap="none" rtlCol="0">
            <a:spAutoFit/>
          </a:bodyPr>
          <a:lstStyle/>
          <a:p>
            <a:r>
              <a:rPr lang="en-US" sz="2800" dirty="0"/>
              <a:t>LDA</a:t>
            </a:r>
          </a:p>
        </p:txBody>
      </p:sp>
      <p:sp>
        <p:nvSpPr>
          <p:cNvPr id="35" name="TextBox 34"/>
          <p:cNvSpPr txBox="1"/>
          <p:nvPr/>
        </p:nvSpPr>
        <p:spPr>
          <a:xfrm>
            <a:off x="3773184" y="4185066"/>
            <a:ext cx="3895746" cy="523220"/>
          </a:xfrm>
          <a:prstGeom prst="rect">
            <a:avLst/>
          </a:prstGeom>
          <a:noFill/>
        </p:spPr>
        <p:txBody>
          <a:bodyPr wrap="none" rtlCol="0">
            <a:spAutoFit/>
          </a:bodyPr>
          <a:lstStyle/>
          <a:p>
            <a:r>
              <a:rPr lang="en-US" sz="2800" dirty="0"/>
              <a:t>Load memory word to AC</a:t>
            </a:r>
          </a:p>
        </p:txBody>
      </p:sp>
      <p:sp>
        <p:nvSpPr>
          <p:cNvPr id="36" name="TextBox 35"/>
          <p:cNvSpPr txBox="1"/>
          <p:nvPr/>
        </p:nvSpPr>
        <p:spPr>
          <a:xfrm>
            <a:off x="1555078" y="4185066"/>
            <a:ext cx="859531" cy="523220"/>
          </a:xfrm>
          <a:prstGeom prst="rect">
            <a:avLst/>
          </a:prstGeom>
          <a:noFill/>
        </p:spPr>
        <p:txBody>
          <a:bodyPr wrap="none" rtlCol="0">
            <a:spAutoFit/>
          </a:bodyPr>
          <a:lstStyle/>
          <a:p>
            <a:r>
              <a:rPr lang="en-US" sz="2800" dirty="0" err="1"/>
              <a:t>Axxx</a:t>
            </a:r>
            <a:endParaRPr lang="en-US" sz="2800" dirty="0"/>
          </a:p>
        </p:txBody>
      </p:sp>
      <p:sp>
        <p:nvSpPr>
          <p:cNvPr id="37" name="TextBox 36"/>
          <p:cNvSpPr txBox="1"/>
          <p:nvPr/>
        </p:nvSpPr>
        <p:spPr>
          <a:xfrm>
            <a:off x="452437" y="4625806"/>
            <a:ext cx="833883" cy="523220"/>
          </a:xfrm>
          <a:prstGeom prst="rect">
            <a:avLst/>
          </a:prstGeom>
          <a:noFill/>
        </p:spPr>
        <p:txBody>
          <a:bodyPr wrap="none" rtlCol="0">
            <a:spAutoFit/>
          </a:bodyPr>
          <a:lstStyle/>
          <a:p>
            <a:r>
              <a:rPr lang="en-US" sz="2800" dirty="0"/>
              <a:t>3xxx</a:t>
            </a:r>
          </a:p>
        </p:txBody>
      </p:sp>
      <p:sp>
        <p:nvSpPr>
          <p:cNvPr id="38" name="TextBox 37"/>
          <p:cNvSpPr txBox="1"/>
          <p:nvPr/>
        </p:nvSpPr>
        <p:spPr>
          <a:xfrm>
            <a:off x="2657719" y="4625806"/>
            <a:ext cx="702372" cy="523220"/>
          </a:xfrm>
          <a:prstGeom prst="rect">
            <a:avLst/>
          </a:prstGeom>
          <a:noFill/>
        </p:spPr>
        <p:txBody>
          <a:bodyPr wrap="none" rtlCol="0">
            <a:spAutoFit/>
          </a:bodyPr>
          <a:lstStyle/>
          <a:p>
            <a:r>
              <a:rPr lang="en-US" sz="2800" dirty="0"/>
              <a:t>STA</a:t>
            </a:r>
          </a:p>
        </p:txBody>
      </p:sp>
      <p:sp>
        <p:nvSpPr>
          <p:cNvPr id="39" name="TextBox 38"/>
          <p:cNvSpPr txBox="1"/>
          <p:nvPr/>
        </p:nvSpPr>
        <p:spPr>
          <a:xfrm>
            <a:off x="3773184" y="4625806"/>
            <a:ext cx="4682500" cy="523220"/>
          </a:xfrm>
          <a:prstGeom prst="rect">
            <a:avLst/>
          </a:prstGeom>
          <a:noFill/>
        </p:spPr>
        <p:txBody>
          <a:bodyPr wrap="none" rtlCol="0">
            <a:spAutoFit/>
          </a:bodyPr>
          <a:lstStyle/>
          <a:p>
            <a:r>
              <a:rPr lang="en-US" sz="2800" dirty="0"/>
              <a:t>Store content of AC in memory</a:t>
            </a:r>
          </a:p>
        </p:txBody>
      </p:sp>
      <p:sp>
        <p:nvSpPr>
          <p:cNvPr id="40" name="TextBox 39"/>
          <p:cNvSpPr txBox="1"/>
          <p:nvPr/>
        </p:nvSpPr>
        <p:spPr>
          <a:xfrm>
            <a:off x="1555078" y="4625806"/>
            <a:ext cx="844077" cy="523220"/>
          </a:xfrm>
          <a:prstGeom prst="rect">
            <a:avLst/>
          </a:prstGeom>
          <a:noFill/>
        </p:spPr>
        <p:txBody>
          <a:bodyPr wrap="none" rtlCol="0">
            <a:spAutoFit/>
          </a:bodyPr>
          <a:lstStyle/>
          <a:p>
            <a:r>
              <a:rPr lang="en-US" sz="2800" dirty="0" err="1"/>
              <a:t>Bxxx</a:t>
            </a:r>
            <a:endParaRPr lang="en-US" sz="2800" dirty="0"/>
          </a:p>
        </p:txBody>
      </p:sp>
      <p:sp>
        <p:nvSpPr>
          <p:cNvPr id="41" name="TextBox 40"/>
          <p:cNvSpPr txBox="1"/>
          <p:nvPr/>
        </p:nvSpPr>
        <p:spPr>
          <a:xfrm>
            <a:off x="452437" y="5057883"/>
            <a:ext cx="833883" cy="523220"/>
          </a:xfrm>
          <a:prstGeom prst="rect">
            <a:avLst/>
          </a:prstGeom>
          <a:noFill/>
        </p:spPr>
        <p:txBody>
          <a:bodyPr wrap="none" rtlCol="0">
            <a:spAutoFit/>
          </a:bodyPr>
          <a:lstStyle/>
          <a:p>
            <a:r>
              <a:rPr lang="en-US" sz="2800" dirty="0"/>
              <a:t>4xxx</a:t>
            </a:r>
          </a:p>
        </p:txBody>
      </p:sp>
      <p:sp>
        <p:nvSpPr>
          <p:cNvPr id="42" name="TextBox 41"/>
          <p:cNvSpPr txBox="1"/>
          <p:nvPr/>
        </p:nvSpPr>
        <p:spPr>
          <a:xfrm>
            <a:off x="2657719" y="5057883"/>
            <a:ext cx="843501" cy="523220"/>
          </a:xfrm>
          <a:prstGeom prst="rect">
            <a:avLst/>
          </a:prstGeom>
          <a:noFill/>
        </p:spPr>
        <p:txBody>
          <a:bodyPr wrap="none" rtlCol="0">
            <a:spAutoFit/>
          </a:bodyPr>
          <a:lstStyle/>
          <a:p>
            <a:r>
              <a:rPr lang="en-US" sz="2800" dirty="0"/>
              <a:t>BUN</a:t>
            </a:r>
          </a:p>
        </p:txBody>
      </p:sp>
      <p:sp>
        <p:nvSpPr>
          <p:cNvPr id="43" name="TextBox 42"/>
          <p:cNvSpPr txBox="1"/>
          <p:nvPr/>
        </p:nvSpPr>
        <p:spPr>
          <a:xfrm>
            <a:off x="3773184" y="5057883"/>
            <a:ext cx="3535840" cy="523220"/>
          </a:xfrm>
          <a:prstGeom prst="rect">
            <a:avLst/>
          </a:prstGeom>
          <a:noFill/>
        </p:spPr>
        <p:txBody>
          <a:bodyPr wrap="none" rtlCol="0">
            <a:spAutoFit/>
          </a:bodyPr>
          <a:lstStyle/>
          <a:p>
            <a:r>
              <a:rPr lang="en-US" sz="2800" dirty="0"/>
              <a:t>Branch unconditionally</a:t>
            </a:r>
          </a:p>
        </p:txBody>
      </p:sp>
      <p:sp>
        <p:nvSpPr>
          <p:cNvPr id="44" name="TextBox 43"/>
          <p:cNvSpPr txBox="1"/>
          <p:nvPr/>
        </p:nvSpPr>
        <p:spPr>
          <a:xfrm>
            <a:off x="1555078" y="5057883"/>
            <a:ext cx="859531" cy="523220"/>
          </a:xfrm>
          <a:prstGeom prst="rect">
            <a:avLst/>
          </a:prstGeom>
          <a:noFill/>
        </p:spPr>
        <p:txBody>
          <a:bodyPr wrap="none" rtlCol="0">
            <a:spAutoFit/>
          </a:bodyPr>
          <a:lstStyle/>
          <a:p>
            <a:r>
              <a:rPr lang="en-US" sz="2800" dirty="0" err="1"/>
              <a:t>Cxxx</a:t>
            </a:r>
            <a:endParaRPr lang="en-US" sz="2800" dirty="0"/>
          </a:p>
        </p:txBody>
      </p:sp>
      <p:sp>
        <p:nvSpPr>
          <p:cNvPr id="45" name="TextBox 44"/>
          <p:cNvSpPr txBox="1"/>
          <p:nvPr/>
        </p:nvSpPr>
        <p:spPr>
          <a:xfrm>
            <a:off x="452437" y="5476716"/>
            <a:ext cx="833883" cy="523220"/>
          </a:xfrm>
          <a:prstGeom prst="rect">
            <a:avLst/>
          </a:prstGeom>
          <a:noFill/>
        </p:spPr>
        <p:txBody>
          <a:bodyPr wrap="none" rtlCol="0">
            <a:spAutoFit/>
          </a:bodyPr>
          <a:lstStyle/>
          <a:p>
            <a:r>
              <a:rPr lang="en-US" sz="2800" dirty="0"/>
              <a:t>5xxx</a:t>
            </a:r>
          </a:p>
        </p:txBody>
      </p:sp>
      <p:sp>
        <p:nvSpPr>
          <p:cNvPr id="46" name="TextBox 45"/>
          <p:cNvSpPr txBox="1"/>
          <p:nvPr/>
        </p:nvSpPr>
        <p:spPr>
          <a:xfrm>
            <a:off x="2657719" y="5476716"/>
            <a:ext cx="751103" cy="523220"/>
          </a:xfrm>
          <a:prstGeom prst="rect">
            <a:avLst/>
          </a:prstGeom>
          <a:noFill/>
        </p:spPr>
        <p:txBody>
          <a:bodyPr wrap="none" rtlCol="0">
            <a:spAutoFit/>
          </a:bodyPr>
          <a:lstStyle/>
          <a:p>
            <a:r>
              <a:rPr lang="en-US" sz="2800" dirty="0"/>
              <a:t>BSA</a:t>
            </a:r>
          </a:p>
        </p:txBody>
      </p:sp>
      <p:sp>
        <p:nvSpPr>
          <p:cNvPr id="47" name="TextBox 46"/>
          <p:cNvSpPr txBox="1"/>
          <p:nvPr/>
        </p:nvSpPr>
        <p:spPr>
          <a:xfrm>
            <a:off x="3773184" y="5476716"/>
            <a:ext cx="4769832" cy="523220"/>
          </a:xfrm>
          <a:prstGeom prst="rect">
            <a:avLst/>
          </a:prstGeom>
          <a:noFill/>
        </p:spPr>
        <p:txBody>
          <a:bodyPr wrap="none" rtlCol="0">
            <a:spAutoFit/>
          </a:bodyPr>
          <a:lstStyle/>
          <a:p>
            <a:r>
              <a:rPr lang="en-US" sz="2800" dirty="0"/>
              <a:t>Branch and save return address</a:t>
            </a:r>
          </a:p>
        </p:txBody>
      </p:sp>
      <p:sp>
        <p:nvSpPr>
          <p:cNvPr id="48" name="TextBox 47"/>
          <p:cNvSpPr txBox="1"/>
          <p:nvPr/>
        </p:nvSpPr>
        <p:spPr>
          <a:xfrm>
            <a:off x="1555078" y="5476716"/>
            <a:ext cx="872355" cy="523220"/>
          </a:xfrm>
          <a:prstGeom prst="rect">
            <a:avLst/>
          </a:prstGeom>
          <a:noFill/>
        </p:spPr>
        <p:txBody>
          <a:bodyPr wrap="none" rtlCol="0">
            <a:spAutoFit/>
          </a:bodyPr>
          <a:lstStyle/>
          <a:p>
            <a:r>
              <a:rPr lang="en-US" sz="2800" dirty="0" err="1"/>
              <a:t>Dxxx</a:t>
            </a:r>
            <a:endParaRPr lang="en-US" sz="2800" dirty="0"/>
          </a:p>
        </p:txBody>
      </p:sp>
      <p:sp>
        <p:nvSpPr>
          <p:cNvPr id="49" name="TextBox 48"/>
          <p:cNvSpPr txBox="1"/>
          <p:nvPr/>
        </p:nvSpPr>
        <p:spPr>
          <a:xfrm>
            <a:off x="452437" y="5918614"/>
            <a:ext cx="833883" cy="523220"/>
          </a:xfrm>
          <a:prstGeom prst="rect">
            <a:avLst/>
          </a:prstGeom>
          <a:noFill/>
        </p:spPr>
        <p:txBody>
          <a:bodyPr wrap="none" rtlCol="0">
            <a:spAutoFit/>
          </a:bodyPr>
          <a:lstStyle/>
          <a:p>
            <a:r>
              <a:rPr lang="en-US" sz="2800" dirty="0"/>
              <a:t>6xxx</a:t>
            </a:r>
          </a:p>
        </p:txBody>
      </p:sp>
      <p:sp>
        <p:nvSpPr>
          <p:cNvPr id="50" name="TextBox 49"/>
          <p:cNvSpPr txBox="1"/>
          <p:nvPr/>
        </p:nvSpPr>
        <p:spPr>
          <a:xfrm>
            <a:off x="2657719" y="5918614"/>
            <a:ext cx="607859" cy="523220"/>
          </a:xfrm>
          <a:prstGeom prst="rect">
            <a:avLst/>
          </a:prstGeom>
          <a:noFill/>
        </p:spPr>
        <p:txBody>
          <a:bodyPr wrap="none" rtlCol="0">
            <a:spAutoFit/>
          </a:bodyPr>
          <a:lstStyle/>
          <a:p>
            <a:r>
              <a:rPr lang="en-US" sz="2800" dirty="0"/>
              <a:t>ISZ</a:t>
            </a:r>
          </a:p>
        </p:txBody>
      </p:sp>
      <p:sp>
        <p:nvSpPr>
          <p:cNvPr id="51" name="TextBox 50"/>
          <p:cNvSpPr txBox="1"/>
          <p:nvPr/>
        </p:nvSpPr>
        <p:spPr>
          <a:xfrm>
            <a:off x="3773184" y="5918614"/>
            <a:ext cx="3947427" cy="523220"/>
          </a:xfrm>
          <a:prstGeom prst="rect">
            <a:avLst/>
          </a:prstGeom>
          <a:noFill/>
        </p:spPr>
        <p:txBody>
          <a:bodyPr wrap="none" rtlCol="0">
            <a:spAutoFit/>
          </a:bodyPr>
          <a:lstStyle/>
          <a:p>
            <a:r>
              <a:rPr lang="en-US" sz="2800" dirty="0"/>
              <a:t>Increment and skip if zero</a:t>
            </a:r>
          </a:p>
        </p:txBody>
      </p:sp>
      <p:sp>
        <p:nvSpPr>
          <p:cNvPr id="52" name="TextBox 51"/>
          <p:cNvSpPr txBox="1"/>
          <p:nvPr/>
        </p:nvSpPr>
        <p:spPr>
          <a:xfrm>
            <a:off x="1555078" y="5918614"/>
            <a:ext cx="833883" cy="523220"/>
          </a:xfrm>
          <a:prstGeom prst="rect">
            <a:avLst/>
          </a:prstGeom>
          <a:noFill/>
        </p:spPr>
        <p:txBody>
          <a:bodyPr wrap="none" rtlCol="0">
            <a:spAutoFit/>
          </a:bodyPr>
          <a:lstStyle/>
          <a:p>
            <a:r>
              <a:rPr lang="en-US" sz="2800" dirty="0" err="1"/>
              <a:t>Exxx</a:t>
            </a:r>
            <a:endParaRPr lang="en-US" sz="2800" dirty="0"/>
          </a:p>
        </p:txBody>
      </p:sp>
    </p:spTree>
    <p:extLst>
      <p:ext uri="{BB962C8B-B14F-4D97-AF65-F5344CB8AC3E}">
        <p14:creationId xmlns:p14="http://schemas.microsoft.com/office/powerpoint/2010/main" val="208944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par>
                                <p:cTn id="53" presetID="22" presetClass="exit" presetSubtype="4" fill="hold" grpId="1" nodeType="withEffect">
                                  <p:stCondLst>
                                    <p:cond delay="0"/>
                                  </p:stCondLst>
                                  <p:childTnLst>
                                    <p:animEffect transition="out" filter="wipe(down)">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down)">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2"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down)">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down)">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500"/>
                                        <p:tgtEl>
                                          <p:spTgt spid="3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down)">
                                      <p:cBhvr>
                                        <p:cTn id="95" dur="500"/>
                                        <p:tgtEl>
                                          <p:spTgt spid="26"/>
                                        </p:tgtEl>
                                      </p:cBhvr>
                                    </p:animEffect>
                                  </p:childTnLst>
                                </p:cTn>
                              </p:par>
                              <p:par>
                                <p:cTn id="96" presetID="22" presetClass="exit" presetSubtype="4" fill="hold" grpId="3" nodeType="withEffect">
                                  <p:stCondLst>
                                    <p:cond delay="0"/>
                                  </p:stCondLst>
                                  <p:childTnLst>
                                    <p:animEffect transition="out" filter="wipe(down)">
                                      <p:cBhvr>
                                        <p:cTn id="97" dur="500"/>
                                        <p:tgtEl>
                                          <p:spTgt spid="28"/>
                                        </p:tgtEl>
                                      </p:cBhvr>
                                    </p:animEffect>
                                    <p:set>
                                      <p:cBhvr>
                                        <p:cTn id="98" dur="1" fill="hold">
                                          <p:stCondLst>
                                            <p:cond delay="499"/>
                                          </p:stCondLst>
                                        </p:cTn>
                                        <p:tgtEl>
                                          <p:spTgt spid="28"/>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27"/>
                                        </p:tgtEl>
                                      </p:cBhvr>
                                    </p:animEffect>
                                    <p:set>
                                      <p:cBhvr>
                                        <p:cTn id="101" dur="1" fill="hold">
                                          <p:stCondLst>
                                            <p:cond delay="499"/>
                                          </p:stCondLst>
                                        </p:cTn>
                                        <p:tgtEl>
                                          <p:spTgt spid="2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down)">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wipe(down)">
                                      <p:cBhvr>
                                        <p:cTn id="116" dur="500"/>
                                        <p:tgtEl>
                                          <p:spTgt spid="4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4" nodeType="click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wipe(down)">
                                      <p:cBhvr>
                                        <p:cTn id="121" dur="5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down)">
                                      <p:cBhvr>
                                        <p:cTn id="126" dur="5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wipe(down)">
                                      <p:cBhvr>
                                        <p:cTn id="131" dur="500"/>
                                        <p:tgtEl>
                                          <p:spTgt spid="4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wipe(down)">
                                      <p:cBhvr>
                                        <p:cTn id="136" dur="500"/>
                                        <p:tgtEl>
                                          <p:spTgt spid="47"/>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2" nodeType="clickEffect">
                                  <p:stCondLst>
                                    <p:cond delay="0"/>
                                  </p:stCondLst>
                                  <p:childTnLst>
                                    <p:set>
                                      <p:cBhvr>
                                        <p:cTn id="140" dur="1" fill="hold">
                                          <p:stCondLst>
                                            <p:cond delay="0"/>
                                          </p:stCondLst>
                                        </p:cTn>
                                        <p:tgtEl>
                                          <p:spTgt spid="27"/>
                                        </p:tgtEl>
                                        <p:attrNameLst>
                                          <p:attrName>style.visibility</p:attrName>
                                        </p:attrNameLst>
                                      </p:cBhvr>
                                      <p:to>
                                        <p:strVal val="visible"/>
                                      </p:to>
                                    </p:set>
                                    <p:animEffect transition="in" filter="wipe(down)">
                                      <p:cBhvr>
                                        <p:cTn id="141" dur="500"/>
                                        <p:tgtEl>
                                          <p:spTgt spid="27"/>
                                        </p:tgtEl>
                                      </p:cBhvr>
                                    </p:animEffect>
                                  </p:childTnLst>
                                </p:cTn>
                              </p:par>
                              <p:par>
                                <p:cTn id="142" presetID="22" presetClass="exit" presetSubtype="4" fill="hold" grpId="5" nodeType="withEffect">
                                  <p:stCondLst>
                                    <p:cond delay="0"/>
                                  </p:stCondLst>
                                  <p:childTnLst>
                                    <p:animEffect transition="out" filter="wipe(down)">
                                      <p:cBhvr>
                                        <p:cTn id="143" dur="500"/>
                                        <p:tgtEl>
                                          <p:spTgt spid="28"/>
                                        </p:tgtEl>
                                      </p:cBhvr>
                                    </p:animEffect>
                                    <p:set>
                                      <p:cBhvr>
                                        <p:cTn id="144" dur="1" fill="hold">
                                          <p:stCondLst>
                                            <p:cond delay="499"/>
                                          </p:stCondLst>
                                        </p:cTn>
                                        <p:tgtEl>
                                          <p:spTgt spid="2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wipe(down)">
                                      <p:cBhvr>
                                        <p:cTn id="149" dur="500"/>
                                        <p:tgtEl>
                                          <p:spTgt spid="49"/>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wipe(down)">
                                      <p:cBhvr>
                                        <p:cTn id="159" dur="500"/>
                                        <p:tgtEl>
                                          <p:spTgt spid="51"/>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21"/>
                                        </p:tgtEl>
                                        <p:attrNameLst>
                                          <p:attrName>style.visibility</p:attrName>
                                        </p:attrNameLst>
                                      </p:cBhvr>
                                      <p:to>
                                        <p:strVal val="visible"/>
                                      </p:to>
                                    </p:set>
                                    <p:animEffect transition="in" filter="wipe(down)">
                                      <p:cBhvr>
                                        <p:cTn id="164" dur="500"/>
                                        <p:tgtEl>
                                          <p:spTgt spid="21"/>
                                        </p:tgtEl>
                                      </p:cBhvr>
                                    </p:animEffect>
                                  </p:childTnLst>
                                </p:cTn>
                              </p:par>
                              <p:par>
                                <p:cTn id="165" presetID="22" presetClass="exit" presetSubtype="4" fill="hold" grpId="6" nodeType="withEffect">
                                  <p:stCondLst>
                                    <p:cond delay="0"/>
                                  </p:stCondLst>
                                  <p:childTnLst>
                                    <p:animEffect transition="out" filter="wipe(down)">
                                      <p:cBhvr>
                                        <p:cTn id="166" dur="500"/>
                                        <p:tgtEl>
                                          <p:spTgt spid="28"/>
                                        </p:tgtEl>
                                      </p:cBhvr>
                                    </p:animEffect>
                                    <p:set>
                                      <p:cBhvr>
                                        <p:cTn id="167" dur="1" fill="hold">
                                          <p:stCondLst>
                                            <p:cond delay="499"/>
                                          </p:stCondLst>
                                        </p:cTn>
                                        <p:tgtEl>
                                          <p:spTgt spid="28"/>
                                        </p:tgtEl>
                                        <p:attrNameLst>
                                          <p:attrName>style.visibility</p:attrName>
                                        </p:attrNameLst>
                                      </p:cBhvr>
                                      <p:to>
                                        <p:strVal val="hidden"/>
                                      </p:to>
                                    </p:set>
                                  </p:childTnLst>
                                </p:cTn>
                              </p:par>
                              <p:par>
                                <p:cTn id="168" presetID="22" presetClass="exit" presetSubtype="4" fill="hold" grpId="3" nodeType="withEffect">
                                  <p:stCondLst>
                                    <p:cond delay="0"/>
                                  </p:stCondLst>
                                  <p:childTnLst>
                                    <p:animEffect transition="out" filter="wipe(down)">
                                      <p:cBhvr>
                                        <p:cTn id="169" dur="500"/>
                                        <p:tgtEl>
                                          <p:spTgt spid="27"/>
                                        </p:tgtEl>
                                      </p:cBhvr>
                                    </p:animEffect>
                                    <p:set>
                                      <p:cBhvr>
                                        <p:cTn id="170" dur="1" fill="hold">
                                          <p:stCondLst>
                                            <p:cond delay="499"/>
                                          </p:stCondLst>
                                        </p:cTn>
                                        <p:tgtEl>
                                          <p:spTgt spid="27"/>
                                        </p:tgtEl>
                                        <p:attrNameLst>
                                          <p:attrName>style.visibility</p:attrName>
                                        </p:attrNameLst>
                                      </p:cBhvr>
                                      <p:to>
                                        <p:strVal val="hidden"/>
                                      </p:to>
                                    </p:set>
                                  </p:childTnLst>
                                </p:cTn>
                              </p:par>
                              <p:par>
                                <p:cTn id="171" presetID="22" presetClass="exit" presetSubtype="4" fill="hold" grpId="1" nodeType="withEffect">
                                  <p:stCondLst>
                                    <p:cond delay="0"/>
                                  </p:stCondLst>
                                  <p:childTnLst>
                                    <p:animEffect transition="out" filter="wipe(down)">
                                      <p:cBhvr>
                                        <p:cTn id="172" dur="500"/>
                                        <p:tgtEl>
                                          <p:spTgt spid="26"/>
                                        </p:tgtEl>
                                      </p:cBhvr>
                                    </p:animEffect>
                                    <p:set>
                                      <p:cBhvr>
                                        <p:cTn id="173" dur="1" fill="hold">
                                          <p:stCondLst>
                                            <p:cond delay="499"/>
                                          </p:stCondLst>
                                        </p:cTn>
                                        <p:tgtEl>
                                          <p:spTgt spid="26"/>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23"/>
                                        </p:tgtEl>
                                        <p:attrNameLst>
                                          <p:attrName>style.visibility</p:attrName>
                                        </p:attrNameLst>
                                      </p:cBhvr>
                                      <p:to>
                                        <p:strVal val="visible"/>
                                      </p:to>
                                    </p:set>
                                    <p:animEffect transition="in" filter="wipe(down)">
                                      <p:cBhvr>
                                        <p:cTn id="178" dur="500"/>
                                        <p:tgtEl>
                                          <p:spTgt spid="23"/>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22"/>
                                        </p:tgtEl>
                                        <p:attrNameLst>
                                          <p:attrName>style.visibility</p:attrName>
                                        </p:attrNameLst>
                                      </p:cBhvr>
                                      <p:to>
                                        <p:strVal val="visible"/>
                                      </p:to>
                                    </p:set>
                                    <p:animEffect transition="in" filter="wipe(down)">
                                      <p:cBhvr>
                                        <p:cTn id="183" dur="500"/>
                                        <p:tgtEl>
                                          <p:spTgt spid="22"/>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7" nodeType="clickEffect">
                                  <p:stCondLst>
                                    <p:cond delay="0"/>
                                  </p:stCondLst>
                                  <p:childTnLst>
                                    <p:set>
                                      <p:cBhvr>
                                        <p:cTn id="187" dur="1" fill="hold">
                                          <p:stCondLst>
                                            <p:cond delay="0"/>
                                          </p:stCondLst>
                                        </p:cTn>
                                        <p:tgtEl>
                                          <p:spTgt spid="28"/>
                                        </p:tgtEl>
                                        <p:attrNameLst>
                                          <p:attrName>style.visibility</p:attrName>
                                        </p:attrNameLst>
                                      </p:cBhvr>
                                      <p:to>
                                        <p:strVal val="visible"/>
                                      </p:to>
                                    </p:set>
                                    <p:animEffect transition="in" filter="wipe(down)">
                                      <p:cBhvr>
                                        <p:cTn id="188" dur="500"/>
                                        <p:tgtEl>
                                          <p:spTgt spid="28"/>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32"/>
                                        </p:tgtEl>
                                        <p:attrNameLst>
                                          <p:attrName>style.visibility</p:attrName>
                                        </p:attrNameLst>
                                      </p:cBhvr>
                                      <p:to>
                                        <p:strVal val="visible"/>
                                      </p:to>
                                    </p:set>
                                    <p:animEffect transition="in" filter="wipe(down)">
                                      <p:cBhvr>
                                        <p:cTn id="193" dur="500"/>
                                        <p:tgtEl>
                                          <p:spTgt spid="32"/>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4" nodeType="clickEffect">
                                  <p:stCondLst>
                                    <p:cond delay="0"/>
                                  </p:stCondLst>
                                  <p:childTnLst>
                                    <p:set>
                                      <p:cBhvr>
                                        <p:cTn id="197" dur="1" fill="hold">
                                          <p:stCondLst>
                                            <p:cond delay="0"/>
                                          </p:stCondLst>
                                        </p:cTn>
                                        <p:tgtEl>
                                          <p:spTgt spid="27"/>
                                        </p:tgtEl>
                                        <p:attrNameLst>
                                          <p:attrName>style.visibility</p:attrName>
                                        </p:attrNameLst>
                                      </p:cBhvr>
                                      <p:to>
                                        <p:strVal val="visible"/>
                                      </p:to>
                                    </p:set>
                                    <p:animEffect transition="in" filter="wipe(down)">
                                      <p:cBhvr>
                                        <p:cTn id="198" dur="500"/>
                                        <p:tgtEl>
                                          <p:spTgt spid="27"/>
                                        </p:tgtEl>
                                      </p:cBhvr>
                                    </p:animEffect>
                                  </p:childTnLst>
                                </p:cTn>
                              </p:par>
                              <p:par>
                                <p:cTn id="199" presetID="22" presetClass="exit" presetSubtype="4" fill="hold" grpId="8" nodeType="withEffect">
                                  <p:stCondLst>
                                    <p:cond delay="0"/>
                                  </p:stCondLst>
                                  <p:childTnLst>
                                    <p:animEffect transition="out" filter="wipe(down)">
                                      <p:cBhvr>
                                        <p:cTn id="200" dur="500"/>
                                        <p:tgtEl>
                                          <p:spTgt spid="28"/>
                                        </p:tgtEl>
                                      </p:cBhvr>
                                    </p:animEffect>
                                    <p:set>
                                      <p:cBhvr>
                                        <p:cTn id="201" dur="1" fill="hold">
                                          <p:stCondLst>
                                            <p:cond delay="499"/>
                                          </p:stCondLst>
                                        </p:cTn>
                                        <p:tgtEl>
                                          <p:spTgt spid="28"/>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0" nodeType="clickEffect">
                                  <p:stCondLst>
                                    <p:cond delay="0"/>
                                  </p:stCondLst>
                                  <p:childTnLst>
                                    <p:set>
                                      <p:cBhvr>
                                        <p:cTn id="205" dur="1" fill="hold">
                                          <p:stCondLst>
                                            <p:cond delay="0"/>
                                          </p:stCondLst>
                                        </p:cTn>
                                        <p:tgtEl>
                                          <p:spTgt spid="36"/>
                                        </p:tgtEl>
                                        <p:attrNameLst>
                                          <p:attrName>style.visibility</p:attrName>
                                        </p:attrNameLst>
                                      </p:cBhvr>
                                      <p:to>
                                        <p:strVal val="visible"/>
                                      </p:to>
                                    </p:set>
                                    <p:animEffect transition="in" filter="wipe(down)">
                                      <p:cBhvr>
                                        <p:cTn id="206" dur="500"/>
                                        <p:tgtEl>
                                          <p:spTgt spid="36"/>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9" nodeType="clickEffect">
                                  <p:stCondLst>
                                    <p:cond delay="0"/>
                                  </p:stCondLst>
                                  <p:childTnLst>
                                    <p:set>
                                      <p:cBhvr>
                                        <p:cTn id="210" dur="1" fill="hold">
                                          <p:stCondLst>
                                            <p:cond delay="0"/>
                                          </p:stCondLst>
                                        </p:cTn>
                                        <p:tgtEl>
                                          <p:spTgt spid="28"/>
                                        </p:tgtEl>
                                        <p:attrNameLst>
                                          <p:attrName>style.visibility</p:attrName>
                                        </p:attrNameLst>
                                      </p:cBhvr>
                                      <p:to>
                                        <p:strVal val="visible"/>
                                      </p:to>
                                    </p:set>
                                    <p:animEffect transition="in" filter="wipe(down)">
                                      <p:cBhvr>
                                        <p:cTn id="211" dur="500"/>
                                        <p:tgtEl>
                                          <p:spTgt spid="28"/>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grpId="0" nodeType="clickEffect">
                                  <p:stCondLst>
                                    <p:cond delay="0"/>
                                  </p:stCondLst>
                                  <p:childTnLst>
                                    <p:set>
                                      <p:cBhvr>
                                        <p:cTn id="215" dur="1" fill="hold">
                                          <p:stCondLst>
                                            <p:cond delay="0"/>
                                          </p:stCondLst>
                                        </p:cTn>
                                        <p:tgtEl>
                                          <p:spTgt spid="40"/>
                                        </p:tgtEl>
                                        <p:attrNameLst>
                                          <p:attrName>style.visibility</p:attrName>
                                        </p:attrNameLst>
                                      </p:cBhvr>
                                      <p:to>
                                        <p:strVal val="visible"/>
                                      </p:to>
                                    </p:set>
                                    <p:animEffect transition="in" filter="wipe(down)">
                                      <p:cBhvr>
                                        <p:cTn id="216" dur="500"/>
                                        <p:tgtEl>
                                          <p:spTgt spid="4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4" fill="hold" grpId="2" nodeType="clickEffect">
                                  <p:stCondLst>
                                    <p:cond delay="0"/>
                                  </p:stCondLst>
                                  <p:childTnLst>
                                    <p:set>
                                      <p:cBhvr>
                                        <p:cTn id="220" dur="1" fill="hold">
                                          <p:stCondLst>
                                            <p:cond delay="0"/>
                                          </p:stCondLst>
                                        </p:cTn>
                                        <p:tgtEl>
                                          <p:spTgt spid="26"/>
                                        </p:tgtEl>
                                        <p:attrNameLst>
                                          <p:attrName>style.visibility</p:attrName>
                                        </p:attrNameLst>
                                      </p:cBhvr>
                                      <p:to>
                                        <p:strVal val="visible"/>
                                      </p:to>
                                    </p:set>
                                    <p:animEffect transition="in" filter="wipe(down)">
                                      <p:cBhvr>
                                        <p:cTn id="221" dur="500"/>
                                        <p:tgtEl>
                                          <p:spTgt spid="26"/>
                                        </p:tgtEl>
                                      </p:cBhvr>
                                    </p:animEffect>
                                  </p:childTnLst>
                                </p:cTn>
                              </p:par>
                              <p:par>
                                <p:cTn id="222" presetID="22" presetClass="exit" presetSubtype="4" fill="hold" grpId="10" nodeType="withEffect">
                                  <p:stCondLst>
                                    <p:cond delay="0"/>
                                  </p:stCondLst>
                                  <p:childTnLst>
                                    <p:animEffect transition="out" filter="wipe(down)">
                                      <p:cBhvr>
                                        <p:cTn id="223" dur="500"/>
                                        <p:tgtEl>
                                          <p:spTgt spid="28"/>
                                        </p:tgtEl>
                                      </p:cBhvr>
                                    </p:animEffect>
                                    <p:set>
                                      <p:cBhvr>
                                        <p:cTn id="224" dur="1" fill="hold">
                                          <p:stCondLst>
                                            <p:cond delay="499"/>
                                          </p:stCondLst>
                                        </p:cTn>
                                        <p:tgtEl>
                                          <p:spTgt spid="28"/>
                                        </p:tgtEl>
                                        <p:attrNameLst>
                                          <p:attrName>style.visibility</p:attrName>
                                        </p:attrNameLst>
                                      </p:cBhvr>
                                      <p:to>
                                        <p:strVal val="hidden"/>
                                      </p:to>
                                    </p:set>
                                  </p:childTnLst>
                                </p:cTn>
                              </p:par>
                              <p:par>
                                <p:cTn id="225" presetID="22" presetClass="exit" presetSubtype="4" fill="hold" grpId="5" nodeType="withEffect">
                                  <p:stCondLst>
                                    <p:cond delay="0"/>
                                  </p:stCondLst>
                                  <p:childTnLst>
                                    <p:animEffect transition="out" filter="wipe(down)">
                                      <p:cBhvr>
                                        <p:cTn id="226" dur="500"/>
                                        <p:tgtEl>
                                          <p:spTgt spid="27"/>
                                        </p:tgtEl>
                                      </p:cBhvr>
                                    </p:animEffect>
                                    <p:set>
                                      <p:cBhvr>
                                        <p:cTn id="227" dur="1" fill="hold">
                                          <p:stCondLst>
                                            <p:cond delay="499"/>
                                          </p:stCondLst>
                                        </p:cTn>
                                        <p:tgtEl>
                                          <p:spTgt spid="27"/>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44"/>
                                        </p:tgtEl>
                                        <p:attrNameLst>
                                          <p:attrName>style.visibility</p:attrName>
                                        </p:attrNameLst>
                                      </p:cBhvr>
                                      <p:to>
                                        <p:strVal val="visible"/>
                                      </p:to>
                                    </p:set>
                                    <p:animEffect transition="in" filter="wipe(down)">
                                      <p:cBhvr>
                                        <p:cTn id="232" dur="500"/>
                                        <p:tgtEl>
                                          <p:spTgt spid="44"/>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11" nodeType="clickEffect">
                                  <p:stCondLst>
                                    <p:cond delay="0"/>
                                  </p:stCondLst>
                                  <p:childTnLst>
                                    <p:set>
                                      <p:cBhvr>
                                        <p:cTn id="236" dur="1" fill="hold">
                                          <p:stCondLst>
                                            <p:cond delay="0"/>
                                          </p:stCondLst>
                                        </p:cTn>
                                        <p:tgtEl>
                                          <p:spTgt spid="28"/>
                                        </p:tgtEl>
                                        <p:attrNameLst>
                                          <p:attrName>style.visibility</p:attrName>
                                        </p:attrNameLst>
                                      </p:cBhvr>
                                      <p:to>
                                        <p:strVal val="visible"/>
                                      </p:to>
                                    </p:set>
                                    <p:animEffect transition="in" filter="wipe(down)">
                                      <p:cBhvr>
                                        <p:cTn id="237" dur="500"/>
                                        <p:tgtEl>
                                          <p:spTgt spid="28"/>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48"/>
                                        </p:tgtEl>
                                        <p:attrNameLst>
                                          <p:attrName>style.visibility</p:attrName>
                                        </p:attrNameLst>
                                      </p:cBhvr>
                                      <p:to>
                                        <p:strVal val="visible"/>
                                      </p:to>
                                    </p:set>
                                    <p:animEffect transition="in" filter="wipe(down)">
                                      <p:cBhvr>
                                        <p:cTn id="242" dur="500"/>
                                        <p:tgtEl>
                                          <p:spTgt spid="48"/>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6" nodeType="clickEffect">
                                  <p:stCondLst>
                                    <p:cond delay="0"/>
                                  </p:stCondLst>
                                  <p:childTnLst>
                                    <p:set>
                                      <p:cBhvr>
                                        <p:cTn id="246" dur="1" fill="hold">
                                          <p:stCondLst>
                                            <p:cond delay="0"/>
                                          </p:stCondLst>
                                        </p:cTn>
                                        <p:tgtEl>
                                          <p:spTgt spid="27"/>
                                        </p:tgtEl>
                                        <p:attrNameLst>
                                          <p:attrName>style.visibility</p:attrName>
                                        </p:attrNameLst>
                                      </p:cBhvr>
                                      <p:to>
                                        <p:strVal val="visible"/>
                                      </p:to>
                                    </p:set>
                                    <p:animEffect transition="in" filter="wipe(down)">
                                      <p:cBhvr>
                                        <p:cTn id="247" dur="500"/>
                                        <p:tgtEl>
                                          <p:spTgt spid="27"/>
                                        </p:tgtEl>
                                      </p:cBhvr>
                                    </p:animEffect>
                                  </p:childTnLst>
                                </p:cTn>
                              </p:par>
                              <p:par>
                                <p:cTn id="248" presetID="22" presetClass="exit" presetSubtype="4" fill="hold" grpId="12" nodeType="withEffect">
                                  <p:stCondLst>
                                    <p:cond delay="0"/>
                                  </p:stCondLst>
                                  <p:childTnLst>
                                    <p:animEffect transition="out" filter="wipe(down)">
                                      <p:cBhvr>
                                        <p:cTn id="249" dur="500"/>
                                        <p:tgtEl>
                                          <p:spTgt spid="28"/>
                                        </p:tgtEl>
                                      </p:cBhvr>
                                    </p:animEffect>
                                    <p:set>
                                      <p:cBhvr>
                                        <p:cTn id="250" dur="1" fill="hold">
                                          <p:stCondLst>
                                            <p:cond delay="499"/>
                                          </p:stCondLst>
                                        </p:cTn>
                                        <p:tgtEl>
                                          <p:spTgt spid="2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22" presetClass="entr" presetSubtype="4" fill="hold" grpId="0" nodeType="clickEffect">
                                  <p:stCondLst>
                                    <p:cond delay="0"/>
                                  </p:stCondLst>
                                  <p:childTnLst>
                                    <p:set>
                                      <p:cBhvr>
                                        <p:cTn id="254" dur="1" fill="hold">
                                          <p:stCondLst>
                                            <p:cond delay="0"/>
                                          </p:stCondLst>
                                        </p:cTn>
                                        <p:tgtEl>
                                          <p:spTgt spid="52"/>
                                        </p:tgtEl>
                                        <p:attrNameLst>
                                          <p:attrName>style.visibility</p:attrName>
                                        </p:attrNameLst>
                                      </p:cBhvr>
                                      <p:to>
                                        <p:strVal val="visible"/>
                                      </p:to>
                                    </p:set>
                                    <p:animEffect transition="in" filter="wipe(down)">
                                      <p:cBhvr>
                                        <p:cTn id="25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p:bldP spid="19" grpId="0"/>
      <p:bldP spid="21" grpId="0" animBg="1"/>
      <p:bldP spid="22" grpId="0"/>
      <p:bldP spid="23" grpId="0" animBg="1"/>
      <p:bldP spid="26" grpId="0" animBg="1"/>
      <p:bldP spid="26" grpId="1" animBg="1"/>
      <p:bldP spid="26" grpId="2" animBg="1"/>
      <p:bldP spid="27" grpId="0" animBg="1"/>
      <p:bldP spid="27" grpId="1" animBg="1"/>
      <p:bldP spid="27" grpId="2" animBg="1"/>
      <p:bldP spid="27" grpId="3" animBg="1"/>
      <p:bldP spid="27" grpId="4" animBg="1"/>
      <p:bldP spid="27" grpId="5" animBg="1"/>
      <p:bldP spid="27" grpId="6"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28" grpId="10" animBg="1"/>
      <p:bldP spid="28" grpId="11" animBg="1"/>
      <p:bldP spid="28" grpId="12" animBg="1"/>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a:xfrm>
            <a:off x="190500" y="990600"/>
            <a:ext cx="8763000" cy="609600"/>
          </a:xfrm>
        </p:spPr>
        <p:txBody>
          <a:bodyPr/>
          <a:lstStyle/>
          <a:p>
            <a:pPr marL="457200" indent="-457200">
              <a:buFont typeface="+mj-lt"/>
              <a:buAutoNum type="arabicPeriod" startAt="2"/>
            </a:pPr>
            <a:r>
              <a:rPr lang="en-US" dirty="0"/>
              <a:t>Register Reference Instruction</a:t>
            </a:r>
          </a:p>
        </p:txBody>
      </p:sp>
      <p:sp>
        <p:nvSpPr>
          <p:cNvPr id="13" name="TextBox 12"/>
          <p:cNvSpPr txBox="1"/>
          <p:nvPr/>
        </p:nvSpPr>
        <p:spPr>
          <a:xfrm>
            <a:off x="457200" y="3332252"/>
            <a:ext cx="915635" cy="523220"/>
          </a:xfrm>
          <a:prstGeom prst="rect">
            <a:avLst/>
          </a:prstGeom>
          <a:noFill/>
        </p:spPr>
        <p:txBody>
          <a:bodyPr wrap="none" rtlCol="0">
            <a:spAutoFit/>
          </a:bodyPr>
          <a:lstStyle/>
          <a:p>
            <a:r>
              <a:rPr lang="en-US" sz="2800" dirty="0"/>
              <a:t>7800</a:t>
            </a:r>
          </a:p>
        </p:txBody>
      </p:sp>
      <p:sp>
        <p:nvSpPr>
          <p:cNvPr id="18" name="TextBox 17"/>
          <p:cNvSpPr txBox="1"/>
          <p:nvPr/>
        </p:nvSpPr>
        <p:spPr>
          <a:xfrm>
            <a:off x="1528763" y="3332252"/>
            <a:ext cx="734496" cy="523220"/>
          </a:xfrm>
          <a:prstGeom prst="rect">
            <a:avLst/>
          </a:prstGeom>
          <a:noFill/>
        </p:spPr>
        <p:txBody>
          <a:bodyPr wrap="none" rtlCol="0">
            <a:spAutoFit/>
          </a:bodyPr>
          <a:lstStyle/>
          <a:p>
            <a:r>
              <a:rPr lang="en-US" sz="2800" dirty="0"/>
              <a:t>CLA</a:t>
            </a:r>
          </a:p>
        </p:txBody>
      </p:sp>
      <p:sp>
        <p:nvSpPr>
          <p:cNvPr id="19" name="TextBox 18"/>
          <p:cNvSpPr txBox="1"/>
          <p:nvPr/>
        </p:nvSpPr>
        <p:spPr>
          <a:xfrm>
            <a:off x="2644228" y="3332252"/>
            <a:ext cx="1409938" cy="523220"/>
          </a:xfrm>
          <a:prstGeom prst="rect">
            <a:avLst/>
          </a:prstGeom>
          <a:noFill/>
        </p:spPr>
        <p:txBody>
          <a:bodyPr wrap="none" rtlCol="0">
            <a:spAutoFit/>
          </a:bodyPr>
          <a:lstStyle/>
          <a:p>
            <a:r>
              <a:rPr lang="en-US" sz="2800" dirty="0"/>
              <a:t>Clear AC</a:t>
            </a:r>
          </a:p>
        </p:txBody>
      </p:sp>
      <p:sp>
        <p:nvSpPr>
          <p:cNvPr id="29" name="TextBox 28"/>
          <p:cNvSpPr txBox="1"/>
          <p:nvPr/>
        </p:nvSpPr>
        <p:spPr>
          <a:xfrm>
            <a:off x="461962" y="3733800"/>
            <a:ext cx="915635" cy="523220"/>
          </a:xfrm>
          <a:prstGeom prst="rect">
            <a:avLst/>
          </a:prstGeom>
          <a:noFill/>
        </p:spPr>
        <p:txBody>
          <a:bodyPr wrap="none" rtlCol="0">
            <a:spAutoFit/>
          </a:bodyPr>
          <a:lstStyle/>
          <a:p>
            <a:r>
              <a:rPr lang="en-US" sz="2800" dirty="0"/>
              <a:t>7400</a:t>
            </a:r>
          </a:p>
        </p:txBody>
      </p:sp>
      <p:sp>
        <p:nvSpPr>
          <p:cNvPr id="30" name="TextBox 29"/>
          <p:cNvSpPr txBox="1"/>
          <p:nvPr/>
        </p:nvSpPr>
        <p:spPr>
          <a:xfrm>
            <a:off x="1533525" y="3733800"/>
            <a:ext cx="700833" cy="523220"/>
          </a:xfrm>
          <a:prstGeom prst="rect">
            <a:avLst/>
          </a:prstGeom>
          <a:noFill/>
        </p:spPr>
        <p:txBody>
          <a:bodyPr wrap="none" rtlCol="0">
            <a:spAutoFit/>
          </a:bodyPr>
          <a:lstStyle/>
          <a:p>
            <a:r>
              <a:rPr lang="en-US" sz="2800" dirty="0"/>
              <a:t>CLE</a:t>
            </a:r>
          </a:p>
        </p:txBody>
      </p:sp>
      <p:sp>
        <p:nvSpPr>
          <p:cNvPr id="31" name="TextBox 30"/>
          <p:cNvSpPr txBox="1"/>
          <p:nvPr/>
        </p:nvSpPr>
        <p:spPr>
          <a:xfrm>
            <a:off x="2648990" y="3733800"/>
            <a:ext cx="1188146" cy="523220"/>
          </a:xfrm>
          <a:prstGeom prst="rect">
            <a:avLst/>
          </a:prstGeom>
          <a:noFill/>
        </p:spPr>
        <p:txBody>
          <a:bodyPr wrap="none" rtlCol="0">
            <a:spAutoFit/>
          </a:bodyPr>
          <a:lstStyle/>
          <a:p>
            <a:r>
              <a:rPr lang="en-US" sz="2800" dirty="0"/>
              <a:t>Clear E</a:t>
            </a:r>
          </a:p>
        </p:txBody>
      </p:sp>
      <p:sp>
        <p:nvSpPr>
          <p:cNvPr id="33" name="TextBox 32"/>
          <p:cNvSpPr txBox="1"/>
          <p:nvPr/>
        </p:nvSpPr>
        <p:spPr>
          <a:xfrm>
            <a:off x="452437" y="4143970"/>
            <a:ext cx="915635" cy="523220"/>
          </a:xfrm>
          <a:prstGeom prst="rect">
            <a:avLst/>
          </a:prstGeom>
          <a:noFill/>
        </p:spPr>
        <p:txBody>
          <a:bodyPr wrap="none" rtlCol="0">
            <a:spAutoFit/>
          </a:bodyPr>
          <a:lstStyle/>
          <a:p>
            <a:r>
              <a:rPr lang="en-US" sz="2800" dirty="0"/>
              <a:t>7200</a:t>
            </a:r>
          </a:p>
        </p:txBody>
      </p:sp>
      <p:sp>
        <p:nvSpPr>
          <p:cNvPr id="34" name="TextBox 33"/>
          <p:cNvSpPr txBox="1"/>
          <p:nvPr/>
        </p:nvSpPr>
        <p:spPr>
          <a:xfrm>
            <a:off x="1524000" y="4143970"/>
            <a:ext cx="891591" cy="523220"/>
          </a:xfrm>
          <a:prstGeom prst="rect">
            <a:avLst/>
          </a:prstGeom>
          <a:noFill/>
        </p:spPr>
        <p:txBody>
          <a:bodyPr wrap="none" rtlCol="0">
            <a:spAutoFit/>
          </a:bodyPr>
          <a:lstStyle/>
          <a:p>
            <a:r>
              <a:rPr lang="en-US" sz="2800" dirty="0"/>
              <a:t>CMA</a:t>
            </a:r>
          </a:p>
        </p:txBody>
      </p:sp>
      <p:sp>
        <p:nvSpPr>
          <p:cNvPr id="35" name="TextBox 34"/>
          <p:cNvSpPr txBox="1"/>
          <p:nvPr/>
        </p:nvSpPr>
        <p:spPr>
          <a:xfrm>
            <a:off x="2639465" y="4143970"/>
            <a:ext cx="2549544" cy="523220"/>
          </a:xfrm>
          <a:prstGeom prst="rect">
            <a:avLst/>
          </a:prstGeom>
          <a:noFill/>
        </p:spPr>
        <p:txBody>
          <a:bodyPr wrap="none" rtlCol="0">
            <a:spAutoFit/>
          </a:bodyPr>
          <a:lstStyle/>
          <a:p>
            <a:r>
              <a:rPr lang="en-US" sz="2800" dirty="0"/>
              <a:t>Complement AC</a:t>
            </a:r>
          </a:p>
        </p:txBody>
      </p:sp>
      <p:sp>
        <p:nvSpPr>
          <p:cNvPr id="37" name="TextBox 36"/>
          <p:cNvSpPr txBox="1"/>
          <p:nvPr/>
        </p:nvSpPr>
        <p:spPr>
          <a:xfrm>
            <a:off x="452437" y="4584710"/>
            <a:ext cx="915635" cy="523220"/>
          </a:xfrm>
          <a:prstGeom prst="rect">
            <a:avLst/>
          </a:prstGeom>
          <a:noFill/>
        </p:spPr>
        <p:txBody>
          <a:bodyPr wrap="none" rtlCol="0">
            <a:spAutoFit/>
          </a:bodyPr>
          <a:lstStyle/>
          <a:p>
            <a:r>
              <a:rPr lang="en-US" sz="2800" dirty="0"/>
              <a:t>7100</a:t>
            </a:r>
          </a:p>
        </p:txBody>
      </p:sp>
      <p:sp>
        <p:nvSpPr>
          <p:cNvPr id="38" name="TextBox 37"/>
          <p:cNvSpPr txBox="1"/>
          <p:nvPr/>
        </p:nvSpPr>
        <p:spPr>
          <a:xfrm>
            <a:off x="1524000" y="4584710"/>
            <a:ext cx="857927" cy="523220"/>
          </a:xfrm>
          <a:prstGeom prst="rect">
            <a:avLst/>
          </a:prstGeom>
          <a:noFill/>
        </p:spPr>
        <p:txBody>
          <a:bodyPr wrap="none" rtlCol="0">
            <a:spAutoFit/>
          </a:bodyPr>
          <a:lstStyle/>
          <a:p>
            <a:r>
              <a:rPr lang="en-US" sz="2800" dirty="0"/>
              <a:t>CME</a:t>
            </a:r>
          </a:p>
        </p:txBody>
      </p:sp>
      <p:sp>
        <p:nvSpPr>
          <p:cNvPr id="39" name="TextBox 38"/>
          <p:cNvSpPr txBox="1"/>
          <p:nvPr/>
        </p:nvSpPr>
        <p:spPr>
          <a:xfrm>
            <a:off x="2639465" y="4584710"/>
            <a:ext cx="2327753" cy="523220"/>
          </a:xfrm>
          <a:prstGeom prst="rect">
            <a:avLst/>
          </a:prstGeom>
          <a:noFill/>
        </p:spPr>
        <p:txBody>
          <a:bodyPr wrap="none" rtlCol="0">
            <a:spAutoFit/>
          </a:bodyPr>
          <a:lstStyle/>
          <a:p>
            <a:r>
              <a:rPr lang="en-US" sz="2800" dirty="0"/>
              <a:t>Complement E</a:t>
            </a:r>
          </a:p>
        </p:txBody>
      </p:sp>
      <p:sp>
        <p:nvSpPr>
          <p:cNvPr id="41" name="TextBox 40"/>
          <p:cNvSpPr txBox="1"/>
          <p:nvPr/>
        </p:nvSpPr>
        <p:spPr>
          <a:xfrm>
            <a:off x="452437" y="5016787"/>
            <a:ext cx="915635" cy="523220"/>
          </a:xfrm>
          <a:prstGeom prst="rect">
            <a:avLst/>
          </a:prstGeom>
          <a:noFill/>
        </p:spPr>
        <p:txBody>
          <a:bodyPr wrap="none" rtlCol="0">
            <a:spAutoFit/>
          </a:bodyPr>
          <a:lstStyle/>
          <a:p>
            <a:r>
              <a:rPr lang="en-US" sz="2800" dirty="0"/>
              <a:t>7080</a:t>
            </a:r>
          </a:p>
        </p:txBody>
      </p:sp>
      <p:sp>
        <p:nvSpPr>
          <p:cNvPr id="42" name="TextBox 41"/>
          <p:cNvSpPr txBox="1"/>
          <p:nvPr/>
        </p:nvSpPr>
        <p:spPr>
          <a:xfrm>
            <a:off x="1524000" y="5016787"/>
            <a:ext cx="660758" cy="523220"/>
          </a:xfrm>
          <a:prstGeom prst="rect">
            <a:avLst/>
          </a:prstGeom>
          <a:noFill/>
        </p:spPr>
        <p:txBody>
          <a:bodyPr wrap="none" rtlCol="0">
            <a:spAutoFit/>
          </a:bodyPr>
          <a:lstStyle/>
          <a:p>
            <a:r>
              <a:rPr lang="en-US" sz="2800" dirty="0"/>
              <a:t>CIR</a:t>
            </a:r>
          </a:p>
        </p:txBody>
      </p:sp>
      <p:sp>
        <p:nvSpPr>
          <p:cNvPr id="43" name="TextBox 42"/>
          <p:cNvSpPr txBox="1"/>
          <p:nvPr/>
        </p:nvSpPr>
        <p:spPr>
          <a:xfrm>
            <a:off x="2639465" y="5016787"/>
            <a:ext cx="3591881" cy="523220"/>
          </a:xfrm>
          <a:prstGeom prst="rect">
            <a:avLst/>
          </a:prstGeom>
          <a:noFill/>
        </p:spPr>
        <p:txBody>
          <a:bodyPr wrap="none" rtlCol="0">
            <a:spAutoFit/>
          </a:bodyPr>
          <a:lstStyle/>
          <a:p>
            <a:r>
              <a:rPr lang="en-US" sz="2800" dirty="0"/>
              <a:t>Circulate right AC and E</a:t>
            </a:r>
          </a:p>
        </p:txBody>
      </p:sp>
      <p:sp>
        <p:nvSpPr>
          <p:cNvPr id="45" name="TextBox 44"/>
          <p:cNvSpPr txBox="1"/>
          <p:nvPr/>
        </p:nvSpPr>
        <p:spPr>
          <a:xfrm>
            <a:off x="452437" y="5435620"/>
            <a:ext cx="915635" cy="523220"/>
          </a:xfrm>
          <a:prstGeom prst="rect">
            <a:avLst/>
          </a:prstGeom>
          <a:noFill/>
        </p:spPr>
        <p:txBody>
          <a:bodyPr wrap="none" rtlCol="0">
            <a:spAutoFit/>
          </a:bodyPr>
          <a:lstStyle/>
          <a:p>
            <a:r>
              <a:rPr lang="en-US" sz="2800" dirty="0"/>
              <a:t>7040</a:t>
            </a:r>
          </a:p>
        </p:txBody>
      </p:sp>
      <p:sp>
        <p:nvSpPr>
          <p:cNvPr id="46" name="TextBox 45"/>
          <p:cNvSpPr txBox="1"/>
          <p:nvPr/>
        </p:nvSpPr>
        <p:spPr>
          <a:xfrm>
            <a:off x="1524000" y="5435620"/>
            <a:ext cx="615874" cy="523220"/>
          </a:xfrm>
          <a:prstGeom prst="rect">
            <a:avLst/>
          </a:prstGeom>
          <a:noFill/>
        </p:spPr>
        <p:txBody>
          <a:bodyPr wrap="none" rtlCol="0">
            <a:spAutoFit/>
          </a:bodyPr>
          <a:lstStyle/>
          <a:p>
            <a:r>
              <a:rPr lang="en-US" sz="2800" dirty="0"/>
              <a:t>CIL</a:t>
            </a:r>
          </a:p>
        </p:txBody>
      </p:sp>
      <p:sp>
        <p:nvSpPr>
          <p:cNvPr id="47" name="TextBox 46"/>
          <p:cNvSpPr txBox="1"/>
          <p:nvPr/>
        </p:nvSpPr>
        <p:spPr>
          <a:xfrm>
            <a:off x="2639465" y="5435620"/>
            <a:ext cx="3396507" cy="523220"/>
          </a:xfrm>
          <a:prstGeom prst="rect">
            <a:avLst/>
          </a:prstGeom>
          <a:noFill/>
        </p:spPr>
        <p:txBody>
          <a:bodyPr wrap="none" rtlCol="0">
            <a:spAutoFit/>
          </a:bodyPr>
          <a:lstStyle/>
          <a:p>
            <a:r>
              <a:rPr lang="en-US" sz="2800" dirty="0"/>
              <a:t>Circulate left AC and E</a:t>
            </a:r>
          </a:p>
        </p:txBody>
      </p:sp>
      <p:sp>
        <p:nvSpPr>
          <p:cNvPr id="49" name="TextBox 48"/>
          <p:cNvSpPr txBox="1"/>
          <p:nvPr/>
        </p:nvSpPr>
        <p:spPr>
          <a:xfrm>
            <a:off x="452437" y="5877518"/>
            <a:ext cx="915635" cy="523220"/>
          </a:xfrm>
          <a:prstGeom prst="rect">
            <a:avLst/>
          </a:prstGeom>
          <a:noFill/>
        </p:spPr>
        <p:txBody>
          <a:bodyPr wrap="none" rtlCol="0">
            <a:spAutoFit/>
          </a:bodyPr>
          <a:lstStyle/>
          <a:p>
            <a:r>
              <a:rPr lang="en-US" sz="2800" dirty="0"/>
              <a:t>7020</a:t>
            </a:r>
          </a:p>
        </p:txBody>
      </p:sp>
      <p:sp>
        <p:nvSpPr>
          <p:cNvPr id="50" name="TextBox 49"/>
          <p:cNvSpPr txBox="1"/>
          <p:nvPr/>
        </p:nvSpPr>
        <p:spPr>
          <a:xfrm>
            <a:off x="1524000" y="5877518"/>
            <a:ext cx="697627" cy="523220"/>
          </a:xfrm>
          <a:prstGeom prst="rect">
            <a:avLst/>
          </a:prstGeom>
          <a:noFill/>
        </p:spPr>
        <p:txBody>
          <a:bodyPr wrap="none" rtlCol="0">
            <a:spAutoFit/>
          </a:bodyPr>
          <a:lstStyle/>
          <a:p>
            <a:r>
              <a:rPr lang="en-US" sz="2800" dirty="0"/>
              <a:t>INC</a:t>
            </a:r>
          </a:p>
        </p:txBody>
      </p:sp>
      <p:sp>
        <p:nvSpPr>
          <p:cNvPr id="51" name="TextBox 50"/>
          <p:cNvSpPr txBox="1"/>
          <p:nvPr/>
        </p:nvSpPr>
        <p:spPr>
          <a:xfrm>
            <a:off x="2639465" y="5877518"/>
            <a:ext cx="2163285" cy="523220"/>
          </a:xfrm>
          <a:prstGeom prst="rect">
            <a:avLst/>
          </a:prstGeom>
          <a:noFill/>
        </p:spPr>
        <p:txBody>
          <a:bodyPr wrap="none" rtlCol="0">
            <a:spAutoFit/>
          </a:bodyPr>
          <a:lstStyle/>
          <a:p>
            <a:r>
              <a:rPr lang="en-US" sz="2800" dirty="0"/>
              <a:t>Increment AC</a:t>
            </a:r>
          </a:p>
        </p:txBody>
      </p:sp>
      <p:graphicFrame>
        <p:nvGraphicFramePr>
          <p:cNvPr id="53" name="Table 52"/>
          <p:cNvGraphicFramePr>
            <a:graphicFrameLocks noGrp="1"/>
          </p:cNvGraphicFramePr>
          <p:nvPr>
            <p:extLst>
              <p:ext uri="{D42A27DB-BD31-4B8C-83A1-F6EECF244321}">
                <p14:modId xmlns:p14="http://schemas.microsoft.com/office/powerpoint/2010/main" val="4239068138"/>
              </p:ext>
            </p:extLst>
          </p:nvPr>
        </p:nvGraphicFramePr>
        <p:xfrm>
          <a:off x="588760" y="2468880"/>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xmlns="" val="20000"/>
                    </a:ext>
                  </a:extLst>
                </a:gridCol>
                <a:gridCol w="501365">
                  <a:extLst>
                    <a:ext uri="{9D8B030D-6E8A-4147-A177-3AD203B41FA5}">
                      <a16:colId xmlns:a16="http://schemas.microsoft.com/office/drawing/2014/main" xmlns="" val="20001"/>
                    </a:ext>
                  </a:extLst>
                </a:gridCol>
                <a:gridCol w="501365">
                  <a:extLst>
                    <a:ext uri="{9D8B030D-6E8A-4147-A177-3AD203B41FA5}">
                      <a16:colId xmlns:a16="http://schemas.microsoft.com/office/drawing/2014/main" xmlns="" val="20002"/>
                    </a:ext>
                  </a:extLst>
                </a:gridCol>
                <a:gridCol w="501365">
                  <a:extLst>
                    <a:ext uri="{9D8B030D-6E8A-4147-A177-3AD203B41FA5}">
                      <a16:colId xmlns:a16="http://schemas.microsoft.com/office/drawing/2014/main" xmlns="" val="20003"/>
                    </a:ext>
                  </a:extLst>
                </a:gridCol>
                <a:gridCol w="501365">
                  <a:extLst>
                    <a:ext uri="{9D8B030D-6E8A-4147-A177-3AD203B41FA5}">
                      <a16:colId xmlns:a16="http://schemas.microsoft.com/office/drawing/2014/main" xmlns="" val="20004"/>
                    </a:ext>
                  </a:extLst>
                </a:gridCol>
                <a:gridCol w="501365">
                  <a:extLst>
                    <a:ext uri="{9D8B030D-6E8A-4147-A177-3AD203B41FA5}">
                      <a16:colId xmlns:a16="http://schemas.microsoft.com/office/drawing/2014/main" xmlns="" val="20005"/>
                    </a:ext>
                  </a:extLst>
                </a:gridCol>
                <a:gridCol w="501365">
                  <a:extLst>
                    <a:ext uri="{9D8B030D-6E8A-4147-A177-3AD203B41FA5}">
                      <a16:colId xmlns:a16="http://schemas.microsoft.com/office/drawing/2014/main" xmlns="" val="20006"/>
                    </a:ext>
                  </a:extLst>
                </a:gridCol>
                <a:gridCol w="501365">
                  <a:extLst>
                    <a:ext uri="{9D8B030D-6E8A-4147-A177-3AD203B41FA5}">
                      <a16:colId xmlns:a16="http://schemas.microsoft.com/office/drawing/2014/main" xmlns="" val="20007"/>
                    </a:ext>
                  </a:extLst>
                </a:gridCol>
                <a:gridCol w="501365">
                  <a:extLst>
                    <a:ext uri="{9D8B030D-6E8A-4147-A177-3AD203B41FA5}">
                      <a16:colId xmlns:a16="http://schemas.microsoft.com/office/drawing/2014/main" xmlns="" val="20008"/>
                    </a:ext>
                  </a:extLst>
                </a:gridCol>
                <a:gridCol w="501365">
                  <a:extLst>
                    <a:ext uri="{9D8B030D-6E8A-4147-A177-3AD203B41FA5}">
                      <a16:colId xmlns:a16="http://schemas.microsoft.com/office/drawing/2014/main" xmlns="" val="20009"/>
                    </a:ext>
                  </a:extLst>
                </a:gridCol>
                <a:gridCol w="501365">
                  <a:extLst>
                    <a:ext uri="{9D8B030D-6E8A-4147-A177-3AD203B41FA5}">
                      <a16:colId xmlns:a16="http://schemas.microsoft.com/office/drawing/2014/main" xmlns="" val="20010"/>
                    </a:ext>
                  </a:extLst>
                </a:gridCol>
                <a:gridCol w="501365">
                  <a:extLst>
                    <a:ext uri="{9D8B030D-6E8A-4147-A177-3AD203B41FA5}">
                      <a16:colId xmlns:a16="http://schemas.microsoft.com/office/drawing/2014/main" xmlns="" val="20011"/>
                    </a:ext>
                  </a:extLst>
                </a:gridCol>
                <a:gridCol w="501365">
                  <a:extLst>
                    <a:ext uri="{9D8B030D-6E8A-4147-A177-3AD203B41FA5}">
                      <a16:colId xmlns:a16="http://schemas.microsoft.com/office/drawing/2014/main" xmlns="" val="20012"/>
                    </a:ext>
                  </a:extLst>
                </a:gridCol>
                <a:gridCol w="501365">
                  <a:extLst>
                    <a:ext uri="{9D8B030D-6E8A-4147-A177-3AD203B41FA5}">
                      <a16:colId xmlns:a16="http://schemas.microsoft.com/office/drawing/2014/main" xmlns="" val="20013"/>
                    </a:ext>
                  </a:extLst>
                </a:gridCol>
                <a:gridCol w="501365">
                  <a:extLst>
                    <a:ext uri="{9D8B030D-6E8A-4147-A177-3AD203B41FA5}">
                      <a16:colId xmlns:a16="http://schemas.microsoft.com/office/drawing/2014/main" xmlns="" val="20014"/>
                    </a:ext>
                  </a:extLst>
                </a:gridCol>
                <a:gridCol w="501365">
                  <a:extLst>
                    <a:ext uri="{9D8B030D-6E8A-4147-A177-3AD203B41FA5}">
                      <a16:colId xmlns:a16="http://schemas.microsoft.com/office/drawing/2014/main" xmlns=""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54" name="TextBox 53"/>
          <p:cNvSpPr txBox="1"/>
          <p:nvPr/>
        </p:nvSpPr>
        <p:spPr>
          <a:xfrm>
            <a:off x="6829427"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3964647"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3574123" y="1366752"/>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2209800" y="1365850"/>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4019550"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60" name="Rectangle 59"/>
          <p:cNvSpPr/>
          <p:nvPr/>
        </p:nvSpPr>
        <p:spPr>
          <a:xfrm>
            <a:off x="22098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61" name="TextBox 60"/>
          <p:cNvSpPr txBox="1"/>
          <p:nvPr/>
        </p:nvSpPr>
        <p:spPr>
          <a:xfrm>
            <a:off x="2652444" y="1365850"/>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35814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3" name="Rectangle 62"/>
          <p:cNvSpPr/>
          <p:nvPr/>
        </p:nvSpPr>
        <p:spPr>
          <a:xfrm>
            <a:off x="31242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4" name="Rectangle 63"/>
          <p:cNvSpPr/>
          <p:nvPr/>
        </p:nvSpPr>
        <p:spPr>
          <a:xfrm>
            <a:off x="26670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5" name="TextBox 64"/>
          <p:cNvSpPr txBox="1"/>
          <p:nvPr/>
        </p:nvSpPr>
        <p:spPr>
          <a:xfrm>
            <a:off x="3106649" y="1362764"/>
            <a:ext cx="495299" cy="400110"/>
          </a:xfrm>
          <a:prstGeom prst="rect">
            <a:avLst/>
          </a:prstGeom>
          <a:noFill/>
        </p:spPr>
        <p:txBody>
          <a:bodyPr wrap="square" rtlCol="0">
            <a:spAutoFit/>
          </a:bodyPr>
          <a:lstStyle/>
          <a:p>
            <a:pPr algn="ctr"/>
            <a:r>
              <a:rPr lang="en-US" sz="2000" dirty="0"/>
              <a:t>13</a:t>
            </a:r>
          </a:p>
        </p:txBody>
      </p:sp>
      <p:sp>
        <p:nvSpPr>
          <p:cNvPr id="21" name="Rectangle 20"/>
          <p:cNvSpPr/>
          <p:nvPr/>
        </p:nvSpPr>
        <p:spPr>
          <a:xfrm>
            <a:off x="2624139"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6" name="Rectangle 25"/>
          <p:cNvSpPr/>
          <p:nvPr/>
        </p:nvSpPr>
        <p:spPr>
          <a:xfrm>
            <a:off x="3114376"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69" name="Rectangle 68"/>
          <p:cNvSpPr/>
          <p:nvPr/>
        </p:nvSpPr>
        <p:spPr>
          <a:xfrm>
            <a:off x="3628425" y="251465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0" name="Rectangle 69"/>
          <p:cNvSpPr/>
          <p:nvPr/>
        </p:nvSpPr>
        <p:spPr>
          <a:xfrm>
            <a:off x="4118662" y="2512769"/>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1" name="Rectangle 70"/>
          <p:cNvSpPr/>
          <p:nvPr/>
        </p:nvSpPr>
        <p:spPr>
          <a:xfrm>
            <a:off x="4632711" y="250991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2" name="Rectangle 71"/>
          <p:cNvSpPr/>
          <p:nvPr/>
        </p:nvSpPr>
        <p:spPr>
          <a:xfrm>
            <a:off x="5122948" y="250802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3" name="Rectangle 72"/>
          <p:cNvSpPr/>
          <p:nvPr/>
        </p:nvSpPr>
        <p:spPr>
          <a:xfrm>
            <a:off x="5636997" y="2508079"/>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Tree>
    <p:extLst>
      <p:ext uri="{BB962C8B-B14F-4D97-AF65-F5344CB8AC3E}">
        <p14:creationId xmlns:p14="http://schemas.microsoft.com/office/powerpoint/2010/main" val="419199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par>
                                <p:cTn id="33" presetID="22" presetClass="exit" presetSubtype="4" fill="hold" grpId="1" nodeType="withEffect">
                                  <p:stCondLst>
                                    <p:cond delay="0"/>
                                  </p:stCondLst>
                                  <p:childTnLst>
                                    <p:animEffect transition="out" filter="wipe(down)">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down)">
                                      <p:cBhvr>
                                        <p:cTn id="55" dur="500"/>
                                        <p:tgtEl>
                                          <p:spTgt spid="69"/>
                                        </p:tgtEl>
                                      </p:cBhvr>
                                    </p:animEffect>
                                  </p:childTnLst>
                                </p:cTn>
                              </p:par>
                              <p:par>
                                <p:cTn id="56" presetID="22" presetClass="exit" presetSubtype="4" fill="hold" grpId="1" nodeType="withEffect">
                                  <p:stCondLst>
                                    <p:cond delay="0"/>
                                  </p:stCondLst>
                                  <p:childTnLst>
                                    <p:animEffect transition="out" filter="wipe(down)">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down)">
                                      <p:cBhvr>
                                        <p:cTn id="78" dur="500"/>
                                        <p:tgtEl>
                                          <p:spTgt spid="70"/>
                                        </p:tgtEl>
                                      </p:cBhvr>
                                    </p:animEffect>
                                  </p:childTnLst>
                                </p:cTn>
                              </p:par>
                              <p:par>
                                <p:cTn id="79" presetID="22" presetClass="exit" presetSubtype="4" fill="hold" grpId="1" nodeType="withEffect">
                                  <p:stCondLst>
                                    <p:cond delay="0"/>
                                  </p:stCondLst>
                                  <p:childTnLst>
                                    <p:animEffect transition="out" filter="wipe(down)">
                                      <p:cBhvr>
                                        <p:cTn id="80" dur="500"/>
                                        <p:tgtEl>
                                          <p:spTgt spid="69"/>
                                        </p:tgtEl>
                                      </p:cBhvr>
                                    </p:animEffect>
                                    <p:set>
                                      <p:cBhvr>
                                        <p:cTn id="81" dur="1" fill="hold">
                                          <p:stCondLst>
                                            <p:cond delay="499"/>
                                          </p:stCondLst>
                                        </p:cTn>
                                        <p:tgtEl>
                                          <p:spTgt spid="6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down)">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down)">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wipe(down)">
                                      <p:cBhvr>
                                        <p:cTn id="101" dur="500"/>
                                        <p:tgtEl>
                                          <p:spTgt spid="71"/>
                                        </p:tgtEl>
                                      </p:cBhvr>
                                    </p:animEffect>
                                  </p:childTnLst>
                                </p:cTn>
                              </p:par>
                              <p:par>
                                <p:cTn id="102" presetID="22" presetClass="exit" presetSubtype="4" fill="hold" grpId="1" nodeType="withEffect">
                                  <p:stCondLst>
                                    <p:cond delay="0"/>
                                  </p:stCondLst>
                                  <p:childTnLst>
                                    <p:animEffect transition="out" filter="wipe(down)">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wipe(down)">
                                      <p:cBhvr>
                                        <p:cTn id="114" dur="500"/>
                                        <p:tgtEl>
                                          <p:spTgt spid="4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wipe(down)">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wipe(down)">
                                      <p:cBhvr>
                                        <p:cTn id="124" dur="500"/>
                                        <p:tgtEl>
                                          <p:spTgt spid="72"/>
                                        </p:tgtEl>
                                      </p:cBhvr>
                                    </p:animEffect>
                                  </p:childTnLst>
                                </p:cTn>
                              </p:par>
                              <p:par>
                                <p:cTn id="125" presetID="22" presetClass="exit" presetSubtype="4" fill="hold" grpId="1" nodeType="withEffect">
                                  <p:stCondLst>
                                    <p:cond delay="0"/>
                                  </p:stCondLst>
                                  <p:childTnLst>
                                    <p:animEffect transition="out" filter="wipe(down)">
                                      <p:cBhvr>
                                        <p:cTn id="126" dur="500"/>
                                        <p:tgtEl>
                                          <p:spTgt spid="71"/>
                                        </p:tgtEl>
                                      </p:cBhvr>
                                    </p:animEffect>
                                    <p:set>
                                      <p:cBhvr>
                                        <p:cTn id="127" dur="1" fill="hold">
                                          <p:stCondLst>
                                            <p:cond delay="499"/>
                                          </p:stCondLst>
                                        </p:cTn>
                                        <p:tgtEl>
                                          <p:spTgt spid="71"/>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wipe(down)">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wipe(down)">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47"/>
                                        </p:tgtEl>
                                        <p:attrNameLst>
                                          <p:attrName>style.visibility</p:attrName>
                                        </p:attrNameLst>
                                      </p:cBhvr>
                                      <p:to>
                                        <p:strVal val="visible"/>
                                      </p:to>
                                    </p:set>
                                    <p:animEffect transition="in" filter="wipe(down)">
                                      <p:cBhvr>
                                        <p:cTn id="142" dur="500"/>
                                        <p:tgtEl>
                                          <p:spTgt spid="4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down)">
                                      <p:cBhvr>
                                        <p:cTn id="147" dur="500"/>
                                        <p:tgtEl>
                                          <p:spTgt spid="73"/>
                                        </p:tgtEl>
                                      </p:cBhvr>
                                    </p:animEffect>
                                  </p:childTnLst>
                                </p:cTn>
                              </p:par>
                              <p:par>
                                <p:cTn id="148" presetID="22" presetClass="exit" presetSubtype="4" fill="hold" grpId="1" nodeType="withEffect">
                                  <p:stCondLst>
                                    <p:cond delay="0"/>
                                  </p:stCondLst>
                                  <p:childTnLst>
                                    <p:animEffect transition="out" filter="wipe(down)">
                                      <p:cBhvr>
                                        <p:cTn id="149" dur="500"/>
                                        <p:tgtEl>
                                          <p:spTgt spid="72"/>
                                        </p:tgtEl>
                                      </p:cBhvr>
                                    </p:animEffect>
                                    <p:set>
                                      <p:cBhvr>
                                        <p:cTn id="150" dur="1" fill="hold">
                                          <p:stCondLst>
                                            <p:cond delay="499"/>
                                          </p:stCondLst>
                                        </p:cTn>
                                        <p:tgtEl>
                                          <p:spTgt spid="72"/>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49"/>
                                        </p:tgtEl>
                                        <p:attrNameLst>
                                          <p:attrName>style.visibility</p:attrName>
                                        </p:attrNameLst>
                                      </p:cBhvr>
                                      <p:to>
                                        <p:strVal val="visible"/>
                                      </p:to>
                                    </p:set>
                                    <p:animEffect transition="in" filter="wipe(down)">
                                      <p:cBhvr>
                                        <p:cTn id="155" dur="500"/>
                                        <p:tgtEl>
                                          <p:spTgt spid="49"/>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wipe(down)">
                                      <p:cBhvr>
                                        <p:cTn id="160" dur="500"/>
                                        <p:tgtEl>
                                          <p:spTgt spid="5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wipe(down)">
                                      <p:cBhvr>
                                        <p:cTn id="1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45" grpId="0"/>
      <p:bldP spid="46" grpId="0"/>
      <p:bldP spid="47" grpId="0"/>
      <p:bldP spid="49" grpId="0"/>
      <p:bldP spid="50" grpId="0"/>
      <p:bldP spid="51" grpId="0"/>
      <p:bldP spid="21" grpId="0" animBg="1"/>
      <p:bldP spid="21" grpId="1" animBg="1"/>
      <p:bldP spid="26" grpId="0" animBg="1"/>
      <p:bldP spid="26" grpId="1" animBg="1"/>
      <p:bldP spid="69" grpId="0" animBg="1"/>
      <p:bldP spid="69" grpId="1" animBg="1"/>
      <p:bldP spid="70" grpId="0" animBg="1"/>
      <p:bldP spid="70" grpId="1" animBg="1"/>
      <p:bldP spid="71" grpId="0" animBg="1"/>
      <p:bldP spid="71" grpId="1" animBg="1"/>
      <p:bldP spid="72" grpId="0" animBg="1"/>
      <p:bldP spid="72" grpId="1" animBg="1"/>
      <p:bldP spid="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a:xfrm>
            <a:off x="190500" y="990600"/>
            <a:ext cx="8763000" cy="609600"/>
          </a:xfrm>
        </p:spPr>
        <p:txBody>
          <a:bodyPr/>
          <a:lstStyle/>
          <a:p>
            <a:pPr marL="457200" indent="-457200">
              <a:buFont typeface="+mj-lt"/>
              <a:buAutoNum type="arabicPeriod" startAt="2"/>
            </a:pPr>
            <a:r>
              <a:rPr lang="en-US" dirty="0"/>
              <a:t>Register Reference Instruction</a:t>
            </a:r>
          </a:p>
        </p:txBody>
      </p:sp>
      <p:sp>
        <p:nvSpPr>
          <p:cNvPr id="13" name="TextBox 12"/>
          <p:cNvSpPr txBox="1"/>
          <p:nvPr/>
        </p:nvSpPr>
        <p:spPr>
          <a:xfrm>
            <a:off x="457200" y="3342526"/>
            <a:ext cx="915635" cy="523220"/>
          </a:xfrm>
          <a:prstGeom prst="rect">
            <a:avLst/>
          </a:prstGeom>
          <a:noFill/>
        </p:spPr>
        <p:txBody>
          <a:bodyPr wrap="none" rtlCol="0">
            <a:spAutoFit/>
          </a:bodyPr>
          <a:lstStyle/>
          <a:p>
            <a:r>
              <a:rPr lang="en-US" sz="2800" dirty="0"/>
              <a:t>7010</a:t>
            </a:r>
          </a:p>
        </p:txBody>
      </p:sp>
      <p:sp>
        <p:nvSpPr>
          <p:cNvPr id="18" name="TextBox 17"/>
          <p:cNvSpPr txBox="1"/>
          <p:nvPr/>
        </p:nvSpPr>
        <p:spPr>
          <a:xfrm>
            <a:off x="1528763" y="3342526"/>
            <a:ext cx="717632" cy="523220"/>
          </a:xfrm>
          <a:prstGeom prst="rect">
            <a:avLst/>
          </a:prstGeom>
          <a:noFill/>
        </p:spPr>
        <p:txBody>
          <a:bodyPr wrap="none" rtlCol="0">
            <a:spAutoFit/>
          </a:bodyPr>
          <a:lstStyle/>
          <a:p>
            <a:r>
              <a:rPr lang="en-US" sz="2800" dirty="0"/>
              <a:t>SPA</a:t>
            </a:r>
          </a:p>
        </p:txBody>
      </p:sp>
      <p:sp>
        <p:nvSpPr>
          <p:cNvPr id="19" name="TextBox 18"/>
          <p:cNvSpPr txBox="1"/>
          <p:nvPr/>
        </p:nvSpPr>
        <p:spPr>
          <a:xfrm>
            <a:off x="2644228" y="3342526"/>
            <a:ext cx="5437514" cy="523220"/>
          </a:xfrm>
          <a:prstGeom prst="rect">
            <a:avLst/>
          </a:prstGeom>
          <a:noFill/>
        </p:spPr>
        <p:txBody>
          <a:bodyPr wrap="none" rtlCol="0">
            <a:spAutoFit/>
          </a:bodyPr>
          <a:lstStyle/>
          <a:p>
            <a:r>
              <a:rPr lang="en-US" sz="2800" dirty="0"/>
              <a:t>Skip next instruction if AC is positive</a:t>
            </a:r>
          </a:p>
        </p:txBody>
      </p:sp>
      <p:sp>
        <p:nvSpPr>
          <p:cNvPr id="29" name="TextBox 28"/>
          <p:cNvSpPr txBox="1"/>
          <p:nvPr/>
        </p:nvSpPr>
        <p:spPr>
          <a:xfrm>
            <a:off x="461962" y="3733800"/>
            <a:ext cx="915635" cy="523220"/>
          </a:xfrm>
          <a:prstGeom prst="rect">
            <a:avLst/>
          </a:prstGeom>
          <a:noFill/>
        </p:spPr>
        <p:txBody>
          <a:bodyPr wrap="none" rtlCol="0">
            <a:spAutoFit/>
          </a:bodyPr>
          <a:lstStyle/>
          <a:p>
            <a:r>
              <a:rPr lang="en-US" sz="2800" dirty="0"/>
              <a:t>7008</a:t>
            </a:r>
          </a:p>
        </p:txBody>
      </p:sp>
      <p:sp>
        <p:nvSpPr>
          <p:cNvPr id="30" name="TextBox 29"/>
          <p:cNvSpPr txBox="1"/>
          <p:nvPr/>
        </p:nvSpPr>
        <p:spPr>
          <a:xfrm>
            <a:off x="1533525" y="3733800"/>
            <a:ext cx="790601" cy="523220"/>
          </a:xfrm>
          <a:prstGeom prst="rect">
            <a:avLst/>
          </a:prstGeom>
          <a:noFill/>
        </p:spPr>
        <p:txBody>
          <a:bodyPr wrap="none" rtlCol="0">
            <a:spAutoFit/>
          </a:bodyPr>
          <a:lstStyle/>
          <a:p>
            <a:r>
              <a:rPr lang="en-US" sz="2800" dirty="0"/>
              <a:t>SNA</a:t>
            </a:r>
          </a:p>
        </p:txBody>
      </p:sp>
      <p:sp>
        <p:nvSpPr>
          <p:cNvPr id="31" name="TextBox 30"/>
          <p:cNvSpPr txBox="1"/>
          <p:nvPr/>
        </p:nvSpPr>
        <p:spPr>
          <a:xfrm>
            <a:off x="2648990" y="3733800"/>
            <a:ext cx="5533310" cy="523220"/>
          </a:xfrm>
          <a:prstGeom prst="rect">
            <a:avLst/>
          </a:prstGeom>
          <a:noFill/>
        </p:spPr>
        <p:txBody>
          <a:bodyPr wrap="none" rtlCol="0">
            <a:spAutoFit/>
          </a:bodyPr>
          <a:lstStyle/>
          <a:p>
            <a:r>
              <a:rPr lang="en-US" sz="2800" dirty="0"/>
              <a:t>Skip next instruction if AC is negative</a:t>
            </a:r>
          </a:p>
        </p:txBody>
      </p:sp>
      <p:sp>
        <p:nvSpPr>
          <p:cNvPr id="33" name="TextBox 32"/>
          <p:cNvSpPr txBox="1"/>
          <p:nvPr/>
        </p:nvSpPr>
        <p:spPr>
          <a:xfrm>
            <a:off x="452437" y="4143970"/>
            <a:ext cx="915635" cy="523220"/>
          </a:xfrm>
          <a:prstGeom prst="rect">
            <a:avLst/>
          </a:prstGeom>
          <a:noFill/>
        </p:spPr>
        <p:txBody>
          <a:bodyPr wrap="none" rtlCol="0">
            <a:spAutoFit/>
          </a:bodyPr>
          <a:lstStyle/>
          <a:p>
            <a:r>
              <a:rPr lang="en-US" sz="2800" dirty="0"/>
              <a:t>7004</a:t>
            </a:r>
          </a:p>
        </p:txBody>
      </p:sp>
      <p:sp>
        <p:nvSpPr>
          <p:cNvPr id="34" name="TextBox 33"/>
          <p:cNvSpPr txBox="1"/>
          <p:nvPr/>
        </p:nvSpPr>
        <p:spPr>
          <a:xfrm>
            <a:off x="1524000" y="4143970"/>
            <a:ext cx="724557" cy="523220"/>
          </a:xfrm>
          <a:prstGeom prst="rect">
            <a:avLst/>
          </a:prstGeom>
          <a:noFill/>
        </p:spPr>
        <p:txBody>
          <a:bodyPr wrap="none" rtlCol="0">
            <a:spAutoFit/>
          </a:bodyPr>
          <a:lstStyle/>
          <a:p>
            <a:r>
              <a:rPr lang="en-US" sz="2800" dirty="0"/>
              <a:t>SZA</a:t>
            </a:r>
          </a:p>
        </p:txBody>
      </p:sp>
      <p:sp>
        <p:nvSpPr>
          <p:cNvPr id="35" name="TextBox 34"/>
          <p:cNvSpPr txBox="1"/>
          <p:nvPr/>
        </p:nvSpPr>
        <p:spPr>
          <a:xfrm>
            <a:off x="2639465" y="4143970"/>
            <a:ext cx="4917436" cy="523220"/>
          </a:xfrm>
          <a:prstGeom prst="rect">
            <a:avLst/>
          </a:prstGeom>
          <a:noFill/>
        </p:spPr>
        <p:txBody>
          <a:bodyPr wrap="none" rtlCol="0">
            <a:spAutoFit/>
          </a:bodyPr>
          <a:lstStyle/>
          <a:p>
            <a:r>
              <a:rPr lang="en-US" sz="2800" dirty="0"/>
              <a:t>Skip next instruction if AC is zero</a:t>
            </a:r>
          </a:p>
        </p:txBody>
      </p:sp>
      <p:sp>
        <p:nvSpPr>
          <p:cNvPr id="37" name="TextBox 36"/>
          <p:cNvSpPr txBox="1"/>
          <p:nvPr/>
        </p:nvSpPr>
        <p:spPr>
          <a:xfrm>
            <a:off x="452437" y="4584710"/>
            <a:ext cx="915635" cy="523220"/>
          </a:xfrm>
          <a:prstGeom prst="rect">
            <a:avLst/>
          </a:prstGeom>
          <a:noFill/>
        </p:spPr>
        <p:txBody>
          <a:bodyPr wrap="none" rtlCol="0">
            <a:spAutoFit/>
          </a:bodyPr>
          <a:lstStyle/>
          <a:p>
            <a:r>
              <a:rPr lang="en-US" sz="2800" dirty="0"/>
              <a:t>7002</a:t>
            </a:r>
          </a:p>
        </p:txBody>
      </p:sp>
      <p:sp>
        <p:nvSpPr>
          <p:cNvPr id="38" name="TextBox 37"/>
          <p:cNvSpPr txBox="1"/>
          <p:nvPr/>
        </p:nvSpPr>
        <p:spPr>
          <a:xfrm>
            <a:off x="1524000" y="4584710"/>
            <a:ext cx="692818" cy="523220"/>
          </a:xfrm>
          <a:prstGeom prst="rect">
            <a:avLst/>
          </a:prstGeom>
          <a:noFill/>
        </p:spPr>
        <p:txBody>
          <a:bodyPr wrap="none" rtlCol="0">
            <a:spAutoFit/>
          </a:bodyPr>
          <a:lstStyle/>
          <a:p>
            <a:r>
              <a:rPr lang="en-US" sz="2800" dirty="0"/>
              <a:t>SZE</a:t>
            </a:r>
          </a:p>
        </p:txBody>
      </p:sp>
      <p:sp>
        <p:nvSpPr>
          <p:cNvPr id="39" name="TextBox 38"/>
          <p:cNvSpPr txBox="1"/>
          <p:nvPr/>
        </p:nvSpPr>
        <p:spPr>
          <a:xfrm>
            <a:off x="2639465" y="4584710"/>
            <a:ext cx="4695644" cy="523220"/>
          </a:xfrm>
          <a:prstGeom prst="rect">
            <a:avLst/>
          </a:prstGeom>
          <a:noFill/>
        </p:spPr>
        <p:txBody>
          <a:bodyPr wrap="none" rtlCol="0">
            <a:spAutoFit/>
          </a:bodyPr>
          <a:lstStyle/>
          <a:p>
            <a:r>
              <a:rPr lang="en-US" sz="2800" dirty="0"/>
              <a:t>Skip next instruction if E is zero</a:t>
            </a:r>
          </a:p>
        </p:txBody>
      </p:sp>
      <p:sp>
        <p:nvSpPr>
          <p:cNvPr id="41" name="TextBox 40"/>
          <p:cNvSpPr txBox="1"/>
          <p:nvPr/>
        </p:nvSpPr>
        <p:spPr>
          <a:xfrm>
            <a:off x="452437" y="5016787"/>
            <a:ext cx="915635" cy="523220"/>
          </a:xfrm>
          <a:prstGeom prst="rect">
            <a:avLst/>
          </a:prstGeom>
          <a:noFill/>
        </p:spPr>
        <p:txBody>
          <a:bodyPr wrap="none" rtlCol="0">
            <a:spAutoFit/>
          </a:bodyPr>
          <a:lstStyle/>
          <a:p>
            <a:r>
              <a:rPr lang="en-US" sz="2800" dirty="0"/>
              <a:t>7001</a:t>
            </a:r>
          </a:p>
        </p:txBody>
      </p:sp>
      <p:sp>
        <p:nvSpPr>
          <p:cNvPr id="42" name="TextBox 41"/>
          <p:cNvSpPr txBox="1"/>
          <p:nvPr/>
        </p:nvSpPr>
        <p:spPr>
          <a:xfrm>
            <a:off x="1524000" y="5016787"/>
            <a:ext cx="708207" cy="523220"/>
          </a:xfrm>
          <a:prstGeom prst="rect">
            <a:avLst/>
          </a:prstGeom>
          <a:noFill/>
        </p:spPr>
        <p:txBody>
          <a:bodyPr wrap="none" rtlCol="0">
            <a:spAutoFit/>
          </a:bodyPr>
          <a:lstStyle/>
          <a:p>
            <a:r>
              <a:rPr lang="en-US" sz="2800" dirty="0"/>
              <a:t>HLT</a:t>
            </a:r>
          </a:p>
        </p:txBody>
      </p:sp>
      <p:sp>
        <p:nvSpPr>
          <p:cNvPr id="43" name="TextBox 42"/>
          <p:cNvSpPr txBox="1"/>
          <p:nvPr/>
        </p:nvSpPr>
        <p:spPr>
          <a:xfrm>
            <a:off x="2639465" y="5016787"/>
            <a:ext cx="2287421" cy="523220"/>
          </a:xfrm>
          <a:prstGeom prst="rect">
            <a:avLst/>
          </a:prstGeom>
          <a:noFill/>
        </p:spPr>
        <p:txBody>
          <a:bodyPr wrap="none" rtlCol="0">
            <a:spAutoFit/>
          </a:bodyPr>
          <a:lstStyle/>
          <a:p>
            <a:r>
              <a:rPr lang="en-US" sz="2800" dirty="0"/>
              <a:t>Halt computer</a:t>
            </a:r>
          </a:p>
        </p:txBody>
      </p:sp>
      <p:graphicFrame>
        <p:nvGraphicFramePr>
          <p:cNvPr id="53" name="Table 52"/>
          <p:cNvGraphicFramePr>
            <a:graphicFrameLocks noGrp="1"/>
          </p:cNvGraphicFramePr>
          <p:nvPr>
            <p:extLst>
              <p:ext uri="{D42A27DB-BD31-4B8C-83A1-F6EECF244321}">
                <p14:modId xmlns:p14="http://schemas.microsoft.com/office/powerpoint/2010/main" val="4239068138"/>
              </p:ext>
            </p:extLst>
          </p:nvPr>
        </p:nvGraphicFramePr>
        <p:xfrm>
          <a:off x="588760" y="2468880"/>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xmlns="" val="20000"/>
                    </a:ext>
                  </a:extLst>
                </a:gridCol>
                <a:gridCol w="501365">
                  <a:extLst>
                    <a:ext uri="{9D8B030D-6E8A-4147-A177-3AD203B41FA5}">
                      <a16:colId xmlns:a16="http://schemas.microsoft.com/office/drawing/2014/main" xmlns="" val="20001"/>
                    </a:ext>
                  </a:extLst>
                </a:gridCol>
                <a:gridCol w="501365">
                  <a:extLst>
                    <a:ext uri="{9D8B030D-6E8A-4147-A177-3AD203B41FA5}">
                      <a16:colId xmlns:a16="http://schemas.microsoft.com/office/drawing/2014/main" xmlns="" val="20002"/>
                    </a:ext>
                  </a:extLst>
                </a:gridCol>
                <a:gridCol w="501365">
                  <a:extLst>
                    <a:ext uri="{9D8B030D-6E8A-4147-A177-3AD203B41FA5}">
                      <a16:colId xmlns:a16="http://schemas.microsoft.com/office/drawing/2014/main" xmlns="" val="20003"/>
                    </a:ext>
                  </a:extLst>
                </a:gridCol>
                <a:gridCol w="501365">
                  <a:extLst>
                    <a:ext uri="{9D8B030D-6E8A-4147-A177-3AD203B41FA5}">
                      <a16:colId xmlns:a16="http://schemas.microsoft.com/office/drawing/2014/main" xmlns="" val="20004"/>
                    </a:ext>
                  </a:extLst>
                </a:gridCol>
                <a:gridCol w="501365">
                  <a:extLst>
                    <a:ext uri="{9D8B030D-6E8A-4147-A177-3AD203B41FA5}">
                      <a16:colId xmlns:a16="http://schemas.microsoft.com/office/drawing/2014/main" xmlns="" val="20005"/>
                    </a:ext>
                  </a:extLst>
                </a:gridCol>
                <a:gridCol w="501365">
                  <a:extLst>
                    <a:ext uri="{9D8B030D-6E8A-4147-A177-3AD203B41FA5}">
                      <a16:colId xmlns:a16="http://schemas.microsoft.com/office/drawing/2014/main" xmlns="" val="20006"/>
                    </a:ext>
                  </a:extLst>
                </a:gridCol>
                <a:gridCol w="501365">
                  <a:extLst>
                    <a:ext uri="{9D8B030D-6E8A-4147-A177-3AD203B41FA5}">
                      <a16:colId xmlns:a16="http://schemas.microsoft.com/office/drawing/2014/main" xmlns="" val="20007"/>
                    </a:ext>
                  </a:extLst>
                </a:gridCol>
                <a:gridCol w="501365">
                  <a:extLst>
                    <a:ext uri="{9D8B030D-6E8A-4147-A177-3AD203B41FA5}">
                      <a16:colId xmlns:a16="http://schemas.microsoft.com/office/drawing/2014/main" xmlns="" val="20008"/>
                    </a:ext>
                  </a:extLst>
                </a:gridCol>
                <a:gridCol w="501365">
                  <a:extLst>
                    <a:ext uri="{9D8B030D-6E8A-4147-A177-3AD203B41FA5}">
                      <a16:colId xmlns:a16="http://schemas.microsoft.com/office/drawing/2014/main" xmlns="" val="20009"/>
                    </a:ext>
                  </a:extLst>
                </a:gridCol>
                <a:gridCol w="501365">
                  <a:extLst>
                    <a:ext uri="{9D8B030D-6E8A-4147-A177-3AD203B41FA5}">
                      <a16:colId xmlns:a16="http://schemas.microsoft.com/office/drawing/2014/main" xmlns="" val="20010"/>
                    </a:ext>
                  </a:extLst>
                </a:gridCol>
                <a:gridCol w="501365">
                  <a:extLst>
                    <a:ext uri="{9D8B030D-6E8A-4147-A177-3AD203B41FA5}">
                      <a16:colId xmlns:a16="http://schemas.microsoft.com/office/drawing/2014/main" xmlns="" val="20011"/>
                    </a:ext>
                  </a:extLst>
                </a:gridCol>
                <a:gridCol w="501365">
                  <a:extLst>
                    <a:ext uri="{9D8B030D-6E8A-4147-A177-3AD203B41FA5}">
                      <a16:colId xmlns:a16="http://schemas.microsoft.com/office/drawing/2014/main" xmlns="" val="20012"/>
                    </a:ext>
                  </a:extLst>
                </a:gridCol>
                <a:gridCol w="501365">
                  <a:extLst>
                    <a:ext uri="{9D8B030D-6E8A-4147-A177-3AD203B41FA5}">
                      <a16:colId xmlns:a16="http://schemas.microsoft.com/office/drawing/2014/main" xmlns="" val="20013"/>
                    </a:ext>
                  </a:extLst>
                </a:gridCol>
                <a:gridCol w="501365">
                  <a:extLst>
                    <a:ext uri="{9D8B030D-6E8A-4147-A177-3AD203B41FA5}">
                      <a16:colId xmlns:a16="http://schemas.microsoft.com/office/drawing/2014/main" xmlns="" val="20014"/>
                    </a:ext>
                  </a:extLst>
                </a:gridCol>
                <a:gridCol w="501365">
                  <a:extLst>
                    <a:ext uri="{9D8B030D-6E8A-4147-A177-3AD203B41FA5}">
                      <a16:colId xmlns:a16="http://schemas.microsoft.com/office/drawing/2014/main" xmlns=""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54" name="TextBox 53"/>
          <p:cNvSpPr txBox="1"/>
          <p:nvPr/>
        </p:nvSpPr>
        <p:spPr>
          <a:xfrm>
            <a:off x="6829427"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3974921"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3574123" y="1366752"/>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2209800" y="1365850"/>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4019550"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60" name="Rectangle 59"/>
          <p:cNvSpPr/>
          <p:nvPr/>
        </p:nvSpPr>
        <p:spPr>
          <a:xfrm>
            <a:off x="22098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61" name="TextBox 60"/>
          <p:cNvSpPr txBox="1"/>
          <p:nvPr/>
        </p:nvSpPr>
        <p:spPr>
          <a:xfrm>
            <a:off x="2652444" y="1365850"/>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35814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3" name="Rectangle 62"/>
          <p:cNvSpPr/>
          <p:nvPr/>
        </p:nvSpPr>
        <p:spPr>
          <a:xfrm>
            <a:off x="31242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4" name="Rectangle 63"/>
          <p:cNvSpPr/>
          <p:nvPr/>
        </p:nvSpPr>
        <p:spPr>
          <a:xfrm>
            <a:off x="26670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5" name="TextBox 64"/>
          <p:cNvSpPr txBox="1"/>
          <p:nvPr/>
        </p:nvSpPr>
        <p:spPr>
          <a:xfrm>
            <a:off x="3106649" y="1362764"/>
            <a:ext cx="495299" cy="400110"/>
          </a:xfrm>
          <a:prstGeom prst="rect">
            <a:avLst/>
          </a:prstGeom>
          <a:noFill/>
        </p:spPr>
        <p:txBody>
          <a:bodyPr wrap="square" rtlCol="0">
            <a:spAutoFit/>
          </a:bodyPr>
          <a:lstStyle/>
          <a:p>
            <a:pPr algn="ctr"/>
            <a:r>
              <a:rPr lang="en-US" sz="2000" dirty="0"/>
              <a:t>13</a:t>
            </a:r>
          </a:p>
        </p:txBody>
      </p:sp>
      <p:sp>
        <p:nvSpPr>
          <p:cNvPr id="74" name="Rectangle 73"/>
          <p:cNvSpPr/>
          <p:nvPr/>
        </p:nvSpPr>
        <p:spPr>
          <a:xfrm>
            <a:off x="6127234" y="250619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5" name="Rectangle 74"/>
          <p:cNvSpPr/>
          <p:nvPr/>
        </p:nvSpPr>
        <p:spPr>
          <a:xfrm>
            <a:off x="6643688" y="251831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6" name="Rectangle 75"/>
          <p:cNvSpPr/>
          <p:nvPr/>
        </p:nvSpPr>
        <p:spPr>
          <a:xfrm>
            <a:off x="7133925" y="251643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7" name="Rectangle 76"/>
          <p:cNvSpPr/>
          <p:nvPr/>
        </p:nvSpPr>
        <p:spPr>
          <a:xfrm>
            <a:off x="7647974"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8" name="Rectangle 77"/>
          <p:cNvSpPr/>
          <p:nvPr/>
        </p:nvSpPr>
        <p:spPr>
          <a:xfrm>
            <a:off x="8138211"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Tree>
    <p:extLst>
      <p:ext uri="{BB962C8B-B14F-4D97-AF65-F5344CB8AC3E}">
        <p14:creationId xmlns:p14="http://schemas.microsoft.com/office/powerpoint/2010/main" val="149893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down)">
                                      <p:cBhvr>
                                        <p:cTn id="27" dur="500"/>
                                        <p:tgtEl>
                                          <p:spTgt spid="75"/>
                                        </p:tgtEl>
                                      </p:cBhvr>
                                    </p:animEffect>
                                  </p:childTnLst>
                                </p:cTn>
                              </p:par>
                              <p:par>
                                <p:cTn id="28" presetID="22" presetClass="exit" presetSubtype="4" fill="hold" grpId="1" nodeType="withEffect">
                                  <p:stCondLst>
                                    <p:cond delay="0"/>
                                  </p:stCondLst>
                                  <p:childTnLst>
                                    <p:animEffect transition="out" filter="wipe(down)">
                                      <p:cBhvr>
                                        <p:cTn id="29" dur="500"/>
                                        <p:tgtEl>
                                          <p:spTgt spid="74"/>
                                        </p:tgtEl>
                                      </p:cBhvr>
                                    </p:animEffect>
                                    <p:set>
                                      <p:cBhvr>
                                        <p:cTn id="30" dur="1" fill="hold">
                                          <p:stCondLst>
                                            <p:cond delay="499"/>
                                          </p:stCondLst>
                                        </p:cTn>
                                        <p:tgtEl>
                                          <p:spTgt spid="7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wipe(down)">
                                      <p:cBhvr>
                                        <p:cTn id="50" dur="500"/>
                                        <p:tgtEl>
                                          <p:spTgt spid="76"/>
                                        </p:tgtEl>
                                      </p:cBhvr>
                                    </p:animEffect>
                                  </p:childTnLst>
                                </p:cTn>
                              </p:par>
                              <p:par>
                                <p:cTn id="51" presetID="22" presetClass="exit" presetSubtype="4" fill="hold" grpId="1" nodeType="withEffect">
                                  <p:stCondLst>
                                    <p:cond delay="0"/>
                                  </p:stCondLst>
                                  <p:childTnLst>
                                    <p:animEffect transition="out" filter="wipe(down)">
                                      <p:cBhvr>
                                        <p:cTn id="52" dur="500"/>
                                        <p:tgtEl>
                                          <p:spTgt spid="75"/>
                                        </p:tgtEl>
                                      </p:cBhvr>
                                    </p:animEffect>
                                    <p:set>
                                      <p:cBhvr>
                                        <p:cTn id="53" dur="1" fill="hold">
                                          <p:stCondLst>
                                            <p:cond delay="499"/>
                                          </p:stCondLst>
                                        </p:cTn>
                                        <p:tgtEl>
                                          <p:spTgt spid="7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down)">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down)">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down)">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wipe(down)">
                                      <p:cBhvr>
                                        <p:cTn id="73" dur="500"/>
                                        <p:tgtEl>
                                          <p:spTgt spid="77"/>
                                        </p:tgtEl>
                                      </p:cBhvr>
                                    </p:animEffect>
                                  </p:childTnLst>
                                </p:cTn>
                              </p:par>
                              <p:par>
                                <p:cTn id="74" presetID="22" presetClass="exit" presetSubtype="4" fill="hold" grpId="1" nodeType="withEffect">
                                  <p:stCondLst>
                                    <p:cond delay="0"/>
                                  </p:stCondLst>
                                  <p:childTnLst>
                                    <p:animEffect transition="out" filter="wipe(down)">
                                      <p:cBhvr>
                                        <p:cTn id="75" dur="500"/>
                                        <p:tgtEl>
                                          <p:spTgt spid="76"/>
                                        </p:tgtEl>
                                      </p:cBhvr>
                                    </p:animEffect>
                                    <p:set>
                                      <p:cBhvr>
                                        <p:cTn id="76" dur="1" fill="hold">
                                          <p:stCondLst>
                                            <p:cond delay="499"/>
                                          </p:stCondLst>
                                        </p:cTn>
                                        <p:tgtEl>
                                          <p:spTgt spid="7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wipe(down)">
                                      <p:cBhvr>
                                        <p:cTn id="96" dur="500"/>
                                        <p:tgtEl>
                                          <p:spTgt spid="78"/>
                                        </p:tgtEl>
                                      </p:cBhvr>
                                    </p:animEffect>
                                  </p:childTnLst>
                                </p:cTn>
                              </p:par>
                              <p:par>
                                <p:cTn id="97" presetID="22" presetClass="exit" presetSubtype="4" fill="hold" grpId="1" nodeType="withEffect">
                                  <p:stCondLst>
                                    <p:cond delay="0"/>
                                  </p:stCondLst>
                                  <p:childTnLst>
                                    <p:animEffect transition="out" filter="wipe(down)">
                                      <p:cBhvr>
                                        <p:cTn id="98" dur="500"/>
                                        <p:tgtEl>
                                          <p:spTgt spid="77"/>
                                        </p:tgtEl>
                                      </p:cBhvr>
                                    </p:animEffect>
                                    <p:set>
                                      <p:cBhvr>
                                        <p:cTn id="99" dur="1" fill="hold">
                                          <p:stCondLst>
                                            <p:cond delay="499"/>
                                          </p:stCondLst>
                                        </p:cTn>
                                        <p:tgtEl>
                                          <p:spTgt spid="7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down)">
                                      <p:cBhvr>
                                        <p:cTn id="104" dur="5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wipe(down)">
                                      <p:cBhvr>
                                        <p:cTn id="11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74" grpId="0" animBg="1"/>
      <p:bldP spid="74" grpId="1" animBg="1"/>
      <p:bldP spid="75" grpId="0" animBg="1"/>
      <p:bldP spid="75" grpId="1" animBg="1"/>
      <p:bldP spid="76" grpId="0" animBg="1"/>
      <p:bldP spid="76" grpId="1" animBg="1"/>
      <p:bldP spid="77" grpId="0" animBg="1"/>
      <p:bldP spid="77" grpId="1" animBg="1"/>
      <p:bldP spid="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a:xfrm>
            <a:off x="190500" y="990600"/>
            <a:ext cx="8763000" cy="609600"/>
          </a:xfrm>
        </p:spPr>
        <p:txBody>
          <a:bodyPr/>
          <a:lstStyle/>
          <a:p>
            <a:pPr marL="457200" indent="-457200">
              <a:buFont typeface="+mj-lt"/>
              <a:buAutoNum type="arabicPeriod" startAt="3"/>
            </a:pPr>
            <a:r>
              <a:rPr lang="en-US" dirty="0"/>
              <a:t>Input – Output Instruction</a:t>
            </a:r>
          </a:p>
        </p:txBody>
      </p:sp>
      <p:sp>
        <p:nvSpPr>
          <p:cNvPr id="13" name="TextBox 12"/>
          <p:cNvSpPr txBox="1"/>
          <p:nvPr/>
        </p:nvSpPr>
        <p:spPr>
          <a:xfrm>
            <a:off x="457200" y="3352800"/>
            <a:ext cx="898003" cy="523220"/>
          </a:xfrm>
          <a:prstGeom prst="rect">
            <a:avLst/>
          </a:prstGeom>
          <a:noFill/>
        </p:spPr>
        <p:txBody>
          <a:bodyPr wrap="none" rtlCol="0">
            <a:spAutoFit/>
          </a:bodyPr>
          <a:lstStyle/>
          <a:p>
            <a:r>
              <a:rPr lang="en-US" sz="2800" dirty="0"/>
              <a:t>F800</a:t>
            </a:r>
          </a:p>
        </p:txBody>
      </p:sp>
      <p:sp>
        <p:nvSpPr>
          <p:cNvPr id="18" name="TextBox 17"/>
          <p:cNvSpPr txBox="1"/>
          <p:nvPr/>
        </p:nvSpPr>
        <p:spPr>
          <a:xfrm>
            <a:off x="1528763" y="3352800"/>
            <a:ext cx="692818" cy="523220"/>
          </a:xfrm>
          <a:prstGeom prst="rect">
            <a:avLst/>
          </a:prstGeom>
          <a:noFill/>
        </p:spPr>
        <p:txBody>
          <a:bodyPr wrap="none" rtlCol="0">
            <a:spAutoFit/>
          </a:bodyPr>
          <a:lstStyle/>
          <a:p>
            <a:r>
              <a:rPr lang="en-US" sz="2800" dirty="0"/>
              <a:t>INP</a:t>
            </a:r>
          </a:p>
        </p:txBody>
      </p:sp>
      <p:sp>
        <p:nvSpPr>
          <p:cNvPr id="19" name="TextBox 18"/>
          <p:cNvSpPr txBox="1"/>
          <p:nvPr/>
        </p:nvSpPr>
        <p:spPr>
          <a:xfrm>
            <a:off x="2644228" y="3352800"/>
            <a:ext cx="3283528" cy="523220"/>
          </a:xfrm>
          <a:prstGeom prst="rect">
            <a:avLst/>
          </a:prstGeom>
          <a:noFill/>
        </p:spPr>
        <p:txBody>
          <a:bodyPr wrap="none" rtlCol="0">
            <a:spAutoFit/>
          </a:bodyPr>
          <a:lstStyle/>
          <a:p>
            <a:r>
              <a:rPr lang="en-US" sz="2800" dirty="0"/>
              <a:t>Input character to AC</a:t>
            </a:r>
          </a:p>
        </p:txBody>
      </p:sp>
      <p:sp>
        <p:nvSpPr>
          <p:cNvPr id="29" name="TextBox 28"/>
          <p:cNvSpPr txBox="1"/>
          <p:nvPr/>
        </p:nvSpPr>
        <p:spPr>
          <a:xfrm>
            <a:off x="461962" y="3733800"/>
            <a:ext cx="898003" cy="523220"/>
          </a:xfrm>
          <a:prstGeom prst="rect">
            <a:avLst/>
          </a:prstGeom>
          <a:noFill/>
        </p:spPr>
        <p:txBody>
          <a:bodyPr wrap="none" rtlCol="0">
            <a:spAutoFit/>
          </a:bodyPr>
          <a:lstStyle/>
          <a:p>
            <a:r>
              <a:rPr lang="en-US" sz="2800" dirty="0"/>
              <a:t>F400</a:t>
            </a:r>
          </a:p>
        </p:txBody>
      </p:sp>
      <p:sp>
        <p:nvSpPr>
          <p:cNvPr id="30" name="TextBox 29"/>
          <p:cNvSpPr txBox="1"/>
          <p:nvPr/>
        </p:nvSpPr>
        <p:spPr>
          <a:xfrm>
            <a:off x="1533525" y="3733800"/>
            <a:ext cx="827471" cy="523220"/>
          </a:xfrm>
          <a:prstGeom prst="rect">
            <a:avLst/>
          </a:prstGeom>
          <a:noFill/>
        </p:spPr>
        <p:txBody>
          <a:bodyPr wrap="none" rtlCol="0">
            <a:spAutoFit/>
          </a:bodyPr>
          <a:lstStyle/>
          <a:p>
            <a:r>
              <a:rPr lang="en-US" sz="2800" dirty="0"/>
              <a:t>OUT</a:t>
            </a:r>
          </a:p>
        </p:txBody>
      </p:sp>
      <p:sp>
        <p:nvSpPr>
          <p:cNvPr id="31" name="TextBox 30"/>
          <p:cNvSpPr txBox="1"/>
          <p:nvPr/>
        </p:nvSpPr>
        <p:spPr>
          <a:xfrm>
            <a:off x="2648990" y="3733800"/>
            <a:ext cx="3949736" cy="523220"/>
          </a:xfrm>
          <a:prstGeom prst="rect">
            <a:avLst/>
          </a:prstGeom>
          <a:noFill/>
        </p:spPr>
        <p:txBody>
          <a:bodyPr wrap="none" rtlCol="0">
            <a:spAutoFit/>
          </a:bodyPr>
          <a:lstStyle/>
          <a:p>
            <a:r>
              <a:rPr lang="en-US" sz="2800" dirty="0"/>
              <a:t>Output character from AC</a:t>
            </a:r>
          </a:p>
        </p:txBody>
      </p:sp>
      <p:sp>
        <p:nvSpPr>
          <p:cNvPr id="33" name="TextBox 32"/>
          <p:cNvSpPr txBox="1"/>
          <p:nvPr/>
        </p:nvSpPr>
        <p:spPr>
          <a:xfrm>
            <a:off x="452437" y="4143970"/>
            <a:ext cx="898003" cy="523220"/>
          </a:xfrm>
          <a:prstGeom prst="rect">
            <a:avLst/>
          </a:prstGeom>
          <a:noFill/>
        </p:spPr>
        <p:txBody>
          <a:bodyPr wrap="none" rtlCol="0">
            <a:spAutoFit/>
          </a:bodyPr>
          <a:lstStyle/>
          <a:p>
            <a:r>
              <a:rPr lang="en-US" sz="2800" dirty="0"/>
              <a:t>F200</a:t>
            </a:r>
          </a:p>
        </p:txBody>
      </p:sp>
      <p:sp>
        <p:nvSpPr>
          <p:cNvPr id="34" name="TextBox 33"/>
          <p:cNvSpPr txBox="1"/>
          <p:nvPr/>
        </p:nvSpPr>
        <p:spPr>
          <a:xfrm>
            <a:off x="1524000" y="4143970"/>
            <a:ext cx="625492" cy="523220"/>
          </a:xfrm>
          <a:prstGeom prst="rect">
            <a:avLst/>
          </a:prstGeom>
          <a:noFill/>
        </p:spPr>
        <p:txBody>
          <a:bodyPr wrap="none" rtlCol="0">
            <a:spAutoFit/>
          </a:bodyPr>
          <a:lstStyle/>
          <a:p>
            <a:r>
              <a:rPr lang="en-US" sz="2800" dirty="0"/>
              <a:t>SKI</a:t>
            </a:r>
          </a:p>
        </p:txBody>
      </p:sp>
      <p:sp>
        <p:nvSpPr>
          <p:cNvPr id="35" name="TextBox 34"/>
          <p:cNvSpPr txBox="1"/>
          <p:nvPr/>
        </p:nvSpPr>
        <p:spPr>
          <a:xfrm>
            <a:off x="2639465" y="4143970"/>
            <a:ext cx="2707793" cy="523220"/>
          </a:xfrm>
          <a:prstGeom prst="rect">
            <a:avLst/>
          </a:prstGeom>
          <a:noFill/>
        </p:spPr>
        <p:txBody>
          <a:bodyPr wrap="none" rtlCol="0">
            <a:spAutoFit/>
          </a:bodyPr>
          <a:lstStyle/>
          <a:p>
            <a:r>
              <a:rPr lang="en-US" sz="2800" dirty="0"/>
              <a:t>Skip on input flag</a:t>
            </a:r>
          </a:p>
        </p:txBody>
      </p:sp>
      <p:sp>
        <p:nvSpPr>
          <p:cNvPr id="37" name="TextBox 36"/>
          <p:cNvSpPr txBox="1"/>
          <p:nvPr/>
        </p:nvSpPr>
        <p:spPr>
          <a:xfrm>
            <a:off x="452437" y="4584710"/>
            <a:ext cx="898003" cy="523220"/>
          </a:xfrm>
          <a:prstGeom prst="rect">
            <a:avLst/>
          </a:prstGeom>
          <a:noFill/>
        </p:spPr>
        <p:txBody>
          <a:bodyPr wrap="none" rtlCol="0">
            <a:spAutoFit/>
          </a:bodyPr>
          <a:lstStyle/>
          <a:p>
            <a:r>
              <a:rPr lang="en-US" sz="2800" dirty="0"/>
              <a:t>F100</a:t>
            </a:r>
          </a:p>
        </p:txBody>
      </p:sp>
      <p:sp>
        <p:nvSpPr>
          <p:cNvPr id="38" name="TextBox 37"/>
          <p:cNvSpPr txBox="1"/>
          <p:nvPr/>
        </p:nvSpPr>
        <p:spPr>
          <a:xfrm>
            <a:off x="1524000" y="4584710"/>
            <a:ext cx="755976" cy="523220"/>
          </a:xfrm>
          <a:prstGeom prst="rect">
            <a:avLst/>
          </a:prstGeom>
          <a:noFill/>
        </p:spPr>
        <p:txBody>
          <a:bodyPr wrap="none" rtlCol="0">
            <a:spAutoFit/>
          </a:bodyPr>
          <a:lstStyle/>
          <a:p>
            <a:r>
              <a:rPr lang="en-US" sz="2800" dirty="0"/>
              <a:t>SKO</a:t>
            </a:r>
          </a:p>
        </p:txBody>
      </p:sp>
      <p:sp>
        <p:nvSpPr>
          <p:cNvPr id="39" name="TextBox 38"/>
          <p:cNvSpPr txBox="1"/>
          <p:nvPr/>
        </p:nvSpPr>
        <p:spPr>
          <a:xfrm>
            <a:off x="2639465" y="4584710"/>
            <a:ext cx="2935419" cy="523220"/>
          </a:xfrm>
          <a:prstGeom prst="rect">
            <a:avLst/>
          </a:prstGeom>
          <a:noFill/>
        </p:spPr>
        <p:txBody>
          <a:bodyPr wrap="none" rtlCol="0">
            <a:spAutoFit/>
          </a:bodyPr>
          <a:lstStyle/>
          <a:p>
            <a:r>
              <a:rPr lang="en-US" sz="2800" dirty="0"/>
              <a:t>Skip on output flag</a:t>
            </a:r>
          </a:p>
        </p:txBody>
      </p:sp>
      <p:sp>
        <p:nvSpPr>
          <p:cNvPr id="41" name="TextBox 40"/>
          <p:cNvSpPr txBox="1"/>
          <p:nvPr/>
        </p:nvSpPr>
        <p:spPr>
          <a:xfrm>
            <a:off x="452437" y="5016787"/>
            <a:ext cx="898003" cy="523220"/>
          </a:xfrm>
          <a:prstGeom prst="rect">
            <a:avLst/>
          </a:prstGeom>
          <a:noFill/>
        </p:spPr>
        <p:txBody>
          <a:bodyPr wrap="none" rtlCol="0">
            <a:spAutoFit/>
          </a:bodyPr>
          <a:lstStyle/>
          <a:p>
            <a:r>
              <a:rPr lang="en-US" sz="2800" dirty="0"/>
              <a:t>F080</a:t>
            </a:r>
          </a:p>
        </p:txBody>
      </p:sp>
      <p:sp>
        <p:nvSpPr>
          <p:cNvPr id="42" name="TextBox 41"/>
          <p:cNvSpPr txBox="1"/>
          <p:nvPr/>
        </p:nvSpPr>
        <p:spPr>
          <a:xfrm>
            <a:off x="1524000" y="5016787"/>
            <a:ext cx="744114" cy="523220"/>
          </a:xfrm>
          <a:prstGeom prst="rect">
            <a:avLst/>
          </a:prstGeom>
          <a:noFill/>
        </p:spPr>
        <p:txBody>
          <a:bodyPr wrap="none" rtlCol="0">
            <a:spAutoFit/>
          </a:bodyPr>
          <a:lstStyle/>
          <a:p>
            <a:r>
              <a:rPr lang="en-US" sz="2800" dirty="0"/>
              <a:t>ION</a:t>
            </a:r>
          </a:p>
        </p:txBody>
      </p:sp>
      <p:sp>
        <p:nvSpPr>
          <p:cNvPr id="43" name="TextBox 42"/>
          <p:cNvSpPr txBox="1"/>
          <p:nvPr/>
        </p:nvSpPr>
        <p:spPr>
          <a:xfrm>
            <a:off x="2639465" y="5016787"/>
            <a:ext cx="1961627" cy="523220"/>
          </a:xfrm>
          <a:prstGeom prst="rect">
            <a:avLst/>
          </a:prstGeom>
          <a:noFill/>
        </p:spPr>
        <p:txBody>
          <a:bodyPr wrap="none" rtlCol="0">
            <a:spAutoFit/>
          </a:bodyPr>
          <a:lstStyle/>
          <a:p>
            <a:r>
              <a:rPr lang="en-US" sz="2800" dirty="0"/>
              <a:t>Interrupt on</a:t>
            </a:r>
          </a:p>
        </p:txBody>
      </p:sp>
      <p:graphicFrame>
        <p:nvGraphicFramePr>
          <p:cNvPr id="53" name="Table 52"/>
          <p:cNvGraphicFramePr>
            <a:graphicFrameLocks noGrp="1"/>
          </p:cNvGraphicFramePr>
          <p:nvPr>
            <p:extLst>
              <p:ext uri="{D42A27DB-BD31-4B8C-83A1-F6EECF244321}">
                <p14:modId xmlns:p14="http://schemas.microsoft.com/office/powerpoint/2010/main" val="1906711179"/>
              </p:ext>
            </p:extLst>
          </p:nvPr>
        </p:nvGraphicFramePr>
        <p:xfrm>
          <a:off x="588760" y="2468880"/>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xmlns="" val="20000"/>
                    </a:ext>
                  </a:extLst>
                </a:gridCol>
                <a:gridCol w="501365">
                  <a:extLst>
                    <a:ext uri="{9D8B030D-6E8A-4147-A177-3AD203B41FA5}">
                      <a16:colId xmlns:a16="http://schemas.microsoft.com/office/drawing/2014/main" xmlns="" val="20001"/>
                    </a:ext>
                  </a:extLst>
                </a:gridCol>
                <a:gridCol w="501365">
                  <a:extLst>
                    <a:ext uri="{9D8B030D-6E8A-4147-A177-3AD203B41FA5}">
                      <a16:colId xmlns:a16="http://schemas.microsoft.com/office/drawing/2014/main" xmlns="" val="20002"/>
                    </a:ext>
                  </a:extLst>
                </a:gridCol>
                <a:gridCol w="501365">
                  <a:extLst>
                    <a:ext uri="{9D8B030D-6E8A-4147-A177-3AD203B41FA5}">
                      <a16:colId xmlns:a16="http://schemas.microsoft.com/office/drawing/2014/main" xmlns="" val="20003"/>
                    </a:ext>
                  </a:extLst>
                </a:gridCol>
                <a:gridCol w="501365">
                  <a:extLst>
                    <a:ext uri="{9D8B030D-6E8A-4147-A177-3AD203B41FA5}">
                      <a16:colId xmlns:a16="http://schemas.microsoft.com/office/drawing/2014/main" xmlns="" val="20004"/>
                    </a:ext>
                  </a:extLst>
                </a:gridCol>
                <a:gridCol w="501365">
                  <a:extLst>
                    <a:ext uri="{9D8B030D-6E8A-4147-A177-3AD203B41FA5}">
                      <a16:colId xmlns:a16="http://schemas.microsoft.com/office/drawing/2014/main" xmlns="" val="20005"/>
                    </a:ext>
                  </a:extLst>
                </a:gridCol>
                <a:gridCol w="501365">
                  <a:extLst>
                    <a:ext uri="{9D8B030D-6E8A-4147-A177-3AD203B41FA5}">
                      <a16:colId xmlns:a16="http://schemas.microsoft.com/office/drawing/2014/main" xmlns="" val="20006"/>
                    </a:ext>
                  </a:extLst>
                </a:gridCol>
                <a:gridCol w="501365">
                  <a:extLst>
                    <a:ext uri="{9D8B030D-6E8A-4147-A177-3AD203B41FA5}">
                      <a16:colId xmlns:a16="http://schemas.microsoft.com/office/drawing/2014/main" xmlns="" val="20007"/>
                    </a:ext>
                  </a:extLst>
                </a:gridCol>
                <a:gridCol w="501365">
                  <a:extLst>
                    <a:ext uri="{9D8B030D-6E8A-4147-A177-3AD203B41FA5}">
                      <a16:colId xmlns:a16="http://schemas.microsoft.com/office/drawing/2014/main" xmlns="" val="20008"/>
                    </a:ext>
                  </a:extLst>
                </a:gridCol>
                <a:gridCol w="501365">
                  <a:extLst>
                    <a:ext uri="{9D8B030D-6E8A-4147-A177-3AD203B41FA5}">
                      <a16:colId xmlns:a16="http://schemas.microsoft.com/office/drawing/2014/main" xmlns="" val="20009"/>
                    </a:ext>
                  </a:extLst>
                </a:gridCol>
                <a:gridCol w="501365">
                  <a:extLst>
                    <a:ext uri="{9D8B030D-6E8A-4147-A177-3AD203B41FA5}">
                      <a16:colId xmlns:a16="http://schemas.microsoft.com/office/drawing/2014/main" xmlns="" val="20010"/>
                    </a:ext>
                  </a:extLst>
                </a:gridCol>
                <a:gridCol w="501365">
                  <a:extLst>
                    <a:ext uri="{9D8B030D-6E8A-4147-A177-3AD203B41FA5}">
                      <a16:colId xmlns:a16="http://schemas.microsoft.com/office/drawing/2014/main" xmlns="" val="20011"/>
                    </a:ext>
                  </a:extLst>
                </a:gridCol>
                <a:gridCol w="501365">
                  <a:extLst>
                    <a:ext uri="{9D8B030D-6E8A-4147-A177-3AD203B41FA5}">
                      <a16:colId xmlns:a16="http://schemas.microsoft.com/office/drawing/2014/main" xmlns="" val="20012"/>
                    </a:ext>
                  </a:extLst>
                </a:gridCol>
                <a:gridCol w="501365">
                  <a:extLst>
                    <a:ext uri="{9D8B030D-6E8A-4147-A177-3AD203B41FA5}">
                      <a16:colId xmlns:a16="http://schemas.microsoft.com/office/drawing/2014/main" xmlns="" val="20013"/>
                    </a:ext>
                  </a:extLst>
                </a:gridCol>
                <a:gridCol w="501365">
                  <a:extLst>
                    <a:ext uri="{9D8B030D-6E8A-4147-A177-3AD203B41FA5}">
                      <a16:colId xmlns:a16="http://schemas.microsoft.com/office/drawing/2014/main" xmlns="" val="20014"/>
                    </a:ext>
                  </a:extLst>
                </a:gridCol>
                <a:gridCol w="501365">
                  <a:extLst>
                    <a:ext uri="{9D8B030D-6E8A-4147-A177-3AD203B41FA5}">
                      <a16:colId xmlns:a16="http://schemas.microsoft.com/office/drawing/2014/main" xmlns="" val="20015"/>
                    </a:ext>
                  </a:extLst>
                </a:gridCol>
              </a:tblGrid>
              <a:tr h="579120">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54" name="TextBox 53"/>
          <p:cNvSpPr txBox="1"/>
          <p:nvPr/>
        </p:nvSpPr>
        <p:spPr>
          <a:xfrm>
            <a:off x="6829427"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3964647"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3574123" y="1366752"/>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2209800" y="1365850"/>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4019550"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I/O Operation</a:t>
            </a:r>
          </a:p>
        </p:txBody>
      </p:sp>
      <p:sp>
        <p:nvSpPr>
          <p:cNvPr id="60" name="Rectangle 59"/>
          <p:cNvSpPr/>
          <p:nvPr/>
        </p:nvSpPr>
        <p:spPr>
          <a:xfrm>
            <a:off x="22098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1" name="TextBox 60"/>
          <p:cNvSpPr txBox="1"/>
          <p:nvPr/>
        </p:nvSpPr>
        <p:spPr>
          <a:xfrm>
            <a:off x="2652444" y="1365850"/>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35814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3" name="Rectangle 62"/>
          <p:cNvSpPr/>
          <p:nvPr/>
        </p:nvSpPr>
        <p:spPr>
          <a:xfrm>
            <a:off x="31242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4" name="Rectangle 63"/>
          <p:cNvSpPr/>
          <p:nvPr/>
        </p:nvSpPr>
        <p:spPr>
          <a:xfrm>
            <a:off x="26670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5" name="TextBox 64"/>
          <p:cNvSpPr txBox="1"/>
          <p:nvPr/>
        </p:nvSpPr>
        <p:spPr>
          <a:xfrm>
            <a:off x="3106649" y="1362764"/>
            <a:ext cx="495299" cy="400110"/>
          </a:xfrm>
          <a:prstGeom prst="rect">
            <a:avLst/>
          </a:prstGeom>
          <a:noFill/>
        </p:spPr>
        <p:txBody>
          <a:bodyPr wrap="square" rtlCol="0">
            <a:spAutoFit/>
          </a:bodyPr>
          <a:lstStyle/>
          <a:p>
            <a:pPr algn="ctr"/>
            <a:r>
              <a:rPr lang="en-US" sz="2000" dirty="0"/>
              <a:t>13</a:t>
            </a:r>
          </a:p>
        </p:txBody>
      </p:sp>
      <p:sp>
        <p:nvSpPr>
          <p:cNvPr id="74" name="Rectangle 73"/>
          <p:cNvSpPr/>
          <p:nvPr/>
        </p:nvSpPr>
        <p:spPr>
          <a:xfrm>
            <a:off x="2619376" y="250619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5" name="Rectangle 74"/>
          <p:cNvSpPr/>
          <p:nvPr/>
        </p:nvSpPr>
        <p:spPr>
          <a:xfrm>
            <a:off x="3135830" y="251831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6" name="Rectangle 75"/>
          <p:cNvSpPr/>
          <p:nvPr/>
        </p:nvSpPr>
        <p:spPr>
          <a:xfrm>
            <a:off x="3626067" y="251643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7" name="Rectangle 76"/>
          <p:cNvSpPr/>
          <p:nvPr/>
        </p:nvSpPr>
        <p:spPr>
          <a:xfrm>
            <a:off x="4140116"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8" name="Rectangle 77"/>
          <p:cNvSpPr/>
          <p:nvPr/>
        </p:nvSpPr>
        <p:spPr>
          <a:xfrm>
            <a:off x="4630353"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6" name="Rectangle 35"/>
          <p:cNvSpPr/>
          <p:nvPr/>
        </p:nvSpPr>
        <p:spPr>
          <a:xfrm>
            <a:off x="5133976"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0" name="TextBox 39"/>
          <p:cNvSpPr txBox="1"/>
          <p:nvPr/>
        </p:nvSpPr>
        <p:spPr>
          <a:xfrm>
            <a:off x="461962" y="5457527"/>
            <a:ext cx="898003" cy="523220"/>
          </a:xfrm>
          <a:prstGeom prst="rect">
            <a:avLst/>
          </a:prstGeom>
          <a:noFill/>
        </p:spPr>
        <p:txBody>
          <a:bodyPr wrap="none" rtlCol="0">
            <a:spAutoFit/>
          </a:bodyPr>
          <a:lstStyle/>
          <a:p>
            <a:r>
              <a:rPr lang="en-US" sz="2800" dirty="0"/>
              <a:t>F040</a:t>
            </a:r>
          </a:p>
        </p:txBody>
      </p:sp>
      <p:sp>
        <p:nvSpPr>
          <p:cNvPr id="44" name="TextBox 43"/>
          <p:cNvSpPr txBox="1"/>
          <p:nvPr/>
        </p:nvSpPr>
        <p:spPr>
          <a:xfrm>
            <a:off x="1533525" y="5457527"/>
            <a:ext cx="676788" cy="523220"/>
          </a:xfrm>
          <a:prstGeom prst="rect">
            <a:avLst/>
          </a:prstGeom>
          <a:noFill/>
        </p:spPr>
        <p:txBody>
          <a:bodyPr wrap="none" rtlCol="0">
            <a:spAutoFit/>
          </a:bodyPr>
          <a:lstStyle/>
          <a:p>
            <a:r>
              <a:rPr lang="en-US" sz="2800" dirty="0"/>
              <a:t>IOF</a:t>
            </a:r>
          </a:p>
        </p:txBody>
      </p:sp>
      <p:sp>
        <p:nvSpPr>
          <p:cNvPr id="45" name="TextBox 44"/>
          <p:cNvSpPr txBox="1"/>
          <p:nvPr/>
        </p:nvSpPr>
        <p:spPr>
          <a:xfrm>
            <a:off x="2648990" y="5457527"/>
            <a:ext cx="1986954" cy="523220"/>
          </a:xfrm>
          <a:prstGeom prst="rect">
            <a:avLst/>
          </a:prstGeom>
          <a:noFill/>
        </p:spPr>
        <p:txBody>
          <a:bodyPr wrap="none" rtlCol="0">
            <a:spAutoFit/>
          </a:bodyPr>
          <a:lstStyle/>
          <a:p>
            <a:r>
              <a:rPr lang="en-US" sz="2800" dirty="0"/>
              <a:t>Interrupt off</a:t>
            </a:r>
          </a:p>
        </p:txBody>
      </p:sp>
    </p:spTree>
    <p:extLst>
      <p:ext uri="{BB962C8B-B14F-4D97-AF65-F5344CB8AC3E}">
        <p14:creationId xmlns:p14="http://schemas.microsoft.com/office/powerpoint/2010/main" val="289805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500"/>
                                        <p:tgtEl>
                                          <p:spTgt spid="5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500"/>
                                        <p:tgtEl>
                                          <p:spTgt spid="5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down)">
                                      <p:cBhvr>
                                        <p:cTn id="19" dur="500"/>
                                        <p:tgtEl>
                                          <p:spTgt spid="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down)">
                                      <p:cBhvr>
                                        <p:cTn id="22" dur="500"/>
                                        <p:tgtEl>
                                          <p:spTgt spid="6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down)">
                                      <p:cBhvr>
                                        <p:cTn id="25" dur="500"/>
                                        <p:tgtEl>
                                          <p:spTgt spid="6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down)">
                                      <p:cBhvr>
                                        <p:cTn id="31" dur="500"/>
                                        <p:tgtEl>
                                          <p:spTgt spid="6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down)">
                                      <p:cBhvr>
                                        <p:cTn id="34" dur="500"/>
                                        <p:tgtEl>
                                          <p:spTgt spid="6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down)">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down)">
                                      <p:cBhvr>
                                        <p:cTn id="67" dur="500"/>
                                        <p:tgtEl>
                                          <p:spTgt spid="75"/>
                                        </p:tgtEl>
                                      </p:cBhvr>
                                    </p:animEffect>
                                  </p:childTnLst>
                                </p:cTn>
                              </p:par>
                              <p:par>
                                <p:cTn id="68" presetID="22" presetClass="exit" presetSubtype="4" fill="hold" grpId="1" nodeType="withEffect">
                                  <p:stCondLst>
                                    <p:cond delay="0"/>
                                  </p:stCondLst>
                                  <p:childTnLst>
                                    <p:animEffect transition="out" filter="wipe(down)">
                                      <p:cBhvr>
                                        <p:cTn id="69" dur="500"/>
                                        <p:tgtEl>
                                          <p:spTgt spid="74"/>
                                        </p:tgtEl>
                                      </p:cBhvr>
                                    </p:animEffect>
                                    <p:set>
                                      <p:cBhvr>
                                        <p:cTn id="70" dur="1" fill="hold">
                                          <p:stCondLst>
                                            <p:cond delay="499"/>
                                          </p:stCondLst>
                                        </p:cTn>
                                        <p:tgtEl>
                                          <p:spTgt spid="7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down)">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wipe(down)">
                                      <p:cBhvr>
                                        <p:cTn id="90" dur="500"/>
                                        <p:tgtEl>
                                          <p:spTgt spid="76"/>
                                        </p:tgtEl>
                                      </p:cBhvr>
                                    </p:animEffect>
                                  </p:childTnLst>
                                </p:cTn>
                              </p:par>
                              <p:par>
                                <p:cTn id="91" presetID="22" presetClass="exit" presetSubtype="4" fill="hold" grpId="1" nodeType="withEffect">
                                  <p:stCondLst>
                                    <p:cond delay="0"/>
                                  </p:stCondLst>
                                  <p:childTnLst>
                                    <p:animEffect transition="out" filter="wipe(down)">
                                      <p:cBhvr>
                                        <p:cTn id="92" dur="500"/>
                                        <p:tgtEl>
                                          <p:spTgt spid="75"/>
                                        </p:tgtEl>
                                      </p:cBhvr>
                                    </p:animEffect>
                                    <p:set>
                                      <p:cBhvr>
                                        <p:cTn id="93" dur="1" fill="hold">
                                          <p:stCondLst>
                                            <p:cond delay="499"/>
                                          </p:stCondLst>
                                        </p:cTn>
                                        <p:tgtEl>
                                          <p:spTgt spid="75"/>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down)">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down)">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down)">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wipe(down)">
                                      <p:cBhvr>
                                        <p:cTn id="113" dur="500"/>
                                        <p:tgtEl>
                                          <p:spTgt spid="77"/>
                                        </p:tgtEl>
                                      </p:cBhvr>
                                    </p:animEffect>
                                  </p:childTnLst>
                                </p:cTn>
                              </p:par>
                              <p:par>
                                <p:cTn id="114" presetID="22" presetClass="exit" presetSubtype="4" fill="hold" grpId="1" nodeType="withEffect">
                                  <p:stCondLst>
                                    <p:cond delay="0"/>
                                  </p:stCondLst>
                                  <p:childTnLst>
                                    <p:animEffect transition="out" filter="wipe(down)">
                                      <p:cBhvr>
                                        <p:cTn id="115" dur="500"/>
                                        <p:tgtEl>
                                          <p:spTgt spid="76"/>
                                        </p:tgtEl>
                                      </p:cBhvr>
                                    </p:animEffect>
                                    <p:set>
                                      <p:cBhvr>
                                        <p:cTn id="116" dur="1" fill="hold">
                                          <p:stCondLst>
                                            <p:cond delay="499"/>
                                          </p:stCondLst>
                                        </p:cTn>
                                        <p:tgtEl>
                                          <p:spTgt spid="7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down)">
                                      <p:cBhvr>
                                        <p:cTn id="121" dur="500"/>
                                        <p:tgtEl>
                                          <p:spTgt spid="3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wipe(down)">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down)">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78"/>
                                        </p:tgtEl>
                                        <p:attrNameLst>
                                          <p:attrName>style.visibility</p:attrName>
                                        </p:attrNameLst>
                                      </p:cBhvr>
                                      <p:to>
                                        <p:strVal val="visible"/>
                                      </p:to>
                                    </p:set>
                                    <p:animEffect transition="in" filter="wipe(down)">
                                      <p:cBhvr>
                                        <p:cTn id="136" dur="500"/>
                                        <p:tgtEl>
                                          <p:spTgt spid="78"/>
                                        </p:tgtEl>
                                      </p:cBhvr>
                                    </p:animEffect>
                                  </p:childTnLst>
                                </p:cTn>
                              </p:par>
                              <p:par>
                                <p:cTn id="137" presetID="22" presetClass="exit" presetSubtype="4" fill="hold" grpId="1" nodeType="withEffect">
                                  <p:stCondLst>
                                    <p:cond delay="0"/>
                                  </p:stCondLst>
                                  <p:childTnLst>
                                    <p:animEffect transition="out" filter="wipe(down)">
                                      <p:cBhvr>
                                        <p:cTn id="138" dur="500"/>
                                        <p:tgtEl>
                                          <p:spTgt spid="77"/>
                                        </p:tgtEl>
                                      </p:cBhvr>
                                    </p:animEffect>
                                    <p:set>
                                      <p:cBhvr>
                                        <p:cTn id="139" dur="1" fill="hold">
                                          <p:stCondLst>
                                            <p:cond delay="499"/>
                                          </p:stCondLst>
                                        </p:cTn>
                                        <p:tgtEl>
                                          <p:spTgt spid="77"/>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wipe(down)">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42"/>
                                        </p:tgtEl>
                                        <p:attrNameLst>
                                          <p:attrName>style.visibility</p:attrName>
                                        </p:attrNameLst>
                                      </p:cBhvr>
                                      <p:to>
                                        <p:strVal val="visible"/>
                                      </p:to>
                                    </p:set>
                                    <p:animEffect transition="in" filter="wipe(down)">
                                      <p:cBhvr>
                                        <p:cTn id="149" dur="500"/>
                                        <p:tgtEl>
                                          <p:spTgt spid="4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43"/>
                                        </p:tgtEl>
                                        <p:attrNameLst>
                                          <p:attrName>style.visibility</p:attrName>
                                        </p:attrNameLst>
                                      </p:cBhvr>
                                      <p:to>
                                        <p:strVal val="visible"/>
                                      </p:to>
                                    </p:set>
                                    <p:animEffect transition="in" filter="wipe(down)">
                                      <p:cBhvr>
                                        <p:cTn id="154" dur="500"/>
                                        <p:tgtEl>
                                          <p:spTgt spid="43"/>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down)">
                                      <p:cBhvr>
                                        <p:cTn id="159" dur="500"/>
                                        <p:tgtEl>
                                          <p:spTgt spid="36"/>
                                        </p:tgtEl>
                                      </p:cBhvr>
                                    </p:animEffect>
                                  </p:childTnLst>
                                </p:cTn>
                              </p:par>
                              <p:par>
                                <p:cTn id="160" presetID="10" presetClass="exit" presetSubtype="0" fill="hold" grpId="1" nodeType="withEffect">
                                  <p:stCondLst>
                                    <p:cond delay="0"/>
                                  </p:stCondLst>
                                  <p:childTnLst>
                                    <p:animEffect transition="out" filter="fade">
                                      <p:cBhvr>
                                        <p:cTn id="161" dur="500"/>
                                        <p:tgtEl>
                                          <p:spTgt spid="78"/>
                                        </p:tgtEl>
                                      </p:cBhvr>
                                    </p:animEffect>
                                    <p:set>
                                      <p:cBhvr>
                                        <p:cTn id="162" dur="1" fill="hold">
                                          <p:stCondLst>
                                            <p:cond delay="499"/>
                                          </p:stCondLst>
                                        </p:cTn>
                                        <p:tgtEl>
                                          <p:spTgt spid="7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40"/>
                                        </p:tgtEl>
                                        <p:attrNameLst>
                                          <p:attrName>style.visibility</p:attrName>
                                        </p:attrNameLst>
                                      </p:cBhvr>
                                      <p:to>
                                        <p:strVal val="visible"/>
                                      </p:to>
                                    </p:set>
                                    <p:animEffect transition="in" filter="wipe(down)">
                                      <p:cBhvr>
                                        <p:cTn id="167" dur="500"/>
                                        <p:tgtEl>
                                          <p:spTgt spid="40"/>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wipe(down)">
                                      <p:cBhvr>
                                        <p:cTn id="172" dur="500"/>
                                        <p:tgtEl>
                                          <p:spTgt spid="4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wipe(down)">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54" grpId="0"/>
      <p:bldP spid="55" grpId="0"/>
      <p:bldP spid="56" grpId="0"/>
      <p:bldP spid="57" grpId="0"/>
      <p:bldP spid="59" grpId="0" animBg="1"/>
      <p:bldP spid="60" grpId="0" animBg="1"/>
      <p:bldP spid="61" grpId="0"/>
      <p:bldP spid="62" grpId="0" animBg="1"/>
      <p:bldP spid="63" grpId="0" animBg="1"/>
      <p:bldP spid="64" grpId="0" animBg="1"/>
      <p:bldP spid="65" grpId="0"/>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36" grpId="0" animBg="1"/>
      <p:bldP spid="40" grpId="0"/>
      <p:bldP spid="44"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 Completeness</a:t>
            </a:r>
          </a:p>
        </p:txBody>
      </p:sp>
      <p:sp>
        <p:nvSpPr>
          <p:cNvPr id="3" name="Content Placeholder 2"/>
          <p:cNvSpPr>
            <a:spLocks noGrp="1"/>
          </p:cNvSpPr>
          <p:nvPr>
            <p:ph idx="1"/>
          </p:nvPr>
        </p:nvSpPr>
        <p:spPr/>
        <p:txBody>
          <a:bodyPr/>
          <a:lstStyle/>
          <a:p>
            <a:pPr algn="just"/>
            <a:r>
              <a:rPr lang="en-US" dirty="0"/>
              <a:t>Instruction set is said to be complete if it includes sufficient number of instructions in each of the following categories:</a:t>
            </a:r>
          </a:p>
          <a:p>
            <a:pPr marL="857230" lvl="1" indent="-457200">
              <a:buFont typeface="+mj-lt"/>
              <a:buAutoNum type="arabicPeriod"/>
            </a:pPr>
            <a:r>
              <a:rPr lang="en-US" dirty="0"/>
              <a:t>Arithmetic, logical and shift instructions</a:t>
            </a:r>
          </a:p>
          <a:p>
            <a:pPr marL="857230" lvl="1" indent="-457200">
              <a:buFont typeface="+mj-lt"/>
              <a:buAutoNum type="arabicPeriod"/>
            </a:pPr>
            <a:r>
              <a:rPr lang="en-US" dirty="0"/>
              <a:t>Instructions for moving information to and from memory and processor registers</a:t>
            </a:r>
          </a:p>
          <a:p>
            <a:pPr marL="857230" lvl="1" indent="-457200">
              <a:buFont typeface="+mj-lt"/>
              <a:buAutoNum type="arabicPeriod"/>
            </a:pPr>
            <a:r>
              <a:rPr lang="en-US" dirty="0"/>
              <a:t>Program control instructions together with instructions that check status conditions</a:t>
            </a:r>
          </a:p>
          <a:p>
            <a:pPr marL="857230" lvl="1" indent="-457200">
              <a:buFont typeface="+mj-lt"/>
              <a:buAutoNum type="arabicPeriod"/>
            </a:pPr>
            <a:r>
              <a:rPr lang="en-US" dirty="0"/>
              <a:t>Input and output instructions</a:t>
            </a:r>
          </a:p>
        </p:txBody>
      </p:sp>
    </p:spTree>
    <p:extLst>
      <p:ext uri="{BB962C8B-B14F-4D97-AF65-F5344CB8AC3E}">
        <p14:creationId xmlns:p14="http://schemas.microsoft.com/office/powerpoint/2010/main" val="147251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Timing </a:t>
            </a:r>
            <a:r>
              <a:rPr lang="en-US" sz="9600"/>
              <a:t>&amp; Control</a:t>
            </a:r>
            <a:endParaRPr lang="en-US" sz="9600" dirty="0"/>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2: </a:t>
            </a:r>
            <a:r>
              <a:rPr lang="en-US" dirty="0"/>
              <a:t>Basic Computer Organization</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1245266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of Basic Computer</a:t>
            </a:r>
          </a:p>
        </p:txBody>
      </p:sp>
      <p:graphicFrame>
        <p:nvGraphicFramePr>
          <p:cNvPr id="4" name="Table 3"/>
          <p:cNvGraphicFramePr>
            <a:graphicFrameLocks noGrp="1"/>
          </p:cNvGraphicFramePr>
          <p:nvPr>
            <p:extLst>
              <p:ext uri="{D42A27DB-BD31-4B8C-83A1-F6EECF244321}">
                <p14:modId xmlns:p14="http://schemas.microsoft.com/office/powerpoint/2010/main" val="3318773637"/>
              </p:ext>
            </p:extLst>
          </p:nvPr>
        </p:nvGraphicFramePr>
        <p:xfrm>
          <a:off x="588760" y="1295400"/>
          <a:ext cx="5964447"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xmlns="" val="20000"/>
                    </a:ext>
                  </a:extLst>
                </a:gridCol>
                <a:gridCol w="738675">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gridCol w="3124207">
                  <a:extLst>
                    <a:ext uri="{9D8B030D-6E8A-4147-A177-3AD203B41FA5}">
                      <a16:colId xmlns:a16="http://schemas.microsoft.com/office/drawing/2014/main" xmlns="" val="20004"/>
                    </a:ext>
                  </a:extLst>
                </a:gridCol>
              </a:tblGrid>
              <a:tr h="579120">
                <a:tc>
                  <a:txBody>
                    <a:bodyPr/>
                    <a:lstStyle/>
                    <a:p>
                      <a:pPr algn="ctr"/>
                      <a:r>
                        <a:rPr lang="en-US" sz="2400" b="0" dirty="0"/>
                        <a:t>15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11 - 0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5" name="TextBox 4"/>
          <p:cNvSpPr txBox="1"/>
          <p:nvPr/>
        </p:nvSpPr>
        <p:spPr>
          <a:xfrm>
            <a:off x="2326562" y="914402"/>
            <a:ext cx="2488835" cy="400110"/>
          </a:xfrm>
          <a:prstGeom prst="rect">
            <a:avLst/>
          </a:prstGeom>
          <a:noFill/>
        </p:spPr>
        <p:txBody>
          <a:bodyPr wrap="square" rtlCol="0">
            <a:spAutoFit/>
          </a:bodyPr>
          <a:lstStyle/>
          <a:p>
            <a:pPr algn="ctr"/>
            <a:r>
              <a:rPr lang="en-US" sz="2000" dirty="0"/>
              <a:t>Instruction Register</a:t>
            </a:r>
          </a:p>
        </p:txBody>
      </p:sp>
      <p:sp>
        <p:nvSpPr>
          <p:cNvPr id="6" name="Rectangle 5"/>
          <p:cNvSpPr/>
          <p:nvPr/>
        </p:nvSpPr>
        <p:spPr>
          <a:xfrm>
            <a:off x="6858000" y="1981200"/>
            <a:ext cx="16764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Control Logic Gates</a:t>
            </a:r>
          </a:p>
        </p:txBody>
      </p:sp>
      <p:grpSp>
        <p:nvGrpSpPr>
          <p:cNvPr id="13" name="Group 12"/>
          <p:cNvGrpSpPr/>
          <p:nvPr/>
        </p:nvGrpSpPr>
        <p:grpSpPr>
          <a:xfrm>
            <a:off x="4876800" y="1874520"/>
            <a:ext cx="1981200" cy="487680"/>
            <a:chOff x="4419600" y="1874520"/>
            <a:chExt cx="1981200" cy="487680"/>
          </a:xfrm>
        </p:grpSpPr>
        <p:cxnSp>
          <p:nvCxnSpPr>
            <p:cNvPr id="10" name="Straight Connector 9"/>
            <p:cNvCxnSpPr/>
            <p:nvPr/>
          </p:nvCxnSpPr>
          <p:spPr>
            <a:xfrm>
              <a:off x="4419600" y="1874520"/>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19600" y="2362200"/>
              <a:ext cx="1981200"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a:off x="7696200" y="1493520"/>
            <a:ext cx="0" cy="48768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533365" y="3505200"/>
            <a:ext cx="567771"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4780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20980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4800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085849" y="3143707"/>
            <a:ext cx="5757863" cy="590093"/>
            <a:chOff x="4405312" y="1894027"/>
            <a:chExt cx="5757863" cy="590093"/>
          </a:xfrm>
        </p:grpSpPr>
        <p:cxnSp>
          <p:nvCxnSpPr>
            <p:cNvPr id="25" name="Straight Connector 24"/>
            <p:cNvCxnSpPr/>
            <p:nvPr/>
          </p:nvCxnSpPr>
          <p:spPr>
            <a:xfrm>
              <a:off x="4419600" y="1894027"/>
              <a:ext cx="0" cy="5900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05312" y="2484120"/>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367088" y="3117400"/>
            <a:ext cx="3490912" cy="206824"/>
            <a:chOff x="4400551" y="1887227"/>
            <a:chExt cx="3490912" cy="206824"/>
          </a:xfrm>
        </p:grpSpPr>
        <p:cxnSp>
          <p:nvCxnSpPr>
            <p:cNvPr id="29" name="Straight Connector 28"/>
            <p:cNvCxnSpPr/>
            <p:nvPr/>
          </p:nvCxnSpPr>
          <p:spPr>
            <a:xfrm>
              <a:off x="4419600" y="1887227"/>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00551" y="2094051"/>
              <a:ext cx="349091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3109912"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71776"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438400"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05024"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752600"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28752"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90600" y="2286000"/>
            <a:ext cx="2667000" cy="902299"/>
            <a:chOff x="990600" y="2514600"/>
            <a:chExt cx="2667000" cy="902299"/>
          </a:xfrm>
        </p:grpSpPr>
        <p:sp>
          <p:nvSpPr>
            <p:cNvPr id="18" name="Rectangle 17"/>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x 8</a:t>
              </a:r>
            </a:p>
            <a:p>
              <a:pPr algn="ctr"/>
              <a:r>
                <a:rPr lang="en-US" dirty="0"/>
                <a:t>Decoder</a:t>
              </a:r>
            </a:p>
            <a:p>
              <a:pPr algn="ctr"/>
              <a:endParaRPr lang="en-US" dirty="0"/>
            </a:p>
          </p:txBody>
        </p:sp>
        <p:sp>
          <p:nvSpPr>
            <p:cNvPr id="48" name="TextBox 47"/>
            <p:cNvSpPr txBox="1"/>
            <p:nvPr/>
          </p:nvSpPr>
          <p:spPr>
            <a:xfrm>
              <a:off x="990600" y="3047567"/>
              <a:ext cx="2667000" cy="369332"/>
            </a:xfrm>
            <a:prstGeom prst="rect">
              <a:avLst/>
            </a:prstGeom>
            <a:noFill/>
          </p:spPr>
          <p:txBody>
            <a:bodyPr wrap="square" rtlCol="0">
              <a:spAutoFit/>
            </a:bodyPr>
            <a:lstStyle/>
            <a:p>
              <a:r>
                <a:rPr lang="en-US" dirty="0">
                  <a:solidFill>
                    <a:schemeClr val="bg1"/>
                  </a:solidFill>
                </a:rPr>
                <a:t>7   6    5    4     3    2    1   0</a:t>
              </a:r>
            </a:p>
          </p:txBody>
        </p:sp>
      </p:grpSp>
      <p:grpSp>
        <p:nvGrpSpPr>
          <p:cNvPr id="50" name="Group 49"/>
          <p:cNvGrpSpPr/>
          <p:nvPr/>
        </p:nvGrpSpPr>
        <p:grpSpPr>
          <a:xfrm>
            <a:off x="990600" y="4724400"/>
            <a:ext cx="2667000" cy="850301"/>
            <a:chOff x="990600" y="2502499"/>
            <a:chExt cx="2667000" cy="850301"/>
          </a:xfrm>
        </p:grpSpPr>
        <p:sp>
          <p:nvSpPr>
            <p:cNvPr id="51" name="Rectangle 50"/>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4 x 16</a:t>
              </a:r>
            </a:p>
            <a:p>
              <a:pPr algn="ctr"/>
              <a:r>
                <a:rPr lang="en-US" dirty="0"/>
                <a:t>Decoder</a:t>
              </a:r>
            </a:p>
          </p:txBody>
        </p:sp>
        <p:sp>
          <p:nvSpPr>
            <p:cNvPr id="52" name="TextBox 51"/>
            <p:cNvSpPr txBox="1"/>
            <p:nvPr/>
          </p:nvSpPr>
          <p:spPr>
            <a:xfrm>
              <a:off x="990600" y="2502499"/>
              <a:ext cx="2667000" cy="369332"/>
            </a:xfrm>
            <a:prstGeom prst="rect">
              <a:avLst/>
            </a:prstGeom>
            <a:noFill/>
          </p:spPr>
          <p:txBody>
            <a:bodyPr wrap="square" rtlCol="0">
              <a:spAutoFit/>
            </a:bodyPr>
            <a:lstStyle/>
            <a:p>
              <a:r>
                <a:rPr lang="en-US" dirty="0">
                  <a:solidFill>
                    <a:schemeClr val="bg1"/>
                  </a:solidFill>
                </a:rPr>
                <a:t>15   14        . . .       2    1    0</a:t>
              </a:r>
            </a:p>
          </p:txBody>
        </p:sp>
      </p:grpSp>
      <p:grpSp>
        <p:nvGrpSpPr>
          <p:cNvPr id="3" name="Group 2"/>
          <p:cNvGrpSpPr/>
          <p:nvPr/>
        </p:nvGrpSpPr>
        <p:grpSpPr>
          <a:xfrm>
            <a:off x="647673" y="1857376"/>
            <a:ext cx="6210327" cy="2133600"/>
            <a:chOff x="647673" y="1857376"/>
            <a:chExt cx="6210327" cy="2133600"/>
          </a:xfrm>
        </p:grpSpPr>
        <p:cxnSp>
          <p:nvCxnSpPr>
            <p:cNvPr id="53" name="Straight Connector 52"/>
            <p:cNvCxnSpPr>
              <a:endCxn id="54" idx="0"/>
            </p:cNvCxnSpPr>
            <p:nvPr/>
          </p:nvCxnSpPr>
          <p:spPr>
            <a:xfrm flipH="1">
              <a:off x="828974" y="1857376"/>
              <a:ext cx="9226" cy="141922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47673" y="3276600"/>
              <a:ext cx="362601" cy="36199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a:t>
              </a:r>
              <a:endParaRPr lang="en-US" dirty="0"/>
            </a:p>
          </p:txBody>
        </p:sp>
        <p:grpSp>
          <p:nvGrpSpPr>
            <p:cNvPr id="57" name="Group 56"/>
            <p:cNvGrpSpPr/>
            <p:nvPr/>
          </p:nvGrpSpPr>
          <p:grpSpPr>
            <a:xfrm>
              <a:off x="823913" y="3624575"/>
              <a:ext cx="6034087" cy="366401"/>
              <a:chOff x="4391025" y="1879825"/>
              <a:chExt cx="6034087" cy="366401"/>
            </a:xfrm>
          </p:grpSpPr>
          <p:cxnSp>
            <p:nvCxnSpPr>
              <p:cNvPr id="58" name="Straight Connector 57"/>
              <p:cNvCxnSpPr/>
              <p:nvPr/>
            </p:nvCxnSpPr>
            <p:spPr>
              <a:xfrm>
                <a:off x="4400552" y="1879825"/>
                <a:ext cx="0" cy="3664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391025" y="2246226"/>
                <a:ext cx="603408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64" name="Group 63"/>
          <p:cNvGrpSpPr/>
          <p:nvPr/>
        </p:nvGrpSpPr>
        <p:grpSpPr>
          <a:xfrm>
            <a:off x="3470095" y="4510088"/>
            <a:ext cx="3387905" cy="214312"/>
            <a:chOff x="4387773" y="1931737"/>
            <a:chExt cx="3387905" cy="214312"/>
          </a:xfrm>
        </p:grpSpPr>
        <p:cxnSp>
          <p:nvCxnSpPr>
            <p:cNvPr id="65" name="Straight Connector 64"/>
            <p:cNvCxnSpPr/>
            <p:nvPr/>
          </p:nvCxnSpPr>
          <p:spPr>
            <a:xfrm>
              <a:off x="4394302" y="1939225"/>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387773" y="1931737"/>
              <a:ext cx="338790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114425" y="4265296"/>
            <a:ext cx="5757863" cy="487680"/>
            <a:chOff x="4419600" y="2015948"/>
            <a:chExt cx="5757863" cy="487680"/>
          </a:xfrm>
        </p:grpSpPr>
        <p:cxnSp>
          <p:nvCxnSpPr>
            <p:cNvPr id="69" name="Straight Connector 68"/>
            <p:cNvCxnSpPr/>
            <p:nvPr/>
          </p:nvCxnSpPr>
          <p:spPr>
            <a:xfrm>
              <a:off x="4419600" y="2015948"/>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19600" y="2017852"/>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1271778" y="5904498"/>
            <a:ext cx="2028444" cy="57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4-bit sequence counter (SC)</a:t>
            </a:r>
          </a:p>
        </p:txBody>
      </p:sp>
      <p:cxnSp>
        <p:nvCxnSpPr>
          <p:cNvPr id="74" name="Straight Connector 73"/>
          <p:cNvCxnSpPr/>
          <p:nvPr/>
        </p:nvCxnSpPr>
        <p:spPr>
          <a:xfrm>
            <a:off x="1566833" y="556260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981200" y="556260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556260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895600" y="556260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974497" y="1123890"/>
            <a:ext cx="1545370" cy="400110"/>
          </a:xfrm>
          <a:prstGeom prst="rect">
            <a:avLst/>
          </a:prstGeom>
          <a:noFill/>
        </p:spPr>
        <p:txBody>
          <a:bodyPr wrap="square" rtlCol="0">
            <a:spAutoFit/>
          </a:bodyPr>
          <a:lstStyle/>
          <a:p>
            <a:pPr algn="ctr"/>
            <a:r>
              <a:rPr lang="en-US" sz="2000" dirty="0"/>
              <a:t>Other inputs</a:t>
            </a:r>
          </a:p>
        </p:txBody>
      </p:sp>
      <p:sp>
        <p:nvSpPr>
          <p:cNvPr id="79" name="TextBox 78"/>
          <p:cNvSpPr txBox="1"/>
          <p:nvPr/>
        </p:nvSpPr>
        <p:spPr>
          <a:xfrm>
            <a:off x="8409791" y="2920425"/>
            <a:ext cx="872321" cy="584775"/>
          </a:xfrm>
          <a:prstGeom prst="rect">
            <a:avLst/>
          </a:prstGeom>
          <a:noFill/>
        </p:spPr>
        <p:txBody>
          <a:bodyPr wrap="square" rtlCol="0">
            <a:spAutoFit/>
          </a:bodyPr>
          <a:lstStyle/>
          <a:p>
            <a:pPr algn="ctr"/>
            <a:r>
              <a:rPr lang="en-US" sz="1600" dirty="0"/>
              <a:t>Control O/p</a:t>
            </a:r>
          </a:p>
        </p:txBody>
      </p:sp>
      <p:sp>
        <p:nvSpPr>
          <p:cNvPr id="80" name="TextBox 79"/>
          <p:cNvSpPr txBox="1"/>
          <p:nvPr/>
        </p:nvSpPr>
        <p:spPr>
          <a:xfrm>
            <a:off x="5806666" y="2952690"/>
            <a:ext cx="447638" cy="400110"/>
          </a:xfrm>
          <a:prstGeom prst="rect">
            <a:avLst/>
          </a:prstGeom>
          <a:noFill/>
        </p:spPr>
        <p:txBody>
          <a:bodyPr wrap="square" rtlCol="0">
            <a:spAutoFit/>
          </a:bodyPr>
          <a:lstStyle/>
          <a:p>
            <a:pPr algn="ctr"/>
            <a:r>
              <a:rPr lang="en-US" sz="2000" i="1" dirty="0"/>
              <a:t>D</a:t>
            </a:r>
            <a:r>
              <a:rPr lang="en-US" sz="2000" i="1" baseline="-25000" dirty="0"/>
              <a:t>0</a:t>
            </a:r>
          </a:p>
        </p:txBody>
      </p:sp>
      <p:sp>
        <p:nvSpPr>
          <p:cNvPr id="81" name="TextBox 80"/>
          <p:cNvSpPr txBox="1"/>
          <p:nvPr/>
        </p:nvSpPr>
        <p:spPr>
          <a:xfrm>
            <a:off x="5805488" y="3352800"/>
            <a:ext cx="447638" cy="400110"/>
          </a:xfrm>
          <a:prstGeom prst="rect">
            <a:avLst/>
          </a:prstGeom>
          <a:noFill/>
        </p:spPr>
        <p:txBody>
          <a:bodyPr wrap="square" rtlCol="0">
            <a:spAutoFit/>
          </a:bodyPr>
          <a:lstStyle/>
          <a:p>
            <a:pPr algn="ctr"/>
            <a:r>
              <a:rPr lang="en-US" sz="2000" i="1" dirty="0"/>
              <a:t>D</a:t>
            </a:r>
            <a:r>
              <a:rPr lang="en-US" sz="2000" i="1" baseline="-25000" dirty="0"/>
              <a:t>7</a:t>
            </a:r>
          </a:p>
        </p:txBody>
      </p:sp>
      <p:sp>
        <p:nvSpPr>
          <p:cNvPr id="82" name="TextBox 81"/>
          <p:cNvSpPr txBox="1"/>
          <p:nvPr/>
        </p:nvSpPr>
        <p:spPr>
          <a:xfrm>
            <a:off x="685800" y="4196159"/>
            <a:ext cx="492402" cy="375841"/>
          </a:xfrm>
          <a:prstGeom prst="rect">
            <a:avLst/>
          </a:prstGeom>
          <a:noFill/>
        </p:spPr>
        <p:txBody>
          <a:bodyPr wrap="square" rtlCol="0">
            <a:spAutoFit/>
          </a:bodyPr>
          <a:lstStyle/>
          <a:p>
            <a:pPr algn="ctr"/>
            <a:r>
              <a:rPr lang="en-US" sz="2000" i="1" dirty="0"/>
              <a:t>T</a:t>
            </a:r>
            <a:r>
              <a:rPr lang="en-US" sz="2000" i="1" baseline="-25000" dirty="0"/>
              <a:t>15</a:t>
            </a:r>
          </a:p>
        </p:txBody>
      </p:sp>
      <p:sp>
        <p:nvSpPr>
          <p:cNvPr id="83" name="TextBox 82"/>
          <p:cNvSpPr txBox="1"/>
          <p:nvPr/>
        </p:nvSpPr>
        <p:spPr>
          <a:xfrm>
            <a:off x="3657600" y="4476690"/>
            <a:ext cx="447638" cy="400110"/>
          </a:xfrm>
          <a:prstGeom prst="rect">
            <a:avLst/>
          </a:prstGeom>
          <a:noFill/>
        </p:spPr>
        <p:txBody>
          <a:bodyPr wrap="square" rtlCol="0">
            <a:spAutoFit/>
          </a:bodyPr>
          <a:lstStyle/>
          <a:p>
            <a:pPr algn="ctr"/>
            <a:r>
              <a:rPr lang="en-US" sz="2000" i="1" dirty="0"/>
              <a:t>T</a:t>
            </a:r>
            <a:r>
              <a:rPr lang="en-US" sz="2000" i="1" baseline="-25000" dirty="0"/>
              <a:t>0</a:t>
            </a:r>
          </a:p>
        </p:txBody>
      </p:sp>
      <p:cxnSp>
        <p:nvCxnSpPr>
          <p:cNvPr id="84" name="Straight Connector 83"/>
          <p:cNvCxnSpPr/>
          <p:nvPr/>
        </p:nvCxnSpPr>
        <p:spPr>
          <a:xfrm>
            <a:off x="3305176" y="601980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305176" y="6172200"/>
            <a:ext cx="1571624"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308161" y="632460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047396" y="5791200"/>
            <a:ext cx="1699907" cy="369332"/>
          </a:xfrm>
          <a:prstGeom prst="rect">
            <a:avLst/>
          </a:prstGeom>
          <a:noFill/>
        </p:spPr>
        <p:txBody>
          <a:bodyPr wrap="square" rtlCol="0">
            <a:spAutoFit/>
          </a:bodyPr>
          <a:lstStyle/>
          <a:p>
            <a:pPr algn="ctr"/>
            <a:r>
              <a:rPr lang="en-US" dirty="0"/>
              <a:t>Increment (INR)</a:t>
            </a:r>
          </a:p>
        </p:txBody>
      </p:sp>
      <p:sp>
        <p:nvSpPr>
          <p:cNvPr id="89" name="TextBox 88"/>
          <p:cNvSpPr txBox="1"/>
          <p:nvPr/>
        </p:nvSpPr>
        <p:spPr>
          <a:xfrm>
            <a:off x="4786312" y="6000752"/>
            <a:ext cx="1277165" cy="369332"/>
          </a:xfrm>
          <a:prstGeom prst="rect">
            <a:avLst/>
          </a:prstGeom>
          <a:noFill/>
        </p:spPr>
        <p:txBody>
          <a:bodyPr wrap="square" rtlCol="0">
            <a:spAutoFit/>
          </a:bodyPr>
          <a:lstStyle/>
          <a:p>
            <a:pPr algn="ctr"/>
            <a:r>
              <a:rPr lang="en-US" dirty="0"/>
              <a:t>Clear (CLR)</a:t>
            </a:r>
          </a:p>
        </p:txBody>
      </p:sp>
      <p:sp>
        <p:nvSpPr>
          <p:cNvPr id="90" name="TextBox 89"/>
          <p:cNvSpPr txBox="1"/>
          <p:nvPr/>
        </p:nvSpPr>
        <p:spPr>
          <a:xfrm>
            <a:off x="4007581" y="6141004"/>
            <a:ext cx="793019" cy="369332"/>
          </a:xfrm>
          <a:prstGeom prst="rect">
            <a:avLst/>
          </a:prstGeom>
          <a:noFill/>
        </p:spPr>
        <p:txBody>
          <a:bodyPr wrap="square" rtlCol="0">
            <a:spAutoFit/>
          </a:bodyPr>
          <a:lstStyle/>
          <a:p>
            <a:pPr algn="ctr"/>
            <a:r>
              <a:rPr lang="en-US" dirty="0"/>
              <a:t>Clock</a:t>
            </a:r>
          </a:p>
        </p:txBody>
      </p:sp>
      <p:cxnSp>
        <p:nvCxnSpPr>
          <p:cNvPr id="92" name="Straight Connector 91"/>
          <p:cNvCxnSpPr/>
          <p:nvPr/>
        </p:nvCxnSpPr>
        <p:spPr>
          <a:xfrm>
            <a:off x="3138488" y="4517576"/>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819400" y="451008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566864" y="451008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2953480498"/>
              </p:ext>
            </p:extLst>
          </p:nvPr>
        </p:nvGraphicFramePr>
        <p:xfrm>
          <a:off x="588760" y="809624"/>
          <a:ext cx="5964454" cy="457200"/>
        </p:xfrm>
        <a:graphic>
          <a:graphicData uri="http://schemas.openxmlformats.org/drawingml/2006/table">
            <a:tbl>
              <a:tblPr firstRow="1" bandRow="1">
                <a:tableStyleId>{5C22544A-7EE6-4342-B048-85BDC9FD1C3A}</a:tableStyleId>
              </a:tblPr>
              <a:tblGrid>
                <a:gridCol w="478040">
                  <a:extLst>
                    <a:ext uri="{9D8B030D-6E8A-4147-A177-3AD203B41FA5}">
                      <a16:colId xmlns:a16="http://schemas.microsoft.com/office/drawing/2014/main" xmlns="" val="20000"/>
                    </a:ext>
                  </a:extLst>
                </a:gridCol>
                <a:gridCol w="762001">
                  <a:extLst>
                    <a:ext uri="{9D8B030D-6E8A-4147-A177-3AD203B41FA5}">
                      <a16:colId xmlns:a16="http://schemas.microsoft.com/office/drawing/2014/main" xmlns="" val="20001"/>
                    </a:ext>
                  </a:extLst>
                </a:gridCol>
                <a:gridCol w="762001">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gridCol w="260351">
                  <a:extLst>
                    <a:ext uri="{9D8B030D-6E8A-4147-A177-3AD203B41FA5}">
                      <a16:colId xmlns:a16="http://schemas.microsoft.com/office/drawing/2014/main" xmlns="" val="20004"/>
                    </a:ext>
                  </a:extLst>
                </a:gridCol>
                <a:gridCol w="260351">
                  <a:extLst>
                    <a:ext uri="{9D8B030D-6E8A-4147-A177-3AD203B41FA5}">
                      <a16:colId xmlns:a16="http://schemas.microsoft.com/office/drawing/2014/main" xmlns="" val="20005"/>
                    </a:ext>
                  </a:extLst>
                </a:gridCol>
                <a:gridCol w="260351">
                  <a:extLst>
                    <a:ext uri="{9D8B030D-6E8A-4147-A177-3AD203B41FA5}">
                      <a16:colId xmlns:a16="http://schemas.microsoft.com/office/drawing/2014/main" xmlns="" val="20006"/>
                    </a:ext>
                  </a:extLst>
                </a:gridCol>
                <a:gridCol w="260351">
                  <a:extLst>
                    <a:ext uri="{9D8B030D-6E8A-4147-A177-3AD203B41FA5}">
                      <a16:colId xmlns:a16="http://schemas.microsoft.com/office/drawing/2014/main" xmlns="" val="20007"/>
                    </a:ext>
                  </a:extLst>
                </a:gridCol>
                <a:gridCol w="260351">
                  <a:extLst>
                    <a:ext uri="{9D8B030D-6E8A-4147-A177-3AD203B41FA5}">
                      <a16:colId xmlns:a16="http://schemas.microsoft.com/office/drawing/2014/main" xmlns="" val="20008"/>
                    </a:ext>
                  </a:extLst>
                </a:gridCol>
                <a:gridCol w="260351">
                  <a:extLst>
                    <a:ext uri="{9D8B030D-6E8A-4147-A177-3AD203B41FA5}">
                      <a16:colId xmlns:a16="http://schemas.microsoft.com/office/drawing/2014/main" xmlns="" val="20009"/>
                    </a:ext>
                  </a:extLst>
                </a:gridCol>
                <a:gridCol w="260351">
                  <a:extLst>
                    <a:ext uri="{9D8B030D-6E8A-4147-A177-3AD203B41FA5}">
                      <a16:colId xmlns:a16="http://schemas.microsoft.com/office/drawing/2014/main" xmlns="" val="20010"/>
                    </a:ext>
                  </a:extLst>
                </a:gridCol>
                <a:gridCol w="260351">
                  <a:extLst>
                    <a:ext uri="{9D8B030D-6E8A-4147-A177-3AD203B41FA5}">
                      <a16:colId xmlns:a16="http://schemas.microsoft.com/office/drawing/2014/main" xmlns="" val="20011"/>
                    </a:ext>
                  </a:extLst>
                </a:gridCol>
                <a:gridCol w="260351">
                  <a:extLst>
                    <a:ext uri="{9D8B030D-6E8A-4147-A177-3AD203B41FA5}">
                      <a16:colId xmlns:a16="http://schemas.microsoft.com/office/drawing/2014/main" xmlns="" val="20012"/>
                    </a:ext>
                  </a:extLst>
                </a:gridCol>
                <a:gridCol w="260351">
                  <a:extLst>
                    <a:ext uri="{9D8B030D-6E8A-4147-A177-3AD203B41FA5}">
                      <a16:colId xmlns:a16="http://schemas.microsoft.com/office/drawing/2014/main" xmlns="" val="20013"/>
                    </a:ext>
                  </a:extLst>
                </a:gridCol>
                <a:gridCol w="260351">
                  <a:extLst>
                    <a:ext uri="{9D8B030D-6E8A-4147-A177-3AD203B41FA5}">
                      <a16:colId xmlns:a16="http://schemas.microsoft.com/office/drawing/2014/main" xmlns="" val="20014"/>
                    </a:ext>
                  </a:extLst>
                </a:gridCol>
                <a:gridCol w="260351">
                  <a:extLst>
                    <a:ext uri="{9D8B030D-6E8A-4147-A177-3AD203B41FA5}">
                      <a16:colId xmlns:a16="http://schemas.microsoft.com/office/drawing/2014/main" xmlns="" val="20015"/>
                    </a:ext>
                  </a:extLst>
                </a:gridCol>
              </a:tblGrid>
              <a:tr h="352423">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cxnSp>
        <p:nvCxnSpPr>
          <p:cNvPr id="73" name="Straight Connector 72"/>
          <p:cNvCxnSpPr/>
          <p:nvPr/>
        </p:nvCxnSpPr>
        <p:spPr>
          <a:xfrm>
            <a:off x="3109912" y="3124200"/>
            <a:ext cx="0" cy="250257"/>
          </a:xfrm>
          <a:prstGeom prst="line">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24176" y="3333690"/>
            <a:ext cx="447638" cy="400110"/>
          </a:xfrm>
          <a:prstGeom prst="rect">
            <a:avLst/>
          </a:prstGeom>
          <a:noFill/>
        </p:spPr>
        <p:txBody>
          <a:bodyPr wrap="square" rtlCol="0">
            <a:spAutoFit/>
          </a:bodyPr>
          <a:lstStyle/>
          <a:p>
            <a:pPr algn="ctr"/>
            <a:r>
              <a:rPr lang="en-US" sz="2000" i="1" dirty="0">
                <a:solidFill>
                  <a:srgbClr val="FF0000"/>
                </a:solidFill>
              </a:rPr>
              <a:t>D</a:t>
            </a:r>
            <a:r>
              <a:rPr lang="en-US" sz="2000" i="1" baseline="-25000" dirty="0">
                <a:solidFill>
                  <a:srgbClr val="FF0000"/>
                </a:solidFill>
              </a:rPr>
              <a:t>1</a:t>
            </a:r>
          </a:p>
        </p:txBody>
      </p:sp>
      <p:sp>
        <p:nvSpPr>
          <p:cNvPr id="91" name="TextBox 90"/>
          <p:cNvSpPr txBox="1"/>
          <p:nvPr/>
        </p:nvSpPr>
        <p:spPr>
          <a:xfrm>
            <a:off x="3048000" y="1857346"/>
            <a:ext cx="447638" cy="400110"/>
          </a:xfrm>
          <a:prstGeom prst="rect">
            <a:avLst/>
          </a:prstGeom>
          <a:noFill/>
        </p:spPr>
        <p:txBody>
          <a:bodyPr wrap="square" rtlCol="0">
            <a:spAutoFit/>
          </a:bodyPr>
          <a:lstStyle/>
          <a:p>
            <a:pPr algn="ctr"/>
            <a:r>
              <a:rPr lang="en-US" sz="2000" dirty="0">
                <a:solidFill>
                  <a:srgbClr val="FF0000"/>
                </a:solidFill>
              </a:rPr>
              <a:t>1</a:t>
            </a:r>
            <a:endParaRPr lang="en-US" sz="2000" baseline="-25000" dirty="0">
              <a:solidFill>
                <a:srgbClr val="FF0000"/>
              </a:solidFill>
            </a:endParaRPr>
          </a:p>
        </p:txBody>
      </p:sp>
      <p:sp>
        <p:nvSpPr>
          <p:cNvPr id="95" name="TextBox 94"/>
          <p:cNvSpPr txBox="1"/>
          <p:nvPr/>
        </p:nvSpPr>
        <p:spPr>
          <a:xfrm>
            <a:off x="2209800" y="1857314"/>
            <a:ext cx="447638" cy="400110"/>
          </a:xfrm>
          <a:prstGeom prst="rect">
            <a:avLst/>
          </a:prstGeom>
          <a:noFill/>
        </p:spPr>
        <p:txBody>
          <a:bodyPr wrap="square" rtlCol="0">
            <a:spAutoFit/>
          </a:bodyPr>
          <a:lstStyle/>
          <a:p>
            <a:pPr algn="ctr"/>
            <a:r>
              <a:rPr lang="en-US" sz="2000" dirty="0">
                <a:solidFill>
                  <a:srgbClr val="FF0000"/>
                </a:solidFill>
              </a:rPr>
              <a:t>0</a:t>
            </a:r>
            <a:endParaRPr lang="en-US" sz="2000" baseline="-25000" dirty="0">
              <a:solidFill>
                <a:srgbClr val="FF0000"/>
              </a:solidFill>
            </a:endParaRPr>
          </a:p>
        </p:txBody>
      </p:sp>
      <p:sp>
        <p:nvSpPr>
          <p:cNvPr id="96" name="TextBox 95"/>
          <p:cNvSpPr txBox="1"/>
          <p:nvPr/>
        </p:nvSpPr>
        <p:spPr>
          <a:xfrm>
            <a:off x="1457362" y="1857376"/>
            <a:ext cx="447638" cy="400110"/>
          </a:xfrm>
          <a:prstGeom prst="rect">
            <a:avLst/>
          </a:prstGeom>
          <a:noFill/>
        </p:spPr>
        <p:txBody>
          <a:bodyPr wrap="square" rtlCol="0">
            <a:spAutoFit/>
          </a:bodyPr>
          <a:lstStyle/>
          <a:p>
            <a:pPr algn="ctr"/>
            <a:r>
              <a:rPr lang="en-US" sz="2000" dirty="0">
                <a:solidFill>
                  <a:srgbClr val="FF0000"/>
                </a:solidFill>
              </a:rPr>
              <a:t>0</a:t>
            </a:r>
            <a:endParaRPr lang="en-US" sz="2000" baseline="-25000" dirty="0">
              <a:solidFill>
                <a:srgbClr val="FF0000"/>
              </a:solidFill>
            </a:endParaRPr>
          </a:p>
        </p:txBody>
      </p:sp>
      <p:sp>
        <p:nvSpPr>
          <p:cNvPr id="97" name="TextBox 96"/>
          <p:cNvSpPr txBox="1"/>
          <p:nvPr/>
        </p:nvSpPr>
        <p:spPr>
          <a:xfrm>
            <a:off x="771562" y="1863636"/>
            <a:ext cx="447638" cy="400110"/>
          </a:xfrm>
          <a:prstGeom prst="rect">
            <a:avLst/>
          </a:prstGeom>
          <a:noFill/>
        </p:spPr>
        <p:txBody>
          <a:bodyPr wrap="square" rtlCol="0">
            <a:spAutoFit/>
          </a:bodyPr>
          <a:lstStyle/>
          <a:p>
            <a:pPr algn="ctr"/>
            <a:r>
              <a:rPr lang="en-US" sz="2000" dirty="0">
                <a:solidFill>
                  <a:srgbClr val="FF0000"/>
                </a:solidFill>
              </a:rPr>
              <a:t>0</a:t>
            </a:r>
            <a:endParaRPr lang="en-US" sz="2000" baseline="-25000" dirty="0">
              <a:solidFill>
                <a:srgbClr val="FF0000"/>
              </a:solidFill>
            </a:endParaRPr>
          </a:p>
        </p:txBody>
      </p:sp>
    </p:spTree>
    <p:extLst>
      <p:ext uri="{BB962C8B-B14F-4D97-AF65-F5344CB8AC3E}">
        <p14:creationId xmlns:p14="http://schemas.microsoft.com/office/powerpoint/2010/main" val="16849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right)">
                                      <p:cBhvr>
                                        <p:cTn id="32" dur="500"/>
                                        <p:tgtEl>
                                          <p:spTgt spid="89"/>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right)">
                                      <p:cBhvr>
                                        <p:cTn id="35" dur="500"/>
                                        <p:tgtEl>
                                          <p:spTgt spid="88"/>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wipe(right)">
                                      <p:cBhvr>
                                        <p:cTn id="38" dur="500"/>
                                        <p:tgtEl>
                                          <p:spTgt spid="90"/>
                                        </p:tgtEl>
                                      </p:cBhvr>
                                    </p:animEffect>
                                  </p:childTnLst>
                                </p:cTn>
                              </p:par>
                              <p:par>
                                <p:cTn id="39" presetID="22" presetClass="entr" presetSubtype="2"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wipe(right)">
                                      <p:cBhvr>
                                        <p:cTn id="41" dur="500"/>
                                        <p:tgtEl>
                                          <p:spTgt spid="86"/>
                                        </p:tgtEl>
                                      </p:cBhvr>
                                    </p:animEffect>
                                  </p:childTnLst>
                                </p:cTn>
                              </p:par>
                              <p:par>
                                <p:cTn id="42" presetID="22" presetClass="entr" presetSubtype="2" fill="hold" nodeType="with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wipe(right)">
                                      <p:cBhvr>
                                        <p:cTn id="44" dur="500"/>
                                        <p:tgtEl>
                                          <p:spTgt spid="85"/>
                                        </p:tgtEl>
                                      </p:cBhvr>
                                    </p:animEffect>
                                  </p:childTnLst>
                                </p:cTn>
                              </p:par>
                              <p:par>
                                <p:cTn id="45" presetID="22" presetClass="entr" presetSubtype="2"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wipe(right)">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down)">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down)">
                                      <p:cBhvr>
                                        <p:cTn id="57" dur="500"/>
                                        <p:tgtEl>
                                          <p:spTgt spid="77"/>
                                        </p:tgtEl>
                                      </p:cBhvr>
                                    </p:animEffect>
                                  </p:childTnLst>
                                </p:cTn>
                              </p:par>
                              <p:par>
                                <p:cTn id="58" presetID="22" presetClass="entr" presetSubtype="4" fill="hold"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down)">
                                      <p:cBhvr>
                                        <p:cTn id="60" dur="500"/>
                                        <p:tgtEl>
                                          <p:spTgt spid="74"/>
                                        </p:tgtEl>
                                      </p:cBhvr>
                                    </p:animEffect>
                                  </p:childTnLst>
                                </p:cTn>
                              </p:par>
                              <p:par>
                                <p:cTn id="61" presetID="22" presetClass="entr" presetSubtype="4"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wipe(down)">
                                      <p:cBhvr>
                                        <p:cTn id="63" dur="500"/>
                                        <p:tgtEl>
                                          <p:spTgt spid="75"/>
                                        </p:tgtEl>
                                      </p:cBhvr>
                                    </p:animEffect>
                                  </p:childTnLst>
                                </p:cTn>
                              </p:par>
                              <p:par>
                                <p:cTn id="64" presetID="22" presetClass="entr" presetSubtype="4" fill="hold" nodeType="with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down)">
                                      <p:cBhvr>
                                        <p:cTn id="66" dur="500"/>
                                        <p:tgtEl>
                                          <p:spTgt spid="7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wipe(down)">
                                      <p:cBhvr>
                                        <p:cTn id="71" dur="500"/>
                                        <p:tgtEl>
                                          <p:spTgt spid="6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wipe(down)">
                                      <p:cBhvr>
                                        <p:cTn id="74" dur="500"/>
                                        <p:tgtEl>
                                          <p:spTgt spid="83"/>
                                        </p:tgtEl>
                                      </p:cBhvr>
                                    </p:animEffect>
                                  </p:childTnLst>
                                </p:cTn>
                              </p:par>
                              <p:par>
                                <p:cTn id="75" presetID="22" presetClass="entr" presetSubtype="4" fill="hold" nodeType="with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wipe(down)">
                                      <p:cBhvr>
                                        <p:cTn id="77" dur="500"/>
                                        <p:tgtEl>
                                          <p:spTgt spid="92"/>
                                        </p:tgtEl>
                                      </p:cBhvr>
                                    </p:animEffect>
                                  </p:childTnLst>
                                </p:cTn>
                              </p:par>
                              <p:par>
                                <p:cTn id="78" presetID="22" presetClass="entr" presetSubtype="4" fill="hold" nodeType="withEffect">
                                  <p:stCondLst>
                                    <p:cond delay="0"/>
                                  </p:stCondLst>
                                  <p:childTnLst>
                                    <p:set>
                                      <p:cBhvr>
                                        <p:cTn id="79" dur="1" fill="hold">
                                          <p:stCondLst>
                                            <p:cond delay="0"/>
                                          </p:stCondLst>
                                        </p:cTn>
                                        <p:tgtEl>
                                          <p:spTgt spid="93"/>
                                        </p:tgtEl>
                                        <p:attrNameLst>
                                          <p:attrName>style.visibility</p:attrName>
                                        </p:attrNameLst>
                                      </p:cBhvr>
                                      <p:to>
                                        <p:strVal val="visible"/>
                                      </p:to>
                                    </p:set>
                                    <p:animEffect transition="in" filter="wipe(down)">
                                      <p:cBhvr>
                                        <p:cTn id="80" dur="500"/>
                                        <p:tgtEl>
                                          <p:spTgt spid="93"/>
                                        </p:tgtEl>
                                      </p:cBhvr>
                                    </p:animEffect>
                                  </p:childTnLst>
                                </p:cTn>
                              </p:par>
                              <p:par>
                                <p:cTn id="81" presetID="22" presetClass="entr" presetSubtype="4" fill="hold"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wipe(down)">
                                      <p:cBhvr>
                                        <p:cTn id="83" dur="500"/>
                                        <p:tgtEl>
                                          <p:spTgt spid="94"/>
                                        </p:tgtEl>
                                      </p:cBhvr>
                                    </p:animEffect>
                                  </p:childTnLst>
                                </p:cTn>
                              </p:par>
                              <p:par>
                                <p:cTn id="84" presetID="22" presetClass="entr" presetSubtype="4" fill="hold" nodeType="with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wipe(down)">
                                      <p:cBhvr>
                                        <p:cTn id="86" dur="500"/>
                                        <p:tgtEl>
                                          <p:spTgt spid="68"/>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animEffect transition="in" filter="wipe(down)">
                                      <p:cBhvr>
                                        <p:cTn id="89" dur="500"/>
                                        <p:tgtEl>
                                          <p:spTgt spid="8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wipe(up)">
                                      <p:cBhvr>
                                        <p:cTn id="94" dur="500"/>
                                        <p:tgtEl>
                                          <p:spTgt spid="1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wipe(up)">
                                      <p:cBhvr>
                                        <p:cTn id="99" dur="500"/>
                                        <p:tgtEl>
                                          <p:spTgt spid="23"/>
                                        </p:tgtEl>
                                      </p:cBhvr>
                                    </p:animEffect>
                                  </p:childTnLst>
                                </p:cTn>
                              </p:par>
                              <p:par>
                                <p:cTn id="100" presetID="22" presetClass="entr" presetSubtype="1" fill="hold" nodeType="with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up)">
                                      <p:cBhvr>
                                        <p:cTn id="102" dur="500"/>
                                        <p:tgtEl>
                                          <p:spTgt spid="22"/>
                                        </p:tgtEl>
                                      </p:cBhvr>
                                    </p:animEffect>
                                  </p:childTnLst>
                                </p:cTn>
                              </p:par>
                              <p:par>
                                <p:cTn id="103" presetID="22" presetClass="entr" presetSubtype="1" fill="hold" nodeType="with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wipe(up)">
                                      <p:cBhvr>
                                        <p:cTn id="105" dur="500"/>
                                        <p:tgtEl>
                                          <p:spTgt spid="19"/>
                                        </p:tgtEl>
                                      </p:cBhvr>
                                    </p:animEffect>
                                  </p:childTnLst>
                                </p:cTn>
                              </p:par>
                              <p:par>
                                <p:cTn id="106" presetID="22" presetClass="entr" presetSubtype="1" fill="hold" nodeType="with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up)">
                                      <p:cBhvr>
                                        <p:cTn id="108" dur="500"/>
                                        <p:tgtEl>
                                          <p:spTgt spid="4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par>
                                <p:cTn id="114" presetID="22" presetClass="entr" presetSubtype="1" fill="hold" nodeType="with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up)">
                                      <p:cBhvr>
                                        <p:cTn id="116" dur="500"/>
                                        <p:tgtEl>
                                          <p:spTgt spid="32"/>
                                        </p:tgtEl>
                                      </p:cBhvr>
                                    </p:animEffect>
                                  </p:childTnLst>
                                </p:cTn>
                              </p:par>
                              <p:par>
                                <p:cTn id="117" presetID="22" presetClass="entr" presetSubtype="1" fill="hold" nodeType="with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wipe(up)">
                                      <p:cBhvr>
                                        <p:cTn id="119" dur="500"/>
                                        <p:tgtEl>
                                          <p:spTgt spid="33"/>
                                        </p:tgtEl>
                                      </p:cBhvr>
                                    </p:animEffect>
                                  </p:childTnLst>
                                </p:cTn>
                              </p:par>
                              <p:par>
                                <p:cTn id="120" presetID="22" presetClass="entr" presetSubtype="1" fill="hold" nodeType="with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wipe(up)">
                                      <p:cBhvr>
                                        <p:cTn id="122" dur="500"/>
                                        <p:tgtEl>
                                          <p:spTgt spid="44"/>
                                        </p:tgtEl>
                                      </p:cBhvr>
                                    </p:animEffect>
                                  </p:childTnLst>
                                </p:cTn>
                              </p:par>
                              <p:par>
                                <p:cTn id="123" presetID="22" presetClass="entr" presetSubtype="1" fill="hold" nodeType="with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wipe(up)">
                                      <p:cBhvr>
                                        <p:cTn id="125" dur="500"/>
                                        <p:tgtEl>
                                          <p:spTgt spid="45"/>
                                        </p:tgtEl>
                                      </p:cBhvr>
                                    </p:animEffect>
                                  </p:childTnLst>
                                </p:cTn>
                              </p:par>
                              <p:par>
                                <p:cTn id="126" presetID="22" presetClass="entr" presetSubtype="1" fill="hold" nodeType="with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up)">
                                      <p:cBhvr>
                                        <p:cTn id="128" dur="500"/>
                                        <p:tgtEl>
                                          <p:spTgt spid="46"/>
                                        </p:tgtEl>
                                      </p:cBhvr>
                                    </p:animEffect>
                                  </p:childTnLst>
                                </p:cTn>
                              </p:par>
                              <p:par>
                                <p:cTn id="129" presetID="22" presetClass="entr" presetSubtype="1"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ipe(up)">
                                      <p:cBhvr>
                                        <p:cTn id="131" dur="500"/>
                                        <p:tgtEl>
                                          <p:spTgt spid="47"/>
                                        </p:tgtEl>
                                      </p:cBhvr>
                                    </p:animEffect>
                                  </p:childTnLst>
                                </p:cTn>
                              </p:par>
                              <p:par>
                                <p:cTn id="132" presetID="22" presetClass="entr" presetSubtype="1" fill="hold" nodeType="with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wipe(up)">
                                      <p:cBhvr>
                                        <p:cTn id="134" dur="500"/>
                                        <p:tgtEl>
                                          <p:spTgt spid="24"/>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wipe(down)">
                                      <p:cBhvr>
                                        <p:cTn id="137" dur="500"/>
                                        <p:tgtEl>
                                          <p:spTgt spid="80"/>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81"/>
                                        </p:tgtEl>
                                        <p:attrNameLst>
                                          <p:attrName>style.visibility</p:attrName>
                                        </p:attrNameLst>
                                      </p:cBhvr>
                                      <p:to>
                                        <p:strVal val="visible"/>
                                      </p:to>
                                    </p:set>
                                    <p:animEffect transition="in" filter="wipe(down)">
                                      <p:cBhvr>
                                        <p:cTn id="140" dur="500"/>
                                        <p:tgtEl>
                                          <p:spTgt spid="8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3"/>
                                        </p:tgtEl>
                                        <p:attrNameLst>
                                          <p:attrName>style.visibility</p:attrName>
                                        </p:attrNameLst>
                                      </p:cBhvr>
                                      <p:to>
                                        <p:strVal val="visible"/>
                                      </p:to>
                                    </p:set>
                                    <p:animEffect transition="in" filter="wipe(up)">
                                      <p:cBhvr>
                                        <p:cTn id="145" dur="500"/>
                                        <p:tgtEl>
                                          <p:spTgt spid="3"/>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14"/>
                                        </p:tgtEl>
                                        <p:attrNameLst>
                                          <p:attrName>style.visibility</p:attrName>
                                        </p:attrNameLst>
                                      </p:cBhvr>
                                      <p:to>
                                        <p:strVal val="visible"/>
                                      </p:to>
                                    </p:set>
                                    <p:animEffect transition="in" filter="wipe(down)">
                                      <p:cBhvr>
                                        <p:cTn id="150" dur="500"/>
                                        <p:tgtEl>
                                          <p:spTgt spid="14"/>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wipe(down)">
                                      <p:cBhvr>
                                        <p:cTn id="153" dur="500"/>
                                        <p:tgtEl>
                                          <p:spTgt spid="7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15"/>
                                        </p:tgtEl>
                                        <p:attrNameLst>
                                          <p:attrName>style.visibility</p:attrName>
                                        </p:attrNameLst>
                                      </p:cBhvr>
                                      <p:to>
                                        <p:strVal val="visible"/>
                                      </p:to>
                                    </p:set>
                                    <p:animEffect transition="in" filter="wipe(left)">
                                      <p:cBhvr>
                                        <p:cTn id="158" dur="500"/>
                                        <p:tgtEl>
                                          <p:spTgt spid="15"/>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wipe(left)">
                                      <p:cBhvr>
                                        <p:cTn id="161" dur="500"/>
                                        <p:tgtEl>
                                          <p:spTgt spid="7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nodeType="clickEffect">
                                  <p:stCondLst>
                                    <p:cond delay="0"/>
                                  </p:stCondLst>
                                  <p:childTnLst>
                                    <p:set>
                                      <p:cBhvr>
                                        <p:cTn id="165" dur="1" fill="hold">
                                          <p:stCondLst>
                                            <p:cond delay="0"/>
                                          </p:stCondLst>
                                        </p:cTn>
                                        <p:tgtEl>
                                          <p:spTgt spid="71"/>
                                        </p:tgtEl>
                                        <p:attrNameLst>
                                          <p:attrName>style.visibility</p:attrName>
                                        </p:attrNameLst>
                                      </p:cBhvr>
                                      <p:to>
                                        <p:strVal val="visible"/>
                                      </p:to>
                                    </p:set>
                                    <p:animEffect transition="in" filter="wipe(down)">
                                      <p:cBhvr>
                                        <p:cTn id="166" dur="500"/>
                                        <p:tgtEl>
                                          <p:spTgt spid="71"/>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91"/>
                                        </p:tgtEl>
                                        <p:attrNameLst>
                                          <p:attrName>style.visibility</p:attrName>
                                        </p:attrNameLst>
                                      </p:cBhvr>
                                      <p:to>
                                        <p:strVal val="visible"/>
                                      </p:to>
                                    </p:set>
                                    <p:animEffect transition="in" filter="wipe(down)">
                                      <p:cBhvr>
                                        <p:cTn id="171" dur="500"/>
                                        <p:tgtEl>
                                          <p:spTgt spid="91"/>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95"/>
                                        </p:tgtEl>
                                        <p:attrNameLst>
                                          <p:attrName>style.visibility</p:attrName>
                                        </p:attrNameLst>
                                      </p:cBhvr>
                                      <p:to>
                                        <p:strVal val="visible"/>
                                      </p:to>
                                    </p:set>
                                    <p:animEffect transition="in" filter="wipe(down)">
                                      <p:cBhvr>
                                        <p:cTn id="174" dur="500"/>
                                        <p:tgtEl>
                                          <p:spTgt spid="95"/>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wipe(down)">
                                      <p:cBhvr>
                                        <p:cTn id="177" dur="500"/>
                                        <p:tgtEl>
                                          <p:spTgt spid="9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73"/>
                                        </p:tgtEl>
                                        <p:attrNameLst>
                                          <p:attrName>style.visibility</p:attrName>
                                        </p:attrNameLst>
                                      </p:cBhvr>
                                      <p:to>
                                        <p:strVal val="visible"/>
                                      </p:to>
                                    </p:set>
                                    <p:animEffect transition="in" filter="wipe(down)">
                                      <p:cBhvr>
                                        <p:cTn id="182" dur="500"/>
                                        <p:tgtEl>
                                          <p:spTgt spid="73"/>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wipe(down)">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97"/>
                                        </p:tgtEl>
                                        <p:attrNameLst>
                                          <p:attrName>style.visibility</p:attrName>
                                        </p:attrNameLst>
                                      </p:cBhvr>
                                      <p:to>
                                        <p:strVal val="visible"/>
                                      </p:to>
                                    </p:set>
                                    <p:animEffect transition="in" filter="wipe(down)">
                                      <p:cBhvr>
                                        <p:cTn id="19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2" grpId="0" animBg="1"/>
      <p:bldP spid="78" grpId="0"/>
      <p:bldP spid="79" grpId="0"/>
      <p:bldP spid="80" grpId="0"/>
      <p:bldP spid="81" grpId="0"/>
      <p:bldP spid="82" grpId="0"/>
      <p:bldP spid="83" grpId="0"/>
      <p:bldP spid="88" grpId="0"/>
      <p:bldP spid="89" grpId="0"/>
      <p:bldP spid="90" grpId="0"/>
      <p:bldP spid="87" grpId="0"/>
      <p:bldP spid="91" grpId="0"/>
      <p:bldP spid="95" grpId="0"/>
      <p:bldP spid="96" grpId="0"/>
      <p:bldP spid="9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lnSpcReduction="10000"/>
          </a:bodyPr>
          <a:lstStyle/>
          <a:p>
            <a:pPr lvl="0" algn="just"/>
            <a:r>
              <a:rPr lang="en-US" dirty="0"/>
              <a:t>Components of Control unit are</a:t>
            </a:r>
          </a:p>
          <a:p>
            <a:pPr marL="857230" lvl="1" indent="-457200">
              <a:buFont typeface="+mj-lt"/>
              <a:buAutoNum type="arabicPeriod"/>
            </a:pPr>
            <a:r>
              <a:rPr lang="en-US" dirty="0"/>
              <a:t>Two decoders</a:t>
            </a:r>
          </a:p>
          <a:p>
            <a:pPr marL="857230" lvl="1" indent="-457200">
              <a:buFont typeface="+mj-lt"/>
              <a:buAutoNum type="arabicPeriod"/>
            </a:pPr>
            <a:r>
              <a:rPr lang="en-US" dirty="0"/>
              <a:t>A sequence counter</a:t>
            </a:r>
          </a:p>
          <a:p>
            <a:pPr marL="857230" lvl="1" indent="-457200">
              <a:buFont typeface="+mj-lt"/>
              <a:buAutoNum type="arabicPeriod"/>
            </a:pPr>
            <a:r>
              <a:rPr lang="en-US" dirty="0"/>
              <a:t>Control logic gates</a:t>
            </a:r>
          </a:p>
          <a:p>
            <a:pPr lvl="0" algn="just"/>
            <a:r>
              <a:rPr lang="en-US" dirty="0"/>
              <a:t>An instruction read from memory is placed in the instruction register (IR).</a:t>
            </a:r>
          </a:p>
          <a:p>
            <a:pPr lvl="0" algn="just"/>
            <a:r>
              <a:rPr lang="en-US" dirty="0"/>
              <a:t>In control unit the IR is divided into three parts: I bit, the operation code (12-14)bit, and bits 0 through 11.</a:t>
            </a:r>
          </a:p>
          <a:p>
            <a:pPr algn="just"/>
            <a:r>
              <a:rPr lang="en-US" dirty="0"/>
              <a:t>The operation code in bits 12 through 14 are decoded with a 3 x 8 decoder.</a:t>
            </a:r>
          </a:p>
          <a:p>
            <a:pPr lvl="0" algn="just"/>
            <a:r>
              <a:rPr lang="en-US" dirty="0"/>
              <a:t>Bit-15 of the instruction is transferred to a flip-flop designated by the symbol I.</a:t>
            </a:r>
          </a:p>
        </p:txBody>
      </p:sp>
    </p:spTree>
    <p:extLst>
      <p:ext uri="{BB962C8B-B14F-4D97-AF65-F5344CB8AC3E}">
        <p14:creationId xmlns:p14="http://schemas.microsoft.com/office/powerpoint/2010/main" val="340190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Instruction codes</a:t>
            </a:r>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2: </a:t>
            </a:r>
            <a:r>
              <a:rPr lang="en-US" dirty="0"/>
              <a:t>Basic Computer Organization</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919585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lnSpcReduction="10000"/>
          </a:bodyPr>
          <a:lstStyle/>
          <a:p>
            <a:pPr lvl="0" algn="just"/>
            <a:r>
              <a:rPr lang="en-US" dirty="0"/>
              <a:t>The eight outputs of the decoder are designated by the symbols D</a:t>
            </a:r>
            <a:r>
              <a:rPr lang="en-US" baseline="-25000" dirty="0"/>
              <a:t>0</a:t>
            </a:r>
            <a:r>
              <a:rPr lang="en-US" dirty="0"/>
              <a:t> through D</a:t>
            </a:r>
            <a:r>
              <a:rPr lang="en-US" baseline="-25000" dirty="0"/>
              <a:t>7</a:t>
            </a:r>
            <a:r>
              <a:rPr lang="en-US" dirty="0"/>
              <a:t>. </a:t>
            </a:r>
          </a:p>
          <a:p>
            <a:pPr lvl="0" algn="just"/>
            <a:r>
              <a:rPr lang="en-US" dirty="0"/>
              <a:t>Bits 0 through 11 are applied to the control logic gates.</a:t>
            </a:r>
          </a:p>
          <a:p>
            <a:pPr lvl="0" algn="just"/>
            <a:r>
              <a:rPr lang="en-US" dirty="0"/>
              <a:t>The 4‐bit sequence counter can count in binary from 0 through 15. The outputs of counter are decoded into 16 timing signals T</a:t>
            </a:r>
            <a:r>
              <a:rPr lang="en-US" baseline="-25000" dirty="0"/>
              <a:t>0 </a:t>
            </a:r>
            <a:r>
              <a:rPr lang="en-US" dirty="0"/>
              <a:t>through T</a:t>
            </a:r>
            <a:r>
              <a:rPr lang="en-US" baseline="-25000" dirty="0"/>
              <a:t>15</a:t>
            </a:r>
            <a:r>
              <a:rPr lang="en-US" dirty="0"/>
              <a:t>.</a:t>
            </a:r>
          </a:p>
          <a:p>
            <a:pPr lvl="0" algn="just"/>
            <a:r>
              <a:rPr lang="en-US" dirty="0"/>
              <a:t>The sequence counter SC can be incremented or cleared synchronously.</a:t>
            </a:r>
          </a:p>
          <a:p>
            <a:pPr lvl="0" algn="just"/>
            <a:r>
              <a:rPr lang="en-US" dirty="0"/>
              <a:t>Most of the time, the counter is incremented to provide the sequence of timing signals out of 4 X 16 decoder.</a:t>
            </a:r>
          </a:p>
          <a:p>
            <a:pPr lvl="0" algn="just"/>
            <a:r>
              <a:rPr lang="en-US" dirty="0"/>
              <a:t>Once in awhile, the counter is cleared to 0, causing the next timing signal to be T</a:t>
            </a:r>
            <a:r>
              <a:rPr lang="en-US" baseline="-25000" dirty="0"/>
              <a:t>0</a:t>
            </a:r>
            <a:r>
              <a:rPr lang="en-US" dirty="0"/>
              <a:t>.</a:t>
            </a:r>
          </a:p>
        </p:txBody>
      </p:sp>
    </p:spTree>
    <p:extLst>
      <p:ext uri="{BB962C8B-B14F-4D97-AF65-F5344CB8AC3E}">
        <p14:creationId xmlns:p14="http://schemas.microsoft.com/office/powerpoint/2010/main" val="12662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fontScale="85000" lnSpcReduction="10000"/>
          </a:bodyPr>
          <a:lstStyle/>
          <a:p>
            <a:pPr lvl="0" algn="just"/>
            <a:r>
              <a:rPr lang="en-US" dirty="0"/>
              <a:t>As an example, consider the case where SC is incremented to provide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in sequence. At time T</a:t>
            </a:r>
            <a:r>
              <a:rPr lang="en-US" baseline="-25000" dirty="0"/>
              <a:t>4</a:t>
            </a:r>
            <a:r>
              <a:rPr lang="en-US" dirty="0"/>
              <a:t>, SC is cleared to 0 if decoder output D</a:t>
            </a:r>
            <a:r>
              <a:rPr lang="en-US" baseline="-25000" dirty="0"/>
              <a:t>3</a:t>
            </a:r>
            <a:r>
              <a:rPr lang="en-US" dirty="0"/>
              <a:t> is active. This is expressed symbolically by the statement </a:t>
            </a:r>
          </a:p>
          <a:p>
            <a:pPr marL="0" indent="0" algn="ctr">
              <a:buNone/>
            </a:pPr>
            <a:r>
              <a:rPr lang="en-US" dirty="0"/>
              <a:t>D</a:t>
            </a:r>
            <a:r>
              <a:rPr lang="en-US" baseline="-25000" dirty="0"/>
              <a:t>3</a:t>
            </a:r>
            <a:r>
              <a:rPr lang="en-US" dirty="0"/>
              <a:t>T</a:t>
            </a:r>
            <a:r>
              <a:rPr lang="en-US" baseline="-25000" dirty="0"/>
              <a:t>4</a:t>
            </a:r>
            <a:r>
              <a:rPr lang="en-US" dirty="0"/>
              <a:t>:  SC ← 0</a:t>
            </a:r>
          </a:p>
          <a:p>
            <a:pPr lvl="0" algn="just"/>
            <a:r>
              <a:rPr lang="en-US" dirty="0"/>
              <a:t>Initially, the CLR input of SC is active.</a:t>
            </a:r>
          </a:p>
          <a:p>
            <a:pPr lvl="0" algn="just"/>
            <a:r>
              <a:rPr lang="en-US" dirty="0"/>
              <a:t>The first positive transition of the clock clears SC to 0, which in turn activates the timing T</a:t>
            </a:r>
            <a:r>
              <a:rPr lang="en-US" baseline="-25000" dirty="0"/>
              <a:t>0</a:t>
            </a:r>
            <a:r>
              <a:rPr lang="en-US" dirty="0"/>
              <a:t> out of the decoder.</a:t>
            </a:r>
          </a:p>
          <a:p>
            <a:pPr lvl="0" algn="just"/>
            <a:r>
              <a:rPr lang="en-US" dirty="0"/>
              <a:t>T</a:t>
            </a:r>
            <a:r>
              <a:rPr lang="en-US" baseline="-25000" dirty="0"/>
              <a:t>0</a:t>
            </a:r>
            <a:r>
              <a:rPr lang="en-US" dirty="0"/>
              <a:t> is active during one clock cycle.</a:t>
            </a:r>
          </a:p>
          <a:p>
            <a:pPr lvl="0" algn="just"/>
            <a:r>
              <a:rPr lang="en-US" dirty="0"/>
              <a:t>The positive clock transition labeled T</a:t>
            </a:r>
            <a:r>
              <a:rPr lang="en-US" baseline="-25000" dirty="0"/>
              <a:t>0</a:t>
            </a:r>
            <a:r>
              <a:rPr lang="en-US" dirty="0"/>
              <a:t> in the diagram will trigger only those registers whose control inputs are connected to timing signal T</a:t>
            </a:r>
            <a:r>
              <a:rPr lang="en-US" baseline="-25000" dirty="0"/>
              <a:t>0</a:t>
            </a:r>
            <a:r>
              <a:rPr lang="en-US" dirty="0"/>
              <a:t>.</a:t>
            </a:r>
          </a:p>
          <a:p>
            <a:pPr lvl="0" algn="just"/>
            <a:r>
              <a:rPr lang="en-US" dirty="0"/>
              <a:t>SC is incremented with every positive clock transition, unless its CLR input is active. </a:t>
            </a:r>
          </a:p>
          <a:p>
            <a:pPr algn="just"/>
            <a:r>
              <a:rPr lang="en-US" dirty="0"/>
              <a:t>This procedures the sequence of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and so on. If SC is not cleared, the timing signals will continue with T</a:t>
            </a:r>
            <a:r>
              <a:rPr lang="en-US" baseline="-25000" dirty="0"/>
              <a:t>5</a:t>
            </a:r>
            <a:r>
              <a:rPr lang="en-US" dirty="0"/>
              <a:t>, T</a:t>
            </a:r>
            <a:r>
              <a:rPr lang="en-US" baseline="-25000" dirty="0"/>
              <a:t>6</a:t>
            </a:r>
            <a:r>
              <a:rPr lang="en-US" dirty="0"/>
              <a:t>, up to T</a:t>
            </a:r>
            <a:r>
              <a:rPr lang="en-US" baseline="-25000" dirty="0"/>
              <a:t>15</a:t>
            </a:r>
            <a:r>
              <a:rPr lang="en-US" dirty="0"/>
              <a:t> and back to T</a:t>
            </a:r>
            <a:r>
              <a:rPr lang="en-US" baseline="-25000" dirty="0"/>
              <a:t>0</a:t>
            </a:r>
            <a:r>
              <a:rPr lang="en-US" dirty="0"/>
              <a:t>.</a:t>
            </a:r>
          </a:p>
        </p:txBody>
      </p:sp>
    </p:spTree>
    <p:extLst>
      <p:ext uri="{BB962C8B-B14F-4D97-AF65-F5344CB8AC3E}">
        <p14:creationId xmlns:p14="http://schemas.microsoft.com/office/powerpoint/2010/main" val="101762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186791"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972767"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758742"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544717"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332492"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116667"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904440"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837469" y="1295615"/>
            <a:ext cx="5851146" cy="432418"/>
            <a:chOff x="1837469" y="1295615"/>
            <a:chExt cx="5851146" cy="432418"/>
          </a:xfrm>
        </p:grpSpPr>
        <p:cxnSp>
          <p:nvCxnSpPr>
            <p:cNvPr id="12" name="Elbow Connector 11"/>
            <p:cNvCxnSpPr/>
            <p:nvPr/>
          </p:nvCxnSpPr>
          <p:spPr>
            <a:xfrm>
              <a:off x="2186791"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a:off x="2988073"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3758742"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a:off x="4544717"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330691"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6122066"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6902639"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837469" y="1706836"/>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1867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9745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758742"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54471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3306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1166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902645" y="1316812"/>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1837469" y="2118057"/>
            <a:ext cx="4279198" cy="328978"/>
            <a:chOff x="1837469" y="2118057"/>
            <a:chExt cx="4279198" cy="328978"/>
          </a:xfrm>
        </p:grpSpPr>
        <p:cxnSp>
          <p:nvCxnSpPr>
            <p:cNvPr id="24" name="Straight Connector 23"/>
            <p:cNvCxnSpPr/>
            <p:nvPr/>
          </p:nvCxnSpPr>
          <p:spPr>
            <a:xfrm flipH="1">
              <a:off x="1837469" y="2447034"/>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186791"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274122" y="2118057"/>
              <a:ext cx="71395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087100" y="2447034"/>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77488" y="2118057"/>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830245" y="2693608"/>
            <a:ext cx="5841995" cy="328977"/>
            <a:chOff x="1830245" y="2693608"/>
            <a:chExt cx="5841995" cy="328977"/>
          </a:xfrm>
        </p:grpSpPr>
        <p:cxnSp>
          <p:nvCxnSpPr>
            <p:cNvPr id="42" name="Straight Connector 41"/>
            <p:cNvCxnSpPr/>
            <p:nvPr/>
          </p:nvCxnSpPr>
          <p:spPr>
            <a:xfrm flipH="1" flipV="1">
              <a:off x="1830245" y="3016387"/>
              <a:ext cx="1154220" cy="254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983394" y="26936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054350" y="2693608"/>
              <a:ext cx="68378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883703" y="3022585"/>
              <a:ext cx="3788537"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46423" y="2693608"/>
              <a:ext cx="13728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830245" y="3417433"/>
            <a:ext cx="5870514" cy="328979"/>
            <a:chOff x="1830245" y="3417433"/>
            <a:chExt cx="5870514" cy="328979"/>
          </a:xfrm>
        </p:grpSpPr>
        <p:cxnSp>
          <p:nvCxnSpPr>
            <p:cNvPr id="56" name="Straight Connector 55"/>
            <p:cNvCxnSpPr/>
            <p:nvPr/>
          </p:nvCxnSpPr>
          <p:spPr>
            <a:xfrm flipH="1">
              <a:off x="1830245" y="3746411"/>
              <a:ext cx="194063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70883" y="3417434"/>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858215" y="3417434"/>
              <a:ext cx="695944"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671192" y="3746411"/>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54158" y="3417433"/>
              <a:ext cx="117033" cy="328978"/>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830245" y="4018155"/>
            <a:ext cx="5854138" cy="328978"/>
            <a:chOff x="1830245" y="4018155"/>
            <a:chExt cx="5854138" cy="328978"/>
          </a:xfrm>
        </p:grpSpPr>
        <p:cxnSp>
          <p:nvCxnSpPr>
            <p:cNvPr id="62" name="Straight Connector 61"/>
            <p:cNvCxnSpPr/>
            <p:nvPr/>
          </p:nvCxnSpPr>
          <p:spPr>
            <a:xfrm flipH="1">
              <a:off x="1830245" y="4347132"/>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4552361" y="4018155"/>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641490" y="4018155"/>
              <a:ext cx="68920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438093" y="4347132"/>
              <a:ext cx="2246290"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38332" y="4018155"/>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830245" y="4568549"/>
            <a:ext cx="5841995" cy="328978"/>
            <a:chOff x="1830245" y="4568549"/>
            <a:chExt cx="5841995" cy="328978"/>
          </a:xfrm>
        </p:grpSpPr>
        <p:cxnSp>
          <p:nvCxnSpPr>
            <p:cNvPr id="85" name="Straight Connector 84"/>
            <p:cNvCxnSpPr/>
            <p:nvPr/>
          </p:nvCxnSpPr>
          <p:spPr>
            <a:xfrm flipH="1">
              <a:off x="1830245" y="4897526"/>
              <a:ext cx="3500446"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5338332" y="4568549"/>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5430009" y="4568549"/>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6198421" y="4897526"/>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122066" y="4568549"/>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824909" y="5206400"/>
            <a:ext cx="5875850" cy="328977"/>
            <a:chOff x="1824909" y="5206400"/>
            <a:chExt cx="5875850" cy="328977"/>
          </a:xfrm>
        </p:grpSpPr>
        <p:cxnSp>
          <p:nvCxnSpPr>
            <p:cNvPr id="91" name="Straight Connector 90"/>
            <p:cNvCxnSpPr/>
            <p:nvPr/>
          </p:nvCxnSpPr>
          <p:spPr>
            <a:xfrm flipH="1">
              <a:off x="1824909" y="5535377"/>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4547025" y="5206400"/>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4636154" y="5206400"/>
              <a:ext cx="306460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1824909" y="5760308"/>
            <a:ext cx="5858370" cy="330283"/>
            <a:chOff x="1824909" y="5760308"/>
            <a:chExt cx="5858370" cy="330283"/>
          </a:xfrm>
        </p:grpSpPr>
        <p:cxnSp>
          <p:nvCxnSpPr>
            <p:cNvPr id="101" name="Straight Connector 100"/>
            <p:cNvCxnSpPr/>
            <p:nvPr/>
          </p:nvCxnSpPr>
          <p:spPr>
            <a:xfrm flipH="1">
              <a:off x="2308260" y="6089284"/>
              <a:ext cx="301709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332996" y="5760308"/>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441048" y="5760308"/>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6209460" y="6089284"/>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116730" y="57603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1824909" y="5761614"/>
              <a:ext cx="35957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192125" y="5761614"/>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1066800" y="1391365"/>
            <a:ext cx="888533" cy="398628"/>
          </a:xfrm>
          <a:prstGeom prst="rect">
            <a:avLst/>
          </a:prstGeom>
          <a:noFill/>
        </p:spPr>
        <p:txBody>
          <a:bodyPr wrap="square" rtlCol="0">
            <a:spAutoFit/>
          </a:bodyPr>
          <a:lstStyle/>
          <a:p>
            <a:r>
              <a:rPr lang="en-IN" dirty="0"/>
              <a:t>Clock</a:t>
            </a:r>
          </a:p>
        </p:txBody>
      </p:sp>
      <mc:AlternateContent xmlns:mc="http://schemas.openxmlformats.org/markup-compatibility/2006" xmlns:a14="http://schemas.microsoft.com/office/drawing/2010/main">
        <mc:Choice Requires="a14">
          <p:sp>
            <p:nvSpPr>
              <p:cNvPr id="112" name="TextBox 111"/>
              <p:cNvSpPr txBox="1"/>
              <p:nvPr/>
            </p:nvSpPr>
            <p:spPr>
              <a:xfrm>
                <a:off x="1340489" y="214157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112" name="TextBox 111"/>
              <p:cNvSpPr txBox="1">
                <a:spLocks noRot="1" noChangeAspect="1" noMove="1" noResize="1" noEditPoints="1" noAdjustHandles="1" noChangeArrowheads="1" noChangeShapeType="1" noTextEdit="1"/>
              </p:cNvSpPr>
              <p:nvPr/>
            </p:nvSpPr>
            <p:spPr>
              <a:xfrm>
                <a:off x="1340489" y="2141570"/>
                <a:ext cx="611314" cy="39862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1331122" y="2736366"/>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113" name="TextBox 112"/>
              <p:cNvSpPr txBox="1">
                <a:spLocks noRot="1" noChangeAspect="1" noMove="1" noResize="1" noEditPoints="1" noAdjustHandles="1" noChangeArrowheads="1" noChangeShapeType="1" noTextEdit="1"/>
              </p:cNvSpPr>
              <p:nvPr/>
            </p:nvSpPr>
            <p:spPr>
              <a:xfrm>
                <a:off x="1331122" y="2736366"/>
                <a:ext cx="611314" cy="39862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1340489" y="3415988"/>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114" name="TextBox 113"/>
              <p:cNvSpPr txBox="1">
                <a:spLocks noRot="1" noChangeAspect="1" noMove="1" noResize="1" noEditPoints="1" noAdjustHandles="1" noChangeArrowheads="1" noChangeShapeType="1" noTextEdit="1"/>
              </p:cNvSpPr>
              <p:nvPr/>
            </p:nvSpPr>
            <p:spPr>
              <a:xfrm>
                <a:off x="1340489" y="3415988"/>
                <a:ext cx="611314" cy="39862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1347613" y="405631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xmlns="">
          <p:sp>
            <p:nvSpPr>
              <p:cNvPr id="115" name="TextBox 114"/>
              <p:cNvSpPr txBox="1">
                <a:spLocks noRot="1" noChangeAspect="1" noMove="1" noResize="1" noEditPoints="1" noAdjustHandles="1" noChangeArrowheads="1" noChangeShapeType="1" noTextEdit="1"/>
              </p:cNvSpPr>
              <p:nvPr/>
            </p:nvSpPr>
            <p:spPr>
              <a:xfrm>
                <a:off x="1347613" y="4056311"/>
                <a:ext cx="611314" cy="39862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1347613" y="4590406"/>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xmlns="">
          <p:sp>
            <p:nvSpPr>
              <p:cNvPr id="116" name="TextBox 115"/>
              <p:cNvSpPr txBox="1">
                <a:spLocks noRot="1" noChangeAspect="1" noMove="1" noResize="1" noEditPoints="1" noAdjustHandles="1" noChangeArrowheads="1" noChangeShapeType="1" noTextEdit="1"/>
              </p:cNvSpPr>
              <p:nvPr/>
            </p:nvSpPr>
            <p:spPr>
              <a:xfrm>
                <a:off x="1347613" y="4590406"/>
                <a:ext cx="611314" cy="39862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1350026" y="519218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3</m:t>
                          </m:r>
                        </m:sub>
                      </m:sSub>
                    </m:oMath>
                  </m:oMathPara>
                </a14:m>
                <a:endParaRPr lang="en-IN" dirty="0"/>
              </a:p>
            </p:txBody>
          </p:sp>
        </mc:Choice>
        <mc:Fallback xmlns="">
          <p:sp>
            <p:nvSpPr>
              <p:cNvPr id="117" name="TextBox 116"/>
              <p:cNvSpPr txBox="1">
                <a:spLocks noRot="1" noChangeAspect="1" noMove="1" noResize="1" noEditPoints="1" noAdjustHandles="1" noChangeArrowheads="1" noChangeShapeType="1" noTextEdit="1"/>
              </p:cNvSpPr>
              <p:nvPr/>
            </p:nvSpPr>
            <p:spPr>
              <a:xfrm>
                <a:off x="1350026" y="5192181"/>
                <a:ext cx="611314" cy="398628"/>
              </a:xfrm>
              <a:prstGeom prst="rect">
                <a:avLst/>
              </a:prstGeom>
              <a:blipFill rotWithShape="0">
                <a:blip r:embed="rId7"/>
                <a:stretch>
                  <a:fillRect/>
                </a:stretch>
              </a:blipFill>
            </p:spPr>
            <p:txBody>
              <a:bodyPr/>
              <a:lstStyle/>
              <a:p>
                <a:r>
                  <a:rPr lang="en-US">
                    <a:noFill/>
                  </a:rPr>
                  <a:t> </a:t>
                </a:r>
              </a:p>
            </p:txBody>
          </p:sp>
        </mc:Fallback>
      </mc:AlternateContent>
      <p:sp>
        <p:nvSpPr>
          <p:cNvPr id="118" name="TextBox 117"/>
          <p:cNvSpPr txBox="1"/>
          <p:nvPr/>
        </p:nvSpPr>
        <p:spPr>
          <a:xfrm>
            <a:off x="1221961" y="5704362"/>
            <a:ext cx="611314" cy="697598"/>
          </a:xfrm>
          <a:prstGeom prst="rect">
            <a:avLst/>
          </a:prstGeom>
          <a:noFill/>
        </p:spPr>
        <p:txBody>
          <a:bodyPr wrap="square" rtlCol="0">
            <a:spAutoFit/>
          </a:bodyPr>
          <a:lstStyle/>
          <a:p>
            <a:pPr algn="r"/>
            <a:r>
              <a:rPr lang="en-IN" dirty="0"/>
              <a:t>CLR       SC</a:t>
            </a:r>
          </a:p>
        </p:txBody>
      </p:sp>
      <mc:AlternateContent xmlns:mc="http://schemas.openxmlformats.org/markup-compatibility/2006" xmlns:a14="http://schemas.microsoft.com/office/drawing/2010/main">
        <mc:Choice Requires="a14">
          <p:sp>
            <p:nvSpPr>
              <p:cNvPr id="119" name="TextBox 118"/>
              <p:cNvSpPr txBox="1"/>
              <p:nvPr/>
            </p:nvSpPr>
            <p:spPr>
              <a:xfrm>
                <a:off x="2678808" y="91440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119" name="TextBox 118"/>
              <p:cNvSpPr txBox="1">
                <a:spLocks noRot="1" noChangeAspect="1" noMove="1" noResize="1" noEditPoints="1" noAdjustHandles="1" noChangeArrowheads="1" noChangeShapeType="1" noTextEdit="1"/>
              </p:cNvSpPr>
              <p:nvPr/>
            </p:nvSpPr>
            <p:spPr>
              <a:xfrm>
                <a:off x="2678808" y="914400"/>
                <a:ext cx="611314" cy="39862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3496751" y="91440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120" name="TextBox 119"/>
              <p:cNvSpPr txBox="1">
                <a:spLocks noRot="1" noChangeAspect="1" noMove="1" noResize="1" noEditPoints="1" noAdjustHandles="1" noChangeArrowheads="1" noChangeShapeType="1" noTextEdit="1"/>
              </p:cNvSpPr>
              <p:nvPr/>
            </p:nvSpPr>
            <p:spPr>
              <a:xfrm>
                <a:off x="3496751" y="914400"/>
                <a:ext cx="611314" cy="398628"/>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4280925" y="915159"/>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121" name="TextBox 120"/>
              <p:cNvSpPr txBox="1">
                <a:spLocks noRot="1" noChangeAspect="1" noMove="1" noResize="1" noEditPoints="1" noAdjustHandles="1" noChangeArrowheads="1" noChangeShapeType="1" noTextEdit="1"/>
              </p:cNvSpPr>
              <p:nvPr/>
            </p:nvSpPr>
            <p:spPr>
              <a:xfrm>
                <a:off x="4280925" y="915159"/>
                <a:ext cx="611314" cy="398628"/>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5065099" y="935977"/>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xmlns="">
          <p:sp>
            <p:nvSpPr>
              <p:cNvPr id="122" name="TextBox 121"/>
              <p:cNvSpPr txBox="1">
                <a:spLocks noRot="1" noChangeAspect="1" noMove="1" noResize="1" noEditPoints="1" noAdjustHandles="1" noChangeArrowheads="1" noChangeShapeType="1" noTextEdit="1"/>
              </p:cNvSpPr>
              <p:nvPr/>
            </p:nvSpPr>
            <p:spPr>
              <a:xfrm>
                <a:off x="5065099" y="935977"/>
                <a:ext cx="611314" cy="398628"/>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5854738" y="936619"/>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xmlns="">
          <p:sp>
            <p:nvSpPr>
              <p:cNvPr id="123" name="TextBox 122"/>
              <p:cNvSpPr txBox="1">
                <a:spLocks noRot="1" noChangeAspect="1" noMove="1" noResize="1" noEditPoints="1" noAdjustHandles="1" noChangeArrowheads="1" noChangeShapeType="1" noTextEdit="1"/>
              </p:cNvSpPr>
              <p:nvPr/>
            </p:nvSpPr>
            <p:spPr>
              <a:xfrm>
                <a:off x="5854738" y="936619"/>
                <a:ext cx="611314" cy="398628"/>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a:off x="6640712" y="929404"/>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5</m:t>
                          </m:r>
                        </m:sub>
                      </m:sSub>
                    </m:oMath>
                  </m:oMathPara>
                </a14:m>
                <a:endParaRPr lang="en-IN" dirty="0"/>
              </a:p>
            </p:txBody>
          </p:sp>
        </mc:Choice>
        <mc:Fallback xmlns="">
          <p:sp>
            <p:nvSpPr>
              <p:cNvPr id="124" name="TextBox 123"/>
              <p:cNvSpPr txBox="1">
                <a:spLocks noRot="1" noChangeAspect="1" noMove="1" noResize="1" noEditPoints="1" noAdjustHandles="1" noChangeArrowheads="1" noChangeShapeType="1" noTextEdit="1"/>
              </p:cNvSpPr>
              <p:nvPr/>
            </p:nvSpPr>
            <p:spPr>
              <a:xfrm>
                <a:off x="6640712" y="929404"/>
                <a:ext cx="611314" cy="398628"/>
              </a:xfrm>
              <a:prstGeom prst="rect">
                <a:avLst/>
              </a:prstGeom>
              <a:blipFill rotWithShape="0">
                <a:blip r:embed="rId13"/>
                <a:stretch>
                  <a:fillRect/>
                </a:stretch>
              </a:blipFill>
            </p:spPr>
            <p:txBody>
              <a:bodyPr/>
              <a:lstStyle/>
              <a:p>
                <a:r>
                  <a:rPr lang="en-US">
                    <a:noFill/>
                  </a:rPr>
                  <a:t> </a:t>
                </a:r>
              </a:p>
            </p:txBody>
          </p:sp>
        </mc:Fallback>
      </mc:AlternateContent>
      <p:grpSp>
        <p:nvGrpSpPr>
          <p:cNvPr id="14" name="Group 13"/>
          <p:cNvGrpSpPr/>
          <p:nvPr/>
        </p:nvGrpSpPr>
        <p:grpSpPr>
          <a:xfrm>
            <a:off x="6111990" y="2110034"/>
            <a:ext cx="1643395" cy="337000"/>
            <a:chOff x="6111990" y="2110034"/>
            <a:chExt cx="1643395" cy="337000"/>
          </a:xfrm>
        </p:grpSpPr>
        <p:cxnSp>
          <p:nvCxnSpPr>
            <p:cNvPr id="34" name="Straight Connector 33"/>
            <p:cNvCxnSpPr/>
            <p:nvPr/>
          </p:nvCxnSpPr>
          <p:spPr>
            <a:xfrm flipH="1">
              <a:off x="6199322" y="2118057"/>
              <a:ext cx="68694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111990"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014265" y="2436437"/>
              <a:ext cx="741120" cy="1059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904653" y="2110034"/>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cxnSp>
        <p:nvCxnSpPr>
          <p:cNvPr id="17" name="Curved Connector 16"/>
          <p:cNvCxnSpPr/>
          <p:nvPr/>
        </p:nvCxnSpPr>
        <p:spPr>
          <a:xfrm rot="5400000">
            <a:off x="5215323" y="4807694"/>
            <a:ext cx="1135813" cy="657523"/>
          </a:xfrm>
          <a:prstGeom prst="curvedConnector3">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a:off x="5734383" y="5326755"/>
            <a:ext cx="497962" cy="257252"/>
          </a:xfrm>
          <a:prstGeom prst="curvedConnector3">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itle 20"/>
          <p:cNvSpPr>
            <a:spLocks noGrp="1"/>
          </p:cNvSpPr>
          <p:nvPr>
            <p:ph type="title"/>
          </p:nvPr>
        </p:nvSpPr>
        <p:spPr/>
        <p:txBody>
          <a:bodyPr/>
          <a:lstStyle/>
          <a:p>
            <a:r>
              <a:rPr lang="en-US" dirty="0"/>
              <a:t>Timing Cycle </a:t>
            </a:r>
            <a:r>
              <a:rPr lang="en-US"/>
              <a:t>for D</a:t>
            </a:r>
            <a:r>
              <a:rPr lang="en-US" baseline="-25000" dirty="0"/>
              <a:t>3</a:t>
            </a:r>
            <a:r>
              <a:rPr lang="en-US"/>
              <a:t>T</a:t>
            </a:r>
            <a:r>
              <a:rPr lang="en-US" baseline="-25000"/>
              <a:t>4</a:t>
            </a:r>
            <a:r>
              <a:rPr lang="en-US" dirty="0"/>
              <a:t>: SC </a:t>
            </a:r>
            <a:r>
              <a:rPr lang="en-US" dirty="0">
                <a:latin typeface="Cambria Math" panose="02040503050406030204" pitchFamily="18" charset="0"/>
                <a:ea typeface="Cambria Math" panose="02040503050406030204" pitchFamily="18" charset="0"/>
              </a:rPr>
              <a:t>←</a:t>
            </a:r>
            <a:r>
              <a:rPr lang="en-US" dirty="0"/>
              <a:t> 0</a:t>
            </a:r>
          </a:p>
        </p:txBody>
      </p:sp>
    </p:spTree>
    <p:extLst>
      <p:ext uri="{BB962C8B-B14F-4D97-AF65-F5344CB8AC3E}">
        <p14:creationId xmlns:p14="http://schemas.microsoft.com/office/powerpoint/2010/main" val="2502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down)">
                                      <p:cBhvr>
                                        <p:cTn id="13" dur="500"/>
                                        <p:tgtEl>
                                          <p:spTgt spid="69"/>
                                        </p:tgtEl>
                                      </p:cBhvr>
                                    </p:animEffect>
                                  </p:childTnLst>
                                </p:cTn>
                              </p:par>
                              <p:par>
                                <p:cTn id="14" presetID="22" presetClass="entr" presetSubtype="4"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down)">
                                      <p:cBhvr>
                                        <p:cTn id="16" dur="500"/>
                                        <p:tgtEl>
                                          <p:spTgt spid="70"/>
                                        </p:tgtEl>
                                      </p:cBhvr>
                                    </p:animEffect>
                                  </p:childTnLst>
                                </p:cTn>
                              </p:par>
                              <p:par>
                                <p:cTn id="17" presetID="22" presetClass="entr" presetSubtype="4"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par>
                                <p:cTn id="20" presetID="22" presetClass="entr" presetSubtype="4"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down)">
                                      <p:cBhvr>
                                        <p:cTn id="22" dur="500"/>
                                        <p:tgtEl>
                                          <p:spTgt spid="72"/>
                                        </p:tgtEl>
                                      </p:cBhvr>
                                    </p:animEffect>
                                  </p:childTnLst>
                                </p:cTn>
                              </p:par>
                              <p:par>
                                <p:cTn id="23" presetID="22" presetClass="entr" presetSubtype="4"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down)">
                                      <p:cBhvr>
                                        <p:cTn id="25" dur="500"/>
                                        <p:tgtEl>
                                          <p:spTgt spid="73"/>
                                        </p:tgtEl>
                                      </p:cBhvr>
                                    </p:animEffect>
                                  </p:childTnLst>
                                </p:cTn>
                              </p:par>
                              <p:par>
                                <p:cTn id="26" presetID="22" presetClass="entr" presetSubtype="4"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down)">
                                      <p:cBhvr>
                                        <p:cTn id="28" dur="500"/>
                                        <p:tgtEl>
                                          <p:spTgt spid="7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down)">
                                      <p:cBhvr>
                                        <p:cTn id="31" dur="500"/>
                                        <p:tgtEl>
                                          <p:spTgt spid="1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wipe(down)">
                                      <p:cBhvr>
                                        <p:cTn id="34" dur="500"/>
                                        <p:tgtEl>
                                          <p:spTgt spid="12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wipe(down)">
                                      <p:cBhvr>
                                        <p:cTn id="37" dur="500"/>
                                        <p:tgtEl>
                                          <p:spTgt spid="12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wipe(down)">
                                      <p:cBhvr>
                                        <p:cTn id="40" dur="500"/>
                                        <p:tgtEl>
                                          <p:spTgt spid="12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wipe(down)">
                                      <p:cBhvr>
                                        <p:cTn id="43" dur="500"/>
                                        <p:tgtEl>
                                          <p:spTgt spid="1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wipe(down)">
                                      <p:cBhvr>
                                        <p:cTn id="46" dur="500"/>
                                        <p:tgtEl>
                                          <p:spTgt spid="12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wipe(down)">
                                      <p:cBhvr>
                                        <p:cTn id="49" dur="500"/>
                                        <p:tgtEl>
                                          <p:spTgt spid="1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down)">
                                      <p:cBhvr>
                                        <p:cTn id="57" dur="500"/>
                                        <p:tgtEl>
                                          <p:spTgt spid="1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wipe(down)">
                                      <p:cBhvr>
                                        <p:cTn id="65" dur="500"/>
                                        <p:tgtEl>
                                          <p:spTgt spid="1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500"/>
                                        <p:tgtEl>
                                          <p:spTgt spid="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wipe(down)">
                                      <p:cBhvr>
                                        <p:cTn id="73" dur="500"/>
                                        <p:tgtEl>
                                          <p:spTgt spid="1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wipe(down)">
                                      <p:cBhvr>
                                        <p:cTn id="81" dur="500"/>
                                        <p:tgtEl>
                                          <p:spTgt spid="11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left)">
                                      <p:cBhvr>
                                        <p:cTn id="86" dur="500"/>
                                        <p:tgtEl>
                                          <p:spTgt spid="1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Effect transition="in" filter="wipe(down)">
                                      <p:cBhvr>
                                        <p:cTn id="89" dur="500"/>
                                        <p:tgtEl>
                                          <p:spTgt spid="11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17"/>
                                        </p:tgtEl>
                                        <p:attrNameLst>
                                          <p:attrName>style.visibility</p:attrName>
                                        </p:attrNameLst>
                                      </p:cBhvr>
                                      <p:to>
                                        <p:strVal val="visible"/>
                                      </p:to>
                                    </p:set>
                                    <p:animEffect transition="in" filter="wipe(down)">
                                      <p:cBhvr>
                                        <p:cTn id="97" dur="500"/>
                                        <p:tgtEl>
                                          <p:spTgt spid="11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18"/>
                                        </p:tgtEl>
                                        <p:attrNameLst>
                                          <p:attrName>style.visibility</p:attrName>
                                        </p:attrNameLst>
                                      </p:cBhvr>
                                      <p:to>
                                        <p:strVal val="visible"/>
                                      </p:to>
                                    </p:set>
                                    <p:animEffect transition="in" filter="wipe(left)">
                                      <p:cBhvr>
                                        <p:cTn id="105" dur="500"/>
                                        <p:tgtEl>
                                          <p:spTgt spid="11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wipe(up)">
                                      <p:cBhvr>
                                        <p:cTn id="110" dur="500"/>
                                        <p:tgtEl>
                                          <p:spTgt spid="17"/>
                                        </p:tgtEl>
                                      </p:cBhvr>
                                    </p:animEffect>
                                  </p:childTnLst>
                                </p:cTn>
                              </p:par>
                              <p:par>
                                <p:cTn id="111" presetID="22" presetClass="entr" presetSubtype="1" fill="hold" nodeType="with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wipe(up)">
                                      <p:cBhvr>
                                        <p:cTn id="113" dur="500"/>
                                        <p:tgtEl>
                                          <p:spTgt spid="2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wipe(left)">
                                      <p:cBhvr>
                                        <p:cTn id="1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lstStyle/>
          <a:p>
            <a:pPr lvl="0" algn="just"/>
            <a:r>
              <a:rPr lang="en-US" dirty="0"/>
              <a:t>The last three waveforms shows how SC is cleared when D</a:t>
            </a:r>
            <a:r>
              <a:rPr lang="en-US" baseline="-25000" dirty="0"/>
              <a:t>3</a:t>
            </a:r>
            <a:r>
              <a:rPr lang="en-US" dirty="0"/>
              <a:t>T</a:t>
            </a:r>
            <a:r>
              <a:rPr lang="en-US" baseline="-25000" dirty="0"/>
              <a:t>4</a:t>
            </a:r>
            <a:r>
              <a:rPr lang="en-US" dirty="0"/>
              <a:t> = 1.</a:t>
            </a:r>
          </a:p>
          <a:p>
            <a:pPr lvl="0" algn="just"/>
            <a:r>
              <a:rPr lang="en-US" dirty="0"/>
              <a:t>Output D</a:t>
            </a:r>
            <a:r>
              <a:rPr lang="en-US" baseline="-25000" dirty="0"/>
              <a:t>3</a:t>
            </a:r>
            <a:r>
              <a:rPr lang="en-US" dirty="0"/>
              <a:t> from the operation decoder becomes active at the end of timing signal T</a:t>
            </a:r>
            <a:r>
              <a:rPr lang="en-US" baseline="-25000" dirty="0"/>
              <a:t>2</a:t>
            </a:r>
            <a:r>
              <a:rPr lang="en-US" dirty="0"/>
              <a:t>.</a:t>
            </a:r>
          </a:p>
          <a:p>
            <a:pPr lvl="0" algn="just"/>
            <a:r>
              <a:rPr lang="en-US" dirty="0"/>
              <a:t>When timing signal T</a:t>
            </a:r>
            <a:r>
              <a:rPr lang="en-US" baseline="-25000" dirty="0"/>
              <a:t>4</a:t>
            </a:r>
            <a:r>
              <a:rPr lang="en-US" dirty="0"/>
              <a:t> becomes active, the output of the AND gate that implements the control function D</a:t>
            </a:r>
            <a:r>
              <a:rPr lang="en-US" baseline="-25000" dirty="0"/>
              <a:t>3</a:t>
            </a:r>
            <a:r>
              <a:rPr lang="en-US" dirty="0"/>
              <a:t>T</a:t>
            </a:r>
            <a:r>
              <a:rPr lang="en-US" baseline="-25000" dirty="0"/>
              <a:t>4</a:t>
            </a:r>
            <a:r>
              <a:rPr lang="en-US" dirty="0"/>
              <a:t> becomes active.</a:t>
            </a:r>
          </a:p>
          <a:p>
            <a:pPr algn="just"/>
            <a:r>
              <a:rPr lang="en-US" dirty="0"/>
              <a:t>This signal is applied to the CLR input of SC.</a:t>
            </a:r>
          </a:p>
          <a:p>
            <a:pPr algn="just"/>
            <a:r>
              <a:rPr lang="en-US" dirty="0"/>
              <a:t>On the next positive clock transition the counter is cleared to 0.</a:t>
            </a:r>
          </a:p>
          <a:p>
            <a:pPr algn="just"/>
            <a:r>
              <a:rPr lang="en-US" dirty="0"/>
              <a:t>This causes the timing signal T</a:t>
            </a:r>
            <a:r>
              <a:rPr lang="en-US" baseline="-25000" dirty="0"/>
              <a:t>0</a:t>
            </a:r>
            <a:r>
              <a:rPr lang="en-US" dirty="0"/>
              <a:t> to become active instead of T</a:t>
            </a:r>
            <a:r>
              <a:rPr lang="en-US" baseline="-25000" dirty="0"/>
              <a:t>5</a:t>
            </a:r>
            <a:r>
              <a:rPr lang="en-US" dirty="0"/>
              <a:t> that would have been active if SC were incremented instead of cleared.</a:t>
            </a:r>
          </a:p>
        </p:txBody>
      </p:sp>
    </p:spTree>
    <p:extLst>
      <p:ext uri="{BB962C8B-B14F-4D97-AF65-F5344CB8AC3E}">
        <p14:creationId xmlns:p14="http://schemas.microsoft.com/office/powerpoint/2010/main" val="219161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Organization</a:t>
            </a:r>
          </a:p>
        </p:txBody>
      </p:sp>
      <p:sp>
        <p:nvSpPr>
          <p:cNvPr id="3" name="Content Placeholder 2"/>
          <p:cNvSpPr>
            <a:spLocks noGrp="1"/>
          </p:cNvSpPr>
          <p:nvPr>
            <p:ph idx="1"/>
          </p:nvPr>
        </p:nvSpPr>
        <p:spPr/>
        <p:txBody>
          <a:bodyPr/>
          <a:lstStyle/>
          <a:p>
            <a:r>
              <a:rPr lang="en-US" dirty="0"/>
              <a:t>Hardwired Control</a:t>
            </a:r>
          </a:p>
          <a:p>
            <a:pPr lvl="1"/>
            <a:r>
              <a:rPr lang="en-US" dirty="0"/>
              <a:t>The control logic is implemented with gates, flips-flops, decoders and other digital circuits.</a:t>
            </a:r>
          </a:p>
          <a:p>
            <a:pPr lvl="1"/>
            <a:r>
              <a:rPr lang="en-US" dirty="0"/>
              <a:t>It can be optimized to produce a fast mode of operation.</a:t>
            </a:r>
          </a:p>
          <a:p>
            <a:pPr lvl="1"/>
            <a:r>
              <a:rPr lang="en-US" dirty="0"/>
              <a:t>It requires changes in the wiring among the various components if the design has to be modified or changed.</a:t>
            </a:r>
          </a:p>
          <a:p>
            <a:r>
              <a:rPr lang="en-US" dirty="0"/>
              <a:t>Microprogrammed Control</a:t>
            </a:r>
          </a:p>
          <a:p>
            <a:pPr lvl="1"/>
            <a:r>
              <a:rPr lang="en-US" dirty="0"/>
              <a:t>The control information is stored in a control memory.</a:t>
            </a:r>
          </a:p>
          <a:p>
            <a:pPr lvl="1"/>
            <a:r>
              <a:rPr lang="en-US" dirty="0"/>
              <a:t>The control memory is programmed to initiate the required sequence of micro-operations.</a:t>
            </a:r>
          </a:p>
          <a:p>
            <a:pPr lvl="1"/>
            <a:r>
              <a:rPr lang="en-US" dirty="0"/>
              <a:t>Any required changes or modifications can be done by updating the microprogram in control memory.</a:t>
            </a:r>
          </a:p>
          <a:p>
            <a:endParaRPr lang="en-US" dirty="0"/>
          </a:p>
        </p:txBody>
      </p:sp>
    </p:spTree>
    <p:extLst>
      <p:ext uri="{BB962C8B-B14F-4D97-AF65-F5344CB8AC3E}">
        <p14:creationId xmlns:p14="http://schemas.microsoft.com/office/powerpoint/2010/main" val="129227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p>
        </p:txBody>
      </p:sp>
      <p:sp>
        <p:nvSpPr>
          <p:cNvPr id="3" name="Content Placeholder 2"/>
          <p:cNvSpPr>
            <a:spLocks noGrp="1"/>
          </p:cNvSpPr>
          <p:nvPr>
            <p:ph idx="1"/>
          </p:nvPr>
        </p:nvSpPr>
        <p:spPr/>
        <p:txBody>
          <a:bodyPr/>
          <a:lstStyle/>
          <a:p>
            <a:pPr lvl="0" algn="just"/>
            <a:r>
              <a:rPr lang="en-US" dirty="0"/>
              <a:t>A program residing in the memory unit of the computer consists of a sequence of instructions. In the basic computer each instruction cycle consists of the following phases:</a:t>
            </a:r>
          </a:p>
          <a:p>
            <a:pPr marL="857230" lvl="1" indent="-457200">
              <a:buFont typeface="+mj-lt"/>
              <a:buAutoNum type="arabicPeriod"/>
            </a:pPr>
            <a:r>
              <a:rPr lang="en-US" dirty="0"/>
              <a:t>Fetch an instruction from memory.</a:t>
            </a:r>
          </a:p>
          <a:p>
            <a:pPr marL="857230" lvl="1" indent="-457200">
              <a:buFont typeface="+mj-lt"/>
              <a:buAutoNum type="arabicPeriod"/>
            </a:pPr>
            <a:r>
              <a:rPr lang="en-US" dirty="0"/>
              <a:t>Decode the instruction.</a:t>
            </a:r>
          </a:p>
          <a:p>
            <a:pPr marL="857230" lvl="1" indent="-457200">
              <a:buFont typeface="+mj-lt"/>
              <a:buAutoNum type="arabicPeriod"/>
            </a:pPr>
            <a:r>
              <a:rPr lang="en-US" dirty="0"/>
              <a:t>Read the effective address from memory if the instruction has an indirect address.</a:t>
            </a:r>
          </a:p>
          <a:p>
            <a:pPr marL="857230" lvl="1" indent="-457200">
              <a:buFont typeface="+mj-lt"/>
              <a:buAutoNum type="arabicPeriod"/>
            </a:pPr>
            <a:r>
              <a:rPr lang="en-US" dirty="0"/>
              <a:t>Execute the instruction.</a:t>
            </a:r>
          </a:p>
          <a:p>
            <a:pPr lvl="0" algn="just"/>
            <a:r>
              <a:rPr lang="en-US" dirty="0"/>
              <a:t>After step 4, the control goes back to step 1 to fetch, decode and execute the next instruction. </a:t>
            </a:r>
          </a:p>
          <a:p>
            <a:pPr lvl="0" algn="just"/>
            <a:r>
              <a:rPr lang="en-US" dirty="0"/>
              <a:t>This process continues unless a HALT instruction is encountered.</a:t>
            </a:r>
          </a:p>
        </p:txBody>
      </p:sp>
    </p:spTree>
    <p:extLst>
      <p:ext uri="{BB962C8B-B14F-4D97-AF65-F5344CB8AC3E}">
        <p14:creationId xmlns:p14="http://schemas.microsoft.com/office/powerpoint/2010/main" val="14032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p>
        </p:txBody>
      </p:sp>
      <p:sp>
        <p:nvSpPr>
          <p:cNvPr id="3" name="Content Placeholder 2"/>
          <p:cNvSpPr>
            <a:spLocks noGrp="1"/>
          </p:cNvSpPr>
          <p:nvPr>
            <p:ph idx="1"/>
          </p:nvPr>
        </p:nvSpPr>
        <p:spPr>
          <a:xfrm>
            <a:off x="190500" y="990600"/>
            <a:ext cx="8763000" cy="1371600"/>
          </a:xfrm>
        </p:spPr>
        <p:txBody>
          <a:bodyPr/>
          <a:lstStyle/>
          <a:p>
            <a:r>
              <a:rPr lang="en-US" dirty="0"/>
              <a:t>Fetch &amp; Decode</a:t>
            </a:r>
          </a:p>
          <a:p>
            <a:pPr lvl="1"/>
            <a:r>
              <a:rPr lang="en-US" dirty="0"/>
              <a:t>PC is loaded with the address of the first instruction in the program.</a:t>
            </a:r>
          </a:p>
          <a:p>
            <a:pPr lvl="1"/>
            <a:r>
              <a:rPr lang="en-US" dirty="0"/>
              <a:t>The micro-operations for fetch and decode phases are as follows:</a:t>
            </a:r>
          </a:p>
        </p:txBody>
      </p:sp>
      <mc:AlternateContent xmlns:mc="http://schemas.openxmlformats.org/markup-compatibility/2006" xmlns:a14="http://schemas.microsoft.com/office/drawing/2010/main">
        <mc:Choice Requires="a14">
          <p:sp>
            <p:nvSpPr>
              <p:cNvPr id="4" name="Rectangle 3"/>
              <p:cNvSpPr/>
              <p:nvPr/>
            </p:nvSpPr>
            <p:spPr>
              <a:xfrm>
                <a:off x="971842" y="2362200"/>
                <a:ext cx="17763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0</m:t>
                          </m:r>
                        </m:sub>
                      </m:sSub>
                      <m:r>
                        <a:rPr lang="en-US" sz="2000" i="1">
                          <a:latin typeface="Cambria Math" panose="02040503050406030204" pitchFamily="18" charset="0"/>
                        </a:rPr>
                        <m:t> : </m:t>
                      </m:r>
                      <m:r>
                        <a:rPr lang="en-US" sz="2000" i="1">
                          <a:latin typeface="Cambria Math" panose="02040503050406030204" pitchFamily="18" charset="0"/>
                        </a:rPr>
                        <m:t>𝐴𝑅</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𝑃𝐶</m:t>
                      </m:r>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971842" y="2362200"/>
                <a:ext cx="1776319" cy="40011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71842" y="2823865"/>
                <a:ext cx="36111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1</m:t>
                          </m:r>
                        </m:sub>
                      </m:sSub>
                      <m:r>
                        <a:rPr lang="en-US" sz="2000" i="1">
                          <a:latin typeface="Cambria Math" panose="02040503050406030204" pitchFamily="18" charset="0"/>
                        </a:rPr>
                        <m:t> :</m:t>
                      </m:r>
                      <m:r>
                        <a:rPr lang="en-US" sz="2000" b="0" i="1" smtClean="0">
                          <a:latin typeface="Cambria Math" panose="02040503050406030204" pitchFamily="18" charset="0"/>
                        </a:rPr>
                        <m:t>𝐼𝑅</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𝐴𝑅</m:t>
                          </m:r>
                        </m:e>
                      </m:d>
                      <m:r>
                        <a:rPr lang="en-US" sz="2000" b="0" i="1" smtClean="0">
                          <a:latin typeface="Cambria Math" panose="02040503050406030204" pitchFamily="18" charset="0"/>
                        </a:rPr>
                        <m:t>, </m:t>
                      </m:r>
                      <m:r>
                        <a:rPr lang="en-US" sz="2000" b="0" i="1" smtClean="0">
                          <a:latin typeface="Cambria Math" panose="02040503050406030204" pitchFamily="18" charset="0"/>
                        </a:rPr>
                        <m:t>𝑃𝐶</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𝑃𝐶</m:t>
                      </m:r>
                      <m:r>
                        <a:rPr lang="en-US" sz="2000" b="0" i="1"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971842" y="2823865"/>
                <a:ext cx="3611117" cy="40011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71842" y="3285530"/>
                <a:ext cx="763875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b="0" i="1" smtClean="0">
                              <a:latin typeface="Cambria Math" panose="02040503050406030204" pitchFamily="18" charset="0"/>
                            </a:rPr>
                            <m:t>7</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𝐷𝑒𝑐𝑜𝑑𝑒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𝐼𝑅</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12−14</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𝐴𝑅</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𝐼𝑅</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0−11</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𝐼𝑅</m:t>
                      </m:r>
                      <m:r>
                        <a:rPr lang="en-US" sz="2000" b="0" i="1" smtClean="0">
                          <a:latin typeface="Cambria Math" panose="02040503050406030204" pitchFamily="18" charset="0"/>
                          <a:ea typeface="Cambria Math" panose="02040503050406030204" pitchFamily="18" charset="0"/>
                        </a:rPr>
                        <m:t>(15)</m:t>
                      </m:r>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971842" y="3285530"/>
                <a:ext cx="7638758" cy="400110"/>
              </a:xfrm>
              <a:prstGeom prst="rect">
                <a:avLst/>
              </a:prstGeom>
              <a:blipFill rotWithShape="0">
                <a:blip r:embed="rId4"/>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CE88904F-0A07-4CC7-9C40-196F83D655E2}"/>
                  </a:ext>
                </a:extLst>
              </p:cNvPr>
              <p:cNvSpPr/>
              <p:nvPr/>
            </p:nvSpPr>
            <p:spPr>
              <a:xfrm>
                <a:off x="223035" y="3886200"/>
                <a:ext cx="7924800" cy="2077492"/>
              </a:xfrm>
              <a:prstGeom prst="rect">
                <a:avLst/>
              </a:prstGeom>
            </p:spPr>
            <p:txBody>
              <a:bodyPr wrap="square">
                <a:spAutoFit/>
              </a:bodyPr>
              <a:lstStyle/>
              <a:p>
                <a:pPr marL="342900" indent="-342900">
                  <a:spcAft>
                    <a:spcPts val="300"/>
                  </a:spcAft>
                  <a:buFont typeface="Wingdings" panose="05000000000000000000" pitchFamily="2" charset="2"/>
                  <a:buChar char="§"/>
                </a:pPr>
                <a:r>
                  <a:rPr lang="en-US" sz="2400" dirty="0">
                    <a:latin typeface="+mj-lt"/>
                  </a:rPr>
                  <a:t>Determine the type of instruction</a:t>
                </a:r>
              </a:p>
              <a:p>
                <a:pPr marL="800100" lvl="1" indent="-342900" algn="just">
                  <a:spcAft>
                    <a:spcPts val="300"/>
                  </a:spcAft>
                  <a:buFont typeface="Arial" panose="020B0604020202020204" pitchFamily="34" charset="0"/>
                  <a:buChar char="•"/>
                </a:pPr>
                <a:r>
                  <a:rPr lang="en-US" sz="2000" dirty="0"/>
                  <a:t>During time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3</m:t>
                        </m:r>
                      </m:sub>
                    </m:sSub>
                  </m:oMath>
                </a14:m>
                <a:r>
                  <a:rPr lang="en-US" sz="2000" dirty="0"/>
                  <a:t>, the control unit determines the type of instruction i.e. Memory reference, Register reference or Input-Output instruction.</a:t>
                </a:r>
              </a:p>
              <a:p>
                <a:pPr marL="800100" lvl="1" indent="-342900" algn="just">
                  <a:spcAft>
                    <a:spcPts val="300"/>
                  </a:spcAft>
                  <a:buFont typeface="Arial" panose="020B0604020202020204" pitchFamily="34" charset="0"/>
                  <a:buChar char="•"/>
                </a:pPr>
                <a:r>
                  <a:rPr lang="en-US" sz="2000" dirty="0"/>
                  <a:t>If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7</m:t>
                        </m:r>
                      </m:sub>
                    </m:sSub>
                    <m:r>
                      <a:rPr lang="en-US" sz="2000" i="1">
                        <a:latin typeface="Cambria Math" panose="02040503050406030204" pitchFamily="18" charset="0"/>
                      </a:rPr>
                      <m:t>=1</m:t>
                    </m:r>
                  </m:oMath>
                </a14:m>
                <a:r>
                  <a:rPr lang="en-US" sz="2000" dirty="0"/>
                  <a:t> then instruction must be register reference or input-output else memory reference instruction.</a:t>
                </a:r>
              </a:p>
            </p:txBody>
          </p:sp>
        </mc:Choice>
        <mc:Fallback xmlns="">
          <p:sp>
            <p:nvSpPr>
              <p:cNvPr id="8" name="Rectangle 7">
                <a:extLst>
                  <a:ext uri="{FF2B5EF4-FFF2-40B4-BE49-F238E27FC236}">
                    <a16:creationId xmlns:a16="http://schemas.microsoft.com/office/drawing/2014/main" id="{CE88904F-0A07-4CC7-9C40-196F83D655E2}"/>
                  </a:ext>
                </a:extLst>
              </p:cNvPr>
              <p:cNvSpPr>
                <a:spLocks noRot="1" noChangeAspect="1" noMove="1" noResize="1" noEditPoints="1" noAdjustHandles="1" noChangeArrowheads="1" noChangeShapeType="1" noTextEdit="1"/>
              </p:cNvSpPr>
              <p:nvPr/>
            </p:nvSpPr>
            <p:spPr>
              <a:xfrm>
                <a:off x="223035" y="3886200"/>
                <a:ext cx="7924800" cy="2077492"/>
              </a:xfrm>
              <a:prstGeom prst="rect">
                <a:avLst/>
              </a:prstGeom>
              <a:blipFill>
                <a:blip r:embed="rId5"/>
                <a:stretch>
                  <a:fillRect l="-1077" t="-2353" r="-769" b="-4412"/>
                </a:stretch>
              </a:blipFill>
            </p:spPr>
            <p:txBody>
              <a:bodyPr/>
              <a:lstStyle/>
              <a:p>
                <a:r>
                  <a:rPr lang="en-IN">
                    <a:noFill/>
                  </a:rPr>
                  <a:t> </a:t>
                </a:r>
              </a:p>
            </p:txBody>
          </p:sp>
        </mc:Fallback>
      </mc:AlternateContent>
    </p:spTree>
    <p:extLst>
      <p:ext uri="{BB962C8B-B14F-4D97-AF65-F5344CB8AC3E}">
        <p14:creationId xmlns:p14="http://schemas.microsoft.com/office/powerpoint/2010/main" val="251646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xEl>
                                              <p:pRg st="1" end="1"/>
                                            </p:txEl>
                                          </p:spTgt>
                                        </p:tgtEl>
                                        <p:attrNameLst>
                                          <p:attrName>style.visibility</p:attrName>
                                        </p:attrNameLst>
                                      </p:cBhvr>
                                      <p:to>
                                        <p:strVal val="visible"/>
                                      </p:to>
                                    </p:set>
                                    <p:animEffect transition="in" filter="fade">
                                      <p:cBhvr>
                                        <p:cTn id="44" dur="500"/>
                                        <p:tgtEl>
                                          <p:spTgt spid="8">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Effect transition="in" filter="fade">
                                      <p:cBhvr>
                                        <p:cTn id="49"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12601" y="153050"/>
            <a:ext cx="1085850" cy="37719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Start</a:t>
            </a:r>
          </a:p>
          <a:p>
            <a:pPr algn="ctr"/>
            <a:r>
              <a:rPr lang="en-US" sz="1500" dirty="0"/>
              <a:t>SC </a:t>
            </a:r>
            <a:r>
              <a:rPr lang="en-US" sz="1500" dirty="0">
                <a:latin typeface="Cambria Math" panose="02040503050406030204" pitchFamily="18" charset="0"/>
                <a:ea typeface="Cambria Math" panose="02040503050406030204" pitchFamily="18" charset="0"/>
              </a:rPr>
              <a:t>← 0</a:t>
            </a:r>
            <a:endParaRPr lang="en-US" sz="1500" dirty="0"/>
          </a:p>
        </p:txBody>
      </p:sp>
      <p:sp>
        <p:nvSpPr>
          <p:cNvPr id="5" name="Rectangle 4"/>
          <p:cNvSpPr/>
          <p:nvPr/>
        </p:nvSpPr>
        <p:spPr>
          <a:xfrm>
            <a:off x="4113701" y="920957"/>
            <a:ext cx="1085850"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PC</a:t>
            </a:r>
            <a:endParaRPr lang="en-US" sz="1500" dirty="0"/>
          </a:p>
        </p:txBody>
      </p:sp>
      <p:sp>
        <p:nvSpPr>
          <p:cNvPr id="6" name="Rectangle 5"/>
          <p:cNvSpPr/>
          <p:nvPr/>
        </p:nvSpPr>
        <p:spPr>
          <a:xfrm>
            <a:off x="3597519" y="1566252"/>
            <a:ext cx="2116015"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M[AR], PC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PC + 1</a:t>
            </a:r>
            <a:endParaRPr lang="en-US" sz="1500" dirty="0"/>
          </a:p>
        </p:txBody>
      </p:sp>
      <p:sp>
        <p:nvSpPr>
          <p:cNvPr id="7" name="Rectangle 6"/>
          <p:cNvSpPr/>
          <p:nvPr/>
        </p:nvSpPr>
        <p:spPr>
          <a:xfrm>
            <a:off x="3106498" y="2233565"/>
            <a:ext cx="3098057" cy="4564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Decode operation code in IR(12-14)</a:t>
            </a:r>
          </a:p>
          <a:p>
            <a:pPr algn="ctr"/>
            <a:r>
              <a:rPr lang="en-US" sz="1500" dirty="0">
                <a:ea typeface="Cambria Math" panose="02040503050406030204" pitchFamily="18" charset="0"/>
              </a:rPr>
              <a:t>AR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IR(0-11), I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IR(15)</a:t>
            </a:r>
            <a:endParaRPr lang="en-US" sz="1500" dirty="0"/>
          </a:p>
        </p:txBody>
      </p:sp>
      <p:sp>
        <p:nvSpPr>
          <p:cNvPr id="8" name="Diamond 7"/>
          <p:cNvSpPr/>
          <p:nvPr/>
        </p:nvSpPr>
        <p:spPr>
          <a:xfrm>
            <a:off x="4275856" y="2980384"/>
            <a:ext cx="75933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7</a:t>
            </a:r>
          </a:p>
        </p:txBody>
      </p:sp>
      <p:sp>
        <p:nvSpPr>
          <p:cNvPr id="9" name="Diamond 8"/>
          <p:cNvSpPr/>
          <p:nvPr/>
        </p:nvSpPr>
        <p:spPr>
          <a:xfrm>
            <a:off x="3172207" y="3444846"/>
            <a:ext cx="47148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a:t>
            </a:r>
            <a:endParaRPr lang="en-US" sz="1500" baseline="-25000" dirty="0"/>
          </a:p>
        </p:txBody>
      </p:sp>
      <p:sp>
        <p:nvSpPr>
          <p:cNvPr id="10" name="Diamond 9"/>
          <p:cNvSpPr/>
          <p:nvPr/>
        </p:nvSpPr>
        <p:spPr>
          <a:xfrm>
            <a:off x="6203290" y="3444846"/>
            <a:ext cx="47148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a:t>
            </a:r>
            <a:endParaRPr lang="en-US" sz="1500" baseline="-25000" dirty="0"/>
          </a:p>
        </p:txBody>
      </p:sp>
      <p:sp>
        <p:nvSpPr>
          <p:cNvPr id="11" name="Rectangle 10"/>
          <p:cNvSpPr/>
          <p:nvPr/>
        </p:nvSpPr>
        <p:spPr>
          <a:xfrm>
            <a:off x="2159538" y="4342118"/>
            <a:ext cx="1194435" cy="88939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input-output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sp>
        <p:nvSpPr>
          <p:cNvPr id="12" name="Rectangle 11"/>
          <p:cNvSpPr/>
          <p:nvPr/>
        </p:nvSpPr>
        <p:spPr>
          <a:xfrm>
            <a:off x="3458046" y="4342118"/>
            <a:ext cx="1589793" cy="88939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a:t>
            </a:r>
          </a:p>
          <a:p>
            <a:pPr algn="ctr"/>
            <a:r>
              <a:rPr lang="en-US" sz="1500" dirty="0"/>
              <a:t>register-reference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sp>
        <p:nvSpPr>
          <p:cNvPr id="13" name="Rectangle 12"/>
          <p:cNvSpPr/>
          <p:nvPr/>
        </p:nvSpPr>
        <p:spPr>
          <a:xfrm>
            <a:off x="5206364" y="4437409"/>
            <a:ext cx="1194436"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M[AR]</a:t>
            </a:r>
            <a:endParaRPr lang="en-US" sz="1500" dirty="0"/>
          </a:p>
        </p:txBody>
      </p:sp>
      <p:sp>
        <p:nvSpPr>
          <p:cNvPr id="14" name="Rectangle 13"/>
          <p:cNvSpPr/>
          <p:nvPr/>
        </p:nvSpPr>
        <p:spPr>
          <a:xfrm>
            <a:off x="6651784" y="4440148"/>
            <a:ext cx="815816"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Nothing</a:t>
            </a:r>
          </a:p>
        </p:txBody>
      </p:sp>
      <p:sp>
        <p:nvSpPr>
          <p:cNvPr id="15" name="Rectangle 14"/>
          <p:cNvSpPr/>
          <p:nvPr/>
        </p:nvSpPr>
        <p:spPr>
          <a:xfrm>
            <a:off x="5181600" y="5283486"/>
            <a:ext cx="2327615" cy="97833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a:t>
            </a:r>
          </a:p>
          <a:p>
            <a:pPr algn="ctr"/>
            <a:r>
              <a:rPr lang="en-US" sz="1500" dirty="0"/>
              <a:t>memory-reference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cxnSp>
        <p:nvCxnSpPr>
          <p:cNvPr id="17" name="Straight Arrow Connector 16"/>
          <p:cNvCxnSpPr>
            <a:stCxn id="4" idx="2"/>
            <a:endCxn id="5" idx="0"/>
          </p:cNvCxnSpPr>
          <p:nvPr/>
        </p:nvCxnSpPr>
        <p:spPr>
          <a:xfrm>
            <a:off x="4655526" y="530240"/>
            <a:ext cx="1100" cy="39071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6" idx="0"/>
          </p:cNvCxnSpPr>
          <p:nvPr/>
        </p:nvCxnSpPr>
        <p:spPr>
          <a:xfrm flipH="1">
            <a:off x="4655527" y="1232685"/>
            <a:ext cx="1099" cy="33356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7" idx="0"/>
          </p:cNvCxnSpPr>
          <p:nvPr/>
        </p:nvCxnSpPr>
        <p:spPr>
          <a:xfrm flipH="1">
            <a:off x="4655526" y="1877979"/>
            <a:ext cx="1" cy="35558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7" idx="2"/>
            <a:endCxn id="8" idx="0"/>
          </p:cNvCxnSpPr>
          <p:nvPr/>
        </p:nvCxnSpPr>
        <p:spPr>
          <a:xfrm flipH="1">
            <a:off x="4655525" y="2689965"/>
            <a:ext cx="2" cy="290419"/>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cxnSpLocks/>
            <a:stCxn id="8" idx="1"/>
            <a:endCxn id="9" idx="0"/>
          </p:cNvCxnSpPr>
          <p:nvPr/>
        </p:nvCxnSpPr>
        <p:spPr>
          <a:xfrm rot="10800000" flipV="1">
            <a:off x="3407952" y="3188202"/>
            <a:ext cx="867905" cy="25664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cxnSpLocks/>
            <a:stCxn id="8" idx="3"/>
            <a:endCxn id="10" idx="0"/>
          </p:cNvCxnSpPr>
          <p:nvPr/>
        </p:nvCxnSpPr>
        <p:spPr>
          <a:xfrm>
            <a:off x="5035194" y="3188203"/>
            <a:ext cx="1403840" cy="25664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9" idx="1"/>
            <a:endCxn id="11" idx="0"/>
          </p:cNvCxnSpPr>
          <p:nvPr/>
        </p:nvCxnSpPr>
        <p:spPr>
          <a:xfrm rot="10800000" flipV="1">
            <a:off x="2756757" y="3652664"/>
            <a:ext cx="415451" cy="68945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9" idx="3"/>
            <a:endCxn id="12" idx="0"/>
          </p:cNvCxnSpPr>
          <p:nvPr/>
        </p:nvCxnSpPr>
        <p:spPr>
          <a:xfrm>
            <a:off x="3643695" y="3652665"/>
            <a:ext cx="609248" cy="68945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0" idx="1"/>
            <a:endCxn id="13" idx="0"/>
          </p:cNvCxnSpPr>
          <p:nvPr/>
        </p:nvCxnSpPr>
        <p:spPr>
          <a:xfrm rot="10800000" flipV="1">
            <a:off x="5803582" y="3652665"/>
            <a:ext cx="399708" cy="784744"/>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0" idx="3"/>
            <a:endCxn id="14" idx="0"/>
          </p:cNvCxnSpPr>
          <p:nvPr/>
        </p:nvCxnSpPr>
        <p:spPr>
          <a:xfrm>
            <a:off x="6674778" y="3652665"/>
            <a:ext cx="384914" cy="78748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801474" y="4747172"/>
            <a:ext cx="0" cy="54000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7061770" y="4769778"/>
            <a:ext cx="0" cy="54000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2"/>
          </p:cNvCxnSpPr>
          <p:nvPr/>
        </p:nvCxnSpPr>
        <p:spPr>
          <a:xfrm>
            <a:off x="2756756" y="5231512"/>
            <a:ext cx="0" cy="135502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p:cNvCxnSpPr>
          <p:nvPr/>
        </p:nvCxnSpPr>
        <p:spPr>
          <a:xfrm>
            <a:off x="4252943" y="5231512"/>
            <a:ext cx="0" cy="135502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2"/>
          </p:cNvCxnSpPr>
          <p:nvPr/>
        </p:nvCxnSpPr>
        <p:spPr>
          <a:xfrm>
            <a:off x="6345408" y="6261820"/>
            <a:ext cx="0" cy="32471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1524000" y="6572250"/>
            <a:ext cx="4824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5" idx="1"/>
          </p:cNvCxnSpPr>
          <p:nvPr/>
        </p:nvCxnSpPr>
        <p:spPr>
          <a:xfrm rot="5400000" flipH="1" flipV="1">
            <a:off x="63701" y="2534821"/>
            <a:ext cx="5508000" cy="2592000"/>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Rectangle 74"/>
              <p:cNvSpPr/>
              <p:nvPr/>
            </p:nvSpPr>
            <p:spPr>
              <a:xfrm>
                <a:off x="4928260" y="647527"/>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0</m:t>
                          </m:r>
                        </m:sub>
                      </m:sSub>
                    </m:oMath>
                  </m:oMathPara>
                </a14:m>
                <a:endParaRPr lang="en-US" sz="1350" dirty="0"/>
              </a:p>
            </p:txBody>
          </p:sp>
        </mc:Choice>
        <mc:Fallback xmlns="">
          <p:sp>
            <p:nvSpPr>
              <p:cNvPr id="75" name="Rectangle 74"/>
              <p:cNvSpPr>
                <a:spLocks noRot="1" noChangeAspect="1" noMove="1" noResize="1" noEditPoints="1" noAdjustHandles="1" noChangeArrowheads="1" noChangeShapeType="1" noTextEdit="1"/>
              </p:cNvSpPr>
              <p:nvPr/>
            </p:nvSpPr>
            <p:spPr>
              <a:xfrm>
                <a:off x="4928260" y="647527"/>
                <a:ext cx="388055" cy="30008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452562" y="1289253"/>
                <a:ext cx="384016"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1</m:t>
                          </m:r>
                        </m:sub>
                      </m:sSub>
                    </m:oMath>
                  </m:oMathPara>
                </a14:m>
                <a:endParaRPr lang="en-US" sz="1350" dirty="0"/>
              </a:p>
            </p:txBody>
          </p:sp>
        </mc:Choice>
        <mc:Fallback xmlns="">
          <p:sp>
            <p:nvSpPr>
              <p:cNvPr id="76" name="Rectangle 75"/>
              <p:cNvSpPr>
                <a:spLocks noRot="1" noChangeAspect="1" noMove="1" noResize="1" noEditPoints="1" noAdjustHandles="1" noChangeArrowheads="1" noChangeShapeType="1" noTextEdit="1"/>
              </p:cNvSpPr>
              <p:nvPr/>
            </p:nvSpPr>
            <p:spPr>
              <a:xfrm>
                <a:off x="5452562" y="1289253"/>
                <a:ext cx="384016" cy="30008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5926271" y="1965991"/>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2</m:t>
                          </m:r>
                        </m:sub>
                      </m:sSub>
                    </m:oMath>
                  </m:oMathPara>
                </a14:m>
                <a:endParaRPr lang="en-US" sz="1350" dirty="0"/>
              </a:p>
            </p:txBody>
          </p:sp>
        </mc:Choice>
        <mc:Fallback xmlns="">
          <p:sp>
            <p:nvSpPr>
              <p:cNvPr id="77" name="Rectangle 76"/>
              <p:cNvSpPr>
                <a:spLocks noRot="1" noChangeAspect="1" noMove="1" noResize="1" noEditPoints="1" noAdjustHandles="1" noChangeArrowheads="1" noChangeShapeType="1" noTextEdit="1"/>
              </p:cNvSpPr>
              <p:nvPr/>
            </p:nvSpPr>
            <p:spPr>
              <a:xfrm>
                <a:off x="5926271" y="1965991"/>
                <a:ext cx="388055" cy="30008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078822" y="4085256"/>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78" name="Rectangle 77"/>
              <p:cNvSpPr>
                <a:spLocks noRot="1" noChangeAspect="1" noMove="1" noResize="1" noEditPoints="1" noAdjustHandles="1" noChangeArrowheads="1" noChangeShapeType="1" noTextEdit="1"/>
              </p:cNvSpPr>
              <p:nvPr/>
            </p:nvSpPr>
            <p:spPr>
              <a:xfrm>
                <a:off x="3078822" y="4085256"/>
                <a:ext cx="388055" cy="30008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4770204" y="4085256"/>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79" name="Rectangle 78"/>
              <p:cNvSpPr>
                <a:spLocks noRot="1" noChangeAspect="1" noMove="1" noResize="1" noEditPoints="1" noAdjustHandles="1" noChangeArrowheads="1" noChangeShapeType="1" noTextEdit="1"/>
              </p:cNvSpPr>
              <p:nvPr/>
            </p:nvSpPr>
            <p:spPr>
              <a:xfrm>
                <a:off x="4770204" y="4085256"/>
                <a:ext cx="388055" cy="30008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6137096" y="4097419"/>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80" name="Rectangle 79"/>
              <p:cNvSpPr>
                <a:spLocks noRot="1" noChangeAspect="1" noMove="1" noResize="1" noEditPoints="1" noAdjustHandles="1" noChangeArrowheads="1" noChangeShapeType="1" noTextEdit="1"/>
              </p:cNvSpPr>
              <p:nvPr/>
            </p:nvSpPr>
            <p:spPr>
              <a:xfrm>
                <a:off x="6137096" y="4097419"/>
                <a:ext cx="388055" cy="30008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7196841" y="4122904"/>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81" name="Rectangle 80"/>
              <p:cNvSpPr>
                <a:spLocks noRot="1" noChangeAspect="1" noMove="1" noResize="1" noEditPoints="1" noAdjustHandles="1" noChangeArrowheads="1" noChangeShapeType="1" noTextEdit="1"/>
              </p:cNvSpPr>
              <p:nvPr/>
            </p:nvSpPr>
            <p:spPr>
              <a:xfrm>
                <a:off x="7196841" y="4122904"/>
                <a:ext cx="388055" cy="300082"/>
              </a:xfrm>
              <a:prstGeom prst="rect">
                <a:avLst/>
              </a:prstGeom>
              <a:blipFill>
                <a:blip r:embed="rId7"/>
                <a:stretch>
                  <a:fillRect/>
                </a:stretch>
              </a:blipFill>
            </p:spPr>
            <p:txBody>
              <a:bodyPr/>
              <a:lstStyle/>
              <a:p>
                <a:r>
                  <a:rPr lang="en-IN">
                    <a:noFill/>
                  </a:rPr>
                  <a:t> </a:t>
                </a:r>
              </a:p>
            </p:txBody>
          </p:sp>
        </mc:Fallback>
      </mc:AlternateContent>
      <p:sp>
        <p:nvSpPr>
          <p:cNvPr id="82" name="Rectangle 81"/>
          <p:cNvSpPr/>
          <p:nvPr/>
        </p:nvSpPr>
        <p:spPr>
          <a:xfrm>
            <a:off x="2895367" y="2913322"/>
            <a:ext cx="1566070" cy="300082"/>
          </a:xfrm>
          <a:prstGeom prst="rect">
            <a:avLst/>
          </a:prstGeom>
        </p:spPr>
        <p:txBody>
          <a:bodyPr wrap="none">
            <a:spAutoFit/>
          </a:bodyPr>
          <a:lstStyle/>
          <a:p>
            <a:r>
              <a:rPr lang="en-US" sz="1350" dirty="0"/>
              <a:t>(Register or I/O) = 1</a:t>
            </a:r>
          </a:p>
        </p:txBody>
      </p:sp>
      <p:sp>
        <p:nvSpPr>
          <p:cNvPr id="83" name="Rectangle 82"/>
          <p:cNvSpPr/>
          <p:nvPr/>
        </p:nvSpPr>
        <p:spPr>
          <a:xfrm>
            <a:off x="4891604" y="2913322"/>
            <a:ext cx="1874231" cy="300082"/>
          </a:xfrm>
          <a:prstGeom prst="rect">
            <a:avLst/>
          </a:prstGeom>
        </p:spPr>
        <p:txBody>
          <a:bodyPr wrap="none">
            <a:spAutoFit/>
          </a:bodyPr>
          <a:lstStyle/>
          <a:p>
            <a:r>
              <a:rPr lang="en-US" sz="1350" dirty="0"/>
              <a:t>= 0 (Memory-reference)</a:t>
            </a:r>
          </a:p>
        </p:txBody>
      </p:sp>
      <p:sp>
        <p:nvSpPr>
          <p:cNvPr id="84" name="Rectangle 83"/>
          <p:cNvSpPr/>
          <p:nvPr/>
        </p:nvSpPr>
        <p:spPr>
          <a:xfrm>
            <a:off x="2503825" y="3397330"/>
            <a:ext cx="768159" cy="300082"/>
          </a:xfrm>
          <a:prstGeom prst="rect">
            <a:avLst/>
          </a:prstGeom>
        </p:spPr>
        <p:txBody>
          <a:bodyPr wrap="none">
            <a:spAutoFit/>
          </a:bodyPr>
          <a:lstStyle/>
          <a:p>
            <a:r>
              <a:rPr lang="en-US" sz="1350" dirty="0"/>
              <a:t>(I/O) = 1</a:t>
            </a:r>
          </a:p>
        </p:txBody>
      </p:sp>
      <p:sp>
        <p:nvSpPr>
          <p:cNvPr id="85" name="Rectangle 84"/>
          <p:cNvSpPr/>
          <p:nvPr/>
        </p:nvSpPr>
        <p:spPr>
          <a:xfrm>
            <a:off x="3560067" y="3397330"/>
            <a:ext cx="1077859" cy="300082"/>
          </a:xfrm>
          <a:prstGeom prst="rect">
            <a:avLst/>
          </a:prstGeom>
        </p:spPr>
        <p:txBody>
          <a:bodyPr wrap="none">
            <a:spAutoFit/>
          </a:bodyPr>
          <a:lstStyle/>
          <a:p>
            <a:r>
              <a:rPr lang="en-US" sz="1350" dirty="0"/>
              <a:t>= 0 (register)</a:t>
            </a:r>
          </a:p>
        </p:txBody>
      </p:sp>
      <p:sp>
        <p:nvSpPr>
          <p:cNvPr id="87" name="Rectangle 86"/>
          <p:cNvSpPr/>
          <p:nvPr/>
        </p:nvSpPr>
        <p:spPr>
          <a:xfrm>
            <a:off x="5242957" y="3399619"/>
            <a:ext cx="1081643" cy="300082"/>
          </a:xfrm>
          <a:prstGeom prst="rect">
            <a:avLst/>
          </a:prstGeom>
        </p:spPr>
        <p:txBody>
          <a:bodyPr wrap="none">
            <a:spAutoFit/>
          </a:bodyPr>
          <a:lstStyle/>
          <a:p>
            <a:r>
              <a:rPr lang="en-US" sz="1350" dirty="0"/>
              <a:t>(indirect) = 1</a:t>
            </a:r>
          </a:p>
        </p:txBody>
      </p:sp>
      <p:sp>
        <p:nvSpPr>
          <p:cNvPr id="88" name="Rectangle 87"/>
          <p:cNvSpPr/>
          <p:nvPr/>
        </p:nvSpPr>
        <p:spPr>
          <a:xfrm>
            <a:off x="6669803" y="3399619"/>
            <a:ext cx="950197" cy="300082"/>
          </a:xfrm>
          <a:prstGeom prst="rect">
            <a:avLst/>
          </a:prstGeom>
        </p:spPr>
        <p:txBody>
          <a:bodyPr wrap="none">
            <a:spAutoFit/>
          </a:bodyPr>
          <a:lstStyle/>
          <a:p>
            <a:r>
              <a:rPr lang="en-US" sz="1350" dirty="0"/>
              <a:t>= 0 (direct)</a:t>
            </a:r>
          </a:p>
        </p:txBody>
      </p:sp>
    </p:spTree>
    <p:extLst>
      <p:ext uri="{BB962C8B-B14F-4D97-AF65-F5344CB8AC3E}">
        <p14:creationId xmlns:p14="http://schemas.microsoft.com/office/powerpoint/2010/main" val="108027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up)">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wipe(up)">
                                      <p:cBhvr>
                                        <p:cTn id="30" dur="500"/>
                                        <p:tgtEl>
                                          <p:spTgt spid="76"/>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up)">
                                      <p:cBhvr>
                                        <p:cTn id="46" dur="500"/>
                                        <p:tgtEl>
                                          <p:spTgt spid="7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up)">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up)">
                                      <p:cBhvr>
                                        <p:cTn id="61" dur="500"/>
                                        <p:tgtEl>
                                          <p:spTgt spid="3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wipe(up)">
                                      <p:cBhvr>
                                        <p:cTn id="64" dur="500"/>
                                        <p:tgtEl>
                                          <p:spTgt spid="8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up)">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up)">
                                      <p:cBhvr>
                                        <p:cTn id="74" dur="500"/>
                                        <p:tgtEl>
                                          <p:spTgt spid="33"/>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wipe(up)">
                                      <p:cBhvr>
                                        <p:cTn id="77" dur="500"/>
                                        <p:tgtEl>
                                          <p:spTgt spid="8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up)">
                                      <p:cBhvr>
                                        <p:cTn id="82" dur="500"/>
                                        <p:tgtEl>
                                          <p:spTgt spid="11"/>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up)">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up)">
                                      <p:cBhvr>
                                        <p:cTn id="95" dur="500"/>
                                        <p:tgtEl>
                                          <p:spTgt spid="36"/>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up)">
                                      <p:cBhvr>
                                        <p:cTn id="98" dur="500"/>
                                        <p:tgtEl>
                                          <p:spTgt spid="8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wipe(up)">
                                      <p:cBhvr>
                                        <p:cTn id="103" dur="500"/>
                                        <p:tgtEl>
                                          <p:spTgt spid="12"/>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wipe(up)">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wipe(up)">
                                      <p:cBhvr>
                                        <p:cTn id="111" dur="500"/>
                                        <p:tgtEl>
                                          <p:spTgt spid="5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up)">
                                      <p:cBhvr>
                                        <p:cTn id="116" dur="500"/>
                                        <p:tgtEl>
                                          <p:spTgt spid="32"/>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83"/>
                                        </p:tgtEl>
                                        <p:attrNameLst>
                                          <p:attrName>style.visibility</p:attrName>
                                        </p:attrNameLst>
                                      </p:cBhvr>
                                      <p:to>
                                        <p:strVal val="visible"/>
                                      </p:to>
                                    </p:set>
                                    <p:animEffect transition="in" filter="wipe(up)">
                                      <p:cBhvr>
                                        <p:cTn id="119" dur="500"/>
                                        <p:tgtEl>
                                          <p:spTgt spid="8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0"/>
                                        </p:tgtEl>
                                        <p:attrNameLst>
                                          <p:attrName>style.visibility</p:attrName>
                                        </p:attrNameLst>
                                      </p:cBhvr>
                                      <p:to>
                                        <p:strVal val="visible"/>
                                      </p:to>
                                    </p:set>
                                    <p:animEffect transition="in" filter="wipe(up)">
                                      <p:cBhvr>
                                        <p:cTn id="124" dur="500"/>
                                        <p:tgtEl>
                                          <p:spTgt spid="1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wipe(up)">
                                      <p:cBhvr>
                                        <p:cTn id="129" dur="500"/>
                                        <p:tgtEl>
                                          <p:spTgt spid="39"/>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87"/>
                                        </p:tgtEl>
                                        <p:attrNameLst>
                                          <p:attrName>style.visibility</p:attrName>
                                        </p:attrNameLst>
                                      </p:cBhvr>
                                      <p:to>
                                        <p:strVal val="visible"/>
                                      </p:to>
                                    </p:set>
                                    <p:animEffect transition="in" filter="wipe(up)">
                                      <p:cBhvr>
                                        <p:cTn id="132" dur="500"/>
                                        <p:tgtEl>
                                          <p:spTgt spid="8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wipe(up)">
                                      <p:cBhvr>
                                        <p:cTn id="137" dur="500"/>
                                        <p:tgtEl>
                                          <p:spTgt spid="80"/>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13"/>
                                        </p:tgtEl>
                                        <p:attrNameLst>
                                          <p:attrName>style.visibility</p:attrName>
                                        </p:attrNameLst>
                                      </p:cBhvr>
                                      <p:to>
                                        <p:strVal val="visible"/>
                                      </p:to>
                                    </p:set>
                                    <p:animEffect transition="in" filter="wipe(up)">
                                      <p:cBhvr>
                                        <p:cTn id="140" dur="500"/>
                                        <p:tgtEl>
                                          <p:spTgt spid="13"/>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48"/>
                                        </p:tgtEl>
                                        <p:attrNameLst>
                                          <p:attrName>style.visibility</p:attrName>
                                        </p:attrNameLst>
                                      </p:cBhvr>
                                      <p:to>
                                        <p:strVal val="visible"/>
                                      </p:to>
                                    </p:set>
                                    <p:animEffect transition="in" filter="wipe(up)">
                                      <p:cBhvr>
                                        <p:cTn id="145" dur="500"/>
                                        <p:tgtEl>
                                          <p:spTgt spid="48"/>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ipe(up)">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nodeType="clickEffect">
                                  <p:stCondLst>
                                    <p:cond delay="0"/>
                                  </p:stCondLst>
                                  <p:childTnLst>
                                    <p:set>
                                      <p:cBhvr>
                                        <p:cTn id="154" dur="1" fill="hold">
                                          <p:stCondLst>
                                            <p:cond delay="0"/>
                                          </p:stCondLst>
                                        </p:cTn>
                                        <p:tgtEl>
                                          <p:spTgt spid="40"/>
                                        </p:tgtEl>
                                        <p:attrNameLst>
                                          <p:attrName>style.visibility</p:attrName>
                                        </p:attrNameLst>
                                      </p:cBhvr>
                                      <p:to>
                                        <p:strVal val="visible"/>
                                      </p:to>
                                    </p:set>
                                    <p:animEffect transition="in" filter="wipe(up)">
                                      <p:cBhvr>
                                        <p:cTn id="155" dur="500"/>
                                        <p:tgtEl>
                                          <p:spTgt spid="40"/>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88"/>
                                        </p:tgtEl>
                                        <p:attrNameLst>
                                          <p:attrName>style.visibility</p:attrName>
                                        </p:attrNameLst>
                                      </p:cBhvr>
                                      <p:to>
                                        <p:strVal val="visible"/>
                                      </p:to>
                                    </p:set>
                                    <p:animEffect transition="in" filter="wipe(up)">
                                      <p:cBhvr>
                                        <p:cTn id="158" dur="500"/>
                                        <p:tgtEl>
                                          <p:spTgt spid="88"/>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Effect transition="in" filter="wipe(up)">
                                      <p:cBhvr>
                                        <p:cTn id="163" dur="500"/>
                                        <p:tgtEl>
                                          <p:spTgt spid="14"/>
                                        </p:tgtEl>
                                      </p:cBhvr>
                                    </p:animEffect>
                                  </p:childTnLst>
                                </p:cTn>
                              </p:par>
                              <p:par>
                                <p:cTn id="164" presetID="22" presetClass="entr" presetSubtype="1" fill="hold" grpId="0" nodeType="with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wipe(up)">
                                      <p:cBhvr>
                                        <p:cTn id="166" dur="500"/>
                                        <p:tgtEl>
                                          <p:spTgt spid="81"/>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52"/>
                                        </p:tgtEl>
                                        <p:attrNameLst>
                                          <p:attrName>style.visibility</p:attrName>
                                        </p:attrNameLst>
                                      </p:cBhvr>
                                      <p:to>
                                        <p:strVal val="visible"/>
                                      </p:to>
                                    </p:set>
                                    <p:animEffect transition="in" filter="wipe(up)">
                                      <p:cBhvr>
                                        <p:cTn id="171" dur="500"/>
                                        <p:tgtEl>
                                          <p:spTgt spid="5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1" fill="hold" nodeType="clickEffect">
                                  <p:stCondLst>
                                    <p:cond delay="0"/>
                                  </p:stCondLst>
                                  <p:childTnLst>
                                    <p:set>
                                      <p:cBhvr>
                                        <p:cTn id="175" dur="1" fill="hold">
                                          <p:stCondLst>
                                            <p:cond delay="0"/>
                                          </p:stCondLst>
                                        </p:cTn>
                                        <p:tgtEl>
                                          <p:spTgt spid="60"/>
                                        </p:tgtEl>
                                        <p:attrNameLst>
                                          <p:attrName>style.visibility</p:attrName>
                                        </p:attrNameLst>
                                      </p:cBhvr>
                                      <p:to>
                                        <p:strVal val="visible"/>
                                      </p:to>
                                    </p:set>
                                    <p:animEffect transition="in" filter="wipe(up)">
                                      <p:cBhvr>
                                        <p:cTn id="176" dur="500"/>
                                        <p:tgtEl>
                                          <p:spTgt spid="60"/>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2" fill="hold" nodeType="clickEffect">
                                  <p:stCondLst>
                                    <p:cond delay="0"/>
                                  </p:stCondLst>
                                  <p:childTnLst>
                                    <p:set>
                                      <p:cBhvr>
                                        <p:cTn id="180" dur="1" fill="hold">
                                          <p:stCondLst>
                                            <p:cond delay="0"/>
                                          </p:stCondLst>
                                        </p:cTn>
                                        <p:tgtEl>
                                          <p:spTgt spid="67"/>
                                        </p:tgtEl>
                                        <p:attrNameLst>
                                          <p:attrName>style.visibility</p:attrName>
                                        </p:attrNameLst>
                                      </p:cBhvr>
                                      <p:to>
                                        <p:strVal val="visible"/>
                                      </p:to>
                                    </p:set>
                                    <p:animEffect transition="in" filter="wipe(right)">
                                      <p:cBhvr>
                                        <p:cTn id="181" dur="500"/>
                                        <p:tgtEl>
                                          <p:spTgt spid="67"/>
                                        </p:tgtEl>
                                      </p:cBhvr>
                                    </p:animEffect>
                                  </p:childTnLst>
                                </p:cTn>
                              </p:par>
                              <p:par>
                                <p:cTn id="182" presetID="22" presetClass="entr" presetSubtype="4" fill="hold" nodeType="withEffect">
                                  <p:stCondLst>
                                    <p:cond delay="0"/>
                                  </p:stCondLst>
                                  <p:childTnLst>
                                    <p:set>
                                      <p:cBhvr>
                                        <p:cTn id="183" dur="1" fill="hold">
                                          <p:stCondLst>
                                            <p:cond delay="0"/>
                                          </p:stCondLst>
                                        </p:cTn>
                                        <p:tgtEl>
                                          <p:spTgt spid="70"/>
                                        </p:tgtEl>
                                        <p:attrNameLst>
                                          <p:attrName>style.visibility</p:attrName>
                                        </p:attrNameLst>
                                      </p:cBhvr>
                                      <p:to>
                                        <p:strVal val="visible"/>
                                      </p:to>
                                    </p:set>
                                    <p:animEffect transition="in" filter="wipe(down)">
                                      <p:cBhvr>
                                        <p:cTn id="1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75" grpId="0"/>
      <p:bldP spid="76" grpId="0"/>
      <p:bldP spid="77" grpId="0"/>
      <p:bldP spid="78" grpId="0"/>
      <p:bldP spid="79" grpId="0"/>
      <p:bldP spid="80" grpId="0"/>
      <p:bldP spid="81" grpId="0"/>
      <p:bldP spid="82" grpId="0"/>
      <p:bldP spid="83" grpId="0"/>
      <p:bldP spid="84" grpId="0"/>
      <p:bldP spid="85"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Reference Instruction</a:t>
            </a:r>
          </a:p>
        </p:txBody>
      </p:sp>
      <p:sp>
        <p:nvSpPr>
          <p:cNvPr id="4" name="TextBox 3"/>
          <p:cNvSpPr txBox="1"/>
          <p:nvPr/>
        </p:nvSpPr>
        <p:spPr>
          <a:xfrm>
            <a:off x="228600" y="990600"/>
            <a:ext cx="6167137"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D</a:t>
            </a:r>
            <a:r>
              <a:rPr lang="en-US" sz="2000" i="1" baseline="-25000" dirty="0">
                <a:solidFill>
                  <a:schemeClr val="tx2"/>
                </a:solidFill>
                <a:latin typeface="Times New Roman" panose="02020603050405020304" pitchFamily="18" charset="0"/>
                <a:cs typeface="Times New Roman" panose="02020603050405020304" pitchFamily="18" charset="0"/>
              </a:rPr>
              <a:t>7</a:t>
            </a:r>
            <a:r>
              <a:rPr lang="en-US" sz="2000" i="1" dirty="0">
                <a:solidFill>
                  <a:schemeClr val="tx2"/>
                </a:solidFill>
                <a:latin typeface="Times New Roman" panose="02020603050405020304" pitchFamily="18" charset="0"/>
                <a:cs typeface="Times New Roman" panose="02020603050405020304" pitchFamily="18" charset="0"/>
              </a:rPr>
              <a:t>I’T</a:t>
            </a:r>
            <a:r>
              <a:rPr lang="en-US" sz="2000" i="1" baseline="-25000" dirty="0">
                <a:solidFill>
                  <a:schemeClr val="tx2"/>
                </a:solidFill>
                <a:latin typeface="Times New Roman" panose="02020603050405020304" pitchFamily="18" charset="0"/>
                <a:cs typeface="Times New Roman" panose="02020603050405020304" pitchFamily="18" charset="0"/>
              </a:rPr>
              <a:t>3</a:t>
            </a:r>
            <a:r>
              <a:rPr lang="en-US" sz="2000" i="1" dirty="0">
                <a:solidFill>
                  <a:schemeClr val="tx2"/>
                </a:solidFill>
                <a:latin typeface="Times New Roman" panose="02020603050405020304" pitchFamily="18" charset="0"/>
                <a:cs typeface="Times New Roman" panose="02020603050405020304" pitchFamily="18" charset="0"/>
              </a:rPr>
              <a:t> = r</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mj-lt"/>
                <a:cs typeface="Times New Roman" panose="02020603050405020304" pitchFamily="18" charset="0"/>
              </a:rPr>
              <a:t>(common to all register reference instructions)</a:t>
            </a:r>
            <a:endParaRPr lang="en-US" sz="2000" i="1" baseline="-25000" dirty="0">
              <a:solidFill>
                <a:schemeClr val="tx2"/>
              </a:solidFill>
              <a:latin typeface="+mj-lt"/>
              <a:cs typeface="Times New Roman" panose="02020603050405020304" pitchFamily="18" charset="0"/>
            </a:endParaRPr>
          </a:p>
        </p:txBody>
      </p:sp>
      <p:sp>
        <p:nvSpPr>
          <p:cNvPr id="5" name="TextBox 4"/>
          <p:cNvSpPr txBox="1"/>
          <p:nvPr/>
        </p:nvSpPr>
        <p:spPr>
          <a:xfrm>
            <a:off x="228599" y="1371660"/>
            <a:ext cx="5689506"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IR(</a:t>
            </a:r>
            <a:r>
              <a:rPr lang="en-US" sz="2000" i="1" dirty="0" err="1">
                <a:solidFill>
                  <a:schemeClr val="tx2"/>
                </a:solidFill>
                <a:latin typeface="Times New Roman" panose="02020603050405020304" pitchFamily="18" charset="0"/>
                <a:cs typeface="Times New Roman" panose="02020603050405020304" pitchFamily="18" charset="0"/>
              </a:rPr>
              <a:t>i</a:t>
            </a:r>
            <a:r>
              <a:rPr lang="en-US" sz="2000" i="1" dirty="0">
                <a:solidFill>
                  <a:schemeClr val="tx2"/>
                </a:solidFill>
                <a:latin typeface="Times New Roman" panose="02020603050405020304" pitchFamily="18" charset="0"/>
                <a:cs typeface="Times New Roman" panose="02020603050405020304" pitchFamily="18" charset="0"/>
              </a:rPr>
              <a:t>) = B</a:t>
            </a:r>
            <a:r>
              <a:rPr lang="en-US" sz="2000" i="1" baseline="-25000" dirty="0">
                <a:solidFill>
                  <a:schemeClr val="tx2"/>
                </a:solidFill>
                <a:latin typeface="Times New Roman" panose="02020603050405020304" pitchFamily="18" charset="0"/>
                <a:cs typeface="Times New Roman" panose="02020603050405020304" pitchFamily="18" charset="0"/>
              </a:rPr>
              <a:t>i</a:t>
            </a:r>
            <a:r>
              <a:rPr lang="en-US" sz="2000" dirty="0">
                <a:solidFill>
                  <a:schemeClr val="tx2"/>
                </a:solidFill>
                <a:latin typeface="Times New Roman" panose="02020603050405020304" pitchFamily="18" charset="0"/>
                <a:cs typeface="Times New Roman" panose="02020603050405020304" pitchFamily="18" charset="0"/>
              </a:rPr>
              <a:t> [bit in </a:t>
            </a:r>
            <a:r>
              <a:rPr lang="en-US" sz="2000" i="1" dirty="0">
                <a:solidFill>
                  <a:schemeClr val="tx2"/>
                </a:solidFill>
                <a:latin typeface="Times New Roman" panose="02020603050405020304" pitchFamily="18" charset="0"/>
                <a:cs typeface="Times New Roman" panose="02020603050405020304" pitchFamily="18" charset="0"/>
              </a:rPr>
              <a:t>IR</a:t>
            </a:r>
            <a:r>
              <a:rPr lang="en-US" sz="2000" dirty="0">
                <a:solidFill>
                  <a:schemeClr val="tx2"/>
                </a:solidFill>
                <a:latin typeface="Times New Roman" panose="02020603050405020304" pitchFamily="18" charset="0"/>
                <a:cs typeface="Times New Roman" panose="02020603050405020304" pitchFamily="18" charset="0"/>
              </a:rPr>
              <a:t>(0-11) that specifies the operation]</a:t>
            </a:r>
            <a:endParaRPr lang="en-US" sz="2000" i="1" baseline="-25000" dirty="0">
              <a:solidFill>
                <a:schemeClr val="tx2"/>
              </a:solidFill>
              <a:latin typeface="+mj-lt"/>
              <a:cs typeface="Times New Roman" panose="02020603050405020304" pitchFamily="18" charset="0"/>
            </a:endParaRPr>
          </a:p>
        </p:txBody>
      </p:sp>
      <p:sp>
        <p:nvSpPr>
          <p:cNvPr id="6" name="TextBox 5"/>
          <p:cNvSpPr txBox="1"/>
          <p:nvPr/>
        </p:nvSpPr>
        <p:spPr>
          <a:xfrm>
            <a:off x="228599" y="1752600"/>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CLA</a:t>
            </a:r>
          </a:p>
        </p:txBody>
      </p:sp>
      <p:sp>
        <p:nvSpPr>
          <p:cNvPr id="7" name="TextBox 6"/>
          <p:cNvSpPr txBox="1"/>
          <p:nvPr/>
        </p:nvSpPr>
        <p:spPr>
          <a:xfrm>
            <a:off x="1042227" y="1752600"/>
            <a:ext cx="59836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11</a:t>
            </a:r>
          </a:p>
        </p:txBody>
      </p:sp>
      <p:sp>
        <p:nvSpPr>
          <p:cNvPr id="8" name="TextBox 7"/>
          <p:cNvSpPr txBox="1"/>
          <p:nvPr/>
        </p:nvSpPr>
        <p:spPr>
          <a:xfrm>
            <a:off x="1838934" y="1752600"/>
            <a:ext cx="990977"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53200" y="1752600"/>
            <a:ext cx="114672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Clear AC</a:t>
            </a:r>
            <a:endParaRPr lang="en-US" sz="2000"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8599" y="2152710"/>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t>
            </a:r>
          </a:p>
        </p:txBody>
      </p:sp>
      <p:sp>
        <p:nvSpPr>
          <p:cNvPr id="11" name="TextBox 10"/>
          <p:cNvSpPr txBox="1"/>
          <p:nvPr/>
        </p:nvSpPr>
        <p:spPr>
          <a:xfrm>
            <a:off x="1042227" y="2152710"/>
            <a:ext cx="61106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10</a:t>
            </a:r>
          </a:p>
        </p:txBody>
      </p:sp>
      <p:sp>
        <p:nvSpPr>
          <p:cNvPr id="12" name="TextBox 11"/>
          <p:cNvSpPr txBox="1"/>
          <p:nvPr/>
        </p:nvSpPr>
        <p:spPr>
          <a:xfrm>
            <a:off x="1838934" y="2152710"/>
            <a:ext cx="81945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E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553200" y="2152710"/>
            <a:ext cx="96051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Clear E</a:t>
            </a:r>
            <a:endParaRPr lang="en-US" sz="2000"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29585" y="2552820"/>
            <a:ext cx="7697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CMA</a:t>
            </a:r>
          </a:p>
        </p:txBody>
      </p:sp>
      <p:sp>
        <p:nvSpPr>
          <p:cNvPr id="15" name="TextBox 14"/>
          <p:cNvSpPr txBox="1"/>
          <p:nvPr/>
        </p:nvSpPr>
        <p:spPr>
          <a:xfrm>
            <a:off x="1043213" y="255282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9</a:t>
            </a:r>
          </a:p>
        </p:txBody>
      </p:sp>
      <p:sp>
        <p:nvSpPr>
          <p:cNvPr id="16" name="TextBox 15"/>
          <p:cNvSpPr txBox="1"/>
          <p:nvPr/>
        </p:nvSpPr>
        <p:spPr>
          <a:xfrm>
            <a:off x="1839920" y="2552820"/>
            <a:ext cx="120969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endParaRPr lang="en-US" sz="2000" i="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554186" y="2552820"/>
            <a:ext cx="1914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Complement AC</a:t>
            </a:r>
            <a:endParaRPr lang="en-US" sz="2000"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228599" y="2952930"/>
            <a:ext cx="7697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CME</a:t>
            </a:r>
          </a:p>
        </p:txBody>
      </p:sp>
      <p:sp>
        <p:nvSpPr>
          <p:cNvPr id="19" name="TextBox 18"/>
          <p:cNvSpPr txBox="1"/>
          <p:nvPr/>
        </p:nvSpPr>
        <p:spPr>
          <a:xfrm>
            <a:off x="1042227" y="295293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8</a:t>
            </a:r>
          </a:p>
        </p:txBody>
      </p:sp>
      <p:sp>
        <p:nvSpPr>
          <p:cNvPr id="20" name="TextBox 19"/>
          <p:cNvSpPr txBox="1"/>
          <p:nvPr/>
        </p:nvSpPr>
        <p:spPr>
          <a:xfrm>
            <a:off x="1838934" y="2952930"/>
            <a:ext cx="88036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a:t>
            </a:r>
            <a:endParaRPr lang="en-US" sz="2000" i="1"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553200" y="2952930"/>
            <a:ext cx="172835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Complement E</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3361" y="3353040"/>
            <a:ext cx="61266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a:t>
            </a:r>
          </a:p>
        </p:txBody>
      </p:sp>
      <p:sp>
        <p:nvSpPr>
          <p:cNvPr id="23" name="TextBox 22"/>
          <p:cNvSpPr txBox="1"/>
          <p:nvPr/>
        </p:nvSpPr>
        <p:spPr>
          <a:xfrm>
            <a:off x="1046989" y="335304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7</a:t>
            </a:r>
          </a:p>
        </p:txBody>
      </p:sp>
      <p:sp>
        <p:nvSpPr>
          <p:cNvPr id="24" name="TextBox 23"/>
          <p:cNvSpPr txBox="1"/>
          <p:nvPr/>
        </p:nvSpPr>
        <p:spPr>
          <a:xfrm>
            <a:off x="1843696" y="3353040"/>
            <a:ext cx="418146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a:latin typeface="Cambria Math" panose="02040503050406030204" pitchFamily="18" charset="0"/>
                <a:ea typeface="Cambria Math" panose="02040503050406030204" pitchFamily="18" charset="0"/>
                <a:cs typeface="Times New Roman" panose="02020603050405020304" pitchFamily="18" charset="0"/>
              </a:rPr>
              <a:t>shr</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a:latin typeface="Cambria Math" panose="02040503050406030204" pitchFamily="18" charset="0"/>
                <a:ea typeface="Cambria Math" panose="02040503050406030204" pitchFamily="18" charset="0"/>
                <a:cs typeface="Times New Roman" panose="02020603050405020304" pitchFamily="18" charset="0"/>
              </a:rPr>
              <a:t>(15) ←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r>
              <a:rPr lang="en-US" sz="2000" dirty="0">
                <a:latin typeface="Cambria Math" panose="02040503050406030204" pitchFamily="18" charset="0"/>
                <a:ea typeface="Cambria Math" panose="02040503050406030204" pitchFamily="18" charset="0"/>
                <a:cs typeface="Times New Roman" panose="02020603050405020304" pitchFamily="18" charset="0"/>
              </a:rPr>
              <a:t>(0)</a:t>
            </a:r>
            <a:endParaRPr lang="en-US" sz="2000" i="1" baseline="-25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557962" y="3353040"/>
            <a:ext cx="16690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Circulate right</a:t>
            </a:r>
            <a:endParaRPr lang="en-US" sz="2000"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228599" y="373410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CIL</a:t>
            </a:r>
          </a:p>
        </p:txBody>
      </p:sp>
      <p:sp>
        <p:nvSpPr>
          <p:cNvPr id="27" name="TextBox 26"/>
          <p:cNvSpPr txBox="1"/>
          <p:nvPr/>
        </p:nvSpPr>
        <p:spPr>
          <a:xfrm>
            <a:off x="1042227" y="373410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6</a:t>
            </a:r>
          </a:p>
        </p:txBody>
      </p:sp>
      <p:sp>
        <p:nvSpPr>
          <p:cNvPr id="28" name="TextBox 27"/>
          <p:cNvSpPr txBox="1"/>
          <p:nvPr/>
        </p:nvSpPr>
        <p:spPr>
          <a:xfrm>
            <a:off x="1838934" y="3734100"/>
            <a:ext cx="414459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a:latin typeface="Cambria Math" panose="02040503050406030204" pitchFamily="18" charset="0"/>
                <a:ea typeface="Cambria Math" panose="02040503050406030204" pitchFamily="18" charset="0"/>
                <a:cs typeface="Times New Roman" panose="02020603050405020304" pitchFamily="18" charset="0"/>
              </a:rPr>
              <a:t>shl</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a:latin typeface="Cambria Math" panose="02040503050406030204" pitchFamily="18" charset="0"/>
                <a:ea typeface="Cambria Math" panose="02040503050406030204" pitchFamily="18" charset="0"/>
                <a:cs typeface="Times New Roman" panose="02020603050405020304" pitchFamily="18" charset="0"/>
              </a:rPr>
              <a:t>(0) ←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r>
              <a:rPr lang="en-US" sz="2000" dirty="0">
                <a:latin typeface="Cambria Math" panose="02040503050406030204" pitchFamily="18" charset="0"/>
                <a:ea typeface="Cambria Math" panose="02040503050406030204" pitchFamily="18" charset="0"/>
                <a:cs typeface="Times New Roman" panose="02020603050405020304" pitchFamily="18" charset="0"/>
              </a:rPr>
              <a:t>(15)</a:t>
            </a:r>
            <a:endParaRPr lang="en-US" sz="2000" i="1"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553200" y="3734100"/>
            <a:ext cx="152638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Circulate left</a:t>
            </a:r>
            <a:endParaRPr lang="en-US" sz="2000"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25666" y="4115160"/>
            <a:ext cx="62709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INC</a:t>
            </a:r>
          </a:p>
        </p:txBody>
      </p:sp>
      <p:sp>
        <p:nvSpPr>
          <p:cNvPr id="31" name="TextBox 30"/>
          <p:cNvSpPr txBox="1"/>
          <p:nvPr/>
        </p:nvSpPr>
        <p:spPr>
          <a:xfrm>
            <a:off x="1039294" y="411516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5</a:t>
            </a:r>
          </a:p>
        </p:txBody>
      </p:sp>
      <p:sp>
        <p:nvSpPr>
          <p:cNvPr id="32" name="TextBox 31"/>
          <p:cNvSpPr txBox="1"/>
          <p:nvPr/>
        </p:nvSpPr>
        <p:spPr>
          <a:xfrm>
            <a:off x="1836001" y="4115160"/>
            <a:ext cx="159601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+ 1</a:t>
            </a:r>
            <a:endParaRPr lang="en-US" sz="2000" i="1" baseline="-25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550267" y="4115160"/>
            <a:ext cx="162922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Increment AC</a:t>
            </a:r>
            <a:endParaRPr lang="en-US" sz="2000" baseline="-25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233361" y="4510687"/>
            <a:ext cx="6324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SPA</a:t>
            </a:r>
          </a:p>
        </p:txBody>
      </p:sp>
      <p:sp>
        <p:nvSpPr>
          <p:cNvPr id="35" name="TextBox 34"/>
          <p:cNvSpPr txBox="1"/>
          <p:nvPr/>
        </p:nvSpPr>
        <p:spPr>
          <a:xfrm>
            <a:off x="1046989" y="4510687"/>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4</a:t>
            </a:r>
          </a:p>
        </p:txBody>
      </p:sp>
      <p:sp>
        <p:nvSpPr>
          <p:cNvPr id="36" name="TextBox 35"/>
          <p:cNvSpPr txBox="1"/>
          <p:nvPr/>
        </p:nvSpPr>
        <p:spPr>
          <a:xfrm>
            <a:off x="1843696" y="4510687"/>
            <a:ext cx="38843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(15)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6557962" y="4510687"/>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positive</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230428" y="4906214"/>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SNA</a:t>
            </a:r>
          </a:p>
        </p:txBody>
      </p:sp>
      <p:sp>
        <p:nvSpPr>
          <p:cNvPr id="43" name="TextBox 42"/>
          <p:cNvSpPr txBox="1"/>
          <p:nvPr/>
        </p:nvSpPr>
        <p:spPr>
          <a:xfrm>
            <a:off x="1044056" y="4906214"/>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3</a:t>
            </a:r>
          </a:p>
        </p:txBody>
      </p:sp>
      <p:sp>
        <p:nvSpPr>
          <p:cNvPr id="44" name="TextBox 43"/>
          <p:cNvSpPr txBox="1"/>
          <p:nvPr/>
        </p:nvSpPr>
        <p:spPr>
          <a:xfrm>
            <a:off x="1840763" y="4906214"/>
            <a:ext cx="38843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(15)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6555028" y="4906214"/>
            <a:ext cx="258897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negative</a:t>
            </a:r>
            <a:endParaRPr lang="en-US" sz="2000" baseline="-250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230428" y="5305815"/>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SZA</a:t>
            </a:r>
          </a:p>
        </p:txBody>
      </p:sp>
      <p:sp>
        <p:nvSpPr>
          <p:cNvPr id="47" name="TextBox 46"/>
          <p:cNvSpPr txBox="1"/>
          <p:nvPr/>
        </p:nvSpPr>
        <p:spPr>
          <a:xfrm>
            <a:off x="1044056" y="5305815"/>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2</a:t>
            </a:r>
          </a:p>
        </p:txBody>
      </p:sp>
      <p:sp>
        <p:nvSpPr>
          <p:cNvPr id="48" name="TextBox 47"/>
          <p:cNvSpPr txBox="1"/>
          <p:nvPr/>
        </p:nvSpPr>
        <p:spPr>
          <a:xfrm>
            <a:off x="1840763" y="5305815"/>
            <a:ext cx="3457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6555029" y="5305815"/>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zero</a:t>
            </a:r>
            <a:endParaRPr lang="en-US" sz="2000" baseline="-250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233361" y="5667825"/>
            <a:ext cx="6415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SZE</a:t>
            </a:r>
          </a:p>
        </p:txBody>
      </p:sp>
      <p:sp>
        <p:nvSpPr>
          <p:cNvPr id="51" name="TextBox 50"/>
          <p:cNvSpPr txBox="1"/>
          <p:nvPr/>
        </p:nvSpPr>
        <p:spPr>
          <a:xfrm>
            <a:off x="1046989" y="5667825"/>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a:t>
            </a:r>
          </a:p>
        </p:txBody>
      </p:sp>
      <p:sp>
        <p:nvSpPr>
          <p:cNvPr id="52" name="TextBox 51"/>
          <p:cNvSpPr txBox="1"/>
          <p:nvPr/>
        </p:nvSpPr>
        <p:spPr>
          <a:xfrm>
            <a:off x="1843696" y="5667825"/>
            <a:ext cx="328647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6557962" y="5667825"/>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E is zero</a:t>
            </a:r>
            <a:endParaRPr lang="en-US" sz="2000" baseline="-250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233361" y="6063352"/>
            <a:ext cx="66127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HLT</a:t>
            </a:r>
          </a:p>
        </p:txBody>
      </p:sp>
      <p:sp>
        <p:nvSpPr>
          <p:cNvPr id="55" name="TextBox 54"/>
          <p:cNvSpPr txBox="1"/>
          <p:nvPr/>
        </p:nvSpPr>
        <p:spPr>
          <a:xfrm>
            <a:off x="1046989" y="6063352"/>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0</a:t>
            </a:r>
          </a:p>
        </p:txBody>
      </p:sp>
      <p:sp>
        <p:nvSpPr>
          <p:cNvPr id="56" name="TextBox 55"/>
          <p:cNvSpPr txBox="1"/>
          <p:nvPr/>
        </p:nvSpPr>
        <p:spPr>
          <a:xfrm>
            <a:off x="1843696" y="6063352"/>
            <a:ext cx="348845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S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0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is a start-stop flip-flop)</a:t>
            </a:r>
            <a:endParaRPr lang="en-US" sz="2000" i="1" baseline="-250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6557962" y="6063352"/>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Halt Computer</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4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down)">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down)">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down)">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down)">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down)">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wipe(down)">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wipe(down)">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wipe(down)">
                                      <p:cBhvr>
                                        <p:cTn id="132" dur="500"/>
                                        <p:tgtEl>
                                          <p:spTgt spid="2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wipe(down)">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ipe(down)">
                                      <p:cBhvr>
                                        <p:cTn id="142" dur="500"/>
                                        <p:tgtEl>
                                          <p:spTgt spid="3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down)">
                                      <p:cBhvr>
                                        <p:cTn id="147" dur="500"/>
                                        <p:tgtEl>
                                          <p:spTgt spid="3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33"/>
                                        </p:tgtEl>
                                        <p:attrNameLst>
                                          <p:attrName>style.visibility</p:attrName>
                                        </p:attrNameLst>
                                      </p:cBhvr>
                                      <p:to>
                                        <p:strVal val="visible"/>
                                      </p:to>
                                    </p:set>
                                    <p:animEffect transition="in" filter="wipe(down)">
                                      <p:cBhvr>
                                        <p:cTn id="152" dur="500"/>
                                        <p:tgtEl>
                                          <p:spTgt spid="3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wipe(down)">
                                      <p:cBhvr>
                                        <p:cTn id="157" dur="500"/>
                                        <p:tgtEl>
                                          <p:spTgt spid="3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35"/>
                                        </p:tgtEl>
                                        <p:attrNameLst>
                                          <p:attrName>style.visibility</p:attrName>
                                        </p:attrNameLst>
                                      </p:cBhvr>
                                      <p:to>
                                        <p:strVal val="visible"/>
                                      </p:to>
                                    </p:set>
                                    <p:animEffect transition="in" filter="wipe(down)">
                                      <p:cBhvr>
                                        <p:cTn id="162" dur="500"/>
                                        <p:tgtEl>
                                          <p:spTgt spid="3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36"/>
                                        </p:tgtEl>
                                        <p:attrNameLst>
                                          <p:attrName>style.visibility</p:attrName>
                                        </p:attrNameLst>
                                      </p:cBhvr>
                                      <p:to>
                                        <p:strVal val="visible"/>
                                      </p:to>
                                    </p:set>
                                    <p:animEffect transition="in" filter="wipe(down)">
                                      <p:cBhvr>
                                        <p:cTn id="167" dur="500"/>
                                        <p:tgtEl>
                                          <p:spTgt spid="36"/>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37"/>
                                        </p:tgtEl>
                                        <p:attrNameLst>
                                          <p:attrName>style.visibility</p:attrName>
                                        </p:attrNameLst>
                                      </p:cBhvr>
                                      <p:to>
                                        <p:strVal val="visible"/>
                                      </p:to>
                                    </p:set>
                                    <p:animEffect transition="in" filter="wipe(down)">
                                      <p:cBhvr>
                                        <p:cTn id="172" dur="500"/>
                                        <p:tgtEl>
                                          <p:spTgt spid="37"/>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42"/>
                                        </p:tgtEl>
                                        <p:attrNameLst>
                                          <p:attrName>style.visibility</p:attrName>
                                        </p:attrNameLst>
                                      </p:cBhvr>
                                      <p:to>
                                        <p:strVal val="visible"/>
                                      </p:to>
                                    </p:set>
                                    <p:animEffect transition="in" filter="wipe(down)">
                                      <p:cBhvr>
                                        <p:cTn id="177" dur="500"/>
                                        <p:tgtEl>
                                          <p:spTgt spid="42"/>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43"/>
                                        </p:tgtEl>
                                        <p:attrNameLst>
                                          <p:attrName>style.visibility</p:attrName>
                                        </p:attrNameLst>
                                      </p:cBhvr>
                                      <p:to>
                                        <p:strVal val="visible"/>
                                      </p:to>
                                    </p:set>
                                    <p:animEffect transition="in" filter="wipe(down)">
                                      <p:cBhvr>
                                        <p:cTn id="182" dur="500"/>
                                        <p:tgtEl>
                                          <p:spTgt spid="43"/>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grpId="0" nodeType="clickEffect">
                                  <p:stCondLst>
                                    <p:cond delay="0"/>
                                  </p:stCondLst>
                                  <p:childTnLst>
                                    <p:set>
                                      <p:cBhvr>
                                        <p:cTn id="186" dur="1" fill="hold">
                                          <p:stCondLst>
                                            <p:cond delay="0"/>
                                          </p:stCondLst>
                                        </p:cTn>
                                        <p:tgtEl>
                                          <p:spTgt spid="44"/>
                                        </p:tgtEl>
                                        <p:attrNameLst>
                                          <p:attrName>style.visibility</p:attrName>
                                        </p:attrNameLst>
                                      </p:cBhvr>
                                      <p:to>
                                        <p:strVal val="visible"/>
                                      </p:to>
                                    </p:set>
                                    <p:animEffect transition="in" filter="wipe(down)">
                                      <p:cBhvr>
                                        <p:cTn id="187" dur="500"/>
                                        <p:tgtEl>
                                          <p:spTgt spid="44"/>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down)">
                                      <p:cBhvr>
                                        <p:cTn id="192" dur="500"/>
                                        <p:tgtEl>
                                          <p:spTgt spid="45"/>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46"/>
                                        </p:tgtEl>
                                        <p:attrNameLst>
                                          <p:attrName>style.visibility</p:attrName>
                                        </p:attrNameLst>
                                      </p:cBhvr>
                                      <p:to>
                                        <p:strVal val="visible"/>
                                      </p:to>
                                    </p:set>
                                    <p:animEffect transition="in" filter="wipe(down)">
                                      <p:cBhvr>
                                        <p:cTn id="197" dur="500"/>
                                        <p:tgtEl>
                                          <p:spTgt spid="46"/>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7"/>
                                        </p:tgtEl>
                                        <p:attrNameLst>
                                          <p:attrName>style.visibility</p:attrName>
                                        </p:attrNameLst>
                                      </p:cBhvr>
                                      <p:to>
                                        <p:strVal val="visible"/>
                                      </p:to>
                                    </p:set>
                                    <p:animEffect transition="in" filter="wipe(down)">
                                      <p:cBhvr>
                                        <p:cTn id="202" dur="500"/>
                                        <p:tgtEl>
                                          <p:spTgt spid="47"/>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4" fill="hold" grpId="0" nodeType="clickEffect">
                                  <p:stCondLst>
                                    <p:cond delay="0"/>
                                  </p:stCondLst>
                                  <p:childTnLst>
                                    <p:set>
                                      <p:cBhvr>
                                        <p:cTn id="206" dur="1" fill="hold">
                                          <p:stCondLst>
                                            <p:cond delay="0"/>
                                          </p:stCondLst>
                                        </p:cTn>
                                        <p:tgtEl>
                                          <p:spTgt spid="48"/>
                                        </p:tgtEl>
                                        <p:attrNameLst>
                                          <p:attrName>style.visibility</p:attrName>
                                        </p:attrNameLst>
                                      </p:cBhvr>
                                      <p:to>
                                        <p:strVal val="visible"/>
                                      </p:to>
                                    </p:set>
                                    <p:animEffect transition="in" filter="wipe(down)">
                                      <p:cBhvr>
                                        <p:cTn id="207" dur="500"/>
                                        <p:tgtEl>
                                          <p:spTgt spid="48"/>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wipe(down)">
                                      <p:cBhvr>
                                        <p:cTn id="212" dur="500"/>
                                        <p:tgtEl>
                                          <p:spTgt spid="49"/>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50"/>
                                        </p:tgtEl>
                                        <p:attrNameLst>
                                          <p:attrName>style.visibility</p:attrName>
                                        </p:attrNameLst>
                                      </p:cBhvr>
                                      <p:to>
                                        <p:strVal val="visible"/>
                                      </p:to>
                                    </p:set>
                                    <p:animEffect transition="in" filter="wipe(down)">
                                      <p:cBhvr>
                                        <p:cTn id="217" dur="500"/>
                                        <p:tgtEl>
                                          <p:spTgt spid="50"/>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wipe(down)">
                                      <p:cBhvr>
                                        <p:cTn id="222" dur="500"/>
                                        <p:tgtEl>
                                          <p:spTgt spid="51"/>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52"/>
                                        </p:tgtEl>
                                        <p:attrNameLst>
                                          <p:attrName>style.visibility</p:attrName>
                                        </p:attrNameLst>
                                      </p:cBhvr>
                                      <p:to>
                                        <p:strVal val="visible"/>
                                      </p:to>
                                    </p:set>
                                    <p:animEffect transition="in" filter="wipe(down)">
                                      <p:cBhvr>
                                        <p:cTn id="227" dur="500"/>
                                        <p:tgtEl>
                                          <p:spTgt spid="52"/>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53"/>
                                        </p:tgtEl>
                                        <p:attrNameLst>
                                          <p:attrName>style.visibility</p:attrName>
                                        </p:attrNameLst>
                                      </p:cBhvr>
                                      <p:to>
                                        <p:strVal val="visible"/>
                                      </p:to>
                                    </p:set>
                                    <p:animEffect transition="in" filter="wipe(down)">
                                      <p:cBhvr>
                                        <p:cTn id="232" dur="500"/>
                                        <p:tgtEl>
                                          <p:spTgt spid="53"/>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54"/>
                                        </p:tgtEl>
                                        <p:attrNameLst>
                                          <p:attrName>style.visibility</p:attrName>
                                        </p:attrNameLst>
                                      </p:cBhvr>
                                      <p:to>
                                        <p:strVal val="visible"/>
                                      </p:to>
                                    </p:set>
                                    <p:animEffect transition="in" filter="wipe(down)">
                                      <p:cBhvr>
                                        <p:cTn id="237" dur="500"/>
                                        <p:tgtEl>
                                          <p:spTgt spid="54"/>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55"/>
                                        </p:tgtEl>
                                        <p:attrNameLst>
                                          <p:attrName>style.visibility</p:attrName>
                                        </p:attrNameLst>
                                      </p:cBhvr>
                                      <p:to>
                                        <p:strVal val="visible"/>
                                      </p:to>
                                    </p:set>
                                    <p:animEffect transition="in" filter="wipe(down)">
                                      <p:cBhvr>
                                        <p:cTn id="242" dur="500"/>
                                        <p:tgtEl>
                                          <p:spTgt spid="55"/>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0" nodeType="clickEffect">
                                  <p:stCondLst>
                                    <p:cond delay="0"/>
                                  </p:stCondLst>
                                  <p:childTnLst>
                                    <p:set>
                                      <p:cBhvr>
                                        <p:cTn id="246" dur="1" fill="hold">
                                          <p:stCondLst>
                                            <p:cond delay="0"/>
                                          </p:stCondLst>
                                        </p:cTn>
                                        <p:tgtEl>
                                          <p:spTgt spid="56"/>
                                        </p:tgtEl>
                                        <p:attrNameLst>
                                          <p:attrName>style.visibility</p:attrName>
                                        </p:attrNameLst>
                                      </p:cBhvr>
                                      <p:to>
                                        <p:strVal val="visible"/>
                                      </p:to>
                                    </p:set>
                                    <p:animEffect transition="in" filter="wipe(down)">
                                      <p:cBhvr>
                                        <p:cTn id="247" dur="500"/>
                                        <p:tgtEl>
                                          <p:spTgt spid="56"/>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57"/>
                                        </p:tgtEl>
                                        <p:attrNameLst>
                                          <p:attrName>style.visibility</p:attrName>
                                        </p:attrNameLst>
                                      </p:cBhvr>
                                      <p:to>
                                        <p:strVal val="visible"/>
                                      </p:to>
                                    </p:set>
                                    <p:animEffect transition="in" filter="wipe(down)">
                                      <p:cBhvr>
                                        <p:cTn id="25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a:xfrm>
            <a:off x="190500" y="990600"/>
            <a:ext cx="8763000" cy="1905000"/>
          </a:xfrm>
        </p:spPr>
        <p:txBody>
          <a:bodyPr/>
          <a:lstStyle/>
          <a:p>
            <a:pPr marL="457200" indent="-457200" algn="just">
              <a:buFont typeface="+mj-lt"/>
              <a:buAutoNum type="arabicPeriod"/>
            </a:pPr>
            <a:r>
              <a:rPr lang="en-US" dirty="0"/>
              <a:t>AND: AND to AC</a:t>
            </a:r>
          </a:p>
          <a:p>
            <a:pPr marL="457200" indent="0" algn="just">
              <a:buNone/>
            </a:pPr>
            <a:r>
              <a:rPr lang="en-US" dirty="0"/>
              <a:t>This is an instruction that performs the AND logic operation on pairs of bits in AC and the memory word specified by the effective address. The result of the operation is transferred to AC.</a:t>
            </a:r>
          </a:p>
        </p:txBody>
      </p:sp>
      <p:sp>
        <p:nvSpPr>
          <p:cNvPr id="4" name="Rectangle 3"/>
          <p:cNvSpPr/>
          <p:nvPr/>
        </p:nvSpPr>
        <p:spPr>
          <a:xfrm>
            <a:off x="2667000" y="3048000"/>
            <a:ext cx="2869696"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0</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DR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2667000" y="3571220"/>
            <a:ext cx="4337598"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0</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5</a:t>
            </a:r>
            <a:r>
              <a:rPr lang="en-US" sz="2800" dirty="0">
                <a:latin typeface="Calibri" panose="020F0502020204030204" pitchFamily="34" charset="0"/>
                <a:ea typeface="Calibri" panose="020F0502020204030204" pitchFamily="34" charset="0"/>
                <a:cs typeface="Calibri" panose="020F0502020204030204" pitchFamily="34" charset="0"/>
              </a:rPr>
              <a:t>: AC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AC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DR, SC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0</a:t>
            </a:r>
            <a:endParaRPr lang="en-US" sz="2800" dirty="0"/>
          </a:p>
        </p:txBody>
      </p:sp>
    </p:spTree>
    <p:extLst>
      <p:ext uri="{BB962C8B-B14F-4D97-AF65-F5344CB8AC3E}">
        <p14:creationId xmlns:p14="http://schemas.microsoft.com/office/powerpoint/2010/main" val="313900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Codes</a:t>
            </a:r>
          </a:p>
        </p:txBody>
      </p:sp>
      <p:sp>
        <p:nvSpPr>
          <p:cNvPr id="3" name="Content Placeholder 2"/>
          <p:cNvSpPr>
            <a:spLocks noGrp="1"/>
          </p:cNvSpPr>
          <p:nvPr>
            <p:ph idx="1"/>
          </p:nvPr>
        </p:nvSpPr>
        <p:spPr/>
        <p:txBody>
          <a:bodyPr/>
          <a:lstStyle/>
          <a:p>
            <a:pPr algn="just"/>
            <a:r>
              <a:rPr lang="en-US" dirty="0"/>
              <a:t>Program</a:t>
            </a:r>
          </a:p>
          <a:p>
            <a:pPr lvl="1"/>
            <a:r>
              <a:rPr lang="en-US" dirty="0"/>
              <a:t>A program is a set of instructions that specify the operations, operands and the sequence by which processing has to occur.</a:t>
            </a:r>
          </a:p>
          <a:p>
            <a:pPr algn="just"/>
            <a:r>
              <a:rPr lang="en-US" dirty="0"/>
              <a:t>Computer Instruction</a:t>
            </a:r>
          </a:p>
          <a:p>
            <a:pPr lvl="1"/>
            <a:r>
              <a:rPr lang="en-US" dirty="0"/>
              <a:t>A computer instruction is a binary code that specifies a sequence of micro-operations for the computer.</a:t>
            </a:r>
          </a:p>
          <a:p>
            <a:pPr lvl="1"/>
            <a:r>
              <a:rPr lang="en-US" dirty="0"/>
              <a:t>The computer reads each instruction from memory and places it in a control register.</a:t>
            </a:r>
          </a:p>
          <a:p>
            <a:pPr lvl="1"/>
            <a:r>
              <a:rPr lang="en-US" dirty="0"/>
              <a:t>The control then interprets the binary code of the instruction and proceeds to execute it by issuing a sequence of micro-operations.</a:t>
            </a:r>
          </a:p>
        </p:txBody>
      </p:sp>
    </p:spTree>
    <p:extLst>
      <p:ext uri="{BB962C8B-B14F-4D97-AF65-F5344CB8AC3E}">
        <p14:creationId xmlns:p14="http://schemas.microsoft.com/office/powerpoint/2010/main" val="38494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a:xfrm>
            <a:off x="190500" y="990600"/>
            <a:ext cx="8763000" cy="2438400"/>
          </a:xfrm>
        </p:spPr>
        <p:txBody>
          <a:bodyPr>
            <a:normAutofit/>
          </a:bodyPr>
          <a:lstStyle/>
          <a:p>
            <a:pPr marL="457200" indent="-457200" algn="just">
              <a:buFont typeface="+mj-lt"/>
              <a:buAutoNum type="arabicPeriod" startAt="2"/>
            </a:pPr>
            <a:r>
              <a:rPr lang="en-US" dirty="0"/>
              <a:t>ADD: ADD to AC</a:t>
            </a:r>
          </a:p>
          <a:p>
            <a:pPr marL="457200" indent="0" algn="just">
              <a:buNone/>
            </a:pPr>
            <a:r>
              <a:rPr lang="en-US" dirty="0"/>
              <a:t>This instruction adds the content of the memory word specified by the effective address to the value of AC. The sum is transferred into AC and the output carry </a:t>
            </a:r>
            <a:r>
              <a:rPr lang="en-US" dirty="0" err="1"/>
              <a:t>C</a:t>
            </a:r>
            <a:r>
              <a:rPr lang="en-US" baseline="-25000" dirty="0" err="1"/>
              <a:t>out</a:t>
            </a:r>
            <a:r>
              <a:rPr lang="en-US" dirty="0"/>
              <a:t> is transferred to the E (extended accumulator) flip-flop.</a:t>
            </a:r>
          </a:p>
        </p:txBody>
      </p:sp>
      <p:sp>
        <p:nvSpPr>
          <p:cNvPr id="4" name="Rectangle 3"/>
          <p:cNvSpPr/>
          <p:nvPr/>
        </p:nvSpPr>
        <p:spPr>
          <a:xfrm>
            <a:off x="2667000" y="3429000"/>
            <a:ext cx="2951449"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1</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DR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2667000" y="3952220"/>
            <a:ext cx="5793124" cy="523220"/>
          </a:xfrm>
          <a:prstGeom prst="rect">
            <a:avLst/>
          </a:prstGeom>
        </p:spPr>
        <p:txBody>
          <a:bodyPr wrap="none">
            <a:spAutoFit/>
          </a:bodyPr>
          <a:lstStyle/>
          <a:p>
            <a:r>
              <a:rPr lang="en-US" sz="2800" dirty="0"/>
              <a:t>D</a:t>
            </a:r>
            <a:r>
              <a:rPr lang="en-US" sz="2800" baseline="-25000" dirty="0"/>
              <a:t>1</a:t>
            </a:r>
            <a:r>
              <a:rPr lang="en-US" sz="2800" dirty="0"/>
              <a:t>T</a:t>
            </a:r>
            <a:r>
              <a:rPr lang="en-US" sz="2800" baseline="-25000" dirty="0"/>
              <a:t>5</a:t>
            </a:r>
            <a:r>
              <a:rPr lang="en-US" sz="2800" dirty="0"/>
              <a:t>:	AC </a:t>
            </a:r>
            <a:r>
              <a:rPr lang="en-US" sz="2800" dirty="0">
                <a:sym typeface="Symbol" panose="05050102010706020507" pitchFamily="18" charset="2"/>
              </a:rPr>
              <a:t></a:t>
            </a:r>
            <a:r>
              <a:rPr lang="en-US" sz="2800" dirty="0"/>
              <a:t> AC + DR, E </a:t>
            </a:r>
            <a:r>
              <a:rPr lang="en-US" sz="2800" dirty="0">
                <a:sym typeface="Symbol" panose="05050102010706020507" pitchFamily="18" charset="2"/>
              </a:rPr>
              <a:t></a:t>
            </a:r>
            <a:r>
              <a:rPr lang="en-US" sz="2800" dirty="0"/>
              <a:t> </a:t>
            </a:r>
            <a:r>
              <a:rPr lang="en-US" sz="2800" dirty="0" err="1"/>
              <a:t>C</a:t>
            </a:r>
            <a:r>
              <a:rPr lang="en-US" sz="2800" baseline="-25000" dirty="0" err="1"/>
              <a:t>out</a:t>
            </a:r>
            <a:r>
              <a:rPr lang="en-US" sz="2800" dirty="0"/>
              <a:t>,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81584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a:xfrm>
            <a:off x="190500" y="990600"/>
            <a:ext cx="8763000" cy="1524000"/>
          </a:xfrm>
        </p:spPr>
        <p:txBody>
          <a:bodyPr>
            <a:normAutofit/>
          </a:bodyPr>
          <a:lstStyle/>
          <a:p>
            <a:pPr marL="457200" indent="-457200" algn="just">
              <a:buFont typeface="+mj-lt"/>
              <a:buAutoNum type="arabicPeriod" startAt="3"/>
            </a:pPr>
            <a:r>
              <a:rPr lang="en-US" dirty="0"/>
              <a:t>LDA: Load to AC</a:t>
            </a:r>
          </a:p>
          <a:p>
            <a:pPr marL="457200" indent="0" algn="just">
              <a:buNone/>
            </a:pPr>
            <a:r>
              <a:rPr lang="en-US" dirty="0"/>
              <a:t>This instruction transfers the memory word specified by the effective address to AC. </a:t>
            </a:r>
          </a:p>
        </p:txBody>
      </p:sp>
      <p:sp>
        <p:nvSpPr>
          <p:cNvPr id="4" name="Rectangle 3"/>
          <p:cNvSpPr/>
          <p:nvPr/>
        </p:nvSpPr>
        <p:spPr>
          <a:xfrm>
            <a:off x="2667000" y="2590800"/>
            <a:ext cx="2951449"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2</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DR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2667000" y="3114020"/>
            <a:ext cx="3748719" cy="523220"/>
          </a:xfrm>
          <a:prstGeom prst="rect">
            <a:avLst/>
          </a:prstGeom>
        </p:spPr>
        <p:txBody>
          <a:bodyPr wrap="none">
            <a:spAutoFit/>
          </a:bodyPr>
          <a:lstStyle/>
          <a:p>
            <a:r>
              <a:rPr lang="en-US" sz="2800" dirty="0"/>
              <a:t>D</a:t>
            </a:r>
            <a:r>
              <a:rPr lang="en-US" sz="2800" baseline="-25000" dirty="0"/>
              <a:t>2</a:t>
            </a:r>
            <a:r>
              <a:rPr lang="en-US" sz="2800" dirty="0"/>
              <a:t>T</a:t>
            </a:r>
            <a:r>
              <a:rPr lang="en-US" sz="2800" baseline="-25000" dirty="0"/>
              <a:t>5</a:t>
            </a:r>
            <a:r>
              <a:rPr lang="en-US" sz="2800" dirty="0"/>
              <a:t>:	AC </a:t>
            </a:r>
            <a:r>
              <a:rPr lang="en-US" sz="2800" dirty="0">
                <a:sym typeface="Symbol" panose="05050102010706020507" pitchFamily="18" charset="2"/>
              </a:rPr>
              <a:t></a:t>
            </a:r>
            <a:r>
              <a:rPr lang="en-US" sz="2800" dirty="0"/>
              <a:t> DR,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350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a:xfrm>
            <a:off x="190500" y="990600"/>
            <a:ext cx="8763000" cy="1524000"/>
          </a:xfrm>
        </p:spPr>
        <p:txBody>
          <a:bodyPr>
            <a:normAutofit/>
          </a:bodyPr>
          <a:lstStyle/>
          <a:p>
            <a:pPr marL="457200" indent="-457200" algn="just">
              <a:buFont typeface="+mj-lt"/>
              <a:buAutoNum type="arabicPeriod" startAt="4"/>
            </a:pPr>
            <a:r>
              <a:rPr lang="en-US" dirty="0"/>
              <a:t>STA: Store AC</a:t>
            </a:r>
          </a:p>
          <a:p>
            <a:pPr marL="457200" indent="0" algn="just">
              <a:buNone/>
            </a:pPr>
            <a:r>
              <a:rPr lang="en-US" dirty="0"/>
              <a:t>This instruction stores the content of AC into the memory word specified by the effective address.</a:t>
            </a:r>
          </a:p>
        </p:txBody>
      </p:sp>
      <p:sp>
        <p:nvSpPr>
          <p:cNvPr id="4" name="Rectangle 3"/>
          <p:cNvSpPr/>
          <p:nvPr/>
        </p:nvSpPr>
        <p:spPr>
          <a:xfrm>
            <a:off x="2667000" y="2590800"/>
            <a:ext cx="4181529" cy="523220"/>
          </a:xfrm>
          <a:prstGeom prst="rect">
            <a:avLst/>
          </a:prstGeom>
        </p:spPr>
        <p:txBody>
          <a:bodyPr wrap="none">
            <a:spAutoFit/>
          </a:bodyPr>
          <a:lstStyle/>
          <a:p>
            <a:r>
              <a:rPr lang="en-US" sz="2800" dirty="0"/>
              <a:t>D</a:t>
            </a:r>
            <a:r>
              <a:rPr lang="en-US" sz="2800" baseline="-25000" dirty="0"/>
              <a:t>3</a:t>
            </a:r>
            <a:r>
              <a:rPr lang="en-US" sz="2800" dirty="0"/>
              <a:t>T</a:t>
            </a:r>
            <a:r>
              <a:rPr lang="en-US" sz="2800" baseline="-25000" dirty="0"/>
              <a:t>4</a:t>
            </a:r>
            <a:r>
              <a:rPr lang="en-US" sz="2800" dirty="0"/>
              <a:t>:	M[AR] </a:t>
            </a:r>
            <a:r>
              <a:rPr lang="en-US" sz="2800" dirty="0">
                <a:sym typeface="Symbol" panose="05050102010706020507" pitchFamily="18" charset="2"/>
              </a:rPr>
              <a:t></a:t>
            </a:r>
            <a:r>
              <a:rPr lang="en-US" sz="2800" dirty="0"/>
              <a:t> AC,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407718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a:xfrm>
            <a:off x="190500" y="990600"/>
            <a:ext cx="8763000" cy="2514600"/>
          </a:xfrm>
        </p:spPr>
        <p:txBody>
          <a:bodyPr>
            <a:normAutofit/>
          </a:bodyPr>
          <a:lstStyle/>
          <a:p>
            <a:pPr marL="457200" indent="-457200" algn="just">
              <a:buFont typeface="+mj-lt"/>
              <a:buAutoNum type="arabicPeriod" startAt="5"/>
            </a:pPr>
            <a:r>
              <a:rPr lang="en-US" dirty="0"/>
              <a:t>BUN: Branch Unconditionally</a:t>
            </a:r>
          </a:p>
          <a:p>
            <a:pPr marL="457200" indent="0" algn="just">
              <a:buNone/>
            </a:pPr>
            <a:r>
              <a:rPr lang="en-US" dirty="0"/>
              <a:t>This instruction transfers the program to instruction specified by the effective address. The BUN instruction allows the programmer to specify an instruction out of sequence and the program branches (or jumps) unconditionally.</a:t>
            </a:r>
          </a:p>
        </p:txBody>
      </p:sp>
      <p:sp>
        <p:nvSpPr>
          <p:cNvPr id="4" name="Rectangle 3"/>
          <p:cNvSpPr/>
          <p:nvPr/>
        </p:nvSpPr>
        <p:spPr>
          <a:xfrm>
            <a:off x="2667000" y="3429000"/>
            <a:ext cx="3634328" cy="523220"/>
          </a:xfrm>
          <a:prstGeom prst="rect">
            <a:avLst/>
          </a:prstGeom>
        </p:spPr>
        <p:txBody>
          <a:bodyPr wrap="none">
            <a:spAutoFit/>
          </a:bodyPr>
          <a:lstStyle/>
          <a:p>
            <a:r>
              <a:rPr lang="en-US" sz="2800" dirty="0"/>
              <a:t>D</a:t>
            </a:r>
            <a:r>
              <a:rPr lang="en-US" sz="2800" baseline="-25000" dirty="0"/>
              <a:t>4</a:t>
            </a:r>
            <a:r>
              <a:rPr lang="en-US" sz="2800" dirty="0"/>
              <a:t>T</a:t>
            </a:r>
            <a:r>
              <a:rPr lang="en-US" sz="2800" baseline="-25000" dirty="0"/>
              <a:t>4</a:t>
            </a:r>
            <a:r>
              <a:rPr lang="en-US" sz="2800" dirty="0"/>
              <a:t>:	PC </a:t>
            </a:r>
            <a:r>
              <a:rPr lang="en-US" sz="2800" dirty="0">
                <a:sym typeface="Symbol" panose="05050102010706020507" pitchFamily="18" charset="2"/>
              </a:rPr>
              <a:t></a:t>
            </a:r>
            <a:r>
              <a:rPr lang="en-US" sz="2800" dirty="0"/>
              <a:t> AR,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569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a:xfrm>
            <a:off x="190500" y="990600"/>
            <a:ext cx="8763000" cy="2667000"/>
          </a:xfrm>
        </p:spPr>
        <p:txBody>
          <a:bodyPr>
            <a:normAutofit/>
          </a:bodyPr>
          <a:lstStyle/>
          <a:p>
            <a:pPr marL="457200" indent="-457200" algn="just">
              <a:buFont typeface="+mj-lt"/>
              <a:buAutoNum type="arabicPeriod" startAt="6"/>
            </a:pPr>
            <a:r>
              <a:rPr lang="en-US" dirty="0"/>
              <a:t>BSA: Branch and Save Return Address</a:t>
            </a:r>
          </a:p>
          <a:p>
            <a:pPr marL="457200" indent="0" algn="just">
              <a:buNone/>
            </a:pPr>
            <a:r>
              <a:rPr lang="en-US" dirty="0"/>
              <a:t>This instruction is useful for branching to a portion of the program called a subroutine or procedure. When executed, the BSA instruction stores the address of the next instruction in sequence (which is available in PC) into a memory location specified by the effective address.</a:t>
            </a:r>
          </a:p>
        </p:txBody>
      </p:sp>
      <p:sp>
        <p:nvSpPr>
          <p:cNvPr id="4" name="Rectangle 3"/>
          <p:cNvSpPr/>
          <p:nvPr/>
        </p:nvSpPr>
        <p:spPr>
          <a:xfrm>
            <a:off x="2667000" y="3667780"/>
            <a:ext cx="5038559" cy="523220"/>
          </a:xfrm>
          <a:prstGeom prst="rect">
            <a:avLst/>
          </a:prstGeom>
        </p:spPr>
        <p:txBody>
          <a:bodyPr wrap="none">
            <a:spAutoFit/>
          </a:bodyPr>
          <a:lstStyle/>
          <a:p>
            <a:r>
              <a:rPr lang="en-US" sz="2800" dirty="0"/>
              <a:t>D</a:t>
            </a:r>
            <a:r>
              <a:rPr lang="en-US" sz="2800" baseline="-25000" dirty="0"/>
              <a:t>5</a:t>
            </a:r>
            <a:r>
              <a:rPr lang="en-US" sz="2800" dirty="0"/>
              <a:t>T</a:t>
            </a:r>
            <a:r>
              <a:rPr lang="en-US" sz="2800" baseline="-25000" dirty="0"/>
              <a:t>4</a:t>
            </a:r>
            <a:r>
              <a:rPr lang="en-US" sz="2800" dirty="0"/>
              <a:t>:	M[AR] </a:t>
            </a:r>
            <a:r>
              <a:rPr lang="en-US" sz="2800" dirty="0">
                <a:sym typeface="Symbol" panose="05050102010706020507" pitchFamily="18" charset="2"/>
              </a:rPr>
              <a:t></a:t>
            </a:r>
            <a:r>
              <a:rPr lang="en-US" sz="2800" dirty="0"/>
              <a:t> PC,  AR </a:t>
            </a:r>
            <a:r>
              <a:rPr lang="en-US" sz="2800" dirty="0">
                <a:sym typeface="Symbol" panose="05050102010706020507" pitchFamily="18" charset="2"/>
              </a:rPr>
              <a:t></a:t>
            </a:r>
            <a:r>
              <a:rPr lang="en-US" sz="2800" dirty="0"/>
              <a:t> AR + 1</a:t>
            </a:r>
          </a:p>
        </p:txBody>
      </p:sp>
      <p:sp>
        <p:nvSpPr>
          <p:cNvPr id="6" name="Rectangle 5"/>
          <p:cNvSpPr/>
          <p:nvPr/>
        </p:nvSpPr>
        <p:spPr>
          <a:xfrm>
            <a:off x="2667000" y="4191000"/>
            <a:ext cx="3634328" cy="523220"/>
          </a:xfrm>
          <a:prstGeom prst="rect">
            <a:avLst/>
          </a:prstGeom>
        </p:spPr>
        <p:txBody>
          <a:bodyPr wrap="none">
            <a:spAutoFit/>
          </a:bodyPr>
          <a:lstStyle/>
          <a:p>
            <a:r>
              <a:rPr lang="en-US" sz="2800" dirty="0"/>
              <a:t>D</a:t>
            </a:r>
            <a:r>
              <a:rPr lang="en-US" sz="2800" baseline="-25000" dirty="0"/>
              <a:t>5</a:t>
            </a:r>
            <a:r>
              <a:rPr lang="en-US" sz="2800" dirty="0"/>
              <a:t>T</a:t>
            </a:r>
            <a:r>
              <a:rPr lang="en-US" sz="2800" baseline="-25000" dirty="0"/>
              <a:t>5</a:t>
            </a:r>
            <a:r>
              <a:rPr lang="en-US" sz="2800" dirty="0"/>
              <a:t>:	PC </a:t>
            </a:r>
            <a:r>
              <a:rPr lang="en-US" sz="2800" dirty="0">
                <a:sym typeface="Symbol" panose="05050102010706020507" pitchFamily="18" charset="2"/>
              </a:rPr>
              <a:t></a:t>
            </a:r>
            <a:r>
              <a:rPr lang="en-US" sz="2800" dirty="0"/>
              <a:t> AR,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5689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BSA</a:t>
            </a:r>
          </a:p>
        </p:txBody>
      </p:sp>
      <p:sp>
        <p:nvSpPr>
          <p:cNvPr id="4" name="Rectangle 3"/>
          <p:cNvSpPr/>
          <p:nvPr/>
        </p:nvSpPr>
        <p:spPr>
          <a:xfrm>
            <a:off x="914400"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12192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0	     BSA	           135</a:t>
            </a:r>
          </a:p>
        </p:txBody>
      </p:sp>
      <p:sp>
        <p:nvSpPr>
          <p:cNvPr id="6" name="Rectangle 5"/>
          <p:cNvSpPr/>
          <p:nvPr/>
        </p:nvSpPr>
        <p:spPr>
          <a:xfrm>
            <a:off x="914400" y="1676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Instruction</a:t>
            </a:r>
          </a:p>
        </p:txBody>
      </p:sp>
      <p:sp>
        <p:nvSpPr>
          <p:cNvPr id="7" name="Rectangle 6"/>
          <p:cNvSpPr/>
          <p:nvPr/>
        </p:nvSpPr>
        <p:spPr>
          <a:xfrm>
            <a:off x="914400" y="2819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914400" y="3267074"/>
            <a:ext cx="2971800"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a:t>
            </a:r>
          </a:p>
        </p:txBody>
      </p:sp>
      <p:sp>
        <p:nvSpPr>
          <p:cNvPr id="9" name="Rectangle 8"/>
          <p:cNvSpPr/>
          <p:nvPr/>
        </p:nvSpPr>
        <p:spPr>
          <a:xfrm>
            <a:off x="914400" y="48005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135</a:t>
            </a:r>
          </a:p>
        </p:txBody>
      </p:sp>
      <p:sp>
        <p:nvSpPr>
          <p:cNvPr id="10" name="Rectangle 9"/>
          <p:cNvSpPr/>
          <p:nvPr/>
        </p:nvSpPr>
        <p:spPr>
          <a:xfrm>
            <a:off x="5486400"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86400" y="12192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0	     BSA	           135</a:t>
            </a:r>
          </a:p>
        </p:txBody>
      </p:sp>
      <p:sp>
        <p:nvSpPr>
          <p:cNvPr id="12" name="Rectangle 11"/>
          <p:cNvSpPr/>
          <p:nvPr/>
        </p:nvSpPr>
        <p:spPr>
          <a:xfrm>
            <a:off x="5486400" y="1676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Instruction</a:t>
            </a:r>
          </a:p>
        </p:txBody>
      </p:sp>
      <p:sp>
        <p:nvSpPr>
          <p:cNvPr id="13" name="Rectangle 12"/>
          <p:cNvSpPr/>
          <p:nvPr/>
        </p:nvSpPr>
        <p:spPr>
          <a:xfrm>
            <a:off x="5486400" y="2819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5486400" y="3267074"/>
            <a:ext cx="2971800"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a:t>
            </a:r>
          </a:p>
        </p:txBody>
      </p:sp>
      <p:sp>
        <p:nvSpPr>
          <p:cNvPr id="15" name="Rectangle 14"/>
          <p:cNvSpPr/>
          <p:nvPr/>
        </p:nvSpPr>
        <p:spPr>
          <a:xfrm>
            <a:off x="5486400" y="48005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135</a:t>
            </a:r>
          </a:p>
        </p:txBody>
      </p:sp>
      <p:sp>
        <p:nvSpPr>
          <p:cNvPr id="3" name="TextBox 2"/>
          <p:cNvSpPr txBox="1"/>
          <p:nvPr/>
        </p:nvSpPr>
        <p:spPr>
          <a:xfrm>
            <a:off x="481408" y="1262064"/>
            <a:ext cx="418704" cy="369332"/>
          </a:xfrm>
          <a:prstGeom prst="rect">
            <a:avLst/>
          </a:prstGeom>
          <a:noFill/>
        </p:spPr>
        <p:txBody>
          <a:bodyPr wrap="none" rtlCol="0">
            <a:spAutoFit/>
          </a:bodyPr>
          <a:lstStyle/>
          <a:p>
            <a:r>
              <a:rPr lang="en-US" dirty="0"/>
              <a:t>20</a:t>
            </a:r>
          </a:p>
        </p:txBody>
      </p:sp>
      <p:sp>
        <p:nvSpPr>
          <p:cNvPr id="16" name="TextBox 15"/>
          <p:cNvSpPr txBox="1"/>
          <p:nvPr/>
        </p:nvSpPr>
        <p:spPr>
          <a:xfrm>
            <a:off x="5029200" y="1262064"/>
            <a:ext cx="418704" cy="369332"/>
          </a:xfrm>
          <a:prstGeom prst="rect">
            <a:avLst/>
          </a:prstGeom>
          <a:noFill/>
        </p:spPr>
        <p:txBody>
          <a:bodyPr wrap="none" rtlCol="0">
            <a:spAutoFit/>
          </a:bodyPr>
          <a:lstStyle/>
          <a:p>
            <a:r>
              <a:rPr lang="en-US" dirty="0"/>
              <a:t>20</a:t>
            </a:r>
          </a:p>
        </p:txBody>
      </p:sp>
      <p:sp>
        <p:nvSpPr>
          <p:cNvPr id="17" name="TextBox 16"/>
          <p:cNvSpPr txBox="1"/>
          <p:nvPr/>
        </p:nvSpPr>
        <p:spPr>
          <a:xfrm>
            <a:off x="32427" y="1704976"/>
            <a:ext cx="881973" cy="369332"/>
          </a:xfrm>
          <a:prstGeom prst="rect">
            <a:avLst/>
          </a:prstGeom>
          <a:noFill/>
        </p:spPr>
        <p:txBody>
          <a:bodyPr wrap="none" rtlCol="0">
            <a:spAutoFit/>
          </a:bodyPr>
          <a:lstStyle/>
          <a:p>
            <a:r>
              <a:rPr lang="en-US" dirty="0"/>
              <a:t>PC = 21</a:t>
            </a:r>
          </a:p>
        </p:txBody>
      </p:sp>
      <p:sp>
        <p:nvSpPr>
          <p:cNvPr id="18" name="TextBox 17"/>
          <p:cNvSpPr txBox="1"/>
          <p:nvPr/>
        </p:nvSpPr>
        <p:spPr>
          <a:xfrm>
            <a:off x="5034360" y="1704976"/>
            <a:ext cx="418704" cy="369332"/>
          </a:xfrm>
          <a:prstGeom prst="rect">
            <a:avLst/>
          </a:prstGeom>
          <a:noFill/>
        </p:spPr>
        <p:txBody>
          <a:bodyPr wrap="none" rtlCol="0">
            <a:spAutoFit/>
          </a:bodyPr>
          <a:lstStyle/>
          <a:p>
            <a:r>
              <a:rPr lang="en-US" dirty="0"/>
              <a:t>21</a:t>
            </a:r>
          </a:p>
        </p:txBody>
      </p:sp>
      <p:sp>
        <p:nvSpPr>
          <p:cNvPr id="19" name="TextBox 18"/>
          <p:cNvSpPr txBox="1"/>
          <p:nvPr/>
        </p:nvSpPr>
        <p:spPr>
          <a:xfrm>
            <a:off x="407252" y="3243264"/>
            <a:ext cx="535724" cy="369332"/>
          </a:xfrm>
          <a:prstGeom prst="rect">
            <a:avLst/>
          </a:prstGeom>
          <a:noFill/>
        </p:spPr>
        <p:txBody>
          <a:bodyPr wrap="none" rtlCol="0">
            <a:spAutoFit/>
          </a:bodyPr>
          <a:lstStyle/>
          <a:p>
            <a:r>
              <a:rPr lang="en-US" dirty="0"/>
              <a:t>136</a:t>
            </a:r>
          </a:p>
        </p:txBody>
      </p:sp>
      <p:sp>
        <p:nvSpPr>
          <p:cNvPr id="20" name="TextBox 19"/>
          <p:cNvSpPr txBox="1"/>
          <p:nvPr/>
        </p:nvSpPr>
        <p:spPr>
          <a:xfrm>
            <a:off x="-61912" y="2831068"/>
            <a:ext cx="1015021" cy="369332"/>
          </a:xfrm>
          <a:prstGeom prst="rect">
            <a:avLst/>
          </a:prstGeom>
          <a:noFill/>
        </p:spPr>
        <p:txBody>
          <a:bodyPr wrap="none" rtlCol="0">
            <a:spAutoFit/>
          </a:bodyPr>
          <a:lstStyle/>
          <a:p>
            <a:r>
              <a:rPr lang="en-US" dirty="0"/>
              <a:t>AR = 135</a:t>
            </a:r>
          </a:p>
        </p:txBody>
      </p:sp>
      <p:sp>
        <p:nvSpPr>
          <p:cNvPr id="21" name="TextBox 20"/>
          <p:cNvSpPr txBox="1"/>
          <p:nvPr/>
        </p:nvSpPr>
        <p:spPr>
          <a:xfrm>
            <a:off x="4487409" y="3245404"/>
            <a:ext cx="998991" cy="369332"/>
          </a:xfrm>
          <a:prstGeom prst="rect">
            <a:avLst/>
          </a:prstGeom>
          <a:noFill/>
        </p:spPr>
        <p:txBody>
          <a:bodyPr wrap="none" rtlCol="0">
            <a:spAutoFit/>
          </a:bodyPr>
          <a:lstStyle/>
          <a:p>
            <a:r>
              <a:rPr lang="en-US" dirty="0"/>
              <a:t>PC = 136</a:t>
            </a:r>
          </a:p>
        </p:txBody>
      </p:sp>
      <p:sp>
        <p:nvSpPr>
          <p:cNvPr id="22" name="TextBox 21"/>
          <p:cNvSpPr txBox="1"/>
          <p:nvPr/>
        </p:nvSpPr>
        <p:spPr>
          <a:xfrm>
            <a:off x="4950676" y="2864404"/>
            <a:ext cx="535724" cy="369332"/>
          </a:xfrm>
          <a:prstGeom prst="rect">
            <a:avLst/>
          </a:prstGeom>
          <a:noFill/>
        </p:spPr>
        <p:txBody>
          <a:bodyPr wrap="none" rtlCol="0">
            <a:spAutoFit/>
          </a:bodyPr>
          <a:lstStyle/>
          <a:p>
            <a:r>
              <a:rPr lang="en-US" dirty="0"/>
              <a:t>135</a:t>
            </a:r>
          </a:p>
        </p:txBody>
      </p:sp>
      <p:sp>
        <p:nvSpPr>
          <p:cNvPr id="23" name="TextBox 22"/>
          <p:cNvSpPr txBox="1"/>
          <p:nvPr/>
        </p:nvSpPr>
        <p:spPr>
          <a:xfrm>
            <a:off x="6762948" y="2858571"/>
            <a:ext cx="418704" cy="369332"/>
          </a:xfrm>
          <a:prstGeom prst="rect">
            <a:avLst/>
          </a:prstGeom>
          <a:noFill/>
        </p:spPr>
        <p:txBody>
          <a:bodyPr wrap="square" rtlCol="0">
            <a:spAutoFit/>
          </a:bodyPr>
          <a:lstStyle/>
          <a:p>
            <a:r>
              <a:rPr lang="en-US" dirty="0"/>
              <a:t>21</a:t>
            </a:r>
          </a:p>
        </p:txBody>
      </p:sp>
      <p:sp>
        <p:nvSpPr>
          <p:cNvPr id="24" name="TextBox 23"/>
          <p:cNvSpPr txBox="1"/>
          <p:nvPr/>
        </p:nvSpPr>
        <p:spPr>
          <a:xfrm>
            <a:off x="869156" y="5345668"/>
            <a:ext cx="3062288" cy="369332"/>
          </a:xfrm>
          <a:prstGeom prst="rect">
            <a:avLst/>
          </a:prstGeom>
          <a:noFill/>
        </p:spPr>
        <p:txBody>
          <a:bodyPr wrap="square" rtlCol="0">
            <a:spAutoFit/>
          </a:bodyPr>
          <a:lstStyle/>
          <a:p>
            <a:r>
              <a:rPr lang="en-US" dirty="0"/>
              <a:t>Memory, PC and AR at Time T</a:t>
            </a:r>
            <a:r>
              <a:rPr lang="en-US" baseline="-25000" dirty="0"/>
              <a:t>4</a:t>
            </a:r>
          </a:p>
        </p:txBody>
      </p:sp>
      <p:sp>
        <p:nvSpPr>
          <p:cNvPr id="25" name="TextBox 24"/>
          <p:cNvSpPr txBox="1"/>
          <p:nvPr/>
        </p:nvSpPr>
        <p:spPr>
          <a:xfrm>
            <a:off x="5372100" y="5345668"/>
            <a:ext cx="3200400" cy="369332"/>
          </a:xfrm>
          <a:prstGeom prst="rect">
            <a:avLst/>
          </a:prstGeom>
          <a:noFill/>
        </p:spPr>
        <p:txBody>
          <a:bodyPr wrap="square" rtlCol="0">
            <a:spAutoFit/>
          </a:bodyPr>
          <a:lstStyle/>
          <a:p>
            <a:r>
              <a:rPr lang="en-US" dirty="0"/>
              <a:t>Memory and PC after execution</a:t>
            </a:r>
            <a:endParaRPr lang="en-US" baseline="-25000" dirty="0"/>
          </a:p>
        </p:txBody>
      </p:sp>
    </p:spTree>
    <p:extLst>
      <p:ext uri="{BB962C8B-B14F-4D97-AF65-F5344CB8AC3E}">
        <p14:creationId xmlns:p14="http://schemas.microsoft.com/office/powerpoint/2010/main" val="116460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down)">
                                      <p:cBhvr>
                                        <p:cTn id="78" dur="500"/>
                                        <p:tgtEl>
                                          <p:spTgt spid="13"/>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down)">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down)">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down)">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down)">
                                      <p:cBhvr>
                                        <p:cTn id="96" dur="500"/>
                                        <p:tgtEl>
                                          <p:spTgt spid="1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down)">
                                      <p:cBhvr>
                                        <p:cTn id="10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p:bldP spid="16" grpId="0"/>
      <p:bldP spid="17" grpId="0"/>
      <p:bldP spid="18" grpId="0"/>
      <p:bldP spid="19" grpId="0"/>
      <p:bldP spid="20" grpId="0"/>
      <p:bldP spid="21" grpId="0"/>
      <p:bldP spid="22" grpId="0"/>
      <p:bldP spid="23" grpId="0"/>
      <p:bldP spid="24" grpId="0"/>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a:xfrm>
            <a:off x="190500" y="990600"/>
            <a:ext cx="8763000" cy="2667000"/>
          </a:xfrm>
        </p:spPr>
        <p:txBody>
          <a:bodyPr>
            <a:normAutofit/>
          </a:bodyPr>
          <a:lstStyle/>
          <a:p>
            <a:pPr marL="457200" indent="-457200" algn="just">
              <a:buFont typeface="+mj-lt"/>
              <a:buAutoNum type="arabicPeriod" startAt="7"/>
            </a:pPr>
            <a:r>
              <a:rPr lang="en-US" dirty="0"/>
              <a:t>ISZ: Increment and Skip if Zero</a:t>
            </a:r>
          </a:p>
          <a:p>
            <a:pPr marL="457200" indent="0" algn="just">
              <a:buNone/>
            </a:pPr>
            <a:r>
              <a:rPr lang="en-US" dirty="0"/>
              <a:t>These instruction increments the word specified by the effective address, and if the incremented value is equal to 0, PC is incremented by 1. Since it is not possible to increment a word inside the memory, it is necessary to read the word into DR, increment DR, and store the word back into memory.</a:t>
            </a:r>
          </a:p>
        </p:txBody>
      </p:sp>
      <p:sp>
        <p:nvSpPr>
          <p:cNvPr id="4" name="Rectangle 3"/>
          <p:cNvSpPr/>
          <p:nvPr/>
        </p:nvSpPr>
        <p:spPr>
          <a:xfrm>
            <a:off x="228600" y="3667780"/>
            <a:ext cx="2975495" cy="523220"/>
          </a:xfrm>
          <a:prstGeom prst="rect">
            <a:avLst/>
          </a:prstGeom>
        </p:spPr>
        <p:txBody>
          <a:bodyPr wrap="none">
            <a:spAutoFit/>
          </a:bodyPr>
          <a:lstStyle/>
          <a:p>
            <a:r>
              <a:rPr lang="en-US" sz="2800" dirty="0"/>
              <a:t>D</a:t>
            </a:r>
            <a:r>
              <a:rPr lang="en-US" sz="2800" baseline="-25000" dirty="0"/>
              <a:t>6</a:t>
            </a:r>
            <a:r>
              <a:rPr lang="en-US" sz="2800" dirty="0"/>
              <a:t>T</a:t>
            </a:r>
            <a:r>
              <a:rPr lang="en-US" sz="2800" baseline="-25000" dirty="0"/>
              <a:t>4</a:t>
            </a:r>
            <a:r>
              <a:rPr lang="en-US" sz="2800" dirty="0"/>
              <a:t>:	DR </a:t>
            </a:r>
            <a:r>
              <a:rPr lang="en-US" sz="2800" dirty="0">
                <a:sym typeface="Symbol" panose="05050102010706020507" pitchFamily="18" charset="2"/>
              </a:rPr>
              <a:t></a:t>
            </a:r>
            <a:r>
              <a:rPr lang="en-US" sz="2800" dirty="0"/>
              <a:t> M[AR]</a:t>
            </a:r>
          </a:p>
        </p:txBody>
      </p:sp>
      <p:sp>
        <p:nvSpPr>
          <p:cNvPr id="6" name="Rectangle 5"/>
          <p:cNvSpPr/>
          <p:nvPr/>
        </p:nvSpPr>
        <p:spPr>
          <a:xfrm>
            <a:off x="228600" y="4191000"/>
            <a:ext cx="2985113" cy="523220"/>
          </a:xfrm>
          <a:prstGeom prst="rect">
            <a:avLst/>
          </a:prstGeom>
        </p:spPr>
        <p:txBody>
          <a:bodyPr wrap="none">
            <a:spAutoFit/>
          </a:bodyPr>
          <a:lstStyle/>
          <a:p>
            <a:r>
              <a:rPr lang="en-US" sz="2800" dirty="0"/>
              <a:t>D</a:t>
            </a:r>
            <a:r>
              <a:rPr lang="en-US" sz="2800" baseline="-25000" dirty="0"/>
              <a:t>6</a:t>
            </a:r>
            <a:r>
              <a:rPr lang="en-US" sz="2800" dirty="0"/>
              <a:t>T</a:t>
            </a:r>
            <a:r>
              <a:rPr lang="en-US" sz="2800" baseline="-25000" dirty="0"/>
              <a:t>5</a:t>
            </a:r>
            <a:r>
              <a:rPr lang="en-US" sz="2800" dirty="0"/>
              <a:t>:	DR </a:t>
            </a:r>
            <a:r>
              <a:rPr lang="en-US" sz="2800" dirty="0">
                <a:sym typeface="Symbol" panose="05050102010706020507" pitchFamily="18" charset="2"/>
              </a:rPr>
              <a:t></a:t>
            </a:r>
            <a:r>
              <a:rPr lang="en-US" sz="2800" dirty="0"/>
              <a:t> DR + 1</a:t>
            </a:r>
          </a:p>
        </p:txBody>
      </p:sp>
      <p:sp>
        <p:nvSpPr>
          <p:cNvPr id="7" name="Rectangle 6"/>
          <p:cNvSpPr/>
          <p:nvPr/>
        </p:nvSpPr>
        <p:spPr>
          <a:xfrm>
            <a:off x="228600" y="4714220"/>
            <a:ext cx="8826455" cy="523220"/>
          </a:xfrm>
          <a:prstGeom prst="rect">
            <a:avLst/>
          </a:prstGeom>
        </p:spPr>
        <p:txBody>
          <a:bodyPr wrap="none">
            <a:spAutoFit/>
          </a:bodyPr>
          <a:lstStyle/>
          <a:p>
            <a:r>
              <a:rPr lang="en-US" sz="2800" dirty="0"/>
              <a:t>D</a:t>
            </a:r>
            <a:r>
              <a:rPr lang="en-US" sz="2800" baseline="-25000" dirty="0"/>
              <a:t>6</a:t>
            </a:r>
            <a:r>
              <a:rPr lang="en-US" sz="2800" dirty="0"/>
              <a:t>T</a:t>
            </a:r>
            <a:r>
              <a:rPr lang="en-US" sz="2800" baseline="-25000" dirty="0"/>
              <a:t>6</a:t>
            </a:r>
            <a:r>
              <a:rPr lang="en-US" sz="2800" dirty="0"/>
              <a:t>:	M[AR] </a:t>
            </a:r>
            <a:r>
              <a:rPr lang="en-US" sz="2800" dirty="0">
                <a:sym typeface="Symbol" panose="05050102010706020507" pitchFamily="18" charset="2"/>
              </a:rPr>
              <a:t></a:t>
            </a:r>
            <a:r>
              <a:rPr lang="en-US" sz="2800" dirty="0"/>
              <a:t> DR,  if (DR = 0) then (PC </a:t>
            </a:r>
            <a:r>
              <a:rPr lang="en-US" sz="2800" dirty="0">
                <a:sym typeface="Symbol" panose="05050102010706020507" pitchFamily="18" charset="2"/>
              </a:rPr>
              <a:t></a:t>
            </a:r>
            <a:r>
              <a:rPr lang="en-US" sz="2800" dirty="0"/>
              <a:t> PC + 1),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8368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of basic computer</a:t>
            </a:r>
          </a:p>
        </p:txBody>
      </p:sp>
      <p:sp>
        <p:nvSpPr>
          <p:cNvPr id="4" name="Rectangle 2"/>
          <p:cNvSpPr>
            <a:spLocks noChangeArrowheads="1"/>
          </p:cNvSpPr>
          <p:nvPr/>
        </p:nvSpPr>
        <p:spPr bwMode="auto">
          <a:xfrm>
            <a:off x="76200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447800" y="4953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Keyboard</a:t>
            </a:r>
          </a:p>
        </p:txBody>
      </p:sp>
      <p:sp>
        <p:nvSpPr>
          <p:cNvPr id="7" name="Rectangle 6"/>
          <p:cNvSpPr/>
          <p:nvPr/>
        </p:nvSpPr>
        <p:spPr>
          <a:xfrm>
            <a:off x="3733800" y="4953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Transmitter Interface</a:t>
            </a:r>
          </a:p>
        </p:txBody>
      </p:sp>
      <p:sp>
        <p:nvSpPr>
          <p:cNvPr id="8" name="Rectangle 7"/>
          <p:cNvSpPr/>
          <p:nvPr/>
        </p:nvSpPr>
        <p:spPr>
          <a:xfrm>
            <a:off x="6038850" y="50292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INPR</a:t>
            </a:r>
          </a:p>
        </p:txBody>
      </p:sp>
      <p:sp>
        <p:nvSpPr>
          <p:cNvPr id="9" name="Rectangle 8"/>
          <p:cNvSpPr/>
          <p:nvPr/>
        </p:nvSpPr>
        <p:spPr>
          <a:xfrm>
            <a:off x="6034088" y="3810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sp>
        <p:nvSpPr>
          <p:cNvPr id="10" name="Rectangle 9"/>
          <p:cNvSpPr/>
          <p:nvPr/>
        </p:nvSpPr>
        <p:spPr>
          <a:xfrm>
            <a:off x="6034088" y="2667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OUTR</a:t>
            </a:r>
          </a:p>
        </p:txBody>
      </p:sp>
      <p:sp>
        <p:nvSpPr>
          <p:cNvPr id="11" name="Rectangle 10"/>
          <p:cNvSpPr/>
          <p:nvPr/>
        </p:nvSpPr>
        <p:spPr>
          <a:xfrm>
            <a:off x="6384858" y="175260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FGO</a:t>
            </a:r>
          </a:p>
        </p:txBody>
      </p:sp>
      <p:sp>
        <p:nvSpPr>
          <p:cNvPr id="12" name="Rectangle 11"/>
          <p:cNvSpPr/>
          <p:nvPr/>
        </p:nvSpPr>
        <p:spPr>
          <a:xfrm>
            <a:off x="6400800" y="579120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FGI</a:t>
            </a:r>
          </a:p>
        </p:txBody>
      </p:sp>
      <p:sp>
        <p:nvSpPr>
          <p:cNvPr id="13" name="Rectangle 12"/>
          <p:cNvSpPr/>
          <p:nvPr/>
        </p:nvSpPr>
        <p:spPr>
          <a:xfrm>
            <a:off x="1447800" y="2590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Printer</a:t>
            </a:r>
          </a:p>
        </p:txBody>
      </p:sp>
      <p:sp>
        <p:nvSpPr>
          <p:cNvPr id="14" name="Rectangle 13"/>
          <p:cNvSpPr/>
          <p:nvPr/>
        </p:nvSpPr>
        <p:spPr>
          <a:xfrm>
            <a:off x="3733800" y="2590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 Interface</a:t>
            </a:r>
          </a:p>
        </p:txBody>
      </p:sp>
      <p:cxnSp>
        <p:nvCxnSpPr>
          <p:cNvPr id="16" name="Straight Arrow Connector 15"/>
          <p:cNvCxnSpPr>
            <a:stCxn id="6" idx="3"/>
            <a:endCxn id="7" idx="1"/>
          </p:cNvCxnSpPr>
          <p:nvPr/>
        </p:nvCxnSpPr>
        <p:spPr>
          <a:xfrm>
            <a:off x="3124200" y="525780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a:off x="5410200" y="5257800"/>
            <a:ext cx="62865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4" idx="3"/>
          </p:cNvCxnSpPr>
          <p:nvPr/>
        </p:nvCxnSpPr>
        <p:spPr>
          <a:xfrm flipH="1">
            <a:off x="5410200" y="2895600"/>
            <a:ext cx="62388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1"/>
            <a:endCxn id="13" idx="3"/>
          </p:cNvCxnSpPr>
          <p:nvPr/>
        </p:nvCxnSpPr>
        <p:spPr>
          <a:xfrm flipH="1">
            <a:off x="3124200" y="289560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3"/>
            <a:endCxn id="9" idx="1"/>
          </p:cNvCxnSpPr>
          <p:nvPr/>
        </p:nvCxnSpPr>
        <p:spPr>
          <a:xfrm flipH="1" flipV="1">
            <a:off x="6034088" y="4038600"/>
            <a:ext cx="1681162" cy="1219200"/>
          </a:xfrm>
          <a:prstGeom prst="bentConnector5">
            <a:avLst>
              <a:gd name="adj1" fmla="val -13598"/>
              <a:gd name="adj2" fmla="val 50000"/>
              <a:gd name="adj3" fmla="val 11359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9" idx="3"/>
            <a:endCxn id="10" idx="3"/>
          </p:cNvCxnSpPr>
          <p:nvPr/>
        </p:nvCxnSpPr>
        <p:spPr>
          <a:xfrm flipV="1">
            <a:off x="7710488" y="2895600"/>
            <a:ext cx="12700" cy="1143000"/>
          </a:xfrm>
          <a:prstGeom prst="bentConnector3">
            <a:avLst>
              <a:gd name="adj1" fmla="val 4050000"/>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47800" y="990600"/>
            <a:ext cx="1676400" cy="646331"/>
          </a:xfrm>
          <a:prstGeom prst="rect">
            <a:avLst/>
          </a:prstGeom>
          <a:noFill/>
          <a:ln>
            <a:noFill/>
          </a:ln>
        </p:spPr>
        <p:txBody>
          <a:bodyPr wrap="square" rtlCol="0">
            <a:spAutoFit/>
          </a:bodyPr>
          <a:lstStyle/>
          <a:p>
            <a:pPr algn="ctr"/>
            <a:r>
              <a:rPr lang="en-US" dirty="0"/>
              <a:t>Input-Output terminal</a:t>
            </a:r>
          </a:p>
        </p:txBody>
      </p:sp>
      <p:sp>
        <p:nvSpPr>
          <p:cNvPr id="32" name="TextBox 31"/>
          <p:cNvSpPr txBox="1"/>
          <p:nvPr/>
        </p:nvSpPr>
        <p:spPr>
          <a:xfrm>
            <a:off x="3657600" y="914400"/>
            <a:ext cx="1676400" cy="923330"/>
          </a:xfrm>
          <a:prstGeom prst="rect">
            <a:avLst/>
          </a:prstGeom>
          <a:noFill/>
          <a:ln>
            <a:noFill/>
          </a:ln>
        </p:spPr>
        <p:txBody>
          <a:bodyPr wrap="square" rtlCol="0">
            <a:spAutoFit/>
          </a:bodyPr>
          <a:lstStyle/>
          <a:p>
            <a:pPr algn="ctr"/>
            <a:r>
              <a:rPr lang="en-US" dirty="0"/>
              <a:t>Serial communication interface</a:t>
            </a:r>
          </a:p>
        </p:txBody>
      </p:sp>
      <p:sp>
        <p:nvSpPr>
          <p:cNvPr id="33" name="TextBox 32"/>
          <p:cNvSpPr txBox="1"/>
          <p:nvPr/>
        </p:nvSpPr>
        <p:spPr>
          <a:xfrm>
            <a:off x="5867400" y="990600"/>
            <a:ext cx="1981200" cy="646331"/>
          </a:xfrm>
          <a:prstGeom prst="rect">
            <a:avLst/>
          </a:prstGeom>
          <a:noFill/>
          <a:ln>
            <a:noFill/>
          </a:ln>
        </p:spPr>
        <p:txBody>
          <a:bodyPr wrap="square" rtlCol="0">
            <a:spAutoFit/>
          </a:bodyPr>
          <a:lstStyle/>
          <a:p>
            <a:pPr algn="ctr"/>
            <a:r>
              <a:rPr lang="en-US" dirty="0"/>
              <a:t>Computer registers and flip-flop</a:t>
            </a:r>
          </a:p>
        </p:txBody>
      </p:sp>
      <p:cxnSp>
        <p:nvCxnSpPr>
          <p:cNvPr id="35" name="Straight Connector 34"/>
          <p:cNvCxnSpPr/>
          <p:nvPr/>
        </p:nvCxnSpPr>
        <p:spPr>
          <a:xfrm>
            <a:off x="1647824" y="1628776"/>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23702" y="1828800"/>
            <a:ext cx="15674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57888" y="1600200"/>
            <a:ext cx="1896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24200" y="525780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410200" y="5257800"/>
            <a:ext cx="62865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543799" y="5819776"/>
            <a:ext cx="613817" cy="369332"/>
          </a:xfrm>
          <a:prstGeom prst="rect">
            <a:avLst/>
          </a:prstGeom>
          <a:noFill/>
        </p:spPr>
        <p:txBody>
          <a:bodyPr wrap="square" rtlCol="0">
            <a:spAutoFit/>
          </a:bodyPr>
          <a:lstStyle/>
          <a:p>
            <a:r>
              <a:rPr lang="en-US" dirty="0"/>
              <a:t>=0</a:t>
            </a:r>
          </a:p>
        </p:txBody>
      </p:sp>
      <p:sp>
        <p:nvSpPr>
          <p:cNvPr id="28" name="TextBox 27"/>
          <p:cNvSpPr txBox="1"/>
          <p:nvPr/>
        </p:nvSpPr>
        <p:spPr>
          <a:xfrm>
            <a:off x="7543800" y="5819776"/>
            <a:ext cx="417102" cy="369332"/>
          </a:xfrm>
          <a:prstGeom prst="rect">
            <a:avLst/>
          </a:prstGeom>
          <a:noFill/>
        </p:spPr>
        <p:txBody>
          <a:bodyPr wrap="none" rtlCol="0">
            <a:spAutoFit/>
          </a:bodyPr>
          <a:lstStyle/>
          <a:p>
            <a:r>
              <a:rPr lang="en-US" dirty="0"/>
              <a:t>=1</a:t>
            </a:r>
          </a:p>
        </p:txBody>
      </p:sp>
      <p:cxnSp>
        <p:nvCxnSpPr>
          <p:cNvPr id="30" name="Elbow Connector 29"/>
          <p:cNvCxnSpPr/>
          <p:nvPr/>
        </p:nvCxnSpPr>
        <p:spPr>
          <a:xfrm flipH="1" flipV="1">
            <a:off x="6034088" y="4038600"/>
            <a:ext cx="1681162" cy="1219200"/>
          </a:xfrm>
          <a:prstGeom prst="bentConnector5">
            <a:avLst>
              <a:gd name="adj1" fmla="val -13598"/>
              <a:gd name="adj2" fmla="val 50000"/>
              <a:gd name="adj3" fmla="val 113598"/>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45442" y="1783318"/>
            <a:ext cx="613817" cy="369332"/>
          </a:xfrm>
          <a:prstGeom prst="rect">
            <a:avLst/>
          </a:prstGeom>
          <a:noFill/>
        </p:spPr>
        <p:txBody>
          <a:bodyPr wrap="square" rtlCol="0">
            <a:spAutoFit/>
          </a:bodyPr>
          <a:lstStyle/>
          <a:p>
            <a:r>
              <a:rPr lang="en-US" dirty="0"/>
              <a:t>=1</a:t>
            </a:r>
          </a:p>
        </p:txBody>
      </p:sp>
      <p:cxnSp>
        <p:nvCxnSpPr>
          <p:cNvPr id="38" name="Elbow Connector 37"/>
          <p:cNvCxnSpPr/>
          <p:nvPr/>
        </p:nvCxnSpPr>
        <p:spPr>
          <a:xfrm flipV="1">
            <a:off x="7706562" y="2895600"/>
            <a:ext cx="12700" cy="1143000"/>
          </a:xfrm>
          <a:prstGeom prst="bentConnector3">
            <a:avLst>
              <a:gd name="adj1" fmla="val 405000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45442" y="1784566"/>
            <a:ext cx="417102" cy="369332"/>
          </a:xfrm>
          <a:prstGeom prst="rect">
            <a:avLst/>
          </a:prstGeom>
          <a:noFill/>
        </p:spPr>
        <p:txBody>
          <a:bodyPr wrap="none" rtlCol="0">
            <a:spAutoFit/>
          </a:bodyPr>
          <a:lstStyle/>
          <a:p>
            <a:r>
              <a:rPr lang="en-US" dirty="0"/>
              <a:t>=0</a:t>
            </a:r>
          </a:p>
        </p:txBody>
      </p:sp>
      <p:cxnSp>
        <p:nvCxnSpPr>
          <p:cNvPr id="40" name="Straight Arrow Connector 39"/>
          <p:cNvCxnSpPr/>
          <p:nvPr/>
        </p:nvCxnSpPr>
        <p:spPr>
          <a:xfrm flipH="1">
            <a:off x="5406186" y="2895600"/>
            <a:ext cx="623888"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3124200" y="289560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52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righ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right)">
                                      <p:cBhvr>
                                        <p:cTn id="62" dur="500"/>
                                        <p:tgtEl>
                                          <p:spTgt spid="23"/>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right)">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down)">
                                      <p:cBhvr>
                                        <p:cTn id="78" dur="500"/>
                                        <p:tgtEl>
                                          <p:spTgt spid="36"/>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down)">
                                      <p:cBhvr>
                                        <p:cTn id="86" dur="500"/>
                                        <p:tgtEl>
                                          <p:spTgt spid="37"/>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down)">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wipe(down)">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wipe(left)">
                                      <p:cBhvr>
                                        <p:cTn id="99" dur="500"/>
                                        <p:tgtEl>
                                          <p:spTgt spid="2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left)">
                                      <p:cBhvr>
                                        <p:cTn id="104" dur="5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down)">
                                      <p:cBhvr>
                                        <p:cTn id="109" dur="500"/>
                                        <p:tgtEl>
                                          <p:spTgt spid="28"/>
                                        </p:tgtEl>
                                      </p:cBhvr>
                                    </p:animEffect>
                                  </p:childTnLst>
                                </p:cTn>
                              </p:par>
                              <p:par>
                                <p:cTn id="110" presetID="22" presetClass="exit" presetSubtype="4" fill="hold" grpId="1" nodeType="withEffect">
                                  <p:stCondLst>
                                    <p:cond delay="0"/>
                                  </p:stCondLst>
                                  <p:childTnLst>
                                    <p:animEffect transition="out" filter="wipe(down)">
                                      <p:cBhvr>
                                        <p:cTn id="111" dur="500"/>
                                        <p:tgtEl>
                                          <p:spTgt spid="3"/>
                                        </p:tgtEl>
                                      </p:cBhvr>
                                    </p:animEffect>
                                    <p:set>
                                      <p:cBhvr>
                                        <p:cTn id="112" dur="1" fill="hold">
                                          <p:stCondLst>
                                            <p:cond delay="499"/>
                                          </p:stCondLst>
                                        </p:cTn>
                                        <p:tgtEl>
                                          <p:spTgt spid="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down)">
                                      <p:cBhvr>
                                        <p:cTn id="117" dur="500"/>
                                        <p:tgtEl>
                                          <p:spTgt spid="30"/>
                                        </p:tgtEl>
                                      </p:cBhvr>
                                    </p:animEffect>
                                  </p:childTnLst>
                                </p:cTn>
                              </p:par>
                              <p:par>
                                <p:cTn id="118" presetID="22" presetClass="exit" presetSubtype="4" fill="hold" grpId="1" nodeType="withEffect">
                                  <p:stCondLst>
                                    <p:cond delay="0"/>
                                  </p:stCondLst>
                                  <p:childTnLst>
                                    <p:animEffect transition="out" filter="wipe(down)">
                                      <p:cBhvr>
                                        <p:cTn id="119" dur="500"/>
                                        <p:tgtEl>
                                          <p:spTgt spid="28"/>
                                        </p:tgtEl>
                                      </p:cBhvr>
                                    </p:animEffect>
                                    <p:set>
                                      <p:cBhvr>
                                        <p:cTn id="120" dur="1" fill="hold">
                                          <p:stCondLst>
                                            <p:cond delay="499"/>
                                          </p:stCondLst>
                                        </p:cTn>
                                        <p:tgtEl>
                                          <p:spTgt spid="2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down)">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wipe(down)">
                                      <p:cBhvr>
                                        <p:cTn id="130" dur="500"/>
                                        <p:tgtEl>
                                          <p:spTgt spid="3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4"/>
                                        </p:tgtEl>
                                      </p:cBhvr>
                                    </p:animEffect>
                                    <p:set>
                                      <p:cBhvr>
                                        <p:cTn id="135" dur="1" fill="hold">
                                          <p:stCondLst>
                                            <p:cond delay="499"/>
                                          </p:stCondLst>
                                        </p:cTn>
                                        <p:tgtEl>
                                          <p:spTgt spid="3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wipe(down)">
                                      <p:cBhvr>
                                        <p:cTn id="140" dur="500"/>
                                        <p:tgtEl>
                                          <p:spTgt spid="3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2" fill="hold" nodeType="click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wipe(right)">
                                      <p:cBhvr>
                                        <p:cTn id="145" dur="500"/>
                                        <p:tgtEl>
                                          <p:spTgt spid="4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39"/>
                                        </p:tgtEl>
                                      </p:cBhvr>
                                    </p:animEffect>
                                    <p:set>
                                      <p:cBhvr>
                                        <p:cTn id="150" dur="1" fill="hold">
                                          <p:stCondLst>
                                            <p:cond delay="499"/>
                                          </p:stCondLst>
                                        </p:cTn>
                                        <p:tgtEl>
                                          <p:spTgt spid="39"/>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2"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wipe(down)">
                                      <p:cBhvr>
                                        <p:cTn id="155" dur="500"/>
                                        <p:tgtEl>
                                          <p:spTgt spid="34"/>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2" fill="hold" nodeType="clickEffect">
                                  <p:stCondLst>
                                    <p:cond delay="0"/>
                                  </p:stCondLst>
                                  <p:childTnLst>
                                    <p:set>
                                      <p:cBhvr>
                                        <p:cTn id="159" dur="1" fill="hold">
                                          <p:stCondLst>
                                            <p:cond delay="0"/>
                                          </p:stCondLst>
                                        </p:cTn>
                                        <p:tgtEl>
                                          <p:spTgt spid="41"/>
                                        </p:tgtEl>
                                        <p:attrNameLst>
                                          <p:attrName>style.visibility</p:attrName>
                                        </p:attrNameLst>
                                      </p:cBhvr>
                                      <p:to>
                                        <p:strVal val="visible"/>
                                      </p:to>
                                    </p:set>
                                    <p:animEffect transition="in" filter="wipe(right)">
                                      <p:cBhvr>
                                        <p:cTn id="16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31" grpId="0"/>
      <p:bldP spid="32" grpId="0"/>
      <p:bldP spid="33" grpId="0"/>
      <p:bldP spid="3" grpId="0"/>
      <p:bldP spid="3" grpId="1"/>
      <p:bldP spid="28" grpId="0"/>
      <p:bldP spid="28" grpId="1"/>
      <p:bldP spid="34" grpId="0"/>
      <p:bldP spid="34" grpId="1"/>
      <p:bldP spid="34" grpId="2"/>
      <p:bldP spid="39" grpId="0"/>
      <p:bldP spid="39"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of basic computer</a:t>
            </a:r>
          </a:p>
        </p:txBody>
      </p:sp>
      <p:sp>
        <p:nvSpPr>
          <p:cNvPr id="3" name="Content Placeholder 2"/>
          <p:cNvSpPr>
            <a:spLocks noGrp="1"/>
          </p:cNvSpPr>
          <p:nvPr>
            <p:ph idx="1"/>
          </p:nvPr>
        </p:nvSpPr>
        <p:spPr/>
        <p:txBody>
          <a:bodyPr>
            <a:normAutofit fontScale="92500"/>
          </a:bodyPr>
          <a:lstStyle/>
          <a:p>
            <a:pPr lvl="0" algn="just"/>
            <a:r>
              <a:rPr lang="en-US" dirty="0"/>
              <a:t>A computer can serve no useful purpose unless it communicates with the external environment.</a:t>
            </a:r>
          </a:p>
          <a:p>
            <a:pPr algn="just"/>
            <a:r>
              <a:rPr lang="en-US" dirty="0"/>
              <a:t>To exhibit the most basic requirements for input and output communication, we will use a terminal unit with a keyboard and printer.</a:t>
            </a:r>
          </a:p>
          <a:p>
            <a:pPr lvl="0" algn="just"/>
            <a:r>
              <a:rPr lang="en-US" dirty="0"/>
              <a:t>The terminal sends and receives serial information and each quantity of information has eight bits of an alphanumeric code. </a:t>
            </a:r>
          </a:p>
          <a:p>
            <a:pPr lvl="0" algn="just"/>
            <a:r>
              <a:rPr lang="en-US" dirty="0"/>
              <a:t>The serial information from the keyboard is shifted into the input register INPR. </a:t>
            </a:r>
          </a:p>
          <a:p>
            <a:pPr lvl="0" algn="just"/>
            <a:r>
              <a:rPr lang="en-US" dirty="0"/>
              <a:t>The serial information for the printer is stored in the output register OUTR. </a:t>
            </a:r>
          </a:p>
          <a:p>
            <a:pPr lvl="0" algn="just"/>
            <a:r>
              <a:rPr lang="en-US" dirty="0"/>
              <a:t>These two registers communicate with a communication interface serially and with the AC in parallel.</a:t>
            </a:r>
          </a:p>
          <a:p>
            <a:pPr lvl="0" algn="just"/>
            <a:endParaRPr lang="en-US" dirty="0"/>
          </a:p>
        </p:txBody>
      </p:sp>
    </p:spTree>
    <p:extLst>
      <p:ext uri="{BB962C8B-B14F-4D97-AF65-F5344CB8AC3E}">
        <p14:creationId xmlns:p14="http://schemas.microsoft.com/office/powerpoint/2010/main" val="2774908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input information transfer</a:t>
            </a:r>
          </a:p>
        </p:txBody>
      </p:sp>
      <p:sp>
        <p:nvSpPr>
          <p:cNvPr id="3" name="Content Placeholder 2"/>
          <p:cNvSpPr>
            <a:spLocks noGrp="1"/>
          </p:cNvSpPr>
          <p:nvPr>
            <p:ph idx="1"/>
          </p:nvPr>
        </p:nvSpPr>
        <p:spPr/>
        <p:txBody>
          <a:bodyPr>
            <a:normAutofit/>
          </a:bodyPr>
          <a:lstStyle/>
          <a:p>
            <a:pPr lvl="0" algn="just"/>
            <a:r>
              <a:rPr lang="en-US" dirty="0"/>
              <a:t>Initially, the input flag FGI is cleared to 0. When a key is struck in the keyboard, an 8-bit alphanumeric code is shifted into INPR and the input flag FGI is set to 1. </a:t>
            </a:r>
          </a:p>
          <a:p>
            <a:pPr lvl="0" algn="just"/>
            <a:r>
              <a:rPr lang="en-US" dirty="0"/>
              <a:t>As long as the flag is set, the information in INPR cannot be changed by striking another key. The computer checks the flag bit; if it is 1, the information from INPR is transferred in parallel into AC and FGI is cleared to 0. </a:t>
            </a:r>
          </a:p>
          <a:p>
            <a:pPr lvl="0" algn="just"/>
            <a:r>
              <a:rPr lang="en-US" dirty="0"/>
              <a:t>Once the flag is cleared, new information can be shifted into INPR by striking another key. </a:t>
            </a:r>
          </a:p>
        </p:txBody>
      </p:sp>
    </p:spTree>
    <p:extLst>
      <p:ext uri="{BB962C8B-B14F-4D97-AF65-F5344CB8AC3E}">
        <p14:creationId xmlns:p14="http://schemas.microsoft.com/office/powerpoint/2010/main" val="365186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Codes</a:t>
            </a:r>
          </a:p>
        </p:txBody>
      </p:sp>
      <p:sp>
        <p:nvSpPr>
          <p:cNvPr id="3" name="Content Placeholder 2"/>
          <p:cNvSpPr>
            <a:spLocks noGrp="1"/>
          </p:cNvSpPr>
          <p:nvPr>
            <p:ph idx="1"/>
          </p:nvPr>
        </p:nvSpPr>
        <p:spPr/>
        <p:txBody>
          <a:bodyPr/>
          <a:lstStyle/>
          <a:p>
            <a:pPr algn="just"/>
            <a:r>
              <a:rPr lang="en-US" dirty="0"/>
              <a:t>Instruction Code</a:t>
            </a:r>
          </a:p>
          <a:p>
            <a:pPr lvl="1"/>
            <a:r>
              <a:rPr lang="en-US" dirty="0"/>
              <a:t>An instruction code is a group of bits that instruct the computer to perform a specific operation.</a:t>
            </a:r>
          </a:p>
          <a:p>
            <a:pPr lvl="1"/>
            <a:r>
              <a:rPr lang="en-US" dirty="0"/>
              <a:t>Example</a:t>
            </a:r>
          </a:p>
          <a:p>
            <a:pPr marL="457178" lvl="1" indent="0">
              <a:buNone/>
            </a:pPr>
            <a:endParaRPr lang="en-US" dirty="0"/>
          </a:p>
          <a:p>
            <a:pPr algn="just"/>
            <a:r>
              <a:rPr lang="en-US" dirty="0"/>
              <a:t>Operation Code (Opcode)</a:t>
            </a:r>
          </a:p>
          <a:p>
            <a:pPr lvl="1"/>
            <a:r>
              <a:rPr lang="en-US" dirty="0"/>
              <a:t>The operation code of an instruction is a group of bits that define such operations as add, subtract, multiply, shift, and complement.</a:t>
            </a:r>
          </a:p>
          <a:p>
            <a:pPr lvl="1"/>
            <a:r>
              <a:rPr lang="en-US" dirty="0"/>
              <a:t>The number of bits required for the operation code of an instruction depends on the total number of operations available in the computer.</a:t>
            </a:r>
          </a:p>
          <a:p>
            <a:pPr lvl="1"/>
            <a:r>
              <a:rPr lang="en-US" dirty="0"/>
              <a:t>The operation code must consist of at least n bits for a given 2</a:t>
            </a:r>
            <a:r>
              <a:rPr lang="en-US" baseline="30000" dirty="0"/>
              <a:t>n</a:t>
            </a:r>
            <a:r>
              <a:rPr lang="en-US" dirty="0"/>
              <a:t> (or less) distinct operations.</a:t>
            </a:r>
          </a:p>
        </p:txBody>
      </p:sp>
      <p:sp>
        <p:nvSpPr>
          <p:cNvPr id="4" name="Rectangle 3"/>
          <p:cNvSpPr/>
          <p:nvPr/>
        </p:nvSpPr>
        <p:spPr>
          <a:xfrm>
            <a:off x="3390900" y="25146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ADD 1547</a:t>
            </a:r>
          </a:p>
        </p:txBody>
      </p:sp>
      <p:grpSp>
        <p:nvGrpSpPr>
          <p:cNvPr id="12" name="Group 11"/>
          <p:cNvGrpSpPr/>
          <p:nvPr/>
        </p:nvGrpSpPr>
        <p:grpSpPr>
          <a:xfrm>
            <a:off x="3200401" y="2971800"/>
            <a:ext cx="1278516" cy="228600"/>
            <a:chOff x="3200400" y="2971800"/>
            <a:chExt cx="1278516" cy="228600"/>
          </a:xfrm>
        </p:grpSpPr>
        <p:cxnSp>
          <p:nvCxnSpPr>
            <p:cNvPr id="9" name="Straight Connector 8"/>
            <p:cNvCxnSpPr/>
            <p:nvPr/>
          </p:nvCxnSpPr>
          <p:spPr>
            <a:xfrm>
              <a:off x="3855461" y="2971800"/>
              <a:ext cx="623455"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00400" y="2971800"/>
              <a:ext cx="914402" cy="2286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114800" y="1981200"/>
            <a:ext cx="4724400" cy="990600"/>
            <a:chOff x="4114800" y="1981200"/>
            <a:chExt cx="4724400" cy="990600"/>
          </a:xfrm>
        </p:grpSpPr>
        <p:grpSp>
          <p:nvGrpSpPr>
            <p:cNvPr id="24" name="Group 23"/>
            <p:cNvGrpSpPr/>
            <p:nvPr/>
          </p:nvGrpSpPr>
          <p:grpSpPr>
            <a:xfrm>
              <a:off x="4114800" y="2133599"/>
              <a:ext cx="2095500" cy="457201"/>
              <a:chOff x="4114800" y="2133599"/>
              <a:chExt cx="2095500" cy="457201"/>
            </a:xfrm>
          </p:grpSpPr>
          <p:cxnSp>
            <p:nvCxnSpPr>
              <p:cNvPr id="17" name="Straight Connector 16"/>
              <p:cNvCxnSpPr/>
              <p:nvPr/>
            </p:nvCxnSpPr>
            <p:spPr>
              <a:xfrm>
                <a:off x="4114800" y="2133600"/>
                <a:ext cx="0" cy="457200"/>
              </a:xfrm>
              <a:prstGeom prst="line">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5" idx="2"/>
              </p:cNvCxnSpPr>
              <p:nvPr/>
            </p:nvCxnSpPr>
            <p:spPr>
              <a:xfrm>
                <a:off x="4114800" y="2133599"/>
                <a:ext cx="2095500" cy="34290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a:xfrm>
              <a:off x="6210300" y="1981200"/>
              <a:ext cx="2628900" cy="990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Unique Binary code is assigned to every Opcode</a:t>
              </a:r>
            </a:p>
          </p:txBody>
        </p:sp>
      </p:grpSp>
    </p:spTree>
    <p:extLst>
      <p:ext uri="{BB962C8B-B14F-4D97-AF65-F5344CB8AC3E}">
        <p14:creationId xmlns:p14="http://schemas.microsoft.com/office/powerpoint/2010/main" val="105423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outputting information</a:t>
            </a:r>
          </a:p>
        </p:txBody>
      </p:sp>
      <p:sp>
        <p:nvSpPr>
          <p:cNvPr id="3" name="Content Placeholder 2"/>
          <p:cNvSpPr>
            <a:spLocks noGrp="1"/>
          </p:cNvSpPr>
          <p:nvPr>
            <p:ph idx="1"/>
          </p:nvPr>
        </p:nvSpPr>
        <p:spPr/>
        <p:txBody>
          <a:bodyPr/>
          <a:lstStyle/>
          <a:p>
            <a:pPr lvl="0" algn="just"/>
            <a:r>
              <a:rPr lang="en-US" dirty="0"/>
              <a:t>The output register OUTR works similarly but the direction of information flow is reversed.</a:t>
            </a:r>
          </a:p>
          <a:p>
            <a:pPr lvl="0" algn="just"/>
            <a:r>
              <a:rPr lang="en-US" dirty="0"/>
              <a:t>Initially, the output flag FGO is set to 1. The computer checks the flag bit; if it is 1, the information from AC is transferred in parallel to OUTR and FGO is cleared to 0. The output device accepts the coded information, prints the corresponding character, and when the operation is completed, it sets FGO to 1. </a:t>
            </a:r>
          </a:p>
          <a:p>
            <a:pPr algn="just"/>
            <a:r>
              <a:rPr lang="en-US" dirty="0"/>
              <a:t>The computer does not load a new character into OUTR when FGO is 0 because this condition indicates that the output device is in the process of printing the character.</a:t>
            </a:r>
          </a:p>
        </p:txBody>
      </p:sp>
    </p:spTree>
    <p:extLst>
      <p:ext uri="{BB962C8B-B14F-4D97-AF65-F5344CB8AC3E}">
        <p14:creationId xmlns:p14="http://schemas.microsoft.com/office/powerpoint/2010/main" val="2913291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Instruction</a:t>
            </a:r>
          </a:p>
        </p:txBody>
      </p:sp>
      <p:sp>
        <p:nvSpPr>
          <p:cNvPr id="4" name="TextBox 3"/>
          <p:cNvSpPr txBox="1"/>
          <p:nvPr/>
        </p:nvSpPr>
        <p:spPr>
          <a:xfrm>
            <a:off x="228600" y="990600"/>
            <a:ext cx="5600123"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D</a:t>
            </a:r>
            <a:r>
              <a:rPr lang="en-US" sz="2000" i="1" baseline="-25000" dirty="0">
                <a:solidFill>
                  <a:schemeClr val="tx2"/>
                </a:solidFill>
                <a:latin typeface="Times New Roman" panose="02020603050405020304" pitchFamily="18" charset="0"/>
                <a:cs typeface="Times New Roman" panose="02020603050405020304" pitchFamily="18" charset="0"/>
              </a:rPr>
              <a:t>7</a:t>
            </a:r>
            <a:r>
              <a:rPr lang="en-US" sz="2000" i="1" dirty="0">
                <a:solidFill>
                  <a:schemeClr val="tx2"/>
                </a:solidFill>
                <a:latin typeface="Times New Roman" panose="02020603050405020304" pitchFamily="18" charset="0"/>
                <a:cs typeface="Times New Roman" panose="02020603050405020304" pitchFamily="18" charset="0"/>
              </a:rPr>
              <a:t>IT</a:t>
            </a:r>
            <a:r>
              <a:rPr lang="en-US" sz="2000" i="1" baseline="-25000" dirty="0">
                <a:solidFill>
                  <a:schemeClr val="tx2"/>
                </a:solidFill>
                <a:latin typeface="Times New Roman" panose="02020603050405020304" pitchFamily="18" charset="0"/>
                <a:cs typeface="Times New Roman" panose="02020603050405020304" pitchFamily="18" charset="0"/>
              </a:rPr>
              <a:t>3</a:t>
            </a:r>
            <a:r>
              <a:rPr lang="en-US" sz="2000" i="1" dirty="0">
                <a:solidFill>
                  <a:schemeClr val="tx2"/>
                </a:solidFill>
                <a:latin typeface="Times New Roman" panose="02020603050405020304" pitchFamily="18" charset="0"/>
                <a:cs typeface="Times New Roman" panose="02020603050405020304" pitchFamily="18" charset="0"/>
              </a:rPr>
              <a:t> = 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mj-lt"/>
                <a:cs typeface="Times New Roman" panose="02020603050405020304" pitchFamily="18" charset="0"/>
              </a:rPr>
              <a:t>(common to all input-output instructions)</a:t>
            </a:r>
            <a:endParaRPr lang="en-US" sz="2000" i="1" baseline="-25000" dirty="0">
              <a:solidFill>
                <a:schemeClr val="tx2"/>
              </a:solidFill>
              <a:latin typeface="+mj-lt"/>
              <a:cs typeface="Times New Roman" panose="02020603050405020304" pitchFamily="18" charset="0"/>
            </a:endParaRPr>
          </a:p>
        </p:txBody>
      </p:sp>
      <p:sp>
        <p:nvSpPr>
          <p:cNvPr id="5" name="TextBox 4"/>
          <p:cNvSpPr txBox="1"/>
          <p:nvPr/>
        </p:nvSpPr>
        <p:spPr>
          <a:xfrm>
            <a:off x="228599" y="1371660"/>
            <a:ext cx="5689506"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IR(</a:t>
            </a:r>
            <a:r>
              <a:rPr lang="en-US" sz="2000" i="1" dirty="0" err="1">
                <a:solidFill>
                  <a:schemeClr val="tx2"/>
                </a:solidFill>
                <a:latin typeface="Times New Roman" panose="02020603050405020304" pitchFamily="18" charset="0"/>
                <a:cs typeface="Times New Roman" panose="02020603050405020304" pitchFamily="18" charset="0"/>
              </a:rPr>
              <a:t>i</a:t>
            </a:r>
            <a:r>
              <a:rPr lang="en-US" sz="2000" i="1" dirty="0">
                <a:solidFill>
                  <a:schemeClr val="tx2"/>
                </a:solidFill>
                <a:latin typeface="Times New Roman" panose="02020603050405020304" pitchFamily="18" charset="0"/>
                <a:cs typeface="Times New Roman" panose="02020603050405020304" pitchFamily="18" charset="0"/>
              </a:rPr>
              <a:t>) = B</a:t>
            </a:r>
            <a:r>
              <a:rPr lang="en-US" sz="2000" i="1" baseline="-25000" dirty="0">
                <a:solidFill>
                  <a:schemeClr val="tx2"/>
                </a:solidFill>
                <a:latin typeface="Times New Roman" panose="02020603050405020304" pitchFamily="18" charset="0"/>
                <a:cs typeface="Times New Roman" panose="02020603050405020304" pitchFamily="18" charset="0"/>
              </a:rPr>
              <a:t>i</a:t>
            </a:r>
            <a:r>
              <a:rPr lang="en-US" sz="2000" dirty="0">
                <a:solidFill>
                  <a:schemeClr val="tx2"/>
                </a:solidFill>
                <a:latin typeface="Times New Roman" panose="02020603050405020304" pitchFamily="18" charset="0"/>
                <a:cs typeface="Times New Roman" panose="02020603050405020304" pitchFamily="18" charset="0"/>
              </a:rPr>
              <a:t> [bit in </a:t>
            </a:r>
            <a:r>
              <a:rPr lang="en-US" sz="2000" i="1" dirty="0">
                <a:solidFill>
                  <a:schemeClr val="tx2"/>
                </a:solidFill>
                <a:latin typeface="Times New Roman" panose="02020603050405020304" pitchFamily="18" charset="0"/>
                <a:cs typeface="Times New Roman" panose="02020603050405020304" pitchFamily="18" charset="0"/>
              </a:rPr>
              <a:t>IR</a:t>
            </a:r>
            <a:r>
              <a:rPr lang="en-US" sz="2000" dirty="0">
                <a:solidFill>
                  <a:schemeClr val="tx2"/>
                </a:solidFill>
                <a:latin typeface="Times New Roman" panose="02020603050405020304" pitchFamily="18" charset="0"/>
                <a:cs typeface="Times New Roman" panose="02020603050405020304" pitchFamily="18" charset="0"/>
              </a:rPr>
              <a:t>(6-11) that specifies the operation]</a:t>
            </a:r>
            <a:endParaRPr lang="en-US" sz="2000" i="1" baseline="-25000" dirty="0">
              <a:solidFill>
                <a:schemeClr val="tx2"/>
              </a:solidFill>
              <a:latin typeface="+mj-lt"/>
              <a:cs typeface="Times New Roman" panose="02020603050405020304" pitchFamily="18" charset="0"/>
            </a:endParaRPr>
          </a:p>
        </p:txBody>
      </p:sp>
      <p:sp>
        <p:nvSpPr>
          <p:cNvPr id="6" name="TextBox 5"/>
          <p:cNvSpPr txBox="1"/>
          <p:nvPr/>
        </p:nvSpPr>
        <p:spPr>
          <a:xfrm>
            <a:off x="228599" y="175260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a:t>
            </a:r>
          </a:p>
        </p:txBody>
      </p:sp>
      <p:sp>
        <p:nvSpPr>
          <p:cNvPr id="7" name="TextBox 6"/>
          <p:cNvSpPr txBox="1"/>
          <p:nvPr/>
        </p:nvSpPr>
        <p:spPr>
          <a:xfrm>
            <a:off x="1042227" y="1752600"/>
            <a:ext cx="627223"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11</a:t>
            </a:r>
          </a:p>
        </p:txBody>
      </p:sp>
      <p:sp>
        <p:nvSpPr>
          <p:cNvPr id="8" name="TextBox 7"/>
          <p:cNvSpPr txBox="1"/>
          <p:nvPr/>
        </p:nvSpPr>
        <p:spPr>
          <a:xfrm>
            <a:off x="1838934" y="1752600"/>
            <a:ext cx="29335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(0-7)</a:t>
            </a:r>
            <a:r>
              <a:rPr lang="en-US" sz="2000" i="1"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INPR, FGI</a:t>
            </a:r>
            <a:r>
              <a:rPr lang="en-US" sz="2000" dirty="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53200" y="1752600"/>
            <a:ext cx="17844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Input Character</a:t>
            </a:r>
            <a:endParaRPr lang="en-US" sz="2000"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8599" y="2152710"/>
            <a:ext cx="7136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a:t>
            </a:r>
          </a:p>
        </p:txBody>
      </p:sp>
      <p:sp>
        <p:nvSpPr>
          <p:cNvPr id="11" name="TextBox 10"/>
          <p:cNvSpPr txBox="1"/>
          <p:nvPr/>
        </p:nvSpPr>
        <p:spPr>
          <a:xfrm>
            <a:off x="1042227" y="2152710"/>
            <a:ext cx="63991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10</a:t>
            </a:r>
          </a:p>
        </p:txBody>
      </p:sp>
      <p:sp>
        <p:nvSpPr>
          <p:cNvPr id="12" name="TextBox 11"/>
          <p:cNvSpPr txBox="1"/>
          <p:nvPr/>
        </p:nvSpPr>
        <p:spPr>
          <a:xfrm>
            <a:off x="1838934" y="2152710"/>
            <a:ext cx="3093860" cy="400110"/>
          </a:xfrm>
          <a:prstGeom prst="rect">
            <a:avLst/>
          </a:prstGeom>
          <a:noFill/>
        </p:spPr>
        <p:txBody>
          <a:bodyPr wrap="none" rtlCol="0">
            <a:spAutoFit/>
          </a:bodyPr>
          <a:lstStyle/>
          <a:p>
            <a:r>
              <a:rPr lang="en-US" sz="2000" i="1" dirty="0">
                <a:latin typeface="Cambria Math" panose="02040503050406030204" pitchFamily="18" charset="0"/>
                <a:ea typeface="Cambria Math" panose="02040503050406030204" pitchFamily="18" charset="0"/>
                <a:cs typeface="Times New Roman" panose="02020603050405020304" pitchFamily="18" charset="0"/>
              </a:rPr>
              <a:t>OUTR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(0-7)</a:t>
            </a:r>
            <a:r>
              <a:rPr lang="en-US" sz="2000" i="1" dirty="0">
                <a:latin typeface="Cambria Math" panose="02040503050406030204" pitchFamily="18" charset="0"/>
                <a:ea typeface="Cambria Math" panose="02040503050406030204" pitchFamily="18" charset="0"/>
                <a:cs typeface="Times New Roman" panose="02020603050405020304" pitchFamily="18" charset="0"/>
              </a:rPr>
              <a:t>, FGO</a:t>
            </a:r>
            <a:r>
              <a:rPr lang="en-US" sz="2000" dirty="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553200" y="2152710"/>
            <a:ext cx="195598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Output Character</a:t>
            </a:r>
            <a:endParaRPr lang="en-US" sz="2000"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29585" y="255282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a:t>
            </a:r>
          </a:p>
        </p:txBody>
      </p:sp>
      <p:sp>
        <p:nvSpPr>
          <p:cNvPr id="15" name="TextBox 14"/>
          <p:cNvSpPr txBox="1"/>
          <p:nvPr/>
        </p:nvSpPr>
        <p:spPr>
          <a:xfrm>
            <a:off x="1043213" y="255282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9</a:t>
            </a:r>
          </a:p>
        </p:txBody>
      </p:sp>
      <p:sp>
        <p:nvSpPr>
          <p:cNvPr id="16" name="TextBox 15"/>
          <p:cNvSpPr txBox="1"/>
          <p:nvPr/>
        </p:nvSpPr>
        <p:spPr>
          <a:xfrm>
            <a:off x="1839920" y="2552820"/>
            <a:ext cx="360707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FGI =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554186" y="2552820"/>
            <a:ext cx="20265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Skip on input flag</a:t>
            </a:r>
            <a:endParaRPr lang="en-US" sz="2000"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228599" y="2952930"/>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SKO</a:t>
            </a:r>
          </a:p>
        </p:txBody>
      </p:sp>
      <p:sp>
        <p:nvSpPr>
          <p:cNvPr id="19" name="TextBox 18"/>
          <p:cNvSpPr txBox="1"/>
          <p:nvPr/>
        </p:nvSpPr>
        <p:spPr>
          <a:xfrm>
            <a:off x="1042227" y="295293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8</a:t>
            </a:r>
          </a:p>
        </p:txBody>
      </p:sp>
      <p:sp>
        <p:nvSpPr>
          <p:cNvPr id="20" name="TextBox 19"/>
          <p:cNvSpPr txBox="1"/>
          <p:nvPr/>
        </p:nvSpPr>
        <p:spPr>
          <a:xfrm>
            <a:off x="1838934" y="2952930"/>
            <a:ext cx="370806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FGO =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553200" y="2952930"/>
            <a:ext cx="21547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Skip on output flag</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3361" y="3353040"/>
            <a:ext cx="6415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ION</a:t>
            </a:r>
          </a:p>
        </p:txBody>
      </p:sp>
      <p:sp>
        <p:nvSpPr>
          <p:cNvPr id="23" name="TextBox 22"/>
          <p:cNvSpPr txBox="1"/>
          <p:nvPr/>
        </p:nvSpPr>
        <p:spPr>
          <a:xfrm>
            <a:off x="1046989" y="335304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7</a:t>
            </a:r>
          </a:p>
        </p:txBody>
      </p:sp>
      <p:sp>
        <p:nvSpPr>
          <p:cNvPr id="24" name="TextBox 23"/>
          <p:cNvSpPr txBox="1"/>
          <p:nvPr/>
        </p:nvSpPr>
        <p:spPr>
          <a:xfrm>
            <a:off x="1843696" y="335304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557962" y="3353040"/>
            <a:ext cx="21323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Interrupt enable on</a:t>
            </a:r>
            <a:endParaRPr lang="en-US" sz="2000"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228599" y="373410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IOF</a:t>
            </a:r>
          </a:p>
        </p:txBody>
      </p:sp>
      <p:sp>
        <p:nvSpPr>
          <p:cNvPr id="27" name="TextBox 26"/>
          <p:cNvSpPr txBox="1"/>
          <p:nvPr/>
        </p:nvSpPr>
        <p:spPr>
          <a:xfrm>
            <a:off x="1042227" y="373410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6</a:t>
            </a:r>
          </a:p>
        </p:txBody>
      </p:sp>
      <p:sp>
        <p:nvSpPr>
          <p:cNvPr id="28" name="TextBox 27"/>
          <p:cNvSpPr txBox="1"/>
          <p:nvPr/>
        </p:nvSpPr>
        <p:spPr>
          <a:xfrm>
            <a:off x="1838934" y="373410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a:t>
            </a:r>
            <a:endParaRPr lang="en-US" sz="2000"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553200" y="3734100"/>
            <a:ext cx="2169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Interrupt enable off</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34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down)">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down)">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down)">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down)">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down)">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wipe(down)">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wipe(down)">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wipe(down)">
                                      <p:cBhvr>
                                        <p:cTn id="1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Cycle</a:t>
            </a:r>
          </a:p>
        </p:txBody>
      </p:sp>
      <p:sp>
        <p:nvSpPr>
          <p:cNvPr id="91" name="Flowchart: Decision 90"/>
          <p:cNvSpPr/>
          <p:nvPr/>
        </p:nvSpPr>
        <p:spPr>
          <a:xfrm>
            <a:off x="4191000" y="1143000"/>
            <a:ext cx="762000"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92" name="Rectangle 91"/>
          <p:cNvSpPr/>
          <p:nvPr/>
        </p:nvSpPr>
        <p:spPr>
          <a:xfrm>
            <a:off x="1600200" y="2169986"/>
            <a:ext cx="2454417"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Fetch &amp; Decode instruction</a:t>
            </a:r>
          </a:p>
        </p:txBody>
      </p:sp>
      <p:sp>
        <p:nvSpPr>
          <p:cNvPr id="93" name="Rectangle 92"/>
          <p:cNvSpPr/>
          <p:nvPr/>
        </p:nvSpPr>
        <p:spPr>
          <a:xfrm>
            <a:off x="5368976" y="2139343"/>
            <a:ext cx="2231288" cy="83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return address in location 0</a:t>
            </a:r>
          </a:p>
          <a:p>
            <a:pPr algn="ctr"/>
            <a:r>
              <a:rPr lang="en-US" dirty="0"/>
              <a:t>M[0] </a:t>
            </a:r>
            <a:r>
              <a:rPr lang="en-US" dirty="0">
                <a:latin typeface="Cambria Math" panose="02040503050406030204" pitchFamily="18" charset="0"/>
                <a:ea typeface="Cambria Math" panose="02040503050406030204" pitchFamily="18" charset="0"/>
              </a:rPr>
              <a:t>← PC</a:t>
            </a:r>
            <a:endParaRPr lang="en-US" dirty="0"/>
          </a:p>
        </p:txBody>
      </p:sp>
      <p:sp>
        <p:nvSpPr>
          <p:cNvPr id="94" name="Rectangle 93"/>
          <p:cNvSpPr/>
          <p:nvPr/>
        </p:nvSpPr>
        <p:spPr>
          <a:xfrm>
            <a:off x="1600200" y="3089021"/>
            <a:ext cx="1259505"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instruction</a:t>
            </a:r>
          </a:p>
        </p:txBody>
      </p:sp>
      <p:sp>
        <p:nvSpPr>
          <p:cNvPr id="95" name="Flowchart: Decision 94"/>
          <p:cNvSpPr/>
          <p:nvPr/>
        </p:nvSpPr>
        <p:spPr>
          <a:xfrm>
            <a:off x="3276600" y="3124200"/>
            <a:ext cx="1014222"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IEN</a:t>
            </a:r>
          </a:p>
        </p:txBody>
      </p:sp>
      <p:sp>
        <p:nvSpPr>
          <p:cNvPr id="96" name="Flowchart: Decision 95"/>
          <p:cNvSpPr/>
          <p:nvPr/>
        </p:nvSpPr>
        <p:spPr>
          <a:xfrm>
            <a:off x="3230380" y="3962400"/>
            <a:ext cx="1115644"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FGI</a:t>
            </a:r>
          </a:p>
        </p:txBody>
      </p:sp>
      <p:sp>
        <p:nvSpPr>
          <p:cNvPr id="97" name="Flowchart: Decision 96"/>
          <p:cNvSpPr/>
          <p:nvPr/>
        </p:nvSpPr>
        <p:spPr>
          <a:xfrm>
            <a:off x="3177402" y="4800600"/>
            <a:ext cx="1227208"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FGO</a:t>
            </a:r>
          </a:p>
        </p:txBody>
      </p:sp>
      <p:cxnSp>
        <p:nvCxnSpPr>
          <p:cNvPr id="104" name="Straight Arrow Connector 103"/>
          <p:cNvCxnSpPr>
            <a:endCxn id="95" idx="0"/>
          </p:cNvCxnSpPr>
          <p:nvPr/>
        </p:nvCxnSpPr>
        <p:spPr>
          <a:xfrm flipH="1">
            <a:off x="3783711" y="2770188"/>
            <a:ext cx="2419" cy="35401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5" idx="2"/>
            <a:endCxn id="96" idx="0"/>
          </p:cNvCxnSpPr>
          <p:nvPr/>
        </p:nvCxnSpPr>
        <p:spPr>
          <a:xfrm>
            <a:off x="3783711" y="3581400"/>
            <a:ext cx="4491"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6" idx="2"/>
            <a:endCxn id="97" idx="0"/>
          </p:cNvCxnSpPr>
          <p:nvPr/>
        </p:nvCxnSpPr>
        <p:spPr>
          <a:xfrm>
            <a:off x="3788202" y="4419600"/>
            <a:ext cx="2804"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2438400" y="5516418"/>
            <a:ext cx="782054" cy="427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a:t>
            </a:r>
            <a:r>
              <a:rPr lang="en-US" dirty="0">
                <a:latin typeface="Cambria Math" panose="02040503050406030204" pitchFamily="18" charset="0"/>
                <a:ea typeface="Cambria Math" panose="02040503050406030204" pitchFamily="18" charset="0"/>
              </a:rPr>
              <a:t>←</a:t>
            </a:r>
            <a:r>
              <a:rPr lang="en-US" dirty="0"/>
              <a:t> 1</a:t>
            </a:r>
          </a:p>
        </p:txBody>
      </p:sp>
      <p:sp>
        <p:nvSpPr>
          <p:cNvPr id="114" name="Rectangle 113"/>
          <p:cNvSpPr/>
          <p:nvPr/>
        </p:nvSpPr>
        <p:spPr>
          <a:xfrm>
            <a:off x="5363980" y="3490482"/>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Branch to location 1</a:t>
            </a:r>
          </a:p>
          <a:p>
            <a:pPr algn="ctr"/>
            <a:r>
              <a:rPr lang="en-US" dirty="0"/>
              <a:t>PC </a:t>
            </a:r>
            <a:r>
              <a:rPr lang="en-US" dirty="0">
                <a:latin typeface="Cambria Math" panose="02040503050406030204" pitchFamily="18" charset="0"/>
                <a:ea typeface="Cambria Math" panose="02040503050406030204" pitchFamily="18" charset="0"/>
              </a:rPr>
              <a:t>← 1</a:t>
            </a:r>
            <a:endParaRPr lang="en-US" dirty="0"/>
          </a:p>
        </p:txBody>
      </p:sp>
      <p:sp>
        <p:nvSpPr>
          <p:cNvPr id="116" name="Rectangle 115"/>
          <p:cNvSpPr/>
          <p:nvPr/>
        </p:nvSpPr>
        <p:spPr>
          <a:xfrm>
            <a:off x="5358732" y="4613021"/>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IEN </a:t>
            </a:r>
            <a:r>
              <a:rPr lang="en-US" dirty="0">
                <a:latin typeface="Cambria Math" panose="02040503050406030204" pitchFamily="18" charset="0"/>
                <a:ea typeface="Cambria Math" panose="02040503050406030204" pitchFamily="18" charset="0"/>
              </a:rPr>
              <a:t>← 0</a:t>
            </a:r>
          </a:p>
          <a:p>
            <a:pPr algn="ctr"/>
            <a:r>
              <a:rPr lang="en-US" dirty="0"/>
              <a:t>R </a:t>
            </a:r>
            <a:r>
              <a:rPr lang="en-US" dirty="0">
                <a:latin typeface="Cambria Math" panose="02040503050406030204" pitchFamily="18" charset="0"/>
                <a:ea typeface="Cambria Math" panose="02040503050406030204" pitchFamily="18" charset="0"/>
              </a:rPr>
              <a:t>← 0</a:t>
            </a:r>
            <a:endParaRPr lang="en-US" dirty="0"/>
          </a:p>
        </p:txBody>
      </p:sp>
      <p:cxnSp>
        <p:nvCxnSpPr>
          <p:cNvPr id="117" name="Straight Arrow Connector 116"/>
          <p:cNvCxnSpPr>
            <a:stCxn id="93" idx="2"/>
            <a:endCxn id="114" idx="0"/>
          </p:cNvCxnSpPr>
          <p:nvPr/>
        </p:nvCxnSpPr>
        <p:spPr>
          <a:xfrm flipH="1">
            <a:off x="6479624" y="2971800"/>
            <a:ext cx="4996" cy="51868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4" idx="2"/>
            <a:endCxn id="116" idx="0"/>
          </p:cNvCxnSpPr>
          <p:nvPr/>
        </p:nvCxnSpPr>
        <p:spPr>
          <a:xfrm flipH="1">
            <a:off x="6474376" y="4059061"/>
            <a:ext cx="5248" cy="55396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91" idx="1"/>
            <a:endCxn id="92" idx="0"/>
          </p:cNvCxnSpPr>
          <p:nvPr/>
        </p:nvCxnSpPr>
        <p:spPr>
          <a:xfrm rot="10800000" flipV="1">
            <a:off x="2827410" y="1371600"/>
            <a:ext cx="1363591" cy="798386"/>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91" idx="3"/>
            <a:endCxn id="93" idx="0"/>
          </p:cNvCxnSpPr>
          <p:nvPr/>
        </p:nvCxnSpPr>
        <p:spPr>
          <a:xfrm>
            <a:off x="4953000" y="1371600"/>
            <a:ext cx="1531620" cy="767743"/>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endCxn id="94" idx="0"/>
          </p:cNvCxnSpPr>
          <p:nvPr/>
        </p:nvCxnSpPr>
        <p:spPr>
          <a:xfrm>
            <a:off x="2229346" y="2757621"/>
            <a:ext cx="607" cy="34718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869681" y="3657600"/>
            <a:ext cx="0" cy="2590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2"/>
          </p:cNvCxnSpPr>
          <p:nvPr/>
        </p:nvCxnSpPr>
        <p:spPr>
          <a:xfrm flipH="1">
            <a:off x="2827408" y="5943600"/>
            <a:ext cx="2019" cy="304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7" idx="2"/>
          </p:cNvCxnSpPr>
          <p:nvPr/>
        </p:nvCxnSpPr>
        <p:spPr>
          <a:xfrm flipH="1">
            <a:off x="3783711" y="5257800"/>
            <a:ext cx="7295" cy="9906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95" idx="3"/>
          </p:cNvCxnSpPr>
          <p:nvPr/>
        </p:nvCxnSpPr>
        <p:spPr>
          <a:xfrm>
            <a:off x="4290822" y="3352800"/>
            <a:ext cx="337897" cy="2895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16" idx="2"/>
          </p:cNvCxnSpPr>
          <p:nvPr/>
        </p:nvCxnSpPr>
        <p:spPr>
          <a:xfrm>
            <a:off x="6474376" y="5181600"/>
            <a:ext cx="0" cy="1066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11213" y="914400"/>
            <a:ext cx="5663164" cy="5334000"/>
            <a:chOff x="811213" y="914400"/>
            <a:chExt cx="5663164" cy="5334000"/>
          </a:xfrm>
        </p:grpSpPr>
        <p:cxnSp>
          <p:nvCxnSpPr>
            <p:cNvPr id="148" name="Straight Connector 147"/>
            <p:cNvCxnSpPr/>
            <p:nvPr/>
          </p:nvCxnSpPr>
          <p:spPr>
            <a:xfrm flipH="1">
              <a:off x="811213" y="6248400"/>
              <a:ext cx="56631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811213" y="914400"/>
              <a:ext cx="0" cy="533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2" idx="2"/>
              <a:endCxn id="91" idx="0"/>
            </p:cNvCxnSpPr>
            <p:nvPr/>
          </p:nvCxnSpPr>
          <p:spPr>
            <a:xfrm>
              <a:off x="4572000" y="914402"/>
              <a:ext cx="0" cy="22859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811213" y="914400"/>
              <a:ext cx="3760787"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3733800" y="1066800"/>
            <a:ext cx="470000" cy="369332"/>
          </a:xfrm>
          <a:prstGeom prst="rect">
            <a:avLst/>
          </a:prstGeom>
          <a:noFill/>
        </p:spPr>
        <p:txBody>
          <a:bodyPr wrap="none" rtlCol="0">
            <a:spAutoFit/>
          </a:bodyPr>
          <a:lstStyle/>
          <a:p>
            <a:r>
              <a:rPr lang="en-US" dirty="0"/>
              <a:t>= 0</a:t>
            </a:r>
          </a:p>
        </p:txBody>
      </p:sp>
      <p:sp>
        <p:nvSpPr>
          <p:cNvPr id="162" name="TextBox 161"/>
          <p:cNvSpPr txBox="1"/>
          <p:nvPr/>
        </p:nvSpPr>
        <p:spPr>
          <a:xfrm>
            <a:off x="4993098" y="1066800"/>
            <a:ext cx="470000" cy="369332"/>
          </a:xfrm>
          <a:prstGeom prst="rect">
            <a:avLst/>
          </a:prstGeom>
          <a:noFill/>
        </p:spPr>
        <p:txBody>
          <a:bodyPr wrap="none" rtlCol="0">
            <a:spAutoFit/>
          </a:bodyPr>
          <a:lstStyle/>
          <a:p>
            <a:r>
              <a:rPr lang="en-US" dirty="0"/>
              <a:t>= 1</a:t>
            </a:r>
          </a:p>
        </p:txBody>
      </p:sp>
      <p:sp>
        <p:nvSpPr>
          <p:cNvPr id="163" name="TextBox 162"/>
          <p:cNvSpPr txBox="1"/>
          <p:nvPr/>
        </p:nvSpPr>
        <p:spPr>
          <a:xfrm>
            <a:off x="5410200" y="1066800"/>
            <a:ext cx="1549848" cy="369332"/>
          </a:xfrm>
          <a:prstGeom prst="rect">
            <a:avLst/>
          </a:prstGeom>
          <a:noFill/>
        </p:spPr>
        <p:txBody>
          <a:bodyPr wrap="none" rtlCol="0">
            <a:spAutoFit/>
          </a:bodyPr>
          <a:lstStyle/>
          <a:p>
            <a:r>
              <a:rPr lang="en-US" dirty="0"/>
              <a:t>Interrupt cycle</a:t>
            </a:r>
          </a:p>
        </p:txBody>
      </p:sp>
      <p:sp>
        <p:nvSpPr>
          <p:cNvPr id="164" name="TextBox 163"/>
          <p:cNvSpPr txBox="1"/>
          <p:nvPr/>
        </p:nvSpPr>
        <p:spPr>
          <a:xfrm>
            <a:off x="2057400" y="1066800"/>
            <a:ext cx="1719638" cy="369332"/>
          </a:xfrm>
          <a:prstGeom prst="rect">
            <a:avLst/>
          </a:prstGeom>
          <a:noFill/>
        </p:spPr>
        <p:txBody>
          <a:bodyPr wrap="none" rtlCol="0">
            <a:spAutoFit/>
          </a:bodyPr>
          <a:lstStyle/>
          <a:p>
            <a:r>
              <a:rPr lang="en-US" dirty="0"/>
              <a:t>Instruction cycle</a:t>
            </a:r>
          </a:p>
        </p:txBody>
      </p:sp>
      <p:sp>
        <p:nvSpPr>
          <p:cNvPr id="165" name="TextBox 164"/>
          <p:cNvSpPr txBox="1"/>
          <p:nvPr/>
        </p:nvSpPr>
        <p:spPr>
          <a:xfrm>
            <a:off x="3810000" y="3565160"/>
            <a:ext cx="470000" cy="369332"/>
          </a:xfrm>
          <a:prstGeom prst="rect">
            <a:avLst/>
          </a:prstGeom>
          <a:noFill/>
        </p:spPr>
        <p:txBody>
          <a:bodyPr wrap="none" rtlCol="0">
            <a:spAutoFit/>
          </a:bodyPr>
          <a:lstStyle/>
          <a:p>
            <a:r>
              <a:rPr lang="en-US" dirty="0"/>
              <a:t>= 1</a:t>
            </a:r>
          </a:p>
        </p:txBody>
      </p:sp>
      <p:sp>
        <p:nvSpPr>
          <p:cNvPr id="166" name="TextBox 165"/>
          <p:cNvSpPr txBox="1"/>
          <p:nvPr/>
        </p:nvSpPr>
        <p:spPr>
          <a:xfrm>
            <a:off x="4267200" y="3059668"/>
            <a:ext cx="470000" cy="369332"/>
          </a:xfrm>
          <a:prstGeom prst="rect">
            <a:avLst/>
          </a:prstGeom>
          <a:noFill/>
        </p:spPr>
        <p:txBody>
          <a:bodyPr wrap="none" rtlCol="0">
            <a:spAutoFit/>
          </a:bodyPr>
          <a:lstStyle/>
          <a:p>
            <a:r>
              <a:rPr lang="en-US" dirty="0"/>
              <a:t>= 0</a:t>
            </a:r>
          </a:p>
        </p:txBody>
      </p:sp>
      <p:cxnSp>
        <p:nvCxnSpPr>
          <p:cNvPr id="168" name="Elbow Connector 167"/>
          <p:cNvCxnSpPr>
            <a:stCxn id="96" idx="1"/>
          </p:cNvCxnSpPr>
          <p:nvPr/>
        </p:nvCxnSpPr>
        <p:spPr>
          <a:xfrm rot="10800000" flipV="1">
            <a:off x="2514600" y="4191000"/>
            <a:ext cx="715780" cy="13254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97" idx="1"/>
          </p:cNvCxnSpPr>
          <p:nvPr/>
        </p:nvCxnSpPr>
        <p:spPr>
          <a:xfrm rot="10800000" flipV="1">
            <a:off x="2917220" y="5029200"/>
            <a:ext cx="260183" cy="4872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2730400" y="3897868"/>
            <a:ext cx="470000" cy="369332"/>
          </a:xfrm>
          <a:prstGeom prst="rect">
            <a:avLst/>
          </a:prstGeom>
          <a:noFill/>
        </p:spPr>
        <p:txBody>
          <a:bodyPr wrap="none" rtlCol="0">
            <a:spAutoFit/>
          </a:bodyPr>
          <a:lstStyle/>
          <a:p>
            <a:r>
              <a:rPr lang="en-US" dirty="0"/>
              <a:t>= 1</a:t>
            </a:r>
          </a:p>
        </p:txBody>
      </p:sp>
      <p:sp>
        <p:nvSpPr>
          <p:cNvPr id="172" name="TextBox 171"/>
          <p:cNvSpPr txBox="1"/>
          <p:nvPr/>
        </p:nvSpPr>
        <p:spPr>
          <a:xfrm>
            <a:off x="3797200" y="4355068"/>
            <a:ext cx="470000" cy="369332"/>
          </a:xfrm>
          <a:prstGeom prst="rect">
            <a:avLst/>
          </a:prstGeom>
          <a:noFill/>
        </p:spPr>
        <p:txBody>
          <a:bodyPr wrap="none" rtlCol="0">
            <a:spAutoFit/>
          </a:bodyPr>
          <a:lstStyle/>
          <a:p>
            <a:r>
              <a:rPr lang="en-US" dirty="0"/>
              <a:t>= 0</a:t>
            </a:r>
          </a:p>
        </p:txBody>
      </p:sp>
      <p:sp>
        <p:nvSpPr>
          <p:cNvPr id="173" name="TextBox 172"/>
          <p:cNvSpPr txBox="1"/>
          <p:nvPr/>
        </p:nvSpPr>
        <p:spPr>
          <a:xfrm>
            <a:off x="2819400" y="4736068"/>
            <a:ext cx="470000" cy="369332"/>
          </a:xfrm>
          <a:prstGeom prst="rect">
            <a:avLst/>
          </a:prstGeom>
          <a:noFill/>
        </p:spPr>
        <p:txBody>
          <a:bodyPr wrap="none" rtlCol="0">
            <a:spAutoFit/>
          </a:bodyPr>
          <a:lstStyle/>
          <a:p>
            <a:r>
              <a:rPr lang="en-US" dirty="0"/>
              <a:t>= 1</a:t>
            </a:r>
          </a:p>
        </p:txBody>
      </p:sp>
      <p:sp>
        <p:nvSpPr>
          <p:cNvPr id="174" name="TextBox 173"/>
          <p:cNvSpPr txBox="1"/>
          <p:nvPr/>
        </p:nvSpPr>
        <p:spPr>
          <a:xfrm>
            <a:off x="3810000" y="5257800"/>
            <a:ext cx="470000" cy="369332"/>
          </a:xfrm>
          <a:prstGeom prst="rect">
            <a:avLst/>
          </a:prstGeom>
          <a:noFill/>
        </p:spPr>
        <p:txBody>
          <a:bodyPr wrap="none" rtlCol="0">
            <a:spAutoFit/>
          </a:bodyPr>
          <a:lstStyle/>
          <a:p>
            <a:r>
              <a:rPr lang="en-US" dirty="0"/>
              <a:t>= 0</a:t>
            </a:r>
          </a:p>
        </p:txBody>
      </p:sp>
    </p:spTree>
    <p:extLst>
      <p:ext uri="{BB962C8B-B14F-4D97-AF65-F5344CB8AC3E}">
        <p14:creationId xmlns:p14="http://schemas.microsoft.com/office/powerpoint/2010/main" val="194363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wipe(up)">
                                      <p:cBhvr>
                                        <p:cTn id="12" dur="500"/>
                                        <p:tgtEl>
                                          <p:spTgt spid="161"/>
                                        </p:tgtEl>
                                      </p:cBhvr>
                                    </p:animEffect>
                                  </p:childTnLst>
                                </p:cTn>
                              </p:par>
                              <p:par>
                                <p:cTn id="13" presetID="22" presetClass="entr" presetSubtype="1"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wipe(up)">
                                      <p:cBhvr>
                                        <p:cTn id="15" dur="500"/>
                                        <p:tgtEl>
                                          <p:spTgt spid="12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wipe(up)">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wipe(down)">
                                      <p:cBhvr>
                                        <p:cTn id="23" dur="500"/>
                                        <p:tgtEl>
                                          <p:spTgt spid="1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wipe(up)">
                                      <p:cBhvr>
                                        <p:cTn id="28" dur="500"/>
                                        <p:tgtEl>
                                          <p:spTgt spid="12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up)">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wipe(up)">
                                      <p:cBhvr>
                                        <p:cTn id="36" dur="500"/>
                                        <p:tgtEl>
                                          <p:spTgt spid="1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4"/>
                                        </p:tgtEl>
                                        <p:attrNameLst>
                                          <p:attrName>style.visibility</p:attrName>
                                        </p:attrNameLst>
                                      </p:cBhvr>
                                      <p:to>
                                        <p:strVal val="visible"/>
                                      </p:to>
                                    </p:set>
                                    <p:animEffect transition="in" filter="wipe(up)">
                                      <p:cBhvr>
                                        <p:cTn id="41" dur="500"/>
                                        <p:tgtEl>
                                          <p:spTgt spid="10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wipe(up)">
                                      <p:cBhvr>
                                        <p:cTn id="44" dur="500"/>
                                        <p:tgtEl>
                                          <p:spTgt spid="9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5"/>
                                        </p:tgtEl>
                                        <p:attrNameLst>
                                          <p:attrName>style.visibility</p:attrName>
                                        </p:attrNameLst>
                                      </p:cBhvr>
                                      <p:to>
                                        <p:strVal val="visible"/>
                                      </p:to>
                                    </p:set>
                                    <p:animEffect transition="in" filter="wipe(up)">
                                      <p:cBhvr>
                                        <p:cTn id="49" dur="500"/>
                                        <p:tgtEl>
                                          <p:spTgt spid="165"/>
                                        </p:tgtEl>
                                      </p:cBhvr>
                                    </p:animEffect>
                                  </p:childTnLst>
                                </p:cTn>
                              </p:par>
                              <p:par>
                                <p:cTn id="50" presetID="22" presetClass="entr" presetSubtype="1" fill="hold" nodeType="with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up)">
                                      <p:cBhvr>
                                        <p:cTn id="52" dur="500"/>
                                        <p:tgtEl>
                                          <p:spTgt spid="10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wipe(up)">
                                      <p:cBhvr>
                                        <p:cTn id="55" dur="500"/>
                                        <p:tgtEl>
                                          <p:spTgt spid="9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66"/>
                                        </p:tgtEl>
                                        <p:attrNameLst>
                                          <p:attrName>style.visibility</p:attrName>
                                        </p:attrNameLst>
                                      </p:cBhvr>
                                      <p:to>
                                        <p:strVal val="visible"/>
                                      </p:to>
                                    </p:set>
                                    <p:animEffect transition="in" filter="wipe(up)">
                                      <p:cBhvr>
                                        <p:cTn id="60" dur="500"/>
                                        <p:tgtEl>
                                          <p:spTgt spid="166"/>
                                        </p:tgtEl>
                                      </p:cBhvr>
                                    </p:animEffect>
                                  </p:childTnLst>
                                </p:cTn>
                              </p:par>
                              <p:par>
                                <p:cTn id="61" presetID="22" presetClass="entr" presetSubtype="1" fill="hold" nodeType="withEffect">
                                  <p:stCondLst>
                                    <p:cond delay="0"/>
                                  </p:stCondLst>
                                  <p:childTnLst>
                                    <p:set>
                                      <p:cBhvr>
                                        <p:cTn id="62" dur="1" fill="hold">
                                          <p:stCondLst>
                                            <p:cond delay="0"/>
                                          </p:stCondLst>
                                        </p:cTn>
                                        <p:tgtEl>
                                          <p:spTgt spid="142"/>
                                        </p:tgtEl>
                                        <p:attrNameLst>
                                          <p:attrName>style.visibility</p:attrName>
                                        </p:attrNameLst>
                                      </p:cBhvr>
                                      <p:to>
                                        <p:strVal val="visible"/>
                                      </p:to>
                                    </p:set>
                                    <p:animEffect transition="in" filter="wipe(up)">
                                      <p:cBhvr>
                                        <p:cTn id="63" dur="500"/>
                                        <p:tgtEl>
                                          <p:spTgt spid="1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72"/>
                                        </p:tgtEl>
                                        <p:attrNameLst>
                                          <p:attrName>style.visibility</p:attrName>
                                        </p:attrNameLst>
                                      </p:cBhvr>
                                      <p:to>
                                        <p:strVal val="visible"/>
                                      </p:to>
                                    </p:set>
                                    <p:animEffect transition="in" filter="wipe(up)">
                                      <p:cBhvr>
                                        <p:cTn id="68" dur="500"/>
                                        <p:tgtEl>
                                          <p:spTgt spid="172"/>
                                        </p:tgtEl>
                                      </p:cBhvr>
                                    </p:animEffect>
                                  </p:childTnLst>
                                </p:cTn>
                              </p:par>
                              <p:par>
                                <p:cTn id="69" presetID="22" presetClass="entr" presetSubtype="1" fill="hold" nodeType="withEffect">
                                  <p:stCondLst>
                                    <p:cond delay="0"/>
                                  </p:stCondLst>
                                  <p:childTnLst>
                                    <p:set>
                                      <p:cBhvr>
                                        <p:cTn id="70" dur="1" fill="hold">
                                          <p:stCondLst>
                                            <p:cond delay="0"/>
                                          </p:stCondLst>
                                        </p:cTn>
                                        <p:tgtEl>
                                          <p:spTgt spid="109"/>
                                        </p:tgtEl>
                                        <p:attrNameLst>
                                          <p:attrName>style.visibility</p:attrName>
                                        </p:attrNameLst>
                                      </p:cBhvr>
                                      <p:to>
                                        <p:strVal val="visible"/>
                                      </p:to>
                                    </p:set>
                                    <p:animEffect transition="in" filter="wipe(up)">
                                      <p:cBhvr>
                                        <p:cTn id="71" dur="500"/>
                                        <p:tgtEl>
                                          <p:spTgt spid="10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up)">
                                      <p:cBhvr>
                                        <p:cTn id="74" dur="500"/>
                                        <p:tgtEl>
                                          <p:spTgt spid="9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71"/>
                                        </p:tgtEl>
                                        <p:attrNameLst>
                                          <p:attrName>style.visibility</p:attrName>
                                        </p:attrNameLst>
                                      </p:cBhvr>
                                      <p:to>
                                        <p:strVal val="visible"/>
                                      </p:to>
                                    </p:set>
                                    <p:animEffect transition="in" filter="wipe(up)">
                                      <p:cBhvr>
                                        <p:cTn id="79" dur="500"/>
                                        <p:tgtEl>
                                          <p:spTgt spid="171"/>
                                        </p:tgtEl>
                                      </p:cBhvr>
                                    </p:animEffect>
                                  </p:childTnLst>
                                </p:cTn>
                              </p:par>
                              <p:par>
                                <p:cTn id="80" presetID="22" presetClass="entr" presetSubtype="1" fill="hold" nodeType="withEffect">
                                  <p:stCondLst>
                                    <p:cond delay="0"/>
                                  </p:stCondLst>
                                  <p:childTnLst>
                                    <p:set>
                                      <p:cBhvr>
                                        <p:cTn id="81" dur="1" fill="hold">
                                          <p:stCondLst>
                                            <p:cond delay="0"/>
                                          </p:stCondLst>
                                        </p:cTn>
                                        <p:tgtEl>
                                          <p:spTgt spid="168"/>
                                        </p:tgtEl>
                                        <p:attrNameLst>
                                          <p:attrName>style.visibility</p:attrName>
                                        </p:attrNameLst>
                                      </p:cBhvr>
                                      <p:to>
                                        <p:strVal val="visible"/>
                                      </p:to>
                                    </p:set>
                                    <p:animEffect transition="in" filter="wipe(up)">
                                      <p:cBhvr>
                                        <p:cTn id="82" dur="500"/>
                                        <p:tgtEl>
                                          <p:spTgt spid="168"/>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wipe(up)">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74"/>
                                        </p:tgtEl>
                                        <p:attrNameLst>
                                          <p:attrName>style.visibility</p:attrName>
                                        </p:attrNameLst>
                                      </p:cBhvr>
                                      <p:to>
                                        <p:strVal val="visible"/>
                                      </p:to>
                                    </p:set>
                                    <p:animEffect transition="in" filter="wipe(up)">
                                      <p:cBhvr>
                                        <p:cTn id="90" dur="500"/>
                                        <p:tgtEl>
                                          <p:spTgt spid="174"/>
                                        </p:tgtEl>
                                      </p:cBhvr>
                                    </p:animEffect>
                                  </p:childTnLst>
                                </p:cTn>
                              </p:par>
                              <p:par>
                                <p:cTn id="91" presetID="22" presetClass="entr" presetSubtype="1" fill="hold" nodeType="withEffect">
                                  <p:stCondLst>
                                    <p:cond delay="0"/>
                                  </p:stCondLst>
                                  <p:childTnLst>
                                    <p:set>
                                      <p:cBhvr>
                                        <p:cTn id="92" dur="1" fill="hold">
                                          <p:stCondLst>
                                            <p:cond delay="0"/>
                                          </p:stCondLst>
                                        </p:cTn>
                                        <p:tgtEl>
                                          <p:spTgt spid="138"/>
                                        </p:tgtEl>
                                        <p:attrNameLst>
                                          <p:attrName>style.visibility</p:attrName>
                                        </p:attrNameLst>
                                      </p:cBhvr>
                                      <p:to>
                                        <p:strVal val="visible"/>
                                      </p:to>
                                    </p:set>
                                    <p:animEffect transition="in" filter="wipe(up)">
                                      <p:cBhvr>
                                        <p:cTn id="93" dur="500"/>
                                        <p:tgtEl>
                                          <p:spTgt spid="13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73"/>
                                        </p:tgtEl>
                                        <p:attrNameLst>
                                          <p:attrName>style.visibility</p:attrName>
                                        </p:attrNameLst>
                                      </p:cBhvr>
                                      <p:to>
                                        <p:strVal val="visible"/>
                                      </p:to>
                                    </p:set>
                                    <p:animEffect transition="in" filter="wipe(up)">
                                      <p:cBhvr>
                                        <p:cTn id="98" dur="500"/>
                                        <p:tgtEl>
                                          <p:spTgt spid="173"/>
                                        </p:tgtEl>
                                      </p:cBhvr>
                                    </p:animEffect>
                                  </p:childTnLst>
                                </p:cTn>
                              </p:par>
                              <p:par>
                                <p:cTn id="99" presetID="22" presetClass="entr" presetSubtype="1" fill="hold" nodeType="withEffect">
                                  <p:stCondLst>
                                    <p:cond delay="0"/>
                                  </p:stCondLst>
                                  <p:childTnLst>
                                    <p:set>
                                      <p:cBhvr>
                                        <p:cTn id="100" dur="1" fill="hold">
                                          <p:stCondLst>
                                            <p:cond delay="0"/>
                                          </p:stCondLst>
                                        </p:cTn>
                                        <p:tgtEl>
                                          <p:spTgt spid="170"/>
                                        </p:tgtEl>
                                        <p:attrNameLst>
                                          <p:attrName>style.visibility</p:attrName>
                                        </p:attrNameLst>
                                      </p:cBhvr>
                                      <p:to>
                                        <p:strVal val="visible"/>
                                      </p:to>
                                    </p:set>
                                    <p:animEffect transition="in" filter="wipe(up)">
                                      <p:cBhvr>
                                        <p:cTn id="101" dur="500"/>
                                        <p:tgtEl>
                                          <p:spTgt spid="17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35"/>
                                        </p:tgtEl>
                                        <p:attrNameLst>
                                          <p:attrName>style.visibility</p:attrName>
                                        </p:attrNameLst>
                                      </p:cBhvr>
                                      <p:to>
                                        <p:strVal val="visible"/>
                                      </p:to>
                                    </p:set>
                                    <p:animEffect transition="in" filter="wipe(down)">
                                      <p:cBhvr>
                                        <p:cTn id="106" dur="500"/>
                                        <p:tgtEl>
                                          <p:spTgt spid="13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62"/>
                                        </p:tgtEl>
                                        <p:attrNameLst>
                                          <p:attrName>style.visibility</p:attrName>
                                        </p:attrNameLst>
                                      </p:cBhvr>
                                      <p:to>
                                        <p:strVal val="visible"/>
                                      </p:to>
                                    </p:set>
                                    <p:animEffect transition="in" filter="wipe(up)">
                                      <p:cBhvr>
                                        <p:cTn id="111" dur="500"/>
                                        <p:tgtEl>
                                          <p:spTgt spid="162"/>
                                        </p:tgtEl>
                                      </p:cBhvr>
                                    </p:animEffect>
                                  </p:childTnLst>
                                </p:cTn>
                              </p:par>
                              <p:par>
                                <p:cTn id="112" presetID="22" presetClass="entr" presetSubtype="1" fill="hold" nodeType="withEffect">
                                  <p:stCondLst>
                                    <p:cond delay="0"/>
                                  </p:stCondLst>
                                  <p:childTnLst>
                                    <p:set>
                                      <p:cBhvr>
                                        <p:cTn id="113" dur="1" fill="hold">
                                          <p:stCondLst>
                                            <p:cond delay="0"/>
                                          </p:stCondLst>
                                        </p:cTn>
                                        <p:tgtEl>
                                          <p:spTgt spid="127"/>
                                        </p:tgtEl>
                                        <p:attrNameLst>
                                          <p:attrName>style.visibility</p:attrName>
                                        </p:attrNameLst>
                                      </p:cBhvr>
                                      <p:to>
                                        <p:strVal val="visible"/>
                                      </p:to>
                                    </p:set>
                                    <p:animEffect transition="in" filter="wipe(up)">
                                      <p:cBhvr>
                                        <p:cTn id="114" dur="500"/>
                                        <p:tgtEl>
                                          <p:spTgt spid="127"/>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wipe(up)">
                                      <p:cBhvr>
                                        <p:cTn id="117" dur="500"/>
                                        <p:tgtEl>
                                          <p:spTgt spid="9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63"/>
                                        </p:tgtEl>
                                        <p:attrNameLst>
                                          <p:attrName>style.visibility</p:attrName>
                                        </p:attrNameLst>
                                      </p:cBhvr>
                                      <p:to>
                                        <p:strVal val="visible"/>
                                      </p:to>
                                    </p:set>
                                    <p:animEffect transition="in" filter="wipe(down)">
                                      <p:cBhvr>
                                        <p:cTn id="122" dur="500"/>
                                        <p:tgtEl>
                                          <p:spTgt spid="16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117"/>
                                        </p:tgtEl>
                                        <p:attrNameLst>
                                          <p:attrName>style.visibility</p:attrName>
                                        </p:attrNameLst>
                                      </p:cBhvr>
                                      <p:to>
                                        <p:strVal val="visible"/>
                                      </p:to>
                                    </p:set>
                                    <p:animEffect transition="in" filter="wipe(up)">
                                      <p:cBhvr>
                                        <p:cTn id="127" dur="500"/>
                                        <p:tgtEl>
                                          <p:spTgt spid="117"/>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114"/>
                                        </p:tgtEl>
                                        <p:attrNameLst>
                                          <p:attrName>style.visibility</p:attrName>
                                        </p:attrNameLst>
                                      </p:cBhvr>
                                      <p:to>
                                        <p:strVal val="visible"/>
                                      </p:to>
                                    </p:set>
                                    <p:animEffect transition="in" filter="wipe(up)">
                                      <p:cBhvr>
                                        <p:cTn id="130" dur="500"/>
                                        <p:tgtEl>
                                          <p:spTgt spid="11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wipe(up)">
                                      <p:cBhvr>
                                        <p:cTn id="135" dur="500"/>
                                        <p:tgtEl>
                                          <p:spTgt spid="120"/>
                                        </p:tgtEl>
                                      </p:cBhvr>
                                    </p:animEffect>
                                  </p:childTnLst>
                                </p:cTn>
                              </p:par>
                              <p:par>
                                <p:cTn id="136" presetID="22" presetClass="entr" presetSubtype="1" fill="hold" grpId="0" nodeType="withEffect">
                                  <p:stCondLst>
                                    <p:cond delay="0"/>
                                  </p:stCondLst>
                                  <p:childTnLst>
                                    <p:set>
                                      <p:cBhvr>
                                        <p:cTn id="137" dur="1" fill="hold">
                                          <p:stCondLst>
                                            <p:cond delay="0"/>
                                          </p:stCondLst>
                                        </p:cTn>
                                        <p:tgtEl>
                                          <p:spTgt spid="116"/>
                                        </p:tgtEl>
                                        <p:attrNameLst>
                                          <p:attrName>style.visibility</p:attrName>
                                        </p:attrNameLst>
                                      </p:cBhvr>
                                      <p:to>
                                        <p:strVal val="visible"/>
                                      </p:to>
                                    </p:set>
                                    <p:animEffect transition="in" filter="wipe(up)">
                                      <p:cBhvr>
                                        <p:cTn id="138" dur="500"/>
                                        <p:tgtEl>
                                          <p:spTgt spid="116"/>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144"/>
                                        </p:tgtEl>
                                        <p:attrNameLst>
                                          <p:attrName>style.visibility</p:attrName>
                                        </p:attrNameLst>
                                      </p:cBhvr>
                                      <p:to>
                                        <p:strVal val="visible"/>
                                      </p:to>
                                    </p:set>
                                    <p:animEffect transition="in" filter="wipe(up)">
                                      <p:cBhvr>
                                        <p:cTn id="143" dur="500"/>
                                        <p:tgtEl>
                                          <p:spTgt spid="14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
                                        </p:tgtEl>
                                        <p:attrNameLst>
                                          <p:attrName>style.visibility</p:attrName>
                                        </p:attrNameLst>
                                      </p:cBhvr>
                                      <p:to>
                                        <p:strVal val="visible"/>
                                      </p:to>
                                    </p:set>
                                    <p:animEffect transition="in" filter="wipe(down)">
                                      <p:cBhvr>
                                        <p:cTn id="1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113" grpId="0" animBg="1"/>
      <p:bldP spid="114" grpId="0" animBg="1"/>
      <p:bldP spid="116" grpId="0" animBg="1"/>
      <p:bldP spid="161" grpId="0"/>
      <p:bldP spid="162" grpId="0"/>
      <p:bldP spid="163" grpId="0"/>
      <p:bldP spid="164" grpId="0"/>
      <p:bldP spid="165" grpId="0"/>
      <p:bldP spid="166" grpId="0"/>
      <p:bldP spid="171" grpId="0"/>
      <p:bldP spid="172" grpId="0"/>
      <p:bldP spid="173" grpId="0"/>
      <p:bldP spid="17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Cycle</a:t>
            </a:r>
          </a:p>
        </p:txBody>
      </p:sp>
      <p:sp>
        <p:nvSpPr>
          <p:cNvPr id="3" name="Content Placeholder 2"/>
          <p:cNvSpPr>
            <a:spLocks noGrp="1"/>
          </p:cNvSpPr>
          <p:nvPr>
            <p:ph idx="1"/>
          </p:nvPr>
        </p:nvSpPr>
        <p:spPr/>
        <p:txBody>
          <a:bodyPr>
            <a:normAutofit/>
          </a:bodyPr>
          <a:lstStyle/>
          <a:p>
            <a:pPr algn="just"/>
            <a:r>
              <a:rPr lang="en-US" dirty="0"/>
              <a:t>The interrupt cycle is a hardware implementation of a branch and save return address operation.</a:t>
            </a:r>
          </a:p>
          <a:p>
            <a:pPr lvl="0" algn="just"/>
            <a:r>
              <a:rPr lang="en-US" dirty="0"/>
              <a:t>An interrupt flip-flop R is included in the computer. </a:t>
            </a:r>
          </a:p>
          <a:p>
            <a:pPr lvl="0" algn="just"/>
            <a:r>
              <a:rPr lang="en-US" dirty="0"/>
              <a:t>When R = 0, the computer goes through an instruction cycle.</a:t>
            </a:r>
          </a:p>
          <a:p>
            <a:pPr lvl="0" algn="just"/>
            <a:endParaRPr lang="en-US" dirty="0"/>
          </a:p>
        </p:txBody>
      </p:sp>
    </p:spTree>
    <p:extLst>
      <p:ext uri="{BB962C8B-B14F-4D97-AF65-F5344CB8AC3E}">
        <p14:creationId xmlns:p14="http://schemas.microsoft.com/office/powerpoint/2010/main" val="38969561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Cycle</a:t>
            </a:r>
          </a:p>
        </p:txBody>
      </p:sp>
      <p:sp>
        <p:nvSpPr>
          <p:cNvPr id="3" name="Content Placeholder 2"/>
          <p:cNvSpPr>
            <a:spLocks noGrp="1"/>
          </p:cNvSpPr>
          <p:nvPr>
            <p:ph idx="1"/>
          </p:nvPr>
        </p:nvSpPr>
        <p:spPr/>
        <p:txBody>
          <a:bodyPr>
            <a:normAutofit lnSpcReduction="10000"/>
          </a:bodyPr>
          <a:lstStyle/>
          <a:p>
            <a:pPr lvl="0" algn="just"/>
            <a:r>
              <a:rPr lang="en-US" dirty="0"/>
              <a:t>During the execute phase of the instruction cycle IEN is checked by the control.</a:t>
            </a:r>
          </a:p>
          <a:p>
            <a:pPr lvl="0" algn="just"/>
            <a:r>
              <a:rPr lang="en-US" dirty="0"/>
              <a:t>If it is 0, it indicates that the programmer does not want to use the interrupt, so control continues with the next instruction cycle. </a:t>
            </a:r>
          </a:p>
          <a:p>
            <a:pPr lvl="0" algn="just"/>
            <a:r>
              <a:rPr lang="en-US" dirty="0"/>
              <a:t>If IEN is 1, control checks the flag bits. </a:t>
            </a:r>
          </a:p>
          <a:p>
            <a:pPr lvl="0" algn="just"/>
            <a:r>
              <a:rPr lang="en-US" dirty="0"/>
              <a:t>If both flags are 0, it indicates that neither the input nor the output registers are ready for transfer of information. </a:t>
            </a:r>
          </a:p>
          <a:p>
            <a:pPr lvl="0" algn="just"/>
            <a:r>
              <a:rPr lang="en-US" dirty="0"/>
              <a:t>In this case, control continues with the next instruction cycle. If either flag is set to 1 while IEN = 1, flip-flop R is set to 1. </a:t>
            </a:r>
          </a:p>
          <a:p>
            <a:pPr algn="just"/>
            <a:r>
              <a:rPr lang="en-US" dirty="0"/>
              <a:t>At the end of the execute phase, control checks the value of R, and if it is equal to 1, it goes to an interrupt cycle instead of an instruction cycle.</a:t>
            </a:r>
          </a:p>
        </p:txBody>
      </p:sp>
    </p:spTree>
    <p:extLst>
      <p:ext uri="{BB962C8B-B14F-4D97-AF65-F5344CB8AC3E}">
        <p14:creationId xmlns:p14="http://schemas.microsoft.com/office/powerpoint/2010/main" val="1476116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transfer statements for Interrupt cycle</a:t>
            </a:r>
          </a:p>
        </p:txBody>
      </p:sp>
      <p:sp>
        <p:nvSpPr>
          <p:cNvPr id="3" name="Content Placeholder 2"/>
          <p:cNvSpPr>
            <a:spLocks noGrp="1"/>
          </p:cNvSpPr>
          <p:nvPr>
            <p:ph idx="1"/>
          </p:nvPr>
        </p:nvSpPr>
        <p:spPr/>
        <p:txBody>
          <a:bodyPr>
            <a:normAutofit/>
          </a:bodyPr>
          <a:lstStyle/>
          <a:p>
            <a:pPr lvl="0" algn="just"/>
            <a:r>
              <a:rPr lang="en-US" dirty="0"/>
              <a:t>The flip-flop is set to 1 if IEN = 1 and either FGI or FGO are equal to 1. This can happen with any clock transition except when timing signals T</a:t>
            </a:r>
            <a:r>
              <a:rPr lang="en-US" baseline="-25000" dirty="0"/>
              <a:t>0</a:t>
            </a:r>
            <a:r>
              <a:rPr lang="en-US" dirty="0"/>
              <a:t>, T</a:t>
            </a:r>
            <a:r>
              <a:rPr lang="en-US" baseline="-25000" dirty="0"/>
              <a:t>1</a:t>
            </a:r>
            <a:r>
              <a:rPr lang="en-US" dirty="0"/>
              <a:t> or T</a:t>
            </a:r>
            <a:r>
              <a:rPr lang="en-US" baseline="-25000" dirty="0"/>
              <a:t>2</a:t>
            </a:r>
            <a:r>
              <a:rPr lang="en-US" dirty="0"/>
              <a:t> are active.</a:t>
            </a:r>
          </a:p>
          <a:p>
            <a:pPr lvl="0" algn="just"/>
            <a:r>
              <a:rPr lang="en-US" dirty="0"/>
              <a:t>The condition for setting flip-flop R = 1 can be expressed with the following register transfer statement:</a:t>
            </a:r>
          </a:p>
          <a:p>
            <a:pPr marL="0" indent="0" algn="ctr">
              <a:buNone/>
            </a:pPr>
            <a:r>
              <a:rPr lang="en-US" dirty="0"/>
              <a:t>T</a:t>
            </a:r>
            <a:r>
              <a:rPr lang="en-US" baseline="-25000" dirty="0"/>
              <a:t>0</a:t>
            </a:r>
            <a:r>
              <a:rPr lang="en-US" dirty="0">
                <a:sym typeface="Symbol" panose="05050102010706020507" pitchFamily="18" charset="2"/>
              </a:rPr>
              <a:t></a:t>
            </a:r>
            <a:r>
              <a:rPr lang="en-US" dirty="0"/>
              <a:t>T</a:t>
            </a:r>
            <a:r>
              <a:rPr lang="en-US" baseline="-25000" dirty="0"/>
              <a:t>1</a:t>
            </a:r>
            <a:r>
              <a:rPr lang="en-US" dirty="0">
                <a:sym typeface="Symbol" panose="05050102010706020507" pitchFamily="18" charset="2"/>
              </a:rPr>
              <a:t></a:t>
            </a:r>
            <a:r>
              <a:rPr lang="en-US" dirty="0"/>
              <a:t>T</a:t>
            </a:r>
            <a:r>
              <a:rPr lang="en-US" baseline="-25000" dirty="0"/>
              <a:t>2 </a:t>
            </a:r>
            <a:r>
              <a:rPr lang="en-US" dirty="0">
                <a:sym typeface="Symbol" panose="05050102010706020507" pitchFamily="18" charset="2"/>
              </a:rPr>
              <a:t></a:t>
            </a:r>
            <a:r>
              <a:rPr lang="en-US" baseline="-25000" dirty="0"/>
              <a:t> </a:t>
            </a:r>
            <a:r>
              <a:rPr lang="en-US" dirty="0"/>
              <a:t>(IEN) (FGI + FGO): R </a:t>
            </a:r>
            <a:r>
              <a:rPr lang="en-US" dirty="0">
                <a:sym typeface="Symbol" panose="05050102010706020507" pitchFamily="18" charset="2"/>
              </a:rPr>
              <a:t></a:t>
            </a:r>
            <a:r>
              <a:rPr lang="en-US" dirty="0"/>
              <a:t> 1</a:t>
            </a:r>
          </a:p>
          <a:p>
            <a:pPr lvl="0" algn="just"/>
            <a:r>
              <a:rPr lang="en-US" dirty="0"/>
              <a:t>The symbol + between FGI and FGO in the control function designates a logic OR operation. This is AND with IEN and T</a:t>
            </a:r>
            <a:r>
              <a:rPr lang="en-US" baseline="-25000" dirty="0"/>
              <a:t>0</a:t>
            </a:r>
            <a:r>
              <a:rPr lang="en-US" dirty="0">
                <a:sym typeface="Symbol" panose="05050102010706020507" pitchFamily="18" charset="2"/>
              </a:rPr>
              <a:t></a:t>
            </a:r>
            <a:r>
              <a:rPr lang="en-US" dirty="0"/>
              <a:t>T</a:t>
            </a:r>
            <a:r>
              <a:rPr lang="en-US" baseline="-25000" dirty="0"/>
              <a:t>1</a:t>
            </a:r>
            <a:r>
              <a:rPr lang="en-US" dirty="0">
                <a:sym typeface="Symbol" panose="05050102010706020507" pitchFamily="18" charset="2"/>
              </a:rPr>
              <a:t></a:t>
            </a:r>
            <a:r>
              <a:rPr lang="en-US" dirty="0"/>
              <a:t> T</a:t>
            </a:r>
            <a:r>
              <a:rPr lang="en-US" baseline="-25000" dirty="0"/>
              <a:t>2</a:t>
            </a:r>
            <a:r>
              <a:rPr lang="en-US" dirty="0">
                <a:sym typeface="Symbol" panose="05050102010706020507" pitchFamily="18" charset="2"/>
              </a:rPr>
              <a:t></a:t>
            </a:r>
            <a:r>
              <a:rPr lang="en-US" dirty="0"/>
              <a:t>.</a:t>
            </a:r>
          </a:p>
        </p:txBody>
      </p:sp>
    </p:spTree>
    <p:extLst>
      <p:ext uri="{BB962C8B-B14F-4D97-AF65-F5344CB8AC3E}">
        <p14:creationId xmlns:p14="http://schemas.microsoft.com/office/powerpoint/2010/main" val="111239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transfer statements for Interrupt cycle</a:t>
            </a:r>
          </a:p>
        </p:txBody>
      </p:sp>
      <p:sp>
        <p:nvSpPr>
          <p:cNvPr id="3" name="Content Placeholder 2"/>
          <p:cNvSpPr>
            <a:spLocks noGrp="1"/>
          </p:cNvSpPr>
          <p:nvPr>
            <p:ph idx="1"/>
          </p:nvPr>
        </p:nvSpPr>
        <p:spPr/>
        <p:txBody>
          <a:bodyPr>
            <a:normAutofit/>
          </a:bodyPr>
          <a:lstStyle/>
          <a:p>
            <a:pPr lvl="0" algn="just"/>
            <a:r>
              <a:rPr lang="en-US" dirty="0"/>
              <a:t>The fetch and decode phases of the instruction cycle must be modified and Replace T</a:t>
            </a:r>
            <a:r>
              <a:rPr lang="en-US" baseline="-25000" dirty="0"/>
              <a:t>0</a:t>
            </a:r>
            <a:r>
              <a:rPr lang="en-US" dirty="0"/>
              <a:t>, T</a:t>
            </a:r>
            <a:r>
              <a:rPr lang="en-US" baseline="-25000" dirty="0"/>
              <a:t>1</a:t>
            </a:r>
            <a:r>
              <a:rPr lang="en-US" dirty="0"/>
              <a:t>, T</a:t>
            </a:r>
            <a:r>
              <a:rPr lang="en-US" baseline="-25000" dirty="0"/>
              <a:t>2</a:t>
            </a:r>
            <a:r>
              <a:rPr lang="en-US" dirty="0"/>
              <a:t>  with  R'T</a:t>
            </a:r>
            <a:r>
              <a:rPr lang="en-US" baseline="-25000" dirty="0"/>
              <a:t>0</a:t>
            </a:r>
            <a:r>
              <a:rPr lang="en-US" dirty="0"/>
              <a:t>, R'T</a:t>
            </a:r>
            <a:r>
              <a:rPr lang="en-US" baseline="-25000" dirty="0"/>
              <a:t>1</a:t>
            </a:r>
            <a:r>
              <a:rPr lang="en-US" dirty="0"/>
              <a:t>, R'T</a:t>
            </a:r>
            <a:r>
              <a:rPr lang="en-US" baseline="-25000" dirty="0"/>
              <a:t>2</a:t>
            </a:r>
            <a:endParaRPr lang="en-US" dirty="0"/>
          </a:p>
          <a:p>
            <a:pPr lvl="0" algn="just"/>
            <a:r>
              <a:rPr lang="en-US" dirty="0"/>
              <a:t>Therefore the interrupt cycle statements are :</a:t>
            </a:r>
          </a:p>
          <a:p>
            <a:pPr marL="2514600" indent="0" algn="just">
              <a:buNone/>
            </a:pPr>
            <a:r>
              <a:rPr lang="en-US" dirty="0"/>
              <a:t>RT</a:t>
            </a:r>
            <a:r>
              <a:rPr lang="en-US" baseline="-25000" dirty="0"/>
              <a:t>0 </a:t>
            </a:r>
            <a:r>
              <a:rPr lang="en-US" dirty="0"/>
              <a:t>: AR </a:t>
            </a:r>
            <a:r>
              <a:rPr lang="en-US" dirty="0">
                <a:sym typeface="Symbol" panose="05050102010706020507" pitchFamily="18" charset="2"/>
              </a:rPr>
              <a:t></a:t>
            </a:r>
            <a:r>
              <a:rPr lang="en-US" dirty="0"/>
              <a:t> 0,  TR </a:t>
            </a:r>
            <a:r>
              <a:rPr lang="en-US" dirty="0">
                <a:sym typeface="Symbol" panose="05050102010706020507" pitchFamily="18" charset="2"/>
              </a:rPr>
              <a:t></a:t>
            </a:r>
            <a:r>
              <a:rPr lang="en-US" dirty="0"/>
              <a:t> PC</a:t>
            </a:r>
          </a:p>
          <a:p>
            <a:pPr marL="2514600" indent="0" algn="just">
              <a:buNone/>
            </a:pPr>
            <a:r>
              <a:rPr lang="en-US" dirty="0"/>
              <a:t>RT</a:t>
            </a:r>
            <a:r>
              <a:rPr lang="en-US" baseline="-25000" dirty="0"/>
              <a:t>1 </a:t>
            </a:r>
            <a:r>
              <a:rPr lang="en-US" dirty="0"/>
              <a:t>: M[AR] </a:t>
            </a:r>
            <a:r>
              <a:rPr lang="en-US" dirty="0">
                <a:sym typeface="Symbol" panose="05050102010706020507" pitchFamily="18" charset="2"/>
              </a:rPr>
              <a:t></a:t>
            </a:r>
            <a:r>
              <a:rPr lang="en-US" dirty="0"/>
              <a:t> TR,  PC </a:t>
            </a:r>
            <a:r>
              <a:rPr lang="en-US" dirty="0">
                <a:sym typeface="Symbol" panose="05050102010706020507" pitchFamily="18" charset="2"/>
              </a:rPr>
              <a:t></a:t>
            </a:r>
            <a:r>
              <a:rPr lang="en-US" dirty="0"/>
              <a:t> 0</a:t>
            </a:r>
          </a:p>
          <a:p>
            <a:pPr marL="2514600" indent="0" algn="just">
              <a:buNone/>
            </a:pPr>
            <a:r>
              <a:rPr lang="en-US" dirty="0"/>
              <a:t>RT</a:t>
            </a:r>
            <a:r>
              <a:rPr lang="en-US" baseline="-25000" dirty="0"/>
              <a:t>2 </a:t>
            </a:r>
            <a:r>
              <a:rPr lang="en-US" dirty="0"/>
              <a:t>: PC </a:t>
            </a:r>
            <a:r>
              <a:rPr lang="en-US" dirty="0">
                <a:sym typeface="Symbol" panose="05050102010706020507" pitchFamily="18" charset="2"/>
              </a:rPr>
              <a:t></a:t>
            </a:r>
            <a:r>
              <a:rPr lang="en-US" dirty="0"/>
              <a:t> PC + 1,  IEN </a:t>
            </a:r>
            <a:r>
              <a:rPr lang="en-US" dirty="0">
                <a:sym typeface="Symbol" panose="05050102010706020507" pitchFamily="18" charset="2"/>
              </a:rPr>
              <a:t></a:t>
            </a:r>
            <a:r>
              <a:rPr lang="en-US" dirty="0"/>
              <a:t> 0,  R </a:t>
            </a:r>
            <a:r>
              <a:rPr lang="en-US" dirty="0">
                <a:sym typeface="Symbol" panose="05050102010706020507" pitchFamily="18" charset="2"/>
              </a:rPr>
              <a:t></a:t>
            </a:r>
            <a:r>
              <a:rPr lang="en-US" dirty="0"/>
              <a:t> 0, SC </a:t>
            </a:r>
            <a:r>
              <a:rPr lang="en-US" dirty="0">
                <a:sym typeface="Symbol" panose="05050102010706020507" pitchFamily="18" charset="2"/>
              </a:rPr>
              <a:t></a:t>
            </a:r>
            <a:r>
              <a:rPr lang="en-US" dirty="0"/>
              <a:t> 0</a:t>
            </a:r>
          </a:p>
        </p:txBody>
      </p:sp>
    </p:spTree>
    <p:extLst>
      <p:ext uri="{BB962C8B-B14F-4D97-AF65-F5344CB8AC3E}">
        <p14:creationId xmlns:p14="http://schemas.microsoft.com/office/powerpoint/2010/main" val="14944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transfer statements for Interrupt cycle</a:t>
            </a:r>
          </a:p>
        </p:txBody>
      </p:sp>
      <p:sp>
        <p:nvSpPr>
          <p:cNvPr id="3" name="Content Placeholder 2"/>
          <p:cNvSpPr>
            <a:spLocks noGrp="1"/>
          </p:cNvSpPr>
          <p:nvPr>
            <p:ph idx="1"/>
          </p:nvPr>
        </p:nvSpPr>
        <p:spPr/>
        <p:txBody>
          <a:bodyPr/>
          <a:lstStyle/>
          <a:p>
            <a:pPr lvl="0" algn="just"/>
            <a:r>
              <a:rPr lang="en-US" dirty="0"/>
              <a:t>During the first timing signal AR is cleared to 0, and the content of PC is transferred to the temporary register TR. </a:t>
            </a:r>
          </a:p>
          <a:p>
            <a:pPr lvl="0" algn="just"/>
            <a:r>
              <a:rPr lang="en-US" dirty="0"/>
              <a:t>With the second timing signal, the return address is stored in memory at location 0 and PC is cleared to 0. </a:t>
            </a:r>
          </a:p>
          <a:p>
            <a:pPr lvl="0" algn="just"/>
            <a:r>
              <a:rPr lang="en-US" dirty="0"/>
              <a:t>The third timing signal increments PC to 1, clears IEN and R, and control goes back to T</a:t>
            </a:r>
            <a:r>
              <a:rPr lang="en-US" baseline="-25000" dirty="0"/>
              <a:t>0 </a:t>
            </a:r>
            <a:r>
              <a:rPr lang="en-US" dirty="0"/>
              <a:t>by clearing SC to 0. </a:t>
            </a:r>
          </a:p>
          <a:p>
            <a:pPr algn="just"/>
            <a:r>
              <a:rPr lang="en-US" dirty="0"/>
              <a:t>The beginning of the next instruction cycle has the condition RT</a:t>
            </a:r>
            <a:r>
              <a:rPr lang="en-US" baseline="-25000" dirty="0"/>
              <a:t>0</a:t>
            </a:r>
            <a:r>
              <a:rPr lang="en-US" dirty="0"/>
              <a:t> and the content of PC is equal to 1. The control then goes through an instruction cycle that fetches and executes the BUN instruction in location 1.</a:t>
            </a:r>
          </a:p>
        </p:txBody>
      </p:sp>
    </p:spTree>
    <p:extLst>
      <p:ext uri="{BB962C8B-B14F-4D97-AF65-F5344CB8AC3E}">
        <p14:creationId xmlns:p14="http://schemas.microsoft.com/office/powerpoint/2010/main" val="4185962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of Interrupt Cycle</a:t>
            </a:r>
          </a:p>
        </p:txBody>
      </p:sp>
      <p:sp>
        <p:nvSpPr>
          <p:cNvPr id="4" name="Rectangle 3"/>
          <p:cNvSpPr/>
          <p:nvPr/>
        </p:nvSpPr>
        <p:spPr>
          <a:xfrm>
            <a:off x="914400"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12192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6" name="Rectangle 5"/>
          <p:cNvSpPr/>
          <p:nvPr/>
        </p:nvSpPr>
        <p:spPr>
          <a:xfrm>
            <a:off x="914400" y="1676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BUN	         1120</a:t>
            </a:r>
          </a:p>
        </p:txBody>
      </p:sp>
      <p:sp>
        <p:nvSpPr>
          <p:cNvPr id="7" name="Rectangle 6"/>
          <p:cNvSpPr/>
          <p:nvPr/>
        </p:nvSpPr>
        <p:spPr>
          <a:xfrm>
            <a:off x="914400" y="2133600"/>
            <a:ext cx="2971800" cy="15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8" name="Rectangle 7"/>
          <p:cNvSpPr/>
          <p:nvPr/>
        </p:nvSpPr>
        <p:spPr>
          <a:xfrm>
            <a:off x="914400" y="3648440"/>
            <a:ext cx="2971800" cy="1152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program</a:t>
            </a:r>
          </a:p>
        </p:txBody>
      </p:sp>
      <p:sp>
        <p:nvSpPr>
          <p:cNvPr id="9" name="Rectangle 8"/>
          <p:cNvSpPr/>
          <p:nvPr/>
        </p:nvSpPr>
        <p:spPr>
          <a:xfrm>
            <a:off x="914400" y="48005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0</a:t>
            </a:r>
          </a:p>
        </p:txBody>
      </p:sp>
      <p:sp>
        <p:nvSpPr>
          <p:cNvPr id="16" name="TextBox 15"/>
          <p:cNvSpPr txBox="1"/>
          <p:nvPr/>
        </p:nvSpPr>
        <p:spPr>
          <a:xfrm>
            <a:off x="481408" y="1262064"/>
            <a:ext cx="301686" cy="369332"/>
          </a:xfrm>
          <a:prstGeom prst="rect">
            <a:avLst/>
          </a:prstGeom>
          <a:noFill/>
        </p:spPr>
        <p:txBody>
          <a:bodyPr wrap="none" rtlCol="0">
            <a:spAutoFit/>
          </a:bodyPr>
          <a:lstStyle/>
          <a:p>
            <a:r>
              <a:rPr lang="en-US" dirty="0"/>
              <a:t>0</a:t>
            </a:r>
          </a:p>
        </p:txBody>
      </p:sp>
      <p:sp>
        <p:nvSpPr>
          <p:cNvPr id="18" name="TextBox 17"/>
          <p:cNvSpPr txBox="1"/>
          <p:nvPr/>
        </p:nvSpPr>
        <p:spPr>
          <a:xfrm>
            <a:off x="480862" y="1717496"/>
            <a:ext cx="301686" cy="369332"/>
          </a:xfrm>
          <a:prstGeom prst="rect">
            <a:avLst/>
          </a:prstGeom>
          <a:noFill/>
        </p:spPr>
        <p:txBody>
          <a:bodyPr wrap="none" rtlCol="0">
            <a:spAutoFit/>
          </a:bodyPr>
          <a:lstStyle/>
          <a:p>
            <a:r>
              <a:rPr lang="en-US" dirty="0"/>
              <a:t>1</a:t>
            </a:r>
          </a:p>
        </p:txBody>
      </p:sp>
      <p:sp>
        <p:nvSpPr>
          <p:cNvPr id="20" name="TextBox 19"/>
          <p:cNvSpPr txBox="1"/>
          <p:nvPr/>
        </p:nvSpPr>
        <p:spPr>
          <a:xfrm>
            <a:off x="-70303" y="2514600"/>
            <a:ext cx="998991" cy="369332"/>
          </a:xfrm>
          <a:prstGeom prst="rect">
            <a:avLst/>
          </a:prstGeom>
          <a:noFill/>
        </p:spPr>
        <p:txBody>
          <a:bodyPr wrap="none" rtlCol="0">
            <a:spAutoFit/>
          </a:bodyPr>
          <a:lstStyle/>
          <a:p>
            <a:r>
              <a:rPr lang="en-US" dirty="0"/>
              <a:t>PC = 256</a:t>
            </a:r>
          </a:p>
        </p:txBody>
      </p:sp>
      <p:sp>
        <p:nvSpPr>
          <p:cNvPr id="21" name="TextBox 20"/>
          <p:cNvSpPr txBox="1"/>
          <p:nvPr/>
        </p:nvSpPr>
        <p:spPr>
          <a:xfrm>
            <a:off x="381000" y="2286000"/>
            <a:ext cx="535724" cy="369332"/>
          </a:xfrm>
          <a:prstGeom prst="rect">
            <a:avLst/>
          </a:prstGeom>
          <a:noFill/>
        </p:spPr>
        <p:txBody>
          <a:bodyPr wrap="none" rtlCol="0">
            <a:spAutoFit/>
          </a:bodyPr>
          <a:lstStyle/>
          <a:p>
            <a:r>
              <a:rPr lang="en-US" dirty="0"/>
              <a:t>255</a:t>
            </a:r>
          </a:p>
        </p:txBody>
      </p:sp>
      <p:sp>
        <p:nvSpPr>
          <p:cNvPr id="25" name="TextBox 24"/>
          <p:cNvSpPr txBox="1"/>
          <p:nvPr/>
        </p:nvSpPr>
        <p:spPr>
          <a:xfrm>
            <a:off x="909918" y="5345668"/>
            <a:ext cx="2976281" cy="369332"/>
          </a:xfrm>
          <a:prstGeom prst="rect">
            <a:avLst/>
          </a:prstGeom>
          <a:noFill/>
        </p:spPr>
        <p:txBody>
          <a:bodyPr wrap="square" rtlCol="0">
            <a:spAutoFit/>
          </a:bodyPr>
          <a:lstStyle/>
          <a:p>
            <a:pPr algn="ctr"/>
            <a:r>
              <a:rPr lang="en-US" dirty="0"/>
              <a:t>Before Interrupt</a:t>
            </a:r>
            <a:endParaRPr lang="en-US" baseline="-25000" dirty="0"/>
          </a:p>
        </p:txBody>
      </p:sp>
      <p:sp>
        <p:nvSpPr>
          <p:cNvPr id="27" name="TextBox 26"/>
          <p:cNvSpPr txBox="1"/>
          <p:nvPr/>
        </p:nvSpPr>
        <p:spPr>
          <a:xfrm>
            <a:off x="257176" y="3657600"/>
            <a:ext cx="652743" cy="369332"/>
          </a:xfrm>
          <a:prstGeom prst="rect">
            <a:avLst/>
          </a:prstGeom>
          <a:noFill/>
        </p:spPr>
        <p:txBody>
          <a:bodyPr wrap="none" rtlCol="0">
            <a:spAutoFit/>
          </a:bodyPr>
          <a:lstStyle/>
          <a:p>
            <a:r>
              <a:rPr lang="en-US" dirty="0"/>
              <a:t>1120</a:t>
            </a:r>
          </a:p>
        </p:txBody>
      </p:sp>
      <p:sp>
        <p:nvSpPr>
          <p:cNvPr id="28" name="Rectangle 27"/>
          <p:cNvSpPr/>
          <p:nvPr/>
        </p:nvSpPr>
        <p:spPr>
          <a:xfrm>
            <a:off x="5709103"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709103" y="12192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256</a:t>
            </a:r>
          </a:p>
        </p:txBody>
      </p:sp>
      <p:sp>
        <p:nvSpPr>
          <p:cNvPr id="30" name="Rectangle 29"/>
          <p:cNvSpPr/>
          <p:nvPr/>
        </p:nvSpPr>
        <p:spPr>
          <a:xfrm>
            <a:off x="5709103" y="1676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BUN	         1120</a:t>
            </a:r>
          </a:p>
        </p:txBody>
      </p:sp>
      <p:sp>
        <p:nvSpPr>
          <p:cNvPr id="31" name="Rectangle 30"/>
          <p:cNvSpPr/>
          <p:nvPr/>
        </p:nvSpPr>
        <p:spPr>
          <a:xfrm>
            <a:off x="5709103" y="2133600"/>
            <a:ext cx="2971800" cy="15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32" name="Rectangle 31"/>
          <p:cNvSpPr/>
          <p:nvPr/>
        </p:nvSpPr>
        <p:spPr>
          <a:xfrm>
            <a:off x="5709103" y="3648440"/>
            <a:ext cx="2971800" cy="1152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program</a:t>
            </a:r>
          </a:p>
        </p:txBody>
      </p:sp>
      <p:sp>
        <p:nvSpPr>
          <p:cNvPr id="33" name="Rectangle 32"/>
          <p:cNvSpPr/>
          <p:nvPr/>
        </p:nvSpPr>
        <p:spPr>
          <a:xfrm>
            <a:off x="5709103" y="48005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0</a:t>
            </a:r>
          </a:p>
        </p:txBody>
      </p:sp>
      <p:sp>
        <p:nvSpPr>
          <p:cNvPr id="34" name="TextBox 33"/>
          <p:cNvSpPr txBox="1"/>
          <p:nvPr/>
        </p:nvSpPr>
        <p:spPr>
          <a:xfrm>
            <a:off x="5276111" y="1262064"/>
            <a:ext cx="301686" cy="369332"/>
          </a:xfrm>
          <a:prstGeom prst="rect">
            <a:avLst/>
          </a:prstGeom>
          <a:noFill/>
        </p:spPr>
        <p:txBody>
          <a:bodyPr wrap="none" rtlCol="0">
            <a:spAutoFit/>
          </a:bodyPr>
          <a:lstStyle/>
          <a:p>
            <a:r>
              <a:rPr lang="en-US" dirty="0"/>
              <a:t>0</a:t>
            </a:r>
          </a:p>
        </p:txBody>
      </p:sp>
      <p:sp>
        <p:nvSpPr>
          <p:cNvPr id="35" name="TextBox 34"/>
          <p:cNvSpPr txBox="1"/>
          <p:nvPr/>
        </p:nvSpPr>
        <p:spPr>
          <a:xfrm>
            <a:off x="4953000" y="1719264"/>
            <a:ext cx="764953" cy="369332"/>
          </a:xfrm>
          <a:prstGeom prst="rect">
            <a:avLst/>
          </a:prstGeom>
          <a:noFill/>
        </p:spPr>
        <p:txBody>
          <a:bodyPr wrap="none" rtlCol="0">
            <a:spAutoFit/>
          </a:bodyPr>
          <a:lstStyle/>
          <a:p>
            <a:r>
              <a:rPr lang="en-US" dirty="0"/>
              <a:t>PC = 1</a:t>
            </a:r>
          </a:p>
        </p:txBody>
      </p:sp>
      <p:sp>
        <p:nvSpPr>
          <p:cNvPr id="36" name="TextBox 35"/>
          <p:cNvSpPr txBox="1"/>
          <p:nvPr/>
        </p:nvSpPr>
        <p:spPr>
          <a:xfrm>
            <a:off x="5179276" y="2514600"/>
            <a:ext cx="535724" cy="369332"/>
          </a:xfrm>
          <a:prstGeom prst="rect">
            <a:avLst/>
          </a:prstGeom>
          <a:noFill/>
        </p:spPr>
        <p:txBody>
          <a:bodyPr wrap="none" rtlCol="0">
            <a:spAutoFit/>
          </a:bodyPr>
          <a:lstStyle/>
          <a:p>
            <a:r>
              <a:rPr lang="en-US" dirty="0"/>
              <a:t>256</a:t>
            </a:r>
          </a:p>
        </p:txBody>
      </p:sp>
      <p:sp>
        <p:nvSpPr>
          <p:cNvPr id="37" name="TextBox 36"/>
          <p:cNvSpPr txBox="1"/>
          <p:nvPr/>
        </p:nvSpPr>
        <p:spPr>
          <a:xfrm>
            <a:off x="5175703" y="2286000"/>
            <a:ext cx="535724" cy="369332"/>
          </a:xfrm>
          <a:prstGeom prst="rect">
            <a:avLst/>
          </a:prstGeom>
          <a:noFill/>
        </p:spPr>
        <p:txBody>
          <a:bodyPr wrap="none" rtlCol="0">
            <a:spAutoFit/>
          </a:bodyPr>
          <a:lstStyle/>
          <a:p>
            <a:r>
              <a:rPr lang="en-US" dirty="0"/>
              <a:t>255</a:t>
            </a:r>
          </a:p>
        </p:txBody>
      </p:sp>
      <p:sp>
        <p:nvSpPr>
          <p:cNvPr id="38" name="TextBox 37"/>
          <p:cNvSpPr txBox="1"/>
          <p:nvPr/>
        </p:nvSpPr>
        <p:spPr>
          <a:xfrm>
            <a:off x="5704621" y="5345668"/>
            <a:ext cx="2976281" cy="369332"/>
          </a:xfrm>
          <a:prstGeom prst="rect">
            <a:avLst/>
          </a:prstGeom>
          <a:noFill/>
        </p:spPr>
        <p:txBody>
          <a:bodyPr wrap="square" rtlCol="0">
            <a:spAutoFit/>
          </a:bodyPr>
          <a:lstStyle/>
          <a:p>
            <a:pPr algn="ctr"/>
            <a:r>
              <a:rPr lang="en-US" dirty="0"/>
              <a:t>After Interrupt</a:t>
            </a:r>
            <a:endParaRPr lang="en-US" baseline="-25000" dirty="0"/>
          </a:p>
        </p:txBody>
      </p:sp>
      <p:sp>
        <p:nvSpPr>
          <p:cNvPr id="39" name="TextBox 38"/>
          <p:cNvSpPr txBox="1"/>
          <p:nvPr/>
        </p:nvSpPr>
        <p:spPr>
          <a:xfrm>
            <a:off x="5051879" y="3657600"/>
            <a:ext cx="652743" cy="369332"/>
          </a:xfrm>
          <a:prstGeom prst="rect">
            <a:avLst/>
          </a:prstGeom>
          <a:noFill/>
        </p:spPr>
        <p:txBody>
          <a:bodyPr wrap="none" rtlCol="0">
            <a:spAutoFit/>
          </a:bodyPr>
          <a:lstStyle/>
          <a:p>
            <a:r>
              <a:rPr lang="en-US" dirty="0"/>
              <a:t>1120</a:t>
            </a:r>
          </a:p>
        </p:txBody>
      </p:sp>
    </p:spTree>
    <p:extLst>
      <p:ext uri="{BB962C8B-B14F-4D97-AF65-F5344CB8AC3E}">
        <p14:creationId xmlns:p14="http://schemas.microsoft.com/office/powerpoint/2010/main" val="39383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0328" y="1481410"/>
            <a:ext cx="904875"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PC</a:t>
            </a:r>
            <a:endParaRPr lang="en-US" sz="1250" dirty="0"/>
          </a:p>
        </p:txBody>
      </p:sp>
      <p:sp>
        <p:nvSpPr>
          <p:cNvPr id="6" name="Rectangle 5"/>
          <p:cNvSpPr/>
          <p:nvPr/>
        </p:nvSpPr>
        <p:spPr>
          <a:xfrm>
            <a:off x="2992012" y="2005439"/>
            <a:ext cx="193968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M[AR], PC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PC + 1</a:t>
            </a:r>
            <a:endParaRPr lang="en-US" sz="1250" dirty="0"/>
          </a:p>
        </p:txBody>
      </p:sp>
      <p:sp>
        <p:nvSpPr>
          <p:cNvPr id="7" name="Rectangle 6"/>
          <p:cNvSpPr/>
          <p:nvPr/>
        </p:nvSpPr>
        <p:spPr>
          <a:xfrm>
            <a:off x="2670994" y="2561536"/>
            <a:ext cx="2581715" cy="38033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Decode operation code in IR(12-14)</a:t>
            </a:r>
          </a:p>
          <a:p>
            <a:pPr algn="ctr"/>
            <a:r>
              <a:rPr lang="en-US" sz="1250" dirty="0">
                <a:ea typeface="Cambria Math" panose="02040503050406030204" pitchFamily="18" charset="0"/>
              </a:rPr>
              <a:t>AR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IR(0-11), I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IR(15)</a:t>
            </a:r>
            <a:endParaRPr lang="en-US" sz="1250" dirty="0"/>
          </a:p>
        </p:txBody>
      </p:sp>
      <p:sp>
        <p:nvSpPr>
          <p:cNvPr id="8" name="Diamond 7"/>
          <p:cNvSpPr/>
          <p:nvPr/>
        </p:nvSpPr>
        <p:spPr>
          <a:xfrm>
            <a:off x="4642520" y="3636510"/>
            <a:ext cx="696060"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D</a:t>
            </a:r>
            <a:r>
              <a:rPr lang="en-US" sz="1250" baseline="-25000" dirty="0"/>
              <a:t>7</a:t>
            </a:r>
          </a:p>
        </p:txBody>
      </p:sp>
      <p:sp>
        <p:nvSpPr>
          <p:cNvPr id="9" name="Diamond 8"/>
          <p:cNvSpPr/>
          <p:nvPr/>
        </p:nvSpPr>
        <p:spPr>
          <a:xfrm>
            <a:off x="3754453" y="4023563"/>
            <a:ext cx="392907"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a:t>
            </a:r>
            <a:endParaRPr lang="en-US" sz="1250" baseline="-25000" dirty="0"/>
          </a:p>
        </p:txBody>
      </p:sp>
      <p:sp>
        <p:nvSpPr>
          <p:cNvPr id="10" name="Diamond 9"/>
          <p:cNvSpPr/>
          <p:nvPr/>
        </p:nvSpPr>
        <p:spPr>
          <a:xfrm>
            <a:off x="6400800" y="4023563"/>
            <a:ext cx="392907"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a:t>
            </a:r>
            <a:endParaRPr lang="en-US" sz="1250" baseline="-25000" dirty="0"/>
          </a:p>
        </p:txBody>
      </p:sp>
      <p:sp>
        <p:nvSpPr>
          <p:cNvPr id="11" name="Rectangle 10"/>
          <p:cNvSpPr/>
          <p:nvPr/>
        </p:nvSpPr>
        <p:spPr>
          <a:xfrm>
            <a:off x="2860791" y="4771291"/>
            <a:ext cx="1094899" cy="741162"/>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input-output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sp>
        <p:nvSpPr>
          <p:cNvPr id="12" name="Rectangle 11"/>
          <p:cNvSpPr/>
          <p:nvPr/>
        </p:nvSpPr>
        <p:spPr>
          <a:xfrm>
            <a:off x="4003130" y="4771291"/>
            <a:ext cx="1457310" cy="741162"/>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a:t>
            </a:r>
          </a:p>
          <a:p>
            <a:pPr algn="ctr"/>
            <a:r>
              <a:rPr lang="en-US" sz="1250" dirty="0"/>
              <a:t>register-reference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sp>
        <p:nvSpPr>
          <p:cNvPr id="13" name="Rectangle 12"/>
          <p:cNvSpPr/>
          <p:nvPr/>
        </p:nvSpPr>
        <p:spPr>
          <a:xfrm>
            <a:off x="5557837" y="4790420"/>
            <a:ext cx="995363" cy="2592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M[AR]</a:t>
            </a:r>
            <a:endParaRPr lang="en-US" sz="1250" dirty="0"/>
          </a:p>
        </p:txBody>
      </p:sp>
      <p:sp>
        <p:nvSpPr>
          <p:cNvPr id="14" name="Rectangle 13"/>
          <p:cNvSpPr/>
          <p:nvPr/>
        </p:nvSpPr>
        <p:spPr>
          <a:xfrm>
            <a:off x="6705600" y="4804978"/>
            <a:ext cx="74783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Nothing</a:t>
            </a:r>
          </a:p>
        </p:txBody>
      </p:sp>
      <p:sp>
        <p:nvSpPr>
          <p:cNvPr id="15" name="Rectangle 14"/>
          <p:cNvSpPr/>
          <p:nvPr/>
        </p:nvSpPr>
        <p:spPr>
          <a:xfrm>
            <a:off x="5527920" y="5555764"/>
            <a:ext cx="1939680" cy="81527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a:t>
            </a:r>
          </a:p>
          <a:p>
            <a:pPr algn="ctr"/>
            <a:r>
              <a:rPr lang="en-US" sz="1250" dirty="0"/>
              <a:t>memory-reference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cxnSp>
        <p:nvCxnSpPr>
          <p:cNvPr id="18" name="Straight Arrow Connector 17"/>
          <p:cNvCxnSpPr>
            <a:stCxn id="5" idx="2"/>
            <a:endCxn id="6" idx="0"/>
          </p:cNvCxnSpPr>
          <p:nvPr/>
        </p:nvCxnSpPr>
        <p:spPr>
          <a:xfrm flipH="1">
            <a:off x="3961853" y="1741183"/>
            <a:ext cx="913" cy="26425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7" idx="0"/>
          </p:cNvCxnSpPr>
          <p:nvPr/>
        </p:nvCxnSpPr>
        <p:spPr>
          <a:xfrm flipH="1">
            <a:off x="3961852" y="2265212"/>
            <a:ext cx="1" cy="29632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1"/>
            <a:endCxn id="9" idx="0"/>
          </p:cNvCxnSpPr>
          <p:nvPr/>
        </p:nvCxnSpPr>
        <p:spPr>
          <a:xfrm rot="10800000" flipV="1">
            <a:off x="3950908" y="3809691"/>
            <a:ext cx="691613" cy="21387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3"/>
            <a:endCxn id="10" idx="0"/>
          </p:cNvCxnSpPr>
          <p:nvPr/>
        </p:nvCxnSpPr>
        <p:spPr>
          <a:xfrm>
            <a:off x="5338580" y="3809692"/>
            <a:ext cx="1258674" cy="21387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9" idx="1"/>
            <a:endCxn id="11" idx="0"/>
          </p:cNvCxnSpPr>
          <p:nvPr/>
        </p:nvCxnSpPr>
        <p:spPr>
          <a:xfrm rot="10800000" flipV="1">
            <a:off x="3408241" y="4196745"/>
            <a:ext cx="346212" cy="574546"/>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9" idx="3"/>
            <a:endCxn id="12" idx="0"/>
          </p:cNvCxnSpPr>
          <p:nvPr/>
        </p:nvCxnSpPr>
        <p:spPr>
          <a:xfrm>
            <a:off x="4147360" y="4196745"/>
            <a:ext cx="584425" cy="574546"/>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0" idx="1"/>
            <a:endCxn id="13" idx="0"/>
          </p:cNvCxnSpPr>
          <p:nvPr/>
        </p:nvCxnSpPr>
        <p:spPr>
          <a:xfrm rot="10800000" flipV="1">
            <a:off x="6055520" y="4196744"/>
            <a:ext cx="345281" cy="593675"/>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0" name="Elbow Connector 39"/>
          <p:cNvCxnSpPr>
            <a:cxnSpLocks/>
          </p:cNvCxnSpPr>
          <p:nvPr/>
        </p:nvCxnSpPr>
        <p:spPr>
          <a:xfrm>
            <a:off x="6791728" y="4196745"/>
            <a:ext cx="288000" cy="60823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p:cNvCxnSpPr>
          <p:nvPr/>
        </p:nvCxnSpPr>
        <p:spPr>
          <a:xfrm>
            <a:off x="6055519" y="5049620"/>
            <a:ext cx="0" cy="50614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p:cNvCxnSpPr>
          <p:nvPr/>
        </p:nvCxnSpPr>
        <p:spPr>
          <a:xfrm flipH="1">
            <a:off x="7079515" y="5064751"/>
            <a:ext cx="1" cy="49101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2"/>
          </p:cNvCxnSpPr>
          <p:nvPr/>
        </p:nvCxnSpPr>
        <p:spPr>
          <a:xfrm>
            <a:off x="3408241" y="5512453"/>
            <a:ext cx="0" cy="112918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p:cNvCxnSpPr>
          <p:nvPr/>
        </p:nvCxnSpPr>
        <p:spPr>
          <a:xfrm>
            <a:off x="4731785" y="5512453"/>
            <a:ext cx="0" cy="112918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2"/>
          </p:cNvCxnSpPr>
          <p:nvPr/>
        </p:nvCxnSpPr>
        <p:spPr>
          <a:xfrm>
            <a:off x="6497760" y="6371042"/>
            <a:ext cx="1" cy="270597"/>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526446" y="6657164"/>
            <a:ext cx="397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5400000" flipH="1" flipV="1">
            <a:off x="874493" y="2315607"/>
            <a:ext cx="5993512" cy="2689605"/>
          </a:xfrm>
          <a:prstGeom prst="bentConnector3">
            <a:avLst>
              <a:gd name="adj1" fmla="val 99889"/>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Rectangle 74"/>
              <p:cNvSpPr/>
              <p:nvPr/>
            </p:nvSpPr>
            <p:spPr>
              <a:xfrm>
                <a:off x="4052123" y="1233004"/>
                <a:ext cx="50475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0</m:t>
                          </m:r>
                        </m:sub>
                      </m:sSub>
                    </m:oMath>
                  </m:oMathPara>
                </a14:m>
                <a:endParaRPr lang="en-US" sz="1200" dirty="0"/>
              </a:p>
            </p:txBody>
          </p:sp>
        </mc:Choice>
        <mc:Fallback xmlns="">
          <p:sp>
            <p:nvSpPr>
              <p:cNvPr id="75" name="Rectangle 74"/>
              <p:cNvSpPr>
                <a:spLocks noRot="1" noChangeAspect="1" noMove="1" noResize="1" noEditPoints="1" noAdjustHandles="1" noChangeArrowheads="1" noChangeShapeType="1" noTextEdit="1"/>
              </p:cNvSpPr>
              <p:nvPr/>
            </p:nvSpPr>
            <p:spPr>
              <a:xfrm>
                <a:off x="4052123" y="1233004"/>
                <a:ext cx="504754" cy="27699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4549097" y="1754060"/>
                <a:ext cx="50116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1</m:t>
                          </m:r>
                        </m:sub>
                      </m:sSub>
                    </m:oMath>
                  </m:oMathPara>
                </a14:m>
                <a:endParaRPr lang="en-US" sz="1200" dirty="0"/>
              </a:p>
            </p:txBody>
          </p:sp>
        </mc:Choice>
        <mc:Fallback xmlns="">
          <p:sp>
            <p:nvSpPr>
              <p:cNvPr id="76" name="Rectangle 75"/>
              <p:cNvSpPr>
                <a:spLocks noRot="1" noChangeAspect="1" noMove="1" noResize="1" noEditPoints="1" noAdjustHandles="1" noChangeArrowheads="1" noChangeShapeType="1" noTextEdit="1"/>
              </p:cNvSpPr>
              <p:nvPr/>
            </p:nvSpPr>
            <p:spPr>
              <a:xfrm>
                <a:off x="4549097" y="1754060"/>
                <a:ext cx="501163" cy="2769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4869593" y="2316296"/>
                <a:ext cx="50475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2</m:t>
                          </m:r>
                        </m:sub>
                      </m:sSub>
                    </m:oMath>
                  </m:oMathPara>
                </a14:m>
                <a:endParaRPr lang="en-US" sz="1200" dirty="0"/>
              </a:p>
            </p:txBody>
          </p:sp>
        </mc:Choice>
        <mc:Fallback xmlns="">
          <p:sp>
            <p:nvSpPr>
              <p:cNvPr id="77" name="Rectangle 76"/>
              <p:cNvSpPr>
                <a:spLocks noRot="1" noChangeAspect="1" noMove="1" noResize="1" noEditPoints="1" noAdjustHandles="1" noChangeArrowheads="1" noChangeShapeType="1" noTextEdit="1"/>
              </p:cNvSpPr>
              <p:nvPr/>
            </p:nvSpPr>
            <p:spPr>
              <a:xfrm>
                <a:off x="4869593" y="2316296"/>
                <a:ext cx="504754" cy="27699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608419" y="4526417"/>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78" name="Rectangle 77"/>
              <p:cNvSpPr>
                <a:spLocks noRot="1" noChangeAspect="1" noMove="1" noResize="1" noEditPoints="1" noAdjustHandles="1" noChangeArrowheads="1" noChangeShapeType="1" noTextEdit="1"/>
              </p:cNvSpPr>
              <p:nvPr/>
            </p:nvSpPr>
            <p:spPr>
              <a:xfrm>
                <a:off x="3608419" y="4526417"/>
                <a:ext cx="366895" cy="27699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231840" y="4526417"/>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79" name="Rectangle 78"/>
              <p:cNvSpPr>
                <a:spLocks noRot="1" noChangeAspect="1" noMove="1" noResize="1" noEditPoints="1" noAdjustHandles="1" noChangeArrowheads="1" noChangeShapeType="1" noTextEdit="1"/>
              </p:cNvSpPr>
              <p:nvPr/>
            </p:nvSpPr>
            <p:spPr>
              <a:xfrm>
                <a:off x="5231840" y="4526417"/>
                <a:ext cx="366895" cy="27699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6303601" y="4543402"/>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80" name="Rectangle 79"/>
              <p:cNvSpPr>
                <a:spLocks noRot="1" noChangeAspect="1" noMove="1" noResize="1" noEditPoints="1" noAdjustHandles="1" noChangeArrowheads="1" noChangeShapeType="1" noTextEdit="1"/>
              </p:cNvSpPr>
              <p:nvPr/>
            </p:nvSpPr>
            <p:spPr>
              <a:xfrm>
                <a:off x="6303601" y="4543402"/>
                <a:ext cx="366895" cy="27699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7197453" y="4556078"/>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81" name="Rectangle 80"/>
              <p:cNvSpPr>
                <a:spLocks noRot="1" noChangeAspect="1" noMove="1" noResize="1" noEditPoints="1" noAdjustHandles="1" noChangeArrowheads="1" noChangeShapeType="1" noTextEdit="1"/>
              </p:cNvSpPr>
              <p:nvPr/>
            </p:nvSpPr>
            <p:spPr>
              <a:xfrm>
                <a:off x="7197453" y="4556078"/>
                <a:ext cx="366895" cy="276999"/>
              </a:xfrm>
              <a:prstGeom prst="rect">
                <a:avLst/>
              </a:prstGeom>
              <a:blipFill>
                <a:blip r:embed="rId6"/>
                <a:stretch>
                  <a:fillRect/>
                </a:stretch>
              </a:blipFill>
            </p:spPr>
            <p:txBody>
              <a:bodyPr/>
              <a:lstStyle/>
              <a:p>
                <a:r>
                  <a:rPr lang="en-IN">
                    <a:noFill/>
                  </a:rPr>
                  <a:t> </a:t>
                </a:r>
              </a:p>
            </p:txBody>
          </p:sp>
        </mc:Fallback>
      </mc:AlternateContent>
      <p:sp>
        <p:nvSpPr>
          <p:cNvPr id="82" name="Rectangle 81"/>
          <p:cNvSpPr/>
          <p:nvPr/>
        </p:nvSpPr>
        <p:spPr>
          <a:xfrm>
            <a:off x="3314447" y="3556689"/>
            <a:ext cx="1412887" cy="276999"/>
          </a:xfrm>
          <a:prstGeom prst="rect">
            <a:avLst/>
          </a:prstGeom>
        </p:spPr>
        <p:txBody>
          <a:bodyPr wrap="none">
            <a:spAutoFit/>
          </a:bodyPr>
          <a:lstStyle/>
          <a:p>
            <a:r>
              <a:rPr lang="en-US" sz="1200" dirty="0"/>
              <a:t>(Register or I/O) = 1</a:t>
            </a:r>
          </a:p>
        </p:txBody>
      </p:sp>
      <p:sp>
        <p:nvSpPr>
          <p:cNvPr id="83" name="Rectangle 82"/>
          <p:cNvSpPr/>
          <p:nvPr/>
        </p:nvSpPr>
        <p:spPr>
          <a:xfrm>
            <a:off x="5233567" y="3556689"/>
            <a:ext cx="1682961" cy="276999"/>
          </a:xfrm>
          <a:prstGeom prst="rect">
            <a:avLst/>
          </a:prstGeom>
        </p:spPr>
        <p:txBody>
          <a:bodyPr wrap="none">
            <a:spAutoFit/>
          </a:bodyPr>
          <a:lstStyle/>
          <a:p>
            <a:r>
              <a:rPr lang="en-US" sz="1200" dirty="0"/>
              <a:t>= 0 (Memory-reference)</a:t>
            </a:r>
          </a:p>
        </p:txBody>
      </p:sp>
      <p:sp>
        <p:nvSpPr>
          <p:cNvPr id="84" name="Rectangle 83"/>
          <p:cNvSpPr/>
          <p:nvPr/>
        </p:nvSpPr>
        <p:spPr>
          <a:xfrm>
            <a:off x="3161473" y="3977204"/>
            <a:ext cx="636713" cy="253916"/>
          </a:xfrm>
          <a:prstGeom prst="rect">
            <a:avLst/>
          </a:prstGeom>
        </p:spPr>
        <p:txBody>
          <a:bodyPr wrap="none">
            <a:spAutoFit/>
          </a:bodyPr>
          <a:lstStyle/>
          <a:p>
            <a:r>
              <a:rPr lang="en-US" sz="1050" dirty="0"/>
              <a:t>(I/O) = 1</a:t>
            </a:r>
          </a:p>
        </p:txBody>
      </p:sp>
      <p:sp>
        <p:nvSpPr>
          <p:cNvPr id="85" name="Rectangle 84"/>
          <p:cNvSpPr/>
          <p:nvPr/>
        </p:nvSpPr>
        <p:spPr>
          <a:xfrm>
            <a:off x="4091793" y="3977204"/>
            <a:ext cx="881973" cy="253916"/>
          </a:xfrm>
          <a:prstGeom prst="rect">
            <a:avLst/>
          </a:prstGeom>
        </p:spPr>
        <p:txBody>
          <a:bodyPr wrap="none">
            <a:spAutoFit/>
          </a:bodyPr>
          <a:lstStyle/>
          <a:p>
            <a:r>
              <a:rPr lang="en-US" sz="1050" dirty="0"/>
              <a:t>= 0 (register)</a:t>
            </a:r>
          </a:p>
        </p:txBody>
      </p:sp>
      <p:sp>
        <p:nvSpPr>
          <p:cNvPr id="87" name="Rectangle 86"/>
          <p:cNvSpPr/>
          <p:nvPr/>
        </p:nvSpPr>
        <p:spPr>
          <a:xfrm>
            <a:off x="5596631" y="3985927"/>
            <a:ext cx="880369" cy="253916"/>
          </a:xfrm>
          <a:prstGeom prst="rect">
            <a:avLst/>
          </a:prstGeom>
        </p:spPr>
        <p:txBody>
          <a:bodyPr wrap="none">
            <a:spAutoFit/>
          </a:bodyPr>
          <a:lstStyle/>
          <a:p>
            <a:r>
              <a:rPr lang="en-US" sz="1050" dirty="0"/>
              <a:t>(indirect) = 1</a:t>
            </a:r>
          </a:p>
        </p:txBody>
      </p:sp>
      <p:sp>
        <p:nvSpPr>
          <p:cNvPr id="88" name="Rectangle 87"/>
          <p:cNvSpPr/>
          <p:nvPr/>
        </p:nvSpPr>
        <p:spPr>
          <a:xfrm>
            <a:off x="6688219" y="3985927"/>
            <a:ext cx="779381" cy="253916"/>
          </a:xfrm>
          <a:prstGeom prst="rect">
            <a:avLst/>
          </a:prstGeom>
        </p:spPr>
        <p:txBody>
          <a:bodyPr wrap="none">
            <a:spAutoFit/>
          </a:bodyPr>
          <a:lstStyle/>
          <a:p>
            <a:r>
              <a:rPr lang="en-US" sz="1050" dirty="0"/>
              <a:t>= 0 (direct)</a:t>
            </a:r>
          </a:p>
        </p:txBody>
      </p:sp>
      <p:sp>
        <p:nvSpPr>
          <p:cNvPr id="47" name="Rectangle 46"/>
          <p:cNvSpPr/>
          <p:nvPr/>
        </p:nvSpPr>
        <p:spPr>
          <a:xfrm>
            <a:off x="4344334" y="152400"/>
            <a:ext cx="1763345" cy="38033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Start</a:t>
            </a:r>
          </a:p>
          <a:p>
            <a:pPr algn="ctr"/>
            <a:r>
              <a:rPr lang="en-US" sz="1250" dirty="0"/>
              <a:t>SC </a:t>
            </a:r>
            <a:r>
              <a:rPr lang="en-US" sz="1250" dirty="0">
                <a:latin typeface="Cambria Math" panose="02040503050406030204" pitchFamily="18" charset="0"/>
                <a:ea typeface="Cambria Math" panose="02040503050406030204" pitchFamily="18" charset="0"/>
              </a:rPr>
              <a:t>← 0, </a:t>
            </a:r>
            <a:r>
              <a:rPr lang="en-US" sz="1250" dirty="0"/>
              <a:t>IEN </a:t>
            </a:r>
            <a:r>
              <a:rPr lang="en-US" sz="1250" dirty="0">
                <a:latin typeface="Cambria Math" panose="02040503050406030204" pitchFamily="18" charset="0"/>
                <a:ea typeface="Cambria Math" panose="02040503050406030204" pitchFamily="18" charset="0"/>
              </a:rPr>
              <a:t>← 0, </a:t>
            </a:r>
            <a:r>
              <a:rPr lang="en-US" sz="1250" dirty="0"/>
              <a:t>R </a:t>
            </a:r>
            <a:r>
              <a:rPr lang="en-US" sz="1250" dirty="0">
                <a:latin typeface="Cambria Math" panose="02040503050406030204" pitchFamily="18" charset="0"/>
                <a:ea typeface="Cambria Math" panose="02040503050406030204" pitchFamily="18" charset="0"/>
              </a:rPr>
              <a:t>← 0</a:t>
            </a:r>
            <a:endParaRPr lang="en-US" sz="1250" dirty="0"/>
          </a:p>
        </p:txBody>
      </p:sp>
      <p:sp>
        <p:nvSpPr>
          <p:cNvPr id="50" name="Diamond 49"/>
          <p:cNvSpPr/>
          <p:nvPr/>
        </p:nvSpPr>
        <p:spPr>
          <a:xfrm>
            <a:off x="4938379" y="799456"/>
            <a:ext cx="575256"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R</a:t>
            </a:r>
            <a:endParaRPr lang="en-US" sz="1250" baseline="-25000" dirty="0"/>
          </a:p>
        </p:txBody>
      </p:sp>
      <p:cxnSp>
        <p:nvCxnSpPr>
          <p:cNvPr id="51" name="Straight Arrow Connector 50"/>
          <p:cNvCxnSpPr>
            <a:stCxn id="47" idx="2"/>
            <a:endCxn id="50" idx="0"/>
          </p:cNvCxnSpPr>
          <p:nvPr/>
        </p:nvCxnSpPr>
        <p:spPr>
          <a:xfrm>
            <a:off x="5226007" y="532733"/>
            <a:ext cx="0" cy="26672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0" idx="1"/>
            <a:endCxn id="5" idx="0"/>
          </p:cNvCxnSpPr>
          <p:nvPr/>
        </p:nvCxnSpPr>
        <p:spPr>
          <a:xfrm rot="10800000" flipV="1">
            <a:off x="3962765" y="972638"/>
            <a:ext cx="975614" cy="508772"/>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7" idx="2"/>
            <a:endCxn id="8" idx="0"/>
          </p:cNvCxnSpPr>
          <p:nvPr/>
        </p:nvCxnSpPr>
        <p:spPr>
          <a:xfrm rot="16200000" flipH="1">
            <a:off x="4128881" y="2774840"/>
            <a:ext cx="694641" cy="1028698"/>
          </a:xfrm>
          <a:prstGeom prst="bentConnector3">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880740" y="1471100"/>
            <a:ext cx="1457310"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0, TR </a:t>
            </a:r>
            <a:r>
              <a:rPr lang="en-US" sz="1250" dirty="0">
                <a:latin typeface="Cambria Math" panose="02040503050406030204" pitchFamily="18" charset="0"/>
                <a:ea typeface="Cambria Math" panose="02040503050406030204" pitchFamily="18" charset="0"/>
              </a:rPr>
              <a:t>← PC</a:t>
            </a:r>
            <a:endParaRPr lang="en-US" sz="1250" dirty="0"/>
          </a:p>
        </p:txBody>
      </p:sp>
      <p:sp>
        <p:nvSpPr>
          <p:cNvPr id="72" name="Rectangle 71"/>
          <p:cNvSpPr/>
          <p:nvPr/>
        </p:nvSpPr>
        <p:spPr>
          <a:xfrm>
            <a:off x="5806962" y="1995129"/>
            <a:ext cx="160304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ea typeface="Cambria Math" panose="02040503050406030204" pitchFamily="18" charset="0"/>
              </a:rPr>
              <a:t>M[AR] </a:t>
            </a:r>
            <a:r>
              <a:rPr lang="en-US" sz="1250" dirty="0">
                <a:latin typeface="Cambria Math" panose="02040503050406030204" pitchFamily="18" charset="0"/>
                <a:ea typeface="Cambria Math" panose="02040503050406030204" pitchFamily="18" charset="0"/>
              </a:rPr>
              <a:t>← TR</a:t>
            </a:r>
            <a:r>
              <a:rPr lang="en-US" sz="1250" dirty="0">
                <a:ea typeface="Cambria Math" panose="02040503050406030204" pitchFamily="18" charset="0"/>
              </a:rPr>
              <a:t>, PC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0</a:t>
            </a:r>
            <a:endParaRPr lang="en-US" sz="1250" dirty="0"/>
          </a:p>
        </p:txBody>
      </p:sp>
      <p:sp>
        <p:nvSpPr>
          <p:cNvPr id="73" name="Rectangle 72"/>
          <p:cNvSpPr/>
          <p:nvPr/>
        </p:nvSpPr>
        <p:spPr>
          <a:xfrm>
            <a:off x="5806961" y="2559640"/>
            <a:ext cx="1603041" cy="41836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ea typeface="Cambria Math" panose="02040503050406030204" pitchFamily="18" charset="0"/>
              </a:rPr>
              <a:t> PC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PC + 1, IEN </a:t>
            </a:r>
            <a:r>
              <a:rPr lang="en-US" sz="1250" dirty="0">
                <a:latin typeface="Cambria Math" panose="02040503050406030204" pitchFamily="18" charset="0"/>
                <a:ea typeface="Cambria Math" panose="02040503050406030204" pitchFamily="18" charset="0"/>
              </a:rPr>
              <a:t>← 0, R ← 0, SC ← 0</a:t>
            </a:r>
            <a:endParaRPr lang="en-US" sz="1250" dirty="0"/>
          </a:p>
        </p:txBody>
      </p:sp>
      <p:cxnSp>
        <p:nvCxnSpPr>
          <p:cNvPr id="74" name="Straight Arrow Connector 73"/>
          <p:cNvCxnSpPr>
            <a:stCxn id="71" idx="2"/>
            <a:endCxn id="72" idx="0"/>
          </p:cNvCxnSpPr>
          <p:nvPr/>
        </p:nvCxnSpPr>
        <p:spPr>
          <a:xfrm flipH="1">
            <a:off x="6608483" y="1730873"/>
            <a:ext cx="912" cy="26425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2" idx="2"/>
            <a:endCxn id="73" idx="0"/>
          </p:cNvCxnSpPr>
          <p:nvPr/>
        </p:nvCxnSpPr>
        <p:spPr>
          <a:xfrm flipH="1">
            <a:off x="6608482" y="2254902"/>
            <a:ext cx="1" cy="30473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Rectangle 88"/>
              <p:cNvSpPr/>
              <p:nvPr/>
            </p:nvSpPr>
            <p:spPr>
              <a:xfrm>
                <a:off x="6996698" y="1222694"/>
                <a:ext cx="46467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0</m:t>
                          </m:r>
                        </m:sub>
                      </m:sSub>
                    </m:oMath>
                  </m:oMathPara>
                </a14:m>
                <a:endParaRPr lang="en-US" sz="1200" dirty="0"/>
              </a:p>
            </p:txBody>
          </p:sp>
        </mc:Choice>
        <mc:Fallback xmlns="">
          <p:sp>
            <p:nvSpPr>
              <p:cNvPr id="89" name="Rectangle 88"/>
              <p:cNvSpPr>
                <a:spLocks noRot="1" noChangeAspect="1" noMove="1" noResize="1" noEditPoints="1" noAdjustHandles="1" noChangeArrowheads="1" noChangeShapeType="1" noTextEdit="1"/>
              </p:cNvSpPr>
              <p:nvPr/>
            </p:nvSpPr>
            <p:spPr>
              <a:xfrm>
                <a:off x="6996698" y="1222694"/>
                <a:ext cx="464679" cy="27699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7082712" y="1733476"/>
                <a:ext cx="46108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1</m:t>
                          </m:r>
                        </m:sub>
                      </m:sSub>
                    </m:oMath>
                  </m:oMathPara>
                </a14:m>
                <a:endParaRPr lang="en-US" sz="1200" dirty="0"/>
              </a:p>
            </p:txBody>
          </p:sp>
        </mc:Choice>
        <mc:Fallback xmlns="">
          <p:sp>
            <p:nvSpPr>
              <p:cNvPr id="90" name="Rectangle 89"/>
              <p:cNvSpPr>
                <a:spLocks noRot="1" noChangeAspect="1" noMove="1" noResize="1" noEditPoints="1" noAdjustHandles="1" noChangeArrowheads="1" noChangeShapeType="1" noTextEdit="1"/>
              </p:cNvSpPr>
              <p:nvPr/>
            </p:nvSpPr>
            <p:spPr>
              <a:xfrm>
                <a:off x="7082712" y="1733476"/>
                <a:ext cx="461088" cy="276999"/>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7077414" y="2305986"/>
                <a:ext cx="46467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2</m:t>
                          </m:r>
                        </m:sub>
                      </m:sSub>
                    </m:oMath>
                  </m:oMathPara>
                </a14:m>
                <a:endParaRPr lang="en-US" sz="1200" dirty="0"/>
              </a:p>
            </p:txBody>
          </p:sp>
        </mc:Choice>
        <mc:Fallback xmlns="">
          <p:sp>
            <p:nvSpPr>
              <p:cNvPr id="91" name="Rectangle 90"/>
              <p:cNvSpPr>
                <a:spLocks noRot="1" noChangeAspect="1" noMove="1" noResize="1" noEditPoints="1" noAdjustHandles="1" noChangeArrowheads="1" noChangeShapeType="1" noTextEdit="1"/>
              </p:cNvSpPr>
              <p:nvPr/>
            </p:nvSpPr>
            <p:spPr>
              <a:xfrm>
                <a:off x="7077414" y="2305986"/>
                <a:ext cx="464679" cy="276999"/>
              </a:xfrm>
              <a:prstGeom prst="rect">
                <a:avLst/>
              </a:prstGeom>
              <a:blipFill>
                <a:blip r:embed="rId9"/>
                <a:stretch>
                  <a:fillRect/>
                </a:stretch>
              </a:blipFill>
            </p:spPr>
            <p:txBody>
              <a:bodyPr/>
              <a:lstStyle/>
              <a:p>
                <a:r>
                  <a:rPr lang="en-IN">
                    <a:noFill/>
                  </a:rPr>
                  <a:t> </a:t>
                </a:r>
              </a:p>
            </p:txBody>
          </p:sp>
        </mc:Fallback>
      </mc:AlternateContent>
      <p:cxnSp>
        <p:nvCxnSpPr>
          <p:cNvPr id="61" name="Elbow Connector 60"/>
          <p:cNvCxnSpPr>
            <a:stCxn id="50" idx="3"/>
            <a:endCxn id="71" idx="0"/>
          </p:cNvCxnSpPr>
          <p:nvPr/>
        </p:nvCxnSpPr>
        <p:spPr>
          <a:xfrm>
            <a:off x="5513635" y="972639"/>
            <a:ext cx="1095760" cy="49846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215728" y="670875"/>
            <a:ext cx="2275272" cy="2585217"/>
            <a:chOff x="7424646" y="1582705"/>
            <a:chExt cx="6067394" cy="6893920"/>
          </a:xfrm>
        </p:grpSpPr>
        <p:cxnSp>
          <p:nvCxnSpPr>
            <p:cNvPr id="68" name="Straight Connector 67"/>
            <p:cNvCxnSpPr>
              <a:cxnSpLocks/>
            </p:cNvCxnSpPr>
            <p:nvPr/>
          </p:nvCxnSpPr>
          <p:spPr>
            <a:xfrm>
              <a:off x="11194439" y="7598077"/>
              <a:ext cx="0" cy="8785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1188039" y="8458782"/>
              <a:ext cx="23040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Elbow Connector 94"/>
            <p:cNvCxnSpPr/>
            <p:nvPr/>
          </p:nvCxnSpPr>
          <p:spPr>
            <a:xfrm rot="16200000" flipV="1">
              <a:off x="7007043" y="2000308"/>
              <a:ext cx="6883208" cy="6048002"/>
            </a:xfrm>
            <a:prstGeom prst="bentConnector3">
              <a:avLst>
                <a:gd name="adj1" fmla="val 9987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507223" y="719738"/>
            <a:ext cx="1525931" cy="276999"/>
          </a:xfrm>
          <a:prstGeom prst="rect">
            <a:avLst/>
          </a:prstGeom>
        </p:spPr>
        <p:txBody>
          <a:bodyPr wrap="none">
            <a:spAutoFit/>
          </a:bodyPr>
          <a:lstStyle/>
          <a:p>
            <a:r>
              <a:rPr lang="en-US" sz="1200" dirty="0"/>
              <a:t>(Instruction cycle) = 0</a:t>
            </a:r>
          </a:p>
        </p:txBody>
      </p:sp>
      <p:sp>
        <p:nvSpPr>
          <p:cNvPr id="98" name="Rectangle 97"/>
          <p:cNvSpPr/>
          <p:nvPr/>
        </p:nvSpPr>
        <p:spPr>
          <a:xfrm>
            <a:off x="5495441" y="722746"/>
            <a:ext cx="1410066" cy="276999"/>
          </a:xfrm>
          <a:prstGeom prst="rect">
            <a:avLst/>
          </a:prstGeom>
        </p:spPr>
        <p:txBody>
          <a:bodyPr wrap="none">
            <a:spAutoFit/>
          </a:bodyPr>
          <a:lstStyle/>
          <a:p>
            <a:r>
              <a:rPr lang="en-US" sz="1200" dirty="0"/>
              <a:t>=1 (Interrupt cycle)</a:t>
            </a:r>
          </a:p>
        </p:txBody>
      </p:sp>
      <p:sp>
        <p:nvSpPr>
          <p:cNvPr id="16" name="Rectangle 15">
            <a:extLst>
              <a:ext uri="{FF2B5EF4-FFF2-40B4-BE49-F238E27FC236}">
                <a16:creationId xmlns:a16="http://schemas.microsoft.com/office/drawing/2014/main" xmlns="" id="{0D48B8F0-9205-4118-BD98-713C91B79C6B}"/>
              </a:ext>
            </a:extLst>
          </p:cNvPr>
          <p:cNvSpPr/>
          <p:nvPr/>
        </p:nvSpPr>
        <p:spPr>
          <a:xfrm>
            <a:off x="76200" y="-36462"/>
            <a:ext cx="2269887" cy="1938992"/>
          </a:xfrm>
          <a:prstGeom prst="rect">
            <a:avLst/>
          </a:prstGeom>
        </p:spPr>
        <p:txBody>
          <a:bodyPr wrap="square">
            <a:spAutoFit/>
          </a:bodyPr>
          <a:lstStyle/>
          <a:p>
            <a:pPr algn="ctr"/>
            <a:r>
              <a:rPr lang="en-US" sz="4000" dirty="0"/>
              <a:t>Design of Basic Computer</a:t>
            </a:r>
            <a:endParaRPr lang="en-IN" sz="4000" dirty="0"/>
          </a:p>
        </p:txBody>
      </p:sp>
    </p:spTree>
    <p:extLst>
      <p:ext uri="{BB962C8B-B14F-4D97-AF65-F5344CB8AC3E}">
        <p14:creationId xmlns:p14="http://schemas.microsoft.com/office/powerpoint/2010/main" val="256222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up)">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up)">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up)">
                                      <p:cBhvr>
                                        <p:cTn id="22" dur="500"/>
                                        <p:tgtEl>
                                          <p:spTgt spid="97"/>
                                        </p:tgtEl>
                                      </p:cBhvr>
                                    </p:animEffect>
                                  </p:childTnLst>
                                </p:cTn>
                              </p:par>
                              <p:par>
                                <p:cTn id="23" presetID="22" presetClass="entr" presetSubtype="1"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up)">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up)">
                                      <p:cBhvr>
                                        <p:cTn id="33" dur="500"/>
                                        <p:tgtEl>
                                          <p:spTgt spid="7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up)">
                                      <p:cBhvr>
                                        <p:cTn id="43" dur="500"/>
                                        <p:tgtEl>
                                          <p:spTgt spid="7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up)">
                                      <p:cBhvr>
                                        <p:cTn id="64" dur="500"/>
                                        <p:tgtEl>
                                          <p:spTgt spid="2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up)">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up)">
                                      <p:cBhvr>
                                        <p:cTn id="72" dur="500"/>
                                        <p:tgtEl>
                                          <p:spTgt spid="3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animEffect transition="in" filter="wipe(up)">
                                      <p:cBhvr>
                                        <p:cTn id="75" dur="500"/>
                                        <p:tgtEl>
                                          <p:spTgt spid="8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up)">
                                      <p:cBhvr>
                                        <p:cTn id="85" dur="500"/>
                                        <p:tgtEl>
                                          <p:spTgt spid="33"/>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wipe(up)">
                                      <p:cBhvr>
                                        <p:cTn id="88" dur="500"/>
                                        <p:tgtEl>
                                          <p:spTgt spid="8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wipe(up)">
                                      <p:cBhvr>
                                        <p:cTn id="93" dur="500"/>
                                        <p:tgtEl>
                                          <p:spTgt spid="11"/>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wipe(up)">
                                      <p:cBhvr>
                                        <p:cTn id="96" dur="500"/>
                                        <p:tgtEl>
                                          <p:spTgt spid="7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up)">
                                      <p:cBhvr>
                                        <p:cTn id="101" dur="500"/>
                                        <p:tgtEl>
                                          <p:spTgt spid="5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wipe(up)">
                                      <p:cBhvr>
                                        <p:cTn id="106" dur="500"/>
                                        <p:tgtEl>
                                          <p:spTgt spid="36"/>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wipe(up)">
                                      <p:cBhvr>
                                        <p:cTn id="109" dur="500"/>
                                        <p:tgtEl>
                                          <p:spTgt spid="8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wipe(up)">
                                      <p:cBhvr>
                                        <p:cTn id="114" dur="500"/>
                                        <p:tgtEl>
                                          <p:spTgt spid="1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wipe(up)">
                                      <p:cBhvr>
                                        <p:cTn id="117" dur="500"/>
                                        <p:tgtEl>
                                          <p:spTgt spid="7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wipe(up)">
                                      <p:cBhvr>
                                        <p:cTn id="122" dur="500"/>
                                        <p:tgtEl>
                                          <p:spTgt spid="5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wipe(up)">
                                      <p:cBhvr>
                                        <p:cTn id="127" dur="500"/>
                                        <p:tgtEl>
                                          <p:spTgt spid="32"/>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up)">
                                      <p:cBhvr>
                                        <p:cTn id="130" dur="500"/>
                                        <p:tgtEl>
                                          <p:spTgt spid="8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10"/>
                                        </p:tgtEl>
                                        <p:attrNameLst>
                                          <p:attrName>style.visibility</p:attrName>
                                        </p:attrNameLst>
                                      </p:cBhvr>
                                      <p:to>
                                        <p:strVal val="visible"/>
                                      </p:to>
                                    </p:set>
                                    <p:animEffect transition="in" filter="wipe(up)">
                                      <p:cBhvr>
                                        <p:cTn id="135" dur="500"/>
                                        <p:tgtEl>
                                          <p:spTgt spid="10"/>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wipe(up)">
                                      <p:cBhvr>
                                        <p:cTn id="140" dur="500"/>
                                        <p:tgtEl>
                                          <p:spTgt spid="39"/>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ipe(up)">
                                      <p:cBhvr>
                                        <p:cTn id="143" dur="500"/>
                                        <p:tgtEl>
                                          <p:spTgt spid="87"/>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wipe(up)">
                                      <p:cBhvr>
                                        <p:cTn id="148" dur="500"/>
                                        <p:tgtEl>
                                          <p:spTgt spid="80"/>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13"/>
                                        </p:tgtEl>
                                        <p:attrNameLst>
                                          <p:attrName>style.visibility</p:attrName>
                                        </p:attrNameLst>
                                      </p:cBhvr>
                                      <p:to>
                                        <p:strVal val="visible"/>
                                      </p:to>
                                    </p:set>
                                    <p:animEffect transition="in" filter="wipe(up)">
                                      <p:cBhvr>
                                        <p:cTn id="151" dur="500"/>
                                        <p:tgtEl>
                                          <p:spTgt spid="1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wipe(up)">
                                      <p:cBhvr>
                                        <p:cTn id="156" dur="500"/>
                                        <p:tgtEl>
                                          <p:spTgt spid="48"/>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15"/>
                                        </p:tgtEl>
                                        <p:attrNameLst>
                                          <p:attrName>style.visibility</p:attrName>
                                        </p:attrNameLst>
                                      </p:cBhvr>
                                      <p:to>
                                        <p:strVal val="visible"/>
                                      </p:to>
                                    </p:set>
                                    <p:animEffect transition="in" filter="wipe(up)">
                                      <p:cBhvr>
                                        <p:cTn id="161" dur="500"/>
                                        <p:tgtEl>
                                          <p:spTgt spid="15"/>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nodeType="clickEffect">
                                  <p:stCondLst>
                                    <p:cond delay="0"/>
                                  </p:stCondLst>
                                  <p:childTnLst>
                                    <p:set>
                                      <p:cBhvr>
                                        <p:cTn id="165" dur="1" fill="hold">
                                          <p:stCondLst>
                                            <p:cond delay="0"/>
                                          </p:stCondLst>
                                        </p:cTn>
                                        <p:tgtEl>
                                          <p:spTgt spid="40"/>
                                        </p:tgtEl>
                                        <p:attrNameLst>
                                          <p:attrName>style.visibility</p:attrName>
                                        </p:attrNameLst>
                                      </p:cBhvr>
                                      <p:to>
                                        <p:strVal val="visible"/>
                                      </p:to>
                                    </p:set>
                                    <p:animEffect transition="in" filter="wipe(up)">
                                      <p:cBhvr>
                                        <p:cTn id="166" dur="500"/>
                                        <p:tgtEl>
                                          <p:spTgt spid="40"/>
                                        </p:tgtEl>
                                      </p:cBhvr>
                                    </p:animEffect>
                                  </p:childTnLst>
                                </p:cTn>
                              </p:par>
                              <p:par>
                                <p:cTn id="167" presetID="22" presetClass="entr" presetSubtype="1" fill="hold" grpId="0" nodeType="withEffect">
                                  <p:stCondLst>
                                    <p:cond delay="0"/>
                                  </p:stCondLst>
                                  <p:childTnLst>
                                    <p:set>
                                      <p:cBhvr>
                                        <p:cTn id="168" dur="1" fill="hold">
                                          <p:stCondLst>
                                            <p:cond delay="0"/>
                                          </p:stCondLst>
                                        </p:cTn>
                                        <p:tgtEl>
                                          <p:spTgt spid="88"/>
                                        </p:tgtEl>
                                        <p:attrNameLst>
                                          <p:attrName>style.visibility</p:attrName>
                                        </p:attrNameLst>
                                      </p:cBhvr>
                                      <p:to>
                                        <p:strVal val="visible"/>
                                      </p:to>
                                    </p:set>
                                    <p:animEffect transition="in" filter="wipe(up)">
                                      <p:cBhvr>
                                        <p:cTn id="169" dur="500"/>
                                        <p:tgtEl>
                                          <p:spTgt spid="8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14"/>
                                        </p:tgtEl>
                                        <p:attrNameLst>
                                          <p:attrName>style.visibility</p:attrName>
                                        </p:attrNameLst>
                                      </p:cBhvr>
                                      <p:to>
                                        <p:strVal val="visible"/>
                                      </p:to>
                                    </p:set>
                                    <p:animEffect transition="in" filter="wipe(up)">
                                      <p:cBhvr>
                                        <p:cTn id="174" dur="500"/>
                                        <p:tgtEl>
                                          <p:spTgt spid="14"/>
                                        </p:tgtEl>
                                      </p:cBhvr>
                                    </p:animEffect>
                                  </p:childTnLst>
                                </p:cTn>
                              </p:par>
                              <p:par>
                                <p:cTn id="175" presetID="22" presetClass="entr" presetSubtype="1"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animEffect transition="in" filter="wipe(up)">
                                      <p:cBhvr>
                                        <p:cTn id="177" dur="500"/>
                                        <p:tgtEl>
                                          <p:spTgt spid="81"/>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52"/>
                                        </p:tgtEl>
                                        <p:attrNameLst>
                                          <p:attrName>style.visibility</p:attrName>
                                        </p:attrNameLst>
                                      </p:cBhvr>
                                      <p:to>
                                        <p:strVal val="visible"/>
                                      </p:to>
                                    </p:set>
                                    <p:animEffect transition="in" filter="wipe(up)">
                                      <p:cBhvr>
                                        <p:cTn id="182" dur="500"/>
                                        <p:tgtEl>
                                          <p:spTgt spid="52"/>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1" fill="hold" nodeType="clickEffect">
                                  <p:stCondLst>
                                    <p:cond delay="0"/>
                                  </p:stCondLst>
                                  <p:childTnLst>
                                    <p:set>
                                      <p:cBhvr>
                                        <p:cTn id="186" dur="1" fill="hold">
                                          <p:stCondLst>
                                            <p:cond delay="0"/>
                                          </p:stCondLst>
                                        </p:cTn>
                                        <p:tgtEl>
                                          <p:spTgt spid="60"/>
                                        </p:tgtEl>
                                        <p:attrNameLst>
                                          <p:attrName>style.visibility</p:attrName>
                                        </p:attrNameLst>
                                      </p:cBhvr>
                                      <p:to>
                                        <p:strVal val="visible"/>
                                      </p:to>
                                    </p:set>
                                    <p:animEffect transition="in" filter="wipe(up)">
                                      <p:cBhvr>
                                        <p:cTn id="187" dur="500"/>
                                        <p:tgtEl>
                                          <p:spTgt spid="60"/>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2" fill="hold" nodeType="clickEffect">
                                  <p:stCondLst>
                                    <p:cond delay="0"/>
                                  </p:stCondLst>
                                  <p:childTnLst>
                                    <p:set>
                                      <p:cBhvr>
                                        <p:cTn id="191" dur="1" fill="hold">
                                          <p:stCondLst>
                                            <p:cond delay="0"/>
                                          </p:stCondLst>
                                        </p:cTn>
                                        <p:tgtEl>
                                          <p:spTgt spid="67"/>
                                        </p:tgtEl>
                                        <p:attrNameLst>
                                          <p:attrName>style.visibility</p:attrName>
                                        </p:attrNameLst>
                                      </p:cBhvr>
                                      <p:to>
                                        <p:strVal val="visible"/>
                                      </p:to>
                                    </p:set>
                                    <p:animEffect transition="in" filter="wipe(right)">
                                      <p:cBhvr>
                                        <p:cTn id="192" dur="500"/>
                                        <p:tgtEl>
                                          <p:spTgt spid="67"/>
                                        </p:tgtEl>
                                      </p:cBhvr>
                                    </p:animEffect>
                                  </p:childTnLst>
                                </p:cTn>
                              </p:par>
                              <p:par>
                                <p:cTn id="193" presetID="22" presetClass="entr" presetSubtype="4" fill="hold" nodeType="withEffect">
                                  <p:stCondLst>
                                    <p:cond delay="0"/>
                                  </p:stCondLst>
                                  <p:childTnLst>
                                    <p:set>
                                      <p:cBhvr>
                                        <p:cTn id="194" dur="1" fill="hold">
                                          <p:stCondLst>
                                            <p:cond delay="0"/>
                                          </p:stCondLst>
                                        </p:cTn>
                                        <p:tgtEl>
                                          <p:spTgt spid="70"/>
                                        </p:tgtEl>
                                        <p:attrNameLst>
                                          <p:attrName>style.visibility</p:attrName>
                                        </p:attrNameLst>
                                      </p:cBhvr>
                                      <p:to>
                                        <p:strVal val="visible"/>
                                      </p:to>
                                    </p:set>
                                    <p:animEffect transition="in" filter="wipe(down)">
                                      <p:cBhvr>
                                        <p:cTn id="195" dur="500"/>
                                        <p:tgtEl>
                                          <p:spTgt spid="70"/>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4" fill="hold" nodeType="clickEffect">
                                  <p:stCondLst>
                                    <p:cond delay="0"/>
                                  </p:stCondLst>
                                  <p:childTnLst>
                                    <p:set>
                                      <p:cBhvr>
                                        <p:cTn id="199" dur="1" fill="hold">
                                          <p:stCondLst>
                                            <p:cond delay="0"/>
                                          </p:stCondLst>
                                        </p:cTn>
                                        <p:tgtEl>
                                          <p:spTgt spid="61"/>
                                        </p:tgtEl>
                                        <p:attrNameLst>
                                          <p:attrName>style.visibility</p:attrName>
                                        </p:attrNameLst>
                                      </p:cBhvr>
                                      <p:to>
                                        <p:strVal val="visible"/>
                                      </p:to>
                                    </p:set>
                                    <p:animEffect transition="in" filter="wipe(down)">
                                      <p:cBhvr>
                                        <p:cTn id="200" dur="500"/>
                                        <p:tgtEl>
                                          <p:spTgt spid="61"/>
                                        </p:tgtEl>
                                      </p:cBhvr>
                                    </p:animEffect>
                                  </p:childTnLst>
                                </p:cTn>
                              </p:par>
                              <p:par>
                                <p:cTn id="201" presetID="22" presetClass="entr" presetSubtype="4" fill="hold" grpId="0" nodeType="withEffect">
                                  <p:stCondLst>
                                    <p:cond delay="0"/>
                                  </p:stCondLst>
                                  <p:childTnLst>
                                    <p:set>
                                      <p:cBhvr>
                                        <p:cTn id="202" dur="1" fill="hold">
                                          <p:stCondLst>
                                            <p:cond delay="0"/>
                                          </p:stCondLst>
                                        </p:cTn>
                                        <p:tgtEl>
                                          <p:spTgt spid="98"/>
                                        </p:tgtEl>
                                        <p:attrNameLst>
                                          <p:attrName>style.visibility</p:attrName>
                                        </p:attrNameLst>
                                      </p:cBhvr>
                                      <p:to>
                                        <p:strVal val="visible"/>
                                      </p:to>
                                    </p:set>
                                    <p:animEffect transition="in" filter="wipe(down)">
                                      <p:cBhvr>
                                        <p:cTn id="203" dur="500"/>
                                        <p:tgtEl>
                                          <p:spTgt spid="98"/>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grpId="0" nodeType="click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up)">
                                      <p:cBhvr>
                                        <p:cTn id="208" dur="500"/>
                                        <p:tgtEl>
                                          <p:spTgt spid="71"/>
                                        </p:tgtEl>
                                      </p:cBhvr>
                                    </p:animEffect>
                                  </p:childTnLst>
                                </p:cTn>
                              </p:par>
                              <p:par>
                                <p:cTn id="209" presetID="22" presetClass="entr" presetSubtype="1" fill="hold" grpId="0" nodeType="withEffect">
                                  <p:stCondLst>
                                    <p:cond delay="0"/>
                                  </p:stCondLst>
                                  <p:childTnLst>
                                    <p:set>
                                      <p:cBhvr>
                                        <p:cTn id="210" dur="1" fill="hold">
                                          <p:stCondLst>
                                            <p:cond delay="0"/>
                                          </p:stCondLst>
                                        </p:cTn>
                                        <p:tgtEl>
                                          <p:spTgt spid="89"/>
                                        </p:tgtEl>
                                        <p:attrNameLst>
                                          <p:attrName>style.visibility</p:attrName>
                                        </p:attrNameLst>
                                      </p:cBhvr>
                                      <p:to>
                                        <p:strVal val="visible"/>
                                      </p:to>
                                    </p:set>
                                    <p:animEffect transition="in" filter="wipe(up)">
                                      <p:cBhvr>
                                        <p:cTn id="211" dur="500"/>
                                        <p:tgtEl>
                                          <p:spTgt spid="89"/>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nodeType="clickEffect">
                                  <p:stCondLst>
                                    <p:cond delay="0"/>
                                  </p:stCondLst>
                                  <p:childTnLst>
                                    <p:set>
                                      <p:cBhvr>
                                        <p:cTn id="215" dur="1" fill="hold">
                                          <p:stCondLst>
                                            <p:cond delay="0"/>
                                          </p:stCondLst>
                                        </p:cTn>
                                        <p:tgtEl>
                                          <p:spTgt spid="74"/>
                                        </p:tgtEl>
                                        <p:attrNameLst>
                                          <p:attrName>style.visibility</p:attrName>
                                        </p:attrNameLst>
                                      </p:cBhvr>
                                      <p:to>
                                        <p:strVal val="visible"/>
                                      </p:to>
                                    </p:set>
                                    <p:animEffect transition="in" filter="wipe(up)">
                                      <p:cBhvr>
                                        <p:cTn id="216" dur="500"/>
                                        <p:tgtEl>
                                          <p:spTgt spid="74"/>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1" fill="hold" grpId="0" nodeType="clickEffect">
                                  <p:stCondLst>
                                    <p:cond delay="0"/>
                                  </p:stCondLst>
                                  <p:childTnLst>
                                    <p:set>
                                      <p:cBhvr>
                                        <p:cTn id="220" dur="1" fill="hold">
                                          <p:stCondLst>
                                            <p:cond delay="0"/>
                                          </p:stCondLst>
                                        </p:cTn>
                                        <p:tgtEl>
                                          <p:spTgt spid="90"/>
                                        </p:tgtEl>
                                        <p:attrNameLst>
                                          <p:attrName>style.visibility</p:attrName>
                                        </p:attrNameLst>
                                      </p:cBhvr>
                                      <p:to>
                                        <p:strVal val="visible"/>
                                      </p:to>
                                    </p:set>
                                    <p:animEffect transition="in" filter="wipe(up)">
                                      <p:cBhvr>
                                        <p:cTn id="221" dur="500"/>
                                        <p:tgtEl>
                                          <p:spTgt spid="90"/>
                                        </p:tgtEl>
                                      </p:cBhvr>
                                    </p:animEffect>
                                  </p:childTnLst>
                                </p:cTn>
                              </p:par>
                              <p:par>
                                <p:cTn id="222" presetID="22" presetClass="entr" presetSubtype="1" fill="hold" grpId="0" nodeType="withEffect">
                                  <p:stCondLst>
                                    <p:cond delay="0"/>
                                  </p:stCondLst>
                                  <p:childTnLst>
                                    <p:set>
                                      <p:cBhvr>
                                        <p:cTn id="223" dur="1" fill="hold">
                                          <p:stCondLst>
                                            <p:cond delay="0"/>
                                          </p:stCondLst>
                                        </p:cTn>
                                        <p:tgtEl>
                                          <p:spTgt spid="72"/>
                                        </p:tgtEl>
                                        <p:attrNameLst>
                                          <p:attrName>style.visibility</p:attrName>
                                        </p:attrNameLst>
                                      </p:cBhvr>
                                      <p:to>
                                        <p:strVal val="visible"/>
                                      </p:to>
                                    </p:set>
                                    <p:animEffect transition="in" filter="wipe(up)">
                                      <p:cBhvr>
                                        <p:cTn id="224" dur="500"/>
                                        <p:tgtEl>
                                          <p:spTgt spid="72"/>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1" fill="hold" nodeType="clickEffect">
                                  <p:stCondLst>
                                    <p:cond delay="0"/>
                                  </p:stCondLst>
                                  <p:childTnLst>
                                    <p:set>
                                      <p:cBhvr>
                                        <p:cTn id="228" dur="1" fill="hold">
                                          <p:stCondLst>
                                            <p:cond delay="0"/>
                                          </p:stCondLst>
                                        </p:cTn>
                                        <p:tgtEl>
                                          <p:spTgt spid="86"/>
                                        </p:tgtEl>
                                        <p:attrNameLst>
                                          <p:attrName>style.visibility</p:attrName>
                                        </p:attrNameLst>
                                      </p:cBhvr>
                                      <p:to>
                                        <p:strVal val="visible"/>
                                      </p:to>
                                    </p:set>
                                    <p:animEffect transition="in" filter="wipe(up)">
                                      <p:cBhvr>
                                        <p:cTn id="229" dur="500"/>
                                        <p:tgtEl>
                                          <p:spTgt spid="86"/>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1" fill="hold" grpId="0" nodeType="clickEffect">
                                  <p:stCondLst>
                                    <p:cond delay="0"/>
                                  </p:stCondLst>
                                  <p:childTnLst>
                                    <p:set>
                                      <p:cBhvr>
                                        <p:cTn id="233" dur="1" fill="hold">
                                          <p:stCondLst>
                                            <p:cond delay="0"/>
                                          </p:stCondLst>
                                        </p:cTn>
                                        <p:tgtEl>
                                          <p:spTgt spid="73"/>
                                        </p:tgtEl>
                                        <p:attrNameLst>
                                          <p:attrName>style.visibility</p:attrName>
                                        </p:attrNameLst>
                                      </p:cBhvr>
                                      <p:to>
                                        <p:strVal val="visible"/>
                                      </p:to>
                                    </p:set>
                                    <p:animEffect transition="in" filter="wipe(up)">
                                      <p:cBhvr>
                                        <p:cTn id="234" dur="500"/>
                                        <p:tgtEl>
                                          <p:spTgt spid="73"/>
                                        </p:tgtEl>
                                      </p:cBhvr>
                                    </p:animEffect>
                                  </p:childTnLst>
                                </p:cTn>
                              </p:par>
                              <p:par>
                                <p:cTn id="235" presetID="22" presetClass="entr" presetSubtype="1" fill="hold" grpId="0" nodeType="withEffect">
                                  <p:stCondLst>
                                    <p:cond delay="0"/>
                                  </p:stCondLst>
                                  <p:childTnLst>
                                    <p:set>
                                      <p:cBhvr>
                                        <p:cTn id="236" dur="1" fill="hold">
                                          <p:stCondLst>
                                            <p:cond delay="0"/>
                                          </p:stCondLst>
                                        </p:cTn>
                                        <p:tgtEl>
                                          <p:spTgt spid="91"/>
                                        </p:tgtEl>
                                        <p:attrNameLst>
                                          <p:attrName>style.visibility</p:attrName>
                                        </p:attrNameLst>
                                      </p:cBhvr>
                                      <p:to>
                                        <p:strVal val="visible"/>
                                      </p:to>
                                    </p:set>
                                    <p:animEffect transition="in" filter="wipe(up)">
                                      <p:cBhvr>
                                        <p:cTn id="237" dur="500"/>
                                        <p:tgtEl>
                                          <p:spTgt spid="91"/>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nodeType="clickEffect">
                                  <p:stCondLst>
                                    <p:cond delay="0"/>
                                  </p:stCondLst>
                                  <p:childTnLst>
                                    <p:set>
                                      <p:cBhvr>
                                        <p:cTn id="241" dur="1" fill="hold">
                                          <p:stCondLst>
                                            <p:cond delay="0"/>
                                          </p:stCondLst>
                                        </p:cTn>
                                        <p:tgtEl>
                                          <p:spTgt spid="2"/>
                                        </p:tgtEl>
                                        <p:attrNameLst>
                                          <p:attrName>style.visibility</p:attrName>
                                        </p:attrNameLst>
                                      </p:cBhvr>
                                      <p:to>
                                        <p:strVal val="visible"/>
                                      </p:to>
                                    </p:set>
                                    <p:animEffect transition="in" filter="wipe(down)">
                                      <p:cBhvr>
                                        <p:cTn id="2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75" grpId="0"/>
      <p:bldP spid="76" grpId="0"/>
      <p:bldP spid="77" grpId="0"/>
      <p:bldP spid="78" grpId="0"/>
      <p:bldP spid="79" grpId="0"/>
      <p:bldP spid="80" grpId="0"/>
      <p:bldP spid="81" grpId="0"/>
      <p:bldP spid="82" grpId="0"/>
      <p:bldP spid="83" grpId="0"/>
      <p:bldP spid="84" grpId="0"/>
      <p:bldP spid="85" grpId="0"/>
      <p:bldP spid="87" grpId="0"/>
      <p:bldP spid="88" grpId="0"/>
      <p:bldP spid="47" grpId="0" animBg="1"/>
      <p:bldP spid="50" grpId="0" animBg="1"/>
      <p:bldP spid="71" grpId="0" animBg="1"/>
      <p:bldP spid="72" grpId="0" animBg="1"/>
      <p:bldP spid="73" grpId="0" animBg="1"/>
      <p:bldP spid="89" grpId="0"/>
      <p:bldP spid="90" grpId="0"/>
      <p:bldP spid="91" grpId="0"/>
      <p:bldP spid="97" grpId="0"/>
      <p:bldP spid="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Organization</a:t>
            </a:r>
          </a:p>
        </p:txBody>
      </p:sp>
      <p:sp>
        <p:nvSpPr>
          <p:cNvPr id="3" name="Content Placeholder 2"/>
          <p:cNvSpPr>
            <a:spLocks noGrp="1"/>
          </p:cNvSpPr>
          <p:nvPr>
            <p:ph idx="1"/>
          </p:nvPr>
        </p:nvSpPr>
        <p:spPr/>
        <p:txBody>
          <a:bodyPr/>
          <a:lstStyle/>
          <a:p>
            <a:pPr algn="just"/>
            <a:r>
              <a:rPr lang="en-US" dirty="0"/>
              <a:t>The simplest way to organize a computer is to have one processor register(AC) and an instruction code format with two parts. </a:t>
            </a:r>
          </a:p>
          <a:p>
            <a:pPr algn="just"/>
            <a:r>
              <a:rPr lang="en-US" dirty="0"/>
              <a:t>The first part specifies the operation (opcode) to be performed and the second specifies an address (operand).</a:t>
            </a:r>
          </a:p>
          <a:p>
            <a:pPr algn="just"/>
            <a:r>
              <a:rPr lang="en-US" dirty="0"/>
              <a:t>The memory address tells the control where to find an operand in memory. </a:t>
            </a:r>
          </a:p>
          <a:p>
            <a:pPr algn="just"/>
            <a:r>
              <a:rPr lang="en-US" dirty="0"/>
              <a:t>This operand is read from memory and used as the data to be operated on together with the data stored in the processor register.</a:t>
            </a:r>
          </a:p>
        </p:txBody>
      </p:sp>
    </p:spTree>
    <p:extLst>
      <p:ext uri="{BB962C8B-B14F-4D97-AF65-F5344CB8AC3E}">
        <p14:creationId xmlns:p14="http://schemas.microsoft.com/office/powerpoint/2010/main" val="293012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Accumulator Logic</a:t>
            </a:r>
          </a:p>
        </p:txBody>
      </p:sp>
      <p:sp>
        <p:nvSpPr>
          <p:cNvPr id="3" name="Content Placeholder 2"/>
          <p:cNvSpPr>
            <a:spLocks noGrp="1"/>
          </p:cNvSpPr>
          <p:nvPr>
            <p:ph idx="1"/>
          </p:nvPr>
        </p:nvSpPr>
        <p:spPr/>
        <p:txBody>
          <a:bodyPr/>
          <a:lstStyle/>
          <a:p>
            <a:r>
              <a:rPr lang="en-US" dirty="0"/>
              <a:t>In order to design the logic associated with AC, it is necessary to extract all the statements that change the content of AC.</a:t>
            </a:r>
          </a:p>
        </p:txBody>
      </p:sp>
      <p:sp>
        <p:nvSpPr>
          <p:cNvPr id="4" name="Rectangle 3"/>
          <p:cNvSpPr/>
          <p:nvPr/>
        </p:nvSpPr>
        <p:spPr>
          <a:xfrm>
            <a:off x="637431" y="2003840"/>
            <a:ext cx="372922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0</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 SC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0</a:t>
            </a:r>
            <a:endParaRPr lang="en-US" sz="2400" dirty="0"/>
          </a:p>
        </p:txBody>
      </p:sp>
      <p:sp>
        <p:nvSpPr>
          <p:cNvPr id="5" name="Rectangle 4"/>
          <p:cNvSpPr/>
          <p:nvPr/>
        </p:nvSpPr>
        <p:spPr>
          <a:xfrm>
            <a:off x="6378515" y="2003840"/>
            <a:ext cx="1798890"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AND with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6" name="Rectangle 5"/>
          <p:cNvSpPr/>
          <p:nvPr/>
        </p:nvSpPr>
        <p:spPr>
          <a:xfrm>
            <a:off x="637431" y="2471220"/>
            <a:ext cx="369716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1</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 SC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0</a:t>
            </a:r>
            <a:endParaRPr lang="en-US" sz="2400" dirty="0"/>
          </a:p>
        </p:txBody>
      </p:sp>
      <p:sp>
        <p:nvSpPr>
          <p:cNvPr id="7" name="Rectangle 6"/>
          <p:cNvSpPr/>
          <p:nvPr/>
        </p:nvSpPr>
        <p:spPr>
          <a:xfrm>
            <a:off x="6378515" y="2471220"/>
            <a:ext cx="1789272"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ADD with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8" name="Rectangle 7"/>
          <p:cNvSpPr/>
          <p:nvPr/>
        </p:nvSpPr>
        <p:spPr>
          <a:xfrm>
            <a:off x="637431" y="2928420"/>
            <a:ext cx="2019464"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2</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a:t>
            </a:r>
            <a:endParaRPr lang="en-US" sz="2400" dirty="0"/>
          </a:p>
        </p:txBody>
      </p:sp>
      <p:sp>
        <p:nvSpPr>
          <p:cNvPr id="9" name="Rectangle 8"/>
          <p:cNvSpPr/>
          <p:nvPr/>
        </p:nvSpPr>
        <p:spPr>
          <a:xfrm>
            <a:off x="6378515" y="2928420"/>
            <a:ext cx="2290179"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Transfer from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12" name="Rectangle 11"/>
          <p:cNvSpPr/>
          <p:nvPr/>
        </p:nvSpPr>
        <p:spPr>
          <a:xfrm>
            <a:off x="637431" y="3376092"/>
            <a:ext cx="4014112" cy="461665"/>
          </a:xfrm>
          <a:prstGeom prst="rect">
            <a:avLst/>
          </a:prstGeom>
        </p:spPr>
        <p:txBody>
          <a:bodyPr wrap="none">
            <a:spAutoFit/>
          </a:bodyPr>
          <a:lstStyle/>
          <a:p>
            <a:r>
              <a:rPr lang="en-US" sz="2400" i="1" dirty="0">
                <a:latin typeface="+mj-lt"/>
                <a:cs typeface="Times New Roman" panose="02020603050405020304" pitchFamily="18" charset="0"/>
              </a:rPr>
              <a:t>pB</a:t>
            </a:r>
            <a:r>
              <a:rPr lang="en-US" sz="2400" i="1" baseline="-25000" dirty="0">
                <a:latin typeface="+mj-lt"/>
                <a:cs typeface="Times New Roman" panose="02020603050405020304" pitchFamily="18" charset="0"/>
              </a:rPr>
              <a:t>11</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AC(0-7) </a:t>
            </a:r>
            <a:r>
              <a:rPr lang="en-US" sz="2400" dirty="0">
                <a:latin typeface="+mj-lt"/>
                <a:ea typeface="Cambria Math" panose="02040503050406030204" pitchFamily="18" charset="0"/>
                <a:cs typeface="Times New Roman" panose="02020603050405020304" pitchFamily="18" charset="0"/>
              </a:rPr>
              <a:t>← INPR, FGI  ← 0</a:t>
            </a:r>
            <a:endParaRPr lang="en-US" sz="2400" baseline="-25000" dirty="0">
              <a:latin typeface="+mj-lt"/>
              <a:cs typeface="Times New Roman" panose="02020603050405020304" pitchFamily="18" charset="0"/>
            </a:endParaRPr>
          </a:p>
        </p:txBody>
      </p:sp>
      <p:sp>
        <p:nvSpPr>
          <p:cNvPr id="13" name="Rectangle 12"/>
          <p:cNvSpPr/>
          <p:nvPr/>
        </p:nvSpPr>
        <p:spPr>
          <a:xfrm>
            <a:off x="6378515" y="3372639"/>
            <a:ext cx="2535438"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Transfer from </a:t>
            </a:r>
            <a:r>
              <a:rPr lang="en-US" sz="2400" i="1" dirty="0">
                <a:latin typeface="Calibri" panose="020F0502020204030204" pitchFamily="34" charset="0"/>
                <a:ea typeface="Calibri" panose="020F0502020204030204" pitchFamily="34" charset="0"/>
                <a:cs typeface="Calibri" panose="020F0502020204030204" pitchFamily="34" charset="0"/>
              </a:rPr>
              <a:t>INPR</a:t>
            </a:r>
            <a:endParaRPr lang="en-US" sz="2400" i="1" dirty="0"/>
          </a:p>
        </p:txBody>
      </p:sp>
      <p:sp>
        <p:nvSpPr>
          <p:cNvPr id="14" name="Rectangle 13"/>
          <p:cNvSpPr/>
          <p:nvPr/>
        </p:nvSpPr>
        <p:spPr>
          <a:xfrm>
            <a:off x="637431" y="3828763"/>
            <a:ext cx="189757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9</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AC’</a:t>
            </a:r>
            <a:endParaRPr lang="en-US" sz="2400" baseline="-25000" dirty="0">
              <a:latin typeface="+mj-lt"/>
              <a:cs typeface="Times New Roman" panose="02020603050405020304" pitchFamily="18" charset="0"/>
            </a:endParaRPr>
          </a:p>
        </p:txBody>
      </p:sp>
      <p:sp>
        <p:nvSpPr>
          <p:cNvPr id="15" name="Rectangle 14"/>
          <p:cNvSpPr/>
          <p:nvPr/>
        </p:nvSpPr>
        <p:spPr>
          <a:xfrm>
            <a:off x="6378515" y="3825310"/>
            <a:ext cx="180241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Complement</a:t>
            </a:r>
            <a:endParaRPr lang="en-US" sz="2400" i="1" dirty="0"/>
          </a:p>
        </p:txBody>
      </p:sp>
      <p:sp>
        <p:nvSpPr>
          <p:cNvPr id="16" name="Rectangle 15"/>
          <p:cNvSpPr/>
          <p:nvPr/>
        </p:nvSpPr>
        <p:spPr>
          <a:xfrm>
            <a:off x="637431" y="4280964"/>
            <a:ext cx="381380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7</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t>
            </a:r>
            <a:r>
              <a:rPr lang="en-US" sz="2400" dirty="0" err="1">
                <a:latin typeface="+mj-lt"/>
                <a:ea typeface="Cambria Math" panose="02040503050406030204" pitchFamily="18" charset="0"/>
                <a:cs typeface="Times New Roman" panose="02020603050405020304" pitchFamily="18" charset="0"/>
              </a:rPr>
              <a:t>shr</a:t>
            </a:r>
            <a:r>
              <a:rPr lang="en-US" sz="2400" dirty="0">
                <a:latin typeface="+mj-lt"/>
                <a:ea typeface="Cambria Math" panose="02040503050406030204" pitchFamily="18" charset="0"/>
                <a:cs typeface="Times New Roman" panose="02020603050405020304" pitchFamily="18" charset="0"/>
              </a:rPr>
              <a:t> AC, AC(15) </a:t>
            </a:r>
            <a:r>
              <a:rPr lang="en-US" sz="2400" dirty="0">
                <a:ea typeface="Cambria Math" panose="02040503050406030204" pitchFamily="18" charset="0"/>
                <a:cs typeface="Times New Roman" panose="02020603050405020304" pitchFamily="18" charset="0"/>
              </a:rPr>
              <a:t>← E</a:t>
            </a:r>
            <a:endParaRPr lang="en-US" sz="2400" baseline="-25000" dirty="0">
              <a:latin typeface="+mj-lt"/>
              <a:cs typeface="Times New Roman" panose="02020603050405020304" pitchFamily="18" charset="0"/>
            </a:endParaRPr>
          </a:p>
        </p:txBody>
      </p:sp>
      <p:sp>
        <p:nvSpPr>
          <p:cNvPr id="17" name="Rectangle 16"/>
          <p:cNvSpPr/>
          <p:nvPr/>
        </p:nvSpPr>
        <p:spPr>
          <a:xfrm>
            <a:off x="6378515" y="4277511"/>
            <a:ext cx="1408078"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Shift right</a:t>
            </a:r>
            <a:endParaRPr lang="en-US" sz="2400" i="1" dirty="0"/>
          </a:p>
        </p:txBody>
      </p:sp>
      <p:sp>
        <p:nvSpPr>
          <p:cNvPr id="18" name="Rectangle 17"/>
          <p:cNvSpPr/>
          <p:nvPr/>
        </p:nvSpPr>
        <p:spPr>
          <a:xfrm>
            <a:off x="637431" y="4729106"/>
            <a:ext cx="362144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6</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t>
            </a:r>
            <a:r>
              <a:rPr lang="en-US" sz="2400" dirty="0" err="1">
                <a:latin typeface="+mj-lt"/>
                <a:ea typeface="Cambria Math" panose="02040503050406030204" pitchFamily="18" charset="0"/>
                <a:cs typeface="Times New Roman" panose="02020603050405020304" pitchFamily="18" charset="0"/>
              </a:rPr>
              <a:t>shl</a:t>
            </a:r>
            <a:r>
              <a:rPr lang="en-US" sz="2400" dirty="0">
                <a:latin typeface="+mj-lt"/>
                <a:ea typeface="Cambria Math" panose="02040503050406030204" pitchFamily="18" charset="0"/>
                <a:cs typeface="Times New Roman" panose="02020603050405020304" pitchFamily="18" charset="0"/>
              </a:rPr>
              <a:t> AC, AC(0) </a:t>
            </a:r>
            <a:r>
              <a:rPr lang="en-US" sz="2400" dirty="0">
                <a:ea typeface="Cambria Math" panose="02040503050406030204" pitchFamily="18" charset="0"/>
                <a:cs typeface="Times New Roman" panose="02020603050405020304" pitchFamily="18" charset="0"/>
              </a:rPr>
              <a:t>← E</a:t>
            </a:r>
            <a:endParaRPr lang="en-US" sz="2400" baseline="-25000" dirty="0">
              <a:latin typeface="+mj-lt"/>
              <a:cs typeface="Times New Roman" panose="02020603050405020304" pitchFamily="18" charset="0"/>
            </a:endParaRPr>
          </a:p>
        </p:txBody>
      </p:sp>
      <p:sp>
        <p:nvSpPr>
          <p:cNvPr id="19" name="Rectangle 18"/>
          <p:cNvSpPr/>
          <p:nvPr/>
        </p:nvSpPr>
        <p:spPr>
          <a:xfrm>
            <a:off x="6378515" y="4725653"/>
            <a:ext cx="1243161"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Shift left</a:t>
            </a:r>
            <a:endParaRPr lang="en-US" sz="2400" i="1" dirty="0"/>
          </a:p>
        </p:txBody>
      </p:sp>
      <p:sp>
        <p:nvSpPr>
          <p:cNvPr id="20" name="Rectangle 19"/>
          <p:cNvSpPr/>
          <p:nvPr/>
        </p:nvSpPr>
        <p:spPr>
          <a:xfrm>
            <a:off x="637431" y="5185836"/>
            <a:ext cx="1727717"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11</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0</a:t>
            </a:r>
            <a:endParaRPr lang="en-US" sz="2400" baseline="-25000" dirty="0">
              <a:latin typeface="+mj-lt"/>
              <a:cs typeface="Times New Roman" panose="02020603050405020304" pitchFamily="18" charset="0"/>
            </a:endParaRPr>
          </a:p>
        </p:txBody>
      </p:sp>
      <p:sp>
        <p:nvSpPr>
          <p:cNvPr id="21" name="Rectangle 20"/>
          <p:cNvSpPr/>
          <p:nvPr/>
        </p:nvSpPr>
        <p:spPr>
          <a:xfrm>
            <a:off x="6378515" y="5182383"/>
            <a:ext cx="827471"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Clear</a:t>
            </a:r>
            <a:endParaRPr lang="en-US" sz="2400" i="1" dirty="0"/>
          </a:p>
        </p:txBody>
      </p:sp>
      <p:sp>
        <p:nvSpPr>
          <p:cNvPr id="22" name="Rectangle 21"/>
          <p:cNvSpPr/>
          <p:nvPr/>
        </p:nvSpPr>
        <p:spPr>
          <a:xfrm>
            <a:off x="637431" y="5633978"/>
            <a:ext cx="2254463"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5</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AC + 1</a:t>
            </a:r>
            <a:endParaRPr lang="en-US" sz="2400" baseline="-25000" dirty="0">
              <a:latin typeface="+mj-lt"/>
              <a:cs typeface="Times New Roman" panose="02020603050405020304" pitchFamily="18" charset="0"/>
            </a:endParaRPr>
          </a:p>
        </p:txBody>
      </p:sp>
      <p:sp>
        <p:nvSpPr>
          <p:cNvPr id="23" name="Rectangle 22"/>
          <p:cNvSpPr/>
          <p:nvPr/>
        </p:nvSpPr>
        <p:spPr>
          <a:xfrm>
            <a:off x="6378515" y="5630525"/>
            <a:ext cx="1471365"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Increment</a:t>
            </a:r>
            <a:endParaRPr lang="en-US" sz="2400" i="1" dirty="0"/>
          </a:p>
        </p:txBody>
      </p:sp>
    </p:spTree>
    <p:extLst>
      <p:ext uri="{BB962C8B-B14F-4D97-AF65-F5344CB8AC3E}">
        <p14:creationId xmlns:p14="http://schemas.microsoft.com/office/powerpoint/2010/main" val="108844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Accumulator Logic</a:t>
            </a:r>
          </a:p>
        </p:txBody>
      </p:sp>
      <p:sp>
        <p:nvSpPr>
          <p:cNvPr id="4" name="Rectangle 3"/>
          <p:cNvSpPr/>
          <p:nvPr/>
        </p:nvSpPr>
        <p:spPr>
          <a:xfrm>
            <a:off x="3231015" y="1143000"/>
            <a:ext cx="3396956" cy="461665"/>
          </a:xfrm>
          <a:prstGeom prst="rect">
            <a:avLst/>
          </a:prstGeom>
        </p:spPr>
        <p:txBody>
          <a:bodyPr wrap="none">
            <a:spAutoFit/>
          </a:bodyPr>
          <a:lstStyle/>
          <a:p>
            <a:r>
              <a:rPr lang="en-US" sz="2400" dirty="0"/>
              <a:t>Circuit associated with AC</a:t>
            </a:r>
          </a:p>
        </p:txBody>
      </p:sp>
      <p:sp>
        <p:nvSpPr>
          <p:cNvPr id="3" name="Rectangle 2"/>
          <p:cNvSpPr/>
          <p:nvPr/>
        </p:nvSpPr>
        <p:spPr>
          <a:xfrm>
            <a:off x="1957693" y="2286000"/>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Adder and logic circuit</a:t>
            </a:r>
          </a:p>
        </p:txBody>
      </p:sp>
      <p:sp>
        <p:nvSpPr>
          <p:cNvPr id="5" name="Rectangle 4"/>
          <p:cNvSpPr/>
          <p:nvPr/>
        </p:nvSpPr>
        <p:spPr>
          <a:xfrm>
            <a:off x="4737469" y="2286000"/>
            <a:ext cx="2212848"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Accumulator register (AC)</a:t>
            </a:r>
          </a:p>
        </p:txBody>
      </p:sp>
      <p:sp>
        <p:nvSpPr>
          <p:cNvPr id="6" name="Rectangle 5"/>
          <p:cNvSpPr/>
          <p:nvPr/>
        </p:nvSpPr>
        <p:spPr>
          <a:xfrm>
            <a:off x="1957693" y="4495800"/>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gates</a:t>
            </a:r>
          </a:p>
        </p:txBody>
      </p:sp>
      <p:cxnSp>
        <p:nvCxnSpPr>
          <p:cNvPr id="8" name="Elbow Connector 7"/>
          <p:cNvCxnSpPr/>
          <p:nvPr/>
        </p:nvCxnSpPr>
        <p:spPr>
          <a:xfrm flipV="1">
            <a:off x="3786493" y="3581400"/>
            <a:ext cx="1263590" cy="1143000"/>
          </a:xfrm>
          <a:prstGeom prst="bentConnector3">
            <a:avLst>
              <a:gd name="adj1" fmla="val 10036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5" idx="2"/>
          </p:cNvCxnSpPr>
          <p:nvPr/>
        </p:nvCxnSpPr>
        <p:spPr>
          <a:xfrm flipV="1">
            <a:off x="3786493" y="3581400"/>
            <a:ext cx="2057400" cy="15621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3786493" y="3581400"/>
            <a:ext cx="2594578" cy="2057400"/>
          </a:xfrm>
          <a:prstGeom prst="bentConnector3">
            <a:avLst>
              <a:gd name="adj1" fmla="val 10006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0093" y="3974068"/>
            <a:ext cx="482650" cy="369332"/>
          </a:xfrm>
          <a:prstGeom prst="rect">
            <a:avLst/>
          </a:prstGeom>
          <a:noFill/>
        </p:spPr>
        <p:txBody>
          <a:bodyPr wrap="none" rtlCol="0">
            <a:spAutoFit/>
          </a:bodyPr>
          <a:lstStyle/>
          <a:p>
            <a:r>
              <a:rPr lang="en-US" dirty="0"/>
              <a:t>CLR</a:t>
            </a:r>
          </a:p>
        </p:txBody>
      </p:sp>
      <p:sp>
        <p:nvSpPr>
          <p:cNvPr id="20" name="TextBox 19"/>
          <p:cNvSpPr txBox="1"/>
          <p:nvPr/>
        </p:nvSpPr>
        <p:spPr>
          <a:xfrm>
            <a:off x="5310493" y="3962400"/>
            <a:ext cx="516488" cy="369332"/>
          </a:xfrm>
          <a:prstGeom prst="rect">
            <a:avLst/>
          </a:prstGeom>
          <a:noFill/>
        </p:spPr>
        <p:txBody>
          <a:bodyPr wrap="none" rtlCol="0">
            <a:spAutoFit/>
          </a:bodyPr>
          <a:lstStyle/>
          <a:p>
            <a:r>
              <a:rPr lang="en-US" dirty="0"/>
              <a:t>INR</a:t>
            </a:r>
          </a:p>
        </p:txBody>
      </p:sp>
      <p:sp>
        <p:nvSpPr>
          <p:cNvPr id="21" name="TextBox 20"/>
          <p:cNvSpPr txBox="1"/>
          <p:nvPr/>
        </p:nvSpPr>
        <p:spPr>
          <a:xfrm>
            <a:off x="4656777" y="3962400"/>
            <a:ext cx="425116" cy="369332"/>
          </a:xfrm>
          <a:prstGeom prst="rect">
            <a:avLst/>
          </a:prstGeom>
          <a:noFill/>
        </p:spPr>
        <p:txBody>
          <a:bodyPr wrap="none" rtlCol="0">
            <a:spAutoFit/>
          </a:bodyPr>
          <a:lstStyle/>
          <a:p>
            <a:r>
              <a:rPr lang="en-US" dirty="0"/>
              <a:t>LD</a:t>
            </a:r>
          </a:p>
        </p:txBody>
      </p:sp>
      <p:cxnSp>
        <p:nvCxnSpPr>
          <p:cNvPr id="23" name="Straight Connector 22"/>
          <p:cNvCxnSpPr/>
          <p:nvPr/>
        </p:nvCxnSpPr>
        <p:spPr>
          <a:xfrm>
            <a:off x="6758293" y="3581400"/>
            <a:ext cx="0" cy="7242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53493" y="4267200"/>
            <a:ext cx="684803" cy="369332"/>
          </a:xfrm>
          <a:prstGeom prst="rect">
            <a:avLst/>
          </a:prstGeom>
          <a:noFill/>
        </p:spPr>
        <p:txBody>
          <a:bodyPr wrap="none" rtlCol="0">
            <a:spAutoFit/>
          </a:bodyPr>
          <a:lstStyle/>
          <a:p>
            <a:r>
              <a:rPr lang="en-US" dirty="0"/>
              <a:t>Clock</a:t>
            </a:r>
          </a:p>
        </p:txBody>
      </p:sp>
      <p:cxnSp>
        <p:nvCxnSpPr>
          <p:cNvPr id="26" name="Straight Arrow Connector 25"/>
          <p:cNvCxnSpPr>
            <a:stCxn id="3" idx="3"/>
            <a:endCxn id="5" idx="1"/>
          </p:cNvCxnSpPr>
          <p:nvPr/>
        </p:nvCxnSpPr>
        <p:spPr>
          <a:xfrm>
            <a:off x="3786493" y="2933700"/>
            <a:ext cx="950976"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p:cNvCxnSpPr>
          <p:nvPr/>
        </p:nvCxnSpPr>
        <p:spPr>
          <a:xfrm>
            <a:off x="6950317" y="2933700"/>
            <a:ext cx="1331976"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1195693" y="1752600"/>
            <a:ext cx="6420612" cy="1181100"/>
            <a:chOff x="838200" y="1600200"/>
            <a:chExt cx="6420612" cy="1181100"/>
          </a:xfrm>
        </p:grpSpPr>
        <p:cxnSp>
          <p:nvCxnSpPr>
            <p:cNvPr id="40" name="Straight Connector 39"/>
            <p:cNvCxnSpPr/>
            <p:nvPr/>
          </p:nvCxnSpPr>
          <p:spPr>
            <a:xfrm flipV="1">
              <a:off x="7258812" y="1600200"/>
              <a:ext cx="0" cy="11811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838200" y="1600200"/>
              <a:ext cx="642061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48487" y="1600200"/>
              <a:ext cx="0" cy="76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38200" y="2362200"/>
              <a:ext cx="7620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a:endCxn id="3" idx="1"/>
          </p:cNvCxnSpPr>
          <p:nvPr/>
        </p:nvCxnSpPr>
        <p:spPr>
          <a:xfrm>
            <a:off x="1424293" y="2933700"/>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424293" y="3352800"/>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247" y="2749034"/>
            <a:ext cx="993670" cy="369332"/>
          </a:xfrm>
          <a:prstGeom prst="rect">
            <a:avLst/>
          </a:prstGeom>
          <a:noFill/>
        </p:spPr>
        <p:txBody>
          <a:bodyPr wrap="none" rtlCol="0">
            <a:spAutoFit/>
          </a:bodyPr>
          <a:lstStyle/>
          <a:p>
            <a:r>
              <a:rPr lang="en-US" dirty="0"/>
              <a:t>From DR</a:t>
            </a:r>
          </a:p>
        </p:txBody>
      </p:sp>
      <p:sp>
        <p:nvSpPr>
          <p:cNvPr id="55" name="TextBox 54"/>
          <p:cNvSpPr txBox="1"/>
          <p:nvPr/>
        </p:nvSpPr>
        <p:spPr>
          <a:xfrm>
            <a:off x="324157" y="3163369"/>
            <a:ext cx="1176412" cy="369332"/>
          </a:xfrm>
          <a:prstGeom prst="rect">
            <a:avLst/>
          </a:prstGeom>
          <a:noFill/>
        </p:spPr>
        <p:txBody>
          <a:bodyPr wrap="none" rtlCol="0">
            <a:spAutoFit/>
          </a:bodyPr>
          <a:lstStyle/>
          <a:p>
            <a:r>
              <a:rPr lang="en-US" dirty="0"/>
              <a:t>From INPR</a:t>
            </a:r>
          </a:p>
        </p:txBody>
      </p:sp>
      <p:cxnSp>
        <p:nvCxnSpPr>
          <p:cNvPr id="57" name="Straight Arrow Connector 56"/>
          <p:cNvCxnSpPr>
            <a:stCxn id="6" idx="0"/>
            <a:endCxn id="3" idx="2"/>
          </p:cNvCxnSpPr>
          <p:nvPr/>
        </p:nvCxnSpPr>
        <p:spPr>
          <a:xfrm flipV="1">
            <a:off x="2872093" y="3581400"/>
            <a:ext cx="0" cy="9144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736741" y="2564368"/>
            <a:ext cx="418704" cy="369332"/>
          </a:xfrm>
          <a:prstGeom prst="rect">
            <a:avLst/>
          </a:prstGeom>
          <a:noFill/>
        </p:spPr>
        <p:txBody>
          <a:bodyPr wrap="none" rtlCol="0">
            <a:spAutoFit/>
          </a:bodyPr>
          <a:lstStyle/>
          <a:p>
            <a:r>
              <a:rPr lang="en-US" dirty="0"/>
              <a:t>16</a:t>
            </a:r>
          </a:p>
        </p:txBody>
      </p:sp>
      <p:sp>
        <p:nvSpPr>
          <p:cNvPr id="59" name="TextBox 58"/>
          <p:cNvSpPr txBox="1"/>
          <p:nvPr/>
        </p:nvSpPr>
        <p:spPr>
          <a:xfrm>
            <a:off x="4015093" y="2557464"/>
            <a:ext cx="418704" cy="369332"/>
          </a:xfrm>
          <a:prstGeom prst="rect">
            <a:avLst/>
          </a:prstGeom>
          <a:noFill/>
        </p:spPr>
        <p:txBody>
          <a:bodyPr wrap="none" rtlCol="0">
            <a:spAutoFit/>
          </a:bodyPr>
          <a:lstStyle/>
          <a:p>
            <a:r>
              <a:rPr lang="en-US" dirty="0"/>
              <a:t>16</a:t>
            </a:r>
          </a:p>
        </p:txBody>
      </p:sp>
      <p:sp>
        <p:nvSpPr>
          <p:cNvPr id="60" name="TextBox 59"/>
          <p:cNvSpPr txBox="1"/>
          <p:nvPr/>
        </p:nvSpPr>
        <p:spPr>
          <a:xfrm>
            <a:off x="1386589" y="2178604"/>
            <a:ext cx="418704" cy="369332"/>
          </a:xfrm>
          <a:prstGeom prst="rect">
            <a:avLst/>
          </a:prstGeom>
          <a:noFill/>
        </p:spPr>
        <p:txBody>
          <a:bodyPr wrap="none" rtlCol="0">
            <a:spAutoFit/>
          </a:bodyPr>
          <a:lstStyle/>
          <a:p>
            <a:r>
              <a:rPr lang="en-US" dirty="0"/>
              <a:t>16</a:t>
            </a:r>
          </a:p>
        </p:txBody>
      </p:sp>
      <p:sp>
        <p:nvSpPr>
          <p:cNvPr id="61" name="TextBox 60"/>
          <p:cNvSpPr txBox="1"/>
          <p:nvPr/>
        </p:nvSpPr>
        <p:spPr>
          <a:xfrm>
            <a:off x="1386589" y="2602468"/>
            <a:ext cx="418704" cy="369332"/>
          </a:xfrm>
          <a:prstGeom prst="rect">
            <a:avLst/>
          </a:prstGeom>
          <a:noFill/>
        </p:spPr>
        <p:txBody>
          <a:bodyPr wrap="none" rtlCol="0">
            <a:spAutoFit/>
          </a:bodyPr>
          <a:lstStyle/>
          <a:p>
            <a:r>
              <a:rPr lang="en-US" dirty="0"/>
              <a:t>16</a:t>
            </a:r>
          </a:p>
        </p:txBody>
      </p:sp>
      <p:sp>
        <p:nvSpPr>
          <p:cNvPr id="62" name="TextBox 61"/>
          <p:cNvSpPr txBox="1"/>
          <p:nvPr/>
        </p:nvSpPr>
        <p:spPr>
          <a:xfrm>
            <a:off x="1424293" y="3045380"/>
            <a:ext cx="301686" cy="369332"/>
          </a:xfrm>
          <a:prstGeom prst="rect">
            <a:avLst/>
          </a:prstGeom>
          <a:noFill/>
        </p:spPr>
        <p:txBody>
          <a:bodyPr wrap="none" rtlCol="0">
            <a:spAutoFit/>
          </a:bodyPr>
          <a:lstStyle/>
          <a:p>
            <a:r>
              <a:rPr lang="en-US" dirty="0"/>
              <a:t>8</a:t>
            </a:r>
          </a:p>
        </p:txBody>
      </p:sp>
      <p:sp>
        <p:nvSpPr>
          <p:cNvPr id="63" name="TextBox 62"/>
          <p:cNvSpPr txBox="1"/>
          <p:nvPr/>
        </p:nvSpPr>
        <p:spPr>
          <a:xfrm>
            <a:off x="7597490" y="2971800"/>
            <a:ext cx="784510" cy="369332"/>
          </a:xfrm>
          <a:prstGeom prst="rect">
            <a:avLst/>
          </a:prstGeom>
          <a:noFill/>
        </p:spPr>
        <p:txBody>
          <a:bodyPr wrap="none" rtlCol="0">
            <a:spAutoFit/>
          </a:bodyPr>
          <a:lstStyle/>
          <a:p>
            <a:r>
              <a:rPr lang="en-US" dirty="0"/>
              <a:t>To bus</a:t>
            </a:r>
          </a:p>
        </p:txBody>
      </p:sp>
      <p:cxnSp>
        <p:nvCxnSpPr>
          <p:cNvPr id="33" name="Straight Connector 32">
            <a:extLst>
              <a:ext uri="{FF2B5EF4-FFF2-40B4-BE49-F238E27FC236}">
                <a16:creationId xmlns:a16="http://schemas.microsoft.com/office/drawing/2014/main" xmlns="" id="{0BC37836-5045-4292-B31E-D41641346639}"/>
              </a:ext>
            </a:extLst>
          </p:cNvPr>
          <p:cNvCxnSpPr/>
          <p:nvPr/>
        </p:nvCxnSpPr>
        <p:spPr>
          <a:xfrm flipV="1">
            <a:off x="1519105" y="2447331"/>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F382EE48-650A-41DC-ADC4-71890425ADF2}"/>
              </a:ext>
            </a:extLst>
          </p:cNvPr>
          <p:cNvCxnSpPr/>
          <p:nvPr/>
        </p:nvCxnSpPr>
        <p:spPr>
          <a:xfrm flipV="1">
            <a:off x="1516674" y="2876704"/>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652C55CF-BAEA-4513-958B-BE732AFF1930}"/>
              </a:ext>
            </a:extLst>
          </p:cNvPr>
          <p:cNvCxnSpPr/>
          <p:nvPr/>
        </p:nvCxnSpPr>
        <p:spPr>
          <a:xfrm flipV="1">
            <a:off x="1516674" y="328761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33E4CA6-3DAE-49B4-8D5B-E1CD8EDFE864}"/>
              </a:ext>
            </a:extLst>
          </p:cNvPr>
          <p:cNvCxnSpPr/>
          <p:nvPr/>
        </p:nvCxnSpPr>
        <p:spPr>
          <a:xfrm flipV="1">
            <a:off x="4152445" y="2861700"/>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1FF3022A-F305-4D0D-91FF-9C97E7D79607}"/>
              </a:ext>
            </a:extLst>
          </p:cNvPr>
          <p:cNvCxnSpPr/>
          <p:nvPr/>
        </p:nvCxnSpPr>
        <p:spPr>
          <a:xfrm flipV="1">
            <a:off x="7874093" y="2861700"/>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4109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Accumulator Logic</a:t>
            </a:r>
          </a:p>
        </p:txBody>
      </p:sp>
      <p:sp>
        <p:nvSpPr>
          <p:cNvPr id="4" name="Rectangle 3"/>
          <p:cNvSpPr/>
          <p:nvPr/>
        </p:nvSpPr>
        <p:spPr>
          <a:xfrm>
            <a:off x="1279784" y="838200"/>
            <a:ext cx="6584431" cy="461665"/>
          </a:xfrm>
          <a:prstGeom prst="rect">
            <a:avLst/>
          </a:prstGeom>
        </p:spPr>
        <p:txBody>
          <a:bodyPr wrap="none">
            <a:spAutoFit/>
          </a:bodyPr>
          <a:lstStyle/>
          <a:p>
            <a:r>
              <a:rPr lang="en-US" sz="2400" dirty="0"/>
              <a:t>Gate structure for controlling LD, INR and CLR of AC</a:t>
            </a:r>
          </a:p>
        </p:txBody>
      </p:sp>
      <p:sp>
        <p:nvSpPr>
          <p:cNvPr id="5" name="Rectangle 4"/>
          <p:cNvSpPr/>
          <p:nvPr/>
        </p:nvSpPr>
        <p:spPr>
          <a:xfrm>
            <a:off x="5026152" y="1524000"/>
            <a:ext cx="2212848" cy="41275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cxnSp>
        <p:nvCxnSpPr>
          <p:cNvPr id="8" name="Elbow Connector 7"/>
          <p:cNvCxnSpPr/>
          <p:nvPr/>
        </p:nvCxnSpPr>
        <p:spPr>
          <a:xfrm flipV="1">
            <a:off x="4891119" y="1951851"/>
            <a:ext cx="442881" cy="1143000"/>
          </a:xfrm>
          <a:prstGeom prst="bentConnector3">
            <a:avLst>
              <a:gd name="adj1" fmla="val 100368"/>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99150" y="2221468"/>
            <a:ext cx="482650" cy="369332"/>
          </a:xfrm>
          <a:prstGeom prst="rect">
            <a:avLst/>
          </a:prstGeom>
          <a:noFill/>
        </p:spPr>
        <p:txBody>
          <a:bodyPr wrap="none" rtlCol="0">
            <a:spAutoFit/>
          </a:bodyPr>
          <a:lstStyle/>
          <a:p>
            <a:r>
              <a:rPr lang="en-US" dirty="0"/>
              <a:t>CLR</a:t>
            </a:r>
          </a:p>
        </p:txBody>
      </p:sp>
      <p:sp>
        <p:nvSpPr>
          <p:cNvPr id="20" name="TextBox 19"/>
          <p:cNvSpPr txBox="1"/>
          <p:nvPr/>
        </p:nvSpPr>
        <p:spPr>
          <a:xfrm>
            <a:off x="5537150" y="2209800"/>
            <a:ext cx="516488" cy="369332"/>
          </a:xfrm>
          <a:prstGeom prst="rect">
            <a:avLst/>
          </a:prstGeom>
          <a:noFill/>
        </p:spPr>
        <p:txBody>
          <a:bodyPr wrap="none" rtlCol="0">
            <a:spAutoFit/>
          </a:bodyPr>
          <a:lstStyle/>
          <a:p>
            <a:r>
              <a:rPr lang="en-US" dirty="0"/>
              <a:t>INR</a:t>
            </a:r>
          </a:p>
        </p:txBody>
      </p:sp>
      <p:sp>
        <p:nvSpPr>
          <p:cNvPr id="21" name="TextBox 20"/>
          <p:cNvSpPr txBox="1"/>
          <p:nvPr/>
        </p:nvSpPr>
        <p:spPr>
          <a:xfrm>
            <a:off x="4964536" y="2209800"/>
            <a:ext cx="425116" cy="369332"/>
          </a:xfrm>
          <a:prstGeom prst="rect">
            <a:avLst/>
          </a:prstGeom>
          <a:noFill/>
        </p:spPr>
        <p:txBody>
          <a:bodyPr wrap="none" rtlCol="0">
            <a:spAutoFit/>
          </a:bodyPr>
          <a:lstStyle/>
          <a:p>
            <a:r>
              <a:rPr lang="en-US" dirty="0"/>
              <a:t>LD</a:t>
            </a:r>
          </a:p>
        </p:txBody>
      </p:sp>
      <p:cxnSp>
        <p:nvCxnSpPr>
          <p:cNvPr id="23" name="Straight Connector 22"/>
          <p:cNvCxnSpPr/>
          <p:nvPr/>
        </p:nvCxnSpPr>
        <p:spPr>
          <a:xfrm>
            <a:off x="7087597" y="1942785"/>
            <a:ext cx="0" cy="72421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82797" y="2667000"/>
            <a:ext cx="684803" cy="369332"/>
          </a:xfrm>
          <a:prstGeom prst="rect">
            <a:avLst/>
          </a:prstGeom>
          <a:noFill/>
        </p:spPr>
        <p:txBody>
          <a:bodyPr wrap="none" rtlCol="0">
            <a:spAutoFit/>
          </a:bodyPr>
          <a:lstStyle/>
          <a:p>
            <a:r>
              <a:rPr lang="en-US" dirty="0"/>
              <a:t>Clock</a:t>
            </a:r>
          </a:p>
        </p:txBody>
      </p:sp>
      <p:cxnSp>
        <p:nvCxnSpPr>
          <p:cNvPr id="26" name="Straight Arrow Connector 25"/>
          <p:cNvCxnSpPr>
            <a:endCxn id="5" idx="1"/>
          </p:cNvCxnSpPr>
          <p:nvPr/>
        </p:nvCxnSpPr>
        <p:spPr>
          <a:xfrm>
            <a:off x="4075176" y="1730377"/>
            <a:ext cx="950976" cy="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p:cNvCxnSpPr>
          <p:nvPr/>
        </p:nvCxnSpPr>
        <p:spPr>
          <a:xfrm>
            <a:off x="7239000" y="1730378"/>
            <a:ext cx="1041921"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736741" y="1371600"/>
            <a:ext cx="418704" cy="369332"/>
          </a:xfrm>
          <a:prstGeom prst="rect">
            <a:avLst/>
          </a:prstGeom>
          <a:noFill/>
        </p:spPr>
        <p:txBody>
          <a:bodyPr wrap="none" rtlCol="0">
            <a:spAutoFit/>
          </a:bodyPr>
          <a:lstStyle/>
          <a:p>
            <a:r>
              <a:rPr lang="en-US" dirty="0"/>
              <a:t>16</a:t>
            </a:r>
          </a:p>
        </p:txBody>
      </p:sp>
      <p:sp>
        <p:nvSpPr>
          <p:cNvPr id="63" name="TextBox 62"/>
          <p:cNvSpPr txBox="1"/>
          <p:nvPr/>
        </p:nvSpPr>
        <p:spPr>
          <a:xfrm>
            <a:off x="7597490" y="1779032"/>
            <a:ext cx="784510" cy="369332"/>
          </a:xfrm>
          <a:prstGeom prst="rect">
            <a:avLst/>
          </a:prstGeom>
          <a:noFill/>
        </p:spPr>
        <p:txBody>
          <a:bodyPr wrap="none" rtlCol="0">
            <a:spAutoFit/>
          </a:bodyPr>
          <a:lstStyle/>
          <a:p>
            <a:r>
              <a:rPr lang="en-US" dirty="0"/>
              <a:t>To bus</a:t>
            </a:r>
          </a:p>
        </p:txBody>
      </p:sp>
      <p:grpSp>
        <p:nvGrpSpPr>
          <p:cNvPr id="45" name="Group 44"/>
          <p:cNvGrpSpPr/>
          <p:nvPr/>
        </p:nvGrpSpPr>
        <p:grpSpPr>
          <a:xfrm>
            <a:off x="3418726" y="2667000"/>
            <a:ext cx="1592978" cy="877519"/>
            <a:chOff x="3681381" y="2982784"/>
            <a:chExt cx="1592978" cy="877519"/>
          </a:xfrm>
        </p:grpSpPr>
        <p:cxnSp>
          <p:nvCxnSpPr>
            <p:cNvPr id="52" name="Straight Connector 51"/>
            <p:cNvCxnSpPr/>
            <p:nvPr/>
          </p:nvCxnSpPr>
          <p:spPr>
            <a:xfrm flipV="1">
              <a:off x="3681381" y="3135183"/>
              <a:ext cx="360000"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5010436" y="3412939"/>
              <a:ext cx="263923" cy="90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883270" y="2982784"/>
              <a:ext cx="1134265" cy="877519"/>
              <a:chOff x="3883270" y="2982784"/>
              <a:chExt cx="1134265" cy="877519"/>
            </a:xfrm>
          </p:grpSpPr>
          <p:sp>
            <p:nvSpPr>
              <p:cNvPr id="56" name="Stored Data 71"/>
              <p:cNvSpPr/>
              <p:nvPr/>
            </p:nvSpPr>
            <p:spPr>
              <a:xfrm rot="10800000">
                <a:off x="4007866"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Stored Data 71"/>
              <p:cNvSpPr/>
              <p:nvPr/>
            </p:nvSpPr>
            <p:spPr>
              <a:xfrm rot="10800000">
                <a:off x="3883270" y="2982784"/>
                <a:ext cx="234763" cy="87751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65" name="Group 64"/>
          <p:cNvGrpSpPr/>
          <p:nvPr/>
        </p:nvGrpSpPr>
        <p:grpSpPr>
          <a:xfrm>
            <a:off x="1077075" y="1255080"/>
            <a:ext cx="2356686" cy="418343"/>
            <a:chOff x="2867897" y="1715660"/>
            <a:chExt cx="3795467" cy="741118"/>
          </a:xfrm>
        </p:grpSpPr>
        <p:cxnSp>
          <p:nvCxnSpPr>
            <p:cNvPr id="66" name="Straight Connector 65"/>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867897"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5332755" y="2086964"/>
              <a:ext cx="1330609"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1" name="Straight Connector 30"/>
          <p:cNvCxnSpPr/>
          <p:nvPr/>
        </p:nvCxnSpPr>
        <p:spPr>
          <a:xfrm>
            <a:off x="3429000" y="1464672"/>
            <a:ext cx="0" cy="133469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066800" y="1802768"/>
            <a:ext cx="2057400" cy="418343"/>
            <a:chOff x="2851351" y="1715660"/>
            <a:chExt cx="3313463" cy="741118"/>
          </a:xfrm>
        </p:grpSpPr>
        <p:cxnSp>
          <p:nvCxnSpPr>
            <p:cNvPr id="71" name="Straight Connector 70"/>
            <p:cNvCxnSpPr/>
            <p:nvPr/>
          </p:nvCxnSpPr>
          <p:spPr>
            <a:xfrm flipV="1">
              <a:off x="3711334" y="2266407"/>
              <a:ext cx="735388"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85135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338611" y="2086964"/>
              <a:ext cx="82620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5" name="Group 74"/>
          <p:cNvGrpSpPr/>
          <p:nvPr/>
        </p:nvGrpSpPr>
        <p:grpSpPr>
          <a:xfrm>
            <a:off x="1066800" y="2412368"/>
            <a:ext cx="1862136" cy="418343"/>
            <a:chOff x="2851351" y="1715660"/>
            <a:chExt cx="2998988" cy="741118"/>
          </a:xfrm>
        </p:grpSpPr>
        <p:cxnSp>
          <p:nvCxnSpPr>
            <p:cNvPr id="76" name="Straight Connector 75"/>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85135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337332" y="2086964"/>
              <a:ext cx="513007"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0" name="Group 79"/>
          <p:cNvGrpSpPr/>
          <p:nvPr/>
        </p:nvGrpSpPr>
        <p:grpSpPr>
          <a:xfrm>
            <a:off x="1066800" y="2928936"/>
            <a:ext cx="2771883" cy="418343"/>
            <a:chOff x="2851351" y="1715660"/>
            <a:chExt cx="4464146" cy="741118"/>
          </a:xfrm>
        </p:grpSpPr>
        <p:cxnSp>
          <p:nvCxnSpPr>
            <p:cNvPr id="81" name="Straight Connector 80"/>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85135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332756" y="2086966"/>
              <a:ext cx="1982741"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4"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5" name="Group 84"/>
          <p:cNvGrpSpPr/>
          <p:nvPr/>
        </p:nvGrpSpPr>
        <p:grpSpPr>
          <a:xfrm>
            <a:off x="1066801" y="3558346"/>
            <a:ext cx="2014535" cy="418343"/>
            <a:chOff x="2851351" y="1715660"/>
            <a:chExt cx="3244427" cy="741118"/>
          </a:xfrm>
        </p:grpSpPr>
        <p:cxnSp>
          <p:nvCxnSpPr>
            <p:cNvPr id="86" name="Straight Connector 85"/>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285135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344685" y="2086964"/>
              <a:ext cx="75109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0" name="Group 89"/>
          <p:cNvGrpSpPr/>
          <p:nvPr/>
        </p:nvGrpSpPr>
        <p:grpSpPr>
          <a:xfrm>
            <a:off x="1078596" y="4258433"/>
            <a:ext cx="2147592" cy="418343"/>
            <a:chOff x="2870349" y="1715660"/>
            <a:chExt cx="3458719" cy="741118"/>
          </a:xfrm>
        </p:grpSpPr>
        <p:cxnSp>
          <p:nvCxnSpPr>
            <p:cNvPr id="91" name="Straight Connector 90"/>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710397"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5329360" y="2086964"/>
              <a:ext cx="999708"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5" name="Group 94"/>
          <p:cNvGrpSpPr/>
          <p:nvPr/>
        </p:nvGrpSpPr>
        <p:grpSpPr>
          <a:xfrm>
            <a:off x="1078596" y="4868033"/>
            <a:ext cx="2355164" cy="418343"/>
            <a:chOff x="2870349" y="1715660"/>
            <a:chExt cx="3793015" cy="741118"/>
          </a:xfrm>
        </p:grpSpPr>
        <p:cxnSp>
          <p:nvCxnSpPr>
            <p:cNvPr id="96" name="Straight Connector 95"/>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710397"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332755" y="2086964"/>
              <a:ext cx="1330609"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0" name="Group 99"/>
          <p:cNvGrpSpPr/>
          <p:nvPr/>
        </p:nvGrpSpPr>
        <p:grpSpPr>
          <a:xfrm>
            <a:off x="1078596" y="5477633"/>
            <a:ext cx="4941204" cy="418343"/>
            <a:chOff x="2870349" y="1715660"/>
            <a:chExt cx="7957858" cy="741118"/>
          </a:xfrm>
        </p:grpSpPr>
        <p:cxnSp>
          <p:nvCxnSpPr>
            <p:cNvPr id="101" name="Straight Connector 100"/>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710397"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5332754" y="2086966"/>
              <a:ext cx="549545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5" name="Group 104"/>
          <p:cNvGrpSpPr/>
          <p:nvPr/>
        </p:nvGrpSpPr>
        <p:grpSpPr>
          <a:xfrm>
            <a:off x="1078596" y="6011033"/>
            <a:ext cx="5703204" cy="418343"/>
            <a:chOff x="2870349" y="1715660"/>
            <a:chExt cx="9185066" cy="741118"/>
          </a:xfrm>
        </p:grpSpPr>
        <p:cxnSp>
          <p:nvCxnSpPr>
            <p:cNvPr id="106" name="Straight Connector 105"/>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710397" y="1903059"/>
              <a:ext cx="717326"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332754" y="2086967"/>
              <a:ext cx="6722661"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Delay 68"/>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10" name="Straight Connector 109"/>
          <p:cNvCxnSpPr/>
          <p:nvPr/>
        </p:nvCxnSpPr>
        <p:spPr>
          <a:xfrm>
            <a:off x="1600200" y="1567679"/>
            <a:ext cx="0" cy="545972"/>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64128"/>
            <a:ext cx="0" cy="2446160"/>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781800" y="1930381"/>
            <a:ext cx="0" cy="428157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6019800" y="1946482"/>
            <a:ext cx="0" cy="37403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124200" y="1998272"/>
            <a:ext cx="714483" cy="911616"/>
            <a:chOff x="3124200" y="1998272"/>
            <a:chExt cx="714483" cy="911616"/>
          </a:xfrm>
        </p:grpSpPr>
        <p:cxnSp>
          <p:nvCxnSpPr>
            <p:cNvPr id="112" name="Straight Connector 111"/>
            <p:cNvCxnSpPr/>
            <p:nvPr/>
          </p:nvCxnSpPr>
          <p:spPr>
            <a:xfrm>
              <a:off x="3124200" y="1998272"/>
              <a:ext cx="0" cy="9116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3124200" y="2895600"/>
              <a:ext cx="714483"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2916538" y="2626209"/>
            <a:ext cx="950976" cy="393216"/>
            <a:chOff x="3130850" y="2016609"/>
            <a:chExt cx="950976" cy="393216"/>
          </a:xfrm>
        </p:grpSpPr>
        <p:cxnSp>
          <p:nvCxnSpPr>
            <p:cNvPr id="115" name="Straight Connector 114"/>
            <p:cNvCxnSpPr/>
            <p:nvPr/>
          </p:nvCxnSpPr>
          <p:spPr>
            <a:xfrm>
              <a:off x="3134474" y="2016609"/>
              <a:ext cx="0" cy="3866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130850" y="2409824"/>
              <a:ext cx="950976"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3055999" y="3262312"/>
            <a:ext cx="785932" cy="524115"/>
            <a:chOff x="2850841" y="1862136"/>
            <a:chExt cx="785932" cy="524115"/>
          </a:xfrm>
        </p:grpSpPr>
        <p:cxnSp>
          <p:nvCxnSpPr>
            <p:cNvPr id="119" name="Straight Connector 118"/>
            <p:cNvCxnSpPr/>
            <p:nvPr/>
          </p:nvCxnSpPr>
          <p:spPr>
            <a:xfrm>
              <a:off x="2871418" y="1871665"/>
              <a:ext cx="0" cy="5145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850841" y="1862136"/>
              <a:ext cx="785932"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3205229" y="3352800"/>
            <a:ext cx="590483" cy="1114804"/>
            <a:chOff x="2877279" y="1350938"/>
            <a:chExt cx="590483" cy="1114804"/>
          </a:xfrm>
        </p:grpSpPr>
        <p:cxnSp>
          <p:nvCxnSpPr>
            <p:cNvPr id="123" name="Straight Connector 122"/>
            <p:cNvCxnSpPr/>
            <p:nvPr/>
          </p:nvCxnSpPr>
          <p:spPr>
            <a:xfrm>
              <a:off x="2885706" y="1350938"/>
              <a:ext cx="0" cy="1114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2877279" y="1358214"/>
              <a:ext cx="590483"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3423139" y="3456651"/>
            <a:ext cx="309387" cy="1620553"/>
            <a:chOff x="2885706" y="845189"/>
            <a:chExt cx="309387" cy="1620553"/>
          </a:xfrm>
        </p:grpSpPr>
        <p:cxnSp>
          <p:nvCxnSpPr>
            <p:cNvPr id="126" name="Straight Connector 125"/>
            <p:cNvCxnSpPr/>
            <p:nvPr/>
          </p:nvCxnSpPr>
          <p:spPr>
            <a:xfrm>
              <a:off x="2885706" y="845189"/>
              <a:ext cx="0" cy="16205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2892081" y="854888"/>
              <a:ext cx="303012"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2667000" y="1143000"/>
            <a:ext cx="609462" cy="369332"/>
          </a:xfrm>
          <a:prstGeom prst="rect">
            <a:avLst/>
          </a:prstGeom>
          <a:noFill/>
        </p:spPr>
        <p:txBody>
          <a:bodyPr wrap="none" rtlCol="0">
            <a:spAutoFit/>
          </a:bodyPr>
          <a:lstStyle/>
          <a:p>
            <a:r>
              <a:rPr lang="en-US" dirty="0"/>
              <a:t>AND</a:t>
            </a:r>
          </a:p>
        </p:txBody>
      </p:sp>
      <p:sp>
        <p:nvSpPr>
          <p:cNvPr id="129" name="TextBox 128"/>
          <p:cNvSpPr txBox="1"/>
          <p:nvPr/>
        </p:nvSpPr>
        <p:spPr>
          <a:xfrm>
            <a:off x="2667138" y="1688068"/>
            <a:ext cx="603050" cy="369332"/>
          </a:xfrm>
          <a:prstGeom prst="rect">
            <a:avLst/>
          </a:prstGeom>
          <a:noFill/>
        </p:spPr>
        <p:txBody>
          <a:bodyPr wrap="none" rtlCol="0">
            <a:spAutoFit/>
          </a:bodyPr>
          <a:lstStyle/>
          <a:p>
            <a:r>
              <a:rPr lang="en-US" dirty="0"/>
              <a:t>ADD</a:t>
            </a:r>
          </a:p>
        </p:txBody>
      </p:sp>
      <p:sp>
        <p:nvSpPr>
          <p:cNvPr id="130" name="TextBox 129"/>
          <p:cNvSpPr txBox="1"/>
          <p:nvPr/>
        </p:nvSpPr>
        <p:spPr>
          <a:xfrm>
            <a:off x="2590938" y="2297668"/>
            <a:ext cx="452368" cy="369332"/>
          </a:xfrm>
          <a:prstGeom prst="rect">
            <a:avLst/>
          </a:prstGeom>
          <a:noFill/>
        </p:spPr>
        <p:txBody>
          <a:bodyPr wrap="none" rtlCol="0">
            <a:spAutoFit/>
          </a:bodyPr>
          <a:lstStyle/>
          <a:p>
            <a:r>
              <a:rPr lang="en-US" dirty="0"/>
              <a:t>DR</a:t>
            </a:r>
          </a:p>
        </p:txBody>
      </p:sp>
      <p:sp>
        <p:nvSpPr>
          <p:cNvPr id="131" name="TextBox 130"/>
          <p:cNvSpPr txBox="1"/>
          <p:nvPr/>
        </p:nvSpPr>
        <p:spPr>
          <a:xfrm>
            <a:off x="2514972" y="3057471"/>
            <a:ext cx="635110" cy="369332"/>
          </a:xfrm>
          <a:prstGeom prst="rect">
            <a:avLst/>
          </a:prstGeom>
          <a:noFill/>
        </p:spPr>
        <p:txBody>
          <a:bodyPr wrap="none" rtlCol="0">
            <a:spAutoFit/>
          </a:bodyPr>
          <a:lstStyle/>
          <a:p>
            <a:r>
              <a:rPr lang="en-US" dirty="0"/>
              <a:t>INPR</a:t>
            </a:r>
          </a:p>
        </p:txBody>
      </p:sp>
      <p:sp>
        <p:nvSpPr>
          <p:cNvPr id="132" name="TextBox 131"/>
          <p:cNvSpPr txBox="1"/>
          <p:nvPr/>
        </p:nvSpPr>
        <p:spPr>
          <a:xfrm>
            <a:off x="2514600" y="3429000"/>
            <a:ext cx="638316" cy="369332"/>
          </a:xfrm>
          <a:prstGeom prst="rect">
            <a:avLst/>
          </a:prstGeom>
          <a:noFill/>
        </p:spPr>
        <p:txBody>
          <a:bodyPr wrap="none" rtlCol="0">
            <a:spAutoFit/>
          </a:bodyPr>
          <a:lstStyle/>
          <a:p>
            <a:r>
              <a:rPr lang="en-US" dirty="0"/>
              <a:t>CMA</a:t>
            </a:r>
          </a:p>
        </p:txBody>
      </p:sp>
      <p:sp>
        <p:nvSpPr>
          <p:cNvPr id="133" name="TextBox 132"/>
          <p:cNvSpPr txBox="1"/>
          <p:nvPr/>
        </p:nvSpPr>
        <p:spPr>
          <a:xfrm>
            <a:off x="2590800" y="4126468"/>
            <a:ext cx="559769" cy="369332"/>
          </a:xfrm>
          <a:prstGeom prst="rect">
            <a:avLst/>
          </a:prstGeom>
          <a:noFill/>
        </p:spPr>
        <p:txBody>
          <a:bodyPr wrap="none" rtlCol="0">
            <a:spAutoFit/>
          </a:bodyPr>
          <a:lstStyle/>
          <a:p>
            <a:r>
              <a:rPr lang="en-US" dirty="0"/>
              <a:t>SHR</a:t>
            </a:r>
          </a:p>
        </p:txBody>
      </p:sp>
      <p:sp>
        <p:nvSpPr>
          <p:cNvPr id="134" name="TextBox 133"/>
          <p:cNvSpPr txBox="1"/>
          <p:nvPr/>
        </p:nvSpPr>
        <p:spPr>
          <a:xfrm>
            <a:off x="2590800" y="4736068"/>
            <a:ext cx="532518" cy="369332"/>
          </a:xfrm>
          <a:prstGeom prst="rect">
            <a:avLst/>
          </a:prstGeom>
          <a:noFill/>
        </p:spPr>
        <p:txBody>
          <a:bodyPr wrap="none" rtlCol="0">
            <a:spAutoFit/>
          </a:bodyPr>
          <a:lstStyle/>
          <a:p>
            <a:r>
              <a:rPr lang="en-US" dirty="0"/>
              <a:t>SHL</a:t>
            </a:r>
          </a:p>
        </p:txBody>
      </p:sp>
      <p:sp>
        <p:nvSpPr>
          <p:cNvPr id="135" name="TextBox 134"/>
          <p:cNvSpPr txBox="1"/>
          <p:nvPr/>
        </p:nvSpPr>
        <p:spPr>
          <a:xfrm>
            <a:off x="2590800" y="5345668"/>
            <a:ext cx="514885" cy="369332"/>
          </a:xfrm>
          <a:prstGeom prst="rect">
            <a:avLst/>
          </a:prstGeom>
          <a:noFill/>
        </p:spPr>
        <p:txBody>
          <a:bodyPr wrap="none" rtlCol="0">
            <a:spAutoFit/>
          </a:bodyPr>
          <a:lstStyle/>
          <a:p>
            <a:r>
              <a:rPr lang="en-US" dirty="0"/>
              <a:t>INC</a:t>
            </a:r>
          </a:p>
        </p:txBody>
      </p:sp>
      <p:sp>
        <p:nvSpPr>
          <p:cNvPr id="136" name="TextBox 135"/>
          <p:cNvSpPr txBox="1"/>
          <p:nvPr/>
        </p:nvSpPr>
        <p:spPr>
          <a:xfrm>
            <a:off x="2590800" y="5879068"/>
            <a:ext cx="530915" cy="369332"/>
          </a:xfrm>
          <a:prstGeom prst="rect">
            <a:avLst/>
          </a:prstGeom>
          <a:noFill/>
        </p:spPr>
        <p:txBody>
          <a:bodyPr wrap="none" rtlCol="0">
            <a:spAutoFit/>
          </a:bodyPr>
          <a:lstStyle/>
          <a:p>
            <a:r>
              <a:rPr lang="en-US" dirty="0"/>
              <a:t>CLR</a:t>
            </a:r>
          </a:p>
        </p:txBody>
      </p:sp>
      <p:sp>
        <p:nvSpPr>
          <p:cNvPr id="137" name="TextBox 136"/>
          <p:cNvSpPr txBox="1"/>
          <p:nvPr/>
        </p:nvSpPr>
        <p:spPr>
          <a:xfrm>
            <a:off x="4343400" y="1371600"/>
            <a:ext cx="418704" cy="369332"/>
          </a:xfrm>
          <a:prstGeom prst="rect">
            <a:avLst/>
          </a:prstGeom>
          <a:noFill/>
        </p:spPr>
        <p:txBody>
          <a:bodyPr wrap="none" rtlCol="0">
            <a:spAutoFit/>
          </a:bodyPr>
          <a:lstStyle/>
          <a:p>
            <a:r>
              <a:rPr lang="en-US" dirty="0"/>
              <a:t>16</a:t>
            </a:r>
          </a:p>
        </p:txBody>
      </p:sp>
      <p:sp>
        <p:nvSpPr>
          <p:cNvPr id="138" name="TextBox 137"/>
          <p:cNvSpPr txBox="1"/>
          <p:nvPr/>
        </p:nvSpPr>
        <p:spPr>
          <a:xfrm>
            <a:off x="660920" y="1157288"/>
            <a:ext cx="405880" cy="369332"/>
          </a:xfrm>
          <a:prstGeom prst="rect">
            <a:avLst/>
          </a:prstGeom>
          <a:noFill/>
        </p:spPr>
        <p:txBody>
          <a:bodyPr wrap="none" rtlCol="0">
            <a:spAutoFit/>
          </a:bodyPr>
          <a:lstStyle/>
          <a:p>
            <a:r>
              <a:rPr lang="en-US" dirty="0"/>
              <a:t>D</a:t>
            </a:r>
            <a:r>
              <a:rPr lang="en-US" baseline="-25000" dirty="0"/>
              <a:t>0</a:t>
            </a:r>
          </a:p>
        </p:txBody>
      </p:sp>
      <p:sp>
        <p:nvSpPr>
          <p:cNvPr id="139" name="TextBox 138"/>
          <p:cNvSpPr txBox="1"/>
          <p:nvPr/>
        </p:nvSpPr>
        <p:spPr>
          <a:xfrm>
            <a:off x="685800" y="1383268"/>
            <a:ext cx="375424" cy="369332"/>
          </a:xfrm>
          <a:prstGeom prst="rect">
            <a:avLst/>
          </a:prstGeom>
          <a:noFill/>
        </p:spPr>
        <p:txBody>
          <a:bodyPr wrap="none" rtlCol="0">
            <a:spAutoFit/>
          </a:bodyPr>
          <a:lstStyle/>
          <a:p>
            <a:r>
              <a:rPr lang="en-US" dirty="0"/>
              <a:t>T</a:t>
            </a:r>
            <a:r>
              <a:rPr lang="en-US" baseline="-25000" dirty="0"/>
              <a:t>5</a:t>
            </a:r>
          </a:p>
        </p:txBody>
      </p:sp>
      <p:sp>
        <p:nvSpPr>
          <p:cNvPr id="140" name="TextBox 139"/>
          <p:cNvSpPr txBox="1"/>
          <p:nvPr/>
        </p:nvSpPr>
        <p:spPr>
          <a:xfrm>
            <a:off x="685800" y="1676400"/>
            <a:ext cx="405880" cy="369332"/>
          </a:xfrm>
          <a:prstGeom prst="rect">
            <a:avLst/>
          </a:prstGeom>
          <a:noFill/>
        </p:spPr>
        <p:txBody>
          <a:bodyPr wrap="none" rtlCol="0">
            <a:spAutoFit/>
          </a:bodyPr>
          <a:lstStyle/>
          <a:p>
            <a:r>
              <a:rPr lang="en-US" dirty="0"/>
              <a:t>D</a:t>
            </a:r>
            <a:r>
              <a:rPr lang="en-US" baseline="-25000" dirty="0"/>
              <a:t>1</a:t>
            </a:r>
          </a:p>
        </p:txBody>
      </p:sp>
      <p:sp>
        <p:nvSpPr>
          <p:cNvPr id="141" name="TextBox 140"/>
          <p:cNvSpPr txBox="1"/>
          <p:nvPr/>
        </p:nvSpPr>
        <p:spPr>
          <a:xfrm>
            <a:off x="660920" y="2300288"/>
            <a:ext cx="405880" cy="369332"/>
          </a:xfrm>
          <a:prstGeom prst="rect">
            <a:avLst/>
          </a:prstGeom>
          <a:noFill/>
        </p:spPr>
        <p:txBody>
          <a:bodyPr wrap="none" rtlCol="0">
            <a:spAutoFit/>
          </a:bodyPr>
          <a:lstStyle/>
          <a:p>
            <a:r>
              <a:rPr lang="en-US" dirty="0"/>
              <a:t>D</a:t>
            </a:r>
            <a:r>
              <a:rPr lang="en-US" baseline="-25000" dirty="0"/>
              <a:t>2</a:t>
            </a:r>
          </a:p>
        </p:txBody>
      </p:sp>
      <p:sp>
        <p:nvSpPr>
          <p:cNvPr id="142" name="TextBox 141"/>
          <p:cNvSpPr txBox="1"/>
          <p:nvPr/>
        </p:nvSpPr>
        <p:spPr>
          <a:xfrm>
            <a:off x="685800" y="2526268"/>
            <a:ext cx="375424" cy="369332"/>
          </a:xfrm>
          <a:prstGeom prst="rect">
            <a:avLst/>
          </a:prstGeom>
          <a:noFill/>
        </p:spPr>
        <p:txBody>
          <a:bodyPr wrap="none" rtlCol="0">
            <a:spAutoFit/>
          </a:bodyPr>
          <a:lstStyle/>
          <a:p>
            <a:r>
              <a:rPr lang="en-US" dirty="0"/>
              <a:t>T</a:t>
            </a:r>
            <a:r>
              <a:rPr lang="en-US" baseline="-25000" dirty="0"/>
              <a:t>5</a:t>
            </a:r>
          </a:p>
        </p:txBody>
      </p:sp>
      <p:sp>
        <p:nvSpPr>
          <p:cNvPr id="143" name="TextBox 142"/>
          <p:cNvSpPr txBox="1"/>
          <p:nvPr/>
        </p:nvSpPr>
        <p:spPr>
          <a:xfrm>
            <a:off x="760306" y="2833688"/>
            <a:ext cx="306494" cy="369332"/>
          </a:xfrm>
          <a:prstGeom prst="rect">
            <a:avLst/>
          </a:prstGeom>
          <a:noFill/>
        </p:spPr>
        <p:txBody>
          <a:bodyPr wrap="none" rtlCol="0">
            <a:spAutoFit/>
          </a:bodyPr>
          <a:lstStyle/>
          <a:p>
            <a:r>
              <a:rPr lang="en-US" i="1" dirty="0"/>
              <a:t>p</a:t>
            </a:r>
            <a:endParaRPr lang="en-US" i="1" baseline="-25000" dirty="0"/>
          </a:p>
        </p:txBody>
      </p:sp>
      <p:sp>
        <p:nvSpPr>
          <p:cNvPr id="144" name="TextBox 143"/>
          <p:cNvSpPr txBox="1"/>
          <p:nvPr/>
        </p:nvSpPr>
        <p:spPr>
          <a:xfrm>
            <a:off x="710680" y="3059668"/>
            <a:ext cx="466794" cy="369332"/>
          </a:xfrm>
          <a:prstGeom prst="rect">
            <a:avLst/>
          </a:prstGeom>
          <a:noFill/>
        </p:spPr>
        <p:txBody>
          <a:bodyPr wrap="none" rtlCol="0">
            <a:spAutoFit/>
          </a:bodyPr>
          <a:lstStyle/>
          <a:p>
            <a:r>
              <a:rPr lang="en-US" dirty="0"/>
              <a:t>B</a:t>
            </a:r>
            <a:r>
              <a:rPr lang="en-US" baseline="-25000" dirty="0"/>
              <a:t>11</a:t>
            </a:r>
          </a:p>
        </p:txBody>
      </p:sp>
      <p:sp>
        <p:nvSpPr>
          <p:cNvPr id="145" name="TextBox 144"/>
          <p:cNvSpPr txBox="1"/>
          <p:nvPr/>
        </p:nvSpPr>
        <p:spPr>
          <a:xfrm>
            <a:off x="735426" y="3443288"/>
            <a:ext cx="263214" cy="369332"/>
          </a:xfrm>
          <a:prstGeom prst="rect">
            <a:avLst/>
          </a:prstGeom>
          <a:noFill/>
        </p:spPr>
        <p:txBody>
          <a:bodyPr wrap="none" rtlCol="0">
            <a:spAutoFit/>
          </a:bodyPr>
          <a:lstStyle/>
          <a:p>
            <a:r>
              <a:rPr lang="en-US" i="1" dirty="0"/>
              <a:t>r</a:t>
            </a:r>
            <a:endParaRPr lang="en-US" i="1" baseline="-25000" dirty="0"/>
          </a:p>
        </p:txBody>
      </p:sp>
      <p:sp>
        <p:nvSpPr>
          <p:cNvPr id="146" name="TextBox 145"/>
          <p:cNvSpPr txBox="1"/>
          <p:nvPr/>
        </p:nvSpPr>
        <p:spPr>
          <a:xfrm>
            <a:off x="685800" y="3669268"/>
            <a:ext cx="388248" cy="369332"/>
          </a:xfrm>
          <a:prstGeom prst="rect">
            <a:avLst/>
          </a:prstGeom>
          <a:noFill/>
        </p:spPr>
        <p:txBody>
          <a:bodyPr wrap="none" rtlCol="0">
            <a:spAutoFit/>
          </a:bodyPr>
          <a:lstStyle/>
          <a:p>
            <a:r>
              <a:rPr lang="en-US" dirty="0"/>
              <a:t>B</a:t>
            </a:r>
            <a:r>
              <a:rPr lang="en-US" baseline="-25000" dirty="0"/>
              <a:t>9</a:t>
            </a:r>
          </a:p>
        </p:txBody>
      </p:sp>
      <p:sp>
        <p:nvSpPr>
          <p:cNvPr id="147" name="TextBox 146"/>
          <p:cNvSpPr txBox="1"/>
          <p:nvPr/>
        </p:nvSpPr>
        <p:spPr>
          <a:xfrm>
            <a:off x="685800" y="4343400"/>
            <a:ext cx="388248" cy="369332"/>
          </a:xfrm>
          <a:prstGeom prst="rect">
            <a:avLst/>
          </a:prstGeom>
          <a:noFill/>
        </p:spPr>
        <p:txBody>
          <a:bodyPr wrap="none" rtlCol="0">
            <a:spAutoFit/>
          </a:bodyPr>
          <a:lstStyle/>
          <a:p>
            <a:r>
              <a:rPr lang="en-US" dirty="0"/>
              <a:t>B</a:t>
            </a:r>
            <a:r>
              <a:rPr lang="en-US" baseline="-25000" dirty="0"/>
              <a:t>7</a:t>
            </a:r>
          </a:p>
        </p:txBody>
      </p:sp>
      <p:sp>
        <p:nvSpPr>
          <p:cNvPr id="148" name="TextBox 147"/>
          <p:cNvSpPr txBox="1"/>
          <p:nvPr/>
        </p:nvSpPr>
        <p:spPr>
          <a:xfrm>
            <a:off x="685800" y="4964668"/>
            <a:ext cx="388248" cy="369332"/>
          </a:xfrm>
          <a:prstGeom prst="rect">
            <a:avLst/>
          </a:prstGeom>
          <a:noFill/>
        </p:spPr>
        <p:txBody>
          <a:bodyPr wrap="none" rtlCol="0">
            <a:spAutoFit/>
          </a:bodyPr>
          <a:lstStyle/>
          <a:p>
            <a:r>
              <a:rPr lang="en-US" dirty="0"/>
              <a:t>B</a:t>
            </a:r>
            <a:r>
              <a:rPr lang="en-US" baseline="-25000" dirty="0"/>
              <a:t>6</a:t>
            </a:r>
          </a:p>
        </p:txBody>
      </p:sp>
      <p:sp>
        <p:nvSpPr>
          <p:cNvPr id="149" name="TextBox 148"/>
          <p:cNvSpPr txBox="1"/>
          <p:nvPr/>
        </p:nvSpPr>
        <p:spPr>
          <a:xfrm>
            <a:off x="685800" y="5574268"/>
            <a:ext cx="388248" cy="369332"/>
          </a:xfrm>
          <a:prstGeom prst="rect">
            <a:avLst/>
          </a:prstGeom>
          <a:noFill/>
        </p:spPr>
        <p:txBody>
          <a:bodyPr wrap="none" rtlCol="0">
            <a:spAutoFit/>
          </a:bodyPr>
          <a:lstStyle/>
          <a:p>
            <a:r>
              <a:rPr lang="en-US" dirty="0"/>
              <a:t>B</a:t>
            </a:r>
            <a:r>
              <a:rPr lang="en-US" baseline="-25000" dirty="0"/>
              <a:t>5</a:t>
            </a:r>
          </a:p>
        </p:txBody>
      </p:sp>
      <p:sp>
        <p:nvSpPr>
          <p:cNvPr id="150" name="TextBox 149"/>
          <p:cNvSpPr txBox="1"/>
          <p:nvPr/>
        </p:nvSpPr>
        <p:spPr>
          <a:xfrm>
            <a:off x="685800" y="6107668"/>
            <a:ext cx="466794" cy="369332"/>
          </a:xfrm>
          <a:prstGeom prst="rect">
            <a:avLst/>
          </a:prstGeom>
          <a:noFill/>
        </p:spPr>
        <p:txBody>
          <a:bodyPr wrap="none" rtlCol="0">
            <a:spAutoFit/>
          </a:bodyPr>
          <a:lstStyle/>
          <a:p>
            <a:r>
              <a:rPr lang="en-US" dirty="0"/>
              <a:t>B</a:t>
            </a:r>
            <a:r>
              <a:rPr lang="en-US" baseline="-25000" dirty="0"/>
              <a:t>11</a:t>
            </a:r>
          </a:p>
        </p:txBody>
      </p:sp>
      <p:sp>
        <p:nvSpPr>
          <p:cNvPr id="151" name="TextBox 150"/>
          <p:cNvSpPr txBox="1"/>
          <p:nvPr/>
        </p:nvSpPr>
        <p:spPr>
          <a:xfrm>
            <a:off x="3962400" y="1667470"/>
            <a:ext cx="977737" cy="923330"/>
          </a:xfrm>
          <a:prstGeom prst="rect">
            <a:avLst/>
          </a:prstGeom>
          <a:noFill/>
        </p:spPr>
        <p:txBody>
          <a:bodyPr wrap="square" rtlCol="0">
            <a:spAutoFit/>
          </a:bodyPr>
          <a:lstStyle/>
          <a:p>
            <a:pPr algn="ctr"/>
            <a:r>
              <a:rPr lang="en-US" dirty="0"/>
              <a:t>From Adder &amp; Logic</a:t>
            </a:r>
          </a:p>
        </p:txBody>
      </p:sp>
      <p:cxnSp>
        <p:nvCxnSpPr>
          <p:cNvPr id="152" name="Straight Connector 151">
            <a:extLst>
              <a:ext uri="{FF2B5EF4-FFF2-40B4-BE49-F238E27FC236}">
                <a16:creationId xmlns:a16="http://schemas.microsoft.com/office/drawing/2014/main" xmlns="" id="{8DD1338F-8D70-4AD3-8D4C-EA5241EA7443}"/>
              </a:ext>
            </a:extLst>
          </p:cNvPr>
          <p:cNvCxnSpPr/>
          <p:nvPr/>
        </p:nvCxnSpPr>
        <p:spPr>
          <a:xfrm flipV="1">
            <a:off x="4463425" y="1655260"/>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E0125410-D7E2-4BDC-9E61-48D20D388548}"/>
              </a:ext>
            </a:extLst>
          </p:cNvPr>
          <p:cNvCxnSpPr/>
          <p:nvPr/>
        </p:nvCxnSpPr>
        <p:spPr>
          <a:xfrm flipV="1">
            <a:off x="7842774" y="1655260"/>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7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wipe(left)">
                                      <p:cBhvr>
                                        <p:cTn id="23" dur="500"/>
                                        <p:tgtEl>
                                          <p:spTgt spid="13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wipe(left)">
                                      <p:cBhvr>
                                        <p:cTn id="26" dur="500"/>
                                        <p:tgtEl>
                                          <p:spTgt spid="1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down)">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wipe(left)">
                                      <p:cBhvr>
                                        <p:cTn id="42" dur="500"/>
                                        <p:tgtEl>
                                          <p:spTgt spid="6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39"/>
                                        </p:tgtEl>
                                        <p:attrNameLst>
                                          <p:attrName>style.visibility</p:attrName>
                                        </p:attrNameLst>
                                      </p:cBhvr>
                                      <p:to>
                                        <p:strVal val="visible"/>
                                      </p:to>
                                    </p:set>
                                    <p:animEffect transition="in" filter="wipe(left)">
                                      <p:cBhvr>
                                        <p:cTn id="45" dur="500"/>
                                        <p:tgtEl>
                                          <p:spTgt spid="13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left)">
                                      <p:cBhvr>
                                        <p:cTn id="48" dur="5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wipe(down)">
                                      <p:cBhvr>
                                        <p:cTn id="53" dur="500"/>
                                        <p:tgtEl>
                                          <p:spTgt spid="1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left)">
                                      <p:cBhvr>
                                        <p:cTn id="58" dur="500"/>
                                        <p:tgtEl>
                                          <p:spTgt spid="7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0"/>
                                        </p:tgtEl>
                                        <p:attrNameLst>
                                          <p:attrName>style.visibility</p:attrName>
                                        </p:attrNameLst>
                                      </p:cBhvr>
                                      <p:to>
                                        <p:strVal val="visible"/>
                                      </p:to>
                                    </p:set>
                                    <p:animEffect transition="in" filter="wipe(left)">
                                      <p:cBhvr>
                                        <p:cTn id="61" dur="500"/>
                                        <p:tgtEl>
                                          <p:spTgt spid="140"/>
                                        </p:tgtEl>
                                      </p:cBhvr>
                                    </p:animEffect>
                                  </p:childTnLst>
                                </p:cTn>
                              </p:par>
                              <p:par>
                                <p:cTn id="62" presetID="22" presetClass="entr" presetSubtype="8" fill="hold" nodeType="with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wipe(left)">
                                      <p:cBhvr>
                                        <p:cTn id="64" dur="500"/>
                                        <p:tgtEl>
                                          <p:spTgt spid="11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wipe(down)">
                                      <p:cBhvr>
                                        <p:cTn id="69" dur="500"/>
                                        <p:tgtEl>
                                          <p:spTgt spid="1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animEffect transition="in" filter="wipe(left)">
                                      <p:cBhvr>
                                        <p:cTn id="77" dur="500"/>
                                        <p:tgtEl>
                                          <p:spTgt spid="141"/>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wipe(left)">
                                      <p:cBhvr>
                                        <p:cTn id="80" dur="500"/>
                                        <p:tgtEl>
                                          <p:spTgt spid="14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30"/>
                                        </p:tgtEl>
                                        <p:attrNameLst>
                                          <p:attrName>style.visibility</p:attrName>
                                        </p:attrNameLst>
                                      </p:cBhvr>
                                      <p:to>
                                        <p:strVal val="visible"/>
                                      </p:to>
                                    </p:set>
                                    <p:animEffect transition="in" filter="wipe(down)">
                                      <p:cBhvr>
                                        <p:cTn id="85" dur="500"/>
                                        <p:tgtEl>
                                          <p:spTgt spid="13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wipe(left)">
                                      <p:cBhvr>
                                        <p:cTn id="90" dur="500"/>
                                        <p:tgtEl>
                                          <p:spTgt spid="80"/>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31"/>
                                        </p:tgtEl>
                                        <p:attrNameLst>
                                          <p:attrName>style.visibility</p:attrName>
                                        </p:attrNameLst>
                                      </p:cBhvr>
                                      <p:to>
                                        <p:strVal val="visible"/>
                                      </p:to>
                                    </p:set>
                                    <p:animEffect transition="in" filter="wipe(left)">
                                      <p:cBhvr>
                                        <p:cTn id="93" dur="500"/>
                                        <p:tgtEl>
                                          <p:spTgt spid="131"/>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43"/>
                                        </p:tgtEl>
                                        <p:attrNameLst>
                                          <p:attrName>style.visibility</p:attrName>
                                        </p:attrNameLst>
                                      </p:cBhvr>
                                      <p:to>
                                        <p:strVal val="visible"/>
                                      </p:to>
                                    </p:set>
                                    <p:animEffect transition="in" filter="wipe(left)">
                                      <p:cBhvr>
                                        <p:cTn id="96" dur="500"/>
                                        <p:tgtEl>
                                          <p:spTgt spid="143"/>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wipe(left)">
                                      <p:cBhvr>
                                        <p:cTn id="99" dur="500"/>
                                        <p:tgtEl>
                                          <p:spTgt spid="14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wipe(left)">
                                      <p:cBhvr>
                                        <p:cTn id="104" dur="500"/>
                                        <p:tgtEl>
                                          <p:spTgt spid="85"/>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146"/>
                                        </p:tgtEl>
                                        <p:attrNameLst>
                                          <p:attrName>style.visibility</p:attrName>
                                        </p:attrNameLst>
                                      </p:cBhvr>
                                      <p:to>
                                        <p:strVal val="visible"/>
                                      </p:to>
                                    </p:set>
                                    <p:animEffect transition="in" filter="wipe(left)">
                                      <p:cBhvr>
                                        <p:cTn id="107" dur="500"/>
                                        <p:tgtEl>
                                          <p:spTgt spid="146"/>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145"/>
                                        </p:tgtEl>
                                        <p:attrNameLst>
                                          <p:attrName>style.visibility</p:attrName>
                                        </p:attrNameLst>
                                      </p:cBhvr>
                                      <p:to>
                                        <p:strVal val="visible"/>
                                      </p:to>
                                    </p:set>
                                    <p:animEffect transition="in" filter="wipe(left)">
                                      <p:cBhvr>
                                        <p:cTn id="110" dur="500"/>
                                        <p:tgtEl>
                                          <p:spTgt spid="145"/>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32"/>
                                        </p:tgtEl>
                                        <p:attrNameLst>
                                          <p:attrName>style.visibility</p:attrName>
                                        </p:attrNameLst>
                                      </p:cBhvr>
                                      <p:to>
                                        <p:strVal val="visible"/>
                                      </p:to>
                                    </p:set>
                                    <p:animEffect transition="in" filter="wipe(left)">
                                      <p:cBhvr>
                                        <p:cTn id="113" dur="500"/>
                                        <p:tgtEl>
                                          <p:spTgt spid="13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90"/>
                                        </p:tgtEl>
                                        <p:attrNameLst>
                                          <p:attrName>style.visibility</p:attrName>
                                        </p:attrNameLst>
                                      </p:cBhvr>
                                      <p:to>
                                        <p:strVal val="visible"/>
                                      </p:to>
                                    </p:set>
                                    <p:animEffect transition="in" filter="wipe(left)">
                                      <p:cBhvr>
                                        <p:cTn id="118" dur="500"/>
                                        <p:tgtEl>
                                          <p:spTgt spid="90"/>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147"/>
                                        </p:tgtEl>
                                        <p:attrNameLst>
                                          <p:attrName>style.visibility</p:attrName>
                                        </p:attrNameLst>
                                      </p:cBhvr>
                                      <p:to>
                                        <p:strVal val="visible"/>
                                      </p:to>
                                    </p:set>
                                    <p:animEffect transition="in" filter="wipe(left)">
                                      <p:cBhvr>
                                        <p:cTn id="121" dur="500"/>
                                        <p:tgtEl>
                                          <p:spTgt spid="147"/>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left)">
                                      <p:cBhvr>
                                        <p:cTn id="124" dur="500"/>
                                        <p:tgtEl>
                                          <p:spTgt spid="133"/>
                                        </p:tgtEl>
                                      </p:cBhvr>
                                    </p:animEffect>
                                  </p:childTnLst>
                                </p:cTn>
                              </p:par>
                              <p:par>
                                <p:cTn id="125" presetID="22" presetClass="entr" presetSubtype="8" fill="hold" nodeType="withEffect">
                                  <p:stCondLst>
                                    <p:cond delay="0"/>
                                  </p:stCondLst>
                                  <p:childTnLst>
                                    <p:set>
                                      <p:cBhvr>
                                        <p:cTn id="126" dur="1" fill="hold">
                                          <p:stCondLst>
                                            <p:cond delay="0"/>
                                          </p:stCondLst>
                                        </p:cTn>
                                        <p:tgtEl>
                                          <p:spTgt spid="111"/>
                                        </p:tgtEl>
                                        <p:attrNameLst>
                                          <p:attrName>style.visibility</p:attrName>
                                        </p:attrNameLst>
                                      </p:cBhvr>
                                      <p:to>
                                        <p:strVal val="visible"/>
                                      </p:to>
                                    </p:set>
                                    <p:animEffect transition="in" filter="wipe(left)">
                                      <p:cBhvr>
                                        <p:cTn id="127" dur="500"/>
                                        <p:tgtEl>
                                          <p:spTgt spid="11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wipe(left)">
                                      <p:cBhvr>
                                        <p:cTn id="132" dur="500"/>
                                        <p:tgtEl>
                                          <p:spTgt spid="95"/>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148"/>
                                        </p:tgtEl>
                                        <p:attrNameLst>
                                          <p:attrName>style.visibility</p:attrName>
                                        </p:attrNameLst>
                                      </p:cBhvr>
                                      <p:to>
                                        <p:strVal val="visible"/>
                                      </p:to>
                                    </p:set>
                                    <p:animEffect transition="in" filter="wipe(left)">
                                      <p:cBhvr>
                                        <p:cTn id="135" dur="500"/>
                                        <p:tgtEl>
                                          <p:spTgt spid="148"/>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34"/>
                                        </p:tgtEl>
                                        <p:attrNameLst>
                                          <p:attrName>style.visibility</p:attrName>
                                        </p:attrNameLst>
                                      </p:cBhvr>
                                      <p:to>
                                        <p:strVal val="visible"/>
                                      </p:to>
                                    </p:set>
                                    <p:animEffect transition="in" filter="wipe(left)">
                                      <p:cBhvr>
                                        <p:cTn id="138" dur="500"/>
                                        <p:tgtEl>
                                          <p:spTgt spid="134"/>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45"/>
                                        </p:tgtEl>
                                        <p:attrNameLst>
                                          <p:attrName>style.visibility</p:attrName>
                                        </p:attrNameLst>
                                      </p:cBhvr>
                                      <p:to>
                                        <p:strVal val="visible"/>
                                      </p:to>
                                    </p:set>
                                    <p:animEffect transition="in" filter="wipe(left)">
                                      <p:cBhvr>
                                        <p:cTn id="143" dur="500"/>
                                        <p:tgtEl>
                                          <p:spTgt spid="4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down)">
                                      <p:cBhvr>
                                        <p:cTn id="148" dur="500"/>
                                        <p:tgtEl>
                                          <p:spTgt spid="31"/>
                                        </p:tgtEl>
                                      </p:cBhvr>
                                    </p:animEffect>
                                  </p:childTnLst>
                                </p:cTn>
                              </p:par>
                              <p:par>
                                <p:cTn id="149" presetID="22" presetClass="entr" presetSubtype="4" fill="hold" nodeType="withEffect">
                                  <p:stCondLst>
                                    <p:cond delay="0"/>
                                  </p:stCondLst>
                                  <p:childTnLst>
                                    <p:set>
                                      <p:cBhvr>
                                        <p:cTn id="150" dur="1" fill="hold">
                                          <p:stCondLst>
                                            <p:cond delay="0"/>
                                          </p:stCondLst>
                                        </p:cTn>
                                        <p:tgtEl>
                                          <p:spTgt spid="6"/>
                                        </p:tgtEl>
                                        <p:attrNameLst>
                                          <p:attrName>style.visibility</p:attrName>
                                        </p:attrNameLst>
                                      </p:cBhvr>
                                      <p:to>
                                        <p:strVal val="visible"/>
                                      </p:to>
                                    </p:set>
                                    <p:animEffect transition="in" filter="wipe(down)">
                                      <p:cBhvr>
                                        <p:cTn id="151" dur="500"/>
                                        <p:tgtEl>
                                          <p:spTgt spid="6"/>
                                        </p:tgtEl>
                                      </p:cBhvr>
                                    </p:animEffect>
                                  </p:childTnLst>
                                </p:cTn>
                              </p:par>
                              <p:par>
                                <p:cTn id="152" presetID="22" presetClass="entr" presetSubtype="4" fill="hold" nodeType="withEffect">
                                  <p:stCondLst>
                                    <p:cond delay="0"/>
                                  </p:stCondLst>
                                  <p:childTnLst>
                                    <p:set>
                                      <p:cBhvr>
                                        <p:cTn id="153" dur="1" fill="hold">
                                          <p:stCondLst>
                                            <p:cond delay="0"/>
                                          </p:stCondLst>
                                        </p:cTn>
                                        <p:tgtEl>
                                          <p:spTgt spid="114"/>
                                        </p:tgtEl>
                                        <p:attrNameLst>
                                          <p:attrName>style.visibility</p:attrName>
                                        </p:attrNameLst>
                                      </p:cBhvr>
                                      <p:to>
                                        <p:strVal val="visible"/>
                                      </p:to>
                                    </p:set>
                                    <p:animEffect transition="in" filter="wipe(down)">
                                      <p:cBhvr>
                                        <p:cTn id="154" dur="500"/>
                                        <p:tgtEl>
                                          <p:spTgt spid="114"/>
                                        </p:tgtEl>
                                      </p:cBhvr>
                                    </p:animEffect>
                                  </p:childTnLst>
                                </p:cTn>
                              </p:par>
                              <p:par>
                                <p:cTn id="155" presetID="22" presetClass="entr" presetSubtype="4" fill="hold" nodeType="withEffect">
                                  <p:stCondLst>
                                    <p:cond delay="0"/>
                                  </p:stCondLst>
                                  <p:childTnLst>
                                    <p:set>
                                      <p:cBhvr>
                                        <p:cTn id="156" dur="1" fill="hold">
                                          <p:stCondLst>
                                            <p:cond delay="0"/>
                                          </p:stCondLst>
                                        </p:cTn>
                                        <p:tgtEl>
                                          <p:spTgt spid="117"/>
                                        </p:tgtEl>
                                        <p:attrNameLst>
                                          <p:attrName>style.visibility</p:attrName>
                                        </p:attrNameLst>
                                      </p:cBhvr>
                                      <p:to>
                                        <p:strVal val="visible"/>
                                      </p:to>
                                    </p:set>
                                    <p:animEffect transition="in" filter="wipe(down)">
                                      <p:cBhvr>
                                        <p:cTn id="157" dur="500"/>
                                        <p:tgtEl>
                                          <p:spTgt spid="117"/>
                                        </p:tgtEl>
                                      </p:cBhvr>
                                    </p:animEffect>
                                  </p:childTnLst>
                                </p:cTn>
                              </p:par>
                              <p:par>
                                <p:cTn id="158" presetID="22" presetClass="entr" presetSubtype="4" fill="hold" nodeType="withEffect">
                                  <p:stCondLst>
                                    <p:cond delay="0"/>
                                  </p:stCondLst>
                                  <p:childTnLst>
                                    <p:set>
                                      <p:cBhvr>
                                        <p:cTn id="159" dur="1" fill="hold">
                                          <p:stCondLst>
                                            <p:cond delay="0"/>
                                          </p:stCondLst>
                                        </p:cTn>
                                        <p:tgtEl>
                                          <p:spTgt spid="122"/>
                                        </p:tgtEl>
                                        <p:attrNameLst>
                                          <p:attrName>style.visibility</p:attrName>
                                        </p:attrNameLst>
                                      </p:cBhvr>
                                      <p:to>
                                        <p:strVal val="visible"/>
                                      </p:to>
                                    </p:set>
                                    <p:animEffect transition="in" filter="wipe(down)">
                                      <p:cBhvr>
                                        <p:cTn id="160" dur="500"/>
                                        <p:tgtEl>
                                          <p:spTgt spid="122"/>
                                        </p:tgtEl>
                                      </p:cBhvr>
                                    </p:animEffect>
                                  </p:childTnLst>
                                </p:cTn>
                              </p:par>
                              <p:par>
                                <p:cTn id="161" presetID="22" presetClass="entr" presetSubtype="4" fill="hold" nodeType="withEffect">
                                  <p:stCondLst>
                                    <p:cond delay="0"/>
                                  </p:stCondLst>
                                  <p:childTnLst>
                                    <p:set>
                                      <p:cBhvr>
                                        <p:cTn id="162" dur="1" fill="hold">
                                          <p:stCondLst>
                                            <p:cond delay="0"/>
                                          </p:stCondLst>
                                        </p:cTn>
                                        <p:tgtEl>
                                          <p:spTgt spid="125"/>
                                        </p:tgtEl>
                                        <p:attrNameLst>
                                          <p:attrName>style.visibility</p:attrName>
                                        </p:attrNameLst>
                                      </p:cBhvr>
                                      <p:to>
                                        <p:strVal val="visible"/>
                                      </p:to>
                                    </p:set>
                                    <p:animEffect transition="in" filter="wipe(down)">
                                      <p:cBhvr>
                                        <p:cTn id="163" dur="500"/>
                                        <p:tgtEl>
                                          <p:spTgt spid="125"/>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8"/>
                                        </p:tgtEl>
                                        <p:attrNameLst>
                                          <p:attrName>style.visibility</p:attrName>
                                        </p:attrNameLst>
                                      </p:cBhvr>
                                      <p:to>
                                        <p:strVal val="visible"/>
                                      </p:to>
                                    </p:set>
                                    <p:animEffect transition="in" filter="wipe(down)">
                                      <p:cBhvr>
                                        <p:cTn id="168" dur="500"/>
                                        <p:tgtEl>
                                          <p:spTgt spid="8"/>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21"/>
                                        </p:tgtEl>
                                        <p:attrNameLst>
                                          <p:attrName>style.visibility</p:attrName>
                                        </p:attrNameLst>
                                      </p:cBhvr>
                                      <p:to>
                                        <p:strVal val="visible"/>
                                      </p:to>
                                    </p:set>
                                    <p:animEffect transition="in" filter="wipe(down)">
                                      <p:cBhvr>
                                        <p:cTn id="173" dur="500"/>
                                        <p:tgtEl>
                                          <p:spTgt spid="21"/>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100"/>
                                        </p:tgtEl>
                                        <p:attrNameLst>
                                          <p:attrName>style.visibility</p:attrName>
                                        </p:attrNameLst>
                                      </p:cBhvr>
                                      <p:to>
                                        <p:strVal val="visible"/>
                                      </p:to>
                                    </p:set>
                                    <p:animEffect transition="in" filter="wipe(left)">
                                      <p:cBhvr>
                                        <p:cTn id="178" dur="500"/>
                                        <p:tgtEl>
                                          <p:spTgt spid="100"/>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149"/>
                                        </p:tgtEl>
                                        <p:attrNameLst>
                                          <p:attrName>style.visibility</p:attrName>
                                        </p:attrNameLst>
                                      </p:cBhvr>
                                      <p:to>
                                        <p:strVal val="visible"/>
                                      </p:to>
                                    </p:set>
                                    <p:animEffect transition="in" filter="wipe(left)">
                                      <p:cBhvr>
                                        <p:cTn id="181" dur="500"/>
                                        <p:tgtEl>
                                          <p:spTgt spid="149"/>
                                        </p:tgtEl>
                                      </p:cBhvr>
                                    </p:animEffect>
                                  </p:childTnLst>
                                </p:cTn>
                              </p:par>
                              <p:par>
                                <p:cTn id="182" presetID="22" presetClass="entr" presetSubtype="8" fill="hold" grpId="0" nodeType="with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left)">
                                      <p:cBhvr>
                                        <p:cTn id="184" dur="500"/>
                                        <p:tgtEl>
                                          <p:spTgt spid="135"/>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120"/>
                                        </p:tgtEl>
                                        <p:attrNameLst>
                                          <p:attrName>style.visibility</p:attrName>
                                        </p:attrNameLst>
                                      </p:cBhvr>
                                      <p:to>
                                        <p:strVal val="visible"/>
                                      </p:to>
                                    </p:set>
                                    <p:animEffect transition="in" filter="wipe(down)">
                                      <p:cBhvr>
                                        <p:cTn id="189" dur="500"/>
                                        <p:tgtEl>
                                          <p:spTgt spid="120"/>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4" fill="hold" grpId="0" nodeType="clickEffect">
                                  <p:stCondLst>
                                    <p:cond delay="0"/>
                                  </p:stCondLst>
                                  <p:childTnLst>
                                    <p:set>
                                      <p:cBhvr>
                                        <p:cTn id="193" dur="1" fill="hold">
                                          <p:stCondLst>
                                            <p:cond delay="0"/>
                                          </p:stCondLst>
                                        </p:cTn>
                                        <p:tgtEl>
                                          <p:spTgt spid="20"/>
                                        </p:tgtEl>
                                        <p:attrNameLst>
                                          <p:attrName>style.visibility</p:attrName>
                                        </p:attrNameLst>
                                      </p:cBhvr>
                                      <p:to>
                                        <p:strVal val="visible"/>
                                      </p:to>
                                    </p:set>
                                    <p:animEffect transition="in" filter="wipe(down)">
                                      <p:cBhvr>
                                        <p:cTn id="194" dur="500"/>
                                        <p:tgtEl>
                                          <p:spTgt spid="20"/>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36"/>
                                        </p:tgtEl>
                                        <p:attrNameLst>
                                          <p:attrName>style.visibility</p:attrName>
                                        </p:attrNameLst>
                                      </p:cBhvr>
                                      <p:to>
                                        <p:strVal val="visible"/>
                                      </p:to>
                                    </p:set>
                                    <p:animEffect transition="in" filter="wipe(left)">
                                      <p:cBhvr>
                                        <p:cTn id="199" dur="500"/>
                                        <p:tgtEl>
                                          <p:spTgt spid="136"/>
                                        </p:tgtEl>
                                      </p:cBhvr>
                                    </p:animEffect>
                                  </p:childTnLst>
                                </p:cTn>
                              </p:par>
                              <p:par>
                                <p:cTn id="200" presetID="22" presetClass="entr" presetSubtype="8" fill="hold" nodeType="with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wipe(left)">
                                      <p:cBhvr>
                                        <p:cTn id="202" dur="500"/>
                                        <p:tgtEl>
                                          <p:spTgt spid="105"/>
                                        </p:tgtEl>
                                      </p:cBhvr>
                                    </p:animEffect>
                                  </p:childTnLst>
                                </p:cTn>
                              </p:par>
                              <p:par>
                                <p:cTn id="203" presetID="22" presetClass="entr" presetSubtype="8" fill="hold" grpId="0" nodeType="withEffect">
                                  <p:stCondLst>
                                    <p:cond delay="0"/>
                                  </p:stCondLst>
                                  <p:childTnLst>
                                    <p:set>
                                      <p:cBhvr>
                                        <p:cTn id="204" dur="1" fill="hold">
                                          <p:stCondLst>
                                            <p:cond delay="0"/>
                                          </p:stCondLst>
                                        </p:cTn>
                                        <p:tgtEl>
                                          <p:spTgt spid="150"/>
                                        </p:tgtEl>
                                        <p:attrNameLst>
                                          <p:attrName>style.visibility</p:attrName>
                                        </p:attrNameLst>
                                      </p:cBhvr>
                                      <p:to>
                                        <p:strVal val="visible"/>
                                      </p:to>
                                    </p:set>
                                    <p:animEffect transition="in" filter="wipe(left)">
                                      <p:cBhvr>
                                        <p:cTn id="205" dur="500"/>
                                        <p:tgtEl>
                                          <p:spTgt spid="150"/>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4" fill="hold" nodeType="clickEffect">
                                  <p:stCondLst>
                                    <p:cond delay="0"/>
                                  </p:stCondLst>
                                  <p:childTnLst>
                                    <p:set>
                                      <p:cBhvr>
                                        <p:cTn id="209" dur="1" fill="hold">
                                          <p:stCondLst>
                                            <p:cond delay="0"/>
                                          </p:stCondLst>
                                        </p:cTn>
                                        <p:tgtEl>
                                          <p:spTgt spid="118"/>
                                        </p:tgtEl>
                                        <p:attrNameLst>
                                          <p:attrName>style.visibility</p:attrName>
                                        </p:attrNameLst>
                                      </p:cBhvr>
                                      <p:to>
                                        <p:strVal val="visible"/>
                                      </p:to>
                                    </p:set>
                                    <p:animEffect transition="in" filter="wipe(down)">
                                      <p:cBhvr>
                                        <p:cTn id="210" dur="500"/>
                                        <p:tgtEl>
                                          <p:spTgt spid="118"/>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19"/>
                                        </p:tgtEl>
                                        <p:attrNameLst>
                                          <p:attrName>style.visibility</p:attrName>
                                        </p:attrNameLst>
                                      </p:cBhvr>
                                      <p:to>
                                        <p:strVal val="visible"/>
                                      </p:to>
                                    </p:set>
                                    <p:animEffect transition="in" filter="wipe(down)">
                                      <p:cBhvr>
                                        <p:cTn id="2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P spid="21" grpId="0"/>
      <p:bldP spid="24" grpId="0"/>
      <p:bldP spid="58" grpId="0"/>
      <p:bldP spid="63"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 exam</a:t>
            </a:r>
          </a:p>
        </p:txBody>
      </p:sp>
      <p:sp>
        <p:nvSpPr>
          <p:cNvPr id="3" name="Content Placeholder 2"/>
          <p:cNvSpPr>
            <a:spLocks noGrp="1"/>
          </p:cNvSpPr>
          <p:nvPr>
            <p:ph idx="1"/>
          </p:nvPr>
        </p:nvSpPr>
        <p:spPr/>
        <p:txBody>
          <a:bodyPr>
            <a:normAutofit fontScale="85000" lnSpcReduction="20000"/>
          </a:bodyPr>
          <a:lstStyle/>
          <a:p>
            <a:pPr marL="457200" indent="-457200" algn="just">
              <a:buFont typeface="+mj-lt"/>
              <a:buAutoNum type="arabicPeriod"/>
            </a:pPr>
            <a:r>
              <a:rPr lang="en-US" dirty="0"/>
              <a:t>Write a detailed note on instruction cycle with neat diagrams.</a:t>
            </a:r>
          </a:p>
          <a:p>
            <a:pPr marL="457200" indent="-457200" algn="just">
              <a:buFont typeface="+mj-lt"/>
              <a:buAutoNum type="arabicPeriod"/>
            </a:pPr>
            <a:r>
              <a:rPr lang="en-US" dirty="0"/>
              <a:t>Explain control unit of basic computer and its working with diagram.</a:t>
            </a:r>
          </a:p>
          <a:p>
            <a:pPr marL="457200" indent="-457200" algn="just">
              <a:buFont typeface="+mj-lt"/>
              <a:buAutoNum type="arabicPeriod"/>
            </a:pPr>
            <a:r>
              <a:rPr lang="en-US" dirty="0"/>
              <a:t>For the basic computer explain following instructions</a:t>
            </a:r>
          </a:p>
          <a:p>
            <a:pPr marL="857230" lvl="1" indent="-457200">
              <a:buFont typeface="+mj-lt"/>
              <a:buAutoNum type="arabicPeriod"/>
            </a:pPr>
            <a:r>
              <a:rPr lang="en-US" dirty="0"/>
              <a:t>LDA</a:t>
            </a:r>
          </a:p>
          <a:p>
            <a:pPr marL="857230" lvl="1" indent="-457200">
              <a:buFont typeface="+mj-lt"/>
              <a:buAutoNum type="arabicPeriod"/>
            </a:pPr>
            <a:r>
              <a:rPr lang="en-US" dirty="0"/>
              <a:t>ADD</a:t>
            </a:r>
          </a:p>
          <a:p>
            <a:pPr marL="857230" lvl="1" indent="-457200">
              <a:buFont typeface="+mj-lt"/>
              <a:buAutoNum type="arabicPeriod"/>
            </a:pPr>
            <a:r>
              <a:rPr lang="en-US" dirty="0"/>
              <a:t>AND</a:t>
            </a:r>
          </a:p>
          <a:p>
            <a:pPr marL="857230" lvl="1" indent="-457200">
              <a:buFont typeface="+mj-lt"/>
              <a:buAutoNum type="arabicPeriod"/>
            </a:pPr>
            <a:r>
              <a:rPr lang="en-US" dirty="0"/>
              <a:t>CLA</a:t>
            </a:r>
          </a:p>
          <a:p>
            <a:pPr marL="457200" indent="-457200" algn="just">
              <a:buFont typeface="+mj-lt"/>
              <a:buAutoNum type="arabicPeriod"/>
            </a:pPr>
            <a:r>
              <a:rPr lang="en-US" dirty="0"/>
              <a:t>Draw and explain flowchart for interrupt cycle.</a:t>
            </a:r>
          </a:p>
          <a:p>
            <a:pPr marL="457200" indent="-457200" algn="just">
              <a:buFont typeface="+mj-lt"/>
              <a:buAutoNum type="arabicPeriod"/>
            </a:pPr>
            <a:r>
              <a:rPr lang="en-US" dirty="0"/>
              <a:t>For the basic computer explain following instructions</a:t>
            </a:r>
          </a:p>
          <a:p>
            <a:pPr marL="857230" lvl="1" indent="-457200">
              <a:buFont typeface="+mj-lt"/>
              <a:buAutoNum type="arabicPeriod"/>
            </a:pPr>
            <a:r>
              <a:rPr lang="en-US" dirty="0"/>
              <a:t>BUN</a:t>
            </a:r>
          </a:p>
          <a:p>
            <a:pPr marL="857230" lvl="1" indent="-457200">
              <a:buFont typeface="+mj-lt"/>
              <a:buAutoNum type="arabicPeriod"/>
            </a:pPr>
            <a:r>
              <a:rPr lang="en-US" dirty="0"/>
              <a:t>BSA</a:t>
            </a:r>
          </a:p>
          <a:p>
            <a:pPr marL="857230" lvl="1" indent="-457200">
              <a:buFont typeface="+mj-lt"/>
              <a:buAutoNum type="arabicPeriod"/>
            </a:pPr>
            <a:r>
              <a:rPr lang="en-US" dirty="0"/>
              <a:t>CIL</a:t>
            </a:r>
          </a:p>
          <a:p>
            <a:pPr marL="857230" lvl="1" indent="-457200">
              <a:buFont typeface="+mj-lt"/>
              <a:buAutoNum type="arabicPeriod"/>
            </a:pPr>
            <a:r>
              <a:rPr lang="en-US" dirty="0"/>
              <a:t>SZE</a:t>
            </a:r>
          </a:p>
          <a:p>
            <a:pPr marL="457200" indent="-457200" algn="just">
              <a:buFont typeface="+mj-lt"/>
              <a:buAutoNum type="arabicPeriod"/>
            </a:pPr>
            <a:r>
              <a:rPr lang="en-US" dirty="0"/>
              <a:t>Explain how </a:t>
            </a:r>
            <a:r>
              <a:rPr lang="en-US" dirty="0" err="1"/>
              <a:t>Input/Output</a:t>
            </a:r>
            <a:r>
              <a:rPr lang="en-US" dirty="0"/>
              <a:t> can be performed using interrupts.</a:t>
            </a:r>
          </a:p>
          <a:p>
            <a:pPr marL="457200" indent="-457200" algn="just">
              <a:buFont typeface="+mj-lt"/>
              <a:buAutoNum type="arabicPeriod"/>
            </a:pPr>
            <a:r>
              <a:rPr lang="en-US" dirty="0"/>
              <a:t>State the differences between hardwired control and </a:t>
            </a:r>
            <a:r>
              <a:rPr lang="en-US" dirty="0" err="1"/>
              <a:t>microprogrammed</a:t>
            </a:r>
            <a:r>
              <a:rPr lang="en-US" dirty="0"/>
              <a:t> control.</a:t>
            </a:r>
          </a:p>
        </p:txBody>
      </p:sp>
    </p:spTree>
    <p:extLst>
      <p:ext uri="{BB962C8B-B14F-4D97-AF65-F5344CB8AC3E}">
        <p14:creationId xmlns:p14="http://schemas.microsoft.com/office/powerpoint/2010/main" val="468011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 exam</a:t>
            </a:r>
          </a:p>
        </p:txBody>
      </p:sp>
      <p:sp>
        <p:nvSpPr>
          <p:cNvPr id="3" name="Content Placeholder 2"/>
          <p:cNvSpPr>
            <a:spLocks noGrp="1"/>
          </p:cNvSpPr>
          <p:nvPr>
            <p:ph idx="1"/>
          </p:nvPr>
        </p:nvSpPr>
        <p:spPr/>
        <p:txBody>
          <a:bodyPr>
            <a:noAutofit/>
          </a:bodyPr>
          <a:lstStyle/>
          <a:p>
            <a:pPr marL="457200" indent="-457200" algn="just">
              <a:buFont typeface="+mj-lt"/>
              <a:buAutoNum type="arabicPeriod" startAt="8"/>
            </a:pPr>
            <a:r>
              <a:rPr lang="en-US" sz="2000" dirty="0"/>
              <a:t>A computer uses a memory unit with 256K words of 32 bits each. A binary instruction code is stored in one word of memory. The instruction has four parts: an indirect bit, an operation code, a register code part to specify one of 64 registers, and an address part.1. How many bits are there in operation code, the register code part, and the address part?2. Draw the instruction word format and indicate the number of bits in each part.3. How many bits are there in the data and address inputs of the memory?</a:t>
            </a:r>
          </a:p>
          <a:p>
            <a:pPr marL="457200" indent="-457200" algn="just">
              <a:buFont typeface="+mj-lt"/>
              <a:buAutoNum type="arabicPeriod" startAt="8"/>
            </a:pPr>
            <a:r>
              <a:rPr lang="en-US" sz="2000" dirty="0"/>
              <a:t>Draw and explain basic computer instruction formats.</a:t>
            </a:r>
          </a:p>
          <a:p>
            <a:pPr marL="457200" indent="-457200" algn="just">
              <a:buFont typeface="+mj-lt"/>
              <a:buAutoNum type="arabicPeriod" startAt="8"/>
            </a:pPr>
            <a:r>
              <a:rPr lang="en-US" sz="2000" dirty="0"/>
              <a:t>Differentiate MRI and non-MRI.</a:t>
            </a:r>
          </a:p>
          <a:p>
            <a:pPr marL="457200" indent="-457200" algn="just">
              <a:buFont typeface="+mj-lt"/>
              <a:buAutoNum type="arabicPeriod" startAt="8"/>
            </a:pPr>
            <a:r>
              <a:rPr lang="en-US" sz="2000" dirty="0"/>
              <a:t>Explain Direct and Indirect Addressing.</a:t>
            </a:r>
          </a:p>
          <a:p>
            <a:pPr marL="457200" indent="-457200" algn="just">
              <a:buFont typeface="+mj-lt"/>
              <a:buAutoNum type="arabicPeriod" startAt="8"/>
            </a:pPr>
            <a:r>
              <a:rPr lang="en-US" sz="2000" dirty="0"/>
              <a:t>Give an example of register transfer of data through accumulator.</a:t>
            </a:r>
          </a:p>
          <a:p>
            <a:pPr marL="457200" indent="-457200" algn="just">
              <a:buFont typeface="+mj-lt"/>
              <a:buAutoNum type="arabicPeriod" startAt="8"/>
            </a:pPr>
            <a:r>
              <a:rPr lang="en-US" sz="2000" dirty="0"/>
              <a:t>What is Interrupt? How it is useful for a system?</a:t>
            </a:r>
          </a:p>
          <a:p>
            <a:pPr marL="457200" indent="-457200" algn="just">
              <a:buFont typeface="+mj-lt"/>
              <a:buAutoNum type="arabicPeriod" startAt="8"/>
            </a:pPr>
            <a:r>
              <a:rPr lang="en-US" sz="2000" dirty="0"/>
              <a:t>Explain CLA, ISZ, INP instruction.</a:t>
            </a:r>
          </a:p>
          <a:p>
            <a:pPr marL="457200" indent="-457200" algn="just">
              <a:buFont typeface="+mj-lt"/>
              <a:buAutoNum type="arabicPeriod" startAt="8"/>
            </a:pPr>
            <a:r>
              <a:rPr lang="en-US" sz="2000" dirty="0"/>
              <a:t>Explain seven register common </a:t>
            </a:r>
            <a:r>
              <a:rPr lang="en-US" sz="2000"/>
              <a:t>bus system.</a:t>
            </a:r>
            <a:endParaRPr lang="en-US" sz="2000" dirty="0"/>
          </a:p>
        </p:txBody>
      </p:sp>
    </p:spTree>
    <p:extLst>
      <p:ext uri="{BB962C8B-B14F-4D97-AF65-F5344CB8AC3E}">
        <p14:creationId xmlns:p14="http://schemas.microsoft.com/office/powerpoint/2010/main" val="3451896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 exam</a:t>
            </a:r>
          </a:p>
        </p:txBody>
      </p:sp>
      <p:sp>
        <p:nvSpPr>
          <p:cNvPr id="3" name="Content Placeholder 2"/>
          <p:cNvSpPr>
            <a:spLocks noGrp="1"/>
          </p:cNvSpPr>
          <p:nvPr>
            <p:ph idx="1"/>
          </p:nvPr>
        </p:nvSpPr>
        <p:spPr/>
        <p:txBody>
          <a:bodyPr>
            <a:noAutofit/>
          </a:bodyPr>
          <a:lstStyle/>
          <a:p>
            <a:pPr marL="457200" indent="-457200" algn="just">
              <a:buFont typeface="+mj-lt"/>
              <a:buAutoNum type="arabicPeriod" startAt="16"/>
            </a:pPr>
            <a:r>
              <a:rPr lang="en-US" sz="2000" dirty="0"/>
              <a:t>Explain with clear diagram, how data can be input to the computer using INP instruction.</a:t>
            </a:r>
          </a:p>
          <a:p>
            <a:pPr marL="457200" indent="-457200" algn="just">
              <a:buFont typeface="+mj-lt"/>
              <a:buAutoNum type="arabicPeriod" startAt="16"/>
            </a:pPr>
            <a:r>
              <a:rPr lang="en-US" sz="2000" dirty="0"/>
              <a:t>What is a Program Counter?</a:t>
            </a:r>
          </a:p>
          <a:p>
            <a:pPr marL="457200" indent="-457200" algn="just">
              <a:buFont typeface="+mj-lt"/>
              <a:buAutoNum type="arabicPeriod" startAt="16"/>
            </a:pPr>
            <a:r>
              <a:rPr lang="en-US" sz="2000" dirty="0"/>
              <a:t>What is an Accumulator?</a:t>
            </a:r>
          </a:p>
          <a:p>
            <a:pPr marL="457200" indent="-457200" algn="just">
              <a:buFont typeface="+mj-lt"/>
              <a:buAutoNum type="arabicPeriod" startAt="16"/>
            </a:pPr>
            <a:r>
              <a:rPr lang="en-US" sz="2000" dirty="0"/>
              <a:t>What is an Instruction Register?</a:t>
            </a:r>
          </a:p>
          <a:p>
            <a:pPr marL="457200" indent="-457200" algn="just">
              <a:buFont typeface="+mj-lt"/>
              <a:buAutoNum type="arabicPeriod" startAt="16"/>
            </a:pPr>
            <a:r>
              <a:rPr lang="en-US" sz="2000" dirty="0"/>
              <a:t>What do you understand by Memory Address?</a:t>
            </a:r>
          </a:p>
          <a:p>
            <a:pPr marL="457200" indent="-457200" algn="just">
              <a:buFont typeface="+mj-lt"/>
              <a:buAutoNum type="arabicPeriod" startAt="16"/>
            </a:pPr>
            <a:r>
              <a:rPr lang="en-US" sz="2000" dirty="0"/>
              <a:t>What is a Carry Flag?</a:t>
            </a:r>
          </a:p>
          <a:p>
            <a:pPr marL="457200" indent="-457200" algn="just">
              <a:buFont typeface="+mj-lt"/>
              <a:buAutoNum type="arabicPeriod" startAt="16"/>
            </a:pPr>
            <a:r>
              <a:rPr lang="en-US" sz="2000" dirty="0"/>
              <a:t>Explain Instruction Fetch.</a:t>
            </a:r>
          </a:p>
          <a:p>
            <a:pPr marL="457200" indent="-457200" algn="just">
              <a:buFont typeface="+mj-lt"/>
              <a:buAutoNum type="arabicPeriod" startAt="16"/>
            </a:pPr>
            <a:r>
              <a:rPr lang="en-US" sz="2000" dirty="0"/>
              <a:t>Explain Instruction Decode.</a:t>
            </a:r>
          </a:p>
          <a:p>
            <a:pPr marL="457200" indent="-457200" algn="just">
              <a:buFont typeface="+mj-lt"/>
              <a:buAutoNum type="arabicPeriod" startAt="16"/>
            </a:pPr>
            <a:r>
              <a:rPr lang="en-US" sz="2000" dirty="0"/>
              <a:t>Enlist major components of CPU.</a:t>
            </a:r>
          </a:p>
          <a:p>
            <a:pPr marL="457200" indent="-457200" algn="just">
              <a:buFont typeface="+mj-lt"/>
              <a:buAutoNum type="arabicPeriod" startAt="16"/>
            </a:pPr>
            <a:r>
              <a:rPr lang="en-US" sz="2000" dirty="0"/>
              <a:t>Effective address.</a:t>
            </a:r>
          </a:p>
        </p:txBody>
      </p:sp>
    </p:spTree>
    <p:extLst>
      <p:ext uri="{BB962C8B-B14F-4D97-AF65-F5344CB8AC3E}">
        <p14:creationId xmlns:p14="http://schemas.microsoft.com/office/powerpoint/2010/main" val="384759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Organization</a:t>
            </a:r>
          </a:p>
        </p:txBody>
      </p:sp>
      <p:grpSp>
        <p:nvGrpSpPr>
          <p:cNvPr id="3" name="Group 2"/>
          <p:cNvGrpSpPr/>
          <p:nvPr/>
        </p:nvGrpSpPr>
        <p:grpSpPr>
          <a:xfrm>
            <a:off x="5943600" y="1828801"/>
            <a:ext cx="2286000" cy="3047999"/>
            <a:chOff x="5943600" y="1828801"/>
            <a:chExt cx="2286000" cy="3047999"/>
          </a:xfrm>
        </p:grpSpPr>
        <p:sp>
          <p:nvSpPr>
            <p:cNvPr id="4" name="Flowchart: Document 3"/>
            <p:cNvSpPr/>
            <p:nvPr/>
          </p:nvSpPr>
          <p:spPr>
            <a:xfrm>
              <a:off x="5943600" y="3352800"/>
              <a:ext cx="22860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Operand</a:t>
              </a:r>
            </a:p>
            <a:p>
              <a:pPr algn="ctr"/>
              <a:r>
                <a:rPr lang="en-US" sz="2400" dirty="0"/>
                <a:t>(data)</a:t>
              </a:r>
            </a:p>
          </p:txBody>
        </p:sp>
        <p:grpSp>
          <p:nvGrpSpPr>
            <p:cNvPr id="7" name="Group 6"/>
            <p:cNvGrpSpPr/>
            <p:nvPr/>
          </p:nvGrpSpPr>
          <p:grpSpPr>
            <a:xfrm>
              <a:off x="5943600" y="1828801"/>
              <a:ext cx="2286000" cy="1524000"/>
              <a:chOff x="5562600" y="1828800"/>
              <a:chExt cx="1828800" cy="1524000"/>
            </a:xfrm>
          </p:grpSpPr>
          <p:sp>
            <p:nvSpPr>
              <p:cNvPr id="5" name="Flowchart: Document 4"/>
              <p:cNvSpPr/>
              <p:nvPr/>
            </p:nvSpPr>
            <p:spPr>
              <a:xfrm rot="10800000">
                <a:off x="5562600" y="1828800"/>
                <a:ext cx="18288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0"/>
                  </a:camera>
                  <a:lightRig rig="threePt" dir="t"/>
                </a:scene3d>
              </a:bodyPr>
              <a:lstStyle/>
              <a:p>
                <a:pPr algn="ctr"/>
                <a:endParaRPr lang="en-US" dirty="0"/>
              </a:p>
            </p:txBody>
          </p:sp>
          <p:sp>
            <p:nvSpPr>
              <p:cNvPr id="6" name="TextBox 5"/>
              <p:cNvSpPr txBox="1"/>
              <p:nvPr/>
            </p:nvSpPr>
            <p:spPr>
              <a:xfrm>
                <a:off x="5813334" y="2267635"/>
                <a:ext cx="1327338" cy="830997"/>
              </a:xfrm>
              <a:prstGeom prst="rect">
                <a:avLst/>
              </a:prstGeom>
              <a:noFill/>
            </p:spPr>
            <p:txBody>
              <a:bodyPr wrap="none" rtlCol="0">
                <a:spAutoFit/>
              </a:bodyPr>
              <a:lstStyle/>
              <a:p>
                <a:pPr algn="ctr"/>
                <a:r>
                  <a:rPr lang="en-US" sz="2400" dirty="0">
                    <a:solidFill>
                      <a:schemeClr val="bg1"/>
                    </a:solidFill>
                  </a:rPr>
                  <a:t>Instructions</a:t>
                </a:r>
              </a:p>
              <a:p>
                <a:pPr algn="ctr"/>
                <a:r>
                  <a:rPr lang="en-US" sz="2400" dirty="0">
                    <a:solidFill>
                      <a:schemeClr val="bg1"/>
                    </a:solidFill>
                  </a:rPr>
                  <a:t>(program)</a:t>
                </a:r>
              </a:p>
            </p:txBody>
          </p:sp>
        </p:grpSp>
      </p:grpSp>
      <p:sp>
        <p:nvSpPr>
          <p:cNvPr id="8" name="TextBox 7"/>
          <p:cNvSpPr txBox="1"/>
          <p:nvPr/>
        </p:nvSpPr>
        <p:spPr>
          <a:xfrm>
            <a:off x="5943603" y="1143001"/>
            <a:ext cx="2285999" cy="707886"/>
          </a:xfrm>
          <a:prstGeom prst="rect">
            <a:avLst/>
          </a:prstGeom>
          <a:noFill/>
        </p:spPr>
        <p:txBody>
          <a:bodyPr wrap="square" rtlCol="0">
            <a:spAutoFit/>
          </a:bodyPr>
          <a:lstStyle/>
          <a:p>
            <a:pPr algn="ctr"/>
            <a:r>
              <a:rPr lang="en-US" sz="2000" dirty="0"/>
              <a:t>Memory</a:t>
            </a:r>
          </a:p>
          <a:p>
            <a:pPr algn="ctr"/>
            <a:r>
              <a:rPr lang="en-US" sz="2000" dirty="0"/>
              <a:t>4096 x 16</a:t>
            </a:r>
          </a:p>
        </p:txBody>
      </p:sp>
      <p:sp>
        <p:nvSpPr>
          <p:cNvPr id="9" name="Rectangle 8"/>
          <p:cNvSpPr/>
          <p:nvPr/>
        </p:nvSpPr>
        <p:spPr>
          <a:xfrm>
            <a:off x="5943600" y="5315637"/>
            <a:ext cx="2286000" cy="62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Processor Register (accumulator or AC)</a:t>
            </a:r>
          </a:p>
        </p:txBody>
      </p:sp>
      <p:grpSp>
        <p:nvGrpSpPr>
          <p:cNvPr id="12" name="Group 11"/>
          <p:cNvGrpSpPr/>
          <p:nvPr/>
        </p:nvGrpSpPr>
        <p:grpSpPr>
          <a:xfrm>
            <a:off x="576263" y="2379673"/>
            <a:ext cx="4572000" cy="551767"/>
            <a:chOff x="195262" y="1850885"/>
            <a:chExt cx="4572000" cy="551766"/>
          </a:xfrm>
        </p:grpSpPr>
        <p:sp>
          <p:nvSpPr>
            <p:cNvPr id="10" name="Rectangle 9"/>
            <p:cNvSpPr/>
            <p:nvPr/>
          </p:nvSpPr>
          <p:spPr>
            <a:xfrm>
              <a:off x="195262" y="1850886"/>
              <a:ext cx="14906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1" name="Rectangle 10"/>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grpSp>
      <p:sp>
        <p:nvSpPr>
          <p:cNvPr id="13" name="TextBox 12"/>
          <p:cNvSpPr txBox="1"/>
          <p:nvPr/>
        </p:nvSpPr>
        <p:spPr>
          <a:xfrm>
            <a:off x="4876802" y="2001917"/>
            <a:ext cx="271463" cy="400110"/>
          </a:xfrm>
          <a:prstGeom prst="rect">
            <a:avLst/>
          </a:prstGeom>
          <a:noFill/>
        </p:spPr>
        <p:txBody>
          <a:bodyPr wrap="square" rtlCol="0">
            <a:spAutoFit/>
          </a:bodyPr>
          <a:lstStyle/>
          <a:p>
            <a:pPr algn="ctr"/>
            <a:r>
              <a:rPr lang="en-US" sz="2000" dirty="0"/>
              <a:t>0</a:t>
            </a:r>
          </a:p>
        </p:txBody>
      </p:sp>
      <p:sp>
        <p:nvSpPr>
          <p:cNvPr id="14" name="TextBox 13"/>
          <p:cNvSpPr txBox="1"/>
          <p:nvPr/>
        </p:nvSpPr>
        <p:spPr>
          <a:xfrm>
            <a:off x="1991471" y="2001150"/>
            <a:ext cx="457200" cy="400110"/>
          </a:xfrm>
          <a:prstGeom prst="rect">
            <a:avLst/>
          </a:prstGeom>
          <a:noFill/>
        </p:spPr>
        <p:txBody>
          <a:bodyPr wrap="square" rtlCol="0">
            <a:spAutoFit/>
          </a:bodyPr>
          <a:lstStyle/>
          <a:p>
            <a:pPr algn="ctr"/>
            <a:r>
              <a:rPr lang="en-US" sz="2000" dirty="0"/>
              <a:t>11</a:t>
            </a:r>
          </a:p>
        </p:txBody>
      </p:sp>
      <p:sp>
        <p:nvSpPr>
          <p:cNvPr id="15" name="TextBox 14"/>
          <p:cNvSpPr txBox="1"/>
          <p:nvPr/>
        </p:nvSpPr>
        <p:spPr>
          <a:xfrm>
            <a:off x="1628027" y="2001917"/>
            <a:ext cx="495299" cy="400110"/>
          </a:xfrm>
          <a:prstGeom prst="rect">
            <a:avLst/>
          </a:prstGeom>
          <a:noFill/>
        </p:spPr>
        <p:txBody>
          <a:bodyPr wrap="square" rtlCol="0">
            <a:spAutoFit/>
          </a:bodyPr>
          <a:lstStyle/>
          <a:p>
            <a:pPr algn="ctr"/>
            <a:r>
              <a:rPr lang="en-US" sz="2000" dirty="0"/>
              <a:t>12</a:t>
            </a:r>
          </a:p>
        </p:txBody>
      </p:sp>
      <p:sp>
        <p:nvSpPr>
          <p:cNvPr id="16" name="TextBox 15"/>
          <p:cNvSpPr txBox="1"/>
          <p:nvPr/>
        </p:nvSpPr>
        <p:spPr>
          <a:xfrm>
            <a:off x="466724" y="1990740"/>
            <a:ext cx="457200" cy="400110"/>
          </a:xfrm>
          <a:prstGeom prst="rect">
            <a:avLst/>
          </a:prstGeom>
          <a:noFill/>
        </p:spPr>
        <p:txBody>
          <a:bodyPr wrap="square" rtlCol="0">
            <a:spAutoFit/>
          </a:bodyPr>
          <a:lstStyle/>
          <a:p>
            <a:pPr algn="ctr"/>
            <a:r>
              <a:rPr lang="en-US" sz="2000" dirty="0"/>
              <a:t>15</a:t>
            </a:r>
          </a:p>
        </p:txBody>
      </p:sp>
      <p:sp>
        <p:nvSpPr>
          <p:cNvPr id="17" name="TextBox 16"/>
          <p:cNvSpPr txBox="1"/>
          <p:nvPr/>
        </p:nvSpPr>
        <p:spPr>
          <a:xfrm>
            <a:off x="1624011" y="2952691"/>
            <a:ext cx="2414589" cy="400110"/>
          </a:xfrm>
          <a:prstGeom prst="rect">
            <a:avLst/>
          </a:prstGeom>
          <a:noFill/>
        </p:spPr>
        <p:txBody>
          <a:bodyPr wrap="square" rtlCol="0">
            <a:spAutoFit/>
          </a:bodyPr>
          <a:lstStyle/>
          <a:p>
            <a:pPr algn="ctr"/>
            <a:r>
              <a:rPr lang="en-US" sz="2000" dirty="0"/>
              <a:t>Instruction Format</a:t>
            </a:r>
          </a:p>
        </p:txBody>
      </p:sp>
      <p:sp>
        <p:nvSpPr>
          <p:cNvPr id="18" name="Rectangle 17"/>
          <p:cNvSpPr/>
          <p:nvPr/>
        </p:nvSpPr>
        <p:spPr>
          <a:xfrm>
            <a:off x="571500" y="3962400"/>
            <a:ext cx="45767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Binary Operand</a:t>
            </a:r>
          </a:p>
        </p:txBody>
      </p:sp>
      <p:sp>
        <p:nvSpPr>
          <p:cNvPr id="19" name="TextBox 18"/>
          <p:cNvSpPr txBox="1"/>
          <p:nvPr/>
        </p:nvSpPr>
        <p:spPr>
          <a:xfrm>
            <a:off x="4910137" y="3592577"/>
            <a:ext cx="271463" cy="400110"/>
          </a:xfrm>
          <a:prstGeom prst="rect">
            <a:avLst/>
          </a:prstGeom>
          <a:noFill/>
        </p:spPr>
        <p:txBody>
          <a:bodyPr wrap="square" rtlCol="0">
            <a:spAutoFit/>
          </a:bodyPr>
          <a:lstStyle/>
          <a:p>
            <a:pPr algn="ctr"/>
            <a:r>
              <a:rPr lang="en-US" sz="2000" dirty="0"/>
              <a:t>0</a:t>
            </a:r>
          </a:p>
        </p:txBody>
      </p:sp>
      <p:sp>
        <p:nvSpPr>
          <p:cNvPr id="20" name="TextBox 19"/>
          <p:cNvSpPr txBox="1"/>
          <p:nvPr/>
        </p:nvSpPr>
        <p:spPr>
          <a:xfrm>
            <a:off x="457200" y="3581400"/>
            <a:ext cx="457200" cy="400110"/>
          </a:xfrm>
          <a:prstGeom prst="rect">
            <a:avLst/>
          </a:prstGeom>
          <a:noFill/>
        </p:spPr>
        <p:txBody>
          <a:bodyPr wrap="square" rtlCol="0">
            <a:spAutoFit/>
          </a:bodyPr>
          <a:lstStyle/>
          <a:p>
            <a:pPr algn="ctr"/>
            <a:r>
              <a:rPr lang="en-US" sz="2000" dirty="0"/>
              <a:t>15</a:t>
            </a:r>
          </a:p>
        </p:txBody>
      </p:sp>
      <p:cxnSp>
        <p:nvCxnSpPr>
          <p:cNvPr id="22" name="Straight Arrow Connector 21"/>
          <p:cNvCxnSpPr>
            <a:stCxn id="5" idx="3"/>
            <a:endCxn id="11" idx="3"/>
          </p:cNvCxnSpPr>
          <p:nvPr/>
        </p:nvCxnSpPr>
        <p:spPr>
          <a:xfrm flipH="1">
            <a:off x="5148263" y="2590801"/>
            <a:ext cx="795337" cy="64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1"/>
            <a:endCxn id="18" idx="3"/>
          </p:cNvCxnSpPr>
          <p:nvPr/>
        </p:nvCxnSpPr>
        <p:spPr>
          <a:xfrm flipH="1">
            <a:off x="5148263" y="4114800"/>
            <a:ext cx="795337" cy="1234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6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righ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p:bldP spid="14" grpId="0"/>
      <p:bldP spid="15" grpId="0"/>
      <p:bldP spid="16" grpId="0"/>
      <p:bldP spid="17" grpId="0"/>
      <p:bldP spid="18" grpId="0" animBg="1"/>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Program Organization</a:t>
            </a:r>
          </a:p>
        </p:txBody>
      </p:sp>
      <p:sp>
        <p:nvSpPr>
          <p:cNvPr id="3" name="Content Placeholder 2"/>
          <p:cNvSpPr>
            <a:spLocks noGrp="1"/>
          </p:cNvSpPr>
          <p:nvPr>
            <p:ph idx="1"/>
          </p:nvPr>
        </p:nvSpPr>
        <p:spPr/>
        <p:txBody>
          <a:bodyPr>
            <a:normAutofit/>
          </a:bodyPr>
          <a:lstStyle/>
          <a:p>
            <a:pPr algn="just"/>
            <a:r>
              <a:rPr lang="en-US" dirty="0"/>
              <a:t>Instructions are stored in one section of memory and data in another.</a:t>
            </a:r>
          </a:p>
          <a:p>
            <a:pPr algn="just"/>
            <a:r>
              <a:rPr lang="en-US" dirty="0"/>
              <a:t>For a memory unit with 4096 words, we need 12 bits to specify an address since 2</a:t>
            </a:r>
            <a:r>
              <a:rPr lang="en-US" baseline="30000" dirty="0"/>
              <a:t>12</a:t>
            </a:r>
            <a:r>
              <a:rPr lang="en-US" dirty="0"/>
              <a:t> = 4096.</a:t>
            </a:r>
          </a:p>
          <a:p>
            <a:pPr lvl="0" algn="just"/>
            <a:r>
              <a:rPr lang="en-US" dirty="0"/>
              <a:t>If we store each instruction code in one 16-bit memory word, we have available four bits for operation code (opcode) to specify one out of 16 possible operations, and 12 bits to specify the address of an operand. </a:t>
            </a:r>
          </a:p>
          <a:p>
            <a:pPr lvl="0" algn="just"/>
            <a:endParaRPr lang="en-US" dirty="0"/>
          </a:p>
        </p:txBody>
      </p:sp>
    </p:spTree>
    <p:extLst>
      <p:ext uri="{BB962C8B-B14F-4D97-AF65-F5344CB8AC3E}">
        <p14:creationId xmlns:p14="http://schemas.microsoft.com/office/powerpoint/2010/main" val="35578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Organization</a:t>
            </a:r>
          </a:p>
        </p:txBody>
      </p:sp>
      <p:sp>
        <p:nvSpPr>
          <p:cNvPr id="3" name="Content Placeholder 2"/>
          <p:cNvSpPr>
            <a:spLocks noGrp="1"/>
          </p:cNvSpPr>
          <p:nvPr>
            <p:ph idx="1"/>
          </p:nvPr>
        </p:nvSpPr>
        <p:spPr/>
        <p:txBody>
          <a:bodyPr/>
          <a:lstStyle/>
          <a:p>
            <a:pPr lvl="0" algn="just"/>
            <a:r>
              <a:rPr lang="en-US" dirty="0"/>
              <a:t>The control reads a 16-bit instruction from the program portion of memory. </a:t>
            </a:r>
          </a:p>
          <a:p>
            <a:pPr lvl="0" algn="just"/>
            <a:r>
              <a:rPr lang="en-US" dirty="0"/>
              <a:t>It uses the 12-bit address part of the instruction to read a 16-bit operand from the data portion of memory. </a:t>
            </a:r>
          </a:p>
          <a:p>
            <a:pPr algn="just"/>
            <a:r>
              <a:rPr lang="en-US" dirty="0"/>
              <a:t>It then executes the operation specified by the operation code.</a:t>
            </a:r>
          </a:p>
        </p:txBody>
      </p:sp>
    </p:spTree>
    <p:extLst>
      <p:ext uri="{BB962C8B-B14F-4D97-AF65-F5344CB8AC3E}">
        <p14:creationId xmlns:p14="http://schemas.microsoft.com/office/powerpoint/2010/main" val="217820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31084</TotalTime>
  <Words>4705</Words>
  <Application>Microsoft Office PowerPoint</Application>
  <PresentationFormat>On-screen Show (4:3)</PresentationFormat>
  <Paragraphs>1010</Paragraphs>
  <Slides>65</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Cambria Math</vt:lpstr>
      <vt:lpstr>Open Sans</vt:lpstr>
      <vt:lpstr>Open Sans Bold</vt:lpstr>
      <vt:lpstr>Open Sans ExtraBold</vt:lpstr>
      <vt:lpstr>Open Sans Light</vt:lpstr>
      <vt:lpstr>Open Sans SemiBold</vt:lpstr>
      <vt:lpstr>Symbol</vt:lpstr>
      <vt:lpstr>Times New Roman</vt:lpstr>
      <vt:lpstr>Wingdings</vt:lpstr>
      <vt:lpstr>Office Theme</vt:lpstr>
      <vt:lpstr>PowerPoint Presentation</vt:lpstr>
      <vt:lpstr>Topics to be covered</vt:lpstr>
      <vt:lpstr>Instruction codes</vt:lpstr>
      <vt:lpstr>Instruction Codes</vt:lpstr>
      <vt:lpstr>Instruction Codes</vt:lpstr>
      <vt:lpstr>Stored Program Organization</vt:lpstr>
      <vt:lpstr>Stored Program Organization</vt:lpstr>
      <vt:lpstr>Stored Program Organization</vt:lpstr>
      <vt:lpstr>Stored Program Organization</vt:lpstr>
      <vt:lpstr>Instruction format of basic computer</vt:lpstr>
      <vt:lpstr>Direct &amp; Indirect Addressing of Memory</vt:lpstr>
      <vt:lpstr>Direct &amp; Indirect Addressing of Memory</vt:lpstr>
      <vt:lpstr>Direct &amp; Indirect Addressing of Memory</vt:lpstr>
      <vt:lpstr>Direct &amp; Indirect Addressing of Memory</vt:lpstr>
      <vt:lpstr>Direct &amp; Indirect Addressing of Memory</vt:lpstr>
      <vt:lpstr>Direct &amp; Indirect Addressing of Memory</vt:lpstr>
      <vt:lpstr>Computer Registers</vt:lpstr>
      <vt:lpstr>Computer Registers</vt:lpstr>
      <vt:lpstr>Computer Registers</vt:lpstr>
      <vt:lpstr>PowerPoint Presentation</vt:lpstr>
      <vt:lpstr>Computer Instructions</vt:lpstr>
      <vt:lpstr>Types of Computer Instructions</vt:lpstr>
      <vt:lpstr>Types of Computer Instructions</vt:lpstr>
      <vt:lpstr>Types of Computer Instructions</vt:lpstr>
      <vt:lpstr>Types of Computer Instructions</vt:lpstr>
      <vt:lpstr>Instruction Set Completeness</vt:lpstr>
      <vt:lpstr>Timing &amp; Control</vt:lpstr>
      <vt:lpstr>Control Unit of Basic Computer</vt:lpstr>
      <vt:lpstr>Control Unit</vt:lpstr>
      <vt:lpstr>Control Unit</vt:lpstr>
      <vt:lpstr>Control Unit</vt:lpstr>
      <vt:lpstr>Timing Cycle for D3T4: SC ← 0</vt:lpstr>
      <vt:lpstr>Control Unit</vt:lpstr>
      <vt:lpstr>Control Organization</vt:lpstr>
      <vt:lpstr>Instruction Cycle</vt:lpstr>
      <vt:lpstr>Instruction Cycle</vt:lpstr>
      <vt:lpstr>PowerPoint Presentation</vt:lpstr>
      <vt:lpstr>Register Reference Instruction</vt:lpstr>
      <vt:lpstr>Memory Reference Instructions</vt:lpstr>
      <vt:lpstr>Memory Reference Instructions</vt:lpstr>
      <vt:lpstr>Memory Reference Instructions</vt:lpstr>
      <vt:lpstr>Memory Reference Instructions</vt:lpstr>
      <vt:lpstr>Memory Reference Instructions</vt:lpstr>
      <vt:lpstr>Memory Reference Instructions</vt:lpstr>
      <vt:lpstr>BSA</vt:lpstr>
      <vt:lpstr>Memory Reference Instructions</vt:lpstr>
      <vt:lpstr>Input-Output of basic computer</vt:lpstr>
      <vt:lpstr>Input-Output of basic computer</vt:lpstr>
      <vt:lpstr>Process of input information transfer</vt:lpstr>
      <vt:lpstr>Process of outputting information</vt:lpstr>
      <vt:lpstr>Input-Output Instruction</vt:lpstr>
      <vt:lpstr>Interrupt Cycle</vt:lpstr>
      <vt:lpstr>Interrupt Cycle</vt:lpstr>
      <vt:lpstr>Interrupt Cycle</vt:lpstr>
      <vt:lpstr>Register transfer statements for Interrupt cycle</vt:lpstr>
      <vt:lpstr>Register transfer statements for Interrupt cycle</vt:lpstr>
      <vt:lpstr>Register transfer statements for Interrupt cycle</vt:lpstr>
      <vt:lpstr>Demonstration of Interrupt Cycle</vt:lpstr>
      <vt:lpstr>PowerPoint Presentation</vt:lpstr>
      <vt:lpstr>Design of Accumulator Logic</vt:lpstr>
      <vt:lpstr>Design of Accumulator Logic</vt:lpstr>
      <vt:lpstr>Design of Accumulator Logic</vt:lpstr>
      <vt:lpstr>Questions asked in GTU exam</vt:lpstr>
      <vt:lpstr>Questions asked in GTU exam</vt:lpstr>
      <vt:lpstr>Questions asked in GTU exam</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1369</cp:revision>
  <dcterms:created xsi:type="dcterms:W3CDTF">2013-05-17T03:00:03Z</dcterms:created>
  <dcterms:modified xsi:type="dcterms:W3CDTF">2020-01-15T08:06:05Z</dcterms:modified>
</cp:coreProperties>
</file>