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40" r:id="rId2"/>
    <p:sldId id="351" r:id="rId3"/>
    <p:sldId id="322" r:id="rId4"/>
    <p:sldId id="355" r:id="rId5"/>
    <p:sldId id="415" r:id="rId6"/>
    <p:sldId id="416" r:id="rId7"/>
    <p:sldId id="413" r:id="rId8"/>
    <p:sldId id="414" r:id="rId9"/>
    <p:sldId id="417" r:id="rId10"/>
    <p:sldId id="418" r:id="rId11"/>
    <p:sldId id="420" r:id="rId12"/>
    <p:sldId id="419" r:id="rId13"/>
    <p:sldId id="422" r:id="rId14"/>
    <p:sldId id="421" r:id="rId15"/>
    <p:sldId id="256" r:id="rId16"/>
    <p:sldId id="427" r:id="rId17"/>
    <p:sldId id="424" r:id="rId18"/>
    <p:sldId id="425" r:id="rId19"/>
    <p:sldId id="426" r:id="rId20"/>
    <p:sldId id="429" r:id="rId21"/>
    <p:sldId id="441" r:id="rId22"/>
    <p:sldId id="442" r:id="rId23"/>
    <p:sldId id="432" r:id="rId24"/>
    <p:sldId id="431" r:id="rId25"/>
    <p:sldId id="434" r:id="rId26"/>
    <p:sldId id="435" r:id="rId27"/>
    <p:sldId id="436" r:id="rId28"/>
    <p:sldId id="437" r:id="rId29"/>
    <p:sldId id="43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Sup7+T39m+lcHfLZ2ZXog==" hashData="rY9nkJsi87TVnAWKVQeftaB3dxeQN/qjZL1cRw2ciul0YYOE1iYefpVrwaQQb3Lj63wtHYSGyzTQXDx4NzXL3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0000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E04-80BD-4CB6-BEEE-8FE14939224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1839-2856-42CC-B6B3-A1A17BB3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83" indent="-342883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Programming basic computer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883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Krunal D. Vyas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96019 01005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3140707</a:t>
                  </a:r>
                </a:p>
                <a:p>
                  <a:r>
                    <a:rPr lang="en-US" sz="2000" b="1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Computer Organization &amp; Architecture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605299"/>
                <a:ext cx="46921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– 3</a:t>
                </a:r>
                <a:b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</a:b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Programming the Basic Computer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0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pseudo instruction</a:t>
            </a:r>
            <a:r>
              <a:rPr lang="en-US" dirty="0"/>
              <a:t> is not a machine instruction but rather an instruction to the assembler giving information about some phase of the translation.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54674"/>
              </p:ext>
            </p:extLst>
          </p:nvPr>
        </p:nvGraphicFramePr>
        <p:xfrm>
          <a:off x="495299" y="2575560"/>
          <a:ext cx="8153402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Information</a:t>
                      </a:r>
                      <a:r>
                        <a:rPr lang="en-US" sz="2000" baseline="0" dirty="0"/>
                        <a:t> for the Assembler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ORG</a:t>
                      </a:r>
                      <a:r>
                        <a:rPr lang="en-US" sz="2000" baseline="0" dirty="0"/>
                        <a:t>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Hexadecimal</a:t>
                      </a:r>
                      <a:r>
                        <a:rPr lang="en-US" sz="2000" baseline="0" dirty="0"/>
                        <a:t> number N is the memory location for the instruction or operand listed in the following line.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Denotes the end of symbolic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Signed decimal</a:t>
                      </a:r>
                      <a:r>
                        <a:rPr lang="en-US" sz="2000" baseline="0" dirty="0"/>
                        <a:t> number N to be converted to binary.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HEX</a:t>
                      </a:r>
                      <a:r>
                        <a:rPr lang="en-US" sz="2000" baseline="0" dirty="0"/>
                        <a:t>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Hexadecimal</a:t>
                      </a:r>
                      <a:r>
                        <a:rPr lang="en-US" sz="2000" baseline="0" dirty="0"/>
                        <a:t> number N to be converted to 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Assembler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15818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>
                <a:solidFill>
                  <a:schemeClr val="tx2"/>
                </a:solidFill>
              </a:rPr>
              <a:t>assembler</a:t>
            </a:r>
            <a:r>
              <a:rPr lang="en-US" dirty="0"/>
              <a:t> is a program that accepts a symbolic language program and produces its binary machine language equivalent. </a:t>
            </a:r>
          </a:p>
          <a:p>
            <a:pPr algn="just"/>
            <a:r>
              <a:rPr lang="en-US" dirty="0"/>
              <a:t>The input symbolic program is called the source program and the resulting binary program is called the object program. </a:t>
            </a:r>
          </a:p>
          <a:p>
            <a:pPr algn="just"/>
            <a:r>
              <a:rPr lang="en-US" dirty="0"/>
              <a:t>The assembler is a program that operates on character strings and produces an equivalent binary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4840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A.L.P. to subtract 2 numbers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21915"/>
              </p:ext>
            </p:extLst>
          </p:nvPr>
        </p:nvGraphicFramePr>
        <p:xfrm>
          <a:off x="209550" y="1066800"/>
          <a:ext cx="337185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  <a:r>
                        <a:rPr lang="en-US" baseline="0" dirty="0"/>
                        <a:t> SUB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 DIF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40443"/>
              </p:ext>
            </p:extLst>
          </p:nvPr>
        </p:nvGraphicFramePr>
        <p:xfrm>
          <a:off x="4800600" y="1066800"/>
          <a:ext cx="3124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23864" y="4038600"/>
            <a:ext cx="1752600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9800" y="1600200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3864" y="4419600"/>
            <a:ext cx="1752600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1981200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9576" y="4800600"/>
            <a:ext cx="1752600" cy="381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95512" y="2362200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0" y="64776"/>
            <a:ext cx="8763000" cy="808037"/>
          </a:xfrm>
        </p:spPr>
        <p:txBody>
          <a:bodyPr/>
          <a:lstStyle/>
          <a:p>
            <a:r>
              <a:rPr lang="en-US" dirty="0"/>
              <a:t>First Pass of an assembler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3160" y="1494087"/>
            <a:ext cx="1448430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454774"/>
            <a:ext cx="2822580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next line of code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343639" y="3242360"/>
            <a:ext cx="1484922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2170" y="4194430"/>
            <a:ext cx="1927860" cy="125773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address in symbol table together with value of LC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1335" y="5883774"/>
            <a:ext cx="2332711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LC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2459536"/>
            <a:ext cx="1316755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LC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5148264" y="3242360"/>
            <a:ext cx="1227208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6164192" y="4114800"/>
            <a:ext cx="1227208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6139" y="4802224"/>
            <a:ext cx="1088227" cy="85904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pass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087375" y="1934913"/>
            <a:ext cx="315" cy="51986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086100" y="2895600"/>
            <a:ext cx="1590" cy="34676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3828561" y="3502588"/>
            <a:ext cx="1319703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086100" y="3762816"/>
            <a:ext cx="0" cy="43161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3086100" y="5452160"/>
            <a:ext cx="1591" cy="43161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9" idx="2"/>
          </p:cNvCxnSpPr>
          <p:nvPr/>
        </p:nvCxnSpPr>
        <p:spPr>
          <a:xfrm flipV="1">
            <a:off x="5761868" y="2900362"/>
            <a:ext cx="1910" cy="34199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  <a:endCxn id="11" idx="0"/>
          </p:cNvCxnSpPr>
          <p:nvPr/>
        </p:nvCxnSpPr>
        <p:spPr>
          <a:xfrm>
            <a:off x="6375472" y="3502588"/>
            <a:ext cx="402324" cy="61221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3"/>
            <a:endCxn id="12" idx="0"/>
          </p:cNvCxnSpPr>
          <p:nvPr/>
        </p:nvCxnSpPr>
        <p:spPr>
          <a:xfrm>
            <a:off x="7391400" y="4375028"/>
            <a:ext cx="648853" cy="42719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  <a:endCxn id="8" idx="3"/>
          </p:cNvCxnSpPr>
          <p:nvPr/>
        </p:nvCxnSpPr>
        <p:spPr>
          <a:xfrm rot="5400000">
            <a:off x="4781456" y="4107846"/>
            <a:ext cx="1468931" cy="252375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1"/>
            <a:endCxn id="5" idx="1"/>
          </p:cNvCxnSpPr>
          <p:nvPr/>
        </p:nvCxnSpPr>
        <p:spPr>
          <a:xfrm rot="10800000">
            <a:off x="1676401" y="2675187"/>
            <a:ext cx="244935" cy="3429000"/>
          </a:xfrm>
          <a:prstGeom prst="bentConnector3">
            <a:avLst>
              <a:gd name="adj1" fmla="val 391659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0"/>
          </p:cNvCxnSpPr>
          <p:nvPr/>
        </p:nvCxnSpPr>
        <p:spPr>
          <a:xfrm>
            <a:off x="3086100" y="1143000"/>
            <a:ext cx="1275" cy="35108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43886" y="2057400"/>
            <a:ext cx="1519892" cy="402136"/>
            <a:chOff x="4243886" y="2057400"/>
            <a:chExt cx="1519892" cy="402136"/>
          </a:xfrm>
        </p:grpSpPr>
        <p:cxnSp>
          <p:nvCxnSpPr>
            <p:cNvPr id="46" name="Straight Connector 45"/>
            <p:cNvCxnSpPr>
              <a:stCxn id="9" idx="0"/>
            </p:cNvCxnSpPr>
            <p:nvPr/>
          </p:nvCxnSpPr>
          <p:spPr>
            <a:xfrm flipV="1">
              <a:off x="5763778" y="2071718"/>
              <a:ext cx="0" cy="387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243886" y="2057400"/>
              <a:ext cx="15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2590800" y="849868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pass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38878" y="31692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7278" y="3200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1752" y="46598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86100" y="37255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99075" y="2872656"/>
            <a:ext cx="49122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77112" y="39909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266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983" y="448481"/>
            <a:ext cx="1086323" cy="33062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LC </a:t>
            </a:r>
            <a:r>
              <a:rPr lang="en-US" sz="1350" kern="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1350" kern="0" dirty="0">
                <a:solidFill>
                  <a:prstClr val="white"/>
                </a:solidFill>
                <a:latin typeface="Calibri"/>
              </a:rPr>
              <a:t>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9721" y="1047035"/>
            <a:ext cx="2116935" cy="33062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Scan next line of code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681702" y="1599384"/>
            <a:ext cx="1972972" cy="628650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Pseudo-instruction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3573" y="4092940"/>
            <a:ext cx="1194955" cy="114139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Store binary equivalent of instruction in location given by </a:t>
            </a:r>
            <a:r>
              <a:rPr lang="en-US" sz="1350" i="1" kern="0" dirty="0">
                <a:solidFill>
                  <a:prstClr val="white"/>
                </a:solidFill>
                <a:latin typeface="Calibri"/>
              </a:rPr>
              <a:t>LC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3910" y="6250868"/>
            <a:ext cx="1749533" cy="33062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Increment LC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5504" y="1090272"/>
            <a:ext cx="987566" cy="33062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Set LC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6031631" y="1722094"/>
            <a:ext cx="1012447" cy="390342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ORG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7354270" y="1713931"/>
            <a:ext cx="1012447" cy="390342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END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4668189" y="779101"/>
            <a:ext cx="956" cy="267935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668188" y="1377655"/>
            <a:ext cx="1" cy="221729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>
            <a:off x="5654674" y="1913709"/>
            <a:ext cx="376957" cy="355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6" idx="2"/>
            <a:endCxn id="43" idx="0"/>
          </p:cNvCxnSpPr>
          <p:nvPr/>
        </p:nvCxnSpPr>
        <p:spPr>
          <a:xfrm flipH="1">
            <a:off x="4664570" y="2228034"/>
            <a:ext cx="3618" cy="274653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51" idx="2"/>
            <a:endCxn id="7" idx="0"/>
          </p:cNvCxnSpPr>
          <p:nvPr/>
        </p:nvCxnSpPr>
        <p:spPr>
          <a:xfrm>
            <a:off x="5926535" y="3865837"/>
            <a:ext cx="4516" cy="227103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6537855" y="1420892"/>
            <a:ext cx="1432" cy="301202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0" name="Elbow Connector 19"/>
          <p:cNvCxnSpPr>
            <a:stCxn id="11" idx="0"/>
            <a:endCxn id="50" idx="2"/>
          </p:cNvCxnSpPr>
          <p:nvPr/>
        </p:nvCxnSpPr>
        <p:spPr>
          <a:xfrm rot="5400000" flipH="1" flipV="1">
            <a:off x="7713237" y="1566674"/>
            <a:ext cx="307214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1" name="Elbow Connector 20"/>
          <p:cNvCxnSpPr>
            <a:stCxn id="61" idx="2"/>
            <a:endCxn id="8" idx="3"/>
          </p:cNvCxnSpPr>
          <p:nvPr/>
        </p:nvCxnSpPr>
        <p:spPr>
          <a:xfrm rot="5400000">
            <a:off x="6364875" y="4921894"/>
            <a:ext cx="2652852" cy="335716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2" name="Elbow Connector 21"/>
          <p:cNvCxnSpPr>
            <a:stCxn id="8" idx="2"/>
            <a:endCxn id="5" idx="1"/>
          </p:cNvCxnSpPr>
          <p:nvPr/>
        </p:nvCxnSpPr>
        <p:spPr>
          <a:xfrm rot="5400000" flipH="1">
            <a:off x="2444627" y="2377440"/>
            <a:ext cx="5369143" cy="3038956"/>
          </a:xfrm>
          <a:prstGeom prst="bentConnector4">
            <a:avLst>
              <a:gd name="adj1" fmla="val -4470"/>
              <a:gd name="adj2" fmla="val 114217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4668189" y="185167"/>
            <a:ext cx="956" cy="263315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5398951" y="747525"/>
            <a:ext cx="1130226" cy="329433"/>
            <a:chOff x="4243327" y="2057400"/>
            <a:chExt cx="1506967" cy="439243"/>
          </a:xfrm>
        </p:grpSpPr>
        <p:cxnSp>
          <p:nvCxnSpPr>
            <p:cNvPr id="25" name="Straight Connector 24"/>
            <p:cNvCxnSpPr>
              <a:cxnSpLocks/>
            </p:cNvCxnSpPr>
            <p:nvPr/>
          </p:nvCxnSpPr>
          <p:spPr>
            <a:xfrm flipH="1" flipV="1">
              <a:off x="5748383" y="2064643"/>
              <a:ext cx="1911" cy="432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4243327" y="2057400"/>
              <a:ext cx="1502399" cy="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4145837" y="-34683"/>
            <a:ext cx="1047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Second pass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7689" y="1651895"/>
            <a:ext cx="4235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8128" y="1651693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25979" y="2044958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35367" y="2169414"/>
            <a:ext cx="4134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42462" y="1395683"/>
            <a:ext cx="423514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944" y="1454360"/>
            <a:ext cx="4235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50" name="Flowchart: Terminator 49"/>
          <p:cNvSpPr/>
          <p:nvPr/>
        </p:nvSpPr>
        <p:spPr>
          <a:xfrm>
            <a:off x="7475440" y="1070032"/>
            <a:ext cx="770108" cy="336685"/>
          </a:xfrm>
          <a:prstGeom prst="flowChartTerminator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350" kern="0" dirty="0">
                <a:solidFill>
                  <a:prstClr val="white"/>
                </a:solidFill>
                <a:latin typeface="Calibri"/>
              </a:rPr>
              <a:t>Done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7041404" y="1905000"/>
            <a:ext cx="324000" cy="199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315997" y="2382244"/>
            <a:ext cx="1086323" cy="1381082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Convert operand to binary and store in location given by LC</a:t>
            </a:r>
          </a:p>
        </p:txBody>
      </p:sp>
      <p:cxnSp>
        <p:nvCxnSpPr>
          <p:cNvPr id="62" name="Straight Arrow Connector 61"/>
          <p:cNvCxnSpPr>
            <a:stCxn id="11" idx="2"/>
            <a:endCxn id="61" idx="0"/>
          </p:cNvCxnSpPr>
          <p:nvPr/>
        </p:nvCxnSpPr>
        <p:spPr>
          <a:xfrm flipH="1">
            <a:off x="7859159" y="2104273"/>
            <a:ext cx="1335" cy="277971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43" name="Flowchart: Decision 42"/>
          <p:cNvSpPr/>
          <p:nvPr/>
        </p:nvSpPr>
        <p:spPr>
          <a:xfrm>
            <a:off x="4158346" y="2502687"/>
            <a:ext cx="1012447" cy="390342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MRI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21395" y="2430817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4926723" y="2868850"/>
            <a:ext cx="1999624" cy="996987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Valid non-MRI instruction</a:t>
            </a:r>
          </a:p>
        </p:txBody>
      </p:sp>
      <p:cxnSp>
        <p:nvCxnSpPr>
          <p:cNvPr id="52" name="Elbow Connector 51"/>
          <p:cNvCxnSpPr>
            <a:stCxn id="43" idx="3"/>
            <a:endCxn id="51" idx="0"/>
          </p:cNvCxnSpPr>
          <p:nvPr/>
        </p:nvCxnSpPr>
        <p:spPr>
          <a:xfrm>
            <a:off x="5170793" y="2697858"/>
            <a:ext cx="755742" cy="170992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526643" y="2986418"/>
            <a:ext cx="1194955" cy="708713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Get operation code and set bits 2-4</a:t>
            </a:r>
          </a:p>
        </p:txBody>
      </p:sp>
      <p:cxnSp>
        <p:nvCxnSpPr>
          <p:cNvPr id="56" name="Elbow Connector 55"/>
          <p:cNvCxnSpPr>
            <a:stCxn id="43" idx="1"/>
            <a:endCxn id="55" idx="0"/>
          </p:cNvCxnSpPr>
          <p:nvPr/>
        </p:nvCxnSpPr>
        <p:spPr>
          <a:xfrm rot="10800000" flipV="1">
            <a:off x="4124122" y="2697858"/>
            <a:ext cx="34225" cy="288560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3328941" y="3907727"/>
            <a:ext cx="1590485" cy="1037627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Search address-symbol table for binary equivalent of symbolic address and set bits 5-16</a:t>
            </a:r>
          </a:p>
        </p:txBody>
      </p:sp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4124121" y="3695131"/>
            <a:ext cx="63" cy="21259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73" name="Flowchart: Decision 72"/>
          <p:cNvSpPr/>
          <p:nvPr/>
        </p:nvSpPr>
        <p:spPr>
          <a:xfrm>
            <a:off x="3905813" y="5131042"/>
            <a:ext cx="429377" cy="354857"/>
          </a:xfrm>
          <a:prstGeom prst="flowChartDecision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I</a:t>
            </a:r>
          </a:p>
        </p:txBody>
      </p:sp>
      <p:cxnSp>
        <p:nvCxnSpPr>
          <p:cNvPr id="74" name="Straight Arrow Connector 73"/>
          <p:cNvCxnSpPr>
            <a:stCxn id="59" idx="2"/>
            <a:endCxn id="73" idx="0"/>
          </p:cNvCxnSpPr>
          <p:nvPr/>
        </p:nvCxnSpPr>
        <p:spPr>
          <a:xfrm flipH="1">
            <a:off x="4120502" y="4945354"/>
            <a:ext cx="3682" cy="1856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337247" y="5525224"/>
            <a:ext cx="741973" cy="440055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Set first bit to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33359" y="5529796"/>
            <a:ext cx="741973" cy="440055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Set first bit to 0</a:t>
            </a:r>
          </a:p>
        </p:txBody>
      </p:sp>
      <p:cxnSp>
        <p:nvCxnSpPr>
          <p:cNvPr id="79" name="Elbow Connector 78"/>
          <p:cNvCxnSpPr>
            <a:stCxn id="73" idx="1"/>
            <a:endCxn id="77" idx="0"/>
          </p:cNvCxnSpPr>
          <p:nvPr/>
        </p:nvCxnSpPr>
        <p:spPr>
          <a:xfrm rot="10800000" flipV="1">
            <a:off x="3708235" y="5308470"/>
            <a:ext cx="197579" cy="216753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82" name="Elbow Connector 81"/>
          <p:cNvCxnSpPr>
            <a:stCxn id="73" idx="3"/>
            <a:endCxn id="78" idx="0"/>
          </p:cNvCxnSpPr>
          <p:nvPr/>
        </p:nvCxnSpPr>
        <p:spPr>
          <a:xfrm>
            <a:off x="4335190" y="5308471"/>
            <a:ext cx="269156" cy="221325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522674" y="5069784"/>
            <a:ext cx="4235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81626" y="5046924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>
                <a:solidFill>
                  <a:prstClr val="black"/>
                </a:solidFill>
              </a:rPr>
              <a:t>No</a:t>
            </a: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89744" y="6097789"/>
            <a:ext cx="2116935" cy="644285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Assemble all parts of binary instruction and store in location given by</a:t>
            </a:r>
            <a:r>
              <a:rPr lang="en-US" sz="1350" i="1" kern="0" dirty="0">
                <a:solidFill>
                  <a:prstClr val="white"/>
                </a:solidFill>
                <a:latin typeface="Calibri"/>
              </a:rPr>
              <a:t> LC</a:t>
            </a:r>
          </a:p>
        </p:txBody>
      </p:sp>
      <p:cxnSp>
        <p:nvCxnSpPr>
          <p:cNvPr id="89" name="Straight Arrow Connector 88"/>
          <p:cNvCxnSpPr>
            <a:stCxn id="77" idx="2"/>
          </p:cNvCxnSpPr>
          <p:nvPr/>
        </p:nvCxnSpPr>
        <p:spPr>
          <a:xfrm>
            <a:off x="3708234" y="5965279"/>
            <a:ext cx="0" cy="149054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92" name="Straight Arrow Connector 91"/>
          <p:cNvCxnSpPr>
            <a:stCxn id="78" idx="2"/>
          </p:cNvCxnSpPr>
          <p:nvPr/>
        </p:nvCxnSpPr>
        <p:spPr>
          <a:xfrm>
            <a:off x="4604346" y="5969851"/>
            <a:ext cx="12407" cy="147485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02" name="Straight Arrow Connector 101"/>
          <p:cNvCxnSpPr>
            <a:stCxn id="87" idx="3"/>
            <a:endCxn id="8" idx="1"/>
          </p:cNvCxnSpPr>
          <p:nvPr/>
        </p:nvCxnSpPr>
        <p:spPr>
          <a:xfrm flipV="1">
            <a:off x="5406679" y="6416178"/>
            <a:ext cx="367230" cy="375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891843" y="3783646"/>
            <a:ext cx="4235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683153" y="4101801"/>
            <a:ext cx="741973" cy="644285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/>
              </a:rPr>
              <a:t>Error in line of code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12075" y="3100015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No</a:t>
            </a:r>
          </a:p>
        </p:txBody>
      </p:sp>
      <p:cxnSp>
        <p:nvCxnSpPr>
          <p:cNvPr id="117" name="Elbow Connector 116"/>
          <p:cNvCxnSpPr>
            <a:cxnSpLocks/>
          </p:cNvCxnSpPr>
          <p:nvPr/>
        </p:nvCxnSpPr>
        <p:spPr>
          <a:xfrm>
            <a:off x="6934199" y="3362960"/>
            <a:ext cx="144000" cy="734457"/>
          </a:xfrm>
          <a:prstGeom prst="bentConnector2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20" name="Straight Arrow Connector 119"/>
          <p:cNvCxnSpPr>
            <a:stCxn id="7" idx="2"/>
          </p:cNvCxnSpPr>
          <p:nvPr/>
        </p:nvCxnSpPr>
        <p:spPr>
          <a:xfrm flipH="1">
            <a:off x="5926536" y="5234330"/>
            <a:ext cx="4515" cy="101653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7086600" y="4746086"/>
            <a:ext cx="0" cy="1504782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3753819" y="2613975"/>
            <a:ext cx="4235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4151E-A3CB-4CC1-ADA0-F5F163F13AAB}"/>
              </a:ext>
            </a:extLst>
          </p:cNvPr>
          <p:cNvSpPr/>
          <p:nvPr/>
        </p:nvSpPr>
        <p:spPr>
          <a:xfrm>
            <a:off x="-16312" y="426368"/>
            <a:ext cx="2866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Second Pass </a:t>
            </a:r>
          </a:p>
          <a:p>
            <a:pPr algn="ctr"/>
            <a:r>
              <a:rPr lang="en-US" sz="4000" dirty="0"/>
              <a:t>of an assembler</a:t>
            </a:r>
            <a:endParaRPr lang="en-IN" sz="4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57A1D1-4386-4A97-AED8-8A5DEB744E39}"/>
              </a:ext>
            </a:extLst>
          </p:cNvPr>
          <p:cNvSpPr txBox="1"/>
          <p:nvPr/>
        </p:nvSpPr>
        <p:spPr>
          <a:xfrm>
            <a:off x="6387817" y="2395115"/>
            <a:ext cx="9797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</a:rPr>
              <a:t>DEC or HEX</a:t>
            </a:r>
          </a:p>
        </p:txBody>
      </p:sp>
    </p:spTree>
    <p:extLst>
      <p:ext uri="{BB962C8B-B14F-4D97-AF65-F5344CB8AC3E}">
        <p14:creationId xmlns:p14="http://schemas.microsoft.com/office/powerpoint/2010/main" val="1899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 animBg="1"/>
      <p:bldP spid="61" grpId="0" animBg="1"/>
      <p:bldP spid="43" grpId="0" animBg="1"/>
      <p:bldP spid="48" grpId="0"/>
      <p:bldP spid="51" grpId="0" animBg="1"/>
      <p:bldP spid="55" grpId="0" animBg="1"/>
      <p:bldP spid="59" grpId="0" animBg="1"/>
      <p:bldP spid="73" grpId="0" animBg="1"/>
      <p:bldP spid="77" grpId="0" animBg="1"/>
      <p:bldP spid="78" grpId="0" animBg="1"/>
      <p:bldP spid="85" grpId="0"/>
      <p:bldP spid="86" grpId="0"/>
      <p:bldP spid="87" grpId="0" animBg="1"/>
      <p:bldP spid="114" grpId="0"/>
      <p:bldP spid="115" grpId="0" animBg="1"/>
      <p:bldP spid="116" grpId="0"/>
      <p:bldP spid="141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Program Loops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48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program loop</a:t>
            </a:r>
            <a:r>
              <a:rPr lang="en-US" dirty="0"/>
              <a:t> is a sequence of instructions that are executed many times, each time with a different set of data.</a:t>
            </a:r>
          </a:p>
          <a:p>
            <a:pPr algn="just"/>
            <a:r>
              <a:rPr lang="en-US" dirty="0"/>
              <a:t>A system program that translates a program written in a high-level programming language to a machine language program is called a </a:t>
            </a:r>
            <a:r>
              <a:rPr lang="en-US" i="1" dirty="0">
                <a:solidFill>
                  <a:schemeClr val="tx2"/>
                </a:solidFill>
              </a:rPr>
              <a:t>compiler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1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A.L.P. to Add 100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program is HEX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342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first address of operands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702" y="16166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6702" y="1616650"/>
            <a:ext cx="10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PTR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616650"/>
            <a:ext cx="1908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pointer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6702" y="1971040"/>
            <a:ext cx="109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NBR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197104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minus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CTR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2343090"/>
            <a:ext cx="195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702" y="26834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" y="304800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LOP,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6702" y="268345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2683450"/>
            <a:ext cx="218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/Clear accumulator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128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PTR  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3048000"/>
            <a:ext cx="2559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/Add an operand to AC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94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ISZ PTR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3409890"/>
            <a:ext cx="217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/Increment pointer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750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6702" y="3750250"/>
            <a:ext cx="947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ISZ CTR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19400" y="3750250"/>
            <a:ext cx="22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/Increment counter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4114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6702" y="4114800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LOP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4114800"/>
            <a:ext cx="21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/Repeat loop again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44766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6702" y="4476690"/>
            <a:ext cx="111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SUM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4476690"/>
            <a:ext cx="1334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sum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482721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702" y="482721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9400" y="482721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/Halt</a:t>
            </a:r>
          </a:p>
        </p:txBody>
      </p:sp>
    </p:spTree>
    <p:extLst>
      <p:ext uri="{BB962C8B-B14F-4D97-AF65-F5344CB8AC3E}">
        <p14:creationId xmlns:p14="http://schemas.microsoft.com/office/powerpoint/2010/main" val="29213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A.L.P. to Add 100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702" y="99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9060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150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990600"/>
            <a:ext cx="290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/First address of operands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371600"/>
            <a:ext cx="64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PTR,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702" y="1371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3716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371600"/>
            <a:ext cx="3744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/This location reserved for pointer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7526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NBR,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702" y="1752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6702" y="1752600"/>
            <a:ext cx="11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 -100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752600"/>
            <a:ext cx="341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/Constant to initialized counter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05" y="2114490"/>
            <a:ext cx="65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CTR,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507" y="2114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9507" y="2114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2205" y="2114490"/>
            <a:ext cx="397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/This location reserved for a counter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605" y="249549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SUM,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507" y="2495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9507" y="2495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2205" y="2495490"/>
            <a:ext cx="2084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/Sum is store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507" y="284601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9347" y="284601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22205" y="2846010"/>
            <a:ext cx="3362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operands is HEX 150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10A02-9D76-4BAB-AA26-8E4AFE579917}"/>
              </a:ext>
            </a:extLst>
          </p:cNvPr>
          <p:cNvSpPr txBox="1"/>
          <p:nvPr/>
        </p:nvSpPr>
        <p:spPr>
          <a:xfrm>
            <a:off x="263702" y="32219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3409C-82BE-4354-813A-E5FA0D5D37F0}"/>
              </a:ext>
            </a:extLst>
          </p:cNvPr>
          <p:cNvSpPr txBox="1"/>
          <p:nvPr/>
        </p:nvSpPr>
        <p:spPr>
          <a:xfrm>
            <a:off x="1406702" y="3221930"/>
            <a:ext cx="91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DEC 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8E260-8863-4029-979A-98AFE34FB9F1}"/>
              </a:ext>
            </a:extLst>
          </p:cNvPr>
          <p:cNvSpPr txBox="1"/>
          <p:nvPr/>
        </p:nvSpPr>
        <p:spPr>
          <a:xfrm>
            <a:off x="2819400" y="3221930"/>
            <a:ext cx="166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/First operand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10686-C472-49AC-B463-E3B774959EBB}"/>
              </a:ext>
            </a:extLst>
          </p:cNvPr>
          <p:cNvSpPr txBox="1"/>
          <p:nvPr/>
        </p:nvSpPr>
        <p:spPr>
          <a:xfrm>
            <a:off x="263702" y="430518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24A7E-D30E-45FA-8747-D2FA53E1EFF8}"/>
              </a:ext>
            </a:extLst>
          </p:cNvPr>
          <p:cNvSpPr txBox="1"/>
          <p:nvPr/>
        </p:nvSpPr>
        <p:spPr>
          <a:xfrm>
            <a:off x="1406702" y="4305181"/>
            <a:ext cx="91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DEC 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42D929-A941-4B08-A935-7CDF4BA31E55}"/>
              </a:ext>
            </a:extLst>
          </p:cNvPr>
          <p:cNvSpPr txBox="1"/>
          <p:nvPr/>
        </p:nvSpPr>
        <p:spPr>
          <a:xfrm>
            <a:off x="2819400" y="4305181"/>
            <a:ext cx="1632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/Last operand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765C6-5486-4740-B827-0DD1C09859B0}"/>
              </a:ext>
            </a:extLst>
          </p:cNvPr>
          <p:cNvSpPr txBox="1"/>
          <p:nvPr/>
        </p:nvSpPr>
        <p:spPr>
          <a:xfrm>
            <a:off x="265730" y="463151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995588-07C0-4A43-A47E-F5DEF3EFB303}"/>
              </a:ext>
            </a:extLst>
          </p:cNvPr>
          <p:cNvSpPr txBox="1"/>
          <p:nvPr/>
        </p:nvSpPr>
        <p:spPr>
          <a:xfrm>
            <a:off x="1408730" y="463151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944180-D506-4046-B418-C68A594C954E}"/>
              </a:ext>
            </a:extLst>
          </p:cNvPr>
          <p:cNvSpPr txBox="1"/>
          <p:nvPr/>
        </p:nvSpPr>
        <p:spPr>
          <a:xfrm>
            <a:off x="2821428" y="4631511"/>
            <a:ext cx="286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/End of symbolic program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9B240-E27D-4473-823A-6316AD765E4D}"/>
              </a:ext>
            </a:extLst>
          </p:cNvPr>
          <p:cNvSpPr txBox="1"/>
          <p:nvPr/>
        </p:nvSpPr>
        <p:spPr>
          <a:xfrm>
            <a:off x="339043" y="3325783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5C722-21BE-4313-AC79-2690B429A3F6}"/>
              </a:ext>
            </a:extLst>
          </p:cNvPr>
          <p:cNvSpPr txBox="1"/>
          <p:nvPr/>
        </p:nvSpPr>
        <p:spPr>
          <a:xfrm>
            <a:off x="339043" y="3591184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2933AA-0EE3-4F41-AA8F-C1473CB5C9DF}"/>
              </a:ext>
            </a:extLst>
          </p:cNvPr>
          <p:cNvSpPr txBox="1"/>
          <p:nvPr/>
        </p:nvSpPr>
        <p:spPr>
          <a:xfrm>
            <a:off x="339043" y="3856585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1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Machine Language</a:t>
            </a:r>
          </a:p>
          <a:p>
            <a:r>
              <a:rPr lang="en-US" dirty="0"/>
              <a:t>Assembly Language</a:t>
            </a:r>
          </a:p>
          <a:p>
            <a:r>
              <a:rPr lang="en-US" dirty="0"/>
              <a:t>Assembler</a:t>
            </a:r>
          </a:p>
          <a:p>
            <a:r>
              <a:rPr lang="en-US" dirty="0"/>
              <a:t>Program loops</a:t>
            </a:r>
          </a:p>
          <a:p>
            <a:r>
              <a:rPr lang="en-US" dirty="0"/>
              <a:t>Programming Arithmetic and logic operations</a:t>
            </a:r>
          </a:p>
          <a:p>
            <a:r>
              <a:rPr lang="en-US" dirty="0"/>
              <a:t>Subroutines</a:t>
            </a:r>
          </a:p>
          <a:p>
            <a:r>
              <a:rPr lang="en-US" dirty="0"/>
              <a:t>I-O Programming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5885"/>
            <a:ext cx="8763000" cy="808037"/>
          </a:xfrm>
        </p:spPr>
        <p:txBody>
          <a:bodyPr>
            <a:noAutofit/>
          </a:bodyPr>
          <a:lstStyle/>
          <a:p>
            <a:r>
              <a:rPr lang="en-US" sz="3200" dirty="0"/>
              <a:t>A.L.P. to clear the contents of hex locations 500 to 5FF with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program is HEX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356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23565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235650"/>
            <a:ext cx="342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first address of operands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702" y="1555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6702" y="1555690"/>
            <a:ext cx="10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PTR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555690"/>
            <a:ext cx="1908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pointer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1879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6702" y="1879600"/>
            <a:ext cx="109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NBR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187960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minus 255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2211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702" y="222117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CTR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2221170"/>
            <a:ext cx="195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702" y="25615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" y="290576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LOP,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6702" y="256153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2561530"/>
            <a:ext cx="218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/Clear accumulator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29057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2905760"/>
            <a:ext cx="11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PTR  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2905760"/>
            <a:ext cx="413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zero to location pointed by PTR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257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702" y="3257490"/>
            <a:ext cx="94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ISZ PTR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3257490"/>
            <a:ext cx="217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/Increment pointer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597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6702" y="3597850"/>
            <a:ext cx="947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ISZ CTR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19400" y="3597850"/>
            <a:ext cx="22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/Increment counter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3962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6702" y="3962400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LOP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3962400"/>
            <a:ext cx="21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/Repeat loop again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433324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702" y="433324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9400" y="433324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/Halt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BFC1F-8669-4D34-B6FF-029C14ABBF59}"/>
              </a:ext>
            </a:extLst>
          </p:cNvPr>
          <p:cNvSpPr txBox="1"/>
          <p:nvPr/>
        </p:nvSpPr>
        <p:spPr>
          <a:xfrm>
            <a:off x="680904" y="4691985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ADS,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A8DCC-C643-48C1-ABF7-08C4F34B87BB}"/>
              </a:ext>
            </a:extLst>
          </p:cNvPr>
          <p:cNvSpPr txBox="1"/>
          <p:nvPr/>
        </p:nvSpPr>
        <p:spPr>
          <a:xfrm>
            <a:off x="147320" y="46919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6D0AD-8B29-4296-9D07-C23DF78C5783}"/>
              </a:ext>
            </a:extLst>
          </p:cNvPr>
          <p:cNvSpPr txBox="1"/>
          <p:nvPr/>
        </p:nvSpPr>
        <p:spPr>
          <a:xfrm>
            <a:off x="1410045" y="4691985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500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5AE17-9EB0-49EA-95BC-9ECC19F55594}"/>
              </a:ext>
            </a:extLst>
          </p:cNvPr>
          <p:cNvSpPr txBox="1"/>
          <p:nvPr/>
        </p:nvSpPr>
        <p:spPr>
          <a:xfrm>
            <a:off x="2819400" y="4691985"/>
            <a:ext cx="290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/First address of operands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8E98AC-254E-41E2-A030-60981C3E3AB8}"/>
              </a:ext>
            </a:extLst>
          </p:cNvPr>
          <p:cNvSpPr txBox="1"/>
          <p:nvPr/>
        </p:nvSpPr>
        <p:spPr>
          <a:xfrm>
            <a:off x="683828" y="5029200"/>
            <a:ext cx="64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PTR,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A1A117-BB0E-44CC-859C-58634A0604D1}"/>
              </a:ext>
            </a:extLst>
          </p:cNvPr>
          <p:cNvSpPr txBox="1"/>
          <p:nvPr/>
        </p:nvSpPr>
        <p:spPr>
          <a:xfrm>
            <a:off x="144515" y="5029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788C98-0C36-409C-BFB8-387E6C430E45}"/>
              </a:ext>
            </a:extLst>
          </p:cNvPr>
          <p:cNvSpPr txBox="1"/>
          <p:nvPr/>
        </p:nvSpPr>
        <p:spPr>
          <a:xfrm>
            <a:off x="1413760" y="5017103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731D0F-9395-45F9-AFA1-0D3891F70DF3}"/>
              </a:ext>
            </a:extLst>
          </p:cNvPr>
          <p:cNvSpPr txBox="1"/>
          <p:nvPr/>
        </p:nvSpPr>
        <p:spPr>
          <a:xfrm>
            <a:off x="2814320" y="5029200"/>
            <a:ext cx="3744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/This location reserved for pointer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63BA6-4A7B-40A6-80B7-4137AEFC252B}"/>
              </a:ext>
            </a:extLst>
          </p:cNvPr>
          <p:cNvSpPr txBox="1"/>
          <p:nvPr/>
        </p:nvSpPr>
        <p:spPr>
          <a:xfrm>
            <a:off x="683828" y="5369560"/>
            <a:ext cx="69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NBR,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43092F-4984-418B-B7E8-63AA717CD205}"/>
              </a:ext>
            </a:extLst>
          </p:cNvPr>
          <p:cNvSpPr txBox="1"/>
          <p:nvPr/>
        </p:nvSpPr>
        <p:spPr>
          <a:xfrm>
            <a:off x="144515" y="536956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5777B-ABA8-4284-8241-45AFCEC4AC41}"/>
              </a:ext>
            </a:extLst>
          </p:cNvPr>
          <p:cNvSpPr txBox="1"/>
          <p:nvPr/>
        </p:nvSpPr>
        <p:spPr>
          <a:xfrm>
            <a:off x="1413760" y="5357463"/>
            <a:ext cx="11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 </a:t>
            </a:r>
            <a:r>
              <a:rPr lang="en-US" sz="2000"/>
              <a:t>-255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DEC137-DA33-4CA5-ACFD-E0DD8CF4738C}"/>
              </a:ext>
            </a:extLst>
          </p:cNvPr>
          <p:cNvSpPr txBox="1"/>
          <p:nvPr/>
        </p:nvSpPr>
        <p:spPr>
          <a:xfrm>
            <a:off x="2814320" y="5369560"/>
            <a:ext cx="341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/Constant to initialized counter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73A485-EDBE-49E3-BFBC-F796DDCFAB95}"/>
              </a:ext>
            </a:extLst>
          </p:cNvPr>
          <p:cNvSpPr txBox="1"/>
          <p:nvPr/>
        </p:nvSpPr>
        <p:spPr>
          <a:xfrm>
            <a:off x="686633" y="5711130"/>
            <a:ext cx="65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CTR,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44ED7-106C-462B-9454-EA8E271370C6}"/>
              </a:ext>
            </a:extLst>
          </p:cNvPr>
          <p:cNvSpPr txBox="1"/>
          <p:nvPr/>
        </p:nvSpPr>
        <p:spPr>
          <a:xfrm>
            <a:off x="147320" y="57111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0E8797-83EE-43C1-83B6-0DD21918D123}"/>
              </a:ext>
            </a:extLst>
          </p:cNvPr>
          <p:cNvSpPr txBox="1"/>
          <p:nvPr/>
        </p:nvSpPr>
        <p:spPr>
          <a:xfrm>
            <a:off x="1416565" y="5699033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2BE25C-1D58-46F9-8953-BE41FCA7FC57}"/>
              </a:ext>
            </a:extLst>
          </p:cNvPr>
          <p:cNvSpPr txBox="1"/>
          <p:nvPr/>
        </p:nvSpPr>
        <p:spPr>
          <a:xfrm>
            <a:off x="2817125" y="5711130"/>
            <a:ext cx="397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/This location reserved for a counter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3D5E4E-A927-4111-A9A1-2109CEF5A0B3}"/>
              </a:ext>
            </a:extLst>
          </p:cNvPr>
          <p:cNvSpPr txBox="1"/>
          <p:nvPr/>
        </p:nvSpPr>
        <p:spPr>
          <a:xfrm>
            <a:off x="147320" y="60502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571647-89CE-4A00-976F-978749092683}"/>
              </a:ext>
            </a:extLst>
          </p:cNvPr>
          <p:cNvSpPr txBox="1"/>
          <p:nvPr/>
        </p:nvSpPr>
        <p:spPr>
          <a:xfrm>
            <a:off x="1416565" y="603818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C31AD-2D5C-4F54-B346-767AA55616CA}"/>
              </a:ext>
            </a:extLst>
          </p:cNvPr>
          <p:cNvSpPr txBox="1"/>
          <p:nvPr/>
        </p:nvSpPr>
        <p:spPr>
          <a:xfrm>
            <a:off x="2817125" y="6050280"/>
            <a:ext cx="286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/End of symbolic program</a:t>
            </a:r>
          </a:p>
        </p:txBody>
      </p:sp>
    </p:spTree>
    <p:extLst>
      <p:ext uri="{BB962C8B-B14F-4D97-AF65-F5344CB8AC3E}">
        <p14:creationId xmlns:p14="http://schemas.microsoft.com/office/powerpoint/2010/main" val="8880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42" grpId="0"/>
      <p:bldP spid="44" grpId="0"/>
      <p:bldP spid="45" grpId="0"/>
      <p:bldP spid="39" grpId="0"/>
      <p:bldP spid="40" grpId="0"/>
      <p:bldP spid="41" grpId="0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648200"/>
          </a:xfrm>
        </p:spPr>
        <p:txBody>
          <a:bodyPr>
            <a:noAutofit/>
          </a:bodyPr>
          <a:lstStyle/>
          <a:p>
            <a:r>
              <a:rPr lang="en-US" sz="9600" dirty="0"/>
              <a:t>Programming Arithmetic and Logic Operation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0191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A.L.P. to Add Two Double-Precision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849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7547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program is HEX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849" y="1276290"/>
            <a:ext cx="908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7547" y="1276290"/>
            <a:ext cx="142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A 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702" y="16166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4849" y="1616650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BL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7547" y="1626810"/>
            <a:ext cx="245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/Add B low, carry in 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4849" y="1981200"/>
            <a:ext cx="85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CL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7547" y="1981200"/>
            <a:ext cx="1772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C 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4849" y="234309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7547" y="2343090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/Clear 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702" y="26834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4849" y="268345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7547" y="2683450"/>
            <a:ext cx="388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/Circulate to bring carry into AC(16)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4849" y="304800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7547" y="3048000"/>
            <a:ext cx="244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/Add A high and carry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4849" y="340989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BH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7547" y="3409890"/>
            <a:ext cx="139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/Add B high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750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4849" y="3750250"/>
            <a:ext cx="90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7547" y="3750250"/>
            <a:ext cx="17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in C high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4114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4849" y="41148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547" y="41148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/Halt</a:t>
            </a:r>
          </a:p>
        </p:txBody>
      </p:sp>
    </p:spTree>
    <p:extLst>
      <p:ext uri="{BB962C8B-B14F-4D97-AF65-F5344CB8AC3E}">
        <p14:creationId xmlns:p14="http://schemas.microsoft.com/office/powerpoint/2010/main" val="31134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Subroutines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63682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set of common instructions that can be used in a program many times is called a </a:t>
            </a:r>
            <a:r>
              <a:rPr lang="en-US" i="1" dirty="0">
                <a:solidFill>
                  <a:schemeClr val="tx2"/>
                </a:solidFill>
              </a:rPr>
              <a:t>subroutine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Each time that a subroutine is used in the main part of the program, a branch is executed to the beginning of the subroutine.</a:t>
            </a:r>
          </a:p>
          <a:p>
            <a:pPr algn="just"/>
            <a:r>
              <a:rPr lang="en-US" dirty="0"/>
              <a:t>After the subroutine has been executed, a branch is made back to the main program.</a:t>
            </a:r>
          </a:p>
          <a:p>
            <a:pPr algn="just"/>
            <a:r>
              <a:rPr lang="en-US" dirty="0"/>
              <a:t>A subroutine consists of a self contained sequence of instructions that carries a given task.</a:t>
            </a:r>
          </a:p>
        </p:txBody>
      </p:sp>
    </p:spTree>
    <p:extLst>
      <p:ext uri="{BB962C8B-B14F-4D97-AF65-F5344CB8AC3E}">
        <p14:creationId xmlns:p14="http://schemas.microsoft.com/office/powerpoint/2010/main" val="15998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A.L.P. to demonstrate Subroutine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304" y="161664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4144" y="1616648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BSA SH4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746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77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702" y="26834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6702" y="2683450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BSA SH4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738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78073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6702" y="37807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1234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7364" y="37807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1464" y="415036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04304" y="415036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4321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5126" y="4150360"/>
            <a:ext cx="3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Y,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36707" y="12762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0800" y="12762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36707" y="16166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00800" y="161665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36707" y="19812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00800" y="1981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36707" y="234309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800" y="2343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36707" y="269361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00800" y="269361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36707" y="3048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00800" y="304800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MSK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36707" y="340989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340989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SH4 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6707" y="37908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00800" y="379089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FFF0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10369" y="37908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MSK,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8562" y="41910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14164" y="127629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SH4,</a:t>
            </a:r>
          </a:p>
        </p:txBody>
      </p:sp>
      <p:cxnSp>
        <p:nvCxnSpPr>
          <p:cNvPr id="5" name="Straight Arrow Connector 4"/>
          <p:cNvCxnSpPr>
            <a:stCxn id="14" idx="3"/>
            <a:endCxn id="50" idx="1"/>
          </p:cNvCxnSpPr>
          <p:nvPr/>
        </p:nvCxnSpPr>
        <p:spPr>
          <a:xfrm flipV="1">
            <a:off x="2450587" y="1476345"/>
            <a:ext cx="2686120" cy="34035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3" idx="3"/>
            <a:endCxn id="51" idx="3"/>
          </p:cNvCxnSpPr>
          <p:nvPr/>
        </p:nvCxnSpPr>
        <p:spPr>
          <a:xfrm flipH="1" flipV="1">
            <a:off x="7191401" y="1476345"/>
            <a:ext cx="452047" cy="2133600"/>
          </a:xfrm>
          <a:prstGeom prst="curvedConnector3">
            <a:avLst>
              <a:gd name="adj1" fmla="val -5057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7" idx="3"/>
          </p:cNvCxnSpPr>
          <p:nvPr/>
        </p:nvCxnSpPr>
        <p:spPr>
          <a:xfrm flipH="1">
            <a:off x="2153060" y="1657290"/>
            <a:ext cx="2944790" cy="52396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7" grpId="0"/>
      <p:bldP spid="19" grpId="0"/>
      <p:bldP spid="20" grpId="0"/>
      <p:bldP spid="22" grpId="0"/>
      <p:bldP spid="24" grpId="0"/>
      <p:bldP spid="26" grpId="0"/>
      <p:bldP spid="27" grpId="0"/>
      <p:bldP spid="29" grpId="0"/>
      <p:bldP spid="30" grpId="0"/>
      <p:bldP spid="32" grpId="0"/>
      <p:bldP spid="34" grpId="0"/>
      <p:bldP spid="43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57800"/>
          </a:xfrm>
        </p:spPr>
        <p:txBody>
          <a:bodyPr>
            <a:noAutofit/>
          </a:bodyPr>
          <a:lstStyle/>
          <a:p>
            <a:r>
              <a:rPr lang="en-US" sz="9600" dirty="0"/>
              <a:t>I-O Programming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1216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A.L.P. to input one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program is HEX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/Check input flag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702" y="16381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6702" y="16190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CIF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638178"/>
            <a:ext cx="346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/Flag = 0, branch to check again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19812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/Flag = 1, input character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2343090"/>
            <a:ext cx="182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/Print character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702" y="27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340989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6702" y="2704980"/>
            <a:ext cx="1049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CHR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2704980"/>
            <a:ext cx="187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character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3409890"/>
            <a:ext cx="241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/Store character here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7705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6702" y="377057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1276290"/>
            <a:ext cx="54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CIF,</a:t>
            </a:r>
          </a:p>
        </p:txBody>
      </p:sp>
    </p:spTree>
    <p:extLst>
      <p:ext uri="{BB962C8B-B14F-4D97-AF65-F5344CB8AC3E}">
        <p14:creationId xmlns:p14="http://schemas.microsoft.com/office/powerpoint/2010/main" val="26801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4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A.L.P. to output one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/Origin of program is HEX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1088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CHR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2636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/Load character into AC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5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65729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/Check output flag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02" y="2057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6702" y="2057400"/>
            <a:ext cx="113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COF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057400"/>
            <a:ext cx="346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/Flag = 0, branch to check again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702" y="2419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702" y="241929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241929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/Flag = 1, output character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797" y="32004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702" y="2819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28194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702" y="3200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702" y="320040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0057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3200400"/>
            <a:ext cx="2011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/Character is “W”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702" y="3581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6702" y="35814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1657290"/>
            <a:ext cx="64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COF,</a:t>
            </a:r>
          </a:p>
        </p:txBody>
      </p:sp>
    </p:spTree>
    <p:extLst>
      <p:ext uri="{BB962C8B-B14F-4D97-AF65-F5344CB8AC3E}">
        <p14:creationId xmlns:p14="http://schemas.microsoft.com/office/powerpoint/2010/main" val="3856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6" grpId="0"/>
      <p:bldP spid="27" grpId="0"/>
      <p:bldP spid="29" grpId="0"/>
      <p:bldP spid="30" grpId="0"/>
      <p:bldP spid="31" grpId="0"/>
      <p:bldP spid="32" grpId="0"/>
      <p:bldP spid="34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asked in GTU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an Assembler? With clear flowcharts for first and second pass, explain its working.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an assembly language program to add 10 numbers from memory.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a brief note on: Subroutine call and return.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an ALP for multiplying 3 integers stored in register stack.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an assembly program to multiply two positive numbers.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machine language? How it differs from assembly language?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Define pseudo-instruction.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For the following C language code, write assembly language program: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a, b, c;</a:t>
            </a:r>
          </a:p>
          <a:p>
            <a:pPr marL="0" indent="0" algn="just">
              <a:buNone/>
            </a:pPr>
            <a:r>
              <a:rPr lang="en-US" dirty="0"/>
              <a:t>	a = 83;  //plus 83</a:t>
            </a:r>
          </a:p>
          <a:p>
            <a:pPr marL="0" indent="0" algn="just">
              <a:buNone/>
            </a:pPr>
            <a:r>
              <a:rPr lang="en-US" dirty="0"/>
              <a:t>	b = -23; //minus 23</a:t>
            </a:r>
          </a:p>
          <a:p>
            <a:pPr marL="0" indent="0" algn="just">
              <a:buNone/>
            </a:pPr>
            <a:r>
              <a:rPr lang="en-US" dirty="0"/>
              <a:t>	c = a + b;</a:t>
            </a:r>
          </a:p>
        </p:txBody>
      </p:sp>
    </p:spTree>
    <p:extLst>
      <p:ext uri="{BB962C8B-B14F-4D97-AF65-F5344CB8AC3E}">
        <p14:creationId xmlns:p14="http://schemas.microsoft.com/office/powerpoint/2010/main" val="7933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Machine Language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91958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Program</a:t>
            </a:r>
          </a:p>
          <a:p>
            <a:pPr marL="342900" indent="0" algn="just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program</a:t>
            </a:r>
            <a:r>
              <a:rPr lang="en-US" dirty="0"/>
              <a:t> is a list of instructions or statements for directing the computer to perform a required data-processing task.</a:t>
            </a:r>
          </a:p>
        </p:txBody>
      </p:sp>
    </p:spTree>
    <p:extLst>
      <p:ext uri="{BB962C8B-B14F-4D97-AF65-F5344CB8AC3E}">
        <p14:creationId xmlns:p14="http://schemas.microsoft.com/office/powerpoint/2010/main" val="38494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code</a:t>
            </a:r>
          </a:p>
          <a:p>
            <a:pPr marL="342900" indent="0" algn="just">
              <a:buNone/>
            </a:pPr>
            <a:r>
              <a:rPr lang="en-US" dirty="0"/>
              <a:t>This is a sequence of instructions and operands in binary that list the exact representation of instructions as they appear in computer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1734"/>
              </p:ext>
            </p:extLst>
          </p:nvPr>
        </p:nvGraphicFramePr>
        <p:xfrm>
          <a:off x="1524000" y="2895600"/>
          <a:ext cx="6096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20" indent="-342900"/>
            <a:r>
              <a:rPr lang="en-US" dirty="0"/>
              <a:t>Octal or hexadecimal code</a:t>
            </a:r>
          </a:p>
          <a:p>
            <a:pPr marL="361950" indent="0" algn="just">
              <a:buNone/>
            </a:pPr>
            <a:r>
              <a:rPr lang="en-US" dirty="0"/>
              <a:t>This is an equivalent translation of the binary code to octal or     hexadecimal representation.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12568"/>
              </p:ext>
            </p:extLst>
          </p:nvPr>
        </p:nvGraphicFramePr>
        <p:xfrm>
          <a:off x="2476500" y="2590800"/>
          <a:ext cx="4191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20" indent="-342900"/>
            <a:r>
              <a:rPr lang="en-US" dirty="0"/>
              <a:t>Symbolic code</a:t>
            </a:r>
          </a:p>
          <a:p>
            <a:pPr marL="742950" lvl="1" indent="-342900"/>
            <a:r>
              <a:rPr lang="en-US" dirty="0"/>
              <a:t>The user employs </a:t>
            </a:r>
            <a:r>
              <a:rPr lang="en-US" i="1" dirty="0">
                <a:solidFill>
                  <a:schemeClr val="tx2"/>
                </a:solidFill>
              </a:rPr>
              <a:t>symbols</a:t>
            </a:r>
            <a:r>
              <a:rPr lang="en-US" dirty="0"/>
              <a:t> (letters, numerals, or special characters) for the operation part, the address part, and other parts of the instruction code.</a:t>
            </a:r>
          </a:p>
          <a:p>
            <a:pPr marL="742950" lvl="1" indent="-342900"/>
            <a:r>
              <a:rPr lang="en-US" dirty="0"/>
              <a:t>Each symbolic instruction can be translated into one binary coded instruction by a special program called an assembler and language is referred to as an </a:t>
            </a:r>
            <a:r>
              <a:rPr lang="en-US" i="1" dirty="0">
                <a:solidFill>
                  <a:schemeClr val="tx2"/>
                </a:solidFill>
              </a:rPr>
              <a:t>assembly language program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94612"/>
              </p:ext>
            </p:extLst>
          </p:nvPr>
        </p:nvGraphicFramePr>
        <p:xfrm>
          <a:off x="1524000" y="3434078"/>
          <a:ext cx="6096003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/>
                        <a:t>Location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 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first operand</a:t>
                      </a:r>
                      <a:r>
                        <a:rPr lang="en-US" baseline="0" dirty="0"/>
                        <a:t> into 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second operand</a:t>
                      </a:r>
                      <a:r>
                        <a:rPr lang="en-US" baseline="0" dirty="0"/>
                        <a:t> to 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 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sum</a:t>
                      </a:r>
                      <a:r>
                        <a:rPr lang="en-US" baseline="0" dirty="0"/>
                        <a:t> in location 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</a:t>
                      </a:r>
                      <a:r>
                        <a:rPr lang="en-US" baseline="0" dirty="0"/>
                        <a:t> 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  <a:r>
                        <a:rPr lang="en-US" baseline="0" dirty="0"/>
                        <a:t> operand (negative)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sum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20" indent="-342900"/>
            <a:r>
              <a:rPr lang="en-US" dirty="0"/>
              <a:t>High-level programming languages</a:t>
            </a:r>
          </a:p>
          <a:p>
            <a:pPr marL="742950" lvl="1" indent="-342900"/>
            <a:r>
              <a:rPr lang="en-US" dirty="0"/>
              <a:t>These are special languages developed to reflect the procedures used in the solution of a problem rather than be concerned with the computer hardware behavior. E.g. Fortran, C++, Java, etc.</a:t>
            </a:r>
          </a:p>
          <a:p>
            <a:pPr marL="742950" lvl="1" indent="-342900"/>
            <a:r>
              <a:rPr lang="en-US" dirty="0"/>
              <a:t>The program is written in a sequence of statements in a form that people prefer to think in when solving a problem.</a:t>
            </a:r>
          </a:p>
          <a:p>
            <a:pPr marL="742950" lvl="1" indent="-342900"/>
            <a:r>
              <a:rPr lang="en-US" dirty="0"/>
              <a:t>However, each statement must be translated into a sequence of binary instructions before the program can be executed in a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3225" y="4419600"/>
            <a:ext cx="325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A, B, C</a:t>
            </a:r>
          </a:p>
          <a:p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A, 83 B,-23</a:t>
            </a:r>
          </a:p>
          <a:p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50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Assembly Language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 Programming </a:t>
            </a:r>
            <a:r>
              <a:rPr lang="en-US" dirty="0"/>
              <a:t>Basic Computer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5318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32210</TotalTime>
  <Words>1759</Words>
  <Application>Microsoft Office PowerPoint</Application>
  <PresentationFormat>On-screen Show (4:3)</PresentationFormat>
  <Paragraphs>511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Open Sans Extrabold</vt:lpstr>
      <vt:lpstr>Open Sans Semibold</vt:lpstr>
      <vt:lpstr>Wingdings</vt:lpstr>
      <vt:lpstr>Office Theme</vt:lpstr>
      <vt:lpstr>PowerPoint Presentation</vt:lpstr>
      <vt:lpstr>Topics to be covered</vt:lpstr>
      <vt:lpstr>Machine Language</vt:lpstr>
      <vt:lpstr>Machine Language</vt:lpstr>
      <vt:lpstr>Categories of programs</vt:lpstr>
      <vt:lpstr>Categories of programs</vt:lpstr>
      <vt:lpstr>Categories of programs</vt:lpstr>
      <vt:lpstr>Categories of programs</vt:lpstr>
      <vt:lpstr>Assembly Language</vt:lpstr>
      <vt:lpstr>Pseudo Instruction</vt:lpstr>
      <vt:lpstr>Assembler</vt:lpstr>
      <vt:lpstr>Assembler</vt:lpstr>
      <vt:lpstr>A.L.P. to subtract 2 numbers</vt:lpstr>
      <vt:lpstr>First Pass of an assembler</vt:lpstr>
      <vt:lpstr>PowerPoint Presentation</vt:lpstr>
      <vt:lpstr>Program Loops</vt:lpstr>
      <vt:lpstr>Program Loops</vt:lpstr>
      <vt:lpstr>A.L.P. to Add 100 Numbers</vt:lpstr>
      <vt:lpstr>A.L.P. to Add 100 Numbers</vt:lpstr>
      <vt:lpstr>A.L.P. to clear the contents of hex locations 500 to 5FF with 0</vt:lpstr>
      <vt:lpstr>Programming Arithmetic and Logic Operation</vt:lpstr>
      <vt:lpstr>A.L.P. to Add Two Double-Precision Numbers</vt:lpstr>
      <vt:lpstr>Subroutines</vt:lpstr>
      <vt:lpstr>Subroutine</vt:lpstr>
      <vt:lpstr>A.L.P. to demonstrate Subroutine</vt:lpstr>
      <vt:lpstr>I-O Programming</vt:lpstr>
      <vt:lpstr>A.L.P. to input one character</vt:lpstr>
      <vt:lpstr>A.L.P. to output one character</vt:lpstr>
      <vt:lpstr>Questions asked in GTU exam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1410</cp:revision>
  <dcterms:created xsi:type="dcterms:W3CDTF">2013-05-17T03:00:03Z</dcterms:created>
  <dcterms:modified xsi:type="dcterms:W3CDTF">2020-01-29T02:57:14Z</dcterms:modified>
</cp:coreProperties>
</file>