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66"/>
  </p:notesMasterIdLst>
  <p:handoutMasterIdLst>
    <p:handoutMasterId r:id="rId67"/>
  </p:handoutMasterIdLst>
  <p:sldIdLst>
    <p:sldId id="440" r:id="rId2"/>
    <p:sldId id="351" r:id="rId3"/>
    <p:sldId id="441" r:id="rId4"/>
    <p:sldId id="442" r:id="rId5"/>
    <p:sldId id="443" r:id="rId6"/>
    <p:sldId id="444" r:id="rId7"/>
    <p:sldId id="356" r:id="rId8"/>
    <p:sldId id="355" r:id="rId9"/>
    <p:sldId id="357" r:id="rId10"/>
    <p:sldId id="380" r:id="rId11"/>
    <p:sldId id="381" r:id="rId12"/>
    <p:sldId id="382" r:id="rId13"/>
    <p:sldId id="383" r:id="rId14"/>
    <p:sldId id="385" r:id="rId15"/>
    <p:sldId id="359" r:id="rId16"/>
    <p:sldId id="386" r:id="rId17"/>
    <p:sldId id="366" r:id="rId18"/>
    <p:sldId id="360" r:id="rId19"/>
    <p:sldId id="361" r:id="rId20"/>
    <p:sldId id="362" r:id="rId21"/>
    <p:sldId id="363" r:id="rId22"/>
    <p:sldId id="364" r:id="rId23"/>
    <p:sldId id="365" r:id="rId24"/>
    <p:sldId id="388" r:id="rId25"/>
    <p:sldId id="369" r:id="rId26"/>
    <p:sldId id="405" r:id="rId27"/>
    <p:sldId id="370" r:id="rId28"/>
    <p:sldId id="371" r:id="rId29"/>
    <p:sldId id="372" r:id="rId30"/>
    <p:sldId id="373" r:id="rId31"/>
    <p:sldId id="374" r:id="rId32"/>
    <p:sldId id="375" r:id="rId33"/>
    <p:sldId id="376" r:id="rId34"/>
    <p:sldId id="377" r:id="rId35"/>
    <p:sldId id="378" r:id="rId36"/>
    <p:sldId id="379" r:id="rId37"/>
    <p:sldId id="445" r:id="rId38"/>
    <p:sldId id="389" r:id="rId39"/>
    <p:sldId id="392" r:id="rId40"/>
    <p:sldId id="391" r:id="rId41"/>
    <p:sldId id="393" r:id="rId42"/>
    <p:sldId id="394" r:id="rId43"/>
    <p:sldId id="395" r:id="rId44"/>
    <p:sldId id="397" r:id="rId45"/>
    <p:sldId id="396" r:id="rId46"/>
    <p:sldId id="406" r:id="rId47"/>
    <p:sldId id="407" r:id="rId48"/>
    <p:sldId id="408" r:id="rId49"/>
    <p:sldId id="409" r:id="rId50"/>
    <p:sldId id="410" r:id="rId51"/>
    <p:sldId id="411" r:id="rId52"/>
    <p:sldId id="412" r:id="rId53"/>
    <p:sldId id="398" r:id="rId54"/>
    <p:sldId id="399" r:id="rId55"/>
    <p:sldId id="400" r:id="rId56"/>
    <p:sldId id="401" r:id="rId57"/>
    <p:sldId id="402" r:id="rId58"/>
    <p:sldId id="404" r:id="rId59"/>
    <p:sldId id="446" r:id="rId60"/>
    <p:sldId id="403" r:id="rId61"/>
    <p:sldId id="414" r:id="rId62"/>
    <p:sldId id="413" r:id="rId63"/>
    <p:sldId id="415" r:id="rId64"/>
    <p:sldId id="416" r:id="rId6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NlxIBmGMtSBe2rHAFUJT/g==" hashData="ASf4N7viRkI1rkLysbimP2gXbM96qXCquNsVI+wvCiMlUpbARVjt2RgqcN97Cytzi4NQCs8KnxT2kCuHlj6VaA=="/>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85D8A"/>
    <a:srgbClr val="990000"/>
    <a:srgbClr val="4AA743"/>
    <a:srgbClr val="E40524"/>
    <a:srgbClr val="34495E"/>
    <a:srgbClr val="FF6702"/>
    <a:srgbClr val="D6B580"/>
    <a:srgbClr val="F8ED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0"/>
  </p:normalViewPr>
  <p:slideViewPr>
    <p:cSldViewPr>
      <p:cViewPr varScale="1">
        <p:scale>
          <a:sx n="86" d="100"/>
          <a:sy n="86" d="100"/>
        </p:scale>
        <p:origin x="1243" y="67"/>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54" d="100"/>
          <a:sy n="54" d="100"/>
        </p:scale>
        <p:origin x="2820" y="7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AAD4E04-80BD-4CB6-BEEE-8FE14939224F}" type="datetimeFigureOut">
              <a:rPr lang="en-US" smtClean="0"/>
              <a:t>2/11/2020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C791839-2856-42CC-B6B3-A1A17BB3F76D}" type="slidenum">
              <a:rPr lang="en-US" smtClean="0"/>
              <a:t>‹#›</a:t>
            </a:fld>
            <a:endParaRPr lang="en-US"/>
          </a:p>
        </p:txBody>
      </p:sp>
    </p:spTree>
    <p:extLst>
      <p:ext uri="{BB962C8B-B14F-4D97-AF65-F5344CB8AC3E}">
        <p14:creationId xmlns:p14="http://schemas.microsoft.com/office/powerpoint/2010/main" val="27710732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AEC9C6-1CE4-4880-838A-FB85AC35DCB4}" type="datetimeFigureOut">
              <a:rPr lang="en-US" smtClean="0"/>
              <a:pPr/>
              <a:t>2/11/2020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F7A3D7D-4DD0-4519-9573-665089B66871}" type="slidenum">
              <a:rPr lang="en-US" smtClean="0"/>
              <a:pPr/>
              <a:t>‹#›</a:t>
            </a:fld>
            <a:endParaRPr lang="en-US"/>
          </a:p>
        </p:txBody>
      </p:sp>
    </p:spTree>
    <p:extLst>
      <p:ext uri="{BB962C8B-B14F-4D97-AF65-F5344CB8AC3E}">
        <p14:creationId xmlns:p14="http://schemas.microsoft.com/office/powerpoint/2010/main" val="16749366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7A3D7D-4DD0-4519-9573-665089B66871}" type="slidenum">
              <a:rPr lang="en-US" smtClean="0"/>
              <a:pPr/>
              <a:t>3</a:t>
            </a:fld>
            <a:endParaRPr lang="en-US"/>
          </a:p>
        </p:txBody>
      </p:sp>
    </p:spTree>
    <p:extLst>
      <p:ext uri="{BB962C8B-B14F-4D97-AF65-F5344CB8AC3E}">
        <p14:creationId xmlns:p14="http://schemas.microsoft.com/office/powerpoint/2010/main" val="14919049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7A3D7D-4DD0-4519-9573-665089B66871}" type="slidenum">
              <a:rPr lang="en-US" smtClean="0"/>
              <a:pPr/>
              <a:t>7</a:t>
            </a:fld>
            <a:endParaRPr lang="en-US"/>
          </a:p>
        </p:txBody>
      </p:sp>
    </p:spTree>
    <p:extLst>
      <p:ext uri="{BB962C8B-B14F-4D97-AF65-F5344CB8AC3E}">
        <p14:creationId xmlns:p14="http://schemas.microsoft.com/office/powerpoint/2010/main" val="28712756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7A3D7D-4DD0-4519-9573-665089B66871}" type="slidenum">
              <a:rPr lang="en-US" smtClean="0"/>
              <a:pPr/>
              <a:t>17</a:t>
            </a:fld>
            <a:endParaRPr lang="en-US"/>
          </a:p>
        </p:txBody>
      </p:sp>
    </p:spTree>
    <p:extLst>
      <p:ext uri="{BB962C8B-B14F-4D97-AF65-F5344CB8AC3E}">
        <p14:creationId xmlns:p14="http://schemas.microsoft.com/office/powerpoint/2010/main" val="21778588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7A3D7D-4DD0-4519-9573-665089B66871}" type="slidenum">
              <a:rPr lang="en-US" smtClean="0"/>
              <a:pPr/>
              <a:t>24</a:t>
            </a:fld>
            <a:endParaRPr lang="en-US"/>
          </a:p>
        </p:txBody>
      </p:sp>
    </p:spTree>
    <p:extLst>
      <p:ext uri="{BB962C8B-B14F-4D97-AF65-F5344CB8AC3E}">
        <p14:creationId xmlns:p14="http://schemas.microsoft.com/office/powerpoint/2010/main" val="25346690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7A3D7D-4DD0-4519-9573-665089B66871}" type="slidenum">
              <a:rPr lang="en-US" smtClean="0"/>
              <a:pPr/>
              <a:t>38</a:t>
            </a:fld>
            <a:endParaRPr lang="en-US"/>
          </a:p>
        </p:txBody>
      </p:sp>
    </p:spTree>
    <p:extLst>
      <p:ext uri="{BB962C8B-B14F-4D97-AF65-F5344CB8AC3E}">
        <p14:creationId xmlns:p14="http://schemas.microsoft.com/office/powerpoint/2010/main" val="27158559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7A3D7D-4DD0-4519-9573-665089B66871}" type="slidenum">
              <a:rPr lang="en-US" smtClean="0"/>
              <a:pPr/>
              <a:t>44</a:t>
            </a:fld>
            <a:endParaRPr lang="en-US"/>
          </a:p>
        </p:txBody>
      </p:sp>
    </p:spTree>
    <p:extLst>
      <p:ext uri="{BB962C8B-B14F-4D97-AF65-F5344CB8AC3E}">
        <p14:creationId xmlns:p14="http://schemas.microsoft.com/office/powerpoint/2010/main" val="40128073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7A3D7D-4DD0-4519-9573-665089B66871}" type="slidenum">
              <a:rPr lang="en-US" smtClean="0"/>
              <a:pPr/>
              <a:t>57</a:t>
            </a:fld>
            <a:endParaRPr lang="en-US"/>
          </a:p>
        </p:txBody>
      </p:sp>
    </p:spTree>
    <p:extLst>
      <p:ext uri="{BB962C8B-B14F-4D97-AF65-F5344CB8AC3E}">
        <p14:creationId xmlns:p14="http://schemas.microsoft.com/office/powerpoint/2010/main" val="36669958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7A3D7D-4DD0-4519-9573-665089B66871}" type="slidenum">
              <a:rPr lang="en-US" smtClean="0"/>
              <a:pPr/>
              <a:t>59</a:t>
            </a:fld>
            <a:endParaRPr lang="en-US"/>
          </a:p>
        </p:txBody>
      </p:sp>
    </p:spTree>
    <p:extLst>
      <p:ext uri="{BB962C8B-B14F-4D97-AF65-F5344CB8AC3E}">
        <p14:creationId xmlns:p14="http://schemas.microsoft.com/office/powerpoint/2010/main" val="741604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lvl1pPr>
              <a:defRPr>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178" indent="0" algn="ctr">
              <a:buNone/>
              <a:defRPr>
                <a:solidFill>
                  <a:schemeClr val="tx1">
                    <a:tint val="75000"/>
                  </a:schemeClr>
                </a:solidFill>
              </a:defRPr>
            </a:lvl2pPr>
            <a:lvl3pPr marL="914354" indent="0" algn="ctr">
              <a:buNone/>
              <a:defRPr>
                <a:solidFill>
                  <a:schemeClr val="tx1">
                    <a:tint val="75000"/>
                  </a:schemeClr>
                </a:solidFill>
              </a:defRPr>
            </a:lvl3pPr>
            <a:lvl4pPr marL="1371532" indent="0" algn="ctr">
              <a:buNone/>
              <a:defRPr>
                <a:solidFill>
                  <a:schemeClr val="tx1">
                    <a:tint val="75000"/>
                  </a:schemeClr>
                </a:solidFill>
              </a:defRPr>
            </a:lvl4pPr>
            <a:lvl5pPr marL="1828709" indent="0" algn="ctr">
              <a:buNone/>
              <a:defRPr>
                <a:solidFill>
                  <a:schemeClr val="tx1">
                    <a:tint val="75000"/>
                  </a:schemeClr>
                </a:solidFill>
              </a:defRPr>
            </a:lvl5pPr>
            <a:lvl6pPr marL="2285886" indent="0" algn="ctr">
              <a:buNone/>
              <a:defRPr>
                <a:solidFill>
                  <a:schemeClr val="tx1">
                    <a:tint val="75000"/>
                  </a:schemeClr>
                </a:solidFill>
              </a:defRPr>
            </a:lvl6pPr>
            <a:lvl7pPr marL="2743063" indent="0" algn="ctr">
              <a:buNone/>
              <a:defRPr>
                <a:solidFill>
                  <a:schemeClr val="tx1">
                    <a:tint val="75000"/>
                  </a:schemeClr>
                </a:solidFill>
              </a:defRPr>
            </a:lvl7pPr>
            <a:lvl8pPr marL="3200240" indent="0" algn="ctr">
              <a:buNone/>
              <a:defRPr>
                <a:solidFill>
                  <a:schemeClr val="tx1">
                    <a:tint val="75000"/>
                  </a:schemeClr>
                </a:solidFill>
              </a:defRPr>
            </a:lvl8pPr>
            <a:lvl9pPr marL="3657418"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0500" y="106365"/>
            <a:ext cx="8763000" cy="808037"/>
          </a:xfrm>
        </p:spPr>
        <p:txBody>
          <a:bodyPr>
            <a:normAutofit/>
          </a:bodyPr>
          <a:lstStyle>
            <a:lvl1pPr algn="l">
              <a:defRPr sz="3600">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n-US" dirty="0"/>
              <a:t>Click to edit Master title style</a:t>
            </a:r>
          </a:p>
        </p:txBody>
      </p:sp>
      <p:sp>
        <p:nvSpPr>
          <p:cNvPr id="3" name="Content Placeholder 2"/>
          <p:cNvSpPr>
            <a:spLocks noGrp="1"/>
          </p:cNvSpPr>
          <p:nvPr>
            <p:ph idx="1"/>
          </p:nvPr>
        </p:nvSpPr>
        <p:spPr>
          <a:xfrm>
            <a:off x="190500" y="990600"/>
            <a:ext cx="8763000" cy="5334000"/>
          </a:xfrm>
        </p:spPr>
        <p:txBody>
          <a:bodyPr>
            <a:normAutofit/>
          </a:bodyPr>
          <a:lstStyle>
            <a:lvl1pPr marL="342883" indent="-342883">
              <a:lnSpc>
                <a:spcPct val="114000"/>
              </a:lnSpc>
              <a:buClrTx/>
              <a:buFont typeface="Wingdings" panose="05000000000000000000" pitchFamily="2" charset="2"/>
              <a:buChar char="§"/>
              <a:defRPr sz="2400">
                <a:latin typeface="+mj-lt"/>
                <a:ea typeface="Times New Roman" panose="02020603050405020304" pitchFamily="18" charset="0"/>
                <a:cs typeface="Times New Roman" panose="02020603050405020304" pitchFamily="18" charset="0"/>
              </a:defRPr>
            </a:lvl1pPr>
            <a:lvl2pPr marL="742913" indent="-285737" algn="just">
              <a:lnSpc>
                <a:spcPct val="114000"/>
              </a:lnSpc>
              <a:buClrTx/>
              <a:buFont typeface="Arial" panose="020B0604020202020204" pitchFamily="34" charset="0"/>
              <a:buChar char="•"/>
              <a:defRPr sz="2000">
                <a:latin typeface="+mj-lt"/>
                <a:ea typeface="Times New Roman" panose="02020603050405020304" pitchFamily="18" charset="0"/>
                <a:cs typeface="Times New Roman" panose="02020603050405020304" pitchFamily="18" charset="0"/>
              </a:defRPr>
            </a:lvl2pPr>
            <a:lvl3pPr algn="just">
              <a:lnSpc>
                <a:spcPct val="114000"/>
              </a:lnSpc>
              <a:buClrTx/>
              <a:defRPr sz="1800">
                <a:latin typeface="+mj-lt"/>
                <a:ea typeface="Times New Roman" panose="02020603050405020304" pitchFamily="18" charset="0"/>
                <a:cs typeface="Times New Roman" panose="02020603050405020304" pitchFamily="18" charset="0"/>
              </a:defRPr>
            </a:lvl3pPr>
            <a:lvl4pPr algn="just">
              <a:lnSpc>
                <a:spcPct val="114000"/>
              </a:lnSpc>
              <a:buClrTx/>
              <a:defRPr sz="1600">
                <a:latin typeface="+mj-lt"/>
                <a:ea typeface="Times New Roman" panose="02020603050405020304" pitchFamily="18" charset="0"/>
                <a:cs typeface="Times New Roman" panose="02020603050405020304" pitchFamily="18" charset="0"/>
              </a:defRPr>
            </a:lvl4pPr>
            <a:lvl5pPr algn="just">
              <a:lnSpc>
                <a:spcPct val="114000"/>
              </a:lnSpc>
              <a:buClrTx/>
              <a:defRPr sz="1600">
                <a:latin typeface="+mj-lt"/>
                <a:ea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ktangel 11"/>
          <p:cNvSpPr/>
          <p:nvPr userDrawn="1"/>
        </p:nvSpPr>
        <p:spPr>
          <a:xfrm>
            <a:off x="0" y="6477000"/>
            <a:ext cx="40386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883">
              <a:defRPr/>
            </a:pPr>
            <a:r>
              <a:rPr lang="da-DK" sz="1800" noProof="1">
                <a:solidFill>
                  <a:srgbClr val="FFFFFF"/>
                </a:solidFill>
                <a:latin typeface="+mj-lt"/>
                <a:ea typeface="Open Sans" panose="020B0606030504020204" pitchFamily="34" charset="0"/>
                <a:cs typeface="Open Sans" panose="020B0606030504020204" pitchFamily="34" charset="0"/>
              </a:rPr>
              <a:t>Unit</a:t>
            </a:r>
            <a:r>
              <a:rPr lang="da-DK" sz="1800" baseline="0" noProof="1">
                <a:solidFill>
                  <a:srgbClr val="FFFFFF"/>
                </a:solidFill>
                <a:latin typeface="+mj-lt"/>
                <a:ea typeface="Open Sans" panose="020B0606030504020204" pitchFamily="34" charset="0"/>
                <a:cs typeface="Open Sans" panose="020B0606030504020204" pitchFamily="34" charset="0"/>
              </a:rPr>
              <a:t> – 5: Central Processing Unit</a:t>
            </a:r>
            <a:endParaRPr lang="da-DK" sz="1800" noProof="1">
              <a:solidFill>
                <a:srgbClr val="FFFFFF"/>
              </a:solidFill>
              <a:latin typeface="+mj-lt"/>
              <a:ea typeface="Open Sans" panose="020B0606030504020204" pitchFamily="34" charset="0"/>
              <a:cs typeface="Open Sans" panose="020B0606030504020204" pitchFamily="34" charset="0"/>
            </a:endParaRPr>
          </a:p>
        </p:txBody>
      </p:sp>
      <p:cxnSp>
        <p:nvCxnSpPr>
          <p:cNvPr id="6" name="Straight Connector 5"/>
          <p:cNvCxnSpPr/>
          <p:nvPr userDrawn="1"/>
        </p:nvCxnSpPr>
        <p:spPr>
          <a:xfrm>
            <a:off x="190500" y="914400"/>
            <a:ext cx="8763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 name="Rektangel 11"/>
          <p:cNvSpPr/>
          <p:nvPr userDrawn="1"/>
        </p:nvSpPr>
        <p:spPr>
          <a:xfrm>
            <a:off x="4648200" y="6480727"/>
            <a:ext cx="44958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883">
              <a:defRPr/>
            </a:pPr>
            <a:r>
              <a:rPr lang="en-US" sz="1800" noProof="1">
                <a:solidFill>
                  <a:srgbClr val="FFFFFF"/>
                </a:solidFill>
                <a:latin typeface="+mj-lt"/>
                <a:ea typeface="Open Sans" panose="020B0606030504020204" pitchFamily="34" charset="0"/>
                <a:cs typeface="Open Sans" panose="020B0606030504020204" pitchFamily="34" charset="0"/>
              </a:rPr>
              <a:t>Darshan</a:t>
            </a:r>
            <a:r>
              <a:rPr lang="en-US" sz="1800" baseline="0" noProof="1">
                <a:solidFill>
                  <a:srgbClr val="FFFFFF"/>
                </a:solidFill>
                <a:latin typeface="+mj-lt"/>
                <a:ea typeface="Open Sans" panose="020B0606030504020204" pitchFamily="34" charset="0"/>
                <a:cs typeface="Open Sans" panose="020B0606030504020204" pitchFamily="34" charset="0"/>
              </a:rPr>
              <a:t> Institute of Engineering &amp; Technology</a:t>
            </a:r>
            <a:endParaRPr lang="da-DK" sz="1800" noProof="1">
              <a:solidFill>
                <a:srgbClr val="FFFFFF"/>
              </a:solidFill>
              <a:latin typeface="+mj-lt"/>
              <a:ea typeface="Open Sans" panose="020B0606030504020204" pitchFamily="34" charset="0"/>
              <a:cs typeface="Open Sans" panose="020B0606030504020204" pitchFamily="34" charset="0"/>
            </a:endParaRPr>
          </a:p>
        </p:txBody>
      </p:sp>
      <p:sp>
        <p:nvSpPr>
          <p:cNvPr id="10" name="Rektangel 11"/>
          <p:cNvSpPr/>
          <p:nvPr userDrawn="1"/>
        </p:nvSpPr>
        <p:spPr>
          <a:xfrm>
            <a:off x="4038600" y="6477000"/>
            <a:ext cx="6096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883" algn="ctr">
              <a:defRPr/>
            </a:pPr>
            <a:fld id="{4CCBBDC9-ADEB-48F3-A42C-1AD0249F062A}" type="slidenum">
              <a:rPr lang="da-DK" sz="1800" noProof="1" smtClean="0">
                <a:solidFill>
                  <a:srgbClr val="FFFFFF"/>
                </a:solidFill>
                <a:latin typeface="+mj-lt"/>
                <a:ea typeface="Open Sans" panose="020B0606030504020204" pitchFamily="34" charset="0"/>
                <a:cs typeface="Open Sans" panose="020B0606030504020204" pitchFamily="34" charset="0"/>
              </a:rPr>
              <a:pPr indent="-342883" algn="ctr">
                <a:defRPr/>
              </a:pPr>
              <a:t>‹#›</a:t>
            </a:fld>
            <a:endParaRPr lang="da-DK" sz="1800" noProof="1">
              <a:solidFill>
                <a:srgbClr val="FFFFFF"/>
              </a:solidFill>
              <a:latin typeface="+mj-lt"/>
              <a:ea typeface="Open Sans" panose="020B0606030504020204" pitchFamily="34" charset="0"/>
              <a:cs typeface="Open Sans" panose="020B0606030504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5"/>
            <a:ext cx="7772400" cy="1500187"/>
          </a:xfrm>
        </p:spPr>
        <p:txBody>
          <a:bodyPr anchor="b"/>
          <a:lstStyle>
            <a:lvl1pPr marL="0" indent="0">
              <a:buNone/>
              <a:defRPr sz="2000">
                <a:solidFill>
                  <a:schemeClr val="tx1">
                    <a:tint val="75000"/>
                  </a:schemeClr>
                </a:solidFill>
              </a:defRPr>
            </a:lvl1pPr>
            <a:lvl2pPr marL="457178" indent="0">
              <a:buNone/>
              <a:defRPr sz="1800">
                <a:solidFill>
                  <a:schemeClr val="tx1">
                    <a:tint val="75000"/>
                  </a:schemeClr>
                </a:solidFill>
              </a:defRPr>
            </a:lvl2pPr>
            <a:lvl3pPr marL="914354" indent="0">
              <a:buNone/>
              <a:defRPr sz="1600">
                <a:solidFill>
                  <a:schemeClr val="tx1">
                    <a:tint val="75000"/>
                  </a:schemeClr>
                </a:solidFill>
              </a:defRPr>
            </a:lvl3pPr>
            <a:lvl4pPr marL="1371532" indent="0">
              <a:buNone/>
              <a:defRPr sz="1400">
                <a:solidFill>
                  <a:schemeClr val="tx1">
                    <a:tint val="75000"/>
                  </a:schemeClr>
                </a:solidFill>
              </a:defRPr>
            </a:lvl4pPr>
            <a:lvl5pPr marL="1828709" indent="0">
              <a:buNone/>
              <a:defRPr sz="1400">
                <a:solidFill>
                  <a:schemeClr val="tx1">
                    <a:tint val="75000"/>
                  </a:schemeClr>
                </a:solidFill>
              </a:defRPr>
            </a:lvl5pPr>
            <a:lvl6pPr marL="2285886" indent="0">
              <a:buNone/>
              <a:defRPr sz="1400">
                <a:solidFill>
                  <a:schemeClr val="tx1">
                    <a:tint val="75000"/>
                  </a:schemeClr>
                </a:solidFill>
              </a:defRPr>
            </a:lvl6pPr>
            <a:lvl7pPr marL="2743063" indent="0">
              <a:buNone/>
              <a:defRPr sz="1400">
                <a:solidFill>
                  <a:schemeClr val="tx1">
                    <a:tint val="75000"/>
                  </a:schemeClr>
                </a:solidFill>
              </a:defRPr>
            </a:lvl7pPr>
            <a:lvl8pPr marL="3200240" indent="0">
              <a:buNone/>
              <a:defRPr sz="1400">
                <a:solidFill>
                  <a:schemeClr val="tx1">
                    <a:tint val="75000"/>
                  </a:schemeClr>
                </a:solidFill>
              </a:defRPr>
            </a:lvl8pPr>
            <a:lvl9pPr marL="3657418"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2" y="1535113"/>
            <a:ext cx="4040188" cy="639762"/>
          </a:xfrm>
        </p:spPr>
        <p:txBody>
          <a:bodyPr anchor="b"/>
          <a:lstStyle>
            <a:lvl1pPr marL="0" indent="0">
              <a:buNone/>
              <a:defRPr sz="2400" b="1"/>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3" indent="0">
              <a:buNone/>
              <a:defRPr sz="1600" b="1"/>
            </a:lvl7pPr>
            <a:lvl8pPr marL="3200240" indent="0">
              <a:buNone/>
              <a:defRPr sz="1600" b="1"/>
            </a:lvl8pPr>
            <a:lvl9pPr marL="3657418"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2"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7" y="1535113"/>
            <a:ext cx="4041775" cy="639762"/>
          </a:xfrm>
        </p:spPr>
        <p:txBody>
          <a:bodyPr anchor="b"/>
          <a:lstStyle>
            <a:lvl1pPr marL="0" indent="0">
              <a:buNone/>
              <a:defRPr sz="2400" b="1"/>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3" indent="0">
              <a:buNone/>
              <a:defRPr sz="1600" b="1"/>
            </a:lvl7pPr>
            <a:lvl8pPr marL="3200240" indent="0">
              <a:buNone/>
              <a:defRPr sz="1600" b="1"/>
            </a:lvl8pPr>
            <a:lvl9pPr marL="3657418"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1" y="273052"/>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2"/>
            <a:ext cx="3008313" cy="4691063"/>
          </a:xfrm>
        </p:spPr>
        <p:txBody>
          <a:bodyPr/>
          <a:lstStyle>
            <a:lvl1pPr marL="0" indent="0">
              <a:buNone/>
              <a:defRPr sz="1400"/>
            </a:lvl1pPr>
            <a:lvl2pPr marL="457178" indent="0">
              <a:buNone/>
              <a:defRPr sz="1200"/>
            </a:lvl2pPr>
            <a:lvl3pPr marL="914354" indent="0">
              <a:buNone/>
              <a:defRPr sz="1000"/>
            </a:lvl3pPr>
            <a:lvl4pPr marL="1371532" indent="0">
              <a:buNone/>
              <a:defRPr sz="900"/>
            </a:lvl4pPr>
            <a:lvl5pPr marL="1828709" indent="0">
              <a:buNone/>
              <a:defRPr sz="900"/>
            </a:lvl5pPr>
            <a:lvl6pPr marL="2285886" indent="0">
              <a:buNone/>
              <a:defRPr sz="900"/>
            </a:lvl6pPr>
            <a:lvl7pPr marL="2743063" indent="0">
              <a:buNone/>
              <a:defRPr sz="900"/>
            </a:lvl7pPr>
            <a:lvl8pPr marL="3200240" indent="0">
              <a:buNone/>
              <a:defRPr sz="900"/>
            </a:lvl8pPr>
            <a:lvl9pPr marL="3657418"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178" indent="0">
              <a:buNone/>
              <a:defRPr sz="2800"/>
            </a:lvl2pPr>
            <a:lvl3pPr marL="914354" indent="0">
              <a:buNone/>
              <a:defRPr sz="2400"/>
            </a:lvl3pPr>
            <a:lvl4pPr marL="1371532" indent="0">
              <a:buNone/>
              <a:defRPr sz="2000"/>
            </a:lvl4pPr>
            <a:lvl5pPr marL="1828709" indent="0">
              <a:buNone/>
              <a:defRPr sz="2000"/>
            </a:lvl5pPr>
            <a:lvl6pPr marL="2285886" indent="0">
              <a:buNone/>
              <a:defRPr sz="2000"/>
            </a:lvl6pPr>
            <a:lvl7pPr marL="2743063" indent="0">
              <a:buNone/>
              <a:defRPr sz="2000"/>
            </a:lvl7pPr>
            <a:lvl8pPr marL="3200240" indent="0">
              <a:buNone/>
              <a:defRPr sz="2000"/>
            </a:lvl8pPr>
            <a:lvl9pPr marL="3657418" indent="0">
              <a:buNone/>
              <a:defRPr sz="2000"/>
            </a:lvl9pPr>
          </a:lstStyle>
          <a:p>
            <a:endParaRPr lang="en-US"/>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178" indent="0">
              <a:buNone/>
              <a:defRPr sz="1200"/>
            </a:lvl2pPr>
            <a:lvl3pPr marL="914354" indent="0">
              <a:buNone/>
              <a:defRPr sz="1000"/>
            </a:lvl3pPr>
            <a:lvl4pPr marL="1371532" indent="0">
              <a:buNone/>
              <a:defRPr sz="900"/>
            </a:lvl4pPr>
            <a:lvl5pPr marL="1828709" indent="0">
              <a:buNone/>
              <a:defRPr sz="900"/>
            </a:lvl5pPr>
            <a:lvl6pPr marL="2285886" indent="0">
              <a:buNone/>
              <a:defRPr sz="900"/>
            </a:lvl6pPr>
            <a:lvl7pPr marL="2743063" indent="0">
              <a:buNone/>
              <a:defRPr sz="900"/>
            </a:lvl7pPr>
            <a:lvl8pPr marL="3200240" indent="0">
              <a:buNone/>
              <a:defRPr sz="900"/>
            </a:lvl8pPr>
            <a:lvl9pPr marL="3657418"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A8BEFB-AE5B-48F9-BBAD-B489CDE48C8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354" rtl="0" eaLnBrk="1" latinLnBrk="0" hangingPunct="1">
        <a:spcBef>
          <a:spcPct val="0"/>
        </a:spcBef>
        <a:buNone/>
        <a:defRPr sz="4400" kern="1200">
          <a:solidFill>
            <a:schemeClr val="tx1"/>
          </a:solidFill>
          <a:latin typeface="+mj-lt"/>
          <a:ea typeface="+mj-ea"/>
          <a:cs typeface="+mj-cs"/>
        </a:defRPr>
      </a:lvl1pPr>
    </p:titleStyle>
    <p:bodyStyle>
      <a:lvl1pPr marL="342883" indent="-342883" algn="l" defTabSz="914354"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13" indent="-285737" algn="l" defTabSz="914354"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42" indent="-228588" algn="l" defTabSz="914354"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20" indent="-228588" algn="l" defTabSz="914354"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297" indent="-228588" algn="l" defTabSz="914354"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474" indent="-228588" algn="l" defTabSz="91435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52" indent="-228588" algn="l" defTabSz="91435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28" indent="-228588" algn="l" defTabSz="91435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06" indent="-228588" algn="l" defTabSz="914354"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3"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0.png"/><Relationship Id="rId4" Type="http://schemas.openxmlformats.org/officeDocument/2006/relationships/image" Target="../media/image20.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9"/>
          <p:cNvPicPr>
            <a:picLocks noChangeAspect="1"/>
          </p:cNvPicPr>
          <p:nvPr/>
        </p:nvPicPr>
        <p:blipFill rotWithShape="1">
          <a:blip r:embed="rId2">
            <a:extLst>
              <a:ext uri="{28A0092B-C50C-407E-A947-70E740481C1C}">
                <a14:useLocalDpi xmlns:a14="http://schemas.microsoft.com/office/drawing/2010/main" val="0"/>
              </a:ext>
            </a:extLst>
          </a:blip>
          <a:srcRect b="25000"/>
          <a:stretch/>
        </p:blipFill>
        <p:spPr>
          <a:xfrm>
            <a:off x="0" y="0"/>
            <a:ext cx="9144000" cy="6858000"/>
          </a:xfrm>
          <a:prstGeom prst="rect">
            <a:avLst/>
          </a:prstGeom>
        </p:spPr>
      </p:pic>
      <p:grpSp>
        <p:nvGrpSpPr>
          <p:cNvPr id="20" name="Group 19"/>
          <p:cNvGrpSpPr/>
          <p:nvPr/>
        </p:nvGrpSpPr>
        <p:grpSpPr>
          <a:xfrm>
            <a:off x="-14748" y="986564"/>
            <a:ext cx="9158748" cy="4884873"/>
            <a:chOff x="-14748" y="986564"/>
            <a:chExt cx="9158748" cy="4884873"/>
          </a:xfrm>
        </p:grpSpPr>
        <p:sp>
          <p:nvSpPr>
            <p:cNvPr id="22" name="TextBox 21"/>
            <p:cNvSpPr txBox="1"/>
            <p:nvPr/>
          </p:nvSpPr>
          <p:spPr>
            <a:xfrm>
              <a:off x="177782" y="4812105"/>
              <a:ext cx="3280228" cy="400110"/>
            </a:xfrm>
            <a:prstGeom prst="rect">
              <a:avLst/>
            </a:prstGeom>
            <a:noFill/>
          </p:spPr>
          <p:txBody>
            <a:bodyPr wrap="square" rtlCol="0">
              <a:spAutoFit/>
            </a:bodyPr>
            <a:lstStyle/>
            <a:p>
              <a:r>
                <a:rPr lang="en-US" sz="2000" b="1" dirty="0"/>
                <a:t>Prof. Krunal D. Vyas</a:t>
              </a:r>
            </a:p>
          </p:txBody>
        </p:sp>
        <p:sp>
          <p:nvSpPr>
            <p:cNvPr id="23" name="TextBox 22"/>
            <p:cNvSpPr txBox="1"/>
            <p:nvPr/>
          </p:nvSpPr>
          <p:spPr>
            <a:xfrm>
              <a:off x="297915" y="5225106"/>
              <a:ext cx="3406140" cy="646331"/>
            </a:xfrm>
            <a:prstGeom prst="rect">
              <a:avLst/>
            </a:prstGeom>
            <a:noFill/>
          </p:spPr>
          <p:txBody>
            <a:bodyPr wrap="square" rtlCol="0">
              <a:spAutoFit/>
            </a:bodyPr>
            <a:lstStyle/>
            <a:p>
              <a:r>
                <a:rPr lang="en-US" dirty="0"/>
                <a:t>     96019 01005</a:t>
              </a:r>
            </a:p>
            <a:p>
              <a:r>
                <a:rPr lang="en-US" dirty="0"/>
                <a:t>     krunal.vyas@darshan.ac.in</a:t>
              </a:r>
            </a:p>
          </p:txBody>
        </p:sp>
        <p:pic>
          <p:nvPicPr>
            <p:cNvPr id="24" name="Picture 2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07780" y="4680812"/>
              <a:ext cx="3662363" cy="1190625"/>
            </a:xfrm>
            <a:prstGeom prst="rect">
              <a:avLst/>
            </a:prstGeom>
          </p:spPr>
        </p:pic>
        <p:grpSp>
          <p:nvGrpSpPr>
            <p:cNvPr id="25" name="Shape 411"/>
            <p:cNvGrpSpPr/>
            <p:nvPr/>
          </p:nvGrpSpPr>
          <p:grpSpPr>
            <a:xfrm>
              <a:off x="272251" y="5632170"/>
              <a:ext cx="216000" cy="144000"/>
              <a:chOff x="564675" y="1700625"/>
              <a:chExt cx="465200" cy="314200"/>
            </a:xfrm>
            <a:solidFill>
              <a:schemeClr val="accent2"/>
            </a:solidFill>
          </p:grpSpPr>
          <p:sp>
            <p:nvSpPr>
              <p:cNvPr id="53" name="Shape 412"/>
              <p:cNvSpPr/>
              <p:nvPr/>
            </p:nvSpPr>
            <p:spPr>
              <a:xfrm>
                <a:off x="564675" y="1700625"/>
                <a:ext cx="465200" cy="29250"/>
              </a:xfrm>
              <a:custGeom>
                <a:avLst/>
                <a:gdLst/>
                <a:ahLst/>
                <a:cxnLst/>
                <a:rect l="0" t="0" r="0" b="0"/>
                <a:pathLst>
                  <a:path w="18608" h="1170" fill="none" extrusionOk="0">
                    <a:moveTo>
                      <a:pt x="18608" y="1170"/>
                    </a:moveTo>
                    <a:lnTo>
                      <a:pt x="18608" y="488"/>
                    </a:lnTo>
                    <a:lnTo>
                      <a:pt x="18608" y="488"/>
                    </a:lnTo>
                    <a:lnTo>
                      <a:pt x="18608" y="390"/>
                    </a:lnTo>
                    <a:lnTo>
                      <a:pt x="18559" y="293"/>
                    </a:lnTo>
                    <a:lnTo>
                      <a:pt x="18535" y="220"/>
                    </a:lnTo>
                    <a:lnTo>
                      <a:pt x="18462" y="147"/>
                    </a:lnTo>
                    <a:lnTo>
                      <a:pt x="18389" y="74"/>
                    </a:lnTo>
                    <a:lnTo>
                      <a:pt x="18316" y="49"/>
                    </a:lnTo>
                    <a:lnTo>
                      <a:pt x="18218" y="1"/>
                    </a:lnTo>
                    <a:lnTo>
                      <a:pt x="18121" y="1"/>
                    </a:lnTo>
                    <a:lnTo>
                      <a:pt x="488" y="1"/>
                    </a:lnTo>
                    <a:lnTo>
                      <a:pt x="488" y="1"/>
                    </a:lnTo>
                    <a:lnTo>
                      <a:pt x="390" y="1"/>
                    </a:lnTo>
                    <a:lnTo>
                      <a:pt x="293" y="49"/>
                    </a:lnTo>
                    <a:lnTo>
                      <a:pt x="220" y="74"/>
                    </a:lnTo>
                    <a:lnTo>
                      <a:pt x="147" y="147"/>
                    </a:lnTo>
                    <a:lnTo>
                      <a:pt x="74" y="220"/>
                    </a:lnTo>
                    <a:lnTo>
                      <a:pt x="49" y="293"/>
                    </a:lnTo>
                    <a:lnTo>
                      <a:pt x="1" y="390"/>
                    </a:lnTo>
                    <a:lnTo>
                      <a:pt x="1" y="488"/>
                    </a:lnTo>
                    <a:lnTo>
                      <a:pt x="1" y="1170"/>
                    </a:lnTo>
                  </a:path>
                </a:pathLst>
              </a:custGeom>
              <a:grpFill/>
              <a:ln w="12175" cap="rnd" cmpd="sng">
                <a:solidFill>
                  <a:srgbClr val="59595B"/>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solidFill>
                    <a:srgbClr val="ED7D31"/>
                  </a:solidFill>
                </a:endParaRPr>
              </a:p>
            </p:txBody>
          </p:sp>
          <p:sp>
            <p:nvSpPr>
              <p:cNvPr id="54" name="Shape 413"/>
              <p:cNvSpPr/>
              <p:nvPr/>
            </p:nvSpPr>
            <p:spPr>
              <a:xfrm>
                <a:off x="564675" y="1732300"/>
                <a:ext cx="465200" cy="272175"/>
              </a:xfrm>
              <a:custGeom>
                <a:avLst/>
                <a:gdLst/>
                <a:ahLst/>
                <a:cxnLst/>
                <a:rect l="0" t="0" r="0" b="0"/>
                <a:pathLst>
                  <a:path w="18608" h="10887" fill="none" extrusionOk="0">
                    <a:moveTo>
                      <a:pt x="13493" y="7209"/>
                    </a:moveTo>
                    <a:lnTo>
                      <a:pt x="18608" y="10887"/>
                    </a:lnTo>
                    <a:lnTo>
                      <a:pt x="18608" y="10887"/>
                    </a:lnTo>
                    <a:lnTo>
                      <a:pt x="18608" y="10814"/>
                    </a:lnTo>
                    <a:lnTo>
                      <a:pt x="18608" y="0"/>
                    </a:lnTo>
                    <a:lnTo>
                      <a:pt x="9450" y="6625"/>
                    </a:lnTo>
                    <a:lnTo>
                      <a:pt x="9450" y="6625"/>
                    </a:lnTo>
                    <a:lnTo>
                      <a:pt x="9377" y="6673"/>
                    </a:lnTo>
                    <a:lnTo>
                      <a:pt x="9304" y="6673"/>
                    </a:lnTo>
                    <a:lnTo>
                      <a:pt x="9304" y="6673"/>
                    </a:lnTo>
                    <a:lnTo>
                      <a:pt x="9231" y="6673"/>
                    </a:lnTo>
                    <a:lnTo>
                      <a:pt x="9158" y="6625"/>
                    </a:lnTo>
                    <a:lnTo>
                      <a:pt x="1" y="0"/>
                    </a:lnTo>
                    <a:lnTo>
                      <a:pt x="1" y="10814"/>
                    </a:lnTo>
                    <a:lnTo>
                      <a:pt x="1" y="10814"/>
                    </a:lnTo>
                    <a:lnTo>
                      <a:pt x="1" y="10887"/>
                    </a:lnTo>
                    <a:lnTo>
                      <a:pt x="5115" y="7209"/>
                    </a:lnTo>
                  </a:path>
                </a:pathLst>
              </a:custGeom>
              <a:grpFill/>
              <a:ln w="12175" cap="rnd" cmpd="sng">
                <a:solidFill>
                  <a:srgbClr val="59595B"/>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solidFill>
                    <a:srgbClr val="ED7D31"/>
                  </a:solidFill>
                </a:endParaRPr>
              </a:p>
            </p:txBody>
          </p:sp>
          <p:sp>
            <p:nvSpPr>
              <p:cNvPr id="55" name="Shape 414"/>
              <p:cNvSpPr/>
              <p:nvPr/>
            </p:nvSpPr>
            <p:spPr>
              <a:xfrm>
                <a:off x="572600" y="2014200"/>
                <a:ext cx="449375" cy="625"/>
              </a:xfrm>
              <a:custGeom>
                <a:avLst/>
                <a:gdLst/>
                <a:ahLst/>
                <a:cxnLst/>
                <a:rect l="0" t="0" r="0" b="0"/>
                <a:pathLst>
                  <a:path w="17975" h="25" fill="none" extrusionOk="0">
                    <a:moveTo>
                      <a:pt x="0" y="0"/>
                    </a:moveTo>
                    <a:lnTo>
                      <a:pt x="0" y="0"/>
                    </a:lnTo>
                    <a:lnTo>
                      <a:pt x="98" y="25"/>
                    </a:lnTo>
                    <a:lnTo>
                      <a:pt x="171" y="25"/>
                    </a:lnTo>
                    <a:lnTo>
                      <a:pt x="17804" y="25"/>
                    </a:lnTo>
                    <a:lnTo>
                      <a:pt x="17804" y="25"/>
                    </a:lnTo>
                    <a:lnTo>
                      <a:pt x="17877" y="25"/>
                    </a:lnTo>
                    <a:lnTo>
                      <a:pt x="17974" y="0"/>
                    </a:lnTo>
                  </a:path>
                </a:pathLst>
              </a:custGeom>
              <a:grpFill/>
              <a:ln w="12175" cap="rnd" cmpd="sng">
                <a:solidFill>
                  <a:srgbClr val="59595B"/>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solidFill>
                    <a:srgbClr val="ED7D31"/>
                  </a:solidFill>
                </a:endParaRPr>
              </a:p>
            </p:txBody>
          </p:sp>
        </p:grpSp>
        <p:sp>
          <p:nvSpPr>
            <p:cNvPr id="26" name="Shape 509"/>
            <p:cNvSpPr/>
            <p:nvPr/>
          </p:nvSpPr>
          <p:spPr>
            <a:xfrm>
              <a:off x="308251" y="5275944"/>
              <a:ext cx="144000" cy="252000"/>
            </a:xfrm>
            <a:custGeom>
              <a:avLst/>
              <a:gdLst/>
              <a:ahLst/>
              <a:cxnLst/>
              <a:rect l="0" t="0" r="0" b="0"/>
              <a:pathLst>
                <a:path w="11838" h="20508" fill="none" extrusionOk="0">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solidFill>
              <a:schemeClr val="accent2"/>
            </a:solidFill>
            <a:ln w="12175" cap="rnd" cmpd="sng">
              <a:solidFill>
                <a:srgbClr val="59595B"/>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solidFill>
                  <a:srgbClr val="ED7D31"/>
                </a:solidFill>
              </a:endParaRPr>
            </a:p>
          </p:txBody>
        </p:sp>
        <p:grpSp>
          <p:nvGrpSpPr>
            <p:cNvPr id="43" name="Group 42"/>
            <p:cNvGrpSpPr/>
            <p:nvPr/>
          </p:nvGrpSpPr>
          <p:grpSpPr>
            <a:xfrm>
              <a:off x="-14748" y="986564"/>
              <a:ext cx="9158748" cy="3628907"/>
              <a:chOff x="-14748" y="986564"/>
              <a:chExt cx="9158748" cy="3628907"/>
            </a:xfrm>
          </p:grpSpPr>
          <p:sp>
            <p:nvSpPr>
              <p:cNvPr id="45" name="Freeform 44"/>
              <p:cNvSpPr/>
              <p:nvPr/>
            </p:nvSpPr>
            <p:spPr>
              <a:xfrm>
                <a:off x="5003203" y="1761199"/>
                <a:ext cx="4140797" cy="2622445"/>
              </a:xfrm>
              <a:custGeom>
                <a:avLst/>
                <a:gdLst>
                  <a:gd name="connsiteX0" fmla="*/ 1 w 4140797"/>
                  <a:gd name="connsiteY0" fmla="*/ 0 h 2622445"/>
                  <a:gd name="connsiteX1" fmla="*/ 4140797 w 4140797"/>
                  <a:gd name="connsiteY1" fmla="*/ 0 h 2622445"/>
                  <a:gd name="connsiteX2" fmla="*/ 4140797 w 4140797"/>
                  <a:gd name="connsiteY2" fmla="*/ 2622445 h 2622445"/>
                  <a:gd name="connsiteX3" fmla="*/ 0 w 4140797"/>
                  <a:gd name="connsiteY3" fmla="*/ 2622445 h 2622445"/>
                  <a:gd name="connsiteX4" fmla="*/ 1311223 w 4140797"/>
                  <a:gd name="connsiteY4" fmla="*/ 1311222 h 2622445"/>
                  <a:gd name="connsiteX5" fmla="*/ 1 w 4140797"/>
                  <a:gd name="connsiteY5" fmla="*/ 0 h 2622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40797" h="2622445">
                    <a:moveTo>
                      <a:pt x="1" y="0"/>
                    </a:moveTo>
                    <a:lnTo>
                      <a:pt x="4140797" y="0"/>
                    </a:lnTo>
                    <a:lnTo>
                      <a:pt x="4140797" y="2622445"/>
                    </a:lnTo>
                    <a:lnTo>
                      <a:pt x="0" y="2622445"/>
                    </a:lnTo>
                    <a:lnTo>
                      <a:pt x="1311223" y="1311222"/>
                    </a:lnTo>
                    <a:lnTo>
                      <a:pt x="1" y="0"/>
                    </a:lnTo>
                    <a:close/>
                  </a:path>
                </a:pathLst>
              </a:custGeom>
              <a:solidFill>
                <a:srgbClr val="00AAAD"/>
              </a:solidFill>
              <a:ln>
                <a:noFill/>
              </a:ln>
              <a:effectLst>
                <a:outerShdw blurRad="50800" dist="381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Pentagon 45"/>
              <p:cNvSpPr/>
              <p:nvPr/>
            </p:nvSpPr>
            <p:spPr>
              <a:xfrm>
                <a:off x="0" y="1529371"/>
                <a:ext cx="5743977" cy="3086100"/>
              </a:xfrm>
              <a:prstGeom prst="homePlate">
                <a:avLst/>
              </a:prstGeom>
              <a:solidFill>
                <a:srgbClr val="59595B"/>
              </a:solidFill>
              <a:ln>
                <a:solidFill>
                  <a:srgbClr val="59595B"/>
                </a:solidFill>
              </a:ln>
              <a:effectLst>
                <a:outerShdw blurRad="50800" dist="381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7" name="Group 46"/>
              <p:cNvGrpSpPr/>
              <p:nvPr/>
            </p:nvGrpSpPr>
            <p:grpSpPr>
              <a:xfrm>
                <a:off x="-14748" y="986564"/>
                <a:ext cx="4014973" cy="1075928"/>
                <a:chOff x="-19391" y="1011603"/>
                <a:chExt cx="5278947" cy="1075928"/>
              </a:xfrm>
            </p:grpSpPr>
            <p:sp>
              <p:nvSpPr>
                <p:cNvPr id="51" name="Pentagon 50"/>
                <p:cNvSpPr/>
                <p:nvPr/>
              </p:nvSpPr>
              <p:spPr>
                <a:xfrm>
                  <a:off x="-19391" y="1011603"/>
                  <a:ext cx="5278947" cy="1075928"/>
                </a:xfrm>
                <a:prstGeom prst="homePlate">
                  <a:avLst/>
                </a:prstGeom>
                <a:solidFill>
                  <a:srgbClr val="00AAAD"/>
                </a:solidFill>
                <a:ln>
                  <a:noFill/>
                </a:ln>
                <a:effectLst>
                  <a:outerShdw blurRad="50800" dist="381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52" name="TextBox 51"/>
                <p:cNvSpPr txBox="1"/>
                <p:nvPr/>
              </p:nvSpPr>
              <p:spPr>
                <a:xfrm>
                  <a:off x="237041" y="1041736"/>
                  <a:ext cx="4181886" cy="1015663"/>
                </a:xfrm>
                <a:prstGeom prst="rect">
                  <a:avLst/>
                </a:prstGeom>
                <a:noFill/>
              </p:spPr>
              <p:txBody>
                <a:bodyPr wrap="square" rtlCol="0" anchor="ctr">
                  <a:spAutoFit/>
                </a:bodyPr>
                <a:lstStyle/>
                <a:p>
                  <a:r>
                    <a:rPr lang="en-US" sz="2000" b="1">
                      <a:solidFill>
                        <a:schemeClr val="bg1"/>
                      </a:solidFill>
                      <a:ea typeface="Open Sans Light" panose="020B0306030504020204" pitchFamily="34" charset="0"/>
                      <a:cs typeface="Open Sans Light" panose="020B0306030504020204" pitchFamily="34" charset="0"/>
                    </a:rPr>
                    <a:t>3140707</a:t>
                  </a:r>
                </a:p>
                <a:p>
                  <a:r>
                    <a:rPr lang="en-US" sz="2000" b="1">
                      <a:solidFill>
                        <a:schemeClr val="bg1"/>
                      </a:solidFill>
                      <a:ea typeface="Open Sans Light" panose="020B0306030504020204" pitchFamily="34" charset="0"/>
                      <a:cs typeface="Open Sans Light" panose="020B0306030504020204" pitchFamily="34" charset="0"/>
                    </a:rPr>
                    <a:t>Computer Organization &amp; Architecture</a:t>
                  </a:r>
                  <a:endParaRPr lang="en-US" sz="2000" b="1" dirty="0">
                    <a:solidFill>
                      <a:schemeClr val="bg1"/>
                    </a:solidFill>
                    <a:ea typeface="Open Sans Light" panose="020B0306030504020204" pitchFamily="34" charset="0"/>
                    <a:cs typeface="Open Sans Light" panose="020B0306030504020204" pitchFamily="34" charset="0"/>
                  </a:endParaRPr>
                </a:p>
              </p:txBody>
            </p:sp>
          </p:grpSp>
          <p:sp>
            <p:nvSpPr>
              <p:cNvPr id="48" name="TextBox 47"/>
              <p:cNvSpPr txBox="1"/>
              <p:nvPr/>
            </p:nvSpPr>
            <p:spPr>
              <a:xfrm>
                <a:off x="177782" y="2605299"/>
                <a:ext cx="4692145" cy="954107"/>
              </a:xfrm>
              <a:prstGeom prst="rect">
                <a:avLst/>
              </a:prstGeom>
              <a:noFill/>
            </p:spPr>
            <p:txBody>
              <a:bodyPr wrap="square" rtlCol="0">
                <a:spAutoFit/>
              </a:bodyPr>
              <a:lstStyle/>
              <a:p>
                <a:r>
                  <a:rPr lang="en-US" sz="2800" b="1" dirty="0">
                    <a:solidFill>
                      <a:schemeClr val="bg1"/>
                    </a:solidFill>
                    <a:ea typeface="Open Sans Bold" panose="020B0806030504020204" pitchFamily="34" charset="0"/>
                    <a:cs typeface="Open Sans Bold" panose="020B0806030504020204" pitchFamily="34" charset="0"/>
                  </a:rPr>
                  <a:t>Unit – 5</a:t>
                </a:r>
                <a:br>
                  <a:rPr lang="en-US" sz="2800" b="1" dirty="0">
                    <a:solidFill>
                      <a:schemeClr val="bg1"/>
                    </a:solidFill>
                    <a:ea typeface="Open Sans Bold" panose="020B0806030504020204" pitchFamily="34" charset="0"/>
                    <a:cs typeface="Open Sans Bold" panose="020B0806030504020204" pitchFamily="34" charset="0"/>
                  </a:rPr>
                </a:br>
                <a:r>
                  <a:rPr lang="en-US" sz="2800" b="1" dirty="0">
                    <a:solidFill>
                      <a:schemeClr val="bg1"/>
                    </a:solidFill>
                    <a:ea typeface="Open Sans Bold" panose="020B0806030504020204" pitchFamily="34" charset="0"/>
                    <a:cs typeface="Open Sans Bold" panose="020B0806030504020204" pitchFamily="34" charset="0"/>
                  </a:rPr>
                  <a:t>Central Processing Unit</a:t>
                </a:r>
              </a:p>
            </p:txBody>
          </p:sp>
          <p:sp>
            <p:nvSpPr>
              <p:cNvPr id="50" name="Freeform 49"/>
              <p:cNvSpPr/>
              <p:nvPr/>
            </p:nvSpPr>
            <p:spPr>
              <a:xfrm>
                <a:off x="4652237" y="1529372"/>
                <a:ext cx="1672363" cy="3086099"/>
              </a:xfrm>
              <a:custGeom>
                <a:avLst/>
                <a:gdLst>
                  <a:gd name="connsiteX0" fmla="*/ 0 w 1672363"/>
                  <a:gd name="connsiteY0" fmla="*/ 0 h 3086099"/>
                  <a:gd name="connsiteX1" fmla="*/ 129314 w 1672363"/>
                  <a:gd name="connsiteY1" fmla="*/ 0 h 3086099"/>
                  <a:gd name="connsiteX2" fmla="*/ 1672363 w 1672363"/>
                  <a:gd name="connsiteY2" fmla="*/ 1543050 h 3086099"/>
                  <a:gd name="connsiteX3" fmla="*/ 129314 w 1672363"/>
                  <a:gd name="connsiteY3" fmla="*/ 3086099 h 3086099"/>
                  <a:gd name="connsiteX4" fmla="*/ 0 w 1672363"/>
                  <a:gd name="connsiteY4" fmla="*/ 3086099 h 3086099"/>
                  <a:gd name="connsiteX5" fmla="*/ 1543049 w 1672363"/>
                  <a:gd name="connsiteY5" fmla="*/ 1543050 h 3086099"/>
                  <a:gd name="connsiteX6" fmla="*/ 0 w 1672363"/>
                  <a:gd name="connsiteY6" fmla="*/ 0 h 30860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72363" h="3086099">
                    <a:moveTo>
                      <a:pt x="0" y="0"/>
                    </a:moveTo>
                    <a:lnTo>
                      <a:pt x="129314" y="0"/>
                    </a:lnTo>
                    <a:lnTo>
                      <a:pt x="1672363" y="1543050"/>
                    </a:lnTo>
                    <a:lnTo>
                      <a:pt x="129314" y="3086099"/>
                    </a:lnTo>
                    <a:lnTo>
                      <a:pt x="0" y="3086099"/>
                    </a:lnTo>
                    <a:lnTo>
                      <a:pt x="1543049" y="1543050"/>
                    </a:lnTo>
                    <a:lnTo>
                      <a:pt x="0" y="0"/>
                    </a:lnTo>
                    <a:close/>
                  </a:path>
                </a:pathLst>
              </a:custGeom>
              <a:solidFill>
                <a:srgbClr val="A1A6A9"/>
              </a:solidFill>
              <a:ln>
                <a:noFill/>
              </a:ln>
              <a:effectLst>
                <a:outerShdw blurRad="50800" dist="381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spTree>
    <p:extLst>
      <p:ext uri="{BB962C8B-B14F-4D97-AF65-F5344CB8AC3E}">
        <p14:creationId xmlns:p14="http://schemas.microsoft.com/office/powerpoint/2010/main" val="39170858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Register Stack</a:t>
            </a:r>
          </a:p>
        </p:txBody>
      </p:sp>
      <p:sp>
        <p:nvSpPr>
          <p:cNvPr id="3" name="Content Placeholder 2"/>
          <p:cNvSpPr>
            <a:spLocks noGrp="1"/>
          </p:cNvSpPr>
          <p:nvPr>
            <p:ph idx="1"/>
          </p:nvPr>
        </p:nvSpPr>
        <p:spPr/>
        <p:txBody>
          <a:bodyPr>
            <a:normAutofit fontScale="92500"/>
          </a:bodyPr>
          <a:lstStyle/>
          <a:p>
            <a:pPr algn="just"/>
            <a:r>
              <a:rPr lang="en-US" dirty="0"/>
              <a:t>A stack can be placed in a portion of a large memory or it can be organized as a collection of a finite number of memory words or registers. Figure shows the organization of a 64-word register stack. </a:t>
            </a:r>
          </a:p>
          <a:p>
            <a:pPr algn="just"/>
            <a:r>
              <a:rPr lang="en-US" dirty="0"/>
              <a:t>The stack pointer register SP contains a binary number whose value is equal to the address of the word that is currently on top of the stack.</a:t>
            </a:r>
          </a:p>
          <a:p>
            <a:pPr algn="just"/>
            <a:r>
              <a:rPr lang="en-US" dirty="0"/>
              <a:t>In a 64-word stack, the stack pointer contains 6 bits because 2</a:t>
            </a:r>
            <a:r>
              <a:rPr lang="en-US" baseline="30000" dirty="0"/>
              <a:t>6</a:t>
            </a:r>
            <a:r>
              <a:rPr lang="en-US" dirty="0"/>
              <a:t> = 64. </a:t>
            </a:r>
          </a:p>
          <a:p>
            <a:pPr algn="just"/>
            <a:r>
              <a:rPr lang="en-US" dirty="0"/>
              <a:t>Since SP has only six bits, it cannot exceed a number greater than 63 (111111 in binary).</a:t>
            </a:r>
          </a:p>
          <a:p>
            <a:pPr algn="just"/>
            <a:r>
              <a:rPr lang="en-US" dirty="0"/>
              <a:t>The one-bit register FULL is set to 1 when the stack is full, and the one-bit register EMTY is set to 1 when the stack is empty of items. </a:t>
            </a:r>
          </a:p>
          <a:p>
            <a:pPr algn="just"/>
            <a:r>
              <a:rPr lang="en-US" dirty="0"/>
              <a:t>DR is the data register that holds the binary data to be written into or read out of the stack.</a:t>
            </a:r>
          </a:p>
          <a:p>
            <a:pPr algn="just"/>
            <a:endParaRPr lang="en-US" dirty="0"/>
          </a:p>
        </p:txBody>
      </p:sp>
    </p:spTree>
    <p:extLst>
      <p:ext uri="{BB962C8B-B14F-4D97-AF65-F5344CB8AC3E}">
        <p14:creationId xmlns:p14="http://schemas.microsoft.com/office/powerpoint/2010/main" val="38261629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Register Stack</a:t>
            </a:r>
          </a:p>
        </p:txBody>
      </p:sp>
      <p:sp>
        <p:nvSpPr>
          <p:cNvPr id="3" name="Content Placeholder 2"/>
          <p:cNvSpPr>
            <a:spLocks noGrp="1"/>
          </p:cNvSpPr>
          <p:nvPr>
            <p:ph idx="1"/>
          </p:nvPr>
        </p:nvSpPr>
        <p:spPr>
          <a:xfrm>
            <a:off x="190500" y="990600"/>
            <a:ext cx="2705100" cy="533400"/>
          </a:xfrm>
        </p:spPr>
        <p:txBody>
          <a:bodyPr>
            <a:normAutofit/>
          </a:bodyPr>
          <a:lstStyle/>
          <a:p>
            <a:r>
              <a:rPr lang="en-US" b="1" dirty="0"/>
              <a:t>PUSH Operation</a:t>
            </a:r>
          </a:p>
          <a:p>
            <a:pPr marL="0" indent="0" algn="just">
              <a:buNone/>
            </a:pPr>
            <a:endParaRPr lang="en-US" b="1" dirty="0"/>
          </a:p>
        </p:txBody>
      </p:sp>
      <p:sp>
        <p:nvSpPr>
          <p:cNvPr id="4" name="Rectangle 3"/>
          <p:cNvSpPr/>
          <p:nvPr/>
        </p:nvSpPr>
        <p:spPr>
          <a:xfrm>
            <a:off x="533400" y="1524000"/>
            <a:ext cx="4572000" cy="461665"/>
          </a:xfrm>
          <a:prstGeom prst="rect">
            <a:avLst/>
          </a:prstGeom>
        </p:spPr>
        <p:txBody>
          <a:bodyPr>
            <a:spAutoFit/>
          </a:bodyPr>
          <a:lstStyle/>
          <a:p>
            <a:pPr algn="just"/>
            <a:r>
              <a:rPr lang="en-US" sz="2400" dirty="0"/>
              <a:t>SP </a:t>
            </a:r>
            <a:r>
              <a:rPr lang="en-US" sz="2400" dirty="0">
                <a:latin typeface="Cambria Math" panose="02040503050406030204" pitchFamily="18" charset="0"/>
                <a:ea typeface="Cambria Math" panose="02040503050406030204" pitchFamily="18" charset="0"/>
              </a:rPr>
              <a:t>← </a:t>
            </a:r>
            <a:r>
              <a:rPr lang="en-US" sz="2400" dirty="0"/>
              <a:t>SP + 1</a:t>
            </a:r>
          </a:p>
        </p:txBody>
      </p:sp>
      <p:sp>
        <p:nvSpPr>
          <p:cNvPr id="5" name="Rectangle 4"/>
          <p:cNvSpPr/>
          <p:nvPr/>
        </p:nvSpPr>
        <p:spPr>
          <a:xfrm>
            <a:off x="533400" y="2052935"/>
            <a:ext cx="4572000" cy="461665"/>
          </a:xfrm>
          <a:prstGeom prst="rect">
            <a:avLst/>
          </a:prstGeom>
        </p:spPr>
        <p:txBody>
          <a:bodyPr>
            <a:spAutoFit/>
          </a:bodyPr>
          <a:lstStyle/>
          <a:p>
            <a:pPr algn="just"/>
            <a:r>
              <a:rPr lang="en-US" sz="2400" dirty="0"/>
              <a:t>M[SP] </a:t>
            </a:r>
            <a:r>
              <a:rPr lang="en-US" sz="2400" dirty="0">
                <a:latin typeface="Cambria Math" panose="02040503050406030204" pitchFamily="18" charset="0"/>
                <a:ea typeface="Cambria Math" panose="02040503050406030204" pitchFamily="18" charset="0"/>
              </a:rPr>
              <a:t>← </a:t>
            </a:r>
            <a:r>
              <a:rPr lang="en-US" sz="2400" dirty="0"/>
              <a:t>DR</a:t>
            </a:r>
          </a:p>
        </p:txBody>
      </p:sp>
      <p:sp>
        <p:nvSpPr>
          <p:cNvPr id="6" name="Rectangle 5"/>
          <p:cNvSpPr/>
          <p:nvPr/>
        </p:nvSpPr>
        <p:spPr>
          <a:xfrm>
            <a:off x="533400" y="2590800"/>
            <a:ext cx="4572000" cy="461665"/>
          </a:xfrm>
          <a:prstGeom prst="rect">
            <a:avLst/>
          </a:prstGeom>
        </p:spPr>
        <p:txBody>
          <a:bodyPr>
            <a:spAutoFit/>
          </a:bodyPr>
          <a:lstStyle/>
          <a:p>
            <a:pPr algn="just"/>
            <a:r>
              <a:rPr lang="en-US" sz="2400" dirty="0"/>
              <a:t>IF (SP= 0) then (FULL </a:t>
            </a:r>
            <a:r>
              <a:rPr lang="en-US" sz="2400" dirty="0">
                <a:latin typeface="Cambria Math" panose="02040503050406030204" pitchFamily="18" charset="0"/>
                <a:ea typeface="Cambria Math" panose="02040503050406030204" pitchFamily="18" charset="0"/>
              </a:rPr>
              <a:t>← </a:t>
            </a:r>
            <a:r>
              <a:rPr lang="en-US" sz="2400" dirty="0"/>
              <a:t>1)</a:t>
            </a:r>
          </a:p>
        </p:txBody>
      </p:sp>
      <p:sp>
        <p:nvSpPr>
          <p:cNvPr id="7" name="Rectangle 6"/>
          <p:cNvSpPr/>
          <p:nvPr/>
        </p:nvSpPr>
        <p:spPr>
          <a:xfrm>
            <a:off x="513522" y="3159895"/>
            <a:ext cx="1449436" cy="461665"/>
          </a:xfrm>
          <a:prstGeom prst="rect">
            <a:avLst/>
          </a:prstGeom>
        </p:spPr>
        <p:txBody>
          <a:bodyPr wrap="none">
            <a:spAutoFit/>
          </a:bodyPr>
          <a:lstStyle/>
          <a:p>
            <a:pPr algn="just"/>
            <a:r>
              <a:rPr lang="en-US" sz="2400" dirty="0"/>
              <a:t>EMTY </a:t>
            </a:r>
            <a:r>
              <a:rPr lang="en-US" sz="2400" dirty="0">
                <a:latin typeface="Cambria Math" panose="02040503050406030204" pitchFamily="18" charset="0"/>
                <a:ea typeface="Cambria Math" panose="02040503050406030204" pitchFamily="18" charset="0"/>
              </a:rPr>
              <a:t>← </a:t>
            </a:r>
            <a:r>
              <a:rPr lang="en-US" sz="2400" dirty="0"/>
              <a:t>0</a:t>
            </a:r>
          </a:p>
        </p:txBody>
      </p:sp>
      <p:sp>
        <p:nvSpPr>
          <p:cNvPr id="8" name="Content Placeholder 2"/>
          <p:cNvSpPr txBox="1">
            <a:spLocks/>
          </p:cNvSpPr>
          <p:nvPr/>
        </p:nvSpPr>
        <p:spPr>
          <a:xfrm>
            <a:off x="4876800" y="990600"/>
            <a:ext cx="2705100" cy="533400"/>
          </a:xfrm>
          <a:prstGeom prst="rect">
            <a:avLst/>
          </a:prstGeom>
        </p:spPr>
        <p:txBody>
          <a:bodyPr vert="horz" lIns="91440" tIns="45720" rIns="91440" bIns="45720" rtlCol="0">
            <a:normAutofit/>
          </a:bodyPr>
          <a:lstStyle>
            <a:lvl1pPr marL="342883" indent="-342883" algn="l" defTabSz="914354" rtl="0" eaLnBrk="1" latinLnBrk="0" hangingPunct="1">
              <a:lnSpc>
                <a:spcPct val="114000"/>
              </a:lnSpc>
              <a:spcBef>
                <a:spcPct val="20000"/>
              </a:spcBef>
              <a:buClrTx/>
              <a:buFont typeface="Wingdings" panose="05000000000000000000" pitchFamily="2" charset="2"/>
              <a:buChar char="§"/>
              <a:defRPr sz="2400" kern="1200">
                <a:solidFill>
                  <a:schemeClr val="tx1"/>
                </a:solidFill>
                <a:latin typeface="+mj-lt"/>
                <a:ea typeface="Times New Roman" panose="02020603050405020304" pitchFamily="18" charset="0"/>
                <a:cs typeface="Times New Roman" panose="02020603050405020304" pitchFamily="18" charset="0"/>
              </a:defRPr>
            </a:lvl1pPr>
            <a:lvl2pPr marL="742913" indent="-285737" algn="just" defTabSz="914354" rtl="0" eaLnBrk="1" latinLnBrk="0" hangingPunct="1">
              <a:lnSpc>
                <a:spcPct val="114000"/>
              </a:lnSpc>
              <a:spcBef>
                <a:spcPct val="20000"/>
              </a:spcBef>
              <a:buClrTx/>
              <a:buFont typeface="Arial" panose="020B0604020202020204" pitchFamily="34" charset="0"/>
              <a:buChar char="•"/>
              <a:defRPr sz="2000" kern="1200">
                <a:solidFill>
                  <a:schemeClr val="tx1"/>
                </a:solidFill>
                <a:latin typeface="+mj-lt"/>
                <a:ea typeface="Times New Roman" panose="02020603050405020304" pitchFamily="18" charset="0"/>
                <a:cs typeface="Times New Roman" panose="02020603050405020304" pitchFamily="18" charset="0"/>
              </a:defRPr>
            </a:lvl2pPr>
            <a:lvl3pPr marL="1142942" indent="-228588" algn="just" defTabSz="914354" rtl="0" eaLnBrk="1" latinLnBrk="0" hangingPunct="1">
              <a:lnSpc>
                <a:spcPct val="114000"/>
              </a:lnSpc>
              <a:spcBef>
                <a:spcPct val="20000"/>
              </a:spcBef>
              <a:buClrTx/>
              <a:buFont typeface="Arial" pitchFamily="34" charset="0"/>
              <a:buChar char="•"/>
              <a:defRPr sz="1800" kern="1200">
                <a:solidFill>
                  <a:schemeClr val="tx1"/>
                </a:solidFill>
                <a:latin typeface="+mj-lt"/>
                <a:ea typeface="Times New Roman" panose="02020603050405020304" pitchFamily="18" charset="0"/>
                <a:cs typeface="Times New Roman" panose="02020603050405020304" pitchFamily="18" charset="0"/>
              </a:defRPr>
            </a:lvl3pPr>
            <a:lvl4pPr marL="1600120" indent="-228588" algn="just" defTabSz="914354" rtl="0" eaLnBrk="1" latinLnBrk="0" hangingPunct="1">
              <a:lnSpc>
                <a:spcPct val="114000"/>
              </a:lnSpc>
              <a:spcBef>
                <a:spcPct val="200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4pPr>
            <a:lvl5pPr marL="2057297" indent="-228588" algn="just" defTabSz="914354" rtl="0" eaLnBrk="1" latinLnBrk="0" hangingPunct="1">
              <a:lnSpc>
                <a:spcPct val="114000"/>
              </a:lnSpc>
              <a:spcBef>
                <a:spcPct val="200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5pPr>
            <a:lvl6pPr marL="2514474" indent="-228588" algn="l" defTabSz="91435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52" indent="-228588" algn="l" defTabSz="91435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28" indent="-228588" algn="l" defTabSz="91435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06" indent="-228588" algn="l" defTabSz="914354"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a:t>POP Operation</a:t>
            </a:r>
          </a:p>
          <a:p>
            <a:pPr marL="0" indent="0" algn="just">
              <a:buFont typeface="Wingdings" panose="05000000000000000000" pitchFamily="2" charset="2"/>
              <a:buNone/>
            </a:pPr>
            <a:endParaRPr lang="en-US" b="1" dirty="0"/>
          </a:p>
        </p:txBody>
      </p:sp>
      <p:sp>
        <p:nvSpPr>
          <p:cNvPr id="9" name="Rectangle 8"/>
          <p:cNvSpPr/>
          <p:nvPr/>
        </p:nvSpPr>
        <p:spPr>
          <a:xfrm>
            <a:off x="5219700" y="1524000"/>
            <a:ext cx="3086100" cy="461665"/>
          </a:xfrm>
          <a:prstGeom prst="rect">
            <a:avLst/>
          </a:prstGeom>
        </p:spPr>
        <p:txBody>
          <a:bodyPr wrap="square">
            <a:spAutoFit/>
          </a:bodyPr>
          <a:lstStyle/>
          <a:p>
            <a:pPr algn="just"/>
            <a:r>
              <a:rPr lang="en-US" sz="2400" dirty="0"/>
              <a:t>DR </a:t>
            </a:r>
            <a:r>
              <a:rPr lang="en-US" sz="2400" dirty="0">
                <a:latin typeface="Cambria Math" panose="02040503050406030204" pitchFamily="18" charset="0"/>
                <a:ea typeface="Cambria Math" panose="02040503050406030204" pitchFamily="18" charset="0"/>
              </a:rPr>
              <a:t>← </a:t>
            </a:r>
            <a:r>
              <a:rPr lang="en-US" sz="2400" dirty="0"/>
              <a:t>M[SP]</a:t>
            </a:r>
          </a:p>
        </p:txBody>
      </p:sp>
      <p:sp>
        <p:nvSpPr>
          <p:cNvPr id="10" name="Rectangle 9"/>
          <p:cNvSpPr/>
          <p:nvPr/>
        </p:nvSpPr>
        <p:spPr>
          <a:xfrm>
            <a:off x="5219700" y="2052935"/>
            <a:ext cx="2628900" cy="461665"/>
          </a:xfrm>
          <a:prstGeom prst="rect">
            <a:avLst/>
          </a:prstGeom>
        </p:spPr>
        <p:txBody>
          <a:bodyPr wrap="square">
            <a:spAutoFit/>
          </a:bodyPr>
          <a:lstStyle/>
          <a:p>
            <a:pPr algn="just"/>
            <a:r>
              <a:rPr lang="en-US" sz="2400" dirty="0"/>
              <a:t>SP </a:t>
            </a:r>
            <a:r>
              <a:rPr lang="en-US" sz="2400" dirty="0">
                <a:latin typeface="Cambria Math" panose="02040503050406030204" pitchFamily="18" charset="0"/>
                <a:ea typeface="Cambria Math" panose="02040503050406030204" pitchFamily="18" charset="0"/>
              </a:rPr>
              <a:t>← </a:t>
            </a:r>
            <a:r>
              <a:rPr lang="en-US" sz="2400" dirty="0"/>
              <a:t>SP - 1</a:t>
            </a:r>
          </a:p>
        </p:txBody>
      </p:sp>
      <p:sp>
        <p:nvSpPr>
          <p:cNvPr id="11" name="Rectangle 10"/>
          <p:cNvSpPr/>
          <p:nvPr/>
        </p:nvSpPr>
        <p:spPr>
          <a:xfrm>
            <a:off x="5219700" y="2590800"/>
            <a:ext cx="3733800" cy="461665"/>
          </a:xfrm>
          <a:prstGeom prst="rect">
            <a:avLst/>
          </a:prstGeom>
        </p:spPr>
        <p:txBody>
          <a:bodyPr wrap="square">
            <a:spAutoFit/>
          </a:bodyPr>
          <a:lstStyle/>
          <a:p>
            <a:pPr algn="just"/>
            <a:r>
              <a:rPr lang="en-US" sz="2400" dirty="0"/>
              <a:t>IF (SP= 0) then (EMTY </a:t>
            </a:r>
            <a:r>
              <a:rPr lang="en-US" sz="2400" dirty="0">
                <a:latin typeface="Cambria Math" panose="02040503050406030204" pitchFamily="18" charset="0"/>
                <a:ea typeface="Cambria Math" panose="02040503050406030204" pitchFamily="18" charset="0"/>
              </a:rPr>
              <a:t>← </a:t>
            </a:r>
            <a:r>
              <a:rPr lang="en-US" sz="2400" dirty="0"/>
              <a:t>1)</a:t>
            </a:r>
          </a:p>
        </p:txBody>
      </p:sp>
      <p:sp>
        <p:nvSpPr>
          <p:cNvPr id="12" name="Rectangle 11"/>
          <p:cNvSpPr/>
          <p:nvPr/>
        </p:nvSpPr>
        <p:spPr>
          <a:xfrm>
            <a:off x="5211417" y="3159895"/>
            <a:ext cx="1332416" cy="461665"/>
          </a:xfrm>
          <a:prstGeom prst="rect">
            <a:avLst/>
          </a:prstGeom>
        </p:spPr>
        <p:txBody>
          <a:bodyPr wrap="none">
            <a:spAutoFit/>
          </a:bodyPr>
          <a:lstStyle/>
          <a:p>
            <a:pPr algn="just"/>
            <a:r>
              <a:rPr lang="en-US" sz="2400" dirty="0"/>
              <a:t>FULL </a:t>
            </a:r>
            <a:r>
              <a:rPr lang="en-US" sz="2400" dirty="0">
                <a:latin typeface="Cambria Math" panose="02040503050406030204" pitchFamily="18" charset="0"/>
                <a:ea typeface="Cambria Math" panose="02040503050406030204" pitchFamily="18" charset="0"/>
              </a:rPr>
              <a:t>← </a:t>
            </a:r>
            <a:r>
              <a:rPr lang="en-US" sz="2400" dirty="0"/>
              <a:t>0</a:t>
            </a:r>
          </a:p>
        </p:txBody>
      </p:sp>
    </p:spTree>
    <p:extLst>
      <p:ext uri="{BB962C8B-B14F-4D97-AF65-F5344CB8AC3E}">
        <p14:creationId xmlns:p14="http://schemas.microsoft.com/office/powerpoint/2010/main" val="3258202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down)">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down)">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ipe(down)">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wipe(down)">
                                      <p:cBhvr>
                                        <p:cTn id="37" dur="500"/>
                                        <p:tgtEl>
                                          <p:spTgt spid="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wipe(down)">
                                      <p:cBhvr>
                                        <p:cTn id="42" dur="500"/>
                                        <p:tgtEl>
                                          <p:spTgt spid="10"/>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wipe(down)">
                                      <p:cBhvr>
                                        <p:cTn id="47" dur="500"/>
                                        <p:tgtEl>
                                          <p:spTgt spid="11"/>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wipe(down)">
                                      <p:cBhvr>
                                        <p:cTn id="5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P spid="6" grpId="0"/>
      <p:bldP spid="7" grpId="0"/>
      <p:bldP spid="8" grpId="0"/>
      <p:bldP spid="9" grpId="0"/>
      <p:bldP spid="10" grpId="0"/>
      <p:bldP spid="11" grpId="0"/>
      <p:bldP spid="1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Memory Stack</a:t>
            </a:r>
          </a:p>
        </p:txBody>
      </p:sp>
      <p:sp>
        <p:nvSpPr>
          <p:cNvPr id="4" name="Rectangle 3"/>
          <p:cNvSpPr/>
          <p:nvPr/>
        </p:nvSpPr>
        <p:spPr>
          <a:xfrm>
            <a:off x="4552939" y="1402977"/>
            <a:ext cx="3124200" cy="411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4552939" y="1395875"/>
            <a:ext cx="3124200" cy="63911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Program</a:t>
            </a:r>
          </a:p>
          <a:p>
            <a:pPr algn="ctr"/>
            <a:r>
              <a:rPr lang="en-US" dirty="0">
                <a:solidFill>
                  <a:schemeClr val="tx1"/>
                </a:solidFill>
              </a:rPr>
              <a:t>(instructions)</a:t>
            </a:r>
          </a:p>
        </p:txBody>
      </p:sp>
      <p:sp>
        <p:nvSpPr>
          <p:cNvPr id="6" name="Rectangle 5"/>
          <p:cNvSpPr/>
          <p:nvPr/>
        </p:nvSpPr>
        <p:spPr>
          <a:xfrm>
            <a:off x="4552939" y="2037191"/>
            <a:ext cx="3124200" cy="6342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a:t>
            </a:r>
          </a:p>
          <a:p>
            <a:pPr algn="ctr"/>
            <a:r>
              <a:rPr lang="en-US" dirty="0">
                <a:solidFill>
                  <a:schemeClr val="tx1"/>
                </a:solidFill>
              </a:rPr>
              <a:t>(operands)</a:t>
            </a:r>
          </a:p>
        </p:txBody>
      </p:sp>
      <p:sp>
        <p:nvSpPr>
          <p:cNvPr id="7" name="Rectangle 6"/>
          <p:cNvSpPr/>
          <p:nvPr/>
        </p:nvSpPr>
        <p:spPr>
          <a:xfrm>
            <a:off x="4552939" y="2671483"/>
            <a:ext cx="3124200" cy="6342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Stack</a:t>
            </a:r>
          </a:p>
        </p:txBody>
      </p:sp>
      <p:sp>
        <p:nvSpPr>
          <p:cNvPr id="8" name="Rectangle 7"/>
          <p:cNvSpPr/>
          <p:nvPr/>
        </p:nvSpPr>
        <p:spPr>
          <a:xfrm>
            <a:off x="4552939" y="3307977"/>
            <a:ext cx="3124200" cy="4437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Rectangle 8"/>
          <p:cNvSpPr/>
          <p:nvPr/>
        </p:nvSpPr>
        <p:spPr>
          <a:xfrm>
            <a:off x="4552939" y="3751730"/>
            <a:ext cx="3124200" cy="43323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 name="Rectangle 9"/>
          <p:cNvSpPr/>
          <p:nvPr/>
        </p:nvSpPr>
        <p:spPr>
          <a:xfrm>
            <a:off x="4552938" y="4186518"/>
            <a:ext cx="3124201" cy="43323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 name="Rectangle 10"/>
          <p:cNvSpPr/>
          <p:nvPr/>
        </p:nvSpPr>
        <p:spPr>
          <a:xfrm>
            <a:off x="4552940" y="4619748"/>
            <a:ext cx="3124200" cy="4303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 name="Rectangle 11"/>
          <p:cNvSpPr/>
          <p:nvPr/>
        </p:nvSpPr>
        <p:spPr>
          <a:xfrm>
            <a:off x="4561904" y="5967570"/>
            <a:ext cx="3115235" cy="43323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DR</a:t>
            </a:r>
          </a:p>
        </p:txBody>
      </p:sp>
      <p:sp>
        <p:nvSpPr>
          <p:cNvPr id="13" name="TextBox 12"/>
          <p:cNvSpPr txBox="1"/>
          <p:nvPr/>
        </p:nvSpPr>
        <p:spPr>
          <a:xfrm>
            <a:off x="7695068" y="1371602"/>
            <a:ext cx="652743" cy="369332"/>
          </a:xfrm>
          <a:prstGeom prst="rect">
            <a:avLst/>
          </a:prstGeom>
          <a:noFill/>
        </p:spPr>
        <p:txBody>
          <a:bodyPr wrap="none" rtlCol="0">
            <a:spAutoFit/>
          </a:bodyPr>
          <a:lstStyle/>
          <a:p>
            <a:r>
              <a:rPr lang="en-US" dirty="0"/>
              <a:t>1000</a:t>
            </a:r>
          </a:p>
        </p:txBody>
      </p:sp>
      <p:sp>
        <p:nvSpPr>
          <p:cNvPr id="14" name="TextBox 13"/>
          <p:cNvSpPr txBox="1"/>
          <p:nvPr/>
        </p:nvSpPr>
        <p:spPr>
          <a:xfrm>
            <a:off x="7695068" y="914402"/>
            <a:ext cx="933461" cy="369332"/>
          </a:xfrm>
          <a:prstGeom prst="rect">
            <a:avLst/>
          </a:prstGeom>
          <a:noFill/>
        </p:spPr>
        <p:txBody>
          <a:bodyPr wrap="none" rtlCol="0">
            <a:spAutoFit/>
          </a:bodyPr>
          <a:lstStyle/>
          <a:p>
            <a:r>
              <a:rPr lang="en-US" dirty="0"/>
              <a:t>Address</a:t>
            </a:r>
          </a:p>
        </p:txBody>
      </p:sp>
      <p:cxnSp>
        <p:nvCxnSpPr>
          <p:cNvPr id="15" name="Straight Arrow Connector 14"/>
          <p:cNvCxnSpPr/>
          <p:nvPr/>
        </p:nvCxnSpPr>
        <p:spPr>
          <a:xfrm>
            <a:off x="7880804" y="1225419"/>
            <a:ext cx="0" cy="213640"/>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695068" y="1958113"/>
            <a:ext cx="652743" cy="369332"/>
          </a:xfrm>
          <a:prstGeom prst="rect">
            <a:avLst/>
          </a:prstGeom>
          <a:noFill/>
        </p:spPr>
        <p:txBody>
          <a:bodyPr wrap="none" rtlCol="0">
            <a:spAutoFit/>
          </a:bodyPr>
          <a:lstStyle/>
          <a:p>
            <a:r>
              <a:rPr lang="en-US" dirty="0"/>
              <a:t>2000</a:t>
            </a:r>
          </a:p>
        </p:txBody>
      </p:sp>
      <p:sp>
        <p:nvSpPr>
          <p:cNvPr id="19" name="TextBox 18"/>
          <p:cNvSpPr txBox="1"/>
          <p:nvPr/>
        </p:nvSpPr>
        <p:spPr>
          <a:xfrm>
            <a:off x="7695068" y="2619297"/>
            <a:ext cx="652743" cy="369332"/>
          </a:xfrm>
          <a:prstGeom prst="rect">
            <a:avLst/>
          </a:prstGeom>
          <a:noFill/>
        </p:spPr>
        <p:txBody>
          <a:bodyPr wrap="none" rtlCol="0">
            <a:spAutoFit/>
          </a:bodyPr>
          <a:lstStyle/>
          <a:p>
            <a:r>
              <a:rPr lang="en-US" dirty="0"/>
              <a:t>3000</a:t>
            </a:r>
          </a:p>
        </p:txBody>
      </p:sp>
      <p:sp>
        <p:nvSpPr>
          <p:cNvPr id="20" name="TextBox 19"/>
          <p:cNvSpPr txBox="1"/>
          <p:nvPr/>
        </p:nvSpPr>
        <p:spPr>
          <a:xfrm>
            <a:off x="7696200" y="3345187"/>
            <a:ext cx="652743" cy="369332"/>
          </a:xfrm>
          <a:prstGeom prst="rect">
            <a:avLst/>
          </a:prstGeom>
          <a:noFill/>
        </p:spPr>
        <p:txBody>
          <a:bodyPr wrap="none" rtlCol="0">
            <a:spAutoFit/>
          </a:bodyPr>
          <a:lstStyle/>
          <a:p>
            <a:r>
              <a:rPr lang="en-US" dirty="0"/>
              <a:t>3997</a:t>
            </a:r>
          </a:p>
        </p:txBody>
      </p:sp>
      <p:sp>
        <p:nvSpPr>
          <p:cNvPr id="21" name="TextBox 20"/>
          <p:cNvSpPr txBox="1"/>
          <p:nvPr/>
        </p:nvSpPr>
        <p:spPr>
          <a:xfrm>
            <a:off x="7695068" y="3802387"/>
            <a:ext cx="652743" cy="369332"/>
          </a:xfrm>
          <a:prstGeom prst="rect">
            <a:avLst/>
          </a:prstGeom>
          <a:noFill/>
        </p:spPr>
        <p:txBody>
          <a:bodyPr wrap="none" rtlCol="0">
            <a:spAutoFit/>
          </a:bodyPr>
          <a:lstStyle/>
          <a:p>
            <a:r>
              <a:rPr lang="en-US" dirty="0"/>
              <a:t>3998</a:t>
            </a:r>
          </a:p>
        </p:txBody>
      </p:sp>
      <p:sp>
        <p:nvSpPr>
          <p:cNvPr id="22" name="TextBox 21"/>
          <p:cNvSpPr txBox="1"/>
          <p:nvPr/>
        </p:nvSpPr>
        <p:spPr>
          <a:xfrm>
            <a:off x="7696200" y="4253975"/>
            <a:ext cx="652743" cy="369332"/>
          </a:xfrm>
          <a:prstGeom prst="rect">
            <a:avLst/>
          </a:prstGeom>
          <a:noFill/>
        </p:spPr>
        <p:txBody>
          <a:bodyPr wrap="none" rtlCol="0">
            <a:spAutoFit/>
          </a:bodyPr>
          <a:lstStyle/>
          <a:p>
            <a:r>
              <a:rPr lang="en-US" dirty="0"/>
              <a:t>3999</a:t>
            </a:r>
          </a:p>
        </p:txBody>
      </p:sp>
      <p:sp>
        <p:nvSpPr>
          <p:cNvPr id="23" name="TextBox 22"/>
          <p:cNvSpPr txBox="1"/>
          <p:nvPr/>
        </p:nvSpPr>
        <p:spPr>
          <a:xfrm>
            <a:off x="7695068" y="4675094"/>
            <a:ext cx="652743" cy="369332"/>
          </a:xfrm>
          <a:prstGeom prst="rect">
            <a:avLst/>
          </a:prstGeom>
          <a:noFill/>
        </p:spPr>
        <p:txBody>
          <a:bodyPr wrap="none" rtlCol="0">
            <a:spAutoFit/>
          </a:bodyPr>
          <a:lstStyle/>
          <a:p>
            <a:r>
              <a:rPr lang="en-US" dirty="0"/>
              <a:t>4000</a:t>
            </a:r>
          </a:p>
        </p:txBody>
      </p:sp>
      <p:sp>
        <p:nvSpPr>
          <p:cNvPr id="24" name="TextBox 23"/>
          <p:cNvSpPr txBox="1"/>
          <p:nvPr/>
        </p:nvSpPr>
        <p:spPr>
          <a:xfrm>
            <a:off x="7695068" y="5105400"/>
            <a:ext cx="652743" cy="369332"/>
          </a:xfrm>
          <a:prstGeom prst="rect">
            <a:avLst/>
          </a:prstGeom>
          <a:noFill/>
        </p:spPr>
        <p:txBody>
          <a:bodyPr wrap="none" rtlCol="0">
            <a:spAutoFit/>
          </a:bodyPr>
          <a:lstStyle/>
          <a:p>
            <a:r>
              <a:rPr lang="en-US" dirty="0"/>
              <a:t>4001</a:t>
            </a:r>
          </a:p>
        </p:txBody>
      </p:sp>
      <p:sp>
        <p:nvSpPr>
          <p:cNvPr id="25" name="Rectangle 24"/>
          <p:cNvSpPr/>
          <p:nvPr/>
        </p:nvSpPr>
        <p:spPr>
          <a:xfrm>
            <a:off x="1852793" y="1447800"/>
            <a:ext cx="1095014" cy="3254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PC</a:t>
            </a:r>
          </a:p>
        </p:txBody>
      </p:sp>
      <p:cxnSp>
        <p:nvCxnSpPr>
          <p:cNvPr id="27" name="Straight Arrow Connector 26"/>
          <p:cNvCxnSpPr>
            <a:stCxn id="25" idx="3"/>
          </p:cNvCxnSpPr>
          <p:nvPr/>
        </p:nvCxnSpPr>
        <p:spPr>
          <a:xfrm>
            <a:off x="2947807" y="1610546"/>
            <a:ext cx="1624193" cy="0"/>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1852793" y="1987963"/>
            <a:ext cx="1095014" cy="3254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AR</a:t>
            </a:r>
            <a:endParaRPr lang="en-US" dirty="0">
              <a:solidFill>
                <a:schemeClr val="tx1"/>
              </a:solidFill>
            </a:endParaRPr>
          </a:p>
        </p:txBody>
      </p:sp>
      <p:cxnSp>
        <p:nvCxnSpPr>
          <p:cNvPr id="29" name="Straight Arrow Connector 28"/>
          <p:cNvCxnSpPr>
            <a:stCxn id="28" idx="3"/>
          </p:cNvCxnSpPr>
          <p:nvPr/>
        </p:nvCxnSpPr>
        <p:spPr>
          <a:xfrm>
            <a:off x="2947807" y="2150709"/>
            <a:ext cx="1624193" cy="0"/>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1852793" y="3789308"/>
            <a:ext cx="1095014" cy="3254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SP</a:t>
            </a:r>
          </a:p>
        </p:txBody>
      </p:sp>
      <p:cxnSp>
        <p:nvCxnSpPr>
          <p:cNvPr id="31" name="Straight Arrow Connector 30"/>
          <p:cNvCxnSpPr>
            <a:stCxn id="30" idx="3"/>
          </p:cNvCxnSpPr>
          <p:nvPr/>
        </p:nvCxnSpPr>
        <p:spPr>
          <a:xfrm>
            <a:off x="2947807" y="3952054"/>
            <a:ext cx="1624193" cy="0"/>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8946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down)">
                                      <p:cBhvr>
                                        <p:cTn id="17" dur="500"/>
                                        <p:tgtEl>
                                          <p:spTgt spid="14"/>
                                        </p:tgtEl>
                                      </p:cBhvr>
                                    </p:animEffect>
                                  </p:childTnLst>
                                </p:cTn>
                              </p:par>
                              <p:par>
                                <p:cTn id="18" presetID="22" presetClass="entr" presetSubtype="4" fill="hold" nodeType="with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wipe(down)">
                                      <p:cBhvr>
                                        <p:cTn id="20" dur="500"/>
                                        <p:tgtEl>
                                          <p:spTgt spid="15"/>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wipe(down)">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wipe(down)">
                                      <p:cBhvr>
                                        <p:cTn id="30" dur="500"/>
                                        <p:tgtEl>
                                          <p:spTgt spid="6"/>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wipe(down)">
                                      <p:cBhvr>
                                        <p:cTn id="35" dur="500"/>
                                        <p:tgtEl>
                                          <p:spTgt spid="18"/>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wipe(down)">
                                      <p:cBhvr>
                                        <p:cTn id="40" dur="500"/>
                                        <p:tgtEl>
                                          <p:spTgt spid="7"/>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wipe(down)">
                                      <p:cBhvr>
                                        <p:cTn id="43" dur="500"/>
                                        <p:tgtEl>
                                          <p:spTgt spid="8"/>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9"/>
                                        </p:tgtEl>
                                        <p:attrNameLst>
                                          <p:attrName>style.visibility</p:attrName>
                                        </p:attrNameLst>
                                      </p:cBhvr>
                                      <p:to>
                                        <p:strVal val="visible"/>
                                      </p:to>
                                    </p:set>
                                    <p:animEffect transition="in" filter="wipe(down)">
                                      <p:cBhvr>
                                        <p:cTn id="46" dur="500"/>
                                        <p:tgtEl>
                                          <p:spTgt spid="9"/>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10"/>
                                        </p:tgtEl>
                                        <p:attrNameLst>
                                          <p:attrName>style.visibility</p:attrName>
                                        </p:attrNameLst>
                                      </p:cBhvr>
                                      <p:to>
                                        <p:strVal val="visible"/>
                                      </p:to>
                                    </p:set>
                                    <p:animEffect transition="in" filter="wipe(down)">
                                      <p:cBhvr>
                                        <p:cTn id="49" dur="500"/>
                                        <p:tgtEl>
                                          <p:spTgt spid="10"/>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wipe(down)">
                                      <p:cBhvr>
                                        <p:cTn id="52" dur="500"/>
                                        <p:tgtEl>
                                          <p:spTgt spid="11"/>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19"/>
                                        </p:tgtEl>
                                        <p:attrNameLst>
                                          <p:attrName>style.visibility</p:attrName>
                                        </p:attrNameLst>
                                      </p:cBhvr>
                                      <p:to>
                                        <p:strVal val="visible"/>
                                      </p:to>
                                    </p:set>
                                    <p:animEffect transition="in" filter="wipe(down)">
                                      <p:cBhvr>
                                        <p:cTn id="57" dur="500"/>
                                        <p:tgtEl>
                                          <p:spTgt spid="19"/>
                                        </p:tgtEl>
                                      </p:cBhvr>
                                    </p:animEffect>
                                  </p:childTnLst>
                                </p:cTn>
                              </p:par>
                              <p:par>
                                <p:cTn id="58" presetID="22" presetClass="entr" presetSubtype="4" fill="hold" grpId="0" nodeType="withEffect">
                                  <p:stCondLst>
                                    <p:cond delay="0"/>
                                  </p:stCondLst>
                                  <p:childTnLst>
                                    <p:set>
                                      <p:cBhvr>
                                        <p:cTn id="59" dur="1" fill="hold">
                                          <p:stCondLst>
                                            <p:cond delay="0"/>
                                          </p:stCondLst>
                                        </p:cTn>
                                        <p:tgtEl>
                                          <p:spTgt spid="20"/>
                                        </p:tgtEl>
                                        <p:attrNameLst>
                                          <p:attrName>style.visibility</p:attrName>
                                        </p:attrNameLst>
                                      </p:cBhvr>
                                      <p:to>
                                        <p:strVal val="visible"/>
                                      </p:to>
                                    </p:set>
                                    <p:animEffect transition="in" filter="wipe(down)">
                                      <p:cBhvr>
                                        <p:cTn id="60" dur="500"/>
                                        <p:tgtEl>
                                          <p:spTgt spid="20"/>
                                        </p:tgtEl>
                                      </p:cBhvr>
                                    </p:animEffect>
                                  </p:childTnLst>
                                </p:cTn>
                              </p:par>
                              <p:par>
                                <p:cTn id="61" presetID="22" presetClass="entr" presetSubtype="4" fill="hold" grpId="0" nodeType="withEffect">
                                  <p:stCondLst>
                                    <p:cond delay="0"/>
                                  </p:stCondLst>
                                  <p:childTnLst>
                                    <p:set>
                                      <p:cBhvr>
                                        <p:cTn id="62" dur="1" fill="hold">
                                          <p:stCondLst>
                                            <p:cond delay="0"/>
                                          </p:stCondLst>
                                        </p:cTn>
                                        <p:tgtEl>
                                          <p:spTgt spid="21"/>
                                        </p:tgtEl>
                                        <p:attrNameLst>
                                          <p:attrName>style.visibility</p:attrName>
                                        </p:attrNameLst>
                                      </p:cBhvr>
                                      <p:to>
                                        <p:strVal val="visible"/>
                                      </p:to>
                                    </p:set>
                                    <p:animEffect transition="in" filter="wipe(down)">
                                      <p:cBhvr>
                                        <p:cTn id="63" dur="500"/>
                                        <p:tgtEl>
                                          <p:spTgt spid="21"/>
                                        </p:tgtEl>
                                      </p:cBhvr>
                                    </p:animEffect>
                                  </p:childTnLst>
                                </p:cTn>
                              </p:par>
                              <p:par>
                                <p:cTn id="64" presetID="22" presetClass="entr" presetSubtype="4" fill="hold" grpId="0" nodeType="withEffect">
                                  <p:stCondLst>
                                    <p:cond delay="0"/>
                                  </p:stCondLst>
                                  <p:childTnLst>
                                    <p:set>
                                      <p:cBhvr>
                                        <p:cTn id="65" dur="1" fill="hold">
                                          <p:stCondLst>
                                            <p:cond delay="0"/>
                                          </p:stCondLst>
                                        </p:cTn>
                                        <p:tgtEl>
                                          <p:spTgt spid="22"/>
                                        </p:tgtEl>
                                        <p:attrNameLst>
                                          <p:attrName>style.visibility</p:attrName>
                                        </p:attrNameLst>
                                      </p:cBhvr>
                                      <p:to>
                                        <p:strVal val="visible"/>
                                      </p:to>
                                    </p:set>
                                    <p:animEffect transition="in" filter="wipe(down)">
                                      <p:cBhvr>
                                        <p:cTn id="66" dur="500"/>
                                        <p:tgtEl>
                                          <p:spTgt spid="22"/>
                                        </p:tgtEl>
                                      </p:cBhvr>
                                    </p:animEffect>
                                  </p:childTnLst>
                                </p:cTn>
                              </p:par>
                              <p:par>
                                <p:cTn id="67" presetID="22" presetClass="entr" presetSubtype="4" fill="hold" grpId="0" nodeType="withEffect">
                                  <p:stCondLst>
                                    <p:cond delay="0"/>
                                  </p:stCondLst>
                                  <p:childTnLst>
                                    <p:set>
                                      <p:cBhvr>
                                        <p:cTn id="68" dur="1" fill="hold">
                                          <p:stCondLst>
                                            <p:cond delay="0"/>
                                          </p:stCondLst>
                                        </p:cTn>
                                        <p:tgtEl>
                                          <p:spTgt spid="23"/>
                                        </p:tgtEl>
                                        <p:attrNameLst>
                                          <p:attrName>style.visibility</p:attrName>
                                        </p:attrNameLst>
                                      </p:cBhvr>
                                      <p:to>
                                        <p:strVal val="visible"/>
                                      </p:to>
                                    </p:set>
                                    <p:animEffect transition="in" filter="wipe(down)">
                                      <p:cBhvr>
                                        <p:cTn id="69" dur="500"/>
                                        <p:tgtEl>
                                          <p:spTgt spid="23"/>
                                        </p:tgtEl>
                                      </p:cBhvr>
                                    </p:animEffect>
                                  </p:childTnLst>
                                </p:cTn>
                              </p:par>
                              <p:par>
                                <p:cTn id="70" presetID="22" presetClass="entr" presetSubtype="4" fill="hold" grpId="0" nodeType="withEffect">
                                  <p:stCondLst>
                                    <p:cond delay="0"/>
                                  </p:stCondLst>
                                  <p:childTnLst>
                                    <p:set>
                                      <p:cBhvr>
                                        <p:cTn id="71" dur="1" fill="hold">
                                          <p:stCondLst>
                                            <p:cond delay="0"/>
                                          </p:stCondLst>
                                        </p:cTn>
                                        <p:tgtEl>
                                          <p:spTgt spid="24"/>
                                        </p:tgtEl>
                                        <p:attrNameLst>
                                          <p:attrName>style.visibility</p:attrName>
                                        </p:attrNameLst>
                                      </p:cBhvr>
                                      <p:to>
                                        <p:strVal val="visible"/>
                                      </p:to>
                                    </p:set>
                                    <p:animEffect transition="in" filter="wipe(down)">
                                      <p:cBhvr>
                                        <p:cTn id="72" dur="500"/>
                                        <p:tgtEl>
                                          <p:spTgt spid="24"/>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grpId="0" nodeType="clickEffect">
                                  <p:stCondLst>
                                    <p:cond delay="0"/>
                                  </p:stCondLst>
                                  <p:childTnLst>
                                    <p:set>
                                      <p:cBhvr>
                                        <p:cTn id="76" dur="1" fill="hold">
                                          <p:stCondLst>
                                            <p:cond delay="0"/>
                                          </p:stCondLst>
                                        </p:cTn>
                                        <p:tgtEl>
                                          <p:spTgt spid="12"/>
                                        </p:tgtEl>
                                        <p:attrNameLst>
                                          <p:attrName>style.visibility</p:attrName>
                                        </p:attrNameLst>
                                      </p:cBhvr>
                                      <p:to>
                                        <p:strVal val="visible"/>
                                      </p:to>
                                    </p:set>
                                    <p:animEffect transition="in" filter="wipe(down)">
                                      <p:cBhvr>
                                        <p:cTn id="77" dur="500"/>
                                        <p:tgtEl>
                                          <p:spTgt spid="12"/>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25"/>
                                        </p:tgtEl>
                                        <p:attrNameLst>
                                          <p:attrName>style.visibility</p:attrName>
                                        </p:attrNameLst>
                                      </p:cBhvr>
                                      <p:to>
                                        <p:strVal val="visible"/>
                                      </p:to>
                                    </p:set>
                                    <p:animEffect transition="in" filter="wipe(left)">
                                      <p:cBhvr>
                                        <p:cTn id="82" dur="500"/>
                                        <p:tgtEl>
                                          <p:spTgt spid="25"/>
                                        </p:tgtEl>
                                      </p:cBhvr>
                                    </p:animEffect>
                                  </p:childTnLst>
                                </p:cTn>
                              </p:par>
                              <p:par>
                                <p:cTn id="83" presetID="22" presetClass="entr" presetSubtype="8" fill="hold" nodeType="withEffect">
                                  <p:stCondLst>
                                    <p:cond delay="0"/>
                                  </p:stCondLst>
                                  <p:childTnLst>
                                    <p:set>
                                      <p:cBhvr>
                                        <p:cTn id="84" dur="1" fill="hold">
                                          <p:stCondLst>
                                            <p:cond delay="0"/>
                                          </p:stCondLst>
                                        </p:cTn>
                                        <p:tgtEl>
                                          <p:spTgt spid="27"/>
                                        </p:tgtEl>
                                        <p:attrNameLst>
                                          <p:attrName>style.visibility</p:attrName>
                                        </p:attrNameLst>
                                      </p:cBhvr>
                                      <p:to>
                                        <p:strVal val="visible"/>
                                      </p:to>
                                    </p:set>
                                    <p:animEffect transition="in" filter="wipe(left)">
                                      <p:cBhvr>
                                        <p:cTn id="85" dur="500"/>
                                        <p:tgtEl>
                                          <p:spTgt spid="27"/>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8" fill="hold" grpId="0" nodeType="clickEffect">
                                  <p:stCondLst>
                                    <p:cond delay="0"/>
                                  </p:stCondLst>
                                  <p:childTnLst>
                                    <p:set>
                                      <p:cBhvr>
                                        <p:cTn id="89" dur="1" fill="hold">
                                          <p:stCondLst>
                                            <p:cond delay="0"/>
                                          </p:stCondLst>
                                        </p:cTn>
                                        <p:tgtEl>
                                          <p:spTgt spid="28"/>
                                        </p:tgtEl>
                                        <p:attrNameLst>
                                          <p:attrName>style.visibility</p:attrName>
                                        </p:attrNameLst>
                                      </p:cBhvr>
                                      <p:to>
                                        <p:strVal val="visible"/>
                                      </p:to>
                                    </p:set>
                                    <p:animEffect transition="in" filter="wipe(left)">
                                      <p:cBhvr>
                                        <p:cTn id="90" dur="500"/>
                                        <p:tgtEl>
                                          <p:spTgt spid="28"/>
                                        </p:tgtEl>
                                      </p:cBhvr>
                                    </p:animEffect>
                                  </p:childTnLst>
                                </p:cTn>
                              </p:par>
                              <p:par>
                                <p:cTn id="91" presetID="22" presetClass="entr" presetSubtype="8" fill="hold" nodeType="withEffect">
                                  <p:stCondLst>
                                    <p:cond delay="0"/>
                                  </p:stCondLst>
                                  <p:childTnLst>
                                    <p:set>
                                      <p:cBhvr>
                                        <p:cTn id="92" dur="1" fill="hold">
                                          <p:stCondLst>
                                            <p:cond delay="0"/>
                                          </p:stCondLst>
                                        </p:cTn>
                                        <p:tgtEl>
                                          <p:spTgt spid="29"/>
                                        </p:tgtEl>
                                        <p:attrNameLst>
                                          <p:attrName>style.visibility</p:attrName>
                                        </p:attrNameLst>
                                      </p:cBhvr>
                                      <p:to>
                                        <p:strVal val="visible"/>
                                      </p:to>
                                    </p:set>
                                    <p:animEffect transition="in" filter="wipe(left)">
                                      <p:cBhvr>
                                        <p:cTn id="93" dur="500"/>
                                        <p:tgtEl>
                                          <p:spTgt spid="29"/>
                                        </p:tgtEl>
                                      </p:cBhvr>
                                    </p:animEffect>
                                  </p:childTnLst>
                                </p:cTn>
                              </p:par>
                            </p:childTnLst>
                          </p:cTn>
                        </p:par>
                      </p:childTnLst>
                    </p:cTn>
                  </p:par>
                  <p:par>
                    <p:cTn id="94" fill="hold">
                      <p:stCondLst>
                        <p:cond delay="indefinite"/>
                      </p:stCondLst>
                      <p:childTnLst>
                        <p:par>
                          <p:cTn id="95" fill="hold">
                            <p:stCondLst>
                              <p:cond delay="0"/>
                            </p:stCondLst>
                            <p:childTnLst>
                              <p:par>
                                <p:cTn id="96" presetID="22" presetClass="entr" presetSubtype="8" fill="hold" grpId="0" nodeType="clickEffect">
                                  <p:stCondLst>
                                    <p:cond delay="0"/>
                                  </p:stCondLst>
                                  <p:childTnLst>
                                    <p:set>
                                      <p:cBhvr>
                                        <p:cTn id="97" dur="1" fill="hold">
                                          <p:stCondLst>
                                            <p:cond delay="0"/>
                                          </p:stCondLst>
                                        </p:cTn>
                                        <p:tgtEl>
                                          <p:spTgt spid="30"/>
                                        </p:tgtEl>
                                        <p:attrNameLst>
                                          <p:attrName>style.visibility</p:attrName>
                                        </p:attrNameLst>
                                      </p:cBhvr>
                                      <p:to>
                                        <p:strVal val="visible"/>
                                      </p:to>
                                    </p:set>
                                    <p:animEffect transition="in" filter="wipe(left)">
                                      <p:cBhvr>
                                        <p:cTn id="98" dur="500"/>
                                        <p:tgtEl>
                                          <p:spTgt spid="30"/>
                                        </p:tgtEl>
                                      </p:cBhvr>
                                    </p:animEffect>
                                  </p:childTnLst>
                                </p:cTn>
                              </p:par>
                              <p:par>
                                <p:cTn id="99" presetID="22" presetClass="entr" presetSubtype="8" fill="hold" nodeType="withEffect">
                                  <p:stCondLst>
                                    <p:cond delay="0"/>
                                  </p:stCondLst>
                                  <p:childTnLst>
                                    <p:set>
                                      <p:cBhvr>
                                        <p:cTn id="100" dur="1" fill="hold">
                                          <p:stCondLst>
                                            <p:cond delay="0"/>
                                          </p:stCondLst>
                                        </p:cTn>
                                        <p:tgtEl>
                                          <p:spTgt spid="31"/>
                                        </p:tgtEl>
                                        <p:attrNameLst>
                                          <p:attrName>style.visibility</p:attrName>
                                        </p:attrNameLst>
                                      </p:cBhvr>
                                      <p:to>
                                        <p:strVal val="visible"/>
                                      </p:to>
                                    </p:set>
                                    <p:animEffect transition="in" filter="wipe(left)">
                                      <p:cBhvr>
                                        <p:cTn id="101"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p:bldP spid="14" grpId="0"/>
      <p:bldP spid="18" grpId="0"/>
      <p:bldP spid="19" grpId="0"/>
      <p:bldP spid="20" grpId="0"/>
      <p:bldP spid="21" grpId="0"/>
      <p:bldP spid="22" grpId="0"/>
      <p:bldP spid="23" grpId="0"/>
      <p:bldP spid="24" grpId="0"/>
      <p:bldP spid="25" grpId="0" animBg="1"/>
      <p:bldP spid="28" grpId="0" animBg="1"/>
      <p:bldP spid="3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Memory Stack</a:t>
            </a:r>
          </a:p>
        </p:txBody>
      </p:sp>
      <p:sp>
        <p:nvSpPr>
          <p:cNvPr id="3" name="Content Placeholder 2"/>
          <p:cNvSpPr>
            <a:spLocks noGrp="1"/>
          </p:cNvSpPr>
          <p:nvPr>
            <p:ph idx="1"/>
          </p:nvPr>
        </p:nvSpPr>
        <p:spPr/>
        <p:txBody>
          <a:bodyPr>
            <a:normAutofit fontScale="92500" lnSpcReduction="10000"/>
          </a:bodyPr>
          <a:lstStyle/>
          <a:p>
            <a:pPr algn="just"/>
            <a:r>
              <a:rPr lang="en-US" dirty="0"/>
              <a:t>The implementation of a stack in the CPU is done by assigning a portion of memory to a stack operation and using a processor register as a stack pointer. </a:t>
            </a:r>
          </a:p>
          <a:p>
            <a:pPr algn="just"/>
            <a:r>
              <a:rPr lang="en-US" dirty="0"/>
              <a:t>Figure shows a portion of computer memory partitioned into three segments: program, data, and stack. </a:t>
            </a:r>
          </a:p>
          <a:p>
            <a:pPr algn="just"/>
            <a:r>
              <a:rPr lang="en-US" dirty="0"/>
              <a:t>The program counter PC points at the address of the next instruction in the program which is used during the fetch phase to read an instruction.</a:t>
            </a:r>
          </a:p>
          <a:p>
            <a:pPr algn="just"/>
            <a:r>
              <a:rPr lang="en-US" dirty="0"/>
              <a:t>The address registers AR points at an array of data which is used during the execute phase to read an operand.</a:t>
            </a:r>
          </a:p>
          <a:p>
            <a:pPr algn="just"/>
            <a:r>
              <a:rPr lang="en-US" dirty="0"/>
              <a:t>The stack pointer SP points at the top of the stack which is used to push or pop items into or from the stack.</a:t>
            </a:r>
          </a:p>
          <a:p>
            <a:pPr algn="just"/>
            <a:r>
              <a:rPr lang="en-US" dirty="0"/>
              <a:t>We assume that the items in the stack communicate with a data register DR. </a:t>
            </a:r>
          </a:p>
        </p:txBody>
      </p:sp>
    </p:spTree>
    <p:extLst>
      <p:ext uri="{BB962C8B-B14F-4D97-AF65-F5344CB8AC3E}">
        <p14:creationId xmlns:p14="http://schemas.microsoft.com/office/powerpoint/2010/main" val="36494915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Memory Stack</a:t>
            </a:r>
          </a:p>
        </p:txBody>
      </p:sp>
      <p:sp>
        <p:nvSpPr>
          <p:cNvPr id="3" name="Content Placeholder 2"/>
          <p:cNvSpPr>
            <a:spLocks noGrp="1"/>
          </p:cNvSpPr>
          <p:nvPr>
            <p:ph idx="1"/>
          </p:nvPr>
        </p:nvSpPr>
        <p:spPr>
          <a:xfrm>
            <a:off x="190500" y="990600"/>
            <a:ext cx="2705100" cy="533400"/>
          </a:xfrm>
        </p:spPr>
        <p:txBody>
          <a:bodyPr>
            <a:normAutofit/>
          </a:bodyPr>
          <a:lstStyle/>
          <a:p>
            <a:r>
              <a:rPr lang="en-US" b="1" dirty="0"/>
              <a:t>PUSH Operation</a:t>
            </a:r>
          </a:p>
          <a:p>
            <a:pPr marL="0" indent="0" algn="just">
              <a:buNone/>
            </a:pPr>
            <a:endParaRPr lang="en-US" b="1" dirty="0"/>
          </a:p>
        </p:txBody>
      </p:sp>
      <p:sp>
        <p:nvSpPr>
          <p:cNvPr id="4" name="Rectangle 3"/>
          <p:cNvSpPr/>
          <p:nvPr/>
        </p:nvSpPr>
        <p:spPr>
          <a:xfrm>
            <a:off x="533400" y="1524000"/>
            <a:ext cx="4572000" cy="461665"/>
          </a:xfrm>
          <a:prstGeom prst="rect">
            <a:avLst/>
          </a:prstGeom>
        </p:spPr>
        <p:txBody>
          <a:bodyPr>
            <a:spAutoFit/>
          </a:bodyPr>
          <a:lstStyle/>
          <a:p>
            <a:pPr algn="just"/>
            <a:r>
              <a:rPr lang="en-US" sz="2400" dirty="0"/>
              <a:t>SP </a:t>
            </a:r>
            <a:r>
              <a:rPr lang="en-US" sz="2400" dirty="0">
                <a:latin typeface="Cambria Math" panose="02040503050406030204" pitchFamily="18" charset="0"/>
                <a:ea typeface="Cambria Math" panose="02040503050406030204" pitchFamily="18" charset="0"/>
              </a:rPr>
              <a:t>← </a:t>
            </a:r>
            <a:r>
              <a:rPr lang="en-US" sz="2400" dirty="0"/>
              <a:t>SP - 1</a:t>
            </a:r>
          </a:p>
        </p:txBody>
      </p:sp>
      <p:sp>
        <p:nvSpPr>
          <p:cNvPr id="5" name="Rectangle 4"/>
          <p:cNvSpPr/>
          <p:nvPr/>
        </p:nvSpPr>
        <p:spPr>
          <a:xfrm>
            <a:off x="533400" y="2052935"/>
            <a:ext cx="4572000" cy="461665"/>
          </a:xfrm>
          <a:prstGeom prst="rect">
            <a:avLst/>
          </a:prstGeom>
        </p:spPr>
        <p:txBody>
          <a:bodyPr>
            <a:spAutoFit/>
          </a:bodyPr>
          <a:lstStyle/>
          <a:p>
            <a:pPr algn="just"/>
            <a:r>
              <a:rPr lang="en-US" sz="2400" dirty="0"/>
              <a:t>M[SP] </a:t>
            </a:r>
            <a:r>
              <a:rPr lang="en-US" sz="2400" dirty="0">
                <a:latin typeface="Cambria Math" panose="02040503050406030204" pitchFamily="18" charset="0"/>
                <a:ea typeface="Cambria Math" panose="02040503050406030204" pitchFamily="18" charset="0"/>
              </a:rPr>
              <a:t>← </a:t>
            </a:r>
            <a:r>
              <a:rPr lang="en-US" sz="2400" dirty="0"/>
              <a:t>DR</a:t>
            </a:r>
          </a:p>
        </p:txBody>
      </p:sp>
      <p:sp>
        <p:nvSpPr>
          <p:cNvPr id="8" name="Content Placeholder 2"/>
          <p:cNvSpPr txBox="1">
            <a:spLocks/>
          </p:cNvSpPr>
          <p:nvPr/>
        </p:nvSpPr>
        <p:spPr>
          <a:xfrm>
            <a:off x="4876800" y="990600"/>
            <a:ext cx="2705100" cy="533400"/>
          </a:xfrm>
          <a:prstGeom prst="rect">
            <a:avLst/>
          </a:prstGeom>
        </p:spPr>
        <p:txBody>
          <a:bodyPr vert="horz" lIns="91440" tIns="45720" rIns="91440" bIns="45720" rtlCol="0">
            <a:normAutofit/>
          </a:bodyPr>
          <a:lstStyle>
            <a:lvl1pPr marL="342883" indent="-342883" algn="l" defTabSz="914354" rtl="0" eaLnBrk="1" latinLnBrk="0" hangingPunct="1">
              <a:lnSpc>
                <a:spcPct val="114000"/>
              </a:lnSpc>
              <a:spcBef>
                <a:spcPct val="20000"/>
              </a:spcBef>
              <a:buClrTx/>
              <a:buFont typeface="Wingdings" panose="05000000000000000000" pitchFamily="2" charset="2"/>
              <a:buChar char="§"/>
              <a:defRPr sz="2400" kern="1200">
                <a:solidFill>
                  <a:schemeClr val="tx1"/>
                </a:solidFill>
                <a:latin typeface="+mj-lt"/>
                <a:ea typeface="Times New Roman" panose="02020603050405020304" pitchFamily="18" charset="0"/>
                <a:cs typeface="Times New Roman" panose="02020603050405020304" pitchFamily="18" charset="0"/>
              </a:defRPr>
            </a:lvl1pPr>
            <a:lvl2pPr marL="742913" indent="-285737" algn="just" defTabSz="914354" rtl="0" eaLnBrk="1" latinLnBrk="0" hangingPunct="1">
              <a:lnSpc>
                <a:spcPct val="114000"/>
              </a:lnSpc>
              <a:spcBef>
                <a:spcPct val="20000"/>
              </a:spcBef>
              <a:buClrTx/>
              <a:buFont typeface="Arial" panose="020B0604020202020204" pitchFamily="34" charset="0"/>
              <a:buChar char="•"/>
              <a:defRPr sz="2000" kern="1200">
                <a:solidFill>
                  <a:schemeClr val="tx1"/>
                </a:solidFill>
                <a:latin typeface="+mj-lt"/>
                <a:ea typeface="Times New Roman" panose="02020603050405020304" pitchFamily="18" charset="0"/>
                <a:cs typeface="Times New Roman" panose="02020603050405020304" pitchFamily="18" charset="0"/>
              </a:defRPr>
            </a:lvl2pPr>
            <a:lvl3pPr marL="1142942" indent="-228588" algn="just" defTabSz="914354" rtl="0" eaLnBrk="1" latinLnBrk="0" hangingPunct="1">
              <a:lnSpc>
                <a:spcPct val="114000"/>
              </a:lnSpc>
              <a:spcBef>
                <a:spcPct val="20000"/>
              </a:spcBef>
              <a:buClrTx/>
              <a:buFont typeface="Arial" pitchFamily="34" charset="0"/>
              <a:buChar char="•"/>
              <a:defRPr sz="1800" kern="1200">
                <a:solidFill>
                  <a:schemeClr val="tx1"/>
                </a:solidFill>
                <a:latin typeface="+mj-lt"/>
                <a:ea typeface="Times New Roman" panose="02020603050405020304" pitchFamily="18" charset="0"/>
                <a:cs typeface="Times New Roman" panose="02020603050405020304" pitchFamily="18" charset="0"/>
              </a:defRPr>
            </a:lvl3pPr>
            <a:lvl4pPr marL="1600120" indent="-228588" algn="just" defTabSz="914354" rtl="0" eaLnBrk="1" latinLnBrk="0" hangingPunct="1">
              <a:lnSpc>
                <a:spcPct val="114000"/>
              </a:lnSpc>
              <a:spcBef>
                <a:spcPct val="200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4pPr>
            <a:lvl5pPr marL="2057297" indent="-228588" algn="just" defTabSz="914354" rtl="0" eaLnBrk="1" latinLnBrk="0" hangingPunct="1">
              <a:lnSpc>
                <a:spcPct val="114000"/>
              </a:lnSpc>
              <a:spcBef>
                <a:spcPct val="200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5pPr>
            <a:lvl6pPr marL="2514474" indent="-228588" algn="l" defTabSz="91435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52" indent="-228588" algn="l" defTabSz="91435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28" indent="-228588" algn="l" defTabSz="91435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06" indent="-228588" algn="l" defTabSz="914354"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a:t>POP Operation</a:t>
            </a:r>
          </a:p>
          <a:p>
            <a:pPr marL="0" indent="0" algn="just">
              <a:buFont typeface="Wingdings" panose="05000000000000000000" pitchFamily="2" charset="2"/>
              <a:buNone/>
            </a:pPr>
            <a:endParaRPr lang="en-US" b="1" dirty="0"/>
          </a:p>
        </p:txBody>
      </p:sp>
      <p:sp>
        <p:nvSpPr>
          <p:cNvPr id="9" name="Rectangle 8"/>
          <p:cNvSpPr/>
          <p:nvPr/>
        </p:nvSpPr>
        <p:spPr>
          <a:xfrm>
            <a:off x="5219700" y="1524000"/>
            <a:ext cx="4572000" cy="461665"/>
          </a:xfrm>
          <a:prstGeom prst="rect">
            <a:avLst/>
          </a:prstGeom>
        </p:spPr>
        <p:txBody>
          <a:bodyPr>
            <a:spAutoFit/>
          </a:bodyPr>
          <a:lstStyle/>
          <a:p>
            <a:pPr algn="just"/>
            <a:r>
              <a:rPr lang="en-US" sz="2400" dirty="0"/>
              <a:t>DR </a:t>
            </a:r>
            <a:r>
              <a:rPr lang="en-US" sz="2400" dirty="0">
                <a:latin typeface="Cambria Math" panose="02040503050406030204" pitchFamily="18" charset="0"/>
                <a:ea typeface="Cambria Math" panose="02040503050406030204" pitchFamily="18" charset="0"/>
              </a:rPr>
              <a:t>← </a:t>
            </a:r>
            <a:r>
              <a:rPr lang="en-US" sz="2400" dirty="0"/>
              <a:t>M[SP]</a:t>
            </a:r>
          </a:p>
        </p:txBody>
      </p:sp>
      <p:sp>
        <p:nvSpPr>
          <p:cNvPr id="10" name="Rectangle 9"/>
          <p:cNvSpPr/>
          <p:nvPr/>
        </p:nvSpPr>
        <p:spPr>
          <a:xfrm>
            <a:off x="5219700" y="2052935"/>
            <a:ext cx="4572000" cy="461665"/>
          </a:xfrm>
          <a:prstGeom prst="rect">
            <a:avLst/>
          </a:prstGeom>
        </p:spPr>
        <p:txBody>
          <a:bodyPr>
            <a:spAutoFit/>
          </a:bodyPr>
          <a:lstStyle/>
          <a:p>
            <a:pPr algn="just"/>
            <a:r>
              <a:rPr lang="en-US" sz="2400" dirty="0"/>
              <a:t>SP </a:t>
            </a:r>
            <a:r>
              <a:rPr lang="en-US" sz="2400" dirty="0">
                <a:latin typeface="Cambria Math" panose="02040503050406030204" pitchFamily="18" charset="0"/>
                <a:ea typeface="Cambria Math" panose="02040503050406030204" pitchFamily="18" charset="0"/>
              </a:rPr>
              <a:t>← </a:t>
            </a:r>
            <a:r>
              <a:rPr lang="en-US" sz="2400" dirty="0"/>
              <a:t>SP + 1</a:t>
            </a:r>
          </a:p>
        </p:txBody>
      </p:sp>
    </p:spTree>
    <p:extLst>
      <p:ext uri="{BB962C8B-B14F-4D97-AF65-F5344CB8AC3E}">
        <p14:creationId xmlns:p14="http://schemas.microsoft.com/office/powerpoint/2010/main" val="2709233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down)">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9">
                                            <p:txEl>
                                              <p:pRg st="0" end="0"/>
                                            </p:txEl>
                                          </p:spTgt>
                                        </p:tgtEl>
                                        <p:attrNameLst>
                                          <p:attrName>style.visibility</p:attrName>
                                        </p:attrNameLst>
                                      </p:cBhvr>
                                      <p:to>
                                        <p:strVal val="visible"/>
                                      </p:to>
                                    </p:set>
                                    <p:animEffect transition="in" filter="wipe(down)">
                                      <p:cBhvr>
                                        <p:cTn id="27" dur="500"/>
                                        <p:tgtEl>
                                          <p:spTgt spid="9">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0">
                                            <p:txEl>
                                              <p:pRg st="0" end="0"/>
                                            </p:txEl>
                                          </p:spTgt>
                                        </p:tgtEl>
                                        <p:attrNameLst>
                                          <p:attrName>style.visibility</p:attrName>
                                        </p:attrNameLst>
                                      </p:cBhvr>
                                      <p:to>
                                        <p:strVal val="visible"/>
                                      </p:to>
                                    </p:set>
                                    <p:animEffect transition="in" filter="wipe(down)">
                                      <p:cBhvr>
                                        <p:cTn id="32"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Reverse Polish Notation</a:t>
            </a:r>
          </a:p>
        </p:txBody>
      </p:sp>
      <p:sp>
        <p:nvSpPr>
          <p:cNvPr id="3" name="Content Placeholder 2"/>
          <p:cNvSpPr>
            <a:spLocks noGrp="1"/>
          </p:cNvSpPr>
          <p:nvPr>
            <p:ph idx="1"/>
          </p:nvPr>
        </p:nvSpPr>
        <p:spPr>
          <a:xfrm>
            <a:off x="190500" y="990600"/>
            <a:ext cx="8763000" cy="2438400"/>
          </a:xfrm>
        </p:spPr>
        <p:txBody>
          <a:bodyPr/>
          <a:lstStyle/>
          <a:p>
            <a:pPr algn="just"/>
            <a:r>
              <a:rPr lang="en-US" dirty="0"/>
              <a:t>The common mathematical method of writing arithmetic expressions imposes difficulties when evaluated by a computer.</a:t>
            </a:r>
          </a:p>
          <a:p>
            <a:pPr algn="just"/>
            <a:r>
              <a:rPr lang="en-US" dirty="0"/>
              <a:t>The Polish mathematician Lukasiewicz showed that arithmetic expressions can be represented in prefix notation as well as postfix notation.</a:t>
            </a:r>
          </a:p>
        </p:txBody>
      </p:sp>
      <p:sp>
        <p:nvSpPr>
          <p:cNvPr id="4" name="Rectangle 3"/>
          <p:cNvSpPr/>
          <p:nvPr/>
        </p:nvSpPr>
        <p:spPr>
          <a:xfrm>
            <a:off x="609600" y="4038600"/>
            <a:ext cx="990600" cy="461665"/>
          </a:xfrm>
          <a:prstGeom prst="rect">
            <a:avLst/>
          </a:prstGeom>
        </p:spPr>
        <p:txBody>
          <a:bodyPr wrap="square">
            <a:spAutoFit/>
          </a:bodyPr>
          <a:lstStyle/>
          <a:p>
            <a:pPr algn="ctr"/>
            <a:r>
              <a:rPr lang="en-US" sz="2400" i="1" dirty="0"/>
              <a:t>A </a:t>
            </a:r>
            <a:r>
              <a:rPr lang="en-US" sz="2400" dirty="0"/>
              <a:t>+</a:t>
            </a:r>
            <a:r>
              <a:rPr lang="en-US" sz="2400" i="1" dirty="0"/>
              <a:t> B</a:t>
            </a:r>
          </a:p>
        </p:txBody>
      </p:sp>
      <p:sp>
        <p:nvSpPr>
          <p:cNvPr id="5" name="Rectangle 4"/>
          <p:cNvSpPr/>
          <p:nvPr/>
        </p:nvSpPr>
        <p:spPr>
          <a:xfrm>
            <a:off x="3577937" y="4038599"/>
            <a:ext cx="990600" cy="461665"/>
          </a:xfrm>
          <a:prstGeom prst="rect">
            <a:avLst/>
          </a:prstGeom>
        </p:spPr>
        <p:txBody>
          <a:bodyPr wrap="square">
            <a:spAutoFit/>
          </a:bodyPr>
          <a:lstStyle/>
          <a:p>
            <a:pPr algn="ctr"/>
            <a:r>
              <a:rPr lang="en-US" sz="2400" dirty="0"/>
              <a:t>+ </a:t>
            </a:r>
            <a:r>
              <a:rPr lang="en-US" sz="2400" i="1" dirty="0"/>
              <a:t>AB</a:t>
            </a:r>
          </a:p>
        </p:txBody>
      </p:sp>
      <p:sp>
        <p:nvSpPr>
          <p:cNvPr id="6" name="Rectangle 5"/>
          <p:cNvSpPr/>
          <p:nvPr/>
        </p:nvSpPr>
        <p:spPr>
          <a:xfrm>
            <a:off x="6970567" y="4038599"/>
            <a:ext cx="990600" cy="461665"/>
          </a:xfrm>
          <a:prstGeom prst="rect">
            <a:avLst/>
          </a:prstGeom>
        </p:spPr>
        <p:txBody>
          <a:bodyPr wrap="square">
            <a:spAutoFit/>
          </a:bodyPr>
          <a:lstStyle/>
          <a:p>
            <a:pPr algn="ctr"/>
            <a:r>
              <a:rPr lang="en-US" sz="2400" i="1" dirty="0"/>
              <a:t>AB </a:t>
            </a:r>
            <a:r>
              <a:rPr lang="en-US" sz="2400" dirty="0"/>
              <a:t>+</a:t>
            </a:r>
          </a:p>
        </p:txBody>
      </p:sp>
      <p:sp>
        <p:nvSpPr>
          <p:cNvPr id="7" name="Rectangle 6"/>
          <p:cNvSpPr/>
          <p:nvPr/>
        </p:nvSpPr>
        <p:spPr>
          <a:xfrm>
            <a:off x="695562" y="3429000"/>
            <a:ext cx="818677" cy="461665"/>
          </a:xfrm>
          <a:prstGeom prst="rect">
            <a:avLst/>
          </a:prstGeom>
        </p:spPr>
        <p:txBody>
          <a:bodyPr wrap="square">
            <a:spAutoFit/>
          </a:bodyPr>
          <a:lstStyle/>
          <a:p>
            <a:pPr algn="ctr"/>
            <a:r>
              <a:rPr lang="en-US" sz="2400" dirty="0"/>
              <a:t>Infix</a:t>
            </a:r>
          </a:p>
        </p:txBody>
      </p:sp>
      <p:sp>
        <p:nvSpPr>
          <p:cNvPr id="8" name="Rectangle 7"/>
          <p:cNvSpPr/>
          <p:nvPr/>
        </p:nvSpPr>
        <p:spPr>
          <a:xfrm>
            <a:off x="3048000" y="3429000"/>
            <a:ext cx="2050473" cy="461665"/>
          </a:xfrm>
          <a:prstGeom prst="rect">
            <a:avLst/>
          </a:prstGeom>
        </p:spPr>
        <p:txBody>
          <a:bodyPr wrap="square">
            <a:spAutoFit/>
          </a:bodyPr>
          <a:lstStyle/>
          <a:p>
            <a:pPr algn="ctr"/>
            <a:r>
              <a:rPr lang="en-US" sz="2400" dirty="0"/>
              <a:t>Prefix or Polish</a:t>
            </a:r>
          </a:p>
        </p:txBody>
      </p:sp>
      <p:sp>
        <p:nvSpPr>
          <p:cNvPr id="9" name="Rectangle 8"/>
          <p:cNvSpPr/>
          <p:nvPr/>
        </p:nvSpPr>
        <p:spPr>
          <a:xfrm>
            <a:off x="5867399" y="3429000"/>
            <a:ext cx="3196937" cy="461665"/>
          </a:xfrm>
          <a:prstGeom prst="rect">
            <a:avLst/>
          </a:prstGeom>
        </p:spPr>
        <p:txBody>
          <a:bodyPr wrap="square">
            <a:spAutoFit/>
          </a:bodyPr>
          <a:lstStyle/>
          <a:p>
            <a:pPr algn="ctr"/>
            <a:r>
              <a:rPr lang="en-US" sz="2400" dirty="0"/>
              <a:t>Postfix or reverse Polish</a:t>
            </a:r>
          </a:p>
        </p:txBody>
      </p:sp>
      <p:sp>
        <p:nvSpPr>
          <p:cNvPr id="10" name="Rectangle 9"/>
          <p:cNvSpPr/>
          <p:nvPr/>
        </p:nvSpPr>
        <p:spPr>
          <a:xfrm>
            <a:off x="561739" y="5109865"/>
            <a:ext cx="1905000" cy="461665"/>
          </a:xfrm>
          <a:prstGeom prst="rect">
            <a:avLst/>
          </a:prstGeom>
        </p:spPr>
        <p:txBody>
          <a:bodyPr wrap="square">
            <a:spAutoFit/>
          </a:bodyPr>
          <a:lstStyle/>
          <a:p>
            <a:pPr algn="ctr"/>
            <a:r>
              <a:rPr lang="en-US" sz="2400" i="1" dirty="0"/>
              <a:t>A * B + C * D</a:t>
            </a:r>
          </a:p>
        </p:txBody>
      </p:sp>
      <p:sp>
        <p:nvSpPr>
          <p:cNvPr id="11" name="Rectangle 10"/>
          <p:cNvSpPr/>
          <p:nvPr/>
        </p:nvSpPr>
        <p:spPr>
          <a:xfrm>
            <a:off x="3810000" y="5109864"/>
            <a:ext cx="1905000" cy="461665"/>
          </a:xfrm>
          <a:prstGeom prst="rect">
            <a:avLst/>
          </a:prstGeom>
        </p:spPr>
        <p:txBody>
          <a:bodyPr wrap="square">
            <a:spAutoFit/>
          </a:bodyPr>
          <a:lstStyle/>
          <a:p>
            <a:pPr algn="ctr"/>
            <a:r>
              <a:rPr lang="en-US" sz="2400" i="1" dirty="0"/>
              <a:t>AB * CD * +</a:t>
            </a:r>
          </a:p>
        </p:txBody>
      </p:sp>
      <p:sp>
        <p:nvSpPr>
          <p:cNvPr id="12" name="Rectangle 11"/>
          <p:cNvSpPr/>
          <p:nvPr/>
        </p:nvSpPr>
        <p:spPr>
          <a:xfrm>
            <a:off x="3769977" y="5576010"/>
            <a:ext cx="1985045" cy="461665"/>
          </a:xfrm>
          <a:prstGeom prst="rect">
            <a:avLst/>
          </a:prstGeom>
        </p:spPr>
        <p:txBody>
          <a:bodyPr wrap="square">
            <a:spAutoFit/>
          </a:bodyPr>
          <a:lstStyle/>
          <a:p>
            <a:pPr algn="ctr"/>
            <a:r>
              <a:rPr lang="en-US" sz="2400" dirty="0"/>
              <a:t>Reverse Polish</a:t>
            </a:r>
          </a:p>
        </p:txBody>
      </p:sp>
      <p:cxnSp>
        <p:nvCxnSpPr>
          <p:cNvPr id="14" name="Straight Arrow Connector 13"/>
          <p:cNvCxnSpPr>
            <a:stCxn id="10" idx="3"/>
            <a:endCxn id="11" idx="1"/>
          </p:cNvCxnSpPr>
          <p:nvPr/>
        </p:nvCxnSpPr>
        <p:spPr>
          <a:xfrm flipV="1">
            <a:off x="2466739" y="5340697"/>
            <a:ext cx="1343261" cy="1"/>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6921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down)">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down)">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ipe(down)">
                                      <p:cBhvr>
                                        <p:cTn id="25" dur="5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wipe(down)">
                                      <p:cBhvr>
                                        <p:cTn id="30" dur="500"/>
                                        <p:tgtEl>
                                          <p:spTgt spid="5"/>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wipe(down)">
                                      <p:cBhvr>
                                        <p:cTn id="35" dur="500"/>
                                        <p:tgtEl>
                                          <p:spTgt spid="9"/>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6"/>
                                        </p:tgtEl>
                                        <p:attrNameLst>
                                          <p:attrName>style.visibility</p:attrName>
                                        </p:attrNameLst>
                                      </p:cBhvr>
                                      <p:to>
                                        <p:strVal val="visible"/>
                                      </p:to>
                                    </p:set>
                                    <p:animEffect transition="in" filter="wipe(down)">
                                      <p:cBhvr>
                                        <p:cTn id="40" dur="500"/>
                                        <p:tgtEl>
                                          <p:spTgt spid="6"/>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wipe(down)">
                                      <p:cBhvr>
                                        <p:cTn id="45" dur="500"/>
                                        <p:tgtEl>
                                          <p:spTgt spid="10"/>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nodeType="clickEffect">
                                  <p:stCondLst>
                                    <p:cond delay="0"/>
                                  </p:stCondLst>
                                  <p:childTnLst>
                                    <p:set>
                                      <p:cBhvr>
                                        <p:cTn id="49" dur="1" fill="hold">
                                          <p:stCondLst>
                                            <p:cond delay="0"/>
                                          </p:stCondLst>
                                        </p:cTn>
                                        <p:tgtEl>
                                          <p:spTgt spid="14"/>
                                        </p:tgtEl>
                                        <p:attrNameLst>
                                          <p:attrName>style.visibility</p:attrName>
                                        </p:attrNameLst>
                                      </p:cBhvr>
                                      <p:to>
                                        <p:strVal val="visible"/>
                                      </p:to>
                                    </p:set>
                                    <p:animEffect transition="in" filter="wipe(down)">
                                      <p:cBhvr>
                                        <p:cTn id="50" dur="500"/>
                                        <p:tgtEl>
                                          <p:spTgt spid="14"/>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grpId="0" nodeType="clickEffect">
                                  <p:stCondLst>
                                    <p:cond delay="0"/>
                                  </p:stCondLst>
                                  <p:childTnLst>
                                    <p:set>
                                      <p:cBhvr>
                                        <p:cTn id="54" dur="1" fill="hold">
                                          <p:stCondLst>
                                            <p:cond delay="0"/>
                                          </p:stCondLst>
                                        </p:cTn>
                                        <p:tgtEl>
                                          <p:spTgt spid="12"/>
                                        </p:tgtEl>
                                        <p:attrNameLst>
                                          <p:attrName>style.visibility</p:attrName>
                                        </p:attrNameLst>
                                      </p:cBhvr>
                                      <p:to>
                                        <p:strVal val="visible"/>
                                      </p:to>
                                    </p:set>
                                    <p:animEffect transition="in" filter="wipe(down)">
                                      <p:cBhvr>
                                        <p:cTn id="55" dur="500"/>
                                        <p:tgtEl>
                                          <p:spTgt spid="12"/>
                                        </p:tgtEl>
                                      </p:cBhvr>
                                    </p:animEffect>
                                  </p:childTnLst>
                                </p:cTn>
                              </p:par>
                              <p:par>
                                <p:cTn id="56" presetID="22" presetClass="entr" presetSubtype="4" fill="hold" grpId="0" nodeType="withEffect">
                                  <p:stCondLst>
                                    <p:cond delay="0"/>
                                  </p:stCondLst>
                                  <p:childTnLst>
                                    <p:set>
                                      <p:cBhvr>
                                        <p:cTn id="57" dur="1" fill="hold">
                                          <p:stCondLst>
                                            <p:cond delay="0"/>
                                          </p:stCondLst>
                                        </p:cTn>
                                        <p:tgtEl>
                                          <p:spTgt spid="11"/>
                                        </p:tgtEl>
                                        <p:attrNameLst>
                                          <p:attrName>style.visibility</p:attrName>
                                        </p:attrNameLst>
                                      </p:cBhvr>
                                      <p:to>
                                        <p:strVal val="visible"/>
                                      </p:to>
                                    </p:set>
                                    <p:animEffect transition="in" filter="wipe(down)">
                                      <p:cBhvr>
                                        <p:cTn id="5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P spid="6" grpId="0"/>
      <p:bldP spid="7" grpId="0"/>
      <p:bldP spid="8" grpId="0"/>
      <p:bldP spid="9" grpId="0"/>
      <p:bldP spid="10" grpId="0"/>
      <p:bldP spid="11" grpId="0"/>
      <p:bldP spid="1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Evaluation of Arithmetic Expression</a:t>
            </a:r>
          </a:p>
        </p:txBody>
      </p:sp>
      <p:sp>
        <p:nvSpPr>
          <p:cNvPr id="4" name="Rectangle 3"/>
          <p:cNvSpPr/>
          <p:nvPr/>
        </p:nvSpPr>
        <p:spPr>
          <a:xfrm>
            <a:off x="1066800" y="1143000"/>
            <a:ext cx="2462544" cy="523220"/>
          </a:xfrm>
          <a:prstGeom prst="rect">
            <a:avLst/>
          </a:prstGeom>
        </p:spPr>
        <p:txBody>
          <a:bodyPr wrap="square">
            <a:spAutoFit/>
          </a:bodyPr>
          <a:lstStyle/>
          <a:p>
            <a:pPr algn="ctr"/>
            <a:r>
              <a:rPr lang="en-US" sz="2800" dirty="0"/>
              <a:t>(3 * 4) + (5 * 6)</a:t>
            </a:r>
          </a:p>
        </p:txBody>
      </p:sp>
      <p:sp>
        <p:nvSpPr>
          <p:cNvPr id="5" name="Rectangle 4"/>
          <p:cNvSpPr/>
          <p:nvPr/>
        </p:nvSpPr>
        <p:spPr>
          <a:xfrm>
            <a:off x="4289439" y="1143000"/>
            <a:ext cx="2035161" cy="523220"/>
          </a:xfrm>
          <a:prstGeom prst="rect">
            <a:avLst/>
          </a:prstGeom>
        </p:spPr>
        <p:txBody>
          <a:bodyPr wrap="square">
            <a:spAutoFit/>
          </a:bodyPr>
          <a:lstStyle/>
          <a:p>
            <a:pPr algn="ctr"/>
            <a:r>
              <a:rPr lang="en-US" sz="2800" dirty="0"/>
              <a:t>3 4 * 5 6 * +</a:t>
            </a:r>
          </a:p>
        </p:txBody>
      </p:sp>
      <p:cxnSp>
        <p:nvCxnSpPr>
          <p:cNvPr id="6" name="Straight Arrow Connector 5"/>
          <p:cNvCxnSpPr>
            <a:stCxn id="4" idx="3"/>
            <a:endCxn id="5" idx="1"/>
          </p:cNvCxnSpPr>
          <p:nvPr/>
        </p:nvCxnSpPr>
        <p:spPr>
          <a:xfrm>
            <a:off x="3529344" y="1404610"/>
            <a:ext cx="760095" cy="0"/>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graphicFrame>
        <p:nvGraphicFramePr>
          <p:cNvPr id="51" name="Table 50"/>
          <p:cNvGraphicFramePr>
            <a:graphicFrameLocks noGrp="1"/>
          </p:cNvGraphicFramePr>
          <p:nvPr>
            <p:extLst>
              <p:ext uri="{D42A27DB-BD31-4B8C-83A1-F6EECF244321}">
                <p14:modId xmlns:p14="http://schemas.microsoft.com/office/powerpoint/2010/main" val="74480185"/>
              </p:ext>
            </p:extLst>
          </p:nvPr>
        </p:nvGraphicFramePr>
        <p:xfrm>
          <a:off x="228600" y="2286000"/>
          <a:ext cx="914400" cy="1905000"/>
        </p:xfrm>
        <a:graphic>
          <a:graphicData uri="http://schemas.openxmlformats.org/drawingml/2006/table">
            <a:tbl>
              <a:tblPr>
                <a:tableStyleId>{5C22544A-7EE6-4342-B048-85BDC9FD1C3A}</a:tableStyleId>
              </a:tblPr>
              <a:tblGrid>
                <a:gridCol w="914400">
                  <a:extLst>
                    <a:ext uri="{9D8B030D-6E8A-4147-A177-3AD203B41FA5}">
                      <a16:colId xmlns:a16="http://schemas.microsoft.com/office/drawing/2014/main" val="20000"/>
                    </a:ext>
                  </a:extLst>
                </a:gridCol>
              </a:tblGrid>
              <a:tr h="476250">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476250">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476250">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476250">
                <a:tc>
                  <a:txBody>
                    <a:bodyPr/>
                    <a:lstStyle/>
                    <a:p>
                      <a:pPr algn="ctr"/>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52" name="Table 51"/>
          <p:cNvGraphicFramePr>
            <a:graphicFrameLocks noGrp="1"/>
          </p:cNvGraphicFramePr>
          <p:nvPr>
            <p:extLst>
              <p:ext uri="{D42A27DB-BD31-4B8C-83A1-F6EECF244321}">
                <p14:modId xmlns:p14="http://schemas.microsoft.com/office/powerpoint/2010/main" val="3681943269"/>
              </p:ext>
            </p:extLst>
          </p:nvPr>
        </p:nvGraphicFramePr>
        <p:xfrm>
          <a:off x="1501761" y="2286000"/>
          <a:ext cx="914400" cy="1905000"/>
        </p:xfrm>
        <a:graphic>
          <a:graphicData uri="http://schemas.openxmlformats.org/drawingml/2006/table">
            <a:tbl>
              <a:tblPr>
                <a:tableStyleId>{5C22544A-7EE6-4342-B048-85BDC9FD1C3A}</a:tableStyleId>
              </a:tblPr>
              <a:tblGrid>
                <a:gridCol w="914400">
                  <a:extLst>
                    <a:ext uri="{9D8B030D-6E8A-4147-A177-3AD203B41FA5}">
                      <a16:colId xmlns:a16="http://schemas.microsoft.com/office/drawing/2014/main" val="20000"/>
                    </a:ext>
                  </a:extLst>
                </a:gridCol>
              </a:tblGrid>
              <a:tr h="476250">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476250">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476250">
                <a:tc>
                  <a:txBody>
                    <a:bodyPr/>
                    <a:lstStyle/>
                    <a:p>
                      <a:pPr algn="ctr"/>
                      <a:r>
                        <a:rPr lang="en-US"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476250">
                <a:tc>
                  <a:txBody>
                    <a:bodyPr/>
                    <a:lstStyle/>
                    <a:p>
                      <a:pPr algn="ctr"/>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53" name="Table 52"/>
          <p:cNvGraphicFramePr>
            <a:graphicFrameLocks noGrp="1"/>
          </p:cNvGraphicFramePr>
          <p:nvPr>
            <p:extLst>
              <p:ext uri="{D42A27DB-BD31-4B8C-83A1-F6EECF244321}">
                <p14:modId xmlns:p14="http://schemas.microsoft.com/office/powerpoint/2010/main" val="1248374913"/>
              </p:ext>
            </p:extLst>
          </p:nvPr>
        </p:nvGraphicFramePr>
        <p:xfrm>
          <a:off x="2841639" y="2286000"/>
          <a:ext cx="914400" cy="1905000"/>
        </p:xfrm>
        <a:graphic>
          <a:graphicData uri="http://schemas.openxmlformats.org/drawingml/2006/table">
            <a:tbl>
              <a:tblPr>
                <a:tableStyleId>{5C22544A-7EE6-4342-B048-85BDC9FD1C3A}</a:tableStyleId>
              </a:tblPr>
              <a:tblGrid>
                <a:gridCol w="914400">
                  <a:extLst>
                    <a:ext uri="{9D8B030D-6E8A-4147-A177-3AD203B41FA5}">
                      <a16:colId xmlns:a16="http://schemas.microsoft.com/office/drawing/2014/main" val="20000"/>
                    </a:ext>
                  </a:extLst>
                </a:gridCol>
              </a:tblGrid>
              <a:tr h="476250">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476250">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476250">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476250">
                <a:tc>
                  <a:txBody>
                    <a:bodyPr/>
                    <a:lstStyle/>
                    <a:p>
                      <a:pPr algn="ctr"/>
                      <a:r>
                        <a:rPr lang="en-US" dirty="0"/>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54" name="Table 53"/>
          <p:cNvGraphicFramePr>
            <a:graphicFrameLocks noGrp="1"/>
          </p:cNvGraphicFramePr>
          <p:nvPr>
            <p:extLst>
              <p:ext uri="{D42A27DB-BD31-4B8C-83A1-F6EECF244321}">
                <p14:modId xmlns:p14="http://schemas.microsoft.com/office/powerpoint/2010/main" val="2720792819"/>
              </p:ext>
            </p:extLst>
          </p:nvPr>
        </p:nvGraphicFramePr>
        <p:xfrm>
          <a:off x="4114800" y="2286000"/>
          <a:ext cx="914400" cy="1905000"/>
        </p:xfrm>
        <a:graphic>
          <a:graphicData uri="http://schemas.openxmlformats.org/drawingml/2006/table">
            <a:tbl>
              <a:tblPr>
                <a:tableStyleId>{5C22544A-7EE6-4342-B048-85BDC9FD1C3A}</a:tableStyleId>
              </a:tblPr>
              <a:tblGrid>
                <a:gridCol w="914400">
                  <a:extLst>
                    <a:ext uri="{9D8B030D-6E8A-4147-A177-3AD203B41FA5}">
                      <a16:colId xmlns:a16="http://schemas.microsoft.com/office/drawing/2014/main" val="20000"/>
                    </a:ext>
                  </a:extLst>
                </a:gridCol>
              </a:tblGrid>
              <a:tr h="476250">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476250">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476250">
                <a:tc>
                  <a:txBody>
                    <a:bodyPr/>
                    <a:lstStyle/>
                    <a:p>
                      <a:pPr algn="ctr"/>
                      <a:r>
                        <a:rPr lang="en-US"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476250">
                <a:tc>
                  <a:txBody>
                    <a:bodyPr/>
                    <a:lstStyle/>
                    <a:p>
                      <a:pPr algn="ctr"/>
                      <a:r>
                        <a:rPr lang="en-US" dirty="0"/>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55" name="Table 54"/>
          <p:cNvGraphicFramePr>
            <a:graphicFrameLocks noGrp="1"/>
          </p:cNvGraphicFramePr>
          <p:nvPr>
            <p:extLst>
              <p:ext uri="{D42A27DB-BD31-4B8C-83A1-F6EECF244321}">
                <p14:modId xmlns:p14="http://schemas.microsoft.com/office/powerpoint/2010/main" val="718904376"/>
              </p:ext>
            </p:extLst>
          </p:nvPr>
        </p:nvGraphicFramePr>
        <p:xfrm>
          <a:off x="5387961" y="2286000"/>
          <a:ext cx="914400" cy="1905000"/>
        </p:xfrm>
        <a:graphic>
          <a:graphicData uri="http://schemas.openxmlformats.org/drawingml/2006/table">
            <a:tbl>
              <a:tblPr>
                <a:tableStyleId>{5C22544A-7EE6-4342-B048-85BDC9FD1C3A}</a:tableStyleId>
              </a:tblPr>
              <a:tblGrid>
                <a:gridCol w="914400">
                  <a:extLst>
                    <a:ext uri="{9D8B030D-6E8A-4147-A177-3AD203B41FA5}">
                      <a16:colId xmlns:a16="http://schemas.microsoft.com/office/drawing/2014/main" val="20000"/>
                    </a:ext>
                  </a:extLst>
                </a:gridCol>
              </a:tblGrid>
              <a:tr h="476250">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476250">
                <a:tc>
                  <a:txBody>
                    <a:bodyPr/>
                    <a:lstStyle/>
                    <a:p>
                      <a:pPr algn="ctr"/>
                      <a:r>
                        <a:rPr lang="en-US"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476250">
                <a:tc>
                  <a:txBody>
                    <a:bodyPr/>
                    <a:lstStyle/>
                    <a:p>
                      <a:pPr algn="ctr"/>
                      <a:r>
                        <a:rPr lang="en-US"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476250">
                <a:tc>
                  <a:txBody>
                    <a:bodyPr/>
                    <a:lstStyle/>
                    <a:p>
                      <a:pPr algn="ctr"/>
                      <a:r>
                        <a:rPr lang="en-US" dirty="0"/>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56" name="Table 55"/>
          <p:cNvGraphicFramePr>
            <a:graphicFrameLocks noGrp="1"/>
          </p:cNvGraphicFramePr>
          <p:nvPr>
            <p:extLst>
              <p:ext uri="{D42A27DB-BD31-4B8C-83A1-F6EECF244321}">
                <p14:modId xmlns:p14="http://schemas.microsoft.com/office/powerpoint/2010/main" val="2063990095"/>
              </p:ext>
            </p:extLst>
          </p:nvPr>
        </p:nvGraphicFramePr>
        <p:xfrm>
          <a:off x="6661122" y="2286000"/>
          <a:ext cx="914400" cy="1905000"/>
        </p:xfrm>
        <a:graphic>
          <a:graphicData uri="http://schemas.openxmlformats.org/drawingml/2006/table">
            <a:tbl>
              <a:tblPr>
                <a:tableStyleId>{5C22544A-7EE6-4342-B048-85BDC9FD1C3A}</a:tableStyleId>
              </a:tblPr>
              <a:tblGrid>
                <a:gridCol w="914400">
                  <a:extLst>
                    <a:ext uri="{9D8B030D-6E8A-4147-A177-3AD203B41FA5}">
                      <a16:colId xmlns:a16="http://schemas.microsoft.com/office/drawing/2014/main" val="20000"/>
                    </a:ext>
                  </a:extLst>
                </a:gridCol>
              </a:tblGrid>
              <a:tr h="476250">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476250">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476250">
                <a:tc>
                  <a:txBody>
                    <a:bodyPr/>
                    <a:lstStyle/>
                    <a:p>
                      <a:pPr algn="ctr"/>
                      <a:r>
                        <a:rPr lang="en-US" dirty="0"/>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476250">
                <a:tc>
                  <a:txBody>
                    <a:bodyPr/>
                    <a:lstStyle/>
                    <a:p>
                      <a:pPr algn="ctr"/>
                      <a:r>
                        <a:rPr lang="en-US" dirty="0"/>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57" name="Table 56"/>
          <p:cNvGraphicFramePr>
            <a:graphicFrameLocks noGrp="1"/>
          </p:cNvGraphicFramePr>
          <p:nvPr>
            <p:extLst>
              <p:ext uri="{D42A27DB-BD31-4B8C-83A1-F6EECF244321}">
                <p14:modId xmlns:p14="http://schemas.microsoft.com/office/powerpoint/2010/main" val="727535068"/>
              </p:ext>
            </p:extLst>
          </p:nvPr>
        </p:nvGraphicFramePr>
        <p:xfrm>
          <a:off x="7934283" y="2286000"/>
          <a:ext cx="914400" cy="1905000"/>
        </p:xfrm>
        <a:graphic>
          <a:graphicData uri="http://schemas.openxmlformats.org/drawingml/2006/table">
            <a:tbl>
              <a:tblPr>
                <a:tableStyleId>{5C22544A-7EE6-4342-B048-85BDC9FD1C3A}</a:tableStyleId>
              </a:tblPr>
              <a:tblGrid>
                <a:gridCol w="914400">
                  <a:extLst>
                    <a:ext uri="{9D8B030D-6E8A-4147-A177-3AD203B41FA5}">
                      <a16:colId xmlns:a16="http://schemas.microsoft.com/office/drawing/2014/main" val="20000"/>
                    </a:ext>
                  </a:extLst>
                </a:gridCol>
              </a:tblGrid>
              <a:tr h="476250">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476250">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476250">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476250">
                <a:tc>
                  <a:txBody>
                    <a:bodyPr/>
                    <a:lstStyle/>
                    <a:p>
                      <a:pPr algn="ctr"/>
                      <a:r>
                        <a:rPr lang="en-US" dirty="0"/>
                        <a:t>42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sp>
        <p:nvSpPr>
          <p:cNvPr id="58" name="TextBox 57"/>
          <p:cNvSpPr txBox="1"/>
          <p:nvPr/>
        </p:nvSpPr>
        <p:spPr>
          <a:xfrm>
            <a:off x="534957" y="4267200"/>
            <a:ext cx="301686" cy="369332"/>
          </a:xfrm>
          <a:prstGeom prst="rect">
            <a:avLst/>
          </a:prstGeom>
          <a:noFill/>
        </p:spPr>
        <p:txBody>
          <a:bodyPr wrap="none" rtlCol="0">
            <a:spAutoFit/>
          </a:bodyPr>
          <a:lstStyle/>
          <a:p>
            <a:r>
              <a:rPr lang="en-US" dirty="0"/>
              <a:t>3</a:t>
            </a:r>
          </a:p>
        </p:txBody>
      </p:sp>
      <p:sp>
        <p:nvSpPr>
          <p:cNvPr id="59" name="TextBox 58"/>
          <p:cNvSpPr txBox="1"/>
          <p:nvPr/>
        </p:nvSpPr>
        <p:spPr>
          <a:xfrm>
            <a:off x="1808118" y="4267200"/>
            <a:ext cx="301686" cy="369332"/>
          </a:xfrm>
          <a:prstGeom prst="rect">
            <a:avLst/>
          </a:prstGeom>
          <a:noFill/>
        </p:spPr>
        <p:txBody>
          <a:bodyPr wrap="none" rtlCol="0">
            <a:spAutoFit/>
          </a:bodyPr>
          <a:lstStyle/>
          <a:p>
            <a:r>
              <a:rPr lang="en-US" dirty="0"/>
              <a:t>4</a:t>
            </a:r>
          </a:p>
        </p:txBody>
      </p:sp>
      <p:sp>
        <p:nvSpPr>
          <p:cNvPr id="60" name="TextBox 59"/>
          <p:cNvSpPr txBox="1"/>
          <p:nvPr/>
        </p:nvSpPr>
        <p:spPr>
          <a:xfrm>
            <a:off x="3147996" y="4267200"/>
            <a:ext cx="301686" cy="369332"/>
          </a:xfrm>
          <a:prstGeom prst="rect">
            <a:avLst/>
          </a:prstGeom>
          <a:noFill/>
        </p:spPr>
        <p:txBody>
          <a:bodyPr wrap="none" rtlCol="0">
            <a:spAutoFit/>
          </a:bodyPr>
          <a:lstStyle/>
          <a:p>
            <a:r>
              <a:rPr lang="en-US" dirty="0"/>
              <a:t>*</a:t>
            </a:r>
          </a:p>
        </p:txBody>
      </p:sp>
      <p:sp>
        <p:nvSpPr>
          <p:cNvPr id="61" name="TextBox 60"/>
          <p:cNvSpPr txBox="1"/>
          <p:nvPr/>
        </p:nvSpPr>
        <p:spPr>
          <a:xfrm>
            <a:off x="4421157" y="4267200"/>
            <a:ext cx="301686" cy="369332"/>
          </a:xfrm>
          <a:prstGeom prst="rect">
            <a:avLst/>
          </a:prstGeom>
          <a:noFill/>
        </p:spPr>
        <p:txBody>
          <a:bodyPr wrap="none" rtlCol="0">
            <a:spAutoFit/>
          </a:bodyPr>
          <a:lstStyle/>
          <a:p>
            <a:r>
              <a:rPr lang="en-US" dirty="0"/>
              <a:t>5</a:t>
            </a:r>
          </a:p>
        </p:txBody>
      </p:sp>
      <p:sp>
        <p:nvSpPr>
          <p:cNvPr id="62" name="TextBox 61"/>
          <p:cNvSpPr txBox="1"/>
          <p:nvPr/>
        </p:nvSpPr>
        <p:spPr>
          <a:xfrm>
            <a:off x="5694318" y="4267200"/>
            <a:ext cx="301686" cy="369332"/>
          </a:xfrm>
          <a:prstGeom prst="rect">
            <a:avLst/>
          </a:prstGeom>
          <a:noFill/>
        </p:spPr>
        <p:txBody>
          <a:bodyPr wrap="none" rtlCol="0">
            <a:spAutoFit/>
          </a:bodyPr>
          <a:lstStyle/>
          <a:p>
            <a:r>
              <a:rPr lang="en-US" dirty="0"/>
              <a:t>6</a:t>
            </a:r>
          </a:p>
        </p:txBody>
      </p:sp>
      <p:sp>
        <p:nvSpPr>
          <p:cNvPr id="63" name="TextBox 62"/>
          <p:cNvSpPr txBox="1"/>
          <p:nvPr/>
        </p:nvSpPr>
        <p:spPr>
          <a:xfrm>
            <a:off x="6967479" y="4267200"/>
            <a:ext cx="301686" cy="369332"/>
          </a:xfrm>
          <a:prstGeom prst="rect">
            <a:avLst/>
          </a:prstGeom>
          <a:noFill/>
        </p:spPr>
        <p:txBody>
          <a:bodyPr wrap="none" rtlCol="0">
            <a:spAutoFit/>
          </a:bodyPr>
          <a:lstStyle/>
          <a:p>
            <a:r>
              <a:rPr lang="en-US" dirty="0"/>
              <a:t>*</a:t>
            </a:r>
          </a:p>
        </p:txBody>
      </p:sp>
      <p:sp>
        <p:nvSpPr>
          <p:cNvPr id="64" name="TextBox 63"/>
          <p:cNvSpPr txBox="1"/>
          <p:nvPr/>
        </p:nvSpPr>
        <p:spPr>
          <a:xfrm>
            <a:off x="8240640" y="4267200"/>
            <a:ext cx="301686" cy="369332"/>
          </a:xfrm>
          <a:prstGeom prst="rect">
            <a:avLst/>
          </a:prstGeom>
          <a:noFill/>
        </p:spPr>
        <p:txBody>
          <a:bodyPr wrap="none" rtlCol="0">
            <a:spAutoFit/>
          </a:bodyPr>
          <a:lstStyle/>
          <a:p>
            <a:r>
              <a:rPr lang="en-US" dirty="0"/>
              <a:t>+</a:t>
            </a:r>
          </a:p>
        </p:txBody>
      </p:sp>
      <p:cxnSp>
        <p:nvCxnSpPr>
          <p:cNvPr id="66" name="Straight Arrow Connector 65"/>
          <p:cNvCxnSpPr>
            <a:stCxn id="5" idx="3"/>
            <a:endCxn id="69" idx="1"/>
          </p:cNvCxnSpPr>
          <p:nvPr/>
        </p:nvCxnSpPr>
        <p:spPr>
          <a:xfrm>
            <a:off x="6324600" y="1404610"/>
            <a:ext cx="555640" cy="0"/>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sp>
        <p:nvSpPr>
          <p:cNvPr id="69" name="Rectangle 68"/>
          <p:cNvSpPr/>
          <p:nvPr/>
        </p:nvSpPr>
        <p:spPr>
          <a:xfrm>
            <a:off x="6880240" y="1143000"/>
            <a:ext cx="685800" cy="523220"/>
          </a:xfrm>
          <a:prstGeom prst="rect">
            <a:avLst/>
          </a:prstGeom>
        </p:spPr>
        <p:txBody>
          <a:bodyPr wrap="square">
            <a:spAutoFit/>
          </a:bodyPr>
          <a:lstStyle/>
          <a:p>
            <a:pPr algn="ctr"/>
            <a:r>
              <a:rPr lang="en-US" sz="2800" dirty="0"/>
              <a:t>42</a:t>
            </a:r>
          </a:p>
        </p:txBody>
      </p:sp>
      <p:sp>
        <p:nvSpPr>
          <p:cNvPr id="73" name="Rectangle 72"/>
          <p:cNvSpPr/>
          <p:nvPr/>
        </p:nvSpPr>
        <p:spPr>
          <a:xfrm>
            <a:off x="254000" y="3759200"/>
            <a:ext cx="8382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p:cNvSpPr/>
          <p:nvPr/>
        </p:nvSpPr>
        <p:spPr>
          <a:xfrm>
            <a:off x="1536700" y="3289300"/>
            <a:ext cx="8382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p:cNvSpPr/>
          <p:nvPr/>
        </p:nvSpPr>
        <p:spPr>
          <a:xfrm>
            <a:off x="1536700" y="3752850"/>
            <a:ext cx="8382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82900" y="3759200"/>
            <a:ext cx="8382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4152900" y="3289300"/>
            <a:ext cx="8382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p:cNvSpPr/>
          <p:nvPr/>
        </p:nvSpPr>
        <p:spPr>
          <a:xfrm>
            <a:off x="4152900" y="3759200"/>
            <a:ext cx="8382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5426061" y="3276600"/>
            <a:ext cx="8382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5426061" y="3746500"/>
            <a:ext cx="8382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5422900" y="2800350"/>
            <a:ext cx="8382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6692900" y="3289300"/>
            <a:ext cx="8382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6692900" y="3759200"/>
            <a:ext cx="8382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7959683" y="3759200"/>
            <a:ext cx="8382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8" name="Straight Arrow Connector 87"/>
          <p:cNvCxnSpPr/>
          <p:nvPr/>
        </p:nvCxnSpPr>
        <p:spPr>
          <a:xfrm>
            <a:off x="-165100" y="3937000"/>
            <a:ext cx="393700" cy="0"/>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p:nvPr/>
        </p:nvCxnSpPr>
        <p:spPr>
          <a:xfrm>
            <a:off x="1254143" y="3479800"/>
            <a:ext cx="244457" cy="0"/>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p:nvPr/>
        </p:nvCxnSpPr>
        <p:spPr>
          <a:xfrm>
            <a:off x="2597182" y="3949700"/>
            <a:ext cx="244457" cy="0"/>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p:nvPr/>
        </p:nvCxnSpPr>
        <p:spPr>
          <a:xfrm>
            <a:off x="3870343" y="3479800"/>
            <a:ext cx="244457" cy="0"/>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a:off x="5143504" y="2990850"/>
            <a:ext cx="244457" cy="0"/>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a:off x="6416665" y="3479800"/>
            <a:ext cx="244457" cy="0"/>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p:nvPr/>
        </p:nvCxnSpPr>
        <p:spPr>
          <a:xfrm>
            <a:off x="7689826" y="3962400"/>
            <a:ext cx="244457" cy="0"/>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7792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51"/>
                                        </p:tgtEl>
                                        <p:attrNameLst>
                                          <p:attrName>style.visibility</p:attrName>
                                        </p:attrNameLst>
                                      </p:cBhvr>
                                      <p:to>
                                        <p:strVal val="visible"/>
                                      </p:to>
                                    </p:set>
                                    <p:animEffect transition="in" filter="wipe(down)">
                                      <p:cBhvr>
                                        <p:cTn id="22" dur="500"/>
                                        <p:tgtEl>
                                          <p:spTgt spid="5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58"/>
                                        </p:tgtEl>
                                        <p:attrNameLst>
                                          <p:attrName>style.visibility</p:attrName>
                                        </p:attrNameLst>
                                      </p:cBhvr>
                                      <p:to>
                                        <p:strVal val="visible"/>
                                      </p:to>
                                    </p:set>
                                    <p:animEffect transition="in" filter="wipe(down)">
                                      <p:cBhvr>
                                        <p:cTn id="27" dur="500"/>
                                        <p:tgtEl>
                                          <p:spTgt spid="5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88"/>
                                        </p:tgtEl>
                                        <p:attrNameLst>
                                          <p:attrName>style.visibility</p:attrName>
                                        </p:attrNameLst>
                                      </p:cBhvr>
                                      <p:to>
                                        <p:strVal val="visible"/>
                                      </p:to>
                                    </p:set>
                                    <p:animEffect transition="in" filter="wipe(down)">
                                      <p:cBhvr>
                                        <p:cTn id="32" dur="500"/>
                                        <p:tgtEl>
                                          <p:spTgt spid="8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xit" presetSubtype="4" fill="hold" grpId="0" nodeType="clickEffect">
                                  <p:stCondLst>
                                    <p:cond delay="0"/>
                                  </p:stCondLst>
                                  <p:childTnLst>
                                    <p:animEffect transition="out" filter="wipe(down)">
                                      <p:cBhvr>
                                        <p:cTn id="36" dur="500"/>
                                        <p:tgtEl>
                                          <p:spTgt spid="73"/>
                                        </p:tgtEl>
                                      </p:cBhvr>
                                    </p:animEffect>
                                    <p:set>
                                      <p:cBhvr>
                                        <p:cTn id="37" dur="1" fill="hold">
                                          <p:stCondLst>
                                            <p:cond delay="499"/>
                                          </p:stCondLst>
                                        </p:cTn>
                                        <p:tgtEl>
                                          <p:spTgt spid="73"/>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52"/>
                                        </p:tgtEl>
                                        <p:attrNameLst>
                                          <p:attrName>style.visibility</p:attrName>
                                        </p:attrNameLst>
                                      </p:cBhvr>
                                      <p:to>
                                        <p:strVal val="visible"/>
                                      </p:to>
                                    </p:set>
                                    <p:animEffect transition="in" filter="wipe(down)">
                                      <p:cBhvr>
                                        <p:cTn id="42" dur="500"/>
                                        <p:tgtEl>
                                          <p:spTgt spid="52"/>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xit" presetSubtype="4" fill="hold" grpId="0" nodeType="clickEffect">
                                  <p:stCondLst>
                                    <p:cond delay="0"/>
                                  </p:stCondLst>
                                  <p:childTnLst>
                                    <p:animEffect transition="out" filter="wipe(down)">
                                      <p:cBhvr>
                                        <p:cTn id="46" dur="500"/>
                                        <p:tgtEl>
                                          <p:spTgt spid="75"/>
                                        </p:tgtEl>
                                      </p:cBhvr>
                                    </p:animEffect>
                                    <p:set>
                                      <p:cBhvr>
                                        <p:cTn id="47" dur="1" fill="hold">
                                          <p:stCondLst>
                                            <p:cond delay="499"/>
                                          </p:stCondLst>
                                        </p:cTn>
                                        <p:tgtEl>
                                          <p:spTgt spid="75"/>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59"/>
                                        </p:tgtEl>
                                        <p:attrNameLst>
                                          <p:attrName>style.visibility</p:attrName>
                                        </p:attrNameLst>
                                      </p:cBhvr>
                                      <p:to>
                                        <p:strVal val="visible"/>
                                      </p:to>
                                    </p:set>
                                    <p:animEffect transition="in" filter="wipe(down)">
                                      <p:cBhvr>
                                        <p:cTn id="52" dur="500"/>
                                        <p:tgtEl>
                                          <p:spTgt spid="59"/>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nodeType="clickEffect">
                                  <p:stCondLst>
                                    <p:cond delay="0"/>
                                  </p:stCondLst>
                                  <p:childTnLst>
                                    <p:set>
                                      <p:cBhvr>
                                        <p:cTn id="56" dur="1" fill="hold">
                                          <p:stCondLst>
                                            <p:cond delay="0"/>
                                          </p:stCondLst>
                                        </p:cTn>
                                        <p:tgtEl>
                                          <p:spTgt spid="89"/>
                                        </p:tgtEl>
                                        <p:attrNameLst>
                                          <p:attrName>style.visibility</p:attrName>
                                        </p:attrNameLst>
                                      </p:cBhvr>
                                      <p:to>
                                        <p:strVal val="visible"/>
                                      </p:to>
                                    </p:set>
                                    <p:animEffect transition="in" filter="wipe(down)">
                                      <p:cBhvr>
                                        <p:cTn id="57" dur="500"/>
                                        <p:tgtEl>
                                          <p:spTgt spid="89"/>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xit" presetSubtype="4" fill="hold" grpId="0" nodeType="clickEffect">
                                  <p:stCondLst>
                                    <p:cond delay="0"/>
                                  </p:stCondLst>
                                  <p:childTnLst>
                                    <p:animEffect transition="out" filter="wipe(down)">
                                      <p:cBhvr>
                                        <p:cTn id="61" dur="500"/>
                                        <p:tgtEl>
                                          <p:spTgt spid="74"/>
                                        </p:tgtEl>
                                      </p:cBhvr>
                                    </p:animEffect>
                                    <p:set>
                                      <p:cBhvr>
                                        <p:cTn id="62" dur="1" fill="hold">
                                          <p:stCondLst>
                                            <p:cond delay="499"/>
                                          </p:stCondLst>
                                        </p:cTn>
                                        <p:tgtEl>
                                          <p:spTgt spid="74"/>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nodeType="clickEffect">
                                  <p:stCondLst>
                                    <p:cond delay="0"/>
                                  </p:stCondLst>
                                  <p:childTnLst>
                                    <p:set>
                                      <p:cBhvr>
                                        <p:cTn id="66" dur="1" fill="hold">
                                          <p:stCondLst>
                                            <p:cond delay="0"/>
                                          </p:stCondLst>
                                        </p:cTn>
                                        <p:tgtEl>
                                          <p:spTgt spid="53"/>
                                        </p:tgtEl>
                                        <p:attrNameLst>
                                          <p:attrName>style.visibility</p:attrName>
                                        </p:attrNameLst>
                                      </p:cBhvr>
                                      <p:to>
                                        <p:strVal val="visible"/>
                                      </p:to>
                                    </p:set>
                                    <p:animEffect transition="in" filter="wipe(down)">
                                      <p:cBhvr>
                                        <p:cTn id="67" dur="500"/>
                                        <p:tgtEl>
                                          <p:spTgt spid="53"/>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grpId="0" nodeType="clickEffect">
                                  <p:stCondLst>
                                    <p:cond delay="0"/>
                                  </p:stCondLst>
                                  <p:childTnLst>
                                    <p:set>
                                      <p:cBhvr>
                                        <p:cTn id="71" dur="1" fill="hold">
                                          <p:stCondLst>
                                            <p:cond delay="0"/>
                                          </p:stCondLst>
                                        </p:cTn>
                                        <p:tgtEl>
                                          <p:spTgt spid="60"/>
                                        </p:tgtEl>
                                        <p:attrNameLst>
                                          <p:attrName>style.visibility</p:attrName>
                                        </p:attrNameLst>
                                      </p:cBhvr>
                                      <p:to>
                                        <p:strVal val="visible"/>
                                      </p:to>
                                    </p:set>
                                    <p:animEffect transition="in" filter="wipe(down)">
                                      <p:cBhvr>
                                        <p:cTn id="72" dur="500"/>
                                        <p:tgtEl>
                                          <p:spTgt spid="60"/>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nodeType="clickEffect">
                                  <p:stCondLst>
                                    <p:cond delay="0"/>
                                  </p:stCondLst>
                                  <p:childTnLst>
                                    <p:set>
                                      <p:cBhvr>
                                        <p:cTn id="76" dur="1" fill="hold">
                                          <p:stCondLst>
                                            <p:cond delay="0"/>
                                          </p:stCondLst>
                                        </p:cTn>
                                        <p:tgtEl>
                                          <p:spTgt spid="90"/>
                                        </p:tgtEl>
                                        <p:attrNameLst>
                                          <p:attrName>style.visibility</p:attrName>
                                        </p:attrNameLst>
                                      </p:cBhvr>
                                      <p:to>
                                        <p:strVal val="visible"/>
                                      </p:to>
                                    </p:set>
                                    <p:animEffect transition="in" filter="wipe(left)">
                                      <p:cBhvr>
                                        <p:cTn id="77" dur="500"/>
                                        <p:tgtEl>
                                          <p:spTgt spid="90"/>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xit" presetSubtype="4" fill="hold" grpId="0" nodeType="clickEffect">
                                  <p:stCondLst>
                                    <p:cond delay="0"/>
                                  </p:stCondLst>
                                  <p:childTnLst>
                                    <p:animEffect transition="out" filter="wipe(down)">
                                      <p:cBhvr>
                                        <p:cTn id="81" dur="500"/>
                                        <p:tgtEl>
                                          <p:spTgt spid="76"/>
                                        </p:tgtEl>
                                      </p:cBhvr>
                                    </p:animEffect>
                                    <p:set>
                                      <p:cBhvr>
                                        <p:cTn id="82" dur="1" fill="hold">
                                          <p:stCondLst>
                                            <p:cond delay="499"/>
                                          </p:stCondLst>
                                        </p:cTn>
                                        <p:tgtEl>
                                          <p:spTgt spid="76"/>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22" presetClass="entr" presetSubtype="4" fill="hold" nodeType="clickEffect">
                                  <p:stCondLst>
                                    <p:cond delay="0"/>
                                  </p:stCondLst>
                                  <p:childTnLst>
                                    <p:set>
                                      <p:cBhvr>
                                        <p:cTn id="86" dur="1" fill="hold">
                                          <p:stCondLst>
                                            <p:cond delay="0"/>
                                          </p:stCondLst>
                                        </p:cTn>
                                        <p:tgtEl>
                                          <p:spTgt spid="54"/>
                                        </p:tgtEl>
                                        <p:attrNameLst>
                                          <p:attrName>style.visibility</p:attrName>
                                        </p:attrNameLst>
                                      </p:cBhvr>
                                      <p:to>
                                        <p:strVal val="visible"/>
                                      </p:to>
                                    </p:set>
                                    <p:animEffect transition="in" filter="wipe(down)">
                                      <p:cBhvr>
                                        <p:cTn id="87" dur="500"/>
                                        <p:tgtEl>
                                          <p:spTgt spid="54"/>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xit" presetSubtype="4" fill="hold" grpId="0" nodeType="clickEffect">
                                  <p:stCondLst>
                                    <p:cond delay="0"/>
                                  </p:stCondLst>
                                  <p:childTnLst>
                                    <p:animEffect transition="out" filter="wipe(down)">
                                      <p:cBhvr>
                                        <p:cTn id="91" dur="500"/>
                                        <p:tgtEl>
                                          <p:spTgt spid="78"/>
                                        </p:tgtEl>
                                      </p:cBhvr>
                                    </p:animEffect>
                                    <p:set>
                                      <p:cBhvr>
                                        <p:cTn id="92" dur="1" fill="hold">
                                          <p:stCondLst>
                                            <p:cond delay="499"/>
                                          </p:stCondLst>
                                        </p:cTn>
                                        <p:tgtEl>
                                          <p:spTgt spid="78"/>
                                        </p:tgtEl>
                                        <p:attrNameLst>
                                          <p:attrName>style.visibility</p:attrName>
                                        </p:attrNameLst>
                                      </p:cBhvr>
                                      <p:to>
                                        <p:strVal val="hidden"/>
                                      </p:to>
                                    </p:set>
                                  </p:childTnLst>
                                </p:cTn>
                              </p:par>
                            </p:childTnLst>
                          </p:cTn>
                        </p:par>
                      </p:childTnLst>
                    </p:cTn>
                  </p:par>
                  <p:par>
                    <p:cTn id="93" fill="hold">
                      <p:stCondLst>
                        <p:cond delay="indefinite"/>
                      </p:stCondLst>
                      <p:childTnLst>
                        <p:par>
                          <p:cTn id="94" fill="hold">
                            <p:stCondLst>
                              <p:cond delay="0"/>
                            </p:stCondLst>
                            <p:childTnLst>
                              <p:par>
                                <p:cTn id="95" presetID="22" presetClass="entr" presetSubtype="4" fill="hold" grpId="0" nodeType="clickEffect">
                                  <p:stCondLst>
                                    <p:cond delay="0"/>
                                  </p:stCondLst>
                                  <p:childTnLst>
                                    <p:set>
                                      <p:cBhvr>
                                        <p:cTn id="96" dur="1" fill="hold">
                                          <p:stCondLst>
                                            <p:cond delay="0"/>
                                          </p:stCondLst>
                                        </p:cTn>
                                        <p:tgtEl>
                                          <p:spTgt spid="61"/>
                                        </p:tgtEl>
                                        <p:attrNameLst>
                                          <p:attrName>style.visibility</p:attrName>
                                        </p:attrNameLst>
                                      </p:cBhvr>
                                      <p:to>
                                        <p:strVal val="visible"/>
                                      </p:to>
                                    </p:set>
                                    <p:animEffect transition="in" filter="wipe(down)">
                                      <p:cBhvr>
                                        <p:cTn id="97" dur="500"/>
                                        <p:tgtEl>
                                          <p:spTgt spid="61"/>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8" fill="hold" nodeType="clickEffect">
                                  <p:stCondLst>
                                    <p:cond delay="0"/>
                                  </p:stCondLst>
                                  <p:childTnLst>
                                    <p:set>
                                      <p:cBhvr>
                                        <p:cTn id="101" dur="1" fill="hold">
                                          <p:stCondLst>
                                            <p:cond delay="0"/>
                                          </p:stCondLst>
                                        </p:cTn>
                                        <p:tgtEl>
                                          <p:spTgt spid="91"/>
                                        </p:tgtEl>
                                        <p:attrNameLst>
                                          <p:attrName>style.visibility</p:attrName>
                                        </p:attrNameLst>
                                      </p:cBhvr>
                                      <p:to>
                                        <p:strVal val="visible"/>
                                      </p:to>
                                    </p:set>
                                    <p:animEffect transition="in" filter="wipe(left)">
                                      <p:cBhvr>
                                        <p:cTn id="102" dur="500"/>
                                        <p:tgtEl>
                                          <p:spTgt spid="91"/>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xit" presetSubtype="4" fill="hold" grpId="0" nodeType="clickEffect">
                                  <p:stCondLst>
                                    <p:cond delay="0"/>
                                  </p:stCondLst>
                                  <p:childTnLst>
                                    <p:animEffect transition="out" filter="wipe(down)">
                                      <p:cBhvr>
                                        <p:cTn id="106" dur="500"/>
                                        <p:tgtEl>
                                          <p:spTgt spid="77"/>
                                        </p:tgtEl>
                                      </p:cBhvr>
                                    </p:animEffect>
                                    <p:set>
                                      <p:cBhvr>
                                        <p:cTn id="107" dur="1" fill="hold">
                                          <p:stCondLst>
                                            <p:cond delay="499"/>
                                          </p:stCondLst>
                                        </p:cTn>
                                        <p:tgtEl>
                                          <p:spTgt spid="77"/>
                                        </p:tgtEl>
                                        <p:attrNameLst>
                                          <p:attrName>style.visibility</p:attrName>
                                        </p:attrNameLst>
                                      </p:cBhvr>
                                      <p:to>
                                        <p:strVal val="hidden"/>
                                      </p:to>
                                    </p:set>
                                  </p:childTnLst>
                                </p:cTn>
                              </p:par>
                            </p:childTnLst>
                          </p:cTn>
                        </p:par>
                      </p:childTnLst>
                    </p:cTn>
                  </p:par>
                  <p:par>
                    <p:cTn id="108" fill="hold">
                      <p:stCondLst>
                        <p:cond delay="indefinite"/>
                      </p:stCondLst>
                      <p:childTnLst>
                        <p:par>
                          <p:cTn id="109" fill="hold">
                            <p:stCondLst>
                              <p:cond delay="0"/>
                            </p:stCondLst>
                            <p:childTnLst>
                              <p:par>
                                <p:cTn id="110" presetID="22" presetClass="entr" presetSubtype="4" fill="hold" nodeType="clickEffect">
                                  <p:stCondLst>
                                    <p:cond delay="0"/>
                                  </p:stCondLst>
                                  <p:childTnLst>
                                    <p:set>
                                      <p:cBhvr>
                                        <p:cTn id="111" dur="1" fill="hold">
                                          <p:stCondLst>
                                            <p:cond delay="0"/>
                                          </p:stCondLst>
                                        </p:cTn>
                                        <p:tgtEl>
                                          <p:spTgt spid="55"/>
                                        </p:tgtEl>
                                        <p:attrNameLst>
                                          <p:attrName>style.visibility</p:attrName>
                                        </p:attrNameLst>
                                      </p:cBhvr>
                                      <p:to>
                                        <p:strVal val="visible"/>
                                      </p:to>
                                    </p:set>
                                    <p:animEffect transition="in" filter="wipe(down)">
                                      <p:cBhvr>
                                        <p:cTn id="112" dur="500"/>
                                        <p:tgtEl>
                                          <p:spTgt spid="55"/>
                                        </p:tgtEl>
                                      </p:cBhvr>
                                    </p:animEffect>
                                  </p:childTnLst>
                                </p:cTn>
                              </p:par>
                            </p:childTnLst>
                          </p:cTn>
                        </p:par>
                      </p:childTnLst>
                    </p:cTn>
                  </p:par>
                  <p:par>
                    <p:cTn id="113" fill="hold">
                      <p:stCondLst>
                        <p:cond delay="indefinite"/>
                      </p:stCondLst>
                      <p:childTnLst>
                        <p:par>
                          <p:cTn id="114" fill="hold">
                            <p:stCondLst>
                              <p:cond delay="0"/>
                            </p:stCondLst>
                            <p:childTnLst>
                              <p:par>
                                <p:cTn id="115" presetID="22" presetClass="exit" presetSubtype="4" fill="hold" grpId="0" nodeType="clickEffect">
                                  <p:stCondLst>
                                    <p:cond delay="0"/>
                                  </p:stCondLst>
                                  <p:childTnLst>
                                    <p:animEffect transition="out" filter="wipe(down)">
                                      <p:cBhvr>
                                        <p:cTn id="116" dur="500"/>
                                        <p:tgtEl>
                                          <p:spTgt spid="80"/>
                                        </p:tgtEl>
                                      </p:cBhvr>
                                    </p:animEffect>
                                    <p:set>
                                      <p:cBhvr>
                                        <p:cTn id="117" dur="1" fill="hold">
                                          <p:stCondLst>
                                            <p:cond delay="499"/>
                                          </p:stCondLst>
                                        </p:cTn>
                                        <p:tgtEl>
                                          <p:spTgt spid="80"/>
                                        </p:tgtEl>
                                        <p:attrNameLst>
                                          <p:attrName>style.visibility</p:attrName>
                                        </p:attrNameLst>
                                      </p:cBhvr>
                                      <p:to>
                                        <p:strVal val="hidden"/>
                                      </p:to>
                                    </p:set>
                                  </p:childTnLst>
                                </p:cTn>
                              </p:par>
                            </p:childTnLst>
                          </p:cTn>
                        </p:par>
                      </p:childTnLst>
                    </p:cTn>
                  </p:par>
                  <p:par>
                    <p:cTn id="118" fill="hold">
                      <p:stCondLst>
                        <p:cond delay="indefinite"/>
                      </p:stCondLst>
                      <p:childTnLst>
                        <p:par>
                          <p:cTn id="119" fill="hold">
                            <p:stCondLst>
                              <p:cond delay="0"/>
                            </p:stCondLst>
                            <p:childTnLst>
                              <p:par>
                                <p:cTn id="120" presetID="22" presetClass="exit" presetSubtype="4" fill="hold" grpId="0" nodeType="clickEffect">
                                  <p:stCondLst>
                                    <p:cond delay="0"/>
                                  </p:stCondLst>
                                  <p:childTnLst>
                                    <p:animEffect transition="out" filter="wipe(down)">
                                      <p:cBhvr>
                                        <p:cTn id="121" dur="500"/>
                                        <p:tgtEl>
                                          <p:spTgt spid="79"/>
                                        </p:tgtEl>
                                      </p:cBhvr>
                                    </p:animEffect>
                                    <p:set>
                                      <p:cBhvr>
                                        <p:cTn id="122" dur="1" fill="hold">
                                          <p:stCondLst>
                                            <p:cond delay="499"/>
                                          </p:stCondLst>
                                        </p:cTn>
                                        <p:tgtEl>
                                          <p:spTgt spid="79"/>
                                        </p:tgtEl>
                                        <p:attrNameLst>
                                          <p:attrName>style.visibility</p:attrName>
                                        </p:attrNameLst>
                                      </p:cBhvr>
                                      <p:to>
                                        <p:strVal val="hidden"/>
                                      </p:to>
                                    </p:set>
                                  </p:childTnLst>
                                </p:cTn>
                              </p:par>
                            </p:childTnLst>
                          </p:cTn>
                        </p:par>
                      </p:childTnLst>
                    </p:cTn>
                  </p:par>
                  <p:par>
                    <p:cTn id="123" fill="hold">
                      <p:stCondLst>
                        <p:cond delay="indefinite"/>
                      </p:stCondLst>
                      <p:childTnLst>
                        <p:par>
                          <p:cTn id="124" fill="hold">
                            <p:stCondLst>
                              <p:cond delay="0"/>
                            </p:stCondLst>
                            <p:childTnLst>
                              <p:par>
                                <p:cTn id="125" presetID="22" presetClass="entr" presetSubtype="4" fill="hold" grpId="0" nodeType="clickEffect">
                                  <p:stCondLst>
                                    <p:cond delay="0"/>
                                  </p:stCondLst>
                                  <p:childTnLst>
                                    <p:set>
                                      <p:cBhvr>
                                        <p:cTn id="126" dur="1" fill="hold">
                                          <p:stCondLst>
                                            <p:cond delay="0"/>
                                          </p:stCondLst>
                                        </p:cTn>
                                        <p:tgtEl>
                                          <p:spTgt spid="62"/>
                                        </p:tgtEl>
                                        <p:attrNameLst>
                                          <p:attrName>style.visibility</p:attrName>
                                        </p:attrNameLst>
                                      </p:cBhvr>
                                      <p:to>
                                        <p:strVal val="visible"/>
                                      </p:to>
                                    </p:set>
                                    <p:animEffect transition="in" filter="wipe(down)">
                                      <p:cBhvr>
                                        <p:cTn id="127" dur="500"/>
                                        <p:tgtEl>
                                          <p:spTgt spid="62"/>
                                        </p:tgtEl>
                                      </p:cBhvr>
                                    </p:animEffect>
                                  </p:childTnLst>
                                </p:cTn>
                              </p:par>
                            </p:childTnLst>
                          </p:cTn>
                        </p:par>
                      </p:childTnLst>
                    </p:cTn>
                  </p:par>
                  <p:par>
                    <p:cTn id="128" fill="hold">
                      <p:stCondLst>
                        <p:cond delay="indefinite"/>
                      </p:stCondLst>
                      <p:childTnLst>
                        <p:par>
                          <p:cTn id="129" fill="hold">
                            <p:stCondLst>
                              <p:cond delay="0"/>
                            </p:stCondLst>
                            <p:childTnLst>
                              <p:par>
                                <p:cTn id="130" presetID="22" presetClass="entr" presetSubtype="4" fill="hold" nodeType="clickEffect">
                                  <p:stCondLst>
                                    <p:cond delay="0"/>
                                  </p:stCondLst>
                                  <p:childTnLst>
                                    <p:set>
                                      <p:cBhvr>
                                        <p:cTn id="131" dur="1" fill="hold">
                                          <p:stCondLst>
                                            <p:cond delay="0"/>
                                          </p:stCondLst>
                                        </p:cTn>
                                        <p:tgtEl>
                                          <p:spTgt spid="92"/>
                                        </p:tgtEl>
                                        <p:attrNameLst>
                                          <p:attrName>style.visibility</p:attrName>
                                        </p:attrNameLst>
                                      </p:cBhvr>
                                      <p:to>
                                        <p:strVal val="visible"/>
                                      </p:to>
                                    </p:set>
                                    <p:animEffect transition="in" filter="wipe(down)">
                                      <p:cBhvr>
                                        <p:cTn id="132" dur="500"/>
                                        <p:tgtEl>
                                          <p:spTgt spid="92"/>
                                        </p:tgtEl>
                                      </p:cBhvr>
                                    </p:animEffect>
                                  </p:childTnLst>
                                </p:cTn>
                              </p:par>
                            </p:childTnLst>
                          </p:cTn>
                        </p:par>
                      </p:childTnLst>
                    </p:cTn>
                  </p:par>
                  <p:par>
                    <p:cTn id="133" fill="hold">
                      <p:stCondLst>
                        <p:cond delay="indefinite"/>
                      </p:stCondLst>
                      <p:childTnLst>
                        <p:par>
                          <p:cTn id="134" fill="hold">
                            <p:stCondLst>
                              <p:cond delay="0"/>
                            </p:stCondLst>
                            <p:childTnLst>
                              <p:par>
                                <p:cTn id="135" presetID="22" presetClass="exit" presetSubtype="4" fill="hold" grpId="0" nodeType="clickEffect">
                                  <p:stCondLst>
                                    <p:cond delay="0"/>
                                  </p:stCondLst>
                                  <p:childTnLst>
                                    <p:animEffect transition="out" filter="wipe(down)">
                                      <p:cBhvr>
                                        <p:cTn id="136" dur="500"/>
                                        <p:tgtEl>
                                          <p:spTgt spid="81"/>
                                        </p:tgtEl>
                                      </p:cBhvr>
                                    </p:animEffect>
                                    <p:set>
                                      <p:cBhvr>
                                        <p:cTn id="137" dur="1" fill="hold">
                                          <p:stCondLst>
                                            <p:cond delay="499"/>
                                          </p:stCondLst>
                                        </p:cTn>
                                        <p:tgtEl>
                                          <p:spTgt spid="81"/>
                                        </p:tgtEl>
                                        <p:attrNameLst>
                                          <p:attrName>style.visibility</p:attrName>
                                        </p:attrNameLst>
                                      </p:cBhvr>
                                      <p:to>
                                        <p:strVal val="hidden"/>
                                      </p:to>
                                    </p:set>
                                  </p:childTnLst>
                                </p:cTn>
                              </p:par>
                            </p:childTnLst>
                          </p:cTn>
                        </p:par>
                      </p:childTnLst>
                    </p:cTn>
                  </p:par>
                  <p:par>
                    <p:cTn id="138" fill="hold">
                      <p:stCondLst>
                        <p:cond delay="indefinite"/>
                      </p:stCondLst>
                      <p:childTnLst>
                        <p:par>
                          <p:cTn id="139" fill="hold">
                            <p:stCondLst>
                              <p:cond delay="0"/>
                            </p:stCondLst>
                            <p:childTnLst>
                              <p:par>
                                <p:cTn id="140" presetID="22" presetClass="entr" presetSubtype="4" fill="hold" nodeType="clickEffect">
                                  <p:stCondLst>
                                    <p:cond delay="0"/>
                                  </p:stCondLst>
                                  <p:childTnLst>
                                    <p:set>
                                      <p:cBhvr>
                                        <p:cTn id="141" dur="1" fill="hold">
                                          <p:stCondLst>
                                            <p:cond delay="0"/>
                                          </p:stCondLst>
                                        </p:cTn>
                                        <p:tgtEl>
                                          <p:spTgt spid="56"/>
                                        </p:tgtEl>
                                        <p:attrNameLst>
                                          <p:attrName>style.visibility</p:attrName>
                                        </p:attrNameLst>
                                      </p:cBhvr>
                                      <p:to>
                                        <p:strVal val="visible"/>
                                      </p:to>
                                    </p:set>
                                    <p:animEffect transition="in" filter="wipe(down)">
                                      <p:cBhvr>
                                        <p:cTn id="142" dur="500"/>
                                        <p:tgtEl>
                                          <p:spTgt spid="56"/>
                                        </p:tgtEl>
                                      </p:cBhvr>
                                    </p:animEffect>
                                  </p:childTnLst>
                                </p:cTn>
                              </p:par>
                            </p:childTnLst>
                          </p:cTn>
                        </p:par>
                      </p:childTnLst>
                    </p:cTn>
                  </p:par>
                  <p:par>
                    <p:cTn id="143" fill="hold">
                      <p:stCondLst>
                        <p:cond delay="indefinite"/>
                      </p:stCondLst>
                      <p:childTnLst>
                        <p:par>
                          <p:cTn id="144" fill="hold">
                            <p:stCondLst>
                              <p:cond delay="0"/>
                            </p:stCondLst>
                            <p:childTnLst>
                              <p:par>
                                <p:cTn id="145" presetID="22" presetClass="exit" presetSubtype="4" fill="hold" grpId="0" nodeType="clickEffect">
                                  <p:stCondLst>
                                    <p:cond delay="0"/>
                                  </p:stCondLst>
                                  <p:childTnLst>
                                    <p:animEffect transition="out" filter="wipe(down)">
                                      <p:cBhvr>
                                        <p:cTn id="146" dur="500"/>
                                        <p:tgtEl>
                                          <p:spTgt spid="83"/>
                                        </p:tgtEl>
                                      </p:cBhvr>
                                    </p:animEffect>
                                    <p:set>
                                      <p:cBhvr>
                                        <p:cTn id="147" dur="1" fill="hold">
                                          <p:stCondLst>
                                            <p:cond delay="499"/>
                                          </p:stCondLst>
                                        </p:cTn>
                                        <p:tgtEl>
                                          <p:spTgt spid="83"/>
                                        </p:tgtEl>
                                        <p:attrNameLst>
                                          <p:attrName>style.visibility</p:attrName>
                                        </p:attrNameLst>
                                      </p:cBhvr>
                                      <p:to>
                                        <p:strVal val="hidden"/>
                                      </p:to>
                                    </p:set>
                                  </p:childTnLst>
                                </p:cTn>
                              </p:par>
                            </p:childTnLst>
                          </p:cTn>
                        </p:par>
                      </p:childTnLst>
                    </p:cTn>
                  </p:par>
                  <p:par>
                    <p:cTn id="148" fill="hold">
                      <p:stCondLst>
                        <p:cond delay="indefinite"/>
                      </p:stCondLst>
                      <p:childTnLst>
                        <p:par>
                          <p:cTn id="149" fill="hold">
                            <p:stCondLst>
                              <p:cond delay="0"/>
                            </p:stCondLst>
                            <p:childTnLst>
                              <p:par>
                                <p:cTn id="150" presetID="22" presetClass="entr" presetSubtype="4" fill="hold" grpId="0" nodeType="clickEffect">
                                  <p:stCondLst>
                                    <p:cond delay="0"/>
                                  </p:stCondLst>
                                  <p:childTnLst>
                                    <p:set>
                                      <p:cBhvr>
                                        <p:cTn id="151" dur="1" fill="hold">
                                          <p:stCondLst>
                                            <p:cond delay="0"/>
                                          </p:stCondLst>
                                        </p:cTn>
                                        <p:tgtEl>
                                          <p:spTgt spid="63"/>
                                        </p:tgtEl>
                                        <p:attrNameLst>
                                          <p:attrName>style.visibility</p:attrName>
                                        </p:attrNameLst>
                                      </p:cBhvr>
                                      <p:to>
                                        <p:strVal val="visible"/>
                                      </p:to>
                                    </p:set>
                                    <p:animEffect transition="in" filter="wipe(down)">
                                      <p:cBhvr>
                                        <p:cTn id="152" dur="500"/>
                                        <p:tgtEl>
                                          <p:spTgt spid="63"/>
                                        </p:tgtEl>
                                      </p:cBhvr>
                                    </p:animEffect>
                                  </p:childTnLst>
                                </p:cTn>
                              </p:par>
                            </p:childTnLst>
                          </p:cTn>
                        </p:par>
                      </p:childTnLst>
                    </p:cTn>
                  </p:par>
                  <p:par>
                    <p:cTn id="153" fill="hold">
                      <p:stCondLst>
                        <p:cond delay="indefinite"/>
                      </p:stCondLst>
                      <p:childTnLst>
                        <p:par>
                          <p:cTn id="154" fill="hold">
                            <p:stCondLst>
                              <p:cond delay="0"/>
                            </p:stCondLst>
                            <p:childTnLst>
                              <p:par>
                                <p:cTn id="155" presetID="22" presetClass="entr" presetSubtype="8" fill="hold" nodeType="clickEffect">
                                  <p:stCondLst>
                                    <p:cond delay="0"/>
                                  </p:stCondLst>
                                  <p:childTnLst>
                                    <p:set>
                                      <p:cBhvr>
                                        <p:cTn id="156" dur="1" fill="hold">
                                          <p:stCondLst>
                                            <p:cond delay="0"/>
                                          </p:stCondLst>
                                        </p:cTn>
                                        <p:tgtEl>
                                          <p:spTgt spid="93"/>
                                        </p:tgtEl>
                                        <p:attrNameLst>
                                          <p:attrName>style.visibility</p:attrName>
                                        </p:attrNameLst>
                                      </p:cBhvr>
                                      <p:to>
                                        <p:strVal val="visible"/>
                                      </p:to>
                                    </p:set>
                                    <p:animEffect transition="in" filter="wipe(left)">
                                      <p:cBhvr>
                                        <p:cTn id="157" dur="500"/>
                                        <p:tgtEl>
                                          <p:spTgt spid="93"/>
                                        </p:tgtEl>
                                      </p:cBhvr>
                                    </p:animEffect>
                                  </p:childTnLst>
                                </p:cTn>
                              </p:par>
                            </p:childTnLst>
                          </p:cTn>
                        </p:par>
                      </p:childTnLst>
                    </p:cTn>
                  </p:par>
                  <p:par>
                    <p:cTn id="158" fill="hold">
                      <p:stCondLst>
                        <p:cond delay="indefinite"/>
                      </p:stCondLst>
                      <p:childTnLst>
                        <p:par>
                          <p:cTn id="159" fill="hold">
                            <p:stCondLst>
                              <p:cond delay="0"/>
                            </p:stCondLst>
                            <p:childTnLst>
                              <p:par>
                                <p:cTn id="160" presetID="22" presetClass="exit" presetSubtype="4" fill="hold" grpId="0" nodeType="clickEffect">
                                  <p:stCondLst>
                                    <p:cond delay="0"/>
                                  </p:stCondLst>
                                  <p:childTnLst>
                                    <p:animEffect transition="out" filter="wipe(down)">
                                      <p:cBhvr>
                                        <p:cTn id="161" dur="500"/>
                                        <p:tgtEl>
                                          <p:spTgt spid="82"/>
                                        </p:tgtEl>
                                      </p:cBhvr>
                                    </p:animEffect>
                                    <p:set>
                                      <p:cBhvr>
                                        <p:cTn id="162" dur="1" fill="hold">
                                          <p:stCondLst>
                                            <p:cond delay="499"/>
                                          </p:stCondLst>
                                        </p:cTn>
                                        <p:tgtEl>
                                          <p:spTgt spid="82"/>
                                        </p:tgtEl>
                                        <p:attrNameLst>
                                          <p:attrName>style.visibility</p:attrName>
                                        </p:attrNameLst>
                                      </p:cBhvr>
                                      <p:to>
                                        <p:strVal val="hidden"/>
                                      </p:to>
                                    </p:set>
                                  </p:childTnLst>
                                </p:cTn>
                              </p:par>
                            </p:childTnLst>
                          </p:cTn>
                        </p:par>
                      </p:childTnLst>
                    </p:cTn>
                  </p:par>
                  <p:par>
                    <p:cTn id="163" fill="hold">
                      <p:stCondLst>
                        <p:cond delay="indefinite"/>
                      </p:stCondLst>
                      <p:childTnLst>
                        <p:par>
                          <p:cTn id="164" fill="hold">
                            <p:stCondLst>
                              <p:cond delay="0"/>
                            </p:stCondLst>
                            <p:childTnLst>
                              <p:par>
                                <p:cTn id="165" presetID="22" presetClass="entr" presetSubtype="4" fill="hold" nodeType="clickEffect">
                                  <p:stCondLst>
                                    <p:cond delay="0"/>
                                  </p:stCondLst>
                                  <p:childTnLst>
                                    <p:set>
                                      <p:cBhvr>
                                        <p:cTn id="166" dur="1" fill="hold">
                                          <p:stCondLst>
                                            <p:cond delay="0"/>
                                          </p:stCondLst>
                                        </p:cTn>
                                        <p:tgtEl>
                                          <p:spTgt spid="57"/>
                                        </p:tgtEl>
                                        <p:attrNameLst>
                                          <p:attrName>style.visibility</p:attrName>
                                        </p:attrNameLst>
                                      </p:cBhvr>
                                      <p:to>
                                        <p:strVal val="visible"/>
                                      </p:to>
                                    </p:set>
                                    <p:animEffect transition="in" filter="wipe(down)">
                                      <p:cBhvr>
                                        <p:cTn id="167" dur="500"/>
                                        <p:tgtEl>
                                          <p:spTgt spid="57"/>
                                        </p:tgtEl>
                                      </p:cBhvr>
                                    </p:animEffect>
                                  </p:childTnLst>
                                </p:cTn>
                              </p:par>
                            </p:childTnLst>
                          </p:cTn>
                        </p:par>
                      </p:childTnLst>
                    </p:cTn>
                  </p:par>
                  <p:par>
                    <p:cTn id="168" fill="hold">
                      <p:stCondLst>
                        <p:cond delay="indefinite"/>
                      </p:stCondLst>
                      <p:childTnLst>
                        <p:par>
                          <p:cTn id="169" fill="hold">
                            <p:stCondLst>
                              <p:cond delay="0"/>
                            </p:stCondLst>
                            <p:childTnLst>
                              <p:par>
                                <p:cTn id="170" presetID="22" presetClass="entr" presetSubtype="4" fill="hold" grpId="0" nodeType="clickEffect">
                                  <p:stCondLst>
                                    <p:cond delay="0"/>
                                  </p:stCondLst>
                                  <p:childTnLst>
                                    <p:set>
                                      <p:cBhvr>
                                        <p:cTn id="171" dur="1" fill="hold">
                                          <p:stCondLst>
                                            <p:cond delay="0"/>
                                          </p:stCondLst>
                                        </p:cTn>
                                        <p:tgtEl>
                                          <p:spTgt spid="64"/>
                                        </p:tgtEl>
                                        <p:attrNameLst>
                                          <p:attrName>style.visibility</p:attrName>
                                        </p:attrNameLst>
                                      </p:cBhvr>
                                      <p:to>
                                        <p:strVal val="visible"/>
                                      </p:to>
                                    </p:set>
                                    <p:animEffect transition="in" filter="wipe(down)">
                                      <p:cBhvr>
                                        <p:cTn id="172" dur="500"/>
                                        <p:tgtEl>
                                          <p:spTgt spid="64"/>
                                        </p:tgtEl>
                                      </p:cBhvr>
                                    </p:animEffect>
                                  </p:childTnLst>
                                </p:cTn>
                              </p:par>
                            </p:childTnLst>
                          </p:cTn>
                        </p:par>
                      </p:childTnLst>
                    </p:cTn>
                  </p:par>
                  <p:par>
                    <p:cTn id="173" fill="hold">
                      <p:stCondLst>
                        <p:cond delay="indefinite"/>
                      </p:stCondLst>
                      <p:childTnLst>
                        <p:par>
                          <p:cTn id="174" fill="hold">
                            <p:stCondLst>
                              <p:cond delay="0"/>
                            </p:stCondLst>
                            <p:childTnLst>
                              <p:par>
                                <p:cTn id="175" presetID="22" presetClass="entr" presetSubtype="8" fill="hold" nodeType="clickEffect">
                                  <p:stCondLst>
                                    <p:cond delay="0"/>
                                  </p:stCondLst>
                                  <p:childTnLst>
                                    <p:set>
                                      <p:cBhvr>
                                        <p:cTn id="176" dur="1" fill="hold">
                                          <p:stCondLst>
                                            <p:cond delay="0"/>
                                          </p:stCondLst>
                                        </p:cTn>
                                        <p:tgtEl>
                                          <p:spTgt spid="94"/>
                                        </p:tgtEl>
                                        <p:attrNameLst>
                                          <p:attrName>style.visibility</p:attrName>
                                        </p:attrNameLst>
                                      </p:cBhvr>
                                      <p:to>
                                        <p:strVal val="visible"/>
                                      </p:to>
                                    </p:set>
                                    <p:animEffect transition="in" filter="wipe(left)">
                                      <p:cBhvr>
                                        <p:cTn id="177" dur="500"/>
                                        <p:tgtEl>
                                          <p:spTgt spid="94"/>
                                        </p:tgtEl>
                                      </p:cBhvr>
                                    </p:animEffect>
                                  </p:childTnLst>
                                </p:cTn>
                              </p:par>
                            </p:childTnLst>
                          </p:cTn>
                        </p:par>
                      </p:childTnLst>
                    </p:cTn>
                  </p:par>
                  <p:par>
                    <p:cTn id="178" fill="hold">
                      <p:stCondLst>
                        <p:cond delay="indefinite"/>
                      </p:stCondLst>
                      <p:childTnLst>
                        <p:par>
                          <p:cTn id="179" fill="hold">
                            <p:stCondLst>
                              <p:cond delay="0"/>
                            </p:stCondLst>
                            <p:childTnLst>
                              <p:par>
                                <p:cTn id="180" presetID="22" presetClass="exit" presetSubtype="4" fill="hold" grpId="0" nodeType="clickEffect">
                                  <p:stCondLst>
                                    <p:cond delay="0"/>
                                  </p:stCondLst>
                                  <p:childTnLst>
                                    <p:animEffect transition="out" filter="wipe(down)">
                                      <p:cBhvr>
                                        <p:cTn id="181" dur="500"/>
                                        <p:tgtEl>
                                          <p:spTgt spid="86"/>
                                        </p:tgtEl>
                                      </p:cBhvr>
                                    </p:animEffect>
                                    <p:set>
                                      <p:cBhvr>
                                        <p:cTn id="182" dur="1" fill="hold">
                                          <p:stCondLst>
                                            <p:cond delay="499"/>
                                          </p:stCondLst>
                                        </p:cTn>
                                        <p:tgtEl>
                                          <p:spTgt spid="86"/>
                                        </p:tgtEl>
                                        <p:attrNameLst>
                                          <p:attrName>style.visibility</p:attrName>
                                        </p:attrNameLst>
                                      </p:cBhvr>
                                      <p:to>
                                        <p:strVal val="hidden"/>
                                      </p:to>
                                    </p:set>
                                  </p:childTnLst>
                                </p:cTn>
                              </p:par>
                            </p:childTnLst>
                          </p:cTn>
                        </p:par>
                      </p:childTnLst>
                    </p:cTn>
                  </p:par>
                  <p:par>
                    <p:cTn id="183" fill="hold">
                      <p:stCondLst>
                        <p:cond delay="indefinite"/>
                      </p:stCondLst>
                      <p:childTnLst>
                        <p:par>
                          <p:cTn id="184" fill="hold">
                            <p:stCondLst>
                              <p:cond delay="0"/>
                            </p:stCondLst>
                            <p:childTnLst>
                              <p:par>
                                <p:cTn id="185" presetID="22" presetClass="entr" presetSubtype="8" fill="hold" nodeType="clickEffect">
                                  <p:stCondLst>
                                    <p:cond delay="0"/>
                                  </p:stCondLst>
                                  <p:childTnLst>
                                    <p:set>
                                      <p:cBhvr>
                                        <p:cTn id="186" dur="1" fill="hold">
                                          <p:stCondLst>
                                            <p:cond delay="0"/>
                                          </p:stCondLst>
                                        </p:cTn>
                                        <p:tgtEl>
                                          <p:spTgt spid="66"/>
                                        </p:tgtEl>
                                        <p:attrNameLst>
                                          <p:attrName>style.visibility</p:attrName>
                                        </p:attrNameLst>
                                      </p:cBhvr>
                                      <p:to>
                                        <p:strVal val="visible"/>
                                      </p:to>
                                    </p:set>
                                    <p:animEffect transition="in" filter="wipe(left)">
                                      <p:cBhvr>
                                        <p:cTn id="187" dur="500"/>
                                        <p:tgtEl>
                                          <p:spTgt spid="66"/>
                                        </p:tgtEl>
                                      </p:cBhvr>
                                    </p:animEffect>
                                  </p:childTnLst>
                                </p:cTn>
                              </p:par>
                              <p:par>
                                <p:cTn id="188" presetID="22" presetClass="entr" presetSubtype="8" fill="hold" grpId="0" nodeType="withEffect">
                                  <p:stCondLst>
                                    <p:cond delay="0"/>
                                  </p:stCondLst>
                                  <p:childTnLst>
                                    <p:set>
                                      <p:cBhvr>
                                        <p:cTn id="189" dur="1" fill="hold">
                                          <p:stCondLst>
                                            <p:cond delay="0"/>
                                          </p:stCondLst>
                                        </p:cTn>
                                        <p:tgtEl>
                                          <p:spTgt spid="69"/>
                                        </p:tgtEl>
                                        <p:attrNameLst>
                                          <p:attrName>style.visibility</p:attrName>
                                        </p:attrNameLst>
                                      </p:cBhvr>
                                      <p:to>
                                        <p:strVal val="visible"/>
                                      </p:to>
                                    </p:set>
                                    <p:animEffect transition="in" filter="wipe(left)">
                                      <p:cBhvr>
                                        <p:cTn id="190"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58" grpId="0"/>
      <p:bldP spid="59" grpId="0"/>
      <p:bldP spid="60" grpId="0"/>
      <p:bldP spid="61" grpId="0"/>
      <p:bldP spid="62" grpId="0"/>
      <p:bldP spid="63" grpId="0"/>
      <p:bldP spid="64" grpId="0"/>
      <p:bldP spid="69" grpId="0"/>
      <p:bldP spid="73" grpId="0" animBg="1"/>
      <p:bldP spid="74" grpId="0" animBg="1"/>
      <p:bldP spid="75" grpId="0" animBg="1"/>
      <p:bldP spid="76" grpId="0" animBg="1"/>
      <p:bldP spid="77" grpId="0" animBg="1"/>
      <p:bldP spid="78" grpId="0" animBg="1"/>
      <p:bldP spid="79" grpId="0" animBg="1"/>
      <p:bldP spid="80" grpId="0" animBg="1"/>
      <p:bldP spid="81" grpId="0" animBg="1"/>
      <p:bldP spid="82" grpId="0" animBg="1"/>
      <p:bldP spid="83" grpId="0" animBg="1"/>
      <p:bldP spid="8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477000"/>
          </a:xfrm>
        </p:spPr>
        <p:txBody>
          <a:bodyPr>
            <a:noAutofit/>
          </a:bodyPr>
          <a:lstStyle/>
          <a:p>
            <a:r>
              <a:rPr lang="en-US" sz="9600" dirty="0"/>
              <a:t>Instruction Formats</a:t>
            </a:r>
          </a:p>
        </p:txBody>
      </p:sp>
      <p:sp>
        <p:nvSpPr>
          <p:cNvPr id="4" name="Rektangel 11"/>
          <p:cNvSpPr/>
          <p:nvPr/>
        </p:nvSpPr>
        <p:spPr>
          <a:xfrm>
            <a:off x="0" y="6477000"/>
            <a:ext cx="91440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883">
              <a:defRPr/>
            </a:pPr>
            <a:r>
              <a:rPr lang="da-DK" noProof="1">
                <a:solidFill>
                  <a:srgbClr val="FFFFFF"/>
                </a:solidFill>
                <a:ea typeface="Open Sans" panose="020B0606030504020204" pitchFamily="34" charset="0"/>
                <a:cs typeface="Open Sans" panose="020B0606030504020204" pitchFamily="34" charset="0"/>
              </a:rPr>
              <a:t>Unit – 5: Central Processing Unit                               Darshan Institute of Engineering &amp; Technology</a:t>
            </a:r>
          </a:p>
        </p:txBody>
      </p:sp>
    </p:spTree>
    <p:extLst>
      <p:ext uri="{BB962C8B-B14F-4D97-AF65-F5344CB8AC3E}">
        <p14:creationId xmlns:p14="http://schemas.microsoft.com/office/powerpoint/2010/main" val="6845999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Instruction Formats</a:t>
            </a:r>
          </a:p>
        </p:txBody>
      </p:sp>
      <p:sp>
        <p:nvSpPr>
          <p:cNvPr id="3" name="Content Placeholder 2"/>
          <p:cNvSpPr>
            <a:spLocks noGrp="1"/>
          </p:cNvSpPr>
          <p:nvPr>
            <p:ph idx="1"/>
          </p:nvPr>
        </p:nvSpPr>
        <p:spPr/>
        <p:txBody>
          <a:bodyPr/>
          <a:lstStyle/>
          <a:p>
            <a:r>
              <a:rPr lang="en-US" dirty="0"/>
              <a:t>Instructions are categorized into different formats with respect to the operand fields in the instructions.</a:t>
            </a:r>
          </a:p>
          <a:p>
            <a:pPr marL="857230" lvl="1" indent="-457200">
              <a:buFont typeface="+mj-lt"/>
              <a:buAutoNum type="arabicPeriod"/>
            </a:pPr>
            <a:r>
              <a:rPr lang="en-US" dirty="0"/>
              <a:t>Three Address Instructions</a:t>
            </a:r>
          </a:p>
          <a:p>
            <a:pPr marL="857230" lvl="1" indent="-457200">
              <a:buFont typeface="+mj-lt"/>
              <a:buAutoNum type="arabicPeriod"/>
            </a:pPr>
            <a:r>
              <a:rPr lang="en-US" dirty="0"/>
              <a:t>Two Address Instruction</a:t>
            </a:r>
          </a:p>
          <a:p>
            <a:pPr marL="857230" lvl="1" indent="-457200">
              <a:buFont typeface="+mj-lt"/>
              <a:buAutoNum type="arabicPeriod"/>
            </a:pPr>
            <a:r>
              <a:rPr lang="en-US" dirty="0"/>
              <a:t>One Address Instruction</a:t>
            </a:r>
          </a:p>
          <a:p>
            <a:pPr marL="857230" lvl="1" indent="-457200">
              <a:buFont typeface="+mj-lt"/>
              <a:buAutoNum type="arabicPeriod"/>
            </a:pPr>
            <a:r>
              <a:rPr lang="en-US" dirty="0"/>
              <a:t>Zero Address Instruction</a:t>
            </a:r>
          </a:p>
          <a:p>
            <a:pPr marL="857230" lvl="1" indent="-457200">
              <a:buFont typeface="+mj-lt"/>
              <a:buAutoNum type="arabicPeriod"/>
            </a:pPr>
            <a:r>
              <a:rPr lang="en-US" dirty="0"/>
              <a:t>RISC Instructions</a:t>
            </a:r>
          </a:p>
        </p:txBody>
      </p:sp>
    </p:spTree>
    <p:extLst>
      <p:ext uri="{BB962C8B-B14F-4D97-AF65-F5344CB8AC3E}">
        <p14:creationId xmlns:p14="http://schemas.microsoft.com/office/powerpoint/2010/main" val="1556484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Three Address Instruction</a:t>
            </a:r>
          </a:p>
        </p:txBody>
      </p:sp>
      <p:sp>
        <p:nvSpPr>
          <p:cNvPr id="3" name="Content Placeholder 2"/>
          <p:cNvSpPr>
            <a:spLocks noGrp="1"/>
          </p:cNvSpPr>
          <p:nvPr>
            <p:ph idx="1"/>
          </p:nvPr>
        </p:nvSpPr>
        <p:spPr/>
        <p:txBody>
          <a:bodyPr>
            <a:normAutofit/>
          </a:bodyPr>
          <a:lstStyle/>
          <a:p>
            <a:pPr algn="just"/>
            <a:r>
              <a:rPr lang="en-US" dirty="0"/>
              <a:t>Computers with three-address instruction formats can use each address field to specify either a processor register or a memory operand.</a:t>
            </a:r>
          </a:p>
          <a:p>
            <a:pPr algn="just"/>
            <a:r>
              <a:rPr lang="en-US" dirty="0"/>
              <a:t>The program in assembly language that evaluates X = (A + B) * (C + D) is shown below.</a:t>
            </a:r>
          </a:p>
          <a:p>
            <a:pPr algn="just"/>
            <a:endParaRPr lang="en-US" dirty="0"/>
          </a:p>
          <a:p>
            <a:pPr algn="just"/>
            <a:endParaRPr lang="en-US" dirty="0"/>
          </a:p>
          <a:p>
            <a:pPr algn="just"/>
            <a:r>
              <a:rPr lang="en-US" dirty="0"/>
              <a:t>The advantage of three-address format is that it results in short programs when evaluating arithmetic expressions.</a:t>
            </a:r>
          </a:p>
          <a:p>
            <a:pPr algn="just"/>
            <a:r>
              <a:rPr lang="en-US" dirty="0"/>
              <a:t>The disadvantage is that the binary-coded instructions require too many bits to specify three addresses.</a:t>
            </a:r>
          </a:p>
          <a:p>
            <a:pPr algn="just"/>
            <a:endParaRPr lang="en-US" dirty="0"/>
          </a:p>
        </p:txBody>
      </p:sp>
      <p:sp>
        <p:nvSpPr>
          <p:cNvPr id="4" name="TextBox 3"/>
          <p:cNvSpPr txBox="1"/>
          <p:nvPr/>
        </p:nvSpPr>
        <p:spPr>
          <a:xfrm>
            <a:off x="2362200" y="3257490"/>
            <a:ext cx="2339102" cy="400110"/>
          </a:xfrm>
          <a:prstGeom prst="rect">
            <a:avLst/>
          </a:prstGeom>
          <a:noFill/>
        </p:spPr>
        <p:txBody>
          <a:bodyPr wrap="none" rtlCol="0">
            <a:spAutoFit/>
          </a:bodyPr>
          <a:lstStyle/>
          <a:p>
            <a:r>
              <a:rPr lang="en-US" sz="2000" dirty="0">
                <a:latin typeface="Courier New" panose="02070309020205020404" pitchFamily="49" charset="0"/>
                <a:cs typeface="Courier New" panose="02070309020205020404" pitchFamily="49" charset="0"/>
              </a:rPr>
              <a:t>ADD	R1, A, B</a:t>
            </a:r>
          </a:p>
        </p:txBody>
      </p:sp>
      <p:sp>
        <p:nvSpPr>
          <p:cNvPr id="5" name="TextBox 4"/>
          <p:cNvSpPr txBox="1"/>
          <p:nvPr/>
        </p:nvSpPr>
        <p:spPr>
          <a:xfrm>
            <a:off x="5257800" y="3257490"/>
            <a:ext cx="2204450" cy="400110"/>
          </a:xfrm>
          <a:prstGeom prst="rect">
            <a:avLst/>
          </a:prstGeom>
          <a:noFill/>
        </p:spPr>
        <p:txBody>
          <a:bodyPr wrap="none" rtlCol="0">
            <a:spAutoFit/>
          </a:bodyPr>
          <a:lstStyle/>
          <a:p>
            <a:r>
              <a:rPr lang="en-US" sz="2000" dirty="0">
                <a:latin typeface="Courier New" panose="02070309020205020404" pitchFamily="49" charset="0"/>
                <a:cs typeface="Courier New" panose="02070309020205020404" pitchFamily="49" charset="0"/>
              </a:rPr>
              <a:t>R1</a:t>
            </a:r>
            <a:r>
              <a:rPr lang="en-US" sz="2000" dirty="0">
                <a:latin typeface="Cambria Math" panose="02040503050406030204" pitchFamily="18" charset="0"/>
                <a:ea typeface="Cambria Math" panose="02040503050406030204" pitchFamily="18"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M[A]+</a:t>
            </a:r>
            <a:r>
              <a:rPr lang="en-US" sz="2000" dirty="0">
                <a:latin typeface="Cambria Math" panose="02040503050406030204" pitchFamily="18" charset="0"/>
                <a:ea typeface="Cambria Math" panose="02040503050406030204" pitchFamily="18"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M[B]</a:t>
            </a:r>
          </a:p>
        </p:txBody>
      </p:sp>
      <p:sp>
        <p:nvSpPr>
          <p:cNvPr id="6" name="TextBox 5"/>
          <p:cNvSpPr txBox="1"/>
          <p:nvPr/>
        </p:nvSpPr>
        <p:spPr>
          <a:xfrm>
            <a:off x="2362200" y="3594098"/>
            <a:ext cx="2339102" cy="400110"/>
          </a:xfrm>
          <a:prstGeom prst="rect">
            <a:avLst/>
          </a:prstGeom>
          <a:noFill/>
        </p:spPr>
        <p:txBody>
          <a:bodyPr wrap="none" rtlCol="0">
            <a:spAutoFit/>
          </a:bodyPr>
          <a:lstStyle/>
          <a:p>
            <a:r>
              <a:rPr lang="en-US" sz="2000" dirty="0">
                <a:latin typeface="Courier New" panose="02070309020205020404" pitchFamily="49" charset="0"/>
                <a:cs typeface="Courier New" panose="02070309020205020404" pitchFamily="49" charset="0"/>
              </a:rPr>
              <a:t>ADD	R2, C, D</a:t>
            </a:r>
          </a:p>
        </p:txBody>
      </p:sp>
      <p:sp>
        <p:nvSpPr>
          <p:cNvPr id="7" name="TextBox 6"/>
          <p:cNvSpPr txBox="1"/>
          <p:nvPr/>
        </p:nvSpPr>
        <p:spPr>
          <a:xfrm>
            <a:off x="5257800" y="3594098"/>
            <a:ext cx="2204450" cy="400110"/>
          </a:xfrm>
          <a:prstGeom prst="rect">
            <a:avLst/>
          </a:prstGeom>
          <a:noFill/>
        </p:spPr>
        <p:txBody>
          <a:bodyPr wrap="none" rtlCol="0">
            <a:spAutoFit/>
          </a:bodyPr>
          <a:lstStyle/>
          <a:p>
            <a:r>
              <a:rPr lang="en-US" sz="2000" dirty="0">
                <a:latin typeface="Courier New" panose="02070309020205020404" pitchFamily="49" charset="0"/>
                <a:cs typeface="Courier New" panose="02070309020205020404" pitchFamily="49" charset="0"/>
              </a:rPr>
              <a:t>R2</a:t>
            </a:r>
            <a:r>
              <a:rPr lang="en-US" sz="2000" dirty="0">
                <a:latin typeface="Cambria Math" panose="02040503050406030204" pitchFamily="18" charset="0"/>
                <a:ea typeface="Cambria Math" panose="02040503050406030204" pitchFamily="18"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M[C]+</a:t>
            </a:r>
            <a:r>
              <a:rPr lang="en-US" sz="2000" dirty="0">
                <a:latin typeface="Cambria Math" panose="02040503050406030204" pitchFamily="18" charset="0"/>
                <a:ea typeface="Cambria Math" panose="02040503050406030204" pitchFamily="18"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M[D]</a:t>
            </a:r>
          </a:p>
        </p:txBody>
      </p:sp>
      <p:sp>
        <p:nvSpPr>
          <p:cNvPr id="8" name="TextBox 7"/>
          <p:cNvSpPr txBox="1"/>
          <p:nvPr/>
        </p:nvSpPr>
        <p:spPr>
          <a:xfrm>
            <a:off x="2362200" y="3930706"/>
            <a:ext cx="2492990" cy="400110"/>
          </a:xfrm>
          <a:prstGeom prst="rect">
            <a:avLst/>
          </a:prstGeom>
          <a:noFill/>
        </p:spPr>
        <p:txBody>
          <a:bodyPr wrap="none" rtlCol="0">
            <a:spAutoFit/>
          </a:bodyPr>
          <a:lstStyle/>
          <a:p>
            <a:r>
              <a:rPr lang="en-US" sz="2000" dirty="0">
                <a:latin typeface="Courier New" panose="02070309020205020404" pitchFamily="49" charset="0"/>
                <a:cs typeface="Courier New" panose="02070309020205020404" pitchFamily="49" charset="0"/>
              </a:rPr>
              <a:t>MUL	X, R1, R2</a:t>
            </a:r>
          </a:p>
        </p:txBody>
      </p:sp>
      <p:sp>
        <p:nvSpPr>
          <p:cNvPr id="9" name="TextBox 8"/>
          <p:cNvSpPr txBox="1"/>
          <p:nvPr/>
        </p:nvSpPr>
        <p:spPr>
          <a:xfrm>
            <a:off x="5257800" y="3930706"/>
            <a:ext cx="2148345" cy="400110"/>
          </a:xfrm>
          <a:prstGeom prst="rect">
            <a:avLst/>
          </a:prstGeom>
          <a:noFill/>
        </p:spPr>
        <p:txBody>
          <a:bodyPr wrap="none" rtlCol="0">
            <a:spAutoFit/>
          </a:bodyPr>
          <a:lstStyle/>
          <a:p>
            <a:r>
              <a:rPr lang="en-US" sz="2000" dirty="0">
                <a:latin typeface="Courier New" panose="02070309020205020404" pitchFamily="49" charset="0"/>
                <a:cs typeface="Courier New" panose="02070309020205020404" pitchFamily="49" charset="0"/>
              </a:rPr>
              <a:t>M[X]</a:t>
            </a:r>
            <a:r>
              <a:rPr lang="en-US" sz="2000" dirty="0">
                <a:latin typeface="Cambria Math" panose="02040503050406030204" pitchFamily="18" charset="0"/>
                <a:ea typeface="Cambria Math" panose="02040503050406030204" pitchFamily="18"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R1 * R2</a:t>
            </a:r>
          </a:p>
        </p:txBody>
      </p:sp>
    </p:spTree>
    <p:extLst>
      <p:ext uri="{BB962C8B-B14F-4D97-AF65-F5344CB8AC3E}">
        <p14:creationId xmlns:p14="http://schemas.microsoft.com/office/powerpoint/2010/main" val="1005392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down)">
                                      <p:cBhvr>
                                        <p:cTn id="15" dur="500"/>
                                        <p:tgtEl>
                                          <p:spTgt spid="4"/>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wipe(down)">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down)">
                                      <p:cBhvr>
                                        <p:cTn id="23" dur="500"/>
                                        <p:tgtEl>
                                          <p:spTgt spid="6"/>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wipe(down)">
                                      <p:cBhvr>
                                        <p:cTn id="26" dur="500"/>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wipe(down)">
                                      <p:cBhvr>
                                        <p:cTn id="31" dur="500"/>
                                        <p:tgtEl>
                                          <p:spTgt spid="8"/>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wipe(down)">
                                      <p:cBhvr>
                                        <p:cTn id="34" dur="500"/>
                                        <p:tgtEl>
                                          <p:spTgt spid="9"/>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P spid="5" grpId="0"/>
      <p:bldP spid="6" grpId="0"/>
      <p:bldP spid="7" grpId="0"/>
      <p:bldP spid="8" grpId="0"/>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to be covered</a:t>
            </a:r>
          </a:p>
        </p:txBody>
      </p:sp>
      <p:sp>
        <p:nvSpPr>
          <p:cNvPr id="3" name="Content Placeholder 2"/>
          <p:cNvSpPr>
            <a:spLocks noGrp="1"/>
          </p:cNvSpPr>
          <p:nvPr>
            <p:ph idx="1"/>
          </p:nvPr>
        </p:nvSpPr>
        <p:spPr/>
        <p:txBody>
          <a:bodyPr>
            <a:normAutofit/>
          </a:bodyPr>
          <a:lstStyle/>
          <a:p>
            <a:r>
              <a:rPr lang="en-US" dirty="0"/>
              <a:t>Introduction</a:t>
            </a:r>
          </a:p>
          <a:p>
            <a:r>
              <a:rPr lang="en-US" dirty="0"/>
              <a:t>General Register Organization</a:t>
            </a:r>
          </a:p>
          <a:p>
            <a:r>
              <a:rPr lang="en-US" dirty="0"/>
              <a:t>Stack Organization</a:t>
            </a:r>
          </a:p>
          <a:p>
            <a:r>
              <a:rPr lang="en-US" dirty="0"/>
              <a:t>Instruction format</a:t>
            </a:r>
          </a:p>
          <a:p>
            <a:r>
              <a:rPr lang="en-US" dirty="0"/>
              <a:t>Addressing Modes</a:t>
            </a:r>
          </a:p>
          <a:p>
            <a:r>
              <a:rPr lang="en-US" dirty="0"/>
              <a:t>Data transfer and manipulation</a:t>
            </a:r>
          </a:p>
          <a:p>
            <a:r>
              <a:rPr lang="en-US" dirty="0"/>
              <a:t>Program Control</a:t>
            </a:r>
          </a:p>
          <a:p>
            <a:r>
              <a:rPr lang="en-US" dirty="0"/>
              <a:t>Reduced Instruction Set Computer (RISC)</a:t>
            </a:r>
          </a:p>
          <a:p>
            <a:r>
              <a:rPr lang="en-US" dirty="0"/>
              <a:t>Complex Instruction Set Computer (CISC)</a:t>
            </a:r>
          </a:p>
        </p:txBody>
      </p:sp>
    </p:spTree>
    <p:extLst>
      <p:ext uri="{BB962C8B-B14F-4D97-AF65-F5344CB8AC3E}">
        <p14:creationId xmlns:p14="http://schemas.microsoft.com/office/powerpoint/2010/main" val="29439743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Two Address Instruction</a:t>
            </a:r>
          </a:p>
        </p:txBody>
      </p:sp>
      <p:sp>
        <p:nvSpPr>
          <p:cNvPr id="3" name="Content Placeholder 2"/>
          <p:cNvSpPr>
            <a:spLocks noGrp="1"/>
          </p:cNvSpPr>
          <p:nvPr>
            <p:ph idx="1"/>
          </p:nvPr>
        </p:nvSpPr>
        <p:spPr>
          <a:xfrm>
            <a:off x="190500" y="990600"/>
            <a:ext cx="8763000" cy="1981200"/>
          </a:xfrm>
        </p:spPr>
        <p:txBody>
          <a:bodyPr/>
          <a:lstStyle/>
          <a:p>
            <a:pPr algn="just"/>
            <a:r>
              <a:rPr lang="en-US" dirty="0"/>
              <a:t>Two address instructions are the most common in commercial computers. Here again each address field can specify either a processor register or a memory word. </a:t>
            </a:r>
          </a:p>
          <a:p>
            <a:pPr algn="just"/>
            <a:r>
              <a:rPr lang="en-US" dirty="0"/>
              <a:t>The program to evaluate X = (A + B) * (C + D) is as follows:</a:t>
            </a:r>
          </a:p>
        </p:txBody>
      </p:sp>
      <p:sp>
        <p:nvSpPr>
          <p:cNvPr id="4" name="TextBox 3"/>
          <p:cNvSpPr txBox="1"/>
          <p:nvPr/>
        </p:nvSpPr>
        <p:spPr>
          <a:xfrm>
            <a:off x="2362200" y="2971800"/>
            <a:ext cx="1877437" cy="400110"/>
          </a:xfrm>
          <a:prstGeom prst="rect">
            <a:avLst/>
          </a:prstGeom>
          <a:noFill/>
        </p:spPr>
        <p:txBody>
          <a:bodyPr wrap="none" rtlCol="0">
            <a:spAutoFit/>
          </a:bodyPr>
          <a:lstStyle/>
          <a:p>
            <a:r>
              <a:rPr lang="en-US" sz="2000" dirty="0">
                <a:latin typeface="Courier New" panose="02070309020205020404" pitchFamily="49" charset="0"/>
                <a:cs typeface="Courier New" panose="02070309020205020404" pitchFamily="49" charset="0"/>
              </a:rPr>
              <a:t>MOV	R1, A</a:t>
            </a:r>
          </a:p>
        </p:txBody>
      </p:sp>
      <p:sp>
        <p:nvSpPr>
          <p:cNvPr id="5" name="TextBox 4"/>
          <p:cNvSpPr txBox="1"/>
          <p:nvPr/>
        </p:nvSpPr>
        <p:spPr>
          <a:xfrm>
            <a:off x="5257800" y="2971800"/>
            <a:ext cx="1378904" cy="400110"/>
          </a:xfrm>
          <a:prstGeom prst="rect">
            <a:avLst/>
          </a:prstGeom>
          <a:noFill/>
        </p:spPr>
        <p:txBody>
          <a:bodyPr wrap="none" rtlCol="0">
            <a:spAutoFit/>
          </a:bodyPr>
          <a:lstStyle/>
          <a:p>
            <a:r>
              <a:rPr lang="en-US" sz="2000" dirty="0">
                <a:latin typeface="Courier New" panose="02070309020205020404" pitchFamily="49" charset="0"/>
                <a:cs typeface="Courier New" panose="02070309020205020404" pitchFamily="49" charset="0"/>
              </a:rPr>
              <a:t>R1</a:t>
            </a:r>
            <a:r>
              <a:rPr lang="en-US" sz="2000" dirty="0">
                <a:latin typeface="Cambria Math" panose="02040503050406030204" pitchFamily="18" charset="0"/>
                <a:ea typeface="Cambria Math" panose="02040503050406030204" pitchFamily="18"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M[A]</a:t>
            </a:r>
          </a:p>
        </p:txBody>
      </p:sp>
      <p:sp>
        <p:nvSpPr>
          <p:cNvPr id="6" name="TextBox 5"/>
          <p:cNvSpPr txBox="1"/>
          <p:nvPr/>
        </p:nvSpPr>
        <p:spPr>
          <a:xfrm>
            <a:off x="2362200" y="3308408"/>
            <a:ext cx="1877437" cy="400110"/>
          </a:xfrm>
          <a:prstGeom prst="rect">
            <a:avLst/>
          </a:prstGeom>
          <a:noFill/>
        </p:spPr>
        <p:txBody>
          <a:bodyPr wrap="none" rtlCol="0">
            <a:spAutoFit/>
          </a:bodyPr>
          <a:lstStyle/>
          <a:p>
            <a:r>
              <a:rPr lang="en-US" sz="2000" dirty="0">
                <a:latin typeface="Courier New" panose="02070309020205020404" pitchFamily="49" charset="0"/>
                <a:cs typeface="Courier New" panose="02070309020205020404" pitchFamily="49" charset="0"/>
              </a:rPr>
              <a:t>ADD	R1, B</a:t>
            </a:r>
          </a:p>
        </p:txBody>
      </p:sp>
      <p:sp>
        <p:nvSpPr>
          <p:cNvPr id="7" name="TextBox 6"/>
          <p:cNvSpPr txBox="1"/>
          <p:nvPr/>
        </p:nvSpPr>
        <p:spPr>
          <a:xfrm>
            <a:off x="5257800" y="3308408"/>
            <a:ext cx="1896673" cy="400110"/>
          </a:xfrm>
          <a:prstGeom prst="rect">
            <a:avLst/>
          </a:prstGeom>
          <a:noFill/>
        </p:spPr>
        <p:txBody>
          <a:bodyPr wrap="none" rtlCol="0">
            <a:spAutoFit/>
          </a:bodyPr>
          <a:lstStyle/>
          <a:p>
            <a:r>
              <a:rPr lang="en-US" sz="2000" dirty="0">
                <a:latin typeface="Courier New" panose="02070309020205020404" pitchFamily="49" charset="0"/>
                <a:cs typeface="Courier New" panose="02070309020205020404" pitchFamily="49" charset="0"/>
              </a:rPr>
              <a:t>R1</a:t>
            </a:r>
            <a:r>
              <a:rPr lang="en-US" sz="2000" dirty="0">
                <a:latin typeface="Cambria Math" panose="02040503050406030204" pitchFamily="18" charset="0"/>
                <a:ea typeface="Cambria Math" panose="02040503050406030204" pitchFamily="18"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R1+</a:t>
            </a:r>
            <a:r>
              <a:rPr lang="en-US" sz="2000" dirty="0">
                <a:latin typeface="Cambria Math" panose="02040503050406030204" pitchFamily="18" charset="0"/>
                <a:ea typeface="Cambria Math" panose="02040503050406030204" pitchFamily="18"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M[B]</a:t>
            </a:r>
          </a:p>
        </p:txBody>
      </p:sp>
      <p:sp>
        <p:nvSpPr>
          <p:cNvPr id="10" name="TextBox 9"/>
          <p:cNvSpPr txBox="1"/>
          <p:nvPr/>
        </p:nvSpPr>
        <p:spPr>
          <a:xfrm>
            <a:off x="2362200" y="3657718"/>
            <a:ext cx="1877437" cy="400110"/>
          </a:xfrm>
          <a:prstGeom prst="rect">
            <a:avLst/>
          </a:prstGeom>
          <a:noFill/>
        </p:spPr>
        <p:txBody>
          <a:bodyPr wrap="none" rtlCol="0">
            <a:spAutoFit/>
          </a:bodyPr>
          <a:lstStyle/>
          <a:p>
            <a:r>
              <a:rPr lang="en-US" sz="2000" dirty="0">
                <a:latin typeface="Courier New" panose="02070309020205020404" pitchFamily="49" charset="0"/>
                <a:cs typeface="Courier New" panose="02070309020205020404" pitchFamily="49" charset="0"/>
              </a:rPr>
              <a:t>MOV	R2, C</a:t>
            </a:r>
          </a:p>
        </p:txBody>
      </p:sp>
      <p:sp>
        <p:nvSpPr>
          <p:cNvPr id="11" name="TextBox 10"/>
          <p:cNvSpPr txBox="1"/>
          <p:nvPr/>
        </p:nvSpPr>
        <p:spPr>
          <a:xfrm>
            <a:off x="5257800" y="3657718"/>
            <a:ext cx="1378904" cy="400110"/>
          </a:xfrm>
          <a:prstGeom prst="rect">
            <a:avLst/>
          </a:prstGeom>
          <a:noFill/>
        </p:spPr>
        <p:txBody>
          <a:bodyPr wrap="none" rtlCol="0">
            <a:spAutoFit/>
          </a:bodyPr>
          <a:lstStyle/>
          <a:p>
            <a:r>
              <a:rPr lang="en-US" sz="2000" dirty="0">
                <a:latin typeface="Courier New" panose="02070309020205020404" pitchFamily="49" charset="0"/>
                <a:cs typeface="Courier New" panose="02070309020205020404" pitchFamily="49" charset="0"/>
              </a:rPr>
              <a:t>R2</a:t>
            </a:r>
            <a:r>
              <a:rPr lang="en-US" sz="2000" dirty="0">
                <a:latin typeface="Cambria Math" panose="02040503050406030204" pitchFamily="18" charset="0"/>
                <a:ea typeface="Cambria Math" panose="02040503050406030204" pitchFamily="18"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M[C]</a:t>
            </a:r>
          </a:p>
        </p:txBody>
      </p:sp>
      <p:sp>
        <p:nvSpPr>
          <p:cNvPr id="12" name="TextBox 11"/>
          <p:cNvSpPr txBox="1"/>
          <p:nvPr/>
        </p:nvSpPr>
        <p:spPr>
          <a:xfrm>
            <a:off x="2362200" y="3994326"/>
            <a:ext cx="1877437" cy="400110"/>
          </a:xfrm>
          <a:prstGeom prst="rect">
            <a:avLst/>
          </a:prstGeom>
          <a:noFill/>
        </p:spPr>
        <p:txBody>
          <a:bodyPr wrap="none" rtlCol="0">
            <a:spAutoFit/>
          </a:bodyPr>
          <a:lstStyle/>
          <a:p>
            <a:r>
              <a:rPr lang="en-US" sz="2000" dirty="0">
                <a:latin typeface="Courier New" panose="02070309020205020404" pitchFamily="49" charset="0"/>
                <a:cs typeface="Courier New" panose="02070309020205020404" pitchFamily="49" charset="0"/>
              </a:rPr>
              <a:t>ADD	R2, D</a:t>
            </a:r>
          </a:p>
        </p:txBody>
      </p:sp>
      <p:sp>
        <p:nvSpPr>
          <p:cNvPr id="13" name="TextBox 12"/>
          <p:cNvSpPr txBox="1"/>
          <p:nvPr/>
        </p:nvSpPr>
        <p:spPr>
          <a:xfrm>
            <a:off x="5257800" y="3994326"/>
            <a:ext cx="1896673" cy="400110"/>
          </a:xfrm>
          <a:prstGeom prst="rect">
            <a:avLst/>
          </a:prstGeom>
          <a:noFill/>
        </p:spPr>
        <p:txBody>
          <a:bodyPr wrap="none" rtlCol="0">
            <a:spAutoFit/>
          </a:bodyPr>
          <a:lstStyle/>
          <a:p>
            <a:r>
              <a:rPr lang="en-US" sz="2000" dirty="0">
                <a:latin typeface="Courier New" panose="02070309020205020404" pitchFamily="49" charset="0"/>
                <a:cs typeface="Courier New" panose="02070309020205020404" pitchFamily="49" charset="0"/>
              </a:rPr>
              <a:t>R2</a:t>
            </a:r>
            <a:r>
              <a:rPr lang="en-US" sz="2000" dirty="0">
                <a:latin typeface="Cambria Math" panose="02040503050406030204" pitchFamily="18" charset="0"/>
                <a:ea typeface="Cambria Math" panose="02040503050406030204" pitchFamily="18"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R2+</a:t>
            </a:r>
            <a:r>
              <a:rPr lang="en-US" sz="2000" dirty="0">
                <a:latin typeface="Cambria Math" panose="02040503050406030204" pitchFamily="18" charset="0"/>
                <a:ea typeface="Cambria Math" panose="02040503050406030204" pitchFamily="18"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M[D]</a:t>
            </a:r>
          </a:p>
        </p:txBody>
      </p:sp>
      <p:sp>
        <p:nvSpPr>
          <p:cNvPr id="14" name="TextBox 13"/>
          <p:cNvSpPr txBox="1"/>
          <p:nvPr/>
        </p:nvSpPr>
        <p:spPr>
          <a:xfrm>
            <a:off x="2362200" y="4343636"/>
            <a:ext cx="2031325" cy="400110"/>
          </a:xfrm>
          <a:prstGeom prst="rect">
            <a:avLst/>
          </a:prstGeom>
          <a:noFill/>
        </p:spPr>
        <p:txBody>
          <a:bodyPr wrap="none" rtlCol="0">
            <a:spAutoFit/>
          </a:bodyPr>
          <a:lstStyle/>
          <a:p>
            <a:r>
              <a:rPr lang="en-US" sz="2000" dirty="0">
                <a:latin typeface="Courier New" panose="02070309020205020404" pitchFamily="49" charset="0"/>
                <a:cs typeface="Courier New" panose="02070309020205020404" pitchFamily="49" charset="0"/>
              </a:rPr>
              <a:t>MUL	R1, R2</a:t>
            </a:r>
          </a:p>
        </p:txBody>
      </p:sp>
      <p:sp>
        <p:nvSpPr>
          <p:cNvPr id="15" name="TextBox 14"/>
          <p:cNvSpPr txBox="1"/>
          <p:nvPr/>
        </p:nvSpPr>
        <p:spPr>
          <a:xfrm>
            <a:off x="5257800" y="4343636"/>
            <a:ext cx="1840568" cy="400110"/>
          </a:xfrm>
          <a:prstGeom prst="rect">
            <a:avLst/>
          </a:prstGeom>
          <a:noFill/>
        </p:spPr>
        <p:txBody>
          <a:bodyPr wrap="none" rtlCol="0">
            <a:spAutoFit/>
          </a:bodyPr>
          <a:lstStyle/>
          <a:p>
            <a:r>
              <a:rPr lang="en-US" sz="2000" dirty="0">
                <a:latin typeface="Courier New" panose="02070309020205020404" pitchFamily="49" charset="0"/>
                <a:cs typeface="Courier New" panose="02070309020205020404" pitchFamily="49" charset="0"/>
              </a:rPr>
              <a:t>R1</a:t>
            </a:r>
            <a:r>
              <a:rPr lang="en-US" sz="2000" dirty="0">
                <a:latin typeface="Cambria Math" panose="02040503050406030204" pitchFamily="18" charset="0"/>
                <a:ea typeface="Cambria Math" panose="02040503050406030204" pitchFamily="18"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R1 * R2</a:t>
            </a:r>
          </a:p>
        </p:txBody>
      </p:sp>
      <p:sp>
        <p:nvSpPr>
          <p:cNvPr id="17" name="TextBox 16"/>
          <p:cNvSpPr txBox="1"/>
          <p:nvPr/>
        </p:nvSpPr>
        <p:spPr>
          <a:xfrm>
            <a:off x="5257800" y="4680244"/>
            <a:ext cx="1378904" cy="400110"/>
          </a:xfrm>
          <a:prstGeom prst="rect">
            <a:avLst/>
          </a:prstGeom>
          <a:noFill/>
        </p:spPr>
        <p:txBody>
          <a:bodyPr wrap="none" rtlCol="0">
            <a:spAutoFit/>
          </a:bodyPr>
          <a:lstStyle/>
          <a:p>
            <a:r>
              <a:rPr lang="en-US" sz="2000" dirty="0">
                <a:latin typeface="Courier New" panose="02070309020205020404" pitchFamily="49" charset="0"/>
                <a:cs typeface="Courier New" panose="02070309020205020404" pitchFamily="49" charset="0"/>
              </a:rPr>
              <a:t>M[X]</a:t>
            </a:r>
            <a:r>
              <a:rPr lang="en-US" sz="2000" dirty="0">
                <a:latin typeface="Cambria Math" panose="02040503050406030204" pitchFamily="18" charset="0"/>
                <a:ea typeface="Cambria Math" panose="02040503050406030204" pitchFamily="18"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R1</a:t>
            </a:r>
          </a:p>
        </p:txBody>
      </p:sp>
      <p:sp>
        <p:nvSpPr>
          <p:cNvPr id="18" name="TextBox 17"/>
          <p:cNvSpPr txBox="1"/>
          <p:nvPr/>
        </p:nvSpPr>
        <p:spPr>
          <a:xfrm>
            <a:off x="2362199" y="4680244"/>
            <a:ext cx="1877437" cy="400110"/>
          </a:xfrm>
          <a:prstGeom prst="rect">
            <a:avLst/>
          </a:prstGeom>
          <a:noFill/>
        </p:spPr>
        <p:txBody>
          <a:bodyPr wrap="none" rtlCol="0">
            <a:spAutoFit/>
          </a:bodyPr>
          <a:lstStyle/>
          <a:p>
            <a:r>
              <a:rPr lang="en-US" sz="2000" dirty="0">
                <a:latin typeface="Courier New" panose="02070309020205020404" pitchFamily="49" charset="0"/>
                <a:cs typeface="Courier New" panose="02070309020205020404" pitchFamily="49" charset="0"/>
              </a:rPr>
              <a:t>MOV	X, R1</a:t>
            </a:r>
          </a:p>
        </p:txBody>
      </p:sp>
    </p:spTree>
    <p:extLst>
      <p:ext uri="{BB962C8B-B14F-4D97-AF65-F5344CB8AC3E}">
        <p14:creationId xmlns:p14="http://schemas.microsoft.com/office/powerpoint/2010/main" val="1680630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down)">
                                      <p:cBhvr>
                                        <p:cTn id="15" dur="500"/>
                                        <p:tgtEl>
                                          <p:spTgt spid="4"/>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wipe(down)">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down)">
                                      <p:cBhvr>
                                        <p:cTn id="23" dur="500"/>
                                        <p:tgtEl>
                                          <p:spTgt spid="6"/>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wipe(down)">
                                      <p:cBhvr>
                                        <p:cTn id="26" dur="500"/>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wipe(down)">
                                      <p:cBhvr>
                                        <p:cTn id="31" dur="500"/>
                                        <p:tgtEl>
                                          <p:spTgt spid="10"/>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wipe(down)">
                                      <p:cBhvr>
                                        <p:cTn id="34" dur="500"/>
                                        <p:tgtEl>
                                          <p:spTgt spid="11"/>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wipe(down)">
                                      <p:cBhvr>
                                        <p:cTn id="39" dur="500"/>
                                        <p:tgtEl>
                                          <p:spTgt spid="12"/>
                                        </p:tgtEl>
                                      </p:cBhvr>
                                    </p:animEffect>
                                  </p:childTnLst>
                                </p:cTn>
                              </p:par>
                              <p:par>
                                <p:cTn id="40" presetID="22" presetClass="entr" presetSubtype="4" fill="hold" grpId="0" nodeType="with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wipe(down)">
                                      <p:cBhvr>
                                        <p:cTn id="42" dur="500"/>
                                        <p:tgtEl>
                                          <p:spTgt spid="13"/>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wipe(down)">
                                      <p:cBhvr>
                                        <p:cTn id="47" dur="500"/>
                                        <p:tgtEl>
                                          <p:spTgt spid="14"/>
                                        </p:tgtEl>
                                      </p:cBhvr>
                                    </p:animEffect>
                                  </p:childTnLst>
                                </p:cTn>
                              </p:par>
                              <p:par>
                                <p:cTn id="48" presetID="22" presetClass="entr" presetSubtype="4" fill="hold" grpId="0" nodeType="withEffect">
                                  <p:stCondLst>
                                    <p:cond delay="0"/>
                                  </p:stCondLst>
                                  <p:childTnLst>
                                    <p:set>
                                      <p:cBhvr>
                                        <p:cTn id="49" dur="1" fill="hold">
                                          <p:stCondLst>
                                            <p:cond delay="0"/>
                                          </p:stCondLst>
                                        </p:cTn>
                                        <p:tgtEl>
                                          <p:spTgt spid="15"/>
                                        </p:tgtEl>
                                        <p:attrNameLst>
                                          <p:attrName>style.visibility</p:attrName>
                                        </p:attrNameLst>
                                      </p:cBhvr>
                                      <p:to>
                                        <p:strVal val="visible"/>
                                      </p:to>
                                    </p:set>
                                    <p:animEffect transition="in" filter="wipe(down)">
                                      <p:cBhvr>
                                        <p:cTn id="50" dur="500"/>
                                        <p:tgtEl>
                                          <p:spTgt spid="15"/>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grpId="0" nodeType="clickEffect">
                                  <p:stCondLst>
                                    <p:cond delay="0"/>
                                  </p:stCondLst>
                                  <p:childTnLst>
                                    <p:set>
                                      <p:cBhvr>
                                        <p:cTn id="54" dur="1" fill="hold">
                                          <p:stCondLst>
                                            <p:cond delay="0"/>
                                          </p:stCondLst>
                                        </p:cTn>
                                        <p:tgtEl>
                                          <p:spTgt spid="18"/>
                                        </p:tgtEl>
                                        <p:attrNameLst>
                                          <p:attrName>style.visibility</p:attrName>
                                        </p:attrNameLst>
                                      </p:cBhvr>
                                      <p:to>
                                        <p:strVal val="visible"/>
                                      </p:to>
                                    </p:set>
                                    <p:animEffect transition="in" filter="wipe(down)">
                                      <p:cBhvr>
                                        <p:cTn id="55" dur="500"/>
                                        <p:tgtEl>
                                          <p:spTgt spid="18"/>
                                        </p:tgtEl>
                                      </p:cBhvr>
                                    </p:animEffect>
                                  </p:childTnLst>
                                </p:cTn>
                              </p:par>
                              <p:par>
                                <p:cTn id="56" presetID="22" presetClass="entr" presetSubtype="4" fill="hold" grpId="0" nodeType="withEffect">
                                  <p:stCondLst>
                                    <p:cond delay="0"/>
                                  </p:stCondLst>
                                  <p:childTnLst>
                                    <p:set>
                                      <p:cBhvr>
                                        <p:cTn id="57" dur="1" fill="hold">
                                          <p:stCondLst>
                                            <p:cond delay="0"/>
                                          </p:stCondLst>
                                        </p:cTn>
                                        <p:tgtEl>
                                          <p:spTgt spid="17"/>
                                        </p:tgtEl>
                                        <p:attrNameLst>
                                          <p:attrName>style.visibility</p:attrName>
                                        </p:attrNameLst>
                                      </p:cBhvr>
                                      <p:to>
                                        <p:strVal val="visible"/>
                                      </p:to>
                                    </p:set>
                                    <p:animEffect transition="in" filter="wipe(down)">
                                      <p:cBhvr>
                                        <p:cTn id="58"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P spid="6" grpId="0"/>
      <p:bldP spid="7" grpId="0"/>
      <p:bldP spid="10" grpId="0"/>
      <p:bldP spid="11" grpId="0"/>
      <p:bldP spid="12" grpId="0"/>
      <p:bldP spid="13" grpId="0"/>
      <p:bldP spid="14" grpId="0"/>
      <p:bldP spid="15" grpId="0"/>
      <p:bldP spid="17" grpId="0"/>
      <p:bldP spid="1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 Address Instruction</a:t>
            </a:r>
          </a:p>
        </p:txBody>
      </p:sp>
      <p:sp>
        <p:nvSpPr>
          <p:cNvPr id="3" name="Content Placeholder 2"/>
          <p:cNvSpPr>
            <a:spLocks noGrp="1"/>
          </p:cNvSpPr>
          <p:nvPr>
            <p:ph idx="1"/>
          </p:nvPr>
        </p:nvSpPr>
        <p:spPr>
          <a:xfrm>
            <a:off x="190500" y="990600"/>
            <a:ext cx="8763000" cy="3181290"/>
          </a:xfrm>
        </p:spPr>
        <p:txBody>
          <a:bodyPr>
            <a:normAutofit lnSpcReduction="10000"/>
          </a:bodyPr>
          <a:lstStyle/>
          <a:p>
            <a:pPr algn="just"/>
            <a:r>
              <a:rPr lang="en-US" dirty="0"/>
              <a:t>One address instructions use an implied accumulator (AC) register for all data manipulation.</a:t>
            </a:r>
          </a:p>
          <a:p>
            <a:pPr algn="just"/>
            <a:r>
              <a:rPr lang="en-US" dirty="0"/>
              <a:t>For multiplication and division these is a need for a second register.</a:t>
            </a:r>
          </a:p>
          <a:p>
            <a:pPr algn="just"/>
            <a:r>
              <a:rPr lang="en-US" dirty="0"/>
              <a:t>However, here we will neglect the second register and assume that the AC contains the result of all operations. </a:t>
            </a:r>
          </a:p>
          <a:p>
            <a:pPr algn="just"/>
            <a:r>
              <a:rPr lang="en-US" dirty="0"/>
              <a:t>The program to evaluate X = (A + B) * (C + D) is</a:t>
            </a:r>
          </a:p>
        </p:txBody>
      </p:sp>
      <p:sp>
        <p:nvSpPr>
          <p:cNvPr id="5" name="TextBox 4"/>
          <p:cNvSpPr txBox="1"/>
          <p:nvPr/>
        </p:nvSpPr>
        <p:spPr>
          <a:xfrm>
            <a:off x="2902904" y="4019490"/>
            <a:ext cx="1261884" cy="400110"/>
          </a:xfrm>
          <a:prstGeom prst="rect">
            <a:avLst/>
          </a:prstGeom>
          <a:noFill/>
        </p:spPr>
        <p:txBody>
          <a:bodyPr wrap="none" rtlCol="0">
            <a:spAutoFit/>
          </a:bodyPr>
          <a:lstStyle/>
          <a:p>
            <a:r>
              <a:rPr lang="en-US" sz="2000" dirty="0">
                <a:latin typeface="Courier New" panose="02070309020205020404" pitchFamily="49" charset="0"/>
                <a:cs typeface="Courier New" panose="02070309020205020404" pitchFamily="49" charset="0"/>
              </a:rPr>
              <a:t>LOAD	A</a:t>
            </a:r>
          </a:p>
        </p:txBody>
      </p:sp>
      <p:sp>
        <p:nvSpPr>
          <p:cNvPr id="6" name="TextBox 5"/>
          <p:cNvSpPr txBox="1"/>
          <p:nvPr/>
        </p:nvSpPr>
        <p:spPr>
          <a:xfrm>
            <a:off x="5079188" y="4019490"/>
            <a:ext cx="1378904" cy="400110"/>
          </a:xfrm>
          <a:prstGeom prst="rect">
            <a:avLst/>
          </a:prstGeom>
          <a:noFill/>
        </p:spPr>
        <p:txBody>
          <a:bodyPr wrap="none" rtlCol="0">
            <a:spAutoFit/>
          </a:bodyPr>
          <a:lstStyle/>
          <a:p>
            <a:r>
              <a:rPr lang="en-US" sz="2000" dirty="0">
                <a:latin typeface="Courier New" panose="02070309020205020404" pitchFamily="49" charset="0"/>
                <a:cs typeface="Courier New" panose="02070309020205020404" pitchFamily="49" charset="0"/>
              </a:rPr>
              <a:t>AC</a:t>
            </a:r>
            <a:r>
              <a:rPr lang="en-US" sz="2000" dirty="0">
                <a:latin typeface="Cambria Math" panose="02040503050406030204" pitchFamily="18" charset="0"/>
                <a:ea typeface="Cambria Math" panose="02040503050406030204" pitchFamily="18"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M[A]</a:t>
            </a:r>
          </a:p>
        </p:txBody>
      </p:sp>
      <p:sp>
        <p:nvSpPr>
          <p:cNvPr id="9" name="TextBox 8"/>
          <p:cNvSpPr txBox="1"/>
          <p:nvPr/>
        </p:nvSpPr>
        <p:spPr>
          <a:xfrm>
            <a:off x="2923176" y="4343400"/>
            <a:ext cx="1261884" cy="400110"/>
          </a:xfrm>
          <a:prstGeom prst="rect">
            <a:avLst/>
          </a:prstGeom>
          <a:noFill/>
        </p:spPr>
        <p:txBody>
          <a:bodyPr wrap="none" rtlCol="0">
            <a:spAutoFit/>
          </a:bodyPr>
          <a:lstStyle/>
          <a:p>
            <a:r>
              <a:rPr lang="en-US" sz="2000" dirty="0">
                <a:latin typeface="Courier New" panose="02070309020205020404" pitchFamily="49" charset="0"/>
                <a:cs typeface="Courier New" panose="02070309020205020404" pitchFamily="49" charset="0"/>
              </a:rPr>
              <a:t>ADD	B</a:t>
            </a:r>
          </a:p>
        </p:txBody>
      </p:sp>
      <p:sp>
        <p:nvSpPr>
          <p:cNvPr id="10" name="TextBox 9"/>
          <p:cNvSpPr txBox="1"/>
          <p:nvPr/>
        </p:nvSpPr>
        <p:spPr>
          <a:xfrm>
            <a:off x="5099460" y="4343400"/>
            <a:ext cx="1840568" cy="400110"/>
          </a:xfrm>
          <a:prstGeom prst="rect">
            <a:avLst/>
          </a:prstGeom>
          <a:noFill/>
        </p:spPr>
        <p:txBody>
          <a:bodyPr wrap="none" rtlCol="0">
            <a:spAutoFit/>
          </a:bodyPr>
          <a:lstStyle/>
          <a:p>
            <a:r>
              <a:rPr lang="en-US" sz="2000" dirty="0">
                <a:latin typeface="Courier New" panose="02070309020205020404" pitchFamily="49" charset="0"/>
                <a:cs typeface="Courier New" panose="02070309020205020404" pitchFamily="49" charset="0"/>
              </a:rPr>
              <a:t>AC</a:t>
            </a:r>
            <a:r>
              <a:rPr lang="en-US" sz="2000" dirty="0">
                <a:latin typeface="Cambria Math" panose="02040503050406030204" pitchFamily="18" charset="0"/>
                <a:ea typeface="Cambria Math" panose="02040503050406030204" pitchFamily="18"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AC+M[B]</a:t>
            </a:r>
          </a:p>
        </p:txBody>
      </p:sp>
      <p:sp>
        <p:nvSpPr>
          <p:cNvPr id="12" name="TextBox 11"/>
          <p:cNvSpPr txBox="1"/>
          <p:nvPr/>
        </p:nvSpPr>
        <p:spPr>
          <a:xfrm>
            <a:off x="2909729" y="4648200"/>
            <a:ext cx="1261884" cy="400110"/>
          </a:xfrm>
          <a:prstGeom prst="rect">
            <a:avLst/>
          </a:prstGeom>
          <a:noFill/>
        </p:spPr>
        <p:txBody>
          <a:bodyPr wrap="none" rtlCol="0">
            <a:spAutoFit/>
          </a:bodyPr>
          <a:lstStyle/>
          <a:p>
            <a:r>
              <a:rPr lang="en-US" sz="2000" dirty="0">
                <a:latin typeface="Courier New" panose="02070309020205020404" pitchFamily="49" charset="0"/>
                <a:cs typeface="Courier New" panose="02070309020205020404" pitchFamily="49" charset="0"/>
              </a:rPr>
              <a:t>STORE	T</a:t>
            </a:r>
          </a:p>
        </p:txBody>
      </p:sp>
      <p:sp>
        <p:nvSpPr>
          <p:cNvPr id="13" name="TextBox 12"/>
          <p:cNvSpPr txBox="1"/>
          <p:nvPr/>
        </p:nvSpPr>
        <p:spPr>
          <a:xfrm>
            <a:off x="5086013" y="4648200"/>
            <a:ext cx="1322798" cy="400110"/>
          </a:xfrm>
          <a:prstGeom prst="rect">
            <a:avLst/>
          </a:prstGeom>
          <a:noFill/>
        </p:spPr>
        <p:txBody>
          <a:bodyPr wrap="none" rtlCol="0">
            <a:spAutoFit/>
          </a:bodyPr>
          <a:lstStyle/>
          <a:p>
            <a:r>
              <a:rPr lang="en-US" sz="2000" dirty="0">
                <a:latin typeface="Courier New" panose="02070309020205020404" pitchFamily="49" charset="0"/>
                <a:cs typeface="Courier New" panose="02070309020205020404" pitchFamily="49" charset="0"/>
              </a:rPr>
              <a:t>M[T]</a:t>
            </a:r>
            <a:r>
              <a:rPr lang="en-US" sz="2000" dirty="0">
                <a:latin typeface="Cambria Math" panose="02040503050406030204" pitchFamily="18" charset="0"/>
                <a:ea typeface="Cambria Math" panose="02040503050406030204" pitchFamily="18" charset="0"/>
                <a:cs typeface="Courier New" panose="02070309020205020404" pitchFamily="49" charset="0"/>
              </a:rPr>
              <a:t>←</a:t>
            </a:r>
            <a:r>
              <a:rPr lang="en-US" sz="2000" dirty="0">
                <a:latin typeface="Courier New" panose="02070309020205020404" pitchFamily="49" charset="0"/>
                <a:cs typeface="Courier New" panose="02070309020205020404" pitchFamily="49" charset="0"/>
              </a:rPr>
              <a:t>AC</a:t>
            </a:r>
          </a:p>
        </p:txBody>
      </p:sp>
      <p:sp>
        <p:nvSpPr>
          <p:cNvPr id="14" name="TextBox 13"/>
          <p:cNvSpPr txBox="1"/>
          <p:nvPr/>
        </p:nvSpPr>
        <p:spPr>
          <a:xfrm>
            <a:off x="2895600" y="4947337"/>
            <a:ext cx="1261884" cy="400110"/>
          </a:xfrm>
          <a:prstGeom prst="rect">
            <a:avLst/>
          </a:prstGeom>
          <a:noFill/>
        </p:spPr>
        <p:txBody>
          <a:bodyPr wrap="none" rtlCol="0">
            <a:spAutoFit/>
          </a:bodyPr>
          <a:lstStyle/>
          <a:p>
            <a:r>
              <a:rPr lang="en-US" sz="2000" dirty="0">
                <a:latin typeface="Courier New" panose="02070309020205020404" pitchFamily="49" charset="0"/>
                <a:cs typeface="Courier New" panose="02070309020205020404" pitchFamily="49" charset="0"/>
              </a:rPr>
              <a:t>LOAD	C</a:t>
            </a:r>
          </a:p>
        </p:txBody>
      </p:sp>
      <p:sp>
        <p:nvSpPr>
          <p:cNvPr id="15" name="TextBox 14"/>
          <p:cNvSpPr txBox="1"/>
          <p:nvPr/>
        </p:nvSpPr>
        <p:spPr>
          <a:xfrm>
            <a:off x="5071884" y="4947337"/>
            <a:ext cx="1378904" cy="400110"/>
          </a:xfrm>
          <a:prstGeom prst="rect">
            <a:avLst/>
          </a:prstGeom>
          <a:noFill/>
        </p:spPr>
        <p:txBody>
          <a:bodyPr wrap="none" rtlCol="0">
            <a:spAutoFit/>
          </a:bodyPr>
          <a:lstStyle/>
          <a:p>
            <a:r>
              <a:rPr lang="en-US" sz="2000" dirty="0">
                <a:latin typeface="Courier New" panose="02070309020205020404" pitchFamily="49" charset="0"/>
                <a:cs typeface="Courier New" panose="02070309020205020404" pitchFamily="49" charset="0"/>
              </a:rPr>
              <a:t>AC</a:t>
            </a:r>
            <a:r>
              <a:rPr lang="en-US" sz="2000" dirty="0">
                <a:latin typeface="Cambria Math" panose="02040503050406030204" pitchFamily="18" charset="0"/>
                <a:ea typeface="Cambria Math" panose="02040503050406030204" pitchFamily="18"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M[C]</a:t>
            </a:r>
          </a:p>
        </p:txBody>
      </p:sp>
      <p:sp>
        <p:nvSpPr>
          <p:cNvPr id="16" name="TextBox 15"/>
          <p:cNvSpPr txBox="1"/>
          <p:nvPr/>
        </p:nvSpPr>
        <p:spPr>
          <a:xfrm>
            <a:off x="2926995" y="5257800"/>
            <a:ext cx="1261884" cy="400110"/>
          </a:xfrm>
          <a:prstGeom prst="rect">
            <a:avLst/>
          </a:prstGeom>
          <a:noFill/>
        </p:spPr>
        <p:txBody>
          <a:bodyPr wrap="none" rtlCol="0">
            <a:spAutoFit/>
          </a:bodyPr>
          <a:lstStyle/>
          <a:p>
            <a:r>
              <a:rPr lang="en-US" sz="2000" dirty="0">
                <a:latin typeface="Courier New" panose="02070309020205020404" pitchFamily="49" charset="0"/>
                <a:cs typeface="Courier New" panose="02070309020205020404" pitchFamily="49" charset="0"/>
              </a:rPr>
              <a:t>ADD	D</a:t>
            </a:r>
          </a:p>
        </p:txBody>
      </p:sp>
      <p:sp>
        <p:nvSpPr>
          <p:cNvPr id="17" name="TextBox 16"/>
          <p:cNvSpPr txBox="1"/>
          <p:nvPr/>
        </p:nvSpPr>
        <p:spPr>
          <a:xfrm>
            <a:off x="5103279" y="5257800"/>
            <a:ext cx="1840568" cy="400110"/>
          </a:xfrm>
          <a:prstGeom prst="rect">
            <a:avLst/>
          </a:prstGeom>
          <a:noFill/>
        </p:spPr>
        <p:txBody>
          <a:bodyPr wrap="none" rtlCol="0">
            <a:spAutoFit/>
          </a:bodyPr>
          <a:lstStyle/>
          <a:p>
            <a:r>
              <a:rPr lang="en-US" sz="2000" dirty="0">
                <a:latin typeface="Courier New" panose="02070309020205020404" pitchFamily="49" charset="0"/>
                <a:cs typeface="Courier New" panose="02070309020205020404" pitchFamily="49" charset="0"/>
              </a:rPr>
              <a:t>AC</a:t>
            </a:r>
            <a:r>
              <a:rPr lang="en-US" sz="2000" dirty="0">
                <a:latin typeface="Cambria Math" panose="02040503050406030204" pitchFamily="18" charset="0"/>
                <a:ea typeface="Cambria Math" panose="02040503050406030204" pitchFamily="18"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AC+M[D]</a:t>
            </a:r>
          </a:p>
        </p:txBody>
      </p:sp>
      <p:sp>
        <p:nvSpPr>
          <p:cNvPr id="18" name="TextBox 17"/>
          <p:cNvSpPr txBox="1"/>
          <p:nvPr/>
        </p:nvSpPr>
        <p:spPr>
          <a:xfrm>
            <a:off x="2932141" y="5562600"/>
            <a:ext cx="1261884" cy="400110"/>
          </a:xfrm>
          <a:prstGeom prst="rect">
            <a:avLst/>
          </a:prstGeom>
          <a:noFill/>
        </p:spPr>
        <p:txBody>
          <a:bodyPr wrap="none" rtlCol="0">
            <a:spAutoFit/>
          </a:bodyPr>
          <a:lstStyle/>
          <a:p>
            <a:r>
              <a:rPr lang="en-US" sz="2000" dirty="0">
                <a:latin typeface="Courier New" panose="02070309020205020404" pitchFamily="49" charset="0"/>
                <a:cs typeface="Courier New" panose="02070309020205020404" pitchFamily="49" charset="0"/>
              </a:rPr>
              <a:t>MUL	T</a:t>
            </a:r>
          </a:p>
        </p:txBody>
      </p:sp>
      <p:sp>
        <p:nvSpPr>
          <p:cNvPr id="19" name="TextBox 18"/>
          <p:cNvSpPr txBox="1"/>
          <p:nvPr/>
        </p:nvSpPr>
        <p:spPr>
          <a:xfrm>
            <a:off x="5108425" y="5562600"/>
            <a:ext cx="1840568" cy="400110"/>
          </a:xfrm>
          <a:prstGeom prst="rect">
            <a:avLst/>
          </a:prstGeom>
          <a:noFill/>
        </p:spPr>
        <p:txBody>
          <a:bodyPr wrap="none" rtlCol="0">
            <a:spAutoFit/>
          </a:bodyPr>
          <a:lstStyle/>
          <a:p>
            <a:r>
              <a:rPr lang="en-US" sz="2000" dirty="0">
                <a:latin typeface="Courier New" panose="02070309020205020404" pitchFamily="49" charset="0"/>
                <a:cs typeface="Courier New" panose="02070309020205020404" pitchFamily="49" charset="0"/>
              </a:rPr>
              <a:t>AC</a:t>
            </a:r>
            <a:r>
              <a:rPr lang="en-US" sz="2000" dirty="0">
                <a:latin typeface="Cambria Math" panose="02040503050406030204" pitchFamily="18" charset="0"/>
                <a:ea typeface="Cambria Math" panose="02040503050406030204" pitchFamily="18"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AC*M[T]</a:t>
            </a:r>
          </a:p>
        </p:txBody>
      </p:sp>
      <p:sp>
        <p:nvSpPr>
          <p:cNvPr id="22" name="TextBox 21"/>
          <p:cNvSpPr txBox="1"/>
          <p:nvPr/>
        </p:nvSpPr>
        <p:spPr>
          <a:xfrm>
            <a:off x="2906883" y="5861737"/>
            <a:ext cx="1261884" cy="400110"/>
          </a:xfrm>
          <a:prstGeom prst="rect">
            <a:avLst/>
          </a:prstGeom>
          <a:noFill/>
        </p:spPr>
        <p:txBody>
          <a:bodyPr wrap="none" rtlCol="0">
            <a:spAutoFit/>
          </a:bodyPr>
          <a:lstStyle/>
          <a:p>
            <a:r>
              <a:rPr lang="en-US" sz="2000" dirty="0">
                <a:latin typeface="Courier New" panose="02070309020205020404" pitchFamily="49" charset="0"/>
                <a:cs typeface="Courier New" panose="02070309020205020404" pitchFamily="49" charset="0"/>
              </a:rPr>
              <a:t>STORE	X</a:t>
            </a:r>
          </a:p>
        </p:txBody>
      </p:sp>
      <p:sp>
        <p:nvSpPr>
          <p:cNvPr id="23" name="TextBox 22"/>
          <p:cNvSpPr txBox="1"/>
          <p:nvPr/>
        </p:nvSpPr>
        <p:spPr>
          <a:xfrm>
            <a:off x="5083167" y="5861737"/>
            <a:ext cx="1322798" cy="400110"/>
          </a:xfrm>
          <a:prstGeom prst="rect">
            <a:avLst/>
          </a:prstGeom>
          <a:noFill/>
        </p:spPr>
        <p:txBody>
          <a:bodyPr wrap="none" rtlCol="0">
            <a:spAutoFit/>
          </a:bodyPr>
          <a:lstStyle/>
          <a:p>
            <a:r>
              <a:rPr lang="en-US" sz="2000" dirty="0">
                <a:latin typeface="Courier New" panose="02070309020205020404" pitchFamily="49" charset="0"/>
                <a:cs typeface="Courier New" panose="02070309020205020404" pitchFamily="49" charset="0"/>
              </a:rPr>
              <a:t>M[X]</a:t>
            </a:r>
            <a:r>
              <a:rPr lang="en-US" sz="2000" dirty="0">
                <a:latin typeface="Cambria Math" panose="02040503050406030204" pitchFamily="18" charset="0"/>
                <a:ea typeface="Cambria Math" panose="02040503050406030204" pitchFamily="18" charset="0"/>
                <a:cs typeface="Courier New" panose="02070309020205020404" pitchFamily="49" charset="0"/>
              </a:rPr>
              <a:t>←</a:t>
            </a:r>
            <a:r>
              <a:rPr lang="en-US" sz="2000" dirty="0">
                <a:latin typeface="Courier New" panose="02070309020205020404" pitchFamily="49" charset="0"/>
                <a:cs typeface="Courier New" panose="02070309020205020404" pitchFamily="49" charset="0"/>
              </a:rPr>
              <a:t>AC</a:t>
            </a:r>
          </a:p>
        </p:txBody>
      </p:sp>
    </p:spTree>
    <p:extLst>
      <p:ext uri="{BB962C8B-B14F-4D97-AF65-F5344CB8AC3E}">
        <p14:creationId xmlns:p14="http://schemas.microsoft.com/office/powerpoint/2010/main" val="98037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down)">
                                      <p:cBhvr>
                                        <p:cTn id="23" dur="500"/>
                                        <p:tgtEl>
                                          <p:spTgt spid="5"/>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wipe(down)">
                                      <p:cBhvr>
                                        <p:cTn id="26" dur="500"/>
                                        <p:tgtEl>
                                          <p:spTgt spid="6"/>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wipe(down)">
                                      <p:cBhvr>
                                        <p:cTn id="31" dur="500"/>
                                        <p:tgtEl>
                                          <p:spTgt spid="9"/>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wipe(down)">
                                      <p:cBhvr>
                                        <p:cTn id="34" dur="500"/>
                                        <p:tgtEl>
                                          <p:spTgt spid="10"/>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wipe(down)">
                                      <p:cBhvr>
                                        <p:cTn id="39" dur="500"/>
                                        <p:tgtEl>
                                          <p:spTgt spid="12"/>
                                        </p:tgtEl>
                                      </p:cBhvr>
                                    </p:animEffect>
                                  </p:childTnLst>
                                </p:cTn>
                              </p:par>
                              <p:par>
                                <p:cTn id="40" presetID="22" presetClass="entr" presetSubtype="4" fill="hold" grpId="0" nodeType="with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wipe(down)">
                                      <p:cBhvr>
                                        <p:cTn id="42" dur="500"/>
                                        <p:tgtEl>
                                          <p:spTgt spid="13"/>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wipe(down)">
                                      <p:cBhvr>
                                        <p:cTn id="47" dur="500"/>
                                        <p:tgtEl>
                                          <p:spTgt spid="14"/>
                                        </p:tgtEl>
                                      </p:cBhvr>
                                    </p:animEffect>
                                  </p:childTnLst>
                                </p:cTn>
                              </p:par>
                              <p:par>
                                <p:cTn id="48" presetID="22" presetClass="entr" presetSubtype="4" fill="hold" grpId="0" nodeType="withEffect">
                                  <p:stCondLst>
                                    <p:cond delay="0"/>
                                  </p:stCondLst>
                                  <p:childTnLst>
                                    <p:set>
                                      <p:cBhvr>
                                        <p:cTn id="49" dur="1" fill="hold">
                                          <p:stCondLst>
                                            <p:cond delay="0"/>
                                          </p:stCondLst>
                                        </p:cTn>
                                        <p:tgtEl>
                                          <p:spTgt spid="15"/>
                                        </p:tgtEl>
                                        <p:attrNameLst>
                                          <p:attrName>style.visibility</p:attrName>
                                        </p:attrNameLst>
                                      </p:cBhvr>
                                      <p:to>
                                        <p:strVal val="visible"/>
                                      </p:to>
                                    </p:set>
                                    <p:animEffect transition="in" filter="wipe(down)">
                                      <p:cBhvr>
                                        <p:cTn id="50" dur="500"/>
                                        <p:tgtEl>
                                          <p:spTgt spid="15"/>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grpId="0" nodeType="clickEffect">
                                  <p:stCondLst>
                                    <p:cond delay="0"/>
                                  </p:stCondLst>
                                  <p:childTnLst>
                                    <p:set>
                                      <p:cBhvr>
                                        <p:cTn id="54" dur="1" fill="hold">
                                          <p:stCondLst>
                                            <p:cond delay="0"/>
                                          </p:stCondLst>
                                        </p:cTn>
                                        <p:tgtEl>
                                          <p:spTgt spid="16"/>
                                        </p:tgtEl>
                                        <p:attrNameLst>
                                          <p:attrName>style.visibility</p:attrName>
                                        </p:attrNameLst>
                                      </p:cBhvr>
                                      <p:to>
                                        <p:strVal val="visible"/>
                                      </p:to>
                                    </p:set>
                                    <p:animEffect transition="in" filter="wipe(down)">
                                      <p:cBhvr>
                                        <p:cTn id="55" dur="500"/>
                                        <p:tgtEl>
                                          <p:spTgt spid="16"/>
                                        </p:tgtEl>
                                      </p:cBhvr>
                                    </p:animEffect>
                                  </p:childTnLst>
                                </p:cTn>
                              </p:par>
                              <p:par>
                                <p:cTn id="56" presetID="22" presetClass="entr" presetSubtype="4" fill="hold" grpId="0" nodeType="withEffect">
                                  <p:stCondLst>
                                    <p:cond delay="0"/>
                                  </p:stCondLst>
                                  <p:childTnLst>
                                    <p:set>
                                      <p:cBhvr>
                                        <p:cTn id="57" dur="1" fill="hold">
                                          <p:stCondLst>
                                            <p:cond delay="0"/>
                                          </p:stCondLst>
                                        </p:cTn>
                                        <p:tgtEl>
                                          <p:spTgt spid="17"/>
                                        </p:tgtEl>
                                        <p:attrNameLst>
                                          <p:attrName>style.visibility</p:attrName>
                                        </p:attrNameLst>
                                      </p:cBhvr>
                                      <p:to>
                                        <p:strVal val="visible"/>
                                      </p:to>
                                    </p:set>
                                    <p:animEffect transition="in" filter="wipe(down)">
                                      <p:cBhvr>
                                        <p:cTn id="58" dur="500"/>
                                        <p:tgtEl>
                                          <p:spTgt spid="17"/>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4" fill="hold" grpId="0" nodeType="clickEffect">
                                  <p:stCondLst>
                                    <p:cond delay="0"/>
                                  </p:stCondLst>
                                  <p:childTnLst>
                                    <p:set>
                                      <p:cBhvr>
                                        <p:cTn id="62" dur="1" fill="hold">
                                          <p:stCondLst>
                                            <p:cond delay="0"/>
                                          </p:stCondLst>
                                        </p:cTn>
                                        <p:tgtEl>
                                          <p:spTgt spid="18"/>
                                        </p:tgtEl>
                                        <p:attrNameLst>
                                          <p:attrName>style.visibility</p:attrName>
                                        </p:attrNameLst>
                                      </p:cBhvr>
                                      <p:to>
                                        <p:strVal val="visible"/>
                                      </p:to>
                                    </p:set>
                                    <p:animEffect transition="in" filter="wipe(down)">
                                      <p:cBhvr>
                                        <p:cTn id="63" dur="500"/>
                                        <p:tgtEl>
                                          <p:spTgt spid="18"/>
                                        </p:tgtEl>
                                      </p:cBhvr>
                                    </p:animEffect>
                                  </p:childTnLst>
                                </p:cTn>
                              </p:par>
                              <p:par>
                                <p:cTn id="64" presetID="22" presetClass="entr" presetSubtype="4" fill="hold" grpId="0" nodeType="withEffect">
                                  <p:stCondLst>
                                    <p:cond delay="0"/>
                                  </p:stCondLst>
                                  <p:childTnLst>
                                    <p:set>
                                      <p:cBhvr>
                                        <p:cTn id="65" dur="1" fill="hold">
                                          <p:stCondLst>
                                            <p:cond delay="0"/>
                                          </p:stCondLst>
                                        </p:cTn>
                                        <p:tgtEl>
                                          <p:spTgt spid="19"/>
                                        </p:tgtEl>
                                        <p:attrNameLst>
                                          <p:attrName>style.visibility</p:attrName>
                                        </p:attrNameLst>
                                      </p:cBhvr>
                                      <p:to>
                                        <p:strVal val="visible"/>
                                      </p:to>
                                    </p:set>
                                    <p:animEffect transition="in" filter="wipe(down)">
                                      <p:cBhvr>
                                        <p:cTn id="66" dur="500"/>
                                        <p:tgtEl>
                                          <p:spTgt spid="19"/>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4" fill="hold" grpId="0" nodeType="clickEffect">
                                  <p:stCondLst>
                                    <p:cond delay="0"/>
                                  </p:stCondLst>
                                  <p:childTnLst>
                                    <p:set>
                                      <p:cBhvr>
                                        <p:cTn id="70" dur="1" fill="hold">
                                          <p:stCondLst>
                                            <p:cond delay="0"/>
                                          </p:stCondLst>
                                        </p:cTn>
                                        <p:tgtEl>
                                          <p:spTgt spid="22"/>
                                        </p:tgtEl>
                                        <p:attrNameLst>
                                          <p:attrName>style.visibility</p:attrName>
                                        </p:attrNameLst>
                                      </p:cBhvr>
                                      <p:to>
                                        <p:strVal val="visible"/>
                                      </p:to>
                                    </p:set>
                                    <p:animEffect transition="in" filter="wipe(down)">
                                      <p:cBhvr>
                                        <p:cTn id="71" dur="500"/>
                                        <p:tgtEl>
                                          <p:spTgt spid="22"/>
                                        </p:tgtEl>
                                      </p:cBhvr>
                                    </p:animEffect>
                                  </p:childTnLst>
                                </p:cTn>
                              </p:par>
                              <p:par>
                                <p:cTn id="72" presetID="22" presetClass="entr" presetSubtype="4" fill="hold" grpId="0" nodeType="withEffect">
                                  <p:stCondLst>
                                    <p:cond delay="0"/>
                                  </p:stCondLst>
                                  <p:childTnLst>
                                    <p:set>
                                      <p:cBhvr>
                                        <p:cTn id="73" dur="1" fill="hold">
                                          <p:stCondLst>
                                            <p:cond delay="0"/>
                                          </p:stCondLst>
                                        </p:cTn>
                                        <p:tgtEl>
                                          <p:spTgt spid="23"/>
                                        </p:tgtEl>
                                        <p:attrNameLst>
                                          <p:attrName>style.visibility</p:attrName>
                                        </p:attrNameLst>
                                      </p:cBhvr>
                                      <p:to>
                                        <p:strVal val="visible"/>
                                      </p:to>
                                    </p:set>
                                    <p:animEffect transition="in" filter="wipe(down)">
                                      <p:cBhvr>
                                        <p:cTn id="74"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6" grpId="0"/>
      <p:bldP spid="9" grpId="0"/>
      <p:bldP spid="10" grpId="0"/>
      <p:bldP spid="12" grpId="0"/>
      <p:bldP spid="13" grpId="0"/>
      <p:bldP spid="14" grpId="0"/>
      <p:bldP spid="15" grpId="0"/>
      <p:bldP spid="16" grpId="0"/>
      <p:bldP spid="17" grpId="0"/>
      <p:bldP spid="18" grpId="0"/>
      <p:bldP spid="19" grpId="0"/>
      <p:bldP spid="22" grpId="0"/>
      <p:bldP spid="2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Zero Address Instruction</a:t>
            </a:r>
          </a:p>
        </p:txBody>
      </p:sp>
      <p:sp>
        <p:nvSpPr>
          <p:cNvPr id="3" name="Content Placeholder 2"/>
          <p:cNvSpPr>
            <a:spLocks noGrp="1"/>
          </p:cNvSpPr>
          <p:nvPr>
            <p:ph idx="1"/>
          </p:nvPr>
        </p:nvSpPr>
        <p:spPr>
          <a:xfrm>
            <a:off x="190500" y="990600"/>
            <a:ext cx="8763000" cy="2792506"/>
          </a:xfrm>
        </p:spPr>
        <p:txBody>
          <a:bodyPr>
            <a:normAutofit fontScale="85000" lnSpcReduction="20000"/>
          </a:bodyPr>
          <a:lstStyle/>
          <a:p>
            <a:pPr algn="just"/>
            <a:r>
              <a:rPr lang="en-US" dirty="0"/>
              <a:t>A stack-organized computer does not use an address field for the instructions ADD and MUL.</a:t>
            </a:r>
          </a:p>
          <a:p>
            <a:pPr algn="just"/>
            <a:r>
              <a:rPr lang="en-US" dirty="0"/>
              <a:t>The PUSH and POP instructions, however, need an address field to specify the operand that communicates with the stack. </a:t>
            </a:r>
          </a:p>
          <a:p>
            <a:pPr algn="just"/>
            <a:r>
              <a:rPr lang="en-US" dirty="0"/>
              <a:t>The program to evaluate X = (A + B) * (C + D) will be written for a stack-organized computer.</a:t>
            </a:r>
          </a:p>
          <a:p>
            <a:pPr algn="just"/>
            <a:r>
              <a:rPr lang="en-US" dirty="0"/>
              <a:t>To evaluate arithmetic expressions in a stack computer, it is necessary to convert the expression into reverse polish notation.</a:t>
            </a:r>
          </a:p>
        </p:txBody>
      </p:sp>
      <p:sp>
        <p:nvSpPr>
          <p:cNvPr id="4" name="TextBox 3"/>
          <p:cNvSpPr txBox="1"/>
          <p:nvPr/>
        </p:nvSpPr>
        <p:spPr>
          <a:xfrm>
            <a:off x="2971800" y="3657600"/>
            <a:ext cx="1261884" cy="400110"/>
          </a:xfrm>
          <a:prstGeom prst="rect">
            <a:avLst/>
          </a:prstGeom>
          <a:noFill/>
        </p:spPr>
        <p:txBody>
          <a:bodyPr wrap="none" rtlCol="0">
            <a:spAutoFit/>
          </a:bodyPr>
          <a:lstStyle/>
          <a:p>
            <a:r>
              <a:rPr lang="en-US" sz="2000" dirty="0">
                <a:latin typeface="Courier New" panose="02070309020205020404" pitchFamily="49" charset="0"/>
                <a:cs typeface="Courier New" panose="02070309020205020404" pitchFamily="49" charset="0"/>
              </a:rPr>
              <a:t>PUSH	A</a:t>
            </a:r>
          </a:p>
        </p:txBody>
      </p:sp>
      <p:sp>
        <p:nvSpPr>
          <p:cNvPr id="5" name="TextBox 4"/>
          <p:cNvSpPr txBox="1"/>
          <p:nvPr/>
        </p:nvSpPr>
        <p:spPr>
          <a:xfrm>
            <a:off x="5148084" y="3657600"/>
            <a:ext cx="1532792" cy="400110"/>
          </a:xfrm>
          <a:prstGeom prst="rect">
            <a:avLst/>
          </a:prstGeom>
          <a:noFill/>
        </p:spPr>
        <p:txBody>
          <a:bodyPr wrap="none" rtlCol="0">
            <a:spAutoFit/>
          </a:bodyPr>
          <a:lstStyle/>
          <a:p>
            <a:r>
              <a:rPr lang="en-US" sz="2000" dirty="0">
                <a:latin typeface="Courier New" panose="02070309020205020404" pitchFamily="49" charset="0"/>
                <a:cs typeface="Courier New" panose="02070309020205020404" pitchFamily="49" charset="0"/>
              </a:rPr>
              <a:t>TOS</a:t>
            </a:r>
            <a:r>
              <a:rPr lang="en-US" sz="2000" dirty="0">
                <a:latin typeface="Cambria Math" panose="02040503050406030204" pitchFamily="18" charset="0"/>
                <a:ea typeface="Cambria Math" panose="02040503050406030204" pitchFamily="18"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M[A]</a:t>
            </a:r>
          </a:p>
        </p:txBody>
      </p:sp>
      <p:sp>
        <p:nvSpPr>
          <p:cNvPr id="6" name="TextBox 5"/>
          <p:cNvSpPr txBox="1"/>
          <p:nvPr/>
        </p:nvSpPr>
        <p:spPr>
          <a:xfrm>
            <a:off x="2971800" y="3943290"/>
            <a:ext cx="1261884" cy="400110"/>
          </a:xfrm>
          <a:prstGeom prst="rect">
            <a:avLst/>
          </a:prstGeom>
          <a:noFill/>
        </p:spPr>
        <p:txBody>
          <a:bodyPr wrap="none" rtlCol="0">
            <a:spAutoFit/>
          </a:bodyPr>
          <a:lstStyle/>
          <a:p>
            <a:r>
              <a:rPr lang="en-US" sz="2000" dirty="0">
                <a:latin typeface="Courier New" panose="02070309020205020404" pitchFamily="49" charset="0"/>
                <a:cs typeface="Courier New" panose="02070309020205020404" pitchFamily="49" charset="0"/>
              </a:rPr>
              <a:t>PUSH	B</a:t>
            </a:r>
          </a:p>
        </p:txBody>
      </p:sp>
      <p:sp>
        <p:nvSpPr>
          <p:cNvPr id="7" name="TextBox 6"/>
          <p:cNvSpPr txBox="1"/>
          <p:nvPr/>
        </p:nvSpPr>
        <p:spPr>
          <a:xfrm>
            <a:off x="5148084" y="3943290"/>
            <a:ext cx="1532792" cy="400110"/>
          </a:xfrm>
          <a:prstGeom prst="rect">
            <a:avLst/>
          </a:prstGeom>
          <a:noFill/>
        </p:spPr>
        <p:txBody>
          <a:bodyPr wrap="none" rtlCol="0">
            <a:spAutoFit/>
          </a:bodyPr>
          <a:lstStyle/>
          <a:p>
            <a:r>
              <a:rPr lang="en-US" sz="2000" dirty="0">
                <a:latin typeface="Courier New" panose="02070309020205020404" pitchFamily="49" charset="0"/>
                <a:cs typeface="Courier New" panose="02070309020205020404" pitchFamily="49" charset="0"/>
              </a:rPr>
              <a:t>TOS</a:t>
            </a:r>
            <a:r>
              <a:rPr lang="en-US" sz="2000" dirty="0">
                <a:latin typeface="Cambria Math" panose="02040503050406030204" pitchFamily="18" charset="0"/>
                <a:ea typeface="Cambria Math" panose="02040503050406030204" pitchFamily="18"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M[B]</a:t>
            </a:r>
          </a:p>
        </p:txBody>
      </p:sp>
      <p:sp>
        <p:nvSpPr>
          <p:cNvPr id="8" name="TextBox 7"/>
          <p:cNvSpPr txBox="1"/>
          <p:nvPr/>
        </p:nvSpPr>
        <p:spPr>
          <a:xfrm>
            <a:off x="2971800" y="4248090"/>
            <a:ext cx="646331" cy="400110"/>
          </a:xfrm>
          <a:prstGeom prst="rect">
            <a:avLst/>
          </a:prstGeom>
          <a:noFill/>
        </p:spPr>
        <p:txBody>
          <a:bodyPr wrap="none" rtlCol="0">
            <a:spAutoFit/>
          </a:bodyPr>
          <a:lstStyle/>
          <a:p>
            <a:r>
              <a:rPr lang="en-US" sz="2000" dirty="0">
                <a:latin typeface="Courier New" panose="02070309020205020404" pitchFamily="49" charset="0"/>
                <a:cs typeface="Courier New" panose="02070309020205020404" pitchFamily="49" charset="0"/>
              </a:rPr>
              <a:t>ADD</a:t>
            </a:r>
          </a:p>
        </p:txBody>
      </p:sp>
      <p:sp>
        <p:nvSpPr>
          <p:cNvPr id="9" name="TextBox 8"/>
          <p:cNvSpPr txBox="1"/>
          <p:nvPr/>
        </p:nvSpPr>
        <p:spPr>
          <a:xfrm>
            <a:off x="5148084" y="4248090"/>
            <a:ext cx="1686680" cy="400110"/>
          </a:xfrm>
          <a:prstGeom prst="rect">
            <a:avLst/>
          </a:prstGeom>
          <a:noFill/>
        </p:spPr>
        <p:txBody>
          <a:bodyPr wrap="none" rtlCol="0">
            <a:spAutoFit/>
          </a:bodyPr>
          <a:lstStyle/>
          <a:p>
            <a:r>
              <a:rPr lang="en-US" sz="2000" dirty="0">
                <a:latin typeface="Courier New" panose="02070309020205020404" pitchFamily="49" charset="0"/>
                <a:cs typeface="Courier New" panose="02070309020205020404" pitchFamily="49" charset="0"/>
              </a:rPr>
              <a:t>TOS</a:t>
            </a:r>
            <a:r>
              <a:rPr lang="en-US" sz="2000" dirty="0">
                <a:latin typeface="Cambria Math" panose="02040503050406030204" pitchFamily="18" charset="0"/>
                <a:ea typeface="Cambria Math" panose="02040503050406030204" pitchFamily="18" charset="0"/>
                <a:cs typeface="Courier New" panose="02070309020205020404" pitchFamily="49" charset="0"/>
              </a:rPr>
              <a:t>←</a:t>
            </a:r>
            <a:r>
              <a:rPr lang="en-US" sz="2000" dirty="0">
                <a:latin typeface="Courier New" panose="02070309020205020404" pitchFamily="49" charset="0"/>
                <a:cs typeface="Courier New" panose="02070309020205020404" pitchFamily="49" charset="0"/>
              </a:rPr>
              <a:t>(A+B)</a:t>
            </a:r>
          </a:p>
        </p:txBody>
      </p:sp>
      <p:sp>
        <p:nvSpPr>
          <p:cNvPr id="10" name="TextBox 9"/>
          <p:cNvSpPr txBox="1"/>
          <p:nvPr/>
        </p:nvSpPr>
        <p:spPr>
          <a:xfrm>
            <a:off x="2971800" y="4522694"/>
            <a:ext cx="1261884" cy="400110"/>
          </a:xfrm>
          <a:prstGeom prst="rect">
            <a:avLst/>
          </a:prstGeom>
          <a:noFill/>
        </p:spPr>
        <p:txBody>
          <a:bodyPr wrap="none" rtlCol="0">
            <a:spAutoFit/>
          </a:bodyPr>
          <a:lstStyle/>
          <a:p>
            <a:r>
              <a:rPr lang="en-US" sz="2000" dirty="0">
                <a:latin typeface="Courier New" panose="02070309020205020404" pitchFamily="49" charset="0"/>
                <a:cs typeface="Courier New" panose="02070309020205020404" pitchFamily="49" charset="0"/>
              </a:rPr>
              <a:t>PUSH	C</a:t>
            </a:r>
          </a:p>
        </p:txBody>
      </p:sp>
      <p:sp>
        <p:nvSpPr>
          <p:cNvPr id="11" name="TextBox 10"/>
          <p:cNvSpPr txBox="1"/>
          <p:nvPr/>
        </p:nvSpPr>
        <p:spPr>
          <a:xfrm>
            <a:off x="5148084" y="4522694"/>
            <a:ext cx="1532792" cy="400110"/>
          </a:xfrm>
          <a:prstGeom prst="rect">
            <a:avLst/>
          </a:prstGeom>
          <a:noFill/>
        </p:spPr>
        <p:txBody>
          <a:bodyPr wrap="none" rtlCol="0">
            <a:spAutoFit/>
          </a:bodyPr>
          <a:lstStyle/>
          <a:p>
            <a:r>
              <a:rPr lang="en-US" sz="2000" dirty="0">
                <a:latin typeface="Courier New" panose="02070309020205020404" pitchFamily="49" charset="0"/>
                <a:cs typeface="Courier New" panose="02070309020205020404" pitchFamily="49" charset="0"/>
              </a:rPr>
              <a:t>TOS</a:t>
            </a:r>
            <a:r>
              <a:rPr lang="en-US" sz="2000" dirty="0">
                <a:latin typeface="Cambria Math" panose="02040503050406030204" pitchFamily="18" charset="0"/>
                <a:ea typeface="Cambria Math" panose="02040503050406030204" pitchFamily="18"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M[C]</a:t>
            </a:r>
          </a:p>
        </p:txBody>
      </p:sp>
      <p:sp>
        <p:nvSpPr>
          <p:cNvPr id="12" name="TextBox 11"/>
          <p:cNvSpPr txBox="1"/>
          <p:nvPr/>
        </p:nvSpPr>
        <p:spPr>
          <a:xfrm>
            <a:off x="2971800" y="4808384"/>
            <a:ext cx="1261884" cy="400110"/>
          </a:xfrm>
          <a:prstGeom prst="rect">
            <a:avLst/>
          </a:prstGeom>
          <a:noFill/>
        </p:spPr>
        <p:txBody>
          <a:bodyPr wrap="none" rtlCol="0">
            <a:spAutoFit/>
          </a:bodyPr>
          <a:lstStyle/>
          <a:p>
            <a:r>
              <a:rPr lang="en-US" sz="2000" dirty="0">
                <a:latin typeface="Courier New" panose="02070309020205020404" pitchFamily="49" charset="0"/>
                <a:cs typeface="Courier New" panose="02070309020205020404" pitchFamily="49" charset="0"/>
              </a:rPr>
              <a:t>PUSH	D</a:t>
            </a:r>
          </a:p>
        </p:txBody>
      </p:sp>
      <p:sp>
        <p:nvSpPr>
          <p:cNvPr id="13" name="TextBox 12"/>
          <p:cNvSpPr txBox="1"/>
          <p:nvPr/>
        </p:nvSpPr>
        <p:spPr>
          <a:xfrm>
            <a:off x="5148084" y="4808384"/>
            <a:ext cx="1532792" cy="400110"/>
          </a:xfrm>
          <a:prstGeom prst="rect">
            <a:avLst/>
          </a:prstGeom>
          <a:noFill/>
        </p:spPr>
        <p:txBody>
          <a:bodyPr wrap="none" rtlCol="0">
            <a:spAutoFit/>
          </a:bodyPr>
          <a:lstStyle/>
          <a:p>
            <a:r>
              <a:rPr lang="en-US" sz="2000" dirty="0">
                <a:latin typeface="Courier New" panose="02070309020205020404" pitchFamily="49" charset="0"/>
                <a:cs typeface="Courier New" panose="02070309020205020404" pitchFamily="49" charset="0"/>
              </a:rPr>
              <a:t>TOS</a:t>
            </a:r>
            <a:r>
              <a:rPr lang="en-US" sz="2000" dirty="0">
                <a:latin typeface="Cambria Math" panose="02040503050406030204" pitchFamily="18" charset="0"/>
                <a:ea typeface="Cambria Math" panose="02040503050406030204" pitchFamily="18"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M[D]</a:t>
            </a:r>
          </a:p>
        </p:txBody>
      </p:sp>
      <p:sp>
        <p:nvSpPr>
          <p:cNvPr id="14" name="TextBox 13"/>
          <p:cNvSpPr txBox="1"/>
          <p:nvPr/>
        </p:nvSpPr>
        <p:spPr>
          <a:xfrm>
            <a:off x="2971800" y="5113184"/>
            <a:ext cx="646331" cy="400110"/>
          </a:xfrm>
          <a:prstGeom prst="rect">
            <a:avLst/>
          </a:prstGeom>
          <a:noFill/>
        </p:spPr>
        <p:txBody>
          <a:bodyPr wrap="none" rtlCol="0">
            <a:spAutoFit/>
          </a:bodyPr>
          <a:lstStyle/>
          <a:p>
            <a:r>
              <a:rPr lang="en-US" sz="2000" dirty="0">
                <a:latin typeface="Courier New" panose="02070309020205020404" pitchFamily="49" charset="0"/>
                <a:cs typeface="Courier New" panose="02070309020205020404" pitchFamily="49" charset="0"/>
              </a:rPr>
              <a:t>ADD</a:t>
            </a:r>
          </a:p>
        </p:txBody>
      </p:sp>
      <p:sp>
        <p:nvSpPr>
          <p:cNvPr id="15" name="TextBox 14"/>
          <p:cNvSpPr txBox="1"/>
          <p:nvPr/>
        </p:nvSpPr>
        <p:spPr>
          <a:xfrm>
            <a:off x="5148084" y="5113184"/>
            <a:ext cx="1630575" cy="400110"/>
          </a:xfrm>
          <a:prstGeom prst="rect">
            <a:avLst/>
          </a:prstGeom>
          <a:noFill/>
        </p:spPr>
        <p:txBody>
          <a:bodyPr wrap="none" rtlCol="0">
            <a:spAutoFit/>
          </a:bodyPr>
          <a:lstStyle/>
          <a:p>
            <a:r>
              <a:rPr lang="en-US" sz="2000" dirty="0">
                <a:latin typeface="Courier New" panose="02070309020205020404" pitchFamily="49" charset="0"/>
                <a:cs typeface="Courier New" panose="02070309020205020404" pitchFamily="49" charset="0"/>
              </a:rPr>
              <a:t>TOS</a:t>
            </a:r>
            <a:r>
              <a:rPr lang="en-US" sz="2000" dirty="0">
                <a:latin typeface="Cambria Math" panose="02040503050406030204" pitchFamily="18" charset="0"/>
                <a:ea typeface="Cambria Math" panose="02040503050406030204" pitchFamily="18" charset="0"/>
                <a:cs typeface="Courier New" panose="02070309020205020404" pitchFamily="49" charset="0"/>
              </a:rPr>
              <a:t>←</a:t>
            </a:r>
            <a:r>
              <a:rPr lang="en-US" sz="2000" dirty="0">
                <a:latin typeface="Courier New" panose="02070309020205020404" pitchFamily="49" charset="0"/>
                <a:cs typeface="Courier New" panose="02070309020205020404" pitchFamily="49" charset="0"/>
              </a:rPr>
              <a:t>(C+D)</a:t>
            </a:r>
          </a:p>
        </p:txBody>
      </p:sp>
      <p:sp>
        <p:nvSpPr>
          <p:cNvPr id="16" name="TextBox 15"/>
          <p:cNvSpPr txBox="1"/>
          <p:nvPr/>
        </p:nvSpPr>
        <p:spPr>
          <a:xfrm>
            <a:off x="2971800" y="5437094"/>
            <a:ext cx="646331" cy="400110"/>
          </a:xfrm>
          <a:prstGeom prst="rect">
            <a:avLst/>
          </a:prstGeom>
          <a:noFill/>
        </p:spPr>
        <p:txBody>
          <a:bodyPr wrap="none" rtlCol="0">
            <a:spAutoFit/>
          </a:bodyPr>
          <a:lstStyle/>
          <a:p>
            <a:r>
              <a:rPr lang="en-US" sz="2000" dirty="0">
                <a:latin typeface="Courier New" panose="02070309020205020404" pitchFamily="49" charset="0"/>
                <a:cs typeface="Courier New" panose="02070309020205020404" pitchFamily="49" charset="0"/>
              </a:rPr>
              <a:t>MUL</a:t>
            </a:r>
          </a:p>
        </p:txBody>
      </p:sp>
      <p:sp>
        <p:nvSpPr>
          <p:cNvPr id="17" name="TextBox 16"/>
          <p:cNvSpPr txBox="1"/>
          <p:nvPr/>
        </p:nvSpPr>
        <p:spPr>
          <a:xfrm>
            <a:off x="5148084" y="5437094"/>
            <a:ext cx="2553904" cy="400110"/>
          </a:xfrm>
          <a:prstGeom prst="rect">
            <a:avLst/>
          </a:prstGeom>
          <a:noFill/>
        </p:spPr>
        <p:txBody>
          <a:bodyPr wrap="none" rtlCol="0">
            <a:spAutoFit/>
          </a:bodyPr>
          <a:lstStyle/>
          <a:p>
            <a:r>
              <a:rPr lang="en-US" sz="2000" dirty="0">
                <a:latin typeface="Courier New" panose="02070309020205020404" pitchFamily="49" charset="0"/>
                <a:cs typeface="Courier New" panose="02070309020205020404" pitchFamily="49" charset="0"/>
              </a:rPr>
              <a:t>TOS</a:t>
            </a:r>
            <a:r>
              <a:rPr lang="en-US" sz="2000" dirty="0">
                <a:latin typeface="Cambria Math" panose="02040503050406030204" pitchFamily="18" charset="0"/>
                <a:ea typeface="Cambria Math" panose="02040503050406030204" pitchFamily="18" charset="0"/>
                <a:cs typeface="Courier New" panose="02070309020205020404" pitchFamily="49" charset="0"/>
              </a:rPr>
              <a:t>←</a:t>
            </a:r>
            <a:r>
              <a:rPr lang="en-US" sz="2000" dirty="0">
                <a:latin typeface="Courier New" panose="02070309020205020404" pitchFamily="49" charset="0"/>
                <a:cs typeface="Courier New" panose="02070309020205020404" pitchFamily="49" charset="0"/>
              </a:rPr>
              <a:t>(C+D)*(A+B)</a:t>
            </a:r>
          </a:p>
        </p:txBody>
      </p:sp>
      <p:sp>
        <p:nvSpPr>
          <p:cNvPr id="18" name="TextBox 17"/>
          <p:cNvSpPr txBox="1"/>
          <p:nvPr/>
        </p:nvSpPr>
        <p:spPr>
          <a:xfrm>
            <a:off x="2971800" y="5745196"/>
            <a:ext cx="1261884" cy="400110"/>
          </a:xfrm>
          <a:prstGeom prst="rect">
            <a:avLst/>
          </a:prstGeom>
          <a:noFill/>
        </p:spPr>
        <p:txBody>
          <a:bodyPr wrap="none" rtlCol="0">
            <a:spAutoFit/>
          </a:bodyPr>
          <a:lstStyle/>
          <a:p>
            <a:r>
              <a:rPr lang="en-US" sz="2000" dirty="0">
                <a:latin typeface="Courier New" panose="02070309020205020404" pitchFamily="49" charset="0"/>
                <a:cs typeface="Courier New" panose="02070309020205020404" pitchFamily="49" charset="0"/>
              </a:rPr>
              <a:t>POP	X</a:t>
            </a:r>
          </a:p>
        </p:txBody>
      </p:sp>
      <p:sp>
        <p:nvSpPr>
          <p:cNvPr id="19" name="TextBox 18"/>
          <p:cNvSpPr txBox="1"/>
          <p:nvPr/>
        </p:nvSpPr>
        <p:spPr>
          <a:xfrm>
            <a:off x="5148084" y="5745196"/>
            <a:ext cx="1588897" cy="400110"/>
          </a:xfrm>
          <a:prstGeom prst="rect">
            <a:avLst/>
          </a:prstGeom>
          <a:noFill/>
        </p:spPr>
        <p:txBody>
          <a:bodyPr wrap="none" rtlCol="0">
            <a:spAutoFit/>
          </a:bodyPr>
          <a:lstStyle/>
          <a:p>
            <a:r>
              <a:rPr lang="en-US" sz="2000" dirty="0">
                <a:latin typeface="Courier New" panose="02070309020205020404" pitchFamily="49" charset="0"/>
                <a:cs typeface="Courier New" panose="02070309020205020404" pitchFamily="49" charset="0"/>
              </a:rPr>
              <a:t>M[X]</a:t>
            </a:r>
            <a:r>
              <a:rPr lang="en-US" sz="2000" dirty="0">
                <a:latin typeface="Cambria Math" panose="02040503050406030204" pitchFamily="18" charset="0"/>
                <a:ea typeface="Cambria Math" panose="02040503050406030204" pitchFamily="18" charset="0"/>
                <a:cs typeface="Courier New" panose="02070309020205020404" pitchFamily="49" charset="0"/>
              </a:rPr>
              <a:t> ← </a:t>
            </a:r>
            <a:r>
              <a:rPr lang="en-US" sz="2000" dirty="0">
                <a:latin typeface="Courier New" panose="02070309020205020404" pitchFamily="49" charset="0"/>
                <a:cs typeface="Courier New" panose="02070309020205020404" pitchFamily="49" charset="0"/>
              </a:rPr>
              <a:t>TOS</a:t>
            </a:r>
          </a:p>
        </p:txBody>
      </p:sp>
    </p:spTree>
    <p:extLst>
      <p:ext uri="{BB962C8B-B14F-4D97-AF65-F5344CB8AC3E}">
        <p14:creationId xmlns:p14="http://schemas.microsoft.com/office/powerpoint/2010/main" val="1830844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wipe(down)">
                                      <p:cBhvr>
                                        <p:cTn id="23" dur="500"/>
                                        <p:tgtEl>
                                          <p:spTgt spid="4"/>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wipe(down)">
                                      <p:cBhvr>
                                        <p:cTn id="26" dur="500"/>
                                        <p:tgtEl>
                                          <p:spTgt spid="5"/>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wipe(down)">
                                      <p:cBhvr>
                                        <p:cTn id="31" dur="500"/>
                                        <p:tgtEl>
                                          <p:spTgt spid="6"/>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wipe(down)">
                                      <p:cBhvr>
                                        <p:cTn id="34" dur="500"/>
                                        <p:tgtEl>
                                          <p:spTgt spid="7"/>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grpId="0" nodeType="click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wipe(down)">
                                      <p:cBhvr>
                                        <p:cTn id="39" dur="500"/>
                                        <p:tgtEl>
                                          <p:spTgt spid="8"/>
                                        </p:tgtEl>
                                      </p:cBhvr>
                                    </p:animEffect>
                                  </p:childTnLst>
                                </p:cTn>
                              </p:par>
                              <p:par>
                                <p:cTn id="40" presetID="22" presetClass="entr" presetSubtype="4" fill="hold" grpId="0" nodeType="with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wipe(down)">
                                      <p:cBhvr>
                                        <p:cTn id="42" dur="500"/>
                                        <p:tgtEl>
                                          <p:spTgt spid="9"/>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wipe(down)">
                                      <p:cBhvr>
                                        <p:cTn id="47" dur="500"/>
                                        <p:tgtEl>
                                          <p:spTgt spid="10"/>
                                        </p:tgtEl>
                                      </p:cBhvr>
                                    </p:animEffect>
                                  </p:childTnLst>
                                </p:cTn>
                              </p:par>
                              <p:par>
                                <p:cTn id="48" presetID="22" presetClass="entr" presetSubtype="4" fill="hold" grpId="0" nodeType="withEffect">
                                  <p:stCondLst>
                                    <p:cond delay="0"/>
                                  </p:stCondLst>
                                  <p:childTnLst>
                                    <p:set>
                                      <p:cBhvr>
                                        <p:cTn id="49" dur="1" fill="hold">
                                          <p:stCondLst>
                                            <p:cond delay="0"/>
                                          </p:stCondLst>
                                        </p:cTn>
                                        <p:tgtEl>
                                          <p:spTgt spid="11"/>
                                        </p:tgtEl>
                                        <p:attrNameLst>
                                          <p:attrName>style.visibility</p:attrName>
                                        </p:attrNameLst>
                                      </p:cBhvr>
                                      <p:to>
                                        <p:strVal val="visible"/>
                                      </p:to>
                                    </p:set>
                                    <p:animEffect transition="in" filter="wipe(down)">
                                      <p:cBhvr>
                                        <p:cTn id="50" dur="500"/>
                                        <p:tgtEl>
                                          <p:spTgt spid="11"/>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grpId="0" nodeType="clickEffect">
                                  <p:stCondLst>
                                    <p:cond delay="0"/>
                                  </p:stCondLst>
                                  <p:childTnLst>
                                    <p:set>
                                      <p:cBhvr>
                                        <p:cTn id="54" dur="1" fill="hold">
                                          <p:stCondLst>
                                            <p:cond delay="0"/>
                                          </p:stCondLst>
                                        </p:cTn>
                                        <p:tgtEl>
                                          <p:spTgt spid="12"/>
                                        </p:tgtEl>
                                        <p:attrNameLst>
                                          <p:attrName>style.visibility</p:attrName>
                                        </p:attrNameLst>
                                      </p:cBhvr>
                                      <p:to>
                                        <p:strVal val="visible"/>
                                      </p:to>
                                    </p:set>
                                    <p:animEffect transition="in" filter="wipe(down)">
                                      <p:cBhvr>
                                        <p:cTn id="55" dur="500"/>
                                        <p:tgtEl>
                                          <p:spTgt spid="12"/>
                                        </p:tgtEl>
                                      </p:cBhvr>
                                    </p:animEffect>
                                  </p:childTnLst>
                                </p:cTn>
                              </p:par>
                              <p:par>
                                <p:cTn id="56" presetID="22" presetClass="entr" presetSubtype="4" fill="hold" grpId="0" nodeType="withEffect">
                                  <p:stCondLst>
                                    <p:cond delay="0"/>
                                  </p:stCondLst>
                                  <p:childTnLst>
                                    <p:set>
                                      <p:cBhvr>
                                        <p:cTn id="57" dur="1" fill="hold">
                                          <p:stCondLst>
                                            <p:cond delay="0"/>
                                          </p:stCondLst>
                                        </p:cTn>
                                        <p:tgtEl>
                                          <p:spTgt spid="13"/>
                                        </p:tgtEl>
                                        <p:attrNameLst>
                                          <p:attrName>style.visibility</p:attrName>
                                        </p:attrNameLst>
                                      </p:cBhvr>
                                      <p:to>
                                        <p:strVal val="visible"/>
                                      </p:to>
                                    </p:set>
                                    <p:animEffect transition="in" filter="wipe(down)">
                                      <p:cBhvr>
                                        <p:cTn id="58" dur="500"/>
                                        <p:tgtEl>
                                          <p:spTgt spid="13"/>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4" fill="hold" grpId="0" nodeType="clickEffect">
                                  <p:stCondLst>
                                    <p:cond delay="0"/>
                                  </p:stCondLst>
                                  <p:childTnLst>
                                    <p:set>
                                      <p:cBhvr>
                                        <p:cTn id="62" dur="1" fill="hold">
                                          <p:stCondLst>
                                            <p:cond delay="0"/>
                                          </p:stCondLst>
                                        </p:cTn>
                                        <p:tgtEl>
                                          <p:spTgt spid="14"/>
                                        </p:tgtEl>
                                        <p:attrNameLst>
                                          <p:attrName>style.visibility</p:attrName>
                                        </p:attrNameLst>
                                      </p:cBhvr>
                                      <p:to>
                                        <p:strVal val="visible"/>
                                      </p:to>
                                    </p:set>
                                    <p:animEffect transition="in" filter="wipe(down)">
                                      <p:cBhvr>
                                        <p:cTn id="63" dur="500"/>
                                        <p:tgtEl>
                                          <p:spTgt spid="14"/>
                                        </p:tgtEl>
                                      </p:cBhvr>
                                    </p:animEffect>
                                  </p:childTnLst>
                                </p:cTn>
                              </p:par>
                              <p:par>
                                <p:cTn id="64" presetID="22" presetClass="entr" presetSubtype="4" fill="hold" grpId="0" nodeType="withEffect">
                                  <p:stCondLst>
                                    <p:cond delay="0"/>
                                  </p:stCondLst>
                                  <p:childTnLst>
                                    <p:set>
                                      <p:cBhvr>
                                        <p:cTn id="65" dur="1" fill="hold">
                                          <p:stCondLst>
                                            <p:cond delay="0"/>
                                          </p:stCondLst>
                                        </p:cTn>
                                        <p:tgtEl>
                                          <p:spTgt spid="15"/>
                                        </p:tgtEl>
                                        <p:attrNameLst>
                                          <p:attrName>style.visibility</p:attrName>
                                        </p:attrNameLst>
                                      </p:cBhvr>
                                      <p:to>
                                        <p:strVal val="visible"/>
                                      </p:to>
                                    </p:set>
                                    <p:animEffect transition="in" filter="wipe(down)">
                                      <p:cBhvr>
                                        <p:cTn id="66" dur="500"/>
                                        <p:tgtEl>
                                          <p:spTgt spid="15"/>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4" fill="hold" grpId="0" nodeType="clickEffect">
                                  <p:stCondLst>
                                    <p:cond delay="0"/>
                                  </p:stCondLst>
                                  <p:childTnLst>
                                    <p:set>
                                      <p:cBhvr>
                                        <p:cTn id="70" dur="1" fill="hold">
                                          <p:stCondLst>
                                            <p:cond delay="0"/>
                                          </p:stCondLst>
                                        </p:cTn>
                                        <p:tgtEl>
                                          <p:spTgt spid="16"/>
                                        </p:tgtEl>
                                        <p:attrNameLst>
                                          <p:attrName>style.visibility</p:attrName>
                                        </p:attrNameLst>
                                      </p:cBhvr>
                                      <p:to>
                                        <p:strVal val="visible"/>
                                      </p:to>
                                    </p:set>
                                    <p:animEffect transition="in" filter="wipe(down)">
                                      <p:cBhvr>
                                        <p:cTn id="71" dur="500"/>
                                        <p:tgtEl>
                                          <p:spTgt spid="16"/>
                                        </p:tgtEl>
                                      </p:cBhvr>
                                    </p:animEffect>
                                  </p:childTnLst>
                                </p:cTn>
                              </p:par>
                              <p:par>
                                <p:cTn id="72" presetID="22" presetClass="entr" presetSubtype="4" fill="hold" grpId="0" nodeType="withEffect">
                                  <p:stCondLst>
                                    <p:cond delay="0"/>
                                  </p:stCondLst>
                                  <p:childTnLst>
                                    <p:set>
                                      <p:cBhvr>
                                        <p:cTn id="73" dur="1" fill="hold">
                                          <p:stCondLst>
                                            <p:cond delay="0"/>
                                          </p:stCondLst>
                                        </p:cTn>
                                        <p:tgtEl>
                                          <p:spTgt spid="17"/>
                                        </p:tgtEl>
                                        <p:attrNameLst>
                                          <p:attrName>style.visibility</p:attrName>
                                        </p:attrNameLst>
                                      </p:cBhvr>
                                      <p:to>
                                        <p:strVal val="visible"/>
                                      </p:to>
                                    </p:set>
                                    <p:animEffect transition="in" filter="wipe(down)">
                                      <p:cBhvr>
                                        <p:cTn id="74" dur="500"/>
                                        <p:tgtEl>
                                          <p:spTgt spid="17"/>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4" fill="hold" grpId="0" nodeType="clickEffect">
                                  <p:stCondLst>
                                    <p:cond delay="0"/>
                                  </p:stCondLst>
                                  <p:childTnLst>
                                    <p:set>
                                      <p:cBhvr>
                                        <p:cTn id="78" dur="1" fill="hold">
                                          <p:stCondLst>
                                            <p:cond delay="0"/>
                                          </p:stCondLst>
                                        </p:cTn>
                                        <p:tgtEl>
                                          <p:spTgt spid="18"/>
                                        </p:tgtEl>
                                        <p:attrNameLst>
                                          <p:attrName>style.visibility</p:attrName>
                                        </p:attrNameLst>
                                      </p:cBhvr>
                                      <p:to>
                                        <p:strVal val="visible"/>
                                      </p:to>
                                    </p:set>
                                    <p:animEffect transition="in" filter="wipe(down)">
                                      <p:cBhvr>
                                        <p:cTn id="79" dur="500"/>
                                        <p:tgtEl>
                                          <p:spTgt spid="18"/>
                                        </p:tgtEl>
                                      </p:cBhvr>
                                    </p:animEffect>
                                  </p:childTnLst>
                                </p:cTn>
                              </p:par>
                              <p:par>
                                <p:cTn id="80" presetID="22" presetClass="entr" presetSubtype="4" fill="hold" grpId="0" nodeType="withEffect">
                                  <p:stCondLst>
                                    <p:cond delay="0"/>
                                  </p:stCondLst>
                                  <p:childTnLst>
                                    <p:set>
                                      <p:cBhvr>
                                        <p:cTn id="81" dur="1" fill="hold">
                                          <p:stCondLst>
                                            <p:cond delay="0"/>
                                          </p:stCondLst>
                                        </p:cTn>
                                        <p:tgtEl>
                                          <p:spTgt spid="19"/>
                                        </p:tgtEl>
                                        <p:attrNameLst>
                                          <p:attrName>style.visibility</p:attrName>
                                        </p:attrNameLst>
                                      </p:cBhvr>
                                      <p:to>
                                        <p:strVal val="visible"/>
                                      </p:to>
                                    </p:set>
                                    <p:animEffect transition="in" filter="wipe(down)">
                                      <p:cBhvr>
                                        <p:cTn id="8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P spid="6" grpId="0"/>
      <p:bldP spid="7" grpId="0"/>
      <p:bldP spid="8" grpId="0"/>
      <p:bldP spid="9" grpId="0"/>
      <p:bldP spid="10" grpId="0"/>
      <p:bldP spid="11" grpId="0"/>
      <p:bldP spid="12" grpId="0"/>
      <p:bldP spid="13" grpId="0"/>
      <p:bldP spid="14" grpId="0"/>
      <p:bldP spid="15" grpId="0"/>
      <p:bldP spid="16" grpId="0"/>
      <p:bldP spid="17" grpId="0"/>
      <p:bldP spid="18" grpId="0"/>
      <p:bldP spid="1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RISC Instruction</a:t>
            </a:r>
          </a:p>
        </p:txBody>
      </p:sp>
      <p:sp>
        <p:nvSpPr>
          <p:cNvPr id="3" name="Content Placeholder 2"/>
          <p:cNvSpPr>
            <a:spLocks noGrp="1"/>
          </p:cNvSpPr>
          <p:nvPr>
            <p:ph idx="1"/>
          </p:nvPr>
        </p:nvSpPr>
        <p:spPr>
          <a:xfrm>
            <a:off x="190500" y="990600"/>
            <a:ext cx="8763000" cy="2895600"/>
          </a:xfrm>
        </p:spPr>
        <p:txBody>
          <a:bodyPr>
            <a:normAutofit fontScale="85000" lnSpcReduction="20000"/>
          </a:bodyPr>
          <a:lstStyle/>
          <a:p>
            <a:pPr algn="just"/>
            <a:r>
              <a:rPr lang="en-US" dirty="0"/>
              <a:t>The instruction set of a typical RISC processor is restricted to the use of load and store instructions when communicating between memory and CPU.</a:t>
            </a:r>
          </a:p>
          <a:p>
            <a:pPr algn="just"/>
            <a:r>
              <a:rPr lang="en-US" dirty="0"/>
              <a:t>All other instructions are executed within the registers of the CPU without referring to memory.</a:t>
            </a:r>
          </a:p>
          <a:p>
            <a:pPr algn="just"/>
            <a:r>
              <a:rPr lang="en-US" dirty="0"/>
              <a:t>A program for a RISC type CPU consists of LOAD and STORE instructions that have one memory and one register address, and computational-type instructions that have three addresses with all three specifying processor registers.</a:t>
            </a:r>
          </a:p>
          <a:p>
            <a:pPr algn="just"/>
            <a:r>
              <a:rPr lang="en-US" dirty="0"/>
              <a:t>The following is a program to evaluate X = (A + B) * (C + D)</a:t>
            </a:r>
          </a:p>
        </p:txBody>
      </p:sp>
      <p:sp>
        <p:nvSpPr>
          <p:cNvPr id="4" name="TextBox 3"/>
          <p:cNvSpPr txBox="1"/>
          <p:nvPr/>
        </p:nvSpPr>
        <p:spPr>
          <a:xfrm>
            <a:off x="2431096" y="3867090"/>
            <a:ext cx="1877437" cy="400110"/>
          </a:xfrm>
          <a:prstGeom prst="rect">
            <a:avLst/>
          </a:prstGeom>
          <a:noFill/>
        </p:spPr>
        <p:txBody>
          <a:bodyPr wrap="none" rtlCol="0">
            <a:spAutoFit/>
          </a:bodyPr>
          <a:lstStyle/>
          <a:p>
            <a:r>
              <a:rPr lang="en-US" sz="2000" dirty="0">
                <a:latin typeface="Courier New" panose="02070309020205020404" pitchFamily="49" charset="0"/>
                <a:cs typeface="Courier New" panose="02070309020205020404" pitchFamily="49" charset="0"/>
              </a:rPr>
              <a:t>LOAD	R1, A</a:t>
            </a:r>
          </a:p>
        </p:txBody>
      </p:sp>
      <p:sp>
        <p:nvSpPr>
          <p:cNvPr id="5" name="TextBox 4"/>
          <p:cNvSpPr txBox="1"/>
          <p:nvPr/>
        </p:nvSpPr>
        <p:spPr>
          <a:xfrm>
            <a:off x="5326696" y="3867090"/>
            <a:ext cx="1378904" cy="400110"/>
          </a:xfrm>
          <a:prstGeom prst="rect">
            <a:avLst/>
          </a:prstGeom>
          <a:noFill/>
        </p:spPr>
        <p:txBody>
          <a:bodyPr wrap="none" rtlCol="0">
            <a:spAutoFit/>
          </a:bodyPr>
          <a:lstStyle/>
          <a:p>
            <a:r>
              <a:rPr lang="en-US" sz="2000" dirty="0">
                <a:latin typeface="Courier New" panose="02070309020205020404" pitchFamily="49" charset="0"/>
                <a:cs typeface="Courier New" panose="02070309020205020404" pitchFamily="49" charset="0"/>
              </a:rPr>
              <a:t>R1</a:t>
            </a:r>
            <a:r>
              <a:rPr lang="en-US" sz="2000" dirty="0">
                <a:latin typeface="Cambria Math" panose="02040503050406030204" pitchFamily="18" charset="0"/>
                <a:ea typeface="Cambria Math" panose="02040503050406030204" pitchFamily="18"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M[A]</a:t>
            </a:r>
          </a:p>
        </p:txBody>
      </p:sp>
      <p:sp>
        <p:nvSpPr>
          <p:cNvPr id="6" name="TextBox 5"/>
          <p:cNvSpPr txBox="1"/>
          <p:nvPr/>
        </p:nvSpPr>
        <p:spPr>
          <a:xfrm>
            <a:off x="2438400" y="4171890"/>
            <a:ext cx="1877437" cy="400110"/>
          </a:xfrm>
          <a:prstGeom prst="rect">
            <a:avLst/>
          </a:prstGeom>
          <a:noFill/>
        </p:spPr>
        <p:txBody>
          <a:bodyPr wrap="none" rtlCol="0">
            <a:spAutoFit/>
          </a:bodyPr>
          <a:lstStyle/>
          <a:p>
            <a:r>
              <a:rPr lang="en-US" sz="2000" dirty="0">
                <a:latin typeface="Courier New" panose="02070309020205020404" pitchFamily="49" charset="0"/>
                <a:cs typeface="Courier New" panose="02070309020205020404" pitchFamily="49" charset="0"/>
              </a:rPr>
              <a:t>LOAD	R2, B</a:t>
            </a:r>
          </a:p>
        </p:txBody>
      </p:sp>
      <p:sp>
        <p:nvSpPr>
          <p:cNvPr id="7" name="TextBox 6"/>
          <p:cNvSpPr txBox="1"/>
          <p:nvPr/>
        </p:nvSpPr>
        <p:spPr>
          <a:xfrm>
            <a:off x="5334000" y="4171890"/>
            <a:ext cx="1378904" cy="400110"/>
          </a:xfrm>
          <a:prstGeom prst="rect">
            <a:avLst/>
          </a:prstGeom>
          <a:noFill/>
        </p:spPr>
        <p:txBody>
          <a:bodyPr wrap="none" rtlCol="0">
            <a:spAutoFit/>
          </a:bodyPr>
          <a:lstStyle/>
          <a:p>
            <a:r>
              <a:rPr lang="en-US" sz="2000" dirty="0">
                <a:latin typeface="Courier New" panose="02070309020205020404" pitchFamily="49" charset="0"/>
                <a:cs typeface="Courier New" panose="02070309020205020404" pitchFamily="49" charset="0"/>
              </a:rPr>
              <a:t>R2</a:t>
            </a:r>
            <a:r>
              <a:rPr lang="en-US" sz="2000" dirty="0">
                <a:latin typeface="Cambria Math" panose="02040503050406030204" pitchFamily="18" charset="0"/>
                <a:ea typeface="Cambria Math" panose="02040503050406030204" pitchFamily="18"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M[B]</a:t>
            </a:r>
          </a:p>
        </p:txBody>
      </p:sp>
      <p:sp>
        <p:nvSpPr>
          <p:cNvPr id="8" name="TextBox 7"/>
          <p:cNvSpPr txBox="1"/>
          <p:nvPr/>
        </p:nvSpPr>
        <p:spPr>
          <a:xfrm>
            <a:off x="2438400" y="4476690"/>
            <a:ext cx="1877437" cy="400110"/>
          </a:xfrm>
          <a:prstGeom prst="rect">
            <a:avLst/>
          </a:prstGeom>
          <a:noFill/>
        </p:spPr>
        <p:txBody>
          <a:bodyPr wrap="none" rtlCol="0">
            <a:spAutoFit/>
          </a:bodyPr>
          <a:lstStyle/>
          <a:p>
            <a:r>
              <a:rPr lang="en-US" sz="2000" dirty="0">
                <a:latin typeface="Courier New" panose="02070309020205020404" pitchFamily="49" charset="0"/>
                <a:cs typeface="Courier New" panose="02070309020205020404" pitchFamily="49" charset="0"/>
              </a:rPr>
              <a:t>LOAD	R3, C</a:t>
            </a:r>
          </a:p>
        </p:txBody>
      </p:sp>
      <p:sp>
        <p:nvSpPr>
          <p:cNvPr id="9" name="TextBox 8"/>
          <p:cNvSpPr txBox="1"/>
          <p:nvPr/>
        </p:nvSpPr>
        <p:spPr>
          <a:xfrm>
            <a:off x="5334000" y="4476690"/>
            <a:ext cx="1378904" cy="400110"/>
          </a:xfrm>
          <a:prstGeom prst="rect">
            <a:avLst/>
          </a:prstGeom>
          <a:noFill/>
        </p:spPr>
        <p:txBody>
          <a:bodyPr wrap="none" rtlCol="0">
            <a:spAutoFit/>
          </a:bodyPr>
          <a:lstStyle/>
          <a:p>
            <a:r>
              <a:rPr lang="en-US" sz="2000" dirty="0">
                <a:latin typeface="Courier New" panose="02070309020205020404" pitchFamily="49" charset="0"/>
                <a:cs typeface="Courier New" panose="02070309020205020404" pitchFamily="49" charset="0"/>
              </a:rPr>
              <a:t>R3</a:t>
            </a:r>
            <a:r>
              <a:rPr lang="en-US" sz="2000" dirty="0">
                <a:latin typeface="Cambria Math" panose="02040503050406030204" pitchFamily="18" charset="0"/>
                <a:ea typeface="Cambria Math" panose="02040503050406030204" pitchFamily="18"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M[C]</a:t>
            </a:r>
          </a:p>
        </p:txBody>
      </p:sp>
      <p:sp>
        <p:nvSpPr>
          <p:cNvPr id="10" name="TextBox 9"/>
          <p:cNvSpPr txBox="1"/>
          <p:nvPr/>
        </p:nvSpPr>
        <p:spPr>
          <a:xfrm>
            <a:off x="2438400" y="4781490"/>
            <a:ext cx="1877437" cy="400110"/>
          </a:xfrm>
          <a:prstGeom prst="rect">
            <a:avLst/>
          </a:prstGeom>
          <a:noFill/>
        </p:spPr>
        <p:txBody>
          <a:bodyPr wrap="none" rtlCol="0">
            <a:spAutoFit/>
          </a:bodyPr>
          <a:lstStyle/>
          <a:p>
            <a:r>
              <a:rPr lang="en-US" sz="2000" dirty="0">
                <a:latin typeface="Courier New" panose="02070309020205020404" pitchFamily="49" charset="0"/>
                <a:cs typeface="Courier New" panose="02070309020205020404" pitchFamily="49" charset="0"/>
              </a:rPr>
              <a:t>LOAD	R4, D</a:t>
            </a:r>
          </a:p>
        </p:txBody>
      </p:sp>
      <p:sp>
        <p:nvSpPr>
          <p:cNvPr id="11" name="TextBox 10"/>
          <p:cNvSpPr txBox="1"/>
          <p:nvPr/>
        </p:nvSpPr>
        <p:spPr>
          <a:xfrm>
            <a:off x="5334000" y="4781490"/>
            <a:ext cx="1378904" cy="400110"/>
          </a:xfrm>
          <a:prstGeom prst="rect">
            <a:avLst/>
          </a:prstGeom>
          <a:noFill/>
        </p:spPr>
        <p:txBody>
          <a:bodyPr wrap="none" rtlCol="0">
            <a:spAutoFit/>
          </a:bodyPr>
          <a:lstStyle/>
          <a:p>
            <a:r>
              <a:rPr lang="en-US" sz="2000" dirty="0">
                <a:latin typeface="Courier New" panose="02070309020205020404" pitchFamily="49" charset="0"/>
                <a:cs typeface="Courier New" panose="02070309020205020404" pitchFamily="49" charset="0"/>
              </a:rPr>
              <a:t>R4</a:t>
            </a:r>
            <a:r>
              <a:rPr lang="en-US" sz="2000" dirty="0">
                <a:latin typeface="Cambria Math" panose="02040503050406030204" pitchFamily="18" charset="0"/>
                <a:ea typeface="Cambria Math" panose="02040503050406030204" pitchFamily="18"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M[D]</a:t>
            </a:r>
          </a:p>
        </p:txBody>
      </p:sp>
      <p:sp>
        <p:nvSpPr>
          <p:cNvPr id="12" name="TextBox 11"/>
          <p:cNvSpPr txBox="1"/>
          <p:nvPr/>
        </p:nvSpPr>
        <p:spPr>
          <a:xfrm>
            <a:off x="2438400" y="5086290"/>
            <a:ext cx="2646878" cy="400110"/>
          </a:xfrm>
          <a:prstGeom prst="rect">
            <a:avLst/>
          </a:prstGeom>
          <a:noFill/>
        </p:spPr>
        <p:txBody>
          <a:bodyPr wrap="none" rtlCol="0">
            <a:spAutoFit/>
          </a:bodyPr>
          <a:lstStyle/>
          <a:p>
            <a:r>
              <a:rPr lang="en-US" sz="2000" dirty="0">
                <a:latin typeface="Courier New" panose="02070309020205020404" pitchFamily="49" charset="0"/>
                <a:cs typeface="Courier New" panose="02070309020205020404" pitchFamily="49" charset="0"/>
              </a:rPr>
              <a:t>ADD	R1, R1, R2</a:t>
            </a:r>
          </a:p>
        </p:txBody>
      </p:sp>
      <p:sp>
        <p:nvSpPr>
          <p:cNvPr id="13" name="TextBox 12"/>
          <p:cNvSpPr txBox="1"/>
          <p:nvPr/>
        </p:nvSpPr>
        <p:spPr>
          <a:xfrm>
            <a:off x="5334000" y="5086290"/>
            <a:ext cx="1532792" cy="400110"/>
          </a:xfrm>
          <a:prstGeom prst="rect">
            <a:avLst/>
          </a:prstGeom>
          <a:noFill/>
        </p:spPr>
        <p:txBody>
          <a:bodyPr wrap="none" rtlCol="0">
            <a:spAutoFit/>
          </a:bodyPr>
          <a:lstStyle/>
          <a:p>
            <a:r>
              <a:rPr lang="en-US" sz="2000" dirty="0">
                <a:latin typeface="Courier New" panose="02070309020205020404" pitchFamily="49" charset="0"/>
                <a:cs typeface="Courier New" panose="02070309020205020404" pitchFamily="49" charset="0"/>
              </a:rPr>
              <a:t>R1</a:t>
            </a:r>
            <a:r>
              <a:rPr lang="en-US" sz="2000" dirty="0">
                <a:latin typeface="Cambria Math" panose="02040503050406030204" pitchFamily="18" charset="0"/>
                <a:ea typeface="Cambria Math" panose="02040503050406030204" pitchFamily="18"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R1+R2</a:t>
            </a:r>
          </a:p>
        </p:txBody>
      </p:sp>
      <p:sp>
        <p:nvSpPr>
          <p:cNvPr id="14" name="TextBox 13"/>
          <p:cNvSpPr txBox="1"/>
          <p:nvPr/>
        </p:nvSpPr>
        <p:spPr>
          <a:xfrm>
            <a:off x="2438400" y="5391090"/>
            <a:ext cx="2646878" cy="400110"/>
          </a:xfrm>
          <a:prstGeom prst="rect">
            <a:avLst/>
          </a:prstGeom>
          <a:noFill/>
        </p:spPr>
        <p:txBody>
          <a:bodyPr wrap="none" rtlCol="0">
            <a:spAutoFit/>
          </a:bodyPr>
          <a:lstStyle/>
          <a:p>
            <a:r>
              <a:rPr lang="en-US" sz="2000" dirty="0">
                <a:latin typeface="Courier New" panose="02070309020205020404" pitchFamily="49" charset="0"/>
                <a:cs typeface="Courier New" panose="02070309020205020404" pitchFamily="49" charset="0"/>
              </a:rPr>
              <a:t>ADD	R3, R3, R4</a:t>
            </a:r>
          </a:p>
        </p:txBody>
      </p:sp>
      <p:sp>
        <p:nvSpPr>
          <p:cNvPr id="15" name="TextBox 14"/>
          <p:cNvSpPr txBox="1"/>
          <p:nvPr/>
        </p:nvSpPr>
        <p:spPr>
          <a:xfrm>
            <a:off x="5334000" y="5391090"/>
            <a:ext cx="1532792" cy="400110"/>
          </a:xfrm>
          <a:prstGeom prst="rect">
            <a:avLst/>
          </a:prstGeom>
          <a:noFill/>
        </p:spPr>
        <p:txBody>
          <a:bodyPr wrap="none" rtlCol="0">
            <a:spAutoFit/>
          </a:bodyPr>
          <a:lstStyle/>
          <a:p>
            <a:r>
              <a:rPr lang="en-US" sz="2000" dirty="0">
                <a:latin typeface="Courier New" panose="02070309020205020404" pitchFamily="49" charset="0"/>
                <a:cs typeface="Courier New" panose="02070309020205020404" pitchFamily="49" charset="0"/>
              </a:rPr>
              <a:t>R3</a:t>
            </a:r>
            <a:r>
              <a:rPr lang="en-US" sz="2000" dirty="0">
                <a:latin typeface="Cambria Math" panose="02040503050406030204" pitchFamily="18" charset="0"/>
                <a:ea typeface="Cambria Math" panose="02040503050406030204" pitchFamily="18"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R3+R4</a:t>
            </a:r>
          </a:p>
        </p:txBody>
      </p:sp>
      <p:sp>
        <p:nvSpPr>
          <p:cNvPr id="16" name="TextBox 15"/>
          <p:cNvSpPr txBox="1"/>
          <p:nvPr/>
        </p:nvSpPr>
        <p:spPr>
          <a:xfrm>
            <a:off x="2429608" y="5695890"/>
            <a:ext cx="2646878" cy="400110"/>
          </a:xfrm>
          <a:prstGeom prst="rect">
            <a:avLst/>
          </a:prstGeom>
          <a:noFill/>
        </p:spPr>
        <p:txBody>
          <a:bodyPr wrap="none" rtlCol="0">
            <a:spAutoFit/>
          </a:bodyPr>
          <a:lstStyle/>
          <a:p>
            <a:r>
              <a:rPr lang="en-US" sz="2000" dirty="0">
                <a:latin typeface="Courier New" panose="02070309020205020404" pitchFamily="49" charset="0"/>
                <a:cs typeface="Courier New" panose="02070309020205020404" pitchFamily="49" charset="0"/>
              </a:rPr>
              <a:t>MUL	R1, R1, R3</a:t>
            </a:r>
          </a:p>
        </p:txBody>
      </p:sp>
      <p:sp>
        <p:nvSpPr>
          <p:cNvPr id="17" name="TextBox 16"/>
          <p:cNvSpPr txBox="1"/>
          <p:nvPr/>
        </p:nvSpPr>
        <p:spPr>
          <a:xfrm>
            <a:off x="5325208" y="5695890"/>
            <a:ext cx="1532792" cy="400110"/>
          </a:xfrm>
          <a:prstGeom prst="rect">
            <a:avLst/>
          </a:prstGeom>
          <a:noFill/>
        </p:spPr>
        <p:txBody>
          <a:bodyPr wrap="none" rtlCol="0">
            <a:spAutoFit/>
          </a:bodyPr>
          <a:lstStyle/>
          <a:p>
            <a:r>
              <a:rPr lang="en-US" sz="2000" dirty="0">
                <a:latin typeface="Courier New" panose="02070309020205020404" pitchFamily="49" charset="0"/>
                <a:cs typeface="Courier New" panose="02070309020205020404" pitchFamily="49" charset="0"/>
              </a:rPr>
              <a:t>R1</a:t>
            </a:r>
            <a:r>
              <a:rPr lang="en-US" sz="2000" dirty="0">
                <a:latin typeface="Cambria Math" panose="02040503050406030204" pitchFamily="18" charset="0"/>
                <a:ea typeface="Cambria Math" panose="02040503050406030204" pitchFamily="18"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R1*R3</a:t>
            </a:r>
          </a:p>
        </p:txBody>
      </p:sp>
      <p:sp>
        <p:nvSpPr>
          <p:cNvPr id="18" name="TextBox 17"/>
          <p:cNvSpPr txBox="1"/>
          <p:nvPr/>
        </p:nvSpPr>
        <p:spPr>
          <a:xfrm>
            <a:off x="2438400" y="6000690"/>
            <a:ext cx="1877437" cy="400110"/>
          </a:xfrm>
          <a:prstGeom prst="rect">
            <a:avLst/>
          </a:prstGeom>
          <a:noFill/>
        </p:spPr>
        <p:txBody>
          <a:bodyPr wrap="none" rtlCol="0">
            <a:spAutoFit/>
          </a:bodyPr>
          <a:lstStyle/>
          <a:p>
            <a:r>
              <a:rPr lang="en-US" sz="2000" dirty="0">
                <a:latin typeface="Courier New" panose="02070309020205020404" pitchFamily="49" charset="0"/>
                <a:cs typeface="Courier New" panose="02070309020205020404" pitchFamily="49" charset="0"/>
              </a:rPr>
              <a:t>STORE	X, R1</a:t>
            </a:r>
          </a:p>
        </p:txBody>
      </p:sp>
      <p:sp>
        <p:nvSpPr>
          <p:cNvPr id="19" name="TextBox 18"/>
          <p:cNvSpPr txBox="1"/>
          <p:nvPr/>
        </p:nvSpPr>
        <p:spPr>
          <a:xfrm>
            <a:off x="5334000" y="6000690"/>
            <a:ext cx="1435008" cy="400110"/>
          </a:xfrm>
          <a:prstGeom prst="rect">
            <a:avLst/>
          </a:prstGeom>
          <a:noFill/>
        </p:spPr>
        <p:txBody>
          <a:bodyPr wrap="none" rtlCol="0">
            <a:spAutoFit/>
          </a:bodyPr>
          <a:lstStyle/>
          <a:p>
            <a:r>
              <a:rPr lang="en-US" sz="2000">
                <a:latin typeface="Courier New" panose="02070309020205020404" pitchFamily="49" charset="0"/>
                <a:cs typeface="Courier New" panose="02070309020205020404" pitchFamily="49" charset="0"/>
              </a:rPr>
              <a:t>M[X]</a:t>
            </a:r>
            <a:r>
              <a:rPr lang="en-US" sz="2000">
                <a:latin typeface="Cambria Math" panose="02040503050406030204" pitchFamily="18" charset="0"/>
                <a:ea typeface="Cambria Math" panose="02040503050406030204" pitchFamily="18" charset="0"/>
                <a:cs typeface="Courier New" panose="02070309020205020404" pitchFamily="49" charset="0"/>
              </a:rPr>
              <a:t> </a:t>
            </a:r>
            <a:r>
              <a:rPr lang="en-US" sz="2000" dirty="0">
                <a:latin typeface="Cambria Math" panose="02040503050406030204" pitchFamily="18" charset="0"/>
                <a:ea typeface="Cambria Math" panose="02040503050406030204" pitchFamily="18"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R1</a:t>
            </a:r>
          </a:p>
        </p:txBody>
      </p:sp>
    </p:spTree>
    <p:extLst>
      <p:ext uri="{BB962C8B-B14F-4D97-AF65-F5344CB8AC3E}">
        <p14:creationId xmlns:p14="http://schemas.microsoft.com/office/powerpoint/2010/main" val="225650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wipe(down)">
                                      <p:cBhvr>
                                        <p:cTn id="23" dur="500"/>
                                        <p:tgtEl>
                                          <p:spTgt spid="4"/>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wipe(down)">
                                      <p:cBhvr>
                                        <p:cTn id="26" dur="500"/>
                                        <p:tgtEl>
                                          <p:spTgt spid="5"/>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wipe(down)">
                                      <p:cBhvr>
                                        <p:cTn id="31" dur="500"/>
                                        <p:tgtEl>
                                          <p:spTgt spid="6"/>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wipe(down)">
                                      <p:cBhvr>
                                        <p:cTn id="34" dur="500"/>
                                        <p:tgtEl>
                                          <p:spTgt spid="7"/>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grpId="0" nodeType="click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wipe(down)">
                                      <p:cBhvr>
                                        <p:cTn id="39" dur="500"/>
                                        <p:tgtEl>
                                          <p:spTgt spid="8"/>
                                        </p:tgtEl>
                                      </p:cBhvr>
                                    </p:animEffect>
                                  </p:childTnLst>
                                </p:cTn>
                              </p:par>
                              <p:par>
                                <p:cTn id="40" presetID="22" presetClass="entr" presetSubtype="4" fill="hold" grpId="0" nodeType="with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wipe(down)">
                                      <p:cBhvr>
                                        <p:cTn id="42" dur="500"/>
                                        <p:tgtEl>
                                          <p:spTgt spid="9"/>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wipe(down)">
                                      <p:cBhvr>
                                        <p:cTn id="47" dur="500"/>
                                        <p:tgtEl>
                                          <p:spTgt spid="10"/>
                                        </p:tgtEl>
                                      </p:cBhvr>
                                    </p:animEffect>
                                  </p:childTnLst>
                                </p:cTn>
                              </p:par>
                              <p:par>
                                <p:cTn id="48" presetID="22" presetClass="entr" presetSubtype="4" fill="hold" grpId="0" nodeType="withEffect">
                                  <p:stCondLst>
                                    <p:cond delay="0"/>
                                  </p:stCondLst>
                                  <p:childTnLst>
                                    <p:set>
                                      <p:cBhvr>
                                        <p:cTn id="49" dur="1" fill="hold">
                                          <p:stCondLst>
                                            <p:cond delay="0"/>
                                          </p:stCondLst>
                                        </p:cTn>
                                        <p:tgtEl>
                                          <p:spTgt spid="11"/>
                                        </p:tgtEl>
                                        <p:attrNameLst>
                                          <p:attrName>style.visibility</p:attrName>
                                        </p:attrNameLst>
                                      </p:cBhvr>
                                      <p:to>
                                        <p:strVal val="visible"/>
                                      </p:to>
                                    </p:set>
                                    <p:animEffect transition="in" filter="wipe(down)">
                                      <p:cBhvr>
                                        <p:cTn id="50" dur="500"/>
                                        <p:tgtEl>
                                          <p:spTgt spid="11"/>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grpId="0" nodeType="clickEffect">
                                  <p:stCondLst>
                                    <p:cond delay="0"/>
                                  </p:stCondLst>
                                  <p:childTnLst>
                                    <p:set>
                                      <p:cBhvr>
                                        <p:cTn id="54" dur="1" fill="hold">
                                          <p:stCondLst>
                                            <p:cond delay="0"/>
                                          </p:stCondLst>
                                        </p:cTn>
                                        <p:tgtEl>
                                          <p:spTgt spid="12"/>
                                        </p:tgtEl>
                                        <p:attrNameLst>
                                          <p:attrName>style.visibility</p:attrName>
                                        </p:attrNameLst>
                                      </p:cBhvr>
                                      <p:to>
                                        <p:strVal val="visible"/>
                                      </p:to>
                                    </p:set>
                                    <p:animEffect transition="in" filter="wipe(down)">
                                      <p:cBhvr>
                                        <p:cTn id="55" dur="500"/>
                                        <p:tgtEl>
                                          <p:spTgt spid="12"/>
                                        </p:tgtEl>
                                      </p:cBhvr>
                                    </p:animEffect>
                                  </p:childTnLst>
                                </p:cTn>
                              </p:par>
                              <p:par>
                                <p:cTn id="56" presetID="22" presetClass="entr" presetSubtype="4" fill="hold" grpId="0" nodeType="withEffect">
                                  <p:stCondLst>
                                    <p:cond delay="0"/>
                                  </p:stCondLst>
                                  <p:childTnLst>
                                    <p:set>
                                      <p:cBhvr>
                                        <p:cTn id="57" dur="1" fill="hold">
                                          <p:stCondLst>
                                            <p:cond delay="0"/>
                                          </p:stCondLst>
                                        </p:cTn>
                                        <p:tgtEl>
                                          <p:spTgt spid="13"/>
                                        </p:tgtEl>
                                        <p:attrNameLst>
                                          <p:attrName>style.visibility</p:attrName>
                                        </p:attrNameLst>
                                      </p:cBhvr>
                                      <p:to>
                                        <p:strVal val="visible"/>
                                      </p:to>
                                    </p:set>
                                    <p:animEffect transition="in" filter="wipe(down)">
                                      <p:cBhvr>
                                        <p:cTn id="58" dur="500"/>
                                        <p:tgtEl>
                                          <p:spTgt spid="13"/>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4" fill="hold" grpId="0" nodeType="clickEffect">
                                  <p:stCondLst>
                                    <p:cond delay="0"/>
                                  </p:stCondLst>
                                  <p:childTnLst>
                                    <p:set>
                                      <p:cBhvr>
                                        <p:cTn id="62" dur="1" fill="hold">
                                          <p:stCondLst>
                                            <p:cond delay="0"/>
                                          </p:stCondLst>
                                        </p:cTn>
                                        <p:tgtEl>
                                          <p:spTgt spid="14"/>
                                        </p:tgtEl>
                                        <p:attrNameLst>
                                          <p:attrName>style.visibility</p:attrName>
                                        </p:attrNameLst>
                                      </p:cBhvr>
                                      <p:to>
                                        <p:strVal val="visible"/>
                                      </p:to>
                                    </p:set>
                                    <p:animEffect transition="in" filter="wipe(down)">
                                      <p:cBhvr>
                                        <p:cTn id="63" dur="500"/>
                                        <p:tgtEl>
                                          <p:spTgt spid="14"/>
                                        </p:tgtEl>
                                      </p:cBhvr>
                                    </p:animEffect>
                                  </p:childTnLst>
                                </p:cTn>
                              </p:par>
                              <p:par>
                                <p:cTn id="64" presetID="22" presetClass="entr" presetSubtype="4" fill="hold" grpId="0" nodeType="withEffect">
                                  <p:stCondLst>
                                    <p:cond delay="0"/>
                                  </p:stCondLst>
                                  <p:childTnLst>
                                    <p:set>
                                      <p:cBhvr>
                                        <p:cTn id="65" dur="1" fill="hold">
                                          <p:stCondLst>
                                            <p:cond delay="0"/>
                                          </p:stCondLst>
                                        </p:cTn>
                                        <p:tgtEl>
                                          <p:spTgt spid="15"/>
                                        </p:tgtEl>
                                        <p:attrNameLst>
                                          <p:attrName>style.visibility</p:attrName>
                                        </p:attrNameLst>
                                      </p:cBhvr>
                                      <p:to>
                                        <p:strVal val="visible"/>
                                      </p:to>
                                    </p:set>
                                    <p:animEffect transition="in" filter="wipe(down)">
                                      <p:cBhvr>
                                        <p:cTn id="66" dur="500"/>
                                        <p:tgtEl>
                                          <p:spTgt spid="15"/>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4" fill="hold" grpId="0" nodeType="clickEffect">
                                  <p:stCondLst>
                                    <p:cond delay="0"/>
                                  </p:stCondLst>
                                  <p:childTnLst>
                                    <p:set>
                                      <p:cBhvr>
                                        <p:cTn id="70" dur="1" fill="hold">
                                          <p:stCondLst>
                                            <p:cond delay="0"/>
                                          </p:stCondLst>
                                        </p:cTn>
                                        <p:tgtEl>
                                          <p:spTgt spid="16"/>
                                        </p:tgtEl>
                                        <p:attrNameLst>
                                          <p:attrName>style.visibility</p:attrName>
                                        </p:attrNameLst>
                                      </p:cBhvr>
                                      <p:to>
                                        <p:strVal val="visible"/>
                                      </p:to>
                                    </p:set>
                                    <p:animEffect transition="in" filter="wipe(down)">
                                      <p:cBhvr>
                                        <p:cTn id="71" dur="500"/>
                                        <p:tgtEl>
                                          <p:spTgt spid="16"/>
                                        </p:tgtEl>
                                      </p:cBhvr>
                                    </p:animEffect>
                                  </p:childTnLst>
                                </p:cTn>
                              </p:par>
                              <p:par>
                                <p:cTn id="72" presetID="22" presetClass="entr" presetSubtype="4" fill="hold" grpId="0" nodeType="withEffect">
                                  <p:stCondLst>
                                    <p:cond delay="0"/>
                                  </p:stCondLst>
                                  <p:childTnLst>
                                    <p:set>
                                      <p:cBhvr>
                                        <p:cTn id="73" dur="1" fill="hold">
                                          <p:stCondLst>
                                            <p:cond delay="0"/>
                                          </p:stCondLst>
                                        </p:cTn>
                                        <p:tgtEl>
                                          <p:spTgt spid="17"/>
                                        </p:tgtEl>
                                        <p:attrNameLst>
                                          <p:attrName>style.visibility</p:attrName>
                                        </p:attrNameLst>
                                      </p:cBhvr>
                                      <p:to>
                                        <p:strVal val="visible"/>
                                      </p:to>
                                    </p:set>
                                    <p:animEffect transition="in" filter="wipe(down)">
                                      <p:cBhvr>
                                        <p:cTn id="74" dur="500"/>
                                        <p:tgtEl>
                                          <p:spTgt spid="17"/>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4" fill="hold" grpId="0" nodeType="clickEffect">
                                  <p:stCondLst>
                                    <p:cond delay="0"/>
                                  </p:stCondLst>
                                  <p:childTnLst>
                                    <p:set>
                                      <p:cBhvr>
                                        <p:cTn id="78" dur="1" fill="hold">
                                          <p:stCondLst>
                                            <p:cond delay="0"/>
                                          </p:stCondLst>
                                        </p:cTn>
                                        <p:tgtEl>
                                          <p:spTgt spid="18"/>
                                        </p:tgtEl>
                                        <p:attrNameLst>
                                          <p:attrName>style.visibility</p:attrName>
                                        </p:attrNameLst>
                                      </p:cBhvr>
                                      <p:to>
                                        <p:strVal val="visible"/>
                                      </p:to>
                                    </p:set>
                                    <p:animEffect transition="in" filter="wipe(down)">
                                      <p:cBhvr>
                                        <p:cTn id="79" dur="500"/>
                                        <p:tgtEl>
                                          <p:spTgt spid="18"/>
                                        </p:tgtEl>
                                      </p:cBhvr>
                                    </p:animEffect>
                                  </p:childTnLst>
                                </p:cTn>
                              </p:par>
                              <p:par>
                                <p:cTn id="80" presetID="22" presetClass="entr" presetSubtype="4" fill="hold" grpId="0" nodeType="withEffect">
                                  <p:stCondLst>
                                    <p:cond delay="0"/>
                                  </p:stCondLst>
                                  <p:childTnLst>
                                    <p:set>
                                      <p:cBhvr>
                                        <p:cTn id="81" dur="1" fill="hold">
                                          <p:stCondLst>
                                            <p:cond delay="0"/>
                                          </p:stCondLst>
                                        </p:cTn>
                                        <p:tgtEl>
                                          <p:spTgt spid="19"/>
                                        </p:tgtEl>
                                        <p:attrNameLst>
                                          <p:attrName>style.visibility</p:attrName>
                                        </p:attrNameLst>
                                      </p:cBhvr>
                                      <p:to>
                                        <p:strVal val="visible"/>
                                      </p:to>
                                    </p:set>
                                    <p:animEffect transition="in" filter="wipe(down)">
                                      <p:cBhvr>
                                        <p:cTn id="8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P spid="6" grpId="0"/>
      <p:bldP spid="7" grpId="0"/>
      <p:bldP spid="8" grpId="0"/>
      <p:bldP spid="9" grpId="0"/>
      <p:bldP spid="10" grpId="0"/>
      <p:bldP spid="11" grpId="0"/>
      <p:bldP spid="12" grpId="0"/>
      <p:bldP spid="13" grpId="0"/>
      <p:bldP spid="14" grpId="0"/>
      <p:bldP spid="15" grpId="0"/>
      <p:bldP spid="16" grpId="0"/>
      <p:bldP spid="17" grpId="0"/>
      <p:bldP spid="18" grpId="0"/>
      <p:bldP spid="1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477000"/>
          </a:xfrm>
        </p:spPr>
        <p:txBody>
          <a:bodyPr>
            <a:noAutofit/>
          </a:bodyPr>
          <a:lstStyle/>
          <a:p>
            <a:r>
              <a:rPr lang="en-US" sz="9600" dirty="0"/>
              <a:t>Addressing Modes</a:t>
            </a:r>
          </a:p>
        </p:txBody>
      </p:sp>
      <p:sp>
        <p:nvSpPr>
          <p:cNvPr id="4" name="Rektangel 11"/>
          <p:cNvSpPr/>
          <p:nvPr/>
        </p:nvSpPr>
        <p:spPr>
          <a:xfrm>
            <a:off x="0" y="6477000"/>
            <a:ext cx="91440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883">
              <a:defRPr/>
            </a:pPr>
            <a:r>
              <a:rPr lang="da-DK" noProof="1">
                <a:solidFill>
                  <a:srgbClr val="FFFFFF"/>
                </a:solidFill>
                <a:ea typeface="Open Sans" panose="020B0606030504020204" pitchFamily="34" charset="0"/>
                <a:cs typeface="Open Sans" panose="020B0606030504020204" pitchFamily="34" charset="0"/>
              </a:rPr>
              <a:t>Unit – 5: Central Processing Unit                               Darshan Institute of Engineering &amp; Technology</a:t>
            </a:r>
          </a:p>
        </p:txBody>
      </p:sp>
    </p:spTree>
    <p:extLst>
      <p:ext uri="{BB962C8B-B14F-4D97-AF65-F5344CB8AC3E}">
        <p14:creationId xmlns:p14="http://schemas.microsoft.com/office/powerpoint/2010/main" val="9110889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Addressing Modes</a:t>
            </a:r>
          </a:p>
        </p:txBody>
      </p:sp>
      <p:sp>
        <p:nvSpPr>
          <p:cNvPr id="3" name="Content Placeholder 2"/>
          <p:cNvSpPr>
            <a:spLocks noGrp="1"/>
          </p:cNvSpPr>
          <p:nvPr>
            <p:ph idx="1"/>
          </p:nvPr>
        </p:nvSpPr>
        <p:spPr/>
        <p:txBody>
          <a:bodyPr>
            <a:normAutofit/>
          </a:bodyPr>
          <a:lstStyle/>
          <a:p>
            <a:pPr algn="just"/>
            <a:r>
              <a:rPr lang="en-US" dirty="0"/>
              <a:t>The addressing mode specifies a rule for interpreting or modifying the address field of the instruction before the operand is actually referenced.</a:t>
            </a:r>
          </a:p>
          <a:p>
            <a:pPr algn="just"/>
            <a:r>
              <a:rPr lang="en-US" dirty="0"/>
              <a:t>Computers use addressing mode techniques for the purpose of accommodating one or both of the following provisions:</a:t>
            </a:r>
          </a:p>
          <a:p>
            <a:pPr marL="857230" lvl="1" indent="-457200">
              <a:buFont typeface="+mj-lt"/>
              <a:buAutoNum type="arabicPeriod"/>
            </a:pPr>
            <a:r>
              <a:rPr lang="en-US" dirty="0"/>
              <a:t>To give programming versatility to the user by providing such facilities as pointers to memory, counters for loop control, indexing of data, and program relocation.</a:t>
            </a:r>
          </a:p>
          <a:p>
            <a:pPr marL="857230" lvl="1" indent="-457200">
              <a:buFont typeface="+mj-lt"/>
              <a:buAutoNum type="arabicPeriod"/>
            </a:pPr>
            <a:r>
              <a:rPr lang="en-US" dirty="0"/>
              <a:t>To reduce the number of bits in the addressing field of the instruction.</a:t>
            </a:r>
          </a:p>
          <a:p>
            <a:r>
              <a:rPr lang="en-US" dirty="0"/>
              <a:t>There are basic 10 addressing modes supported by the computer.</a:t>
            </a:r>
          </a:p>
        </p:txBody>
      </p:sp>
    </p:spTree>
    <p:extLst>
      <p:ext uri="{BB962C8B-B14F-4D97-AF65-F5344CB8AC3E}">
        <p14:creationId xmlns:p14="http://schemas.microsoft.com/office/powerpoint/2010/main" val="3217413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Addressing Modes</a:t>
            </a:r>
          </a:p>
        </p:txBody>
      </p:sp>
      <p:sp>
        <p:nvSpPr>
          <p:cNvPr id="3" name="Content Placeholder 2"/>
          <p:cNvSpPr>
            <a:spLocks noGrp="1"/>
          </p:cNvSpPr>
          <p:nvPr>
            <p:ph idx="1"/>
          </p:nvPr>
        </p:nvSpPr>
        <p:spPr/>
        <p:txBody>
          <a:bodyPr/>
          <a:lstStyle/>
          <a:p>
            <a:pPr marL="457200" indent="-457200">
              <a:buFont typeface="+mj-lt"/>
              <a:buAutoNum type="arabicPeriod"/>
            </a:pPr>
            <a:r>
              <a:rPr lang="en-US" dirty="0"/>
              <a:t>Implied Mode</a:t>
            </a:r>
          </a:p>
          <a:p>
            <a:pPr marL="457200" indent="-457200">
              <a:buFont typeface="+mj-lt"/>
              <a:buAutoNum type="arabicPeriod"/>
            </a:pPr>
            <a:r>
              <a:rPr lang="en-US" dirty="0"/>
              <a:t>Immediate Mode</a:t>
            </a:r>
          </a:p>
          <a:p>
            <a:pPr marL="457200" indent="-457200">
              <a:buFont typeface="+mj-lt"/>
              <a:buAutoNum type="arabicPeriod"/>
            </a:pPr>
            <a:r>
              <a:rPr lang="en-US" dirty="0"/>
              <a:t>Register Mode</a:t>
            </a:r>
          </a:p>
          <a:p>
            <a:pPr marL="457200" indent="-457200">
              <a:buFont typeface="+mj-lt"/>
              <a:buAutoNum type="arabicPeriod"/>
            </a:pPr>
            <a:r>
              <a:rPr lang="en-US" dirty="0"/>
              <a:t>Register Indirect Mode</a:t>
            </a:r>
          </a:p>
          <a:p>
            <a:pPr marL="457200" indent="-457200">
              <a:buFont typeface="+mj-lt"/>
              <a:buAutoNum type="arabicPeriod"/>
            </a:pPr>
            <a:r>
              <a:rPr lang="en-US" dirty="0" err="1"/>
              <a:t>Autoincrement</a:t>
            </a:r>
            <a:r>
              <a:rPr lang="en-US" dirty="0"/>
              <a:t> or </a:t>
            </a:r>
            <a:r>
              <a:rPr lang="en-US" dirty="0" err="1"/>
              <a:t>Autodecrement</a:t>
            </a:r>
            <a:r>
              <a:rPr lang="en-US" dirty="0"/>
              <a:t> Mode</a:t>
            </a:r>
          </a:p>
          <a:p>
            <a:pPr marL="457200" indent="-457200">
              <a:buFont typeface="+mj-lt"/>
              <a:buAutoNum type="arabicPeriod"/>
            </a:pPr>
            <a:r>
              <a:rPr lang="en-US" dirty="0"/>
              <a:t>Direct Address Mode</a:t>
            </a:r>
          </a:p>
          <a:p>
            <a:pPr marL="457200" indent="-457200">
              <a:buFont typeface="+mj-lt"/>
              <a:buAutoNum type="arabicPeriod"/>
            </a:pPr>
            <a:r>
              <a:rPr lang="en-US" dirty="0"/>
              <a:t>Indirect Address Mode</a:t>
            </a:r>
          </a:p>
          <a:p>
            <a:pPr marL="457200" indent="-457200">
              <a:buFont typeface="+mj-lt"/>
              <a:buAutoNum type="arabicPeriod"/>
            </a:pPr>
            <a:r>
              <a:rPr lang="en-US" dirty="0"/>
              <a:t>Relative Address Mode</a:t>
            </a:r>
          </a:p>
          <a:p>
            <a:pPr marL="457200" indent="-457200">
              <a:buFont typeface="+mj-lt"/>
              <a:buAutoNum type="arabicPeriod"/>
            </a:pPr>
            <a:r>
              <a:rPr lang="en-US" dirty="0"/>
              <a:t>Indexed Addressing Mode</a:t>
            </a:r>
          </a:p>
          <a:p>
            <a:pPr marL="457200" indent="-457200">
              <a:buFont typeface="+mj-lt"/>
              <a:buAutoNum type="arabicPeriod"/>
            </a:pPr>
            <a:r>
              <a:rPr lang="en-US" dirty="0"/>
              <a:t>Base Register Addressing Mode</a:t>
            </a:r>
          </a:p>
          <a:p>
            <a:pPr marL="457200" indent="-457200">
              <a:buFont typeface="+mj-lt"/>
              <a:buAutoNum type="arabicPeriod"/>
            </a:pPr>
            <a:endParaRPr lang="en-US" dirty="0"/>
          </a:p>
        </p:txBody>
      </p:sp>
    </p:spTree>
    <p:extLst>
      <p:ext uri="{BB962C8B-B14F-4D97-AF65-F5344CB8AC3E}">
        <p14:creationId xmlns:p14="http://schemas.microsoft.com/office/powerpoint/2010/main" val="11657949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Implied Mode</a:t>
            </a:r>
          </a:p>
        </p:txBody>
      </p:sp>
      <p:sp>
        <p:nvSpPr>
          <p:cNvPr id="3" name="Content Placeholder 2"/>
          <p:cNvSpPr>
            <a:spLocks noGrp="1"/>
          </p:cNvSpPr>
          <p:nvPr>
            <p:ph idx="1"/>
          </p:nvPr>
        </p:nvSpPr>
        <p:spPr/>
        <p:txBody>
          <a:bodyPr>
            <a:normAutofit/>
          </a:bodyPr>
          <a:lstStyle/>
          <a:p>
            <a:pPr algn="just"/>
            <a:r>
              <a:rPr lang="en-US" dirty="0"/>
              <a:t>Operands are specified </a:t>
            </a:r>
            <a:r>
              <a:rPr lang="en-US" i="1" dirty="0">
                <a:solidFill>
                  <a:schemeClr val="tx2"/>
                </a:solidFill>
              </a:rPr>
              <a:t>implicitly</a:t>
            </a:r>
            <a:r>
              <a:rPr lang="en-US" dirty="0"/>
              <a:t> in the definition of the instruction. </a:t>
            </a:r>
          </a:p>
          <a:p>
            <a:pPr algn="just"/>
            <a:r>
              <a:rPr lang="en-US" dirty="0"/>
              <a:t>For example, the instruction “</a:t>
            </a:r>
            <a:r>
              <a:rPr lang="en-US" dirty="0">
                <a:solidFill>
                  <a:schemeClr val="tx2"/>
                </a:solidFill>
              </a:rPr>
              <a:t>complement accumulator (CMA)</a:t>
            </a:r>
            <a:r>
              <a:rPr lang="en-US" dirty="0"/>
              <a:t>” is an implied-mode instruction because the operand in the accumulator register is implied in the definition of the instruction.</a:t>
            </a:r>
          </a:p>
          <a:p>
            <a:pPr algn="just"/>
            <a:r>
              <a:rPr lang="en-US" dirty="0"/>
              <a:t>In fact, all register reference instructions that use an accumulator and zero address instructions are implied mode instructions.</a:t>
            </a:r>
          </a:p>
        </p:txBody>
      </p:sp>
    </p:spTree>
    <p:extLst>
      <p:ext uri="{BB962C8B-B14F-4D97-AF65-F5344CB8AC3E}">
        <p14:creationId xmlns:p14="http://schemas.microsoft.com/office/powerpoint/2010/main" val="2410176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Immediate Mode</a:t>
            </a:r>
          </a:p>
        </p:txBody>
      </p:sp>
      <p:sp>
        <p:nvSpPr>
          <p:cNvPr id="3" name="Content Placeholder 2"/>
          <p:cNvSpPr>
            <a:spLocks noGrp="1"/>
          </p:cNvSpPr>
          <p:nvPr>
            <p:ph idx="1"/>
          </p:nvPr>
        </p:nvSpPr>
        <p:spPr/>
        <p:txBody>
          <a:bodyPr/>
          <a:lstStyle/>
          <a:p>
            <a:pPr algn="just"/>
            <a:r>
              <a:rPr lang="en-US" dirty="0"/>
              <a:t>Operand is specified in the instruction itself. </a:t>
            </a:r>
          </a:p>
          <a:p>
            <a:pPr algn="just"/>
            <a:r>
              <a:rPr lang="en-US" dirty="0"/>
              <a:t>In other words, an immediate-mode instruction has an operand field rather than an address field.</a:t>
            </a:r>
          </a:p>
          <a:p>
            <a:pPr algn="just"/>
            <a:r>
              <a:rPr lang="en-US" dirty="0"/>
              <a:t>The operand field contains the actual operand to be used in conjunction with the operation specified in the instruction.</a:t>
            </a:r>
          </a:p>
          <a:p>
            <a:pPr algn="just"/>
            <a:r>
              <a:rPr lang="en-US" dirty="0"/>
              <a:t>Immediate mode of instructions is useful for initializing register to constant value.</a:t>
            </a:r>
          </a:p>
          <a:p>
            <a:pPr algn="just"/>
            <a:r>
              <a:rPr lang="en-US" dirty="0"/>
              <a:t>E.g. </a:t>
            </a:r>
            <a:r>
              <a:rPr lang="en-US" dirty="0">
                <a:solidFill>
                  <a:schemeClr val="tx2"/>
                </a:solidFill>
              </a:rPr>
              <a:t>MOV R1, 05H</a:t>
            </a:r>
          </a:p>
          <a:p>
            <a:pPr marL="349250" indent="0" algn="just">
              <a:buNone/>
            </a:pPr>
            <a:r>
              <a:rPr lang="en-US" dirty="0"/>
              <a:t>instruction copies immediate number 05H to R1 register.</a:t>
            </a:r>
          </a:p>
        </p:txBody>
      </p:sp>
    </p:spTree>
    <p:extLst>
      <p:ext uri="{BB962C8B-B14F-4D97-AF65-F5344CB8AC3E}">
        <p14:creationId xmlns:p14="http://schemas.microsoft.com/office/powerpoint/2010/main" val="1538215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Register Mode</a:t>
            </a:r>
          </a:p>
        </p:txBody>
      </p:sp>
      <p:sp>
        <p:nvSpPr>
          <p:cNvPr id="3" name="Content Placeholder 2"/>
          <p:cNvSpPr>
            <a:spLocks noGrp="1"/>
          </p:cNvSpPr>
          <p:nvPr>
            <p:ph idx="1"/>
          </p:nvPr>
        </p:nvSpPr>
        <p:spPr/>
        <p:txBody>
          <a:bodyPr/>
          <a:lstStyle/>
          <a:p>
            <a:pPr algn="just"/>
            <a:r>
              <a:rPr lang="en-US" dirty="0"/>
              <a:t>Operands are in registers that reside within the CPU.</a:t>
            </a:r>
          </a:p>
          <a:p>
            <a:pPr algn="just"/>
            <a:r>
              <a:rPr lang="en-US" dirty="0"/>
              <a:t>The particular register is selected from a register field in the instruction. </a:t>
            </a:r>
          </a:p>
          <a:p>
            <a:pPr algn="just"/>
            <a:r>
              <a:rPr lang="en-US" dirty="0"/>
              <a:t>E.g. </a:t>
            </a:r>
            <a:r>
              <a:rPr lang="en-US" dirty="0">
                <a:solidFill>
                  <a:schemeClr val="tx2"/>
                </a:solidFill>
              </a:rPr>
              <a:t>MOV AX, BX</a:t>
            </a:r>
          </a:p>
          <a:p>
            <a:pPr marL="349250" indent="0" algn="just">
              <a:buNone/>
            </a:pPr>
            <a:r>
              <a:rPr lang="en-US" dirty="0"/>
              <a:t>move value from BX to AX register</a:t>
            </a:r>
          </a:p>
        </p:txBody>
      </p:sp>
    </p:spTree>
    <p:extLst>
      <p:ext uri="{BB962C8B-B14F-4D97-AF65-F5344CB8AC3E}">
        <p14:creationId xmlns:p14="http://schemas.microsoft.com/office/powerpoint/2010/main" val="2506586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477000"/>
          </a:xfrm>
        </p:spPr>
        <p:txBody>
          <a:bodyPr>
            <a:noAutofit/>
          </a:bodyPr>
          <a:lstStyle/>
          <a:p>
            <a:r>
              <a:rPr lang="en-US" sz="9600" dirty="0"/>
              <a:t>General</a:t>
            </a:r>
            <a:br>
              <a:rPr lang="en-US" sz="9600" dirty="0"/>
            </a:br>
            <a:r>
              <a:rPr lang="en-US" sz="9600" dirty="0"/>
              <a:t>Register Organization</a:t>
            </a:r>
          </a:p>
        </p:txBody>
      </p:sp>
      <p:sp>
        <p:nvSpPr>
          <p:cNvPr id="5" name="Rektangel 11"/>
          <p:cNvSpPr/>
          <p:nvPr/>
        </p:nvSpPr>
        <p:spPr>
          <a:xfrm>
            <a:off x="0" y="6477000"/>
            <a:ext cx="91440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883">
              <a:defRPr/>
            </a:pPr>
            <a:r>
              <a:rPr lang="da-DK" noProof="1">
                <a:solidFill>
                  <a:srgbClr val="FFFFFF"/>
                </a:solidFill>
                <a:ea typeface="Open Sans" panose="020B0606030504020204" pitchFamily="34" charset="0"/>
                <a:cs typeface="Open Sans" panose="020B0606030504020204" pitchFamily="34" charset="0"/>
              </a:rPr>
              <a:t>Unit – 5: Central Processing Unit                               Darshan Institute of Engineering &amp; Technology</a:t>
            </a:r>
          </a:p>
        </p:txBody>
      </p:sp>
    </p:spTree>
    <p:extLst>
      <p:ext uri="{BB962C8B-B14F-4D97-AF65-F5344CB8AC3E}">
        <p14:creationId xmlns:p14="http://schemas.microsoft.com/office/powerpoint/2010/main" val="34595095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Register Indirect Mode</a:t>
            </a:r>
          </a:p>
        </p:txBody>
      </p:sp>
      <p:sp>
        <p:nvSpPr>
          <p:cNvPr id="3" name="Content Placeholder 2"/>
          <p:cNvSpPr>
            <a:spLocks noGrp="1"/>
          </p:cNvSpPr>
          <p:nvPr>
            <p:ph idx="1"/>
          </p:nvPr>
        </p:nvSpPr>
        <p:spPr/>
        <p:txBody>
          <a:bodyPr/>
          <a:lstStyle/>
          <a:p>
            <a:pPr algn="just"/>
            <a:r>
              <a:rPr lang="en-US" dirty="0"/>
              <a:t>In this mode the instruction specifies a register in the CPU whose contents give the address of the operand in memory.</a:t>
            </a:r>
          </a:p>
          <a:p>
            <a:pPr algn="just"/>
            <a:r>
              <a:rPr lang="en-US" dirty="0"/>
              <a:t>Before using a register indirect mode instruction, the programmer must ensure that the memory address of the operand is placed in the processor register with a previous instruction.</a:t>
            </a:r>
          </a:p>
          <a:p>
            <a:pPr algn="just"/>
            <a:r>
              <a:rPr lang="en-US" dirty="0"/>
              <a:t>The advantage of this mode is that address field of the instruction uses fewer bits to select a register than would have been required to specify a memory address directly. </a:t>
            </a:r>
          </a:p>
          <a:p>
            <a:pPr algn="just"/>
            <a:r>
              <a:rPr lang="en-US" dirty="0"/>
              <a:t>E.g. </a:t>
            </a:r>
            <a:r>
              <a:rPr lang="en-US" dirty="0">
                <a:solidFill>
                  <a:schemeClr val="tx2"/>
                </a:solidFill>
              </a:rPr>
              <a:t>MOV [R1], R2</a:t>
            </a:r>
          </a:p>
          <a:p>
            <a:pPr marL="349250" indent="0" algn="just">
              <a:buNone/>
            </a:pPr>
            <a:r>
              <a:rPr lang="en-US" dirty="0"/>
              <a:t>value of R2 is moved to the memory location specified in R1.</a:t>
            </a:r>
          </a:p>
        </p:txBody>
      </p:sp>
    </p:spTree>
    <p:extLst>
      <p:ext uri="{BB962C8B-B14F-4D97-AF65-F5344CB8AC3E}">
        <p14:creationId xmlns:p14="http://schemas.microsoft.com/office/powerpoint/2010/main" val="674268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400" dirty="0"/>
              <a:t>5. </a:t>
            </a:r>
            <a:r>
              <a:rPr lang="en-US" sz="3400" dirty="0" err="1"/>
              <a:t>Autoincrement</a:t>
            </a:r>
            <a:r>
              <a:rPr lang="en-US" sz="3400" dirty="0"/>
              <a:t> or </a:t>
            </a:r>
            <a:r>
              <a:rPr lang="en-US" sz="3400" dirty="0" err="1"/>
              <a:t>Autodecrement</a:t>
            </a:r>
            <a:r>
              <a:rPr lang="en-US" sz="3400" dirty="0"/>
              <a:t> Mode</a:t>
            </a:r>
          </a:p>
        </p:txBody>
      </p:sp>
      <p:sp>
        <p:nvSpPr>
          <p:cNvPr id="3" name="Content Placeholder 2"/>
          <p:cNvSpPr>
            <a:spLocks noGrp="1"/>
          </p:cNvSpPr>
          <p:nvPr>
            <p:ph idx="1"/>
          </p:nvPr>
        </p:nvSpPr>
        <p:spPr/>
        <p:txBody>
          <a:bodyPr/>
          <a:lstStyle/>
          <a:p>
            <a:pPr algn="just"/>
            <a:r>
              <a:rPr lang="en-US" dirty="0"/>
              <a:t>This is similar to the register indirect mode expect that the register is incremented or decremented after (or before) its value is used to access memory.</a:t>
            </a:r>
          </a:p>
          <a:p>
            <a:pPr algn="just"/>
            <a:r>
              <a:rPr lang="en-US" dirty="0"/>
              <a:t>When the address stored in the register refers to a table of data in memory, it is necessary to increment or decrement the register after every access to the table. This can be achieved by using the increment or decrement instruction.</a:t>
            </a:r>
          </a:p>
        </p:txBody>
      </p:sp>
    </p:spTree>
    <p:extLst>
      <p:ext uri="{BB962C8B-B14F-4D97-AF65-F5344CB8AC3E}">
        <p14:creationId xmlns:p14="http://schemas.microsoft.com/office/powerpoint/2010/main" val="3576492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 Direct Address Mode</a:t>
            </a:r>
          </a:p>
        </p:txBody>
      </p:sp>
      <p:sp>
        <p:nvSpPr>
          <p:cNvPr id="3" name="Content Placeholder 2"/>
          <p:cNvSpPr>
            <a:spLocks noGrp="1"/>
          </p:cNvSpPr>
          <p:nvPr>
            <p:ph idx="1"/>
          </p:nvPr>
        </p:nvSpPr>
        <p:spPr/>
        <p:txBody>
          <a:bodyPr/>
          <a:lstStyle/>
          <a:p>
            <a:pPr algn="just"/>
            <a:r>
              <a:rPr lang="en-US" dirty="0"/>
              <a:t>In this mode the effective address is equal to the address part of the instruction.</a:t>
            </a:r>
          </a:p>
          <a:p>
            <a:pPr algn="just"/>
            <a:r>
              <a:rPr lang="en-US" dirty="0"/>
              <a:t>The operand resides in memory and its address is given directly by the address field of the instruction.</a:t>
            </a:r>
          </a:p>
          <a:p>
            <a:pPr algn="just"/>
            <a:r>
              <a:rPr lang="en-US" dirty="0"/>
              <a:t>E.g. </a:t>
            </a:r>
            <a:r>
              <a:rPr lang="en-US" dirty="0">
                <a:solidFill>
                  <a:schemeClr val="tx2"/>
                </a:solidFill>
              </a:rPr>
              <a:t>ADD 457</a:t>
            </a:r>
          </a:p>
        </p:txBody>
      </p:sp>
    </p:spTree>
    <p:extLst>
      <p:ext uri="{BB962C8B-B14F-4D97-AF65-F5344CB8AC3E}">
        <p14:creationId xmlns:p14="http://schemas.microsoft.com/office/powerpoint/2010/main" val="240180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 Indirect Address Mode</a:t>
            </a:r>
          </a:p>
        </p:txBody>
      </p:sp>
      <p:sp>
        <p:nvSpPr>
          <p:cNvPr id="3" name="Content Placeholder 2"/>
          <p:cNvSpPr>
            <a:spLocks noGrp="1"/>
          </p:cNvSpPr>
          <p:nvPr>
            <p:ph idx="1"/>
          </p:nvPr>
        </p:nvSpPr>
        <p:spPr/>
        <p:txBody>
          <a:bodyPr/>
          <a:lstStyle/>
          <a:p>
            <a:pPr algn="just"/>
            <a:r>
              <a:rPr lang="en-US" dirty="0"/>
              <a:t>In this mode the address field of the instruction gives the address where the effective address is stored in memory.</a:t>
            </a:r>
          </a:p>
          <a:p>
            <a:pPr algn="just"/>
            <a:r>
              <a:rPr lang="en-US" dirty="0"/>
              <a:t>Control fetches the instruction from memory and uses its address part to access memory again to read the effective address.</a:t>
            </a:r>
          </a:p>
          <a:p>
            <a:pPr algn="just"/>
            <a:r>
              <a:rPr lang="en-US" dirty="0"/>
              <a:t>The effective address in this mode is obtained from the following computational:</a:t>
            </a:r>
          </a:p>
          <a:p>
            <a:pPr marL="0" indent="0" algn="ctr">
              <a:buNone/>
            </a:pPr>
            <a:r>
              <a:rPr lang="en-US" dirty="0">
                <a:solidFill>
                  <a:schemeClr val="tx2"/>
                </a:solidFill>
              </a:rPr>
              <a:t>Effective address = address part of instruction + content of CPU register</a:t>
            </a:r>
            <a:endParaRPr lang="en-US" sz="2800" dirty="0">
              <a:solidFill>
                <a:schemeClr val="tx2"/>
              </a:solidFill>
            </a:endParaRPr>
          </a:p>
        </p:txBody>
      </p:sp>
    </p:spTree>
    <p:extLst>
      <p:ext uri="{BB962C8B-B14F-4D97-AF65-F5344CB8AC3E}">
        <p14:creationId xmlns:p14="http://schemas.microsoft.com/office/powerpoint/2010/main" val="998002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8. Relative Address Mode</a:t>
            </a:r>
          </a:p>
        </p:txBody>
      </p:sp>
      <p:sp>
        <p:nvSpPr>
          <p:cNvPr id="3" name="Content Placeholder 2"/>
          <p:cNvSpPr>
            <a:spLocks noGrp="1"/>
          </p:cNvSpPr>
          <p:nvPr>
            <p:ph idx="1"/>
          </p:nvPr>
        </p:nvSpPr>
        <p:spPr/>
        <p:txBody>
          <a:bodyPr>
            <a:normAutofit/>
          </a:bodyPr>
          <a:lstStyle/>
          <a:p>
            <a:pPr algn="just"/>
            <a:r>
              <a:rPr lang="en-US" dirty="0"/>
              <a:t>In this mode the content of the program counter is added to the address part of the instruction in order to obtain the effective address.</a:t>
            </a:r>
          </a:p>
          <a:p>
            <a:pPr algn="just"/>
            <a:r>
              <a:rPr lang="en-US" dirty="0"/>
              <a:t>The address part of the instruction is usually a signed number which can be either positive or negative.</a:t>
            </a:r>
          </a:p>
          <a:p>
            <a:pPr marL="0" indent="0" algn="ctr">
              <a:buNone/>
            </a:pPr>
            <a:r>
              <a:rPr lang="en-US" dirty="0">
                <a:solidFill>
                  <a:schemeClr val="tx2"/>
                </a:solidFill>
              </a:rPr>
              <a:t>Effective address = address part of instruction + content of PC</a:t>
            </a:r>
          </a:p>
        </p:txBody>
      </p:sp>
    </p:spTree>
    <p:extLst>
      <p:ext uri="{BB962C8B-B14F-4D97-AF65-F5344CB8AC3E}">
        <p14:creationId xmlns:p14="http://schemas.microsoft.com/office/powerpoint/2010/main" val="884686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9. Indexed Addressing Mode</a:t>
            </a:r>
          </a:p>
        </p:txBody>
      </p:sp>
      <p:sp>
        <p:nvSpPr>
          <p:cNvPr id="3" name="Content Placeholder 2"/>
          <p:cNvSpPr>
            <a:spLocks noGrp="1"/>
          </p:cNvSpPr>
          <p:nvPr>
            <p:ph idx="1"/>
          </p:nvPr>
        </p:nvSpPr>
        <p:spPr/>
        <p:txBody>
          <a:bodyPr/>
          <a:lstStyle/>
          <a:p>
            <a:pPr algn="just"/>
            <a:r>
              <a:rPr lang="en-US" dirty="0"/>
              <a:t>In this mode the content of an index register is added to the address part of the instruction to obtain the effective address.</a:t>
            </a:r>
          </a:p>
          <a:p>
            <a:pPr algn="just"/>
            <a:r>
              <a:rPr lang="en-US" dirty="0"/>
              <a:t>The indexed register is a special CPU register that contain an index value.</a:t>
            </a:r>
          </a:p>
          <a:p>
            <a:pPr algn="just"/>
            <a:r>
              <a:rPr lang="en-US" dirty="0"/>
              <a:t>The address field of the instruction defines the beginning address of a data array in memory.</a:t>
            </a:r>
          </a:p>
          <a:p>
            <a:pPr algn="just"/>
            <a:r>
              <a:rPr lang="en-US" dirty="0"/>
              <a:t>Each operand in the array is stored in memory relative to the begging address.</a:t>
            </a:r>
          </a:p>
          <a:p>
            <a:pPr marL="0" indent="0" algn="ctr">
              <a:buNone/>
            </a:pPr>
            <a:r>
              <a:rPr lang="en-US" dirty="0">
                <a:solidFill>
                  <a:schemeClr val="tx2"/>
                </a:solidFill>
              </a:rPr>
              <a:t>Effective address = address part of instruction + content of index register</a:t>
            </a:r>
          </a:p>
        </p:txBody>
      </p:sp>
    </p:spTree>
    <p:extLst>
      <p:ext uri="{BB962C8B-B14F-4D97-AF65-F5344CB8AC3E}">
        <p14:creationId xmlns:p14="http://schemas.microsoft.com/office/powerpoint/2010/main" val="854780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10. Base Register Addressing Mode</a:t>
            </a:r>
          </a:p>
        </p:txBody>
      </p:sp>
      <p:sp>
        <p:nvSpPr>
          <p:cNvPr id="3" name="Content Placeholder 2"/>
          <p:cNvSpPr>
            <a:spLocks noGrp="1"/>
          </p:cNvSpPr>
          <p:nvPr>
            <p:ph idx="1"/>
          </p:nvPr>
        </p:nvSpPr>
        <p:spPr/>
        <p:txBody>
          <a:bodyPr/>
          <a:lstStyle/>
          <a:p>
            <a:pPr algn="just"/>
            <a:r>
              <a:rPr lang="en-US" dirty="0"/>
              <a:t>In this mode the content of a base register is added to the address part of the instruction to obtain the effective address.</a:t>
            </a:r>
          </a:p>
          <a:p>
            <a:pPr algn="just"/>
            <a:r>
              <a:rPr lang="en-US" dirty="0"/>
              <a:t>A base register is assumed to hold a base address and the address field of the instruction gives a displacement relative to this base address.</a:t>
            </a:r>
          </a:p>
          <a:p>
            <a:pPr algn="just"/>
            <a:r>
              <a:rPr lang="en-US" dirty="0"/>
              <a:t>The base register addressing mode is used in computers to facilitate the relocation of programs in memory.</a:t>
            </a:r>
          </a:p>
          <a:p>
            <a:pPr marL="0" indent="0" algn="ctr">
              <a:buNone/>
            </a:pPr>
            <a:r>
              <a:rPr lang="en-US" dirty="0">
                <a:solidFill>
                  <a:schemeClr val="tx2"/>
                </a:solidFill>
              </a:rPr>
              <a:t>Effective address = address part of instruction + content of base register</a:t>
            </a:r>
            <a:endParaRPr lang="en-US" dirty="0"/>
          </a:p>
        </p:txBody>
      </p:sp>
    </p:spTree>
    <p:extLst>
      <p:ext uri="{BB962C8B-B14F-4D97-AF65-F5344CB8AC3E}">
        <p14:creationId xmlns:p14="http://schemas.microsoft.com/office/powerpoint/2010/main" val="3072470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43EB8-DB50-432C-86B6-D8B62C64587C}"/>
              </a:ext>
            </a:extLst>
          </p:cNvPr>
          <p:cNvSpPr>
            <a:spLocks noGrp="1"/>
          </p:cNvSpPr>
          <p:nvPr>
            <p:ph type="title"/>
          </p:nvPr>
        </p:nvSpPr>
        <p:spPr/>
        <p:txBody>
          <a:bodyPr/>
          <a:lstStyle/>
          <a:p>
            <a:r>
              <a:rPr lang="en-US" dirty="0"/>
              <a:t>Addressing Modes (Example)</a:t>
            </a:r>
            <a:endParaRPr lang="en-IN" dirty="0"/>
          </a:p>
        </p:txBody>
      </p:sp>
      <p:graphicFrame>
        <p:nvGraphicFramePr>
          <p:cNvPr id="4" name="Table 3">
            <a:extLst>
              <a:ext uri="{FF2B5EF4-FFF2-40B4-BE49-F238E27FC236}">
                <a16:creationId xmlns:a16="http://schemas.microsoft.com/office/drawing/2014/main" id="{05EC4A33-978B-441C-A2AD-C08FA618033D}"/>
              </a:ext>
            </a:extLst>
          </p:cNvPr>
          <p:cNvGraphicFramePr>
            <a:graphicFrameLocks noGrp="1"/>
          </p:cNvGraphicFramePr>
          <p:nvPr>
            <p:extLst>
              <p:ext uri="{D42A27DB-BD31-4B8C-83A1-F6EECF244321}">
                <p14:modId xmlns:p14="http://schemas.microsoft.com/office/powerpoint/2010/main" val="161722835"/>
              </p:ext>
            </p:extLst>
          </p:nvPr>
        </p:nvGraphicFramePr>
        <p:xfrm>
          <a:off x="4648200" y="1211843"/>
          <a:ext cx="3200400" cy="5188957"/>
        </p:xfrm>
        <a:graphic>
          <a:graphicData uri="http://schemas.openxmlformats.org/drawingml/2006/table">
            <a:tbl>
              <a:tblPr firstRow="1"/>
              <a:tblGrid>
                <a:gridCol w="2362200">
                  <a:extLst>
                    <a:ext uri="{9D8B030D-6E8A-4147-A177-3AD203B41FA5}">
                      <a16:colId xmlns:a16="http://schemas.microsoft.com/office/drawing/2014/main" val="20000"/>
                    </a:ext>
                  </a:extLst>
                </a:gridCol>
                <a:gridCol w="838200">
                  <a:extLst>
                    <a:ext uri="{9D8B030D-6E8A-4147-A177-3AD203B41FA5}">
                      <a16:colId xmlns:a16="http://schemas.microsoft.com/office/drawing/2014/main" val="3308809056"/>
                    </a:ext>
                  </a:extLst>
                </a:gridCol>
              </a:tblGrid>
              <a:tr h="0">
                <a:tc>
                  <a:txBody>
                    <a:bodyPr/>
                    <a:lstStyle/>
                    <a:p>
                      <a:pPr algn="ctr"/>
                      <a:r>
                        <a:rPr lang="en-US" dirty="0"/>
                        <a:t>Load to AC</a:t>
                      </a:r>
                    </a:p>
                  </a:txBody>
                  <a:tcPr>
                    <a:lnL w="19050" cap="flat" cmpd="sng" algn="ctr">
                      <a:solidFill>
                        <a:schemeClr val="tx2"/>
                      </a:solidFill>
                      <a:prstDash val="solid"/>
                      <a:round/>
                      <a:headEnd type="none" w="med" len="med"/>
                      <a:tailEnd type="none" w="med" len="med"/>
                    </a:lnL>
                    <a:lnR w="19050" cap="flat" cmpd="sng" algn="ctr">
                      <a:solidFill>
                        <a:schemeClr val="tx2"/>
                      </a:solidFill>
                      <a:prstDash val="solid"/>
                      <a:round/>
                      <a:headEnd type="none" w="med" len="med"/>
                      <a:tailEnd type="none" w="med" len="med"/>
                    </a:lnR>
                    <a:lnT w="19050" cap="flat" cmpd="sng" algn="ctr">
                      <a:solidFill>
                        <a:schemeClr val="tx2"/>
                      </a:solidFill>
                      <a:prstDash val="solid"/>
                      <a:round/>
                      <a:headEnd type="none" w="med" len="med"/>
                      <a:tailEnd type="none" w="med" len="med"/>
                    </a:lnT>
                    <a:lnB w="19050" cap="flat" cmpd="sng" algn="ctr">
                      <a:solidFill>
                        <a:schemeClr val="tx2"/>
                      </a:solidFill>
                      <a:prstDash val="solid"/>
                      <a:round/>
                      <a:headEnd type="none" w="med" len="med"/>
                      <a:tailEnd type="none" w="med" len="med"/>
                    </a:lnB>
                    <a:noFill/>
                  </a:tcPr>
                </a:tc>
                <a:tc>
                  <a:txBody>
                    <a:bodyPr/>
                    <a:lstStyle/>
                    <a:p>
                      <a:pPr algn="ctr"/>
                      <a:r>
                        <a:rPr lang="en-US" dirty="0"/>
                        <a:t>Mode</a:t>
                      </a:r>
                    </a:p>
                  </a:txBody>
                  <a:tcPr>
                    <a:lnL w="19050" cap="flat" cmpd="sng" algn="ctr">
                      <a:solidFill>
                        <a:schemeClr val="tx2"/>
                      </a:solidFill>
                      <a:prstDash val="solid"/>
                      <a:round/>
                      <a:headEnd type="none" w="med" len="med"/>
                      <a:tailEnd type="none" w="med" len="med"/>
                    </a:lnL>
                    <a:lnR w="19050" cap="flat" cmpd="sng" algn="ctr">
                      <a:solidFill>
                        <a:schemeClr val="tx2"/>
                      </a:solidFill>
                      <a:prstDash val="solid"/>
                      <a:round/>
                      <a:headEnd type="none" w="med" len="med"/>
                      <a:tailEnd type="none" w="med" len="med"/>
                    </a:lnR>
                    <a:lnT w="19050" cap="flat" cmpd="sng" algn="ctr">
                      <a:solidFill>
                        <a:schemeClr val="tx2"/>
                      </a:solidFill>
                      <a:prstDash val="solid"/>
                      <a:round/>
                      <a:headEnd type="none" w="med" len="med"/>
                      <a:tailEnd type="none" w="med" len="med"/>
                    </a:lnT>
                    <a:lnB w="1905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10000"/>
                  </a:ext>
                </a:extLst>
              </a:tr>
              <a:tr h="0">
                <a:tc gridSpan="2">
                  <a:txBody>
                    <a:bodyPr/>
                    <a:lstStyle/>
                    <a:p>
                      <a:pPr algn="ctr"/>
                      <a:r>
                        <a:rPr lang="en-US" dirty="0"/>
                        <a:t>Address = 500</a:t>
                      </a:r>
                    </a:p>
                  </a:txBody>
                  <a:tcPr>
                    <a:lnL w="19050" cap="flat" cmpd="sng" algn="ctr">
                      <a:solidFill>
                        <a:schemeClr val="tx2"/>
                      </a:solidFill>
                      <a:prstDash val="solid"/>
                      <a:round/>
                      <a:headEnd type="none" w="med" len="med"/>
                      <a:tailEnd type="none" w="med" len="med"/>
                    </a:lnL>
                    <a:lnR w="19050" cap="flat" cmpd="sng" algn="ctr">
                      <a:solidFill>
                        <a:schemeClr val="tx2"/>
                      </a:solidFill>
                      <a:prstDash val="solid"/>
                      <a:round/>
                      <a:headEnd type="none" w="med" len="med"/>
                      <a:tailEnd type="none" w="med" len="med"/>
                    </a:lnR>
                    <a:lnT w="19050" cap="flat" cmpd="sng" algn="ctr">
                      <a:solidFill>
                        <a:schemeClr val="tx2"/>
                      </a:solidFill>
                      <a:prstDash val="solid"/>
                      <a:round/>
                      <a:headEnd type="none" w="med" len="med"/>
                      <a:tailEnd type="none" w="med" len="med"/>
                    </a:lnT>
                    <a:lnB w="19050" cap="flat" cmpd="sng" algn="ctr">
                      <a:solidFill>
                        <a:schemeClr val="tx2"/>
                      </a:solidFill>
                      <a:prstDash val="solid"/>
                      <a:round/>
                      <a:headEnd type="none" w="med" len="med"/>
                      <a:tailEnd type="none" w="med" len="med"/>
                    </a:lnB>
                    <a:noFill/>
                  </a:tcPr>
                </a:tc>
                <a:tc hMerge="1">
                  <a:txBody>
                    <a:bodyPr/>
                    <a:lstStyle/>
                    <a:p>
                      <a:endParaRPr lang="en-US" dirty="0"/>
                    </a:p>
                  </a:txBody>
                  <a:tcPr>
                    <a:lnL w="19050" cap="flat" cmpd="sng" algn="ctr">
                      <a:solidFill>
                        <a:schemeClr val="tx2"/>
                      </a:solidFill>
                      <a:prstDash val="solid"/>
                      <a:round/>
                      <a:headEnd type="none" w="med" len="med"/>
                      <a:tailEnd type="none" w="med" len="med"/>
                    </a:lnL>
                    <a:lnR w="19050" cap="flat" cmpd="sng" algn="ctr">
                      <a:solidFill>
                        <a:schemeClr val="tx2"/>
                      </a:solidFill>
                      <a:prstDash val="solid"/>
                      <a:round/>
                      <a:headEnd type="none" w="med" len="med"/>
                      <a:tailEnd type="none" w="med" len="med"/>
                    </a:lnR>
                    <a:lnT w="19050" cap="flat" cmpd="sng" algn="ctr">
                      <a:solidFill>
                        <a:schemeClr val="tx2"/>
                      </a:solidFill>
                      <a:prstDash val="solid"/>
                      <a:round/>
                      <a:headEnd type="none" w="med" len="med"/>
                      <a:tailEnd type="none" w="med" len="med"/>
                    </a:lnT>
                    <a:lnB w="1905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723616558"/>
                  </a:ext>
                </a:extLst>
              </a:tr>
              <a:tr h="0">
                <a:tc gridSpan="2">
                  <a:txBody>
                    <a:bodyPr/>
                    <a:lstStyle/>
                    <a:p>
                      <a:pPr algn="ctr"/>
                      <a:r>
                        <a:rPr lang="en-US" dirty="0"/>
                        <a:t>Next instruction</a:t>
                      </a:r>
                    </a:p>
                  </a:txBody>
                  <a:tcPr>
                    <a:lnL w="19050" cap="flat" cmpd="sng" algn="ctr">
                      <a:solidFill>
                        <a:schemeClr val="tx2"/>
                      </a:solidFill>
                      <a:prstDash val="solid"/>
                      <a:round/>
                      <a:headEnd type="none" w="med" len="med"/>
                      <a:tailEnd type="none" w="med" len="med"/>
                    </a:lnL>
                    <a:lnR w="19050" cap="flat" cmpd="sng" algn="ctr">
                      <a:solidFill>
                        <a:schemeClr val="tx2"/>
                      </a:solidFill>
                      <a:prstDash val="solid"/>
                      <a:round/>
                      <a:headEnd type="none" w="med" len="med"/>
                      <a:tailEnd type="none" w="med" len="med"/>
                    </a:lnR>
                    <a:lnT w="19050" cap="flat" cmpd="sng" algn="ctr">
                      <a:solidFill>
                        <a:schemeClr val="tx2"/>
                      </a:solidFill>
                      <a:prstDash val="solid"/>
                      <a:round/>
                      <a:headEnd type="none" w="med" len="med"/>
                      <a:tailEnd type="none" w="med" len="med"/>
                    </a:lnT>
                    <a:lnB w="19050" cap="flat" cmpd="sng" algn="ctr">
                      <a:solidFill>
                        <a:schemeClr val="tx2"/>
                      </a:solidFill>
                      <a:prstDash val="solid"/>
                      <a:round/>
                      <a:headEnd type="none" w="med" len="med"/>
                      <a:tailEnd type="none" w="med" len="med"/>
                    </a:lnB>
                    <a:noFill/>
                  </a:tcPr>
                </a:tc>
                <a:tc hMerge="1">
                  <a:txBody>
                    <a:bodyPr/>
                    <a:lstStyle/>
                    <a:p>
                      <a:endParaRPr lang="en-IN"/>
                    </a:p>
                  </a:txBody>
                  <a:tcPr/>
                </a:tc>
                <a:extLst>
                  <a:ext uri="{0D108BD9-81ED-4DB2-BD59-A6C34878D82A}">
                    <a16:rowId xmlns:a16="http://schemas.microsoft.com/office/drawing/2014/main" val="4260173211"/>
                  </a:ext>
                </a:extLst>
              </a:tr>
              <a:tr h="707023">
                <a:tc gridSpan="2">
                  <a:txBody>
                    <a:bodyPr/>
                    <a:lstStyle/>
                    <a:p>
                      <a:pPr algn="ctr"/>
                      <a:endParaRPr lang="en-US" dirty="0"/>
                    </a:p>
                  </a:txBody>
                  <a:tcPr>
                    <a:lnL w="19050" cap="flat" cmpd="sng" algn="ctr">
                      <a:solidFill>
                        <a:schemeClr val="tx2"/>
                      </a:solidFill>
                      <a:prstDash val="solid"/>
                      <a:round/>
                      <a:headEnd type="none" w="med" len="med"/>
                      <a:tailEnd type="none" w="med" len="med"/>
                    </a:lnL>
                    <a:lnR w="19050" cap="flat" cmpd="sng" algn="ctr">
                      <a:solidFill>
                        <a:schemeClr val="tx2"/>
                      </a:solidFill>
                      <a:prstDash val="solid"/>
                      <a:round/>
                      <a:headEnd type="none" w="med" len="med"/>
                      <a:tailEnd type="none" w="med" len="med"/>
                    </a:lnR>
                    <a:lnT w="19050" cap="flat" cmpd="sng" algn="ctr">
                      <a:solidFill>
                        <a:schemeClr val="tx2"/>
                      </a:solidFill>
                      <a:prstDash val="solid"/>
                      <a:round/>
                      <a:headEnd type="none" w="med" len="med"/>
                      <a:tailEnd type="none" w="med" len="med"/>
                    </a:lnT>
                    <a:lnB w="19050" cap="flat" cmpd="sng" algn="ctr">
                      <a:solidFill>
                        <a:schemeClr val="tx2"/>
                      </a:solidFill>
                      <a:prstDash val="solid"/>
                      <a:round/>
                      <a:headEnd type="none" w="med" len="med"/>
                      <a:tailEnd type="none" w="med" len="med"/>
                    </a:lnB>
                    <a:noFill/>
                  </a:tcPr>
                </a:tc>
                <a:tc hMerge="1">
                  <a:txBody>
                    <a:bodyPr/>
                    <a:lstStyle/>
                    <a:p>
                      <a:endParaRPr lang="en-IN"/>
                    </a:p>
                  </a:txBody>
                  <a:tcPr/>
                </a:tc>
                <a:extLst>
                  <a:ext uri="{0D108BD9-81ED-4DB2-BD59-A6C34878D82A}">
                    <a16:rowId xmlns:a16="http://schemas.microsoft.com/office/drawing/2014/main" val="10001"/>
                  </a:ext>
                </a:extLst>
              </a:tr>
              <a:tr h="381458">
                <a:tc gridSpan="2">
                  <a:txBody>
                    <a:bodyPr/>
                    <a:lstStyle/>
                    <a:p>
                      <a:pPr algn="ctr"/>
                      <a:r>
                        <a:rPr lang="en-US" dirty="0"/>
                        <a:t>450</a:t>
                      </a:r>
                    </a:p>
                  </a:txBody>
                  <a:tcPr>
                    <a:lnL w="19050" cap="flat" cmpd="sng" algn="ctr">
                      <a:solidFill>
                        <a:schemeClr val="tx2"/>
                      </a:solidFill>
                      <a:prstDash val="solid"/>
                      <a:round/>
                      <a:headEnd type="none" w="med" len="med"/>
                      <a:tailEnd type="none" w="med" len="med"/>
                    </a:lnL>
                    <a:lnR w="19050" cap="flat" cmpd="sng" algn="ctr">
                      <a:solidFill>
                        <a:schemeClr val="tx2"/>
                      </a:solidFill>
                      <a:prstDash val="solid"/>
                      <a:round/>
                      <a:headEnd type="none" w="med" len="med"/>
                      <a:tailEnd type="none" w="med" len="med"/>
                    </a:lnR>
                    <a:lnT w="19050" cap="flat" cmpd="sng" algn="ctr">
                      <a:solidFill>
                        <a:schemeClr val="tx2"/>
                      </a:solidFill>
                      <a:prstDash val="solid"/>
                      <a:round/>
                      <a:headEnd type="none" w="med" len="med"/>
                      <a:tailEnd type="none" w="med" len="med"/>
                    </a:lnT>
                    <a:lnB w="19050" cap="flat" cmpd="sng" algn="ctr">
                      <a:solidFill>
                        <a:schemeClr val="tx2"/>
                      </a:solidFill>
                      <a:prstDash val="solid"/>
                      <a:round/>
                      <a:headEnd type="none" w="med" len="med"/>
                      <a:tailEnd type="none" w="med" len="med"/>
                    </a:lnB>
                    <a:noFill/>
                  </a:tcPr>
                </a:tc>
                <a:tc hMerge="1">
                  <a:txBody>
                    <a:bodyPr/>
                    <a:lstStyle/>
                    <a:p>
                      <a:endParaRPr lang="en-IN"/>
                    </a:p>
                  </a:txBody>
                  <a:tcPr/>
                </a:tc>
                <a:extLst>
                  <a:ext uri="{0D108BD9-81ED-4DB2-BD59-A6C34878D82A}">
                    <a16:rowId xmlns:a16="http://schemas.microsoft.com/office/drawing/2014/main" val="10002"/>
                  </a:ext>
                </a:extLst>
              </a:tr>
              <a:tr h="381458">
                <a:tc gridSpan="2">
                  <a:txBody>
                    <a:bodyPr/>
                    <a:lstStyle/>
                    <a:p>
                      <a:pPr algn="ctr"/>
                      <a:r>
                        <a:rPr lang="en-US" dirty="0">
                          <a:solidFill>
                            <a:schemeClr val="tx1"/>
                          </a:solidFill>
                        </a:rPr>
                        <a:t>700</a:t>
                      </a:r>
                    </a:p>
                  </a:txBody>
                  <a:tcPr>
                    <a:lnL w="19050" cap="flat" cmpd="sng" algn="ctr">
                      <a:solidFill>
                        <a:schemeClr val="tx2"/>
                      </a:solidFill>
                      <a:prstDash val="solid"/>
                      <a:round/>
                      <a:headEnd type="none" w="med" len="med"/>
                      <a:tailEnd type="none" w="med" len="med"/>
                    </a:lnL>
                    <a:lnR w="19050" cap="flat" cmpd="sng" algn="ctr">
                      <a:solidFill>
                        <a:schemeClr val="tx2"/>
                      </a:solidFill>
                      <a:prstDash val="solid"/>
                      <a:round/>
                      <a:headEnd type="none" w="med" len="med"/>
                      <a:tailEnd type="none" w="med" len="med"/>
                    </a:lnR>
                    <a:lnT w="19050" cap="flat" cmpd="sng" algn="ctr">
                      <a:solidFill>
                        <a:schemeClr val="tx2"/>
                      </a:solidFill>
                      <a:prstDash val="solid"/>
                      <a:round/>
                      <a:headEnd type="none" w="med" len="med"/>
                      <a:tailEnd type="none" w="med" len="med"/>
                    </a:lnT>
                    <a:lnB w="19050" cap="flat" cmpd="sng" algn="ctr">
                      <a:solidFill>
                        <a:schemeClr val="tx2"/>
                      </a:solidFill>
                      <a:prstDash val="solid"/>
                      <a:round/>
                      <a:headEnd type="none" w="med" len="med"/>
                      <a:tailEnd type="none" w="med" len="med"/>
                    </a:lnB>
                    <a:noFill/>
                  </a:tcPr>
                </a:tc>
                <a:tc hMerge="1">
                  <a:txBody>
                    <a:bodyPr/>
                    <a:lstStyle/>
                    <a:p>
                      <a:endParaRPr lang="en-IN"/>
                    </a:p>
                  </a:txBody>
                  <a:tcPr/>
                </a:tc>
                <a:extLst>
                  <a:ext uri="{0D108BD9-81ED-4DB2-BD59-A6C34878D82A}">
                    <a16:rowId xmlns:a16="http://schemas.microsoft.com/office/drawing/2014/main" val="10003"/>
                  </a:ext>
                </a:extLst>
              </a:tr>
              <a:tr h="0">
                <a:tc gridSpan="2">
                  <a:txBody>
                    <a:bodyPr/>
                    <a:lstStyle/>
                    <a:p>
                      <a:pPr algn="ctr"/>
                      <a:endParaRPr lang="en-US" sz="1100" dirty="0">
                        <a:solidFill>
                          <a:schemeClr val="tx1"/>
                        </a:solidFill>
                      </a:endParaRPr>
                    </a:p>
                  </a:txBody>
                  <a:tcPr>
                    <a:lnL w="19050" cap="flat" cmpd="sng" algn="ctr">
                      <a:solidFill>
                        <a:schemeClr val="tx2"/>
                      </a:solidFill>
                      <a:prstDash val="solid"/>
                      <a:round/>
                      <a:headEnd type="none" w="med" len="med"/>
                      <a:tailEnd type="none" w="med" len="med"/>
                    </a:lnL>
                    <a:lnR w="19050" cap="flat" cmpd="sng" algn="ctr">
                      <a:solidFill>
                        <a:schemeClr val="tx2"/>
                      </a:solidFill>
                      <a:prstDash val="solid"/>
                      <a:round/>
                      <a:headEnd type="none" w="med" len="med"/>
                      <a:tailEnd type="none" w="med" len="med"/>
                    </a:lnR>
                    <a:lnT w="19050" cap="flat" cmpd="sng" algn="ctr">
                      <a:solidFill>
                        <a:schemeClr val="tx2"/>
                      </a:solidFill>
                      <a:prstDash val="solid"/>
                      <a:round/>
                      <a:headEnd type="none" w="med" len="med"/>
                      <a:tailEnd type="none" w="med" len="med"/>
                    </a:lnT>
                    <a:lnB w="19050" cap="flat" cmpd="sng" algn="ctr">
                      <a:solidFill>
                        <a:schemeClr val="tx2"/>
                      </a:solidFill>
                      <a:prstDash val="solid"/>
                      <a:round/>
                      <a:headEnd type="none" w="med" len="med"/>
                      <a:tailEnd type="none" w="med" len="med"/>
                    </a:lnB>
                    <a:noFill/>
                  </a:tcPr>
                </a:tc>
                <a:tc hMerge="1">
                  <a:txBody>
                    <a:bodyPr/>
                    <a:lstStyle/>
                    <a:p>
                      <a:endParaRPr lang="en-IN"/>
                    </a:p>
                  </a:txBody>
                  <a:tcPr/>
                </a:tc>
                <a:extLst>
                  <a:ext uri="{0D108BD9-81ED-4DB2-BD59-A6C34878D82A}">
                    <a16:rowId xmlns:a16="http://schemas.microsoft.com/office/drawing/2014/main" val="10004"/>
                  </a:ext>
                </a:extLst>
              </a:tr>
              <a:tr h="381458">
                <a:tc gridSpan="2">
                  <a:txBody>
                    <a:bodyPr/>
                    <a:lstStyle/>
                    <a:p>
                      <a:pPr algn="ctr"/>
                      <a:r>
                        <a:rPr lang="en-US" dirty="0">
                          <a:solidFill>
                            <a:schemeClr val="tx1"/>
                          </a:solidFill>
                        </a:rPr>
                        <a:t>800</a:t>
                      </a:r>
                    </a:p>
                  </a:txBody>
                  <a:tcPr>
                    <a:lnL w="19050" cap="flat" cmpd="sng" algn="ctr">
                      <a:solidFill>
                        <a:schemeClr val="tx2"/>
                      </a:solidFill>
                      <a:prstDash val="solid"/>
                      <a:round/>
                      <a:headEnd type="none" w="med" len="med"/>
                      <a:tailEnd type="none" w="med" len="med"/>
                    </a:lnL>
                    <a:lnR w="19050" cap="flat" cmpd="sng" algn="ctr">
                      <a:solidFill>
                        <a:schemeClr val="tx2"/>
                      </a:solidFill>
                      <a:prstDash val="solid"/>
                      <a:round/>
                      <a:headEnd type="none" w="med" len="med"/>
                      <a:tailEnd type="none" w="med" len="med"/>
                    </a:lnR>
                    <a:lnT w="19050" cap="flat" cmpd="sng" algn="ctr">
                      <a:solidFill>
                        <a:schemeClr val="tx2"/>
                      </a:solidFill>
                      <a:prstDash val="solid"/>
                      <a:round/>
                      <a:headEnd type="none" w="med" len="med"/>
                      <a:tailEnd type="none" w="med" len="med"/>
                    </a:lnT>
                    <a:lnB w="19050" cap="flat" cmpd="sng" algn="ctr">
                      <a:solidFill>
                        <a:schemeClr val="tx2"/>
                      </a:solidFill>
                      <a:prstDash val="solid"/>
                      <a:round/>
                      <a:headEnd type="none" w="med" len="med"/>
                      <a:tailEnd type="none" w="med" len="med"/>
                    </a:lnB>
                    <a:noFill/>
                  </a:tcPr>
                </a:tc>
                <a:tc hMerge="1">
                  <a:txBody>
                    <a:bodyPr/>
                    <a:lstStyle/>
                    <a:p>
                      <a:endParaRPr lang="en-IN"/>
                    </a:p>
                  </a:txBody>
                  <a:tcPr/>
                </a:tc>
                <a:extLst>
                  <a:ext uri="{0D108BD9-81ED-4DB2-BD59-A6C34878D82A}">
                    <a16:rowId xmlns:a16="http://schemas.microsoft.com/office/drawing/2014/main" val="10005"/>
                  </a:ext>
                </a:extLst>
              </a:tr>
              <a:tr h="272946">
                <a:tc gridSpan="2">
                  <a:txBody>
                    <a:bodyPr/>
                    <a:lstStyle/>
                    <a:p>
                      <a:pPr algn="ctr"/>
                      <a:endParaRPr lang="en-US" sz="1100" dirty="0">
                        <a:solidFill>
                          <a:schemeClr val="tx1"/>
                        </a:solidFill>
                      </a:endParaRPr>
                    </a:p>
                  </a:txBody>
                  <a:tcPr>
                    <a:lnL w="19050" cap="flat" cmpd="sng" algn="ctr">
                      <a:solidFill>
                        <a:schemeClr val="tx2"/>
                      </a:solidFill>
                      <a:prstDash val="solid"/>
                      <a:round/>
                      <a:headEnd type="none" w="med" len="med"/>
                      <a:tailEnd type="none" w="med" len="med"/>
                    </a:lnL>
                    <a:lnR w="19050" cap="flat" cmpd="sng" algn="ctr">
                      <a:solidFill>
                        <a:schemeClr val="tx2"/>
                      </a:solidFill>
                      <a:prstDash val="solid"/>
                      <a:round/>
                      <a:headEnd type="none" w="med" len="med"/>
                      <a:tailEnd type="none" w="med" len="med"/>
                    </a:lnR>
                    <a:lnT w="19050" cap="flat" cmpd="sng" algn="ctr">
                      <a:solidFill>
                        <a:schemeClr val="tx2"/>
                      </a:solidFill>
                      <a:prstDash val="solid"/>
                      <a:round/>
                      <a:headEnd type="none" w="med" len="med"/>
                      <a:tailEnd type="none" w="med" len="med"/>
                    </a:lnT>
                    <a:lnB w="19050" cap="flat" cmpd="sng" algn="ctr">
                      <a:solidFill>
                        <a:schemeClr val="tx2"/>
                      </a:solidFill>
                      <a:prstDash val="solid"/>
                      <a:round/>
                      <a:headEnd type="none" w="med" len="med"/>
                      <a:tailEnd type="none" w="med" len="med"/>
                    </a:lnB>
                    <a:noFill/>
                  </a:tcPr>
                </a:tc>
                <a:tc hMerge="1">
                  <a:txBody>
                    <a:bodyPr/>
                    <a:lstStyle/>
                    <a:p>
                      <a:endParaRPr lang="en-IN"/>
                    </a:p>
                  </a:txBody>
                  <a:tcPr/>
                </a:tc>
                <a:extLst>
                  <a:ext uri="{0D108BD9-81ED-4DB2-BD59-A6C34878D82A}">
                    <a16:rowId xmlns:a16="http://schemas.microsoft.com/office/drawing/2014/main" val="4069909195"/>
                  </a:ext>
                </a:extLst>
              </a:tr>
              <a:tr h="381458">
                <a:tc gridSpan="2">
                  <a:txBody>
                    <a:bodyPr/>
                    <a:lstStyle/>
                    <a:p>
                      <a:pPr algn="ctr"/>
                      <a:r>
                        <a:rPr lang="en-US" sz="1800" dirty="0">
                          <a:solidFill>
                            <a:schemeClr val="tx1"/>
                          </a:solidFill>
                        </a:rPr>
                        <a:t>900</a:t>
                      </a:r>
                    </a:p>
                  </a:txBody>
                  <a:tcPr>
                    <a:lnL w="19050" cap="flat" cmpd="sng" algn="ctr">
                      <a:solidFill>
                        <a:schemeClr val="tx2"/>
                      </a:solidFill>
                      <a:prstDash val="solid"/>
                      <a:round/>
                      <a:headEnd type="none" w="med" len="med"/>
                      <a:tailEnd type="none" w="med" len="med"/>
                    </a:lnL>
                    <a:lnR w="19050" cap="flat" cmpd="sng" algn="ctr">
                      <a:solidFill>
                        <a:schemeClr val="tx2"/>
                      </a:solidFill>
                      <a:prstDash val="solid"/>
                      <a:round/>
                      <a:headEnd type="none" w="med" len="med"/>
                      <a:tailEnd type="none" w="med" len="med"/>
                    </a:lnR>
                    <a:lnT w="19050" cap="flat" cmpd="sng" algn="ctr">
                      <a:solidFill>
                        <a:schemeClr val="tx2"/>
                      </a:solidFill>
                      <a:prstDash val="solid"/>
                      <a:round/>
                      <a:headEnd type="none" w="med" len="med"/>
                      <a:tailEnd type="none" w="med" len="med"/>
                    </a:lnT>
                    <a:lnB w="19050" cap="flat" cmpd="sng" algn="ctr">
                      <a:solidFill>
                        <a:schemeClr val="tx2"/>
                      </a:solidFill>
                      <a:prstDash val="solid"/>
                      <a:round/>
                      <a:headEnd type="none" w="med" len="med"/>
                      <a:tailEnd type="none" w="med" len="med"/>
                    </a:lnB>
                    <a:noFill/>
                  </a:tcPr>
                </a:tc>
                <a:tc hMerge="1">
                  <a:txBody>
                    <a:bodyPr/>
                    <a:lstStyle/>
                    <a:p>
                      <a:endParaRPr lang="en-IN"/>
                    </a:p>
                  </a:txBody>
                  <a:tcPr/>
                </a:tc>
                <a:extLst>
                  <a:ext uri="{0D108BD9-81ED-4DB2-BD59-A6C34878D82A}">
                    <a16:rowId xmlns:a16="http://schemas.microsoft.com/office/drawing/2014/main" val="10006"/>
                  </a:ext>
                </a:extLst>
              </a:tr>
              <a:tr h="151942">
                <a:tc gridSpan="2">
                  <a:txBody>
                    <a:bodyPr/>
                    <a:lstStyle/>
                    <a:p>
                      <a:pPr algn="ctr"/>
                      <a:endParaRPr lang="en-US" sz="1100" dirty="0">
                        <a:solidFill>
                          <a:schemeClr val="tx1"/>
                        </a:solidFill>
                      </a:endParaRPr>
                    </a:p>
                  </a:txBody>
                  <a:tcPr>
                    <a:lnL w="19050" cap="flat" cmpd="sng" algn="ctr">
                      <a:solidFill>
                        <a:schemeClr val="tx2"/>
                      </a:solidFill>
                      <a:prstDash val="solid"/>
                      <a:round/>
                      <a:headEnd type="none" w="med" len="med"/>
                      <a:tailEnd type="none" w="med" len="med"/>
                    </a:lnL>
                    <a:lnR w="19050" cap="flat" cmpd="sng" algn="ctr">
                      <a:solidFill>
                        <a:schemeClr val="tx2"/>
                      </a:solidFill>
                      <a:prstDash val="solid"/>
                      <a:round/>
                      <a:headEnd type="none" w="med" len="med"/>
                      <a:tailEnd type="none" w="med" len="med"/>
                    </a:lnR>
                    <a:lnT w="19050" cap="flat" cmpd="sng" algn="ctr">
                      <a:solidFill>
                        <a:schemeClr val="tx2"/>
                      </a:solidFill>
                      <a:prstDash val="solid"/>
                      <a:round/>
                      <a:headEnd type="none" w="med" len="med"/>
                      <a:tailEnd type="none" w="med" len="med"/>
                    </a:lnT>
                    <a:lnB w="19050" cap="flat" cmpd="sng" algn="ctr">
                      <a:solidFill>
                        <a:schemeClr val="tx2"/>
                      </a:solidFill>
                      <a:prstDash val="solid"/>
                      <a:round/>
                      <a:headEnd type="none" w="med" len="med"/>
                      <a:tailEnd type="none" w="med" len="med"/>
                    </a:lnB>
                    <a:noFill/>
                  </a:tcPr>
                </a:tc>
                <a:tc hMerge="1">
                  <a:txBody>
                    <a:bodyPr/>
                    <a:lstStyle/>
                    <a:p>
                      <a:endParaRPr lang="en-IN"/>
                    </a:p>
                  </a:txBody>
                  <a:tcPr/>
                </a:tc>
                <a:extLst>
                  <a:ext uri="{0D108BD9-81ED-4DB2-BD59-A6C34878D82A}">
                    <a16:rowId xmlns:a16="http://schemas.microsoft.com/office/drawing/2014/main" val="1671721630"/>
                  </a:ext>
                </a:extLst>
              </a:tr>
              <a:tr h="381458">
                <a:tc gridSpan="2">
                  <a:txBody>
                    <a:bodyPr/>
                    <a:lstStyle/>
                    <a:p>
                      <a:pPr algn="ctr"/>
                      <a:r>
                        <a:rPr lang="en-US" sz="1800" dirty="0">
                          <a:solidFill>
                            <a:schemeClr val="tx1"/>
                          </a:solidFill>
                        </a:rPr>
                        <a:t>325</a:t>
                      </a:r>
                      <a:endParaRPr lang="en-US" sz="1400" dirty="0">
                        <a:solidFill>
                          <a:schemeClr val="tx1"/>
                        </a:solidFill>
                      </a:endParaRPr>
                    </a:p>
                  </a:txBody>
                  <a:tcPr>
                    <a:lnL w="19050" cap="flat" cmpd="sng" algn="ctr">
                      <a:solidFill>
                        <a:schemeClr val="tx2"/>
                      </a:solidFill>
                      <a:prstDash val="solid"/>
                      <a:round/>
                      <a:headEnd type="none" w="med" len="med"/>
                      <a:tailEnd type="none" w="med" len="med"/>
                    </a:lnL>
                    <a:lnR w="19050" cap="flat" cmpd="sng" algn="ctr">
                      <a:solidFill>
                        <a:schemeClr val="tx2"/>
                      </a:solidFill>
                      <a:prstDash val="solid"/>
                      <a:round/>
                      <a:headEnd type="none" w="med" len="med"/>
                      <a:tailEnd type="none" w="med" len="med"/>
                    </a:lnR>
                    <a:lnT w="19050" cap="flat" cmpd="sng" algn="ctr">
                      <a:solidFill>
                        <a:schemeClr val="tx2"/>
                      </a:solidFill>
                      <a:prstDash val="solid"/>
                      <a:round/>
                      <a:headEnd type="none" w="med" len="med"/>
                      <a:tailEnd type="none" w="med" len="med"/>
                    </a:lnT>
                    <a:lnB w="19050" cap="flat" cmpd="sng" algn="ctr">
                      <a:solidFill>
                        <a:schemeClr val="tx2"/>
                      </a:solidFill>
                      <a:prstDash val="solid"/>
                      <a:round/>
                      <a:headEnd type="none" w="med" len="med"/>
                      <a:tailEnd type="none" w="med" len="med"/>
                    </a:lnB>
                    <a:noFill/>
                  </a:tcPr>
                </a:tc>
                <a:tc hMerge="1">
                  <a:txBody>
                    <a:bodyPr/>
                    <a:lstStyle/>
                    <a:p>
                      <a:endParaRPr lang="en-IN"/>
                    </a:p>
                  </a:txBody>
                  <a:tcPr/>
                </a:tc>
                <a:extLst>
                  <a:ext uri="{0D108BD9-81ED-4DB2-BD59-A6C34878D82A}">
                    <a16:rowId xmlns:a16="http://schemas.microsoft.com/office/drawing/2014/main" val="335472699"/>
                  </a:ext>
                </a:extLst>
              </a:tr>
              <a:tr h="273404">
                <a:tc gridSpan="2">
                  <a:txBody>
                    <a:bodyPr/>
                    <a:lstStyle/>
                    <a:p>
                      <a:pPr algn="ctr"/>
                      <a:endParaRPr lang="en-US" sz="1400" dirty="0">
                        <a:solidFill>
                          <a:schemeClr val="tx1"/>
                        </a:solidFill>
                      </a:endParaRPr>
                    </a:p>
                  </a:txBody>
                  <a:tcPr>
                    <a:lnL w="19050" cap="flat" cmpd="sng" algn="ctr">
                      <a:solidFill>
                        <a:schemeClr val="tx2"/>
                      </a:solidFill>
                      <a:prstDash val="solid"/>
                      <a:round/>
                      <a:headEnd type="none" w="med" len="med"/>
                      <a:tailEnd type="none" w="med" len="med"/>
                    </a:lnL>
                    <a:lnR w="19050" cap="flat" cmpd="sng" algn="ctr">
                      <a:solidFill>
                        <a:schemeClr val="tx2"/>
                      </a:solidFill>
                      <a:prstDash val="solid"/>
                      <a:round/>
                      <a:headEnd type="none" w="med" len="med"/>
                      <a:tailEnd type="none" w="med" len="med"/>
                    </a:lnR>
                    <a:lnT w="19050" cap="flat" cmpd="sng" algn="ctr">
                      <a:solidFill>
                        <a:schemeClr val="tx2"/>
                      </a:solidFill>
                      <a:prstDash val="solid"/>
                      <a:round/>
                      <a:headEnd type="none" w="med" len="med"/>
                      <a:tailEnd type="none" w="med" len="med"/>
                    </a:lnT>
                    <a:lnB w="19050" cap="flat" cmpd="sng" algn="ctr">
                      <a:solidFill>
                        <a:schemeClr val="tx2"/>
                      </a:solidFill>
                      <a:prstDash val="solid"/>
                      <a:round/>
                      <a:headEnd type="none" w="med" len="med"/>
                      <a:tailEnd type="none" w="med" len="med"/>
                    </a:lnB>
                    <a:noFill/>
                  </a:tcPr>
                </a:tc>
                <a:tc hMerge="1">
                  <a:txBody>
                    <a:bodyPr/>
                    <a:lstStyle/>
                    <a:p>
                      <a:endParaRPr lang="en-IN"/>
                    </a:p>
                  </a:txBody>
                  <a:tcPr/>
                </a:tc>
                <a:extLst>
                  <a:ext uri="{0D108BD9-81ED-4DB2-BD59-A6C34878D82A}">
                    <a16:rowId xmlns:a16="http://schemas.microsoft.com/office/drawing/2014/main" val="1374586690"/>
                  </a:ext>
                </a:extLst>
              </a:tr>
              <a:tr h="381458">
                <a:tc gridSpan="2">
                  <a:txBody>
                    <a:bodyPr/>
                    <a:lstStyle/>
                    <a:p>
                      <a:pPr algn="ctr"/>
                      <a:r>
                        <a:rPr lang="en-US" sz="1800" dirty="0">
                          <a:solidFill>
                            <a:schemeClr val="tx1"/>
                          </a:solidFill>
                        </a:rPr>
                        <a:t>300</a:t>
                      </a:r>
                      <a:endParaRPr lang="en-US" sz="1400" dirty="0">
                        <a:solidFill>
                          <a:schemeClr val="tx1"/>
                        </a:solidFill>
                      </a:endParaRPr>
                    </a:p>
                  </a:txBody>
                  <a:tcPr>
                    <a:lnL w="19050" cap="flat" cmpd="sng" algn="ctr">
                      <a:solidFill>
                        <a:schemeClr val="tx2"/>
                      </a:solidFill>
                      <a:prstDash val="solid"/>
                      <a:round/>
                      <a:headEnd type="none" w="med" len="med"/>
                      <a:tailEnd type="none" w="med" len="med"/>
                    </a:lnL>
                    <a:lnR w="19050" cap="flat" cmpd="sng" algn="ctr">
                      <a:solidFill>
                        <a:schemeClr val="tx2"/>
                      </a:solidFill>
                      <a:prstDash val="solid"/>
                      <a:round/>
                      <a:headEnd type="none" w="med" len="med"/>
                      <a:tailEnd type="none" w="med" len="med"/>
                    </a:lnR>
                    <a:lnT w="19050" cap="flat" cmpd="sng" algn="ctr">
                      <a:solidFill>
                        <a:schemeClr val="tx2"/>
                      </a:solidFill>
                      <a:prstDash val="solid"/>
                      <a:round/>
                      <a:headEnd type="none" w="med" len="med"/>
                      <a:tailEnd type="none" w="med" len="med"/>
                    </a:lnT>
                    <a:lnB w="19050" cap="flat" cmpd="sng" algn="ctr">
                      <a:solidFill>
                        <a:schemeClr val="tx2"/>
                      </a:solidFill>
                      <a:prstDash val="solid"/>
                      <a:round/>
                      <a:headEnd type="none" w="med" len="med"/>
                      <a:tailEnd type="none" w="med" len="med"/>
                    </a:lnB>
                    <a:noFill/>
                  </a:tcPr>
                </a:tc>
                <a:tc hMerge="1">
                  <a:txBody>
                    <a:bodyPr/>
                    <a:lstStyle/>
                    <a:p>
                      <a:endParaRPr lang="en-IN"/>
                    </a:p>
                  </a:txBody>
                  <a:tcPr/>
                </a:tc>
                <a:extLst>
                  <a:ext uri="{0D108BD9-81ED-4DB2-BD59-A6C34878D82A}">
                    <a16:rowId xmlns:a16="http://schemas.microsoft.com/office/drawing/2014/main" val="2862552603"/>
                  </a:ext>
                </a:extLst>
              </a:tr>
            </a:tbl>
          </a:graphicData>
        </a:graphic>
      </p:graphicFrame>
      <p:sp>
        <p:nvSpPr>
          <p:cNvPr id="5" name="TextBox 4">
            <a:extLst>
              <a:ext uri="{FF2B5EF4-FFF2-40B4-BE49-F238E27FC236}">
                <a16:creationId xmlns:a16="http://schemas.microsoft.com/office/drawing/2014/main" id="{ABB06C64-AB23-4EE2-B3C3-59BCC4B2EBA4}"/>
              </a:ext>
            </a:extLst>
          </p:cNvPr>
          <p:cNvSpPr txBox="1"/>
          <p:nvPr/>
        </p:nvSpPr>
        <p:spPr>
          <a:xfrm>
            <a:off x="4114800" y="1219200"/>
            <a:ext cx="572502" cy="369332"/>
          </a:xfrm>
          <a:prstGeom prst="rect">
            <a:avLst/>
          </a:prstGeom>
          <a:noFill/>
        </p:spPr>
        <p:txBody>
          <a:bodyPr wrap="square" rtlCol="0">
            <a:spAutoFit/>
          </a:bodyPr>
          <a:lstStyle/>
          <a:p>
            <a:r>
              <a:rPr lang="en-IN" dirty="0"/>
              <a:t>200</a:t>
            </a:r>
          </a:p>
        </p:txBody>
      </p:sp>
      <p:sp>
        <p:nvSpPr>
          <p:cNvPr id="6" name="TextBox 5">
            <a:extLst>
              <a:ext uri="{FF2B5EF4-FFF2-40B4-BE49-F238E27FC236}">
                <a16:creationId xmlns:a16="http://schemas.microsoft.com/office/drawing/2014/main" id="{B6D8E198-EA46-4B8C-99D6-1835980139D2}"/>
              </a:ext>
            </a:extLst>
          </p:cNvPr>
          <p:cNvSpPr txBox="1"/>
          <p:nvPr/>
        </p:nvSpPr>
        <p:spPr>
          <a:xfrm>
            <a:off x="4114800" y="1572112"/>
            <a:ext cx="572502" cy="369332"/>
          </a:xfrm>
          <a:prstGeom prst="rect">
            <a:avLst/>
          </a:prstGeom>
          <a:noFill/>
        </p:spPr>
        <p:txBody>
          <a:bodyPr wrap="square" rtlCol="0">
            <a:spAutoFit/>
          </a:bodyPr>
          <a:lstStyle/>
          <a:p>
            <a:r>
              <a:rPr lang="en-IN" dirty="0"/>
              <a:t>201</a:t>
            </a:r>
          </a:p>
        </p:txBody>
      </p:sp>
      <p:sp>
        <p:nvSpPr>
          <p:cNvPr id="7" name="TextBox 6">
            <a:extLst>
              <a:ext uri="{FF2B5EF4-FFF2-40B4-BE49-F238E27FC236}">
                <a16:creationId xmlns:a16="http://schemas.microsoft.com/office/drawing/2014/main" id="{219FC83F-76FB-4DD1-97EC-8E0B25EF93E6}"/>
              </a:ext>
            </a:extLst>
          </p:cNvPr>
          <p:cNvSpPr txBox="1"/>
          <p:nvPr/>
        </p:nvSpPr>
        <p:spPr>
          <a:xfrm>
            <a:off x="4114800" y="1955935"/>
            <a:ext cx="572502" cy="369332"/>
          </a:xfrm>
          <a:prstGeom prst="rect">
            <a:avLst/>
          </a:prstGeom>
          <a:noFill/>
        </p:spPr>
        <p:txBody>
          <a:bodyPr wrap="square" rtlCol="0">
            <a:spAutoFit/>
          </a:bodyPr>
          <a:lstStyle/>
          <a:p>
            <a:r>
              <a:rPr lang="en-IN" dirty="0"/>
              <a:t>202</a:t>
            </a:r>
          </a:p>
        </p:txBody>
      </p:sp>
      <p:sp>
        <p:nvSpPr>
          <p:cNvPr id="8" name="TextBox 7">
            <a:extLst>
              <a:ext uri="{FF2B5EF4-FFF2-40B4-BE49-F238E27FC236}">
                <a16:creationId xmlns:a16="http://schemas.microsoft.com/office/drawing/2014/main" id="{8ED78E46-D063-46A3-B044-CBAF5DE9453A}"/>
              </a:ext>
            </a:extLst>
          </p:cNvPr>
          <p:cNvSpPr txBox="1"/>
          <p:nvPr/>
        </p:nvSpPr>
        <p:spPr>
          <a:xfrm>
            <a:off x="4112816" y="3032544"/>
            <a:ext cx="572502" cy="369332"/>
          </a:xfrm>
          <a:prstGeom prst="rect">
            <a:avLst/>
          </a:prstGeom>
          <a:noFill/>
        </p:spPr>
        <p:txBody>
          <a:bodyPr wrap="square" rtlCol="0">
            <a:spAutoFit/>
          </a:bodyPr>
          <a:lstStyle/>
          <a:p>
            <a:r>
              <a:rPr lang="en-IN" dirty="0"/>
              <a:t>399</a:t>
            </a:r>
          </a:p>
        </p:txBody>
      </p:sp>
      <p:sp>
        <p:nvSpPr>
          <p:cNvPr id="9" name="TextBox 8">
            <a:extLst>
              <a:ext uri="{FF2B5EF4-FFF2-40B4-BE49-F238E27FC236}">
                <a16:creationId xmlns:a16="http://schemas.microsoft.com/office/drawing/2014/main" id="{522EC67F-3AD2-40B7-9E5B-525EBFC3508D}"/>
              </a:ext>
            </a:extLst>
          </p:cNvPr>
          <p:cNvSpPr txBox="1"/>
          <p:nvPr/>
        </p:nvSpPr>
        <p:spPr>
          <a:xfrm>
            <a:off x="4114800" y="3412434"/>
            <a:ext cx="572502" cy="369332"/>
          </a:xfrm>
          <a:prstGeom prst="rect">
            <a:avLst/>
          </a:prstGeom>
          <a:noFill/>
        </p:spPr>
        <p:txBody>
          <a:bodyPr wrap="square" rtlCol="0">
            <a:spAutoFit/>
          </a:bodyPr>
          <a:lstStyle/>
          <a:p>
            <a:r>
              <a:rPr lang="en-IN" dirty="0"/>
              <a:t>400</a:t>
            </a:r>
          </a:p>
        </p:txBody>
      </p:sp>
      <p:sp>
        <p:nvSpPr>
          <p:cNvPr id="10" name="TextBox 9">
            <a:extLst>
              <a:ext uri="{FF2B5EF4-FFF2-40B4-BE49-F238E27FC236}">
                <a16:creationId xmlns:a16="http://schemas.microsoft.com/office/drawing/2014/main" id="{B6E78661-7885-49AA-B0F3-91FFAACA8AB6}"/>
              </a:ext>
            </a:extLst>
          </p:cNvPr>
          <p:cNvSpPr txBox="1"/>
          <p:nvPr/>
        </p:nvSpPr>
        <p:spPr>
          <a:xfrm>
            <a:off x="4112816" y="4038600"/>
            <a:ext cx="572502" cy="369332"/>
          </a:xfrm>
          <a:prstGeom prst="rect">
            <a:avLst/>
          </a:prstGeom>
          <a:noFill/>
        </p:spPr>
        <p:txBody>
          <a:bodyPr wrap="square" rtlCol="0">
            <a:spAutoFit/>
          </a:bodyPr>
          <a:lstStyle/>
          <a:p>
            <a:r>
              <a:rPr lang="en-IN" dirty="0"/>
              <a:t>500</a:t>
            </a:r>
          </a:p>
        </p:txBody>
      </p:sp>
      <p:sp>
        <p:nvSpPr>
          <p:cNvPr id="11" name="TextBox 10">
            <a:extLst>
              <a:ext uri="{FF2B5EF4-FFF2-40B4-BE49-F238E27FC236}">
                <a16:creationId xmlns:a16="http://schemas.microsoft.com/office/drawing/2014/main" id="{60255BCE-635D-460A-90A6-FD857BBD8864}"/>
              </a:ext>
            </a:extLst>
          </p:cNvPr>
          <p:cNvSpPr txBox="1"/>
          <p:nvPr/>
        </p:nvSpPr>
        <p:spPr>
          <a:xfrm>
            <a:off x="4121426" y="4701207"/>
            <a:ext cx="572502" cy="369332"/>
          </a:xfrm>
          <a:prstGeom prst="rect">
            <a:avLst/>
          </a:prstGeom>
          <a:noFill/>
        </p:spPr>
        <p:txBody>
          <a:bodyPr wrap="square" rtlCol="0">
            <a:spAutoFit/>
          </a:bodyPr>
          <a:lstStyle/>
          <a:p>
            <a:r>
              <a:rPr lang="en-IN" dirty="0"/>
              <a:t>600</a:t>
            </a:r>
          </a:p>
        </p:txBody>
      </p:sp>
      <p:sp>
        <p:nvSpPr>
          <p:cNvPr id="12" name="TextBox 11">
            <a:extLst>
              <a:ext uri="{FF2B5EF4-FFF2-40B4-BE49-F238E27FC236}">
                <a16:creationId xmlns:a16="http://schemas.microsoft.com/office/drawing/2014/main" id="{73606804-75EC-420A-95DD-B3917EB6DD56}"/>
              </a:ext>
            </a:extLst>
          </p:cNvPr>
          <p:cNvSpPr txBox="1"/>
          <p:nvPr/>
        </p:nvSpPr>
        <p:spPr>
          <a:xfrm>
            <a:off x="4119442" y="5347251"/>
            <a:ext cx="572502" cy="369332"/>
          </a:xfrm>
          <a:prstGeom prst="rect">
            <a:avLst/>
          </a:prstGeom>
          <a:noFill/>
        </p:spPr>
        <p:txBody>
          <a:bodyPr wrap="square" rtlCol="0">
            <a:spAutoFit/>
          </a:bodyPr>
          <a:lstStyle/>
          <a:p>
            <a:r>
              <a:rPr lang="en-IN" dirty="0"/>
              <a:t>702</a:t>
            </a:r>
          </a:p>
        </p:txBody>
      </p:sp>
      <p:sp>
        <p:nvSpPr>
          <p:cNvPr id="13" name="TextBox 12">
            <a:extLst>
              <a:ext uri="{FF2B5EF4-FFF2-40B4-BE49-F238E27FC236}">
                <a16:creationId xmlns:a16="http://schemas.microsoft.com/office/drawing/2014/main" id="{DF087B1C-D8EC-4391-A57E-1784B331D66F}"/>
              </a:ext>
            </a:extLst>
          </p:cNvPr>
          <p:cNvSpPr txBox="1"/>
          <p:nvPr/>
        </p:nvSpPr>
        <p:spPr>
          <a:xfrm>
            <a:off x="4132020" y="6028225"/>
            <a:ext cx="572502" cy="369332"/>
          </a:xfrm>
          <a:prstGeom prst="rect">
            <a:avLst/>
          </a:prstGeom>
          <a:noFill/>
        </p:spPr>
        <p:txBody>
          <a:bodyPr wrap="square" rtlCol="0">
            <a:spAutoFit/>
          </a:bodyPr>
          <a:lstStyle/>
          <a:p>
            <a:r>
              <a:rPr lang="en-IN" dirty="0"/>
              <a:t>800</a:t>
            </a:r>
          </a:p>
        </p:txBody>
      </p:sp>
      <p:sp>
        <p:nvSpPr>
          <p:cNvPr id="14" name="TextBox 13">
            <a:extLst>
              <a:ext uri="{FF2B5EF4-FFF2-40B4-BE49-F238E27FC236}">
                <a16:creationId xmlns:a16="http://schemas.microsoft.com/office/drawing/2014/main" id="{70CF947D-D121-4662-BB4D-C20EA208D2E6}"/>
              </a:ext>
            </a:extLst>
          </p:cNvPr>
          <p:cNvSpPr txBox="1"/>
          <p:nvPr/>
        </p:nvSpPr>
        <p:spPr>
          <a:xfrm>
            <a:off x="5760840" y="838200"/>
            <a:ext cx="1014222" cy="323622"/>
          </a:xfrm>
          <a:prstGeom prst="rect">
            <a:avLst/>
          </a:prstGeom>
          <a:noFill/>
        </p:spPr>
        <p:txBody>
          <a:bodyPr wrap="square" rtlCol="0">
            <a:spAutoFit/>
          </a:bodyPr>
          <a:lstStyle/>
          <a:p>
            <a:r>
              <a:rPr lang="en-IN" dirty="0"/>
              <a:t>Memory</a:t>
            </a:r>
          </a:p>
        </p:txBody>
      </p:sp>
      <p:sp>
        <p:nvSpPr>
          <p:cNvPr id="15" name="TextBox 14">
            <a:extLst>
              <a:ext uri="{FF2B5EF4-FFF2-40B4-BE49-F238E27FC236}">
                <a16:creationId xmlns:a16="http://schemas.microsoft.com/office/drawing/2014/main" id="{7B3FC693-A505-4447-A4AA-CF896A3C967B}"/>
              </a:ext>
            </a:extLst>
          </p:cNvPr>
          <p:cNvSpPr txBox="1"/>
          <p:nvPr/>
        </p:nvSpPr>
        <p:spPr>
          <a:xfrm>
            <a:off x="3720117" y="871576"/>
            <a:ext cx="1014222" cy="369332"/>
          </a:xfrm>
          <a:prstGeom prst="rect">
            <a:avLst/>
          </a:prstGeom>
          <a:noFill/>
        </p:spPr>
        <p:txBody>
          <a:bodyPr wrap="square" rtlCol="0">
            <a:spAutoFit/>
          </a:bodyPr>
          <a:lstStyle/>
          <a:p>
            <a:r>
              <a:rPr lang="en-IN" dirty="0"/>
              <a:t>Address</a:t>
            </a:r>
          </a:p>
        </p:txBody>
      </p:sp>
      <p:graphicFrame>
        <p:nvGraphicFramePr>
          <p:cNvPr id="16" name="Table 15">
            <a:extLst>
              <a:ext uri="{FF2B5EF4-FFF2-40B4-BE49-F238E27FC236}">
                <a16:creationId xmlns:a16="http://schemas.microsoft.com/office/drawing/2014/main" id="{F591B97B-425F-4833-8BBF-9C434ECEDB38}"/>
              </a:ext>
            </a:extLst>
          </p:cNvPr>
          <p:cNvGraphicFramePr>
            <a:graphicFrameLocks noGrp="1"/>
          </p:cNvGraphicFramePr>
          <p:nvPr>
            <p:extLst>
              <p:ext uri="{D42A27DB-BD31-4B8C-83A1-F6EECF244321}">
                <p14:modId xmlns:p14="http://schemas.microsoft.com/office/powerpoint/2010/main" val="1538663088"/>
              </p:ext>
            </p:extLst>
          </p:nvPr>
        </p:nvGraphicFramePr>
        <p:xfrm>
          <a:off x="838200" y="1385938"/>
          <a:ext cx="1600200" cy="370840"/>
        </p:xfrm>
        <a:graphic>
          <a:graphicData uri="http://schemas.openxmlformats.org/drawingml/2006/table">
            <a:tbl>
              <a:tblPr firstRow="1">
                <a:tableStyleId>{5C22544A-7EE6-4342-B048-85BDC9FD1C3A}</a:tableStyleId>
              </a:tblPr>
              <a:tblGrid>
                <a:gridCol w="1600200">
                  <a:extLst>
                    <a:ext uri="{9D8B030D-6E8A-4147-A177-3AD203B41FA5}">
                      <a16:colId xmlns:a16="http://schemas.microsoft.com/office/drawing/2014/main" val="20000"/>
                    </a:ext>
                  </a:extLst>
                </a:gridCol>
              </a:tblGrid>
              <a:tr h="370840">
                <a:tc>
                  <a:txBody>
                    <a:bodyPr/>
                    <a:lstStyle/>
                    <a:p>
                      <a:pPr algn="ctr"/>
                      <a:r>
                        <a:rPr lang="en-US" b="0" dirty="0">
                          <a:solidFill>
                            <a:schemeClr val="tx1"/>
                          </a:solidFill>
                        </a:rPr>
                        <a:t>PC = 200</a:t>
                      </a:r>
                    </a:p>
                  </a:txBody>
                  <a:tcPr>
                    <a:lnL w="19050" cap="flat" cmpd="sng" algn="ctr">
                      <a:solidFill>
                        <a:schemeClr val="tx2"/>
                      </a:solidFill>
                      <a:prstDash val="solid"/>
                      <a:round/>
                      <a:headEnd type="none" w="med" len="med"/>
                      <a:tailEnd type="none" w="med" len="med"/>
                    </a:lnL>
                    <a:lnR w="19050" cap="flat" cmpd="sng" algn="ctr">
                      <a:solidFill>
                        <a:schemeClr val="tx2"/>
                      </a:solidFill>
                      <a:prstDash val="solid"/>
                      <a:round/>
                      <a:headEnd type="none" w="med" len="med"/>
                      <a:tailEnd type="none" w="med" len="med"/>
                    </a:lnR>
                    <a:lnT w="19050" cap="flat" cmpd="sng" algn="ctr">
                      <a:solidFill>
                        <a:schemeClr val="tx2"/>
                      </a:solidFill>
                      <a:prstDash val="solid"/>
                      <a:round/>
                      <a:headEnd type="none" w="med" len="med"/>
                      <a:tailEnd type="none" w="med" len="med"/>
                    </a:lnT>
                    <a:lnB w="1905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17" name="Table 16">
            <a:extLst>
              <a:ext uri="{FF2B5EF4-FFF2-40B4-BE49-F238E27FC236}">
                <a16:creationId xmlns:a16="http://schemas.microsoft.com/office/drawing/2014/main" id="{6E8D88B3-9DAC-4ACE-9D48-7F1D17321856}"/>
              </a:ext>
            </a:extLst>
          </p:cNvPr>
          <p:cNvGraphicFramePr>
            <a:graphicFrameLocks noGrp="1"/>
          </p:cNvGraphicFramePr>
          <p:nvPr>
            <p:extLst>
              <p:ext uri="{D42A27DB-BD31-4B8C-83A1-F6EECF244321}">
                <p14:modId xmlns:p14="http://schemas.microsoft.com/office/powerpoint/2010/main" val="1446676198"/>
              </p:ext>
            </p:extLst>
          </p:nvPr>
        </p:nvGraphicFramePr>
        <p:xfrm>
          <a:off x="838200" y="2219960"/>
          <a:ext cx="1600200" cy="370840"/>
        </p:xfrm>
        <a:graphic>
          <a:graphicData uri="http://schemas.openxmlformats.org/drawingml/2006/table">
            <a:tbl>
              <a:tblPr firstRow="1">
                <a:tableStyleId>{5C22544A-7EE6-4342-B048-85BDC9FD1C3A}</a:tableStyleId>
              </a:tblPr>
              <a:tblGrid>
                <a:gridCol w="1600200">
                  <a:extLst>
                    <a:ext uri="{9D8B030D-6E8A-4147-A177-3AD203B41FA5}">
                      <a16:colId xmlns:a16="http://schemas.microsoft.com/office/drawing/2014/main" val="20000"/>
                    </a:ext>
                  </a:extLst>
                </a:gridCol>
              </a:tblGrid>
              <a:tr h="370840">
                <a:tc>
                  <a:txBody>
                    <a:bodyPr/>
                    <a:lstStyle/>
                    <a:p>
                      <a:pPr algn="ctr"/>
                      <a:r>
                        <a:rPr lang="en-US" b="0" dirty="0">
                          <a:solidFill>
                            <a:schemeClr val="tx1"/>
                          </a:solidFill>
                        </a:rPr>
                        <a:t>R1 = 400</a:t>
                      </a:r>
                    </a:p>
                  </a:txBody>
                  <a:tcPr>
                    <a:lnL w="19050" cap="flat" cmpd="sng" algn="ctr">
                      <a:solidFill>
                        <a:schemeClr val="tx2"/>
                      </a:solidFill>
                      <a:prstDash val="solid"/>
                      <a:round/>
                      <a:headEnd type="none" w="med" len="med"/>
                      <a:tailEnd type="none" w="med" len="med"/>
                    </a:lnL>
                    <a:lnR w="19050" cap="flat" cmpd="sng" algn="ctr">
                      <a:solidFill>
                        <a:schemeClr val="tx2"/>
                      </a:solidFill>
                      <a:prstDash val="solid"/>
                      <a:round/>
                      <a:headEnd type="none" w="med" len="med"/>
                      <a:tailEnd type="none" w="med" len="med"/>
                    </a:lnR>
                    <a:lnT w="19050" cap="flat" cmpd="sng" algn="ctr">
                      <a:solidFill>
                        <a:schemeClr val="tx2"/>
                      </a:solidFill>
                      <a:prstDash val="solid"/>
                      <a:round/>
                      <a:headEnd type="none" w="med" len="med"/>
                      <a:tailEnd type="none" w="med" len="med"/>
                    </a:lnT>
                    <a:lnB w="1905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18" name="Table 17">
            <a:extLst>
              <a:ext uri="{FF2B5EF4-FFF2-40B4-BE49-F238E27FC236}">
                <a16:creationId xmlns:a16="http://schemas.microsoft.com/office/drawing/2014/main" id="{1788C7EE-4E26-47D2-837C-BFD9EC49272B}"/>
              </a:ext>
            </a:extLst>
          </p:cNvPr>
          <p:cNvGraphicFramePr>
            <a:graphicFrameLocks noGrp="1"/>
          </p:cNvGraphicFramePr>
          <p:nvPr>
            <p:extLst>
              <p:ext uri="{D42A27DB-BD31-4B8C-83A1-F6EECF244321}">
                <p14:modId xmlns:p14="http://schemas.microsoft.com/office/powerpoint/2010/main" val="3404031082"/>
              </p:ext>
            </p:extLst>
          </p:nvPr>
        </p:nvGraphicFramePr>
        <p:xfrm>
          <a:off x="838200" y="3048000"/>
          <a:ext cx="1600200" cy="370840"/>
        </p:xfrm>
        <a:graphic>
          <a:graphicData uri="http://schemas.openxmlformats.org/drawingml/2006/table">
            <a:tbl>
              <a:tblPr firstRow="1">
                <a:tableStyleId>{5C22544A-7EE6-4342-B048-85BDC9FD1C3A}</a:tableStyleId>
              </a:tblPr>
              <a:tblGrid>
                <a:gridCol w="1600200">
                  <a:extLst>
                    <a:ext uri="{9D8B030D-6E8A-4147-A177-3AD203B41FA5}">
                      <a16:colId xmlns:a16="http://schemas.microsoft.com/office/drawing/2014/main" val="20000"/>
                    </a:ext>
                  </a:extLst>
                </a:gridCol>
              </a:tblGrid>
              <a:tr h="370840">
                <a:tc>
                  <a:txBody>
                    <a:bodyPr/>
                    <a:lstStyle/>
                    <a:p>
                      <a:pPr algn="ctr"/>
                      <a:r>
                        <a:rPr lang="en-US" b="0" dirty="0">
                          <a:solidFill>
                            <a:schemeClr val="tx1"/>
                          </a:solidFill>
                        </a:rPr>
                        <a:t>XR = 100</a:t>
                      </a:r>
                    </a:p>
                  </a:txBody>
                  <a:tcPr>
                    <a:lnL w="19050" cap="flat" cmpd="sng" algn="ctr">
                      <a:solidFill>
                        <a:schemeClr val="tx2"/>
                      </a:solidFill>
                      <a:prstDash val="solid"/>
                      <a:round/>
                      <a:headEnd type="none" w="med" len="med"/>
                      <a:tailEnd type="none" w="med" len="med"/>
                    </a:lnL>
                    <a:lnR w="19050" cap="flat" cmpd="sng" algn="ctr">
                      <a:solidFill>
                        <a:schemeClr val="tx2"/>
                      </a:solidFill>
                      <a:prstDash val="solid"/>
                      <a:round/>
                      <a:headEnd type="none" w="med" len="med"/>
                      <a:tailEnd type="none" w="med" len="med"/>
                    </a:lnR>
                    <a:lnT w="19050" cap="flat" cmpd="sng" algn="ctr">
                      <a:solidFill>
                        <a:schemeClr val="tx2"/>
                      </a:solidFill>
                      <a:prstDash val="solid"/>
                      <a:round/>
                      <a:headEnd type="none" w="med" len="med"/>
                      <a:tailEnd type="none" w="med" len="med"/>
                    </a:lnT>
                    <a:lnB w="1905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19" name="Table 18">
            <a:extLst>
              <a:ext uri="{FF2B5EF4-FFF2-40B4-BE49-F238E27FC236}">
                <a16:creationId xmlns:a16="http://schemas.microsoft.com/office/drawing/2014/main" id="{95C47728-2270-4557-98B0-6CEB632FDC1A}"/>
              </a:ext>
            </a:extLst>
          </p:cNvPr>
          <p:cNvGraphicFramePr>
            <a:graphicFrameLocks noGrp="1"/>
          </p:cNvGraphicFramePr>
          <p:nvPr>
            <p:extLst>
              <p:ext uri="{D42A27DB-BD31-4B8C-83A1-F6EECF244321}">
                <p14:modId xmlns:p14="http://schemas.microsoft.com/office/powerpoint/2010/main" val="1657728532"/>
              </p:ext>
            </p:extLst>
          </p:nvPr>
        </p:nvGraphicFramePr>
        <p:xfrm>
          <a:off x="838200" y="3882022"/>
          <a:ext cx="1600200" cy="370840"/>
        </p:xfrm>
        <a:graphic>
          <a:graphicData uri="http://schemas.openxmlformats.org/drawingml/2006/table">
            <a:tbl>
              <a:tblPr firstRow="1">
                <a:tableStyleId>{5C22544A-7EE6-4342-B048-85BDC9FD1C3A}</a:tableStyleId>
              </a:tblPr>
              <a:tblGrid>
                <a:gridCol w="1600200">
                  <a:extLst>
                    <a:ext uri="{9D8B030D-6E8A-4147-A177-3AD203B41FA5}">
                      <a16:colId xmlns:a16="http://schemas.microsoft.com/office/drawing/2014/main" val="20000"/>
                    </a:ext>
                  </a:extLst>
                </a:gridCol>
              </a:tblGrid>
              <a:tr h="370840">
                <a:tc>
                  <a:txBody>
                    <a:bodyPr/>
                    <a:lstStyle/>
                    <a:p>
                      <a:pPr algn="ctr"/>
                      <a:r>
                        <a:rPr lang="en-US" b="0" dirty="0">
                          <a:solidFill>
                            <a:schemeClr val="tx1"/>
                          </a:solidFill>
                        </a:rPr>
                        <a:t>AC</a:t>
                      </a:r>
                    </a:p>
                  </a:txBody>
                  <a:tcPr>
                    <a:lnL w="19050" cap="flat" cmpd="sng" algn="ctr">
                      <a:solidFill>
                        <a:schemeClr val="tx2"/>
                      </a:solidFill>
                      <a:prstDash val="solid"/>
                      <a:round/>
                      <a:headEnd type="none" w="med" len="med"/>
                      <a:tailEnd type="none" w="med" len="med"/>
                    </a:lnL>
                    <a:lnR w="19050" cap="flat" cmpd="sng" algn="ctr">
                      <a:solidFill>
                        <a:schemeClr val="tx2"/>
                      </a:solidFill>
                      <a:prstDash val="solid"/>
                      <a:round/>
                      <a:headEnd type="none" w="med" len="med"/>
                      <a:tailEnd type="none" w="med" len="med"/>
                    </a:lnR>
                    <a:lnT w="19050" cap="flat" cmpd="sng" algn="ctr">
                      <a:solidFill>
                        <a:schemeClr val="tx2"/>
                      </a:solidFill>
                      <a:prstDash val="solid"/>
                      <a:round/>
                      <a:headEnd type="none" w="med" len="med"/>
                      <a:tailEnd type="none" w="med" len="med"/>
                    </a:lnT>
                    <a:lnB w="1905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1824137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477000"/>
          </a:xfrm>
        </p:spPr>
        <p:txBody>
          <a:bodyPr>
            <a:noAutofit/>
          </a:bodyPr>
          <a:lstStyle/>
          <a:p>
            <a:r>
              <a:rPr lang="en-US" sz="9600" dirty="0"/>
              <a:t>Data transfer &amp; manipulation instructions</a:t>
            </a:r>
          </a:p>
        </p:txBody>
      </p:sp>
      <p:sp>
        <p:nvSpPr>
          <p:cNvPr id="4" name="Rektangel 11"/>
          <p:cNvSpPr/>
          <p:nvPr/>
        </p:nvSpPr>
        <p:spPr>
          <a:xfrm>
            <a:off x="0" y="6477000"/>
            <a:ext cx="91440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883">
              <a:defRPr/>
            </a:pPr>
            <a:r>
              <a:rPr lang="da-DK" noProof="1">
                <a:solidFill>
                  <a:srgbClr val="FFFFFF"/>
                </a:solidFill>
                <a:ea typeface="Open Sans" panose="020B0606030504020204" pitchFamily="34" charset="0"/>
                <a:cs typeface="Open Sans" panose="020B0606030504020204" pitchFamily="34" charset="0"/>
              </a:rPr>
              <a:t>Unit – 5: Central Processing Unit                               Darshan Institute of Engineering &amp; Technology</a:t>
            </a:r>
          </a:p>
        </p:txBody>
      </p:sp>
    </p:spTree>
    <p:extLst>
      <p:ext uri="{BB962C8B-B14F-4D97-AF65-F5344CB8AC3E}">
        <p14:creationId xmlns:p14="http://schemas.microsoft.com/office/powerpoint/2010/main" val="32606890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transfer instructions</a:t>
            </a:r>
          </a:p>
        </p:txBody>
      </p:sp>
      <p:sp>
        <p:nvSpPr>
          <p:cNvPr id="3" name="Content Placeholder 2"/>
          <p:cNvSpPr>
            <a:spLocks noGrp="1"/>
          </p:cNvSpPr>
          <p:nvPr>
            <p:ph idx="1"/>
          </p:nvPr>
        </p:nvSpPr>
        <p:spPr>
          <a:xfrm>
            <a:off x="190500" y="990600"/>
            <a:ext cx="8763000" cy="1828800"/>
          </a:xfrm>
        </p:spPr>
        <p:txBody>
          <a:bodyPr>
            <a:normAutofit fontScale="92500" lnSpcReduction="20000"/>
          </a:bodyPr>
          <a:lstStyle/>
          <a:p>
            <a:pPr algn="just"/>
            <a:r>
              <a:rPr lang="en-US" dirty="0"/>
              <a:t>Data transfer instructions move data from one place in the computer to another without changing the data content. </a:t>
            </a:r>
          </a:p>
          <a:p>
            <a:pPr algn="just"/>
            <a:r>
              <a:rPr lang="en-US" dirty="0"/>
              <a:t>The most common transfers are between memory and processor registers, between processor registers and input or output, and between the processor registers themselves.</a:t>
            </a:r>
          </a:p>
        </p:txBody>
      </p:sp>
      <p:graphicFrame>
        <p:nvGraphicFramePr>
          <p:cNvPr id="4" name="Content Placeholder 4"/>
          <p:cNvGraphicFramePr>
            <a:graphicFrameLocks/>
          </p:cNvGraphicFramePr>
          <p:nvPr>
            <p:extLst>
              <p:ext uri="{D42A27DB-BD31-4B8C-83A1-F6EECF244321}">
                <p14:modId xmlns:p14="http://schemas.microsoft.com/office/powerpoint/2010/main" val="3132274899"/>
              </p:ext>
            </p:extLst>
          </p:nvPr>
        </p:nvGraphicFramePr>
        <p:xfrm>
          <a:off x="1828800" y="2743200"/>
          <a:ext cx="6515100" cy="3566160"/>
        </p:xfrm>
        <a:graphic>
          <a:graphicData uri="http://schemas.openxmlformats.org/drawingml/2006/table">
            <a:tbl>
              <a:tblPr firstRow="1">
                <a:tableStyleId>{5C22544A-7EE6-4342-B048-85BDC9FD1C3A}</a:tableStyleId>
              </a:tblPr>
              <a:tblGrid>
                <a:gridCol w="3257550">
                  <a:extLst>
                    <a:ext uri="{9D8B030D-6E8A-4147-A177-3AD203B41FA5}">
                      <a16:colId xmlns:a16="http://schemas.microsoft.com/office/drawing/2014/main" val="20000"/>
                    </a:ext>
                  </a:extLst>
                </a:gridCol>
                <a:gridCol w="3257550">
                  <a:extLst>
                    <a:ext uri="{9D8B030D-6E8A-4147-A177-3AD203B41FA5}">
                      <a16:colId xmlns:a16="http://schemas.microsoft.com/office/drawing/2014/main" val="20001"/>
                    </a:ext>
                  </a:extLst>
                </a:gridCol>
              </a:tblGrid>
              <a:tr h="338667">
                <a:tc>
                  <a:txBody>
                    <a:bodyPr/>
                    <a:lstStyle/>
                    <a:p>
                      <a:r>
                        <a:rPr lang="en-US" sz="2000" dirty="0"/>
                        <a:t>Name</a:t>
                      </a:r>
                    </a:p>
                  </a:txBody>
                  <a:tcPr/>
                </a:tc>
                <a:tc>
                  <a:txBody>
                    <a:bodyPr/>
                    <a:lstStyle/>
                    <a:p>
                      <a:r>
                        <a:rPr lang="en-US" sz="2000" dirty="0"/>
                        <a:t>Mnemonic</a:t>
                      </a:r>
                    </a:p>
                  </a:txBody>
                  <a:tcPr/>
                </a:tc>
                <a:extLst>
                  <a:ext uri="{0D108BD9-81ED-4DB2-BD59-A6C34878D82A}">
                    <a16:rowId xmlns:a16="http://schemas.microsoft.com/office/drawing/2014/main" val="10000"/>
                  </a:ext>
                </a:extLst>
              </a:tr>
              <a:tr h="338667">
                <a:tc>
                  <a:txBody>
                    <a:bodyPr/>
                    <a:lstStyle/>
                    <a:p>
                      <a:r>
                        <a:rPr lang="en-US" sz="2000" dirty="0"/>
                        <a:t>Load</a:t>
                      </a:r>
                    </a:p>
                  </a:txBody>
                  <a:tcPr/>
                </a:tc>
                <a:tc>
                  <a:txBody>
                    <a:bodyPr/>
                    <a:lstStyle/>
                    <a:p>
                      <a:r>
                        <a:rPr lang="en-US" sz="2000" dirty="0"/>
                        <a:t>LD</a:t>
                      </a:r>
                    </a:p>
                  </a:txBody>
                  <a:tcPr/>
                </a:tc>
                <a:extLst>
                  <a:ext uri="{0D108BD9-81ED-4DB2-BD59-A6C34878D82A}">
                    <a16:rowId xmlns:a16="http://schemas.microsoft.com/office/drawing/2014/main" val="10001"/>
                  </a:ext>
                </a:extLst>
              </a:tr>
              <a:tr h="338667">
                <a:tc>
                  <a:txBody>
                    <a:bodyPr/>
                    <a:lstStyle/>
                    <a:p>
                      <a:r>
                        <a:rPr lang="en-US" sz="2000" dirty="0"/>
                        <a:t>Store</a:t>
                      </a:r>
                    </a:p>
                  </a:txBody>
                  <a:tcPr/>
                </a:tc>
                <a:tc>
                  <a:txBody>
                    <a:bodyPr/>
                    <a:lstStyle/>
                    <a:p>
                      <a:r>
                        <a:rPr lang="en-US" sz="2000" dirty="0"/>
                        <a:t>ST</a:t>
                      </a:r>
                    </a:p>
                  </a:txBody>
                  <a:tcPr/>
                </a:tc>
                <a:extLst>
                  <a:ext uri="{0D108BD9-81ED-4DB2-BD59-A6C34878D82A}">
                    <a16:rowId xmlns:a16="http://schemas.microsoft.com/office/drawing/2014/main" val="10002"/>
                  </a:ext>
                </a:extLst>
              </a:tr>
              <a:tr h="338667">
                <a:tc>
                  <a:txBody>
                    <a:bodyPr/>
                    <a:lstStyle/>
                    <a:p>
                      <a:r>
                        <a:rPr lang="en-US" sz="2000" dirty="0"/>
                        <a:t>Move</a:t>
                      </a:r>
                    </a:p>
                  </a:txBody>
                  <a:tcPr/>
                </a:tc>
                <a:tc>
                  <a:txBody>
                    <a:bodyPr/>
                    <a:lstStyle/>
                    <a:p>
                      <a:r>
                        <a:rPr lang="en-US" sz="2000" dirty="0"/>
                        <a:t>MOV</a:t>
                      </a:r>
                    </a:p>
                  </a:txBody>
                  <a:tcPr/>
                </a:tc>
                <a:extLst>
                  <a:ext uri="{0D108BD9-81ED-4DB2-BD59-A6C34878D82A}">
                    <a16:rowId xmlns:a16="http://schemas.microsoft.com/office/drawing/2014/main" val="10003"/>
                  </a:ext>
                </a:extLst>
              </a:tr>
              <a:tr h="338667">
                <a:tc>
                  <a:txBody>
                    <a:bodyPr/>
                    <a:lstStyle/>
                    <a:p>
                      <a:r>
                        <a:rPr lang="en-US" sz="2000" dirty="0"/>
                        <a:t>Exchange</a:t>
                      </a:r>
                    </a:p>
                  </a:txBody>
                  <a:tcPr/>
                </a:tc>
                <a:tc>
                  <a:txBody>
                    <a:bodyPr/>
                    <a:lstStyle/>
                    <a:p>
                      <a:r>
                        <a:rPr lang="en-US" sz="2000" dirty="0"/>
                        <a:t>XCH</a:t>
                      </a:r>
                    </a:p>
                  </a:txBody>
                  <a:tcPr/>
                </a:tc>
                <a:extLst>
                  <a:ext uri="{0D108BD9-81ED-4DB2-BD59-A6C34878D82A}">
                    <a16:rowId xmlns:a16="http://schemas.microsoft.com/office/drawing/2014/main" val="10004"/>
                  </a:ext>
                </a:extLst>
              </a:tr>
              <a:tr h="338667">
                <a:tc>
                  <a:txBody>
                    <a:bodyPr/>
                    <a:lstStyle/>
                    <a:p>
                      <a:r>
                        <a:rPr lang="en-US" sz="2000" dirty="0"/>
                        <a:t>Input</a:t>
                      </a:r>
                    </a:p>
                  </a:txBody>
                  <a:tcPr/>
                </a:tc>
                <a:tc>
                  <a:txBody>
                    <a:bodyPr/>
                    <a:lstStyle/>
                    <a:p>
                      <a:r>
                        <a:rPr lang="en-US" sz="2000" dirty="0"/>
                        <a:t>IN</a:t>
                      </a:r>
                    </a:p>
                  </a:txBody>
                  <a:tcPr/>
                </a:tc>
                <a:extLst>
                  <a:ext uri="{0D108BD9-81ED-4DB2-BD59-A6C34878D82A}">
                    <a16:rowId xmlns:a16="http://schemas.microsoft.com/office/drawing/2014/main" val="10005"/>
                  </a:ext>
                </a:extLst>
              </a:tr>
              <a:tr h="338667">
                <a:tc>
                  <a:txBody>
                    <a:bodyPr/>
                    <a:lstStyle/>
                    <a:p>
                      <a:r>
                        <a:rPr lang="en-US" sz="2000" dirty="0"/>
                        <a:t>Output</a:t>
                      </a:r>
                    </a:p>
                  </a:txBody>
                  <a:tcPr/>
                </a:tc>
                <a:tc>
                  <a:txBody>
                    <a:bodyPr/>
                    <a:lstStyle/>
                    <a:p>
                      <a:r>
                        <a:rPr lang="en-US" sz="2000" dirty="0"/>
                        <a:t>OUT</a:t>
                      </a:r>
                    </a:p>
                  </a:txBody>
                  <a:tcPr/>
                </a:tc>
                <a:extLst>
                  <a:ext uri="{0D108BD9-81ED-4DB2-BD59-A6C34878D82A}">
                    <a16:rowId xmlns:a16="http://schemas.microsoft.com/office/drawing/2014/main" val="10006"/>
                  </a:ext>
                </a:extLst>
              </a:tr>
              <a:tr h="338667">
                <a:tc>
                  <a:txBody>
                    <a:bodyPr/>
                    <a:lstStyle/>
                    <a:p>
                      <a:r>
                        <a:rPr lang="en-US" sz="2000" dirty="0"/>
                        <a:t>Push</a:t>
                      </a:r>
                    </a:p>
                  </a:txBody>
                  <a:tcPr/>
                </a:tc>
                <a:tc>
                  <a:txBody>
                    <a:bodyPr/>
                    <a:lstStyle/>
                    <a:p>
                      <a:r>
                        <a:rPr lang="en-US" sz="2000" dirty="0"/>
                        <a:t>PUSH</a:t>
                      </a:r>
                    </a:p>
                  </a:txBody>
                  <a:tcPr/>
                </a:tc>
                <a:extLst>
                  <a:ext uri="{0D108BD9-81ED-4DB2-BD59-A6C34878D82A}">
                    <a16:rowId xmlns:a16="http://schemas.microsoft.com/office/drawing/2014/main" val="10007"/>
                  </a:ext>
                </a:extLst>
              </a:tr>
              <a:tr h="338667">
                <a:tc>
                  <a:txBody>
                    <a:bodyPr/>
                    <a:lstStyle/>
                    <a:p>
                      <a:r>
                        <a:rPr lang="en-US" sz="2000" dirty="0"/>
                        <a:t>Pop</a:t>
                      </a:r>
                    </a:p>
                  </a:txBody>
                  <a:tcPr/>
                </a:tc>
                <a:tc>
                  <a:txBody>
                    <a:bodyPr/>
                    <a:lstStyle/>
                    <a:p>
                      <a:r>
                        <a:rPr lang="en-US" sz="2000" dirty="0"/>
                        <a:t>POP</a:t>
                      </a:r>
                    </a:p>
                  </a:txBody>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2833305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91472CE-A15E-452B-8C1E-C085AB6863C4}"/>
              </a:ext>
            </a:extLst>
          </p:cNvPr>
          <p:cNvSpPr/>
          <p:nvPr/>
        </p:nvSpPr>
        <p:spPr>
          <a:xfrm>
            <a:off x="838200" y="457200"/>
            <a:ext cx="1524000" cy="381000"/>
          </a:xfrm>
          <a:prstGeom prst="rect">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R1</a:t>
            </a:r>
          </a:p>
        </p:txBody>
      </p:sp>
      <p:sp>
        <p:nvSpPr>
          <p:cNvPr id="5" name="Rectangle 4">
            <a:extLst>
              <a:ext uri="{FF2B5EF4-FFF2-40B4-BE49-F238E27FC236}">
                <a16:creationId xmlns:a16="http://schemas.microsoft.com/office/drawing/2014/main" id="{E11F6311-7682-4BF4-878E-6D19544B598C}"/>
              </a:ext>
            </a:extLst>
          </p:cNvPr>
          <p:cNvSpPr/>
          <p:nvPr/>
        </p:nvSpPr>
        <p:spPr>
          <a:xfrm>
            <a:off x="838200" y="838200"/>
            <a:ext cx="1524000" cy="381000"/>
          </a:xfrm>
          <a:prstGeom prst="rect">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R2</a:t>
            </a:r>
          </a:p>
        </p:txBody>
      </p:sp>
      <p:sp>
        <p:nvSpPr>
          <p:cNvPr id="6" name="Rectangle 5">
            <a:extLst>
              <a:ext uri="{FF2B5EF4-FFF2-40B4-BE49-F238E27FC236}">
                <a16:creationId xmlns:a16="http://schemas.microsoft.com/office/drawing/2014/main" id="{61CFE016-2DA8-4957-891B-5EF76550E64B}"/>
              </a:ext>
            </a:extLst>
          </p:cNvPr>
          <p:cNvSpPr/>
          <p:nvPr/>
        </p:nvSpPr>
        <p:spPr>
          <a:xfrm>
            <a:off x="838200" y="1219200"/>
            <a:ext cx="1524000" cy="381000"/>
          </a:xfrm>
          <a:prstGeom prst="rect">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R3</a:t>
            </a:r>
          </a:p>
        </p:txBody>
      </p:sp>
      <p:sp>
        <p:nvSpPr>
          <p:cNvPr id="7" name="Rectangle 6">
            <a:extLst>
              <a:ext uri="{FF2B5EF4-FFF2-40B4-BE49-F238E27FC236}">
                <a16:creationId xmlns:a16="http://schemas.microsoft.com/office/drawing/2014/main" id="{EB696E87-3B73-4CA5-931B-11A791CE1A84}"/>
              </a:ext>
            </a:extLst>
          </p:cNvPr>
          <p:cNvSpPr/>
          <p:nvPr/>
        </p:nvSpPr>
        <p:spPr>
          <a:xfrm>
            <a:off x="838200" y="1600200"/>
            <a:ext cx="1524000" cy="381000"/>
          </a:xfrm>
          <a:prstGeom prst="rect">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R4</a:t>
            </a:r>
          </a:p>
        </p:txBody>
      </p:sp>
      <p:sp>
        <p:nvSpPr>
          <p:cNvPr id="8" name="Rectangle 7">
            <a:extLst>
              <a:ext uri="{FF2B5EF4-FFF2-40B4-BE49-F238E27FC236}">
                <a16:creationId xmlns:a16="http://schemas.microsoft.com/office/drawing/2014/main" id="{1914E242-C54F-4D8F-8F0C-8878CA324F1C}"/>
              </a:ext>
            </a:extLst>
          </p:cNvPr>
          <p:cNvSpPr/>
          <p:nvPr/>
        </p:nvSpPr>
        <p:spPr>
          <a:xfrm>
            <a:off x="838200" y="1981200"/>
            <a:ext cx="1524000" cy="381000"/>
          </a:xfrm>
          <a:prstGeom prst="rect">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R5</a:t>
            </a:r>
          </a:p>
        </p:txBody>
      </p:sp>
      <p:sp>
        <p:nvSpPr>
          <p:cNvPr id="9" name="Rectangle 8">
            <a:extLst>
              <a:ext uri="{FF2B5EF4-FFF2-40B4-BE49-F238E27FC236}">
                <a16:creationId xmlns:a16="http://schemas.microsoft.com/office/drawing/2014/main" id="{B267D35E-E459-4464-A3C4-37B53DE2D2A6}"/>
              </a:ext>
            </a:extLst>
          </p:cNvPr>
          <p:cNvSpPr/>
          <p:nvPr/>
        </p:nvSpPr>
        <p:spPr>
          <a:xfrm>
            <a:off x="838200" y="2362200"/>
            <a:ext cx="1524000" cy="381000"/>
          </a:xfrm>
          <a:prstGeom prst="rect">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R6</a:t>
            </a:r>
          </a:p>
        </p:txBody>
      </p:sp>
      <p:sp>
        <p:nvSpPr>
          <p:cNvPr id="10" name="Rectangle 9">
            <a:extLst>
              <a:ext uri="{FF2B5EF4-FFF2-40B4-BE49-F238E27FC236}">
                <a16:creationId xmlns:a16="http://schemas.microsoft.com/office/drawing/2014/main" id="{0EF6ACA0-8A3E-479A-9781-6D0BB5660E4A}"/>
              </a:ext>
            </a:extLst>
          </p:cNvPr>
          <p:cNvSpPr/>
          <p:nvPr/>
        </p:nvSpPr>
        <p:spPr>
          <a:xfrm>
            <a:off x="838200" y="2743200"/>
            <a:ext cx="1524000" cy="381000"/>
          </a:xfrm>
          <a:prstGeom prst="rect">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R7</a:t>
            </a:r>
          </a:p>
        </p:txBody>
      </p:sp>
      <p:sp>
        <p:nvSpPr>
          <p:cNvPr id="11" name="Rectangle 10">
            <a:extLst>
              <a:ext uri="{FF2B5EF4-FFF2-40B4-BE49-F238E27FC236}">
                <a16:creationId xmlns:a16="http://schemas.microsoft.com/office/drawing/2014/main" id="{6FF78919-FE1C-4AEF-81C6-B823A2DE98BA}"/>
              </a:ext>
            </a:extLst>
          </p:cNvPr>
          <p:cNvSpPr/>
          <p:nvPr/>
        </p:nvSpPr>
        <p:spPr>
          <a:xfrm>
            <a:off x="3657600" y="3657600"/>
            <a:ext cx="1908000" cy="612000"/>
          </a:xfrm>
          <a:prstGeom prst="rect">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MUX - A</a:t>
            </a:r>
          </a:p>
        </p:txBody>
      </p:sp>
      <p:sp>
        <p:nvSpPr>
          <p:cNvPr id="12" name="Rectangle 11">
            <a:extLst>
              <a:ext uri="{FF2B5EF4-FFF2-40B4-BE49-F238E27FC236}">
                <a16:creationId xmlns:a16="http://schemas.microsoft.com/office/drawing/2014/main" id="{010D8B02-3467-4A9D-8114-83E3FD05629E}"/>
              </a:ext>
            </a:extLst>
          </p:cNvPr>
          <p:cNvSpPr/>
          <p:nvPr/>
        </p:nvSpPr>
        <p:spPr>
          <a:xfrm>
            <a:off x="6093000" y="3657600"/>
            <a:ext cx="1908000" cy="612000"/>
          </a:xfrm>
          <a:prstGeom prst="rect">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MUX - B</a:t>
            </a:r>
          </a:p>
        </p:txBody>
      </p:sp>
      <p:sp>
        <p:nvSpPr>
          <p:cNvPr id="13" name="Rectangle 12">
            <a:extLst>
              <a:ext uri="{FF2B5EF4-FFF2-40B4-BE49-F238E27FC236}">
                <a16:creationId xmlns:a16="http://schemas.microsoft.com/office/drawing/2014/main" id="{7CDBA870-3C35-428F-AB2A-4C52EF89CD7E}"/>
              </a:ext>
            </a:extLst>
          </p:cNvPr>
          <p:cNvSpPr/>
          <p:nvPr/>
        </p:nvSpPr>
        <p:spPr>
          <a:xfrm>
            <a:off x="4185000" y="4953000"/>
            <a:ext cx="3282600" cy="1066800"/>
          </a:xfrm>
          <a:prstGeom prst="rect">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Arithmetic Logic Unit</a:t>
            </a:r>
          </a:p>
          <a:p>
            <a:pPr algn="ctr"/>
            <a:r>
              <a:rPr lang="en-IN" dirty="0"/>
              <a:t>(ALU)</a:t>
            </a:r>
          </a:p>
        </p:txBody>
      </p:sp>
      <p:sp>
        <p:nvSpPr>
          <p:cNvPr id="14" name="Rectangle 13">
            <a:extLst>
              <a:ext uri="{FF2B5EF4-FFF2-40B4-BE49-F238E27FC236}">
                <a16:creationId xmlns:a16="http://schemas.microsoft.com/office/drawing/2014/main" id="{244297B1-E3DF-4BBF-A084-91B339EE29C6}"/>
              </a:ext>
            </a:extLst>
          </p:cNvPr>
          <p:cNvSpPr/>
          <p:nvPr/>
        </p:nvSpPr>
        <p:spPr>
          <a:xfrm>
            <a:off x="838200" y="4393095"/>
            <a:ext cx="1524000" cy="559905"/>
          </a:xfrm>
          <a:prstGeom prst="rect">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3x8</a:t>
            </a:r>
          </a:p>
          <a:p>
            <a:pPr algn="ctr"/>
            <a:r>
              <a:rPr lang="en-IN" dirty="0"/>
              <a:t>decoder</a:t>
            </a:r>
          </a:p>
        </p:txBody>
      </p:sp>
      <p:cxnSp>
        <p:nvCxnSpPr>
          <p:cNvPr id="16" name="Straight Arrow Connector 15">
            <a:extLst>
              <a:ext uri="{FF2B5EF4-FFF2-40B4-BE49-F238E27FC236}">
                <a16:creationId xmlns:a16="http://schemas.microsoft.com/office/drawing/2014/main" id="{9E43CF73-5E46-4EBE-9D3A-93F162BEFBF3}"/>
              </a:ext>
            </a:extLst>
          </p:cNvPr>
          <p:cNvCxnSpPr>
            <a:stCxn id="11" idx="2"/>
          </p:cNvCxnSpPr>
          <p:nvPr/>
        </p:nvCxnSpPr>
        <p:spPr>
          <a:xfrm>
            <a:off x="4611600" y="4269600"/>
            <a:ext cx="0" cy="68340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9CE70703-C754-451C-B899-80709AC9F713}"/>
              </a:ext>
            </a:extLst>
          </p:cNvPr>
          <p:cNvCxnSpPr/>
          <p:nvPr/>
        </p:nvCxnSpPr>
        <p:spPr>
          <a:xfrm>
            <a:off x="7047000" y="4269600"/>
            <a:ext cx="0" cy="68340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5AF8423D-FF5C-4B30-929B-65A031DD72C6}"/>
              </a:ext>
            </a:extLst>
          </p:cNvPr>
          <p:cNvCxnSpPr/>
          <p:nvPr/>
        </p:nvCxnSpPr>
        <p:spPr>
          <a:xfrm>
            <a:off x="5826300" y="6019800"/>
            <a:ext cx="0" cy="68340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A90C0160-6BCC-41D2-82EF-0FA7FBB3EE65}"/>
              </a:ext>
            </a:extLst>
          </p:cNvPr>
          <p:cNvCxnSpPr/>
          <p:nvPr/>
        </p:nvCxnSpPr>
        <p:spPr>
          <a:xfrm>
            <a:off x="2057400" y="97200"/>
            <a:ext cx="0" cy="36000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16C87EAA-7A32-4A77-8228-AED784B676A0}"/>
              </a:ext>
            </a:extLst>
          </p:cNvPr>
          <p:cNvSpPr txBox="1"/>
          <p:nvPr/>
        </p:nvSpPr>
        <p:spPr>
          <a:xfrm>
            <a:off x="2057406" y="-76200"/>
            <a:ext cx="761994" cy="369332"/>
          </a:xfrm>
          <a:prstGeom prst="rect">
            <a:avLst/>
          </a:prstGeom>
          <a:noFill/>
        </p:spPr>
        <p:txBody>
          <a:bodyPr wrap="square" rtlCol="0">
            <a:spAutoFit/>
          </a:bodyPr>
          <a:lstStyle/>
          <a:p>
            <a:r>
              <a:rPr lang="en-IN" dirty="0"/>
              <a:t>Clock</a:t>
            </a:r>
          </a:p>
        </p:txBody>
      </p:sp>
      <p:cxnSp>
        <p:nvCxnSpPr>
          <p:cNvPr id="21" name="Straight Arrow Connector 20">
            <a:extLst>
              <a:ext uri="{FF2B5EF4-FFF2-40B4-BE49-F238E27FC236}">
                <a16:creationId xmlns:a16="http://schemas.microsoft.com/office/drawing/2014/main" id="{74B6DA4C-FF40-4E64-B009-78A604E2C451}"/>
              </a:ext>
            </a:extLst>
          </p:cNvPr>
          <p:cNvCxnSpPr/>
          <p:nvPr/>
        </p:nvCxnSpPr>
        <p:spPr>
          <a:xfrm>
            <a:off x="7841973" y="152400"/>
            <a:ext cx="0" cy="350640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B6E0AE9-CFC2-4CA5-907B-0996030AA71A}"/>
              </a:ext>
            </a:extLst>
          </p:cNvPr>
          <p:cNvCxnSpPr>
            <a:stCxn id="4" idx="3"/>
          </p:cNvCxnSpPr>
          <p:nvPr/>
        </p:nvCxnSpPr>
        <p:spPr>
          <a:xfrm>
            <a:off x="2362200" y="647700"/>
            <a:ext cx="525600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5C0A1DA-0034-4EB2-8B06-57E073E0F73E}"/>
              </a:ext>
            </a:extLst>
          </p:cNvPr>
          <p:cNvCxnSpPr/>
          <p:nvPr/>
        </p:nvCxnSpPr>
        <p:spPr>
          <a:xfrm>
            <a:off x="2362200" y="1046922"/>
            <a:ext cx="502920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351E61A-0DF5-4B34-BA2E-CB816A83D2FB}"/>
              </a:ext>
            </a:extLst>
          </p:cNvPr>
          <p:cNvCxnSpPr/>
          <p:nvPr/>
        </p:nvCxnSpPr>
        <p:spPr>
          <a:xfrm>
            <a:off x="2362200" y="1429578"/>
            <a:ext cx="478800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041CAC65-E53C-42CB-A03F-24F24127E970}"/>
              </a:ext>
            </a:extLst>
          </p:cNvPr>
          <p:cNvCxnSpPr/>
          <p:nvPr/>
        </p:nvCxnSpPr>
        <p:spPr>
          <a:xfrm>
            <a:off x="2362200" y="1828800"/>
            <a:ext cx="457200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A2AE18FC-4FB0-4222-AA4A-DA6D883BAF01}"/>
              </a:ext>
            </a:extLst>
          </p:cNvPr>
          <p:cNvCxnSpPr/>
          <p:nvPr/>
        </p:nvCxnSpPr>
        <p:spPr>
          <a:xfrm>
            <a:off x="2362200" y="2191578"/>
            <a:ext cx="433800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5FEBFD9-E9C4-43B7-8F31-D9248C0137C3}"/>
              </a:ext>
            </a:extLst>
          </p:cNvPr>
          <p:cNvCxnSpPr/>
          <p:nvPr/>
        </p:nvCxnSpPr>
        <p:spPr>
          <a:xfrm>
            <a:off x="2362200" y="2590800"/>
            <a:ext cx="410400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7528193-915F-45A9-BF3E-ED25FE73CC58}"/>
              </a:ext>
            </a:extLst>
          </p:cNvPr>
          <p:cNvCxnSpPr/>
          <p:nvPr/>
        </p:nvCxnSpPr>
        <p:spPr>
          <a:xfrm>
            <a:off x="2362200" y="2971800"/>
            <a:ext cx="388800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81304009-DF6D-45F3-B01D-43773B48E412}"/>
              </a:ext>
            </a:extLst>
          </p:cNvPr>
          <p:cNvCxnSpPr/>
          <p:nvPr/>
        </p:nvCxnSpPr>
        <p:spPr>
          <a:xfrm>
            <a:off x="7613373" y="639783"/>
            <a:ext cx="0" cy="301320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2DD039F8-0FA5-4FC1-B639-68C341A6577A}"/>
              </a:ext>
            </a:extLst>
          </p:cNvPr>
          <p:cNvCxnSpPr/>
          <p:nvPr/>
        </p:nvCxnSpPr>
        <p:spPr>
          <a:xfrm>
            <a:off x="7384773" y="1053600"/>
            <a:ext cx="0" cy="259920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89BDCCF0-84E7-4191-BF19-088DB5748950}"/>
              </a:ext>
            </a:extLst>
          </p:cNvPr>
          <p:cNvCxnSpPr/>
          <p:nvPr/>
        </p:nvCxnSpPr>
        <p:spPr>
          <a:xfrm>
            <a:off x="7156173" y="1434600"/>
            <a:ext cx="0" cy="222120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C01C0972-CF92-4750-8BCA-98C6CFAF1CE6}"/>
              </a:ext>
            </a:extLst>
          </p:cNvPr>
          <p:cNvCxnSpPr/>
          <p:nvPr/>
        </p:nvCxnSpPr>
        <p:spPr>
          <a:xfrm>
            <a:off x="6927573" y="1815600"/>
            <a:ext cx="0" cy="183600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6A95785C-67BB-4D77-BB28-C59FCA192063}"/>
              </a:ext>
            </a:extLst>
          </p:cNvPr>
          <p:cNvCxnSpPr/>
          <p:nvPr/>
        </p:nvCxnSpPr>
        <p:spPr>
          <a:xfrm>
            <a:off x="6698973" y="2176722"/>
            <a:ext cx="0" cy="147600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46F981B7-3BD9-43A3-B76C-1AA70FE1BB1E}"/>
              </a:ext>
            </a:extLst>
          </p:cNvPr>
          <p:cNvCxnSpPr/>
          <p:nvPr/>
        </p:nvCxnSpPr>
        <p:spPr>
          <a:xfrm>
            <a:off x="6470373" y="2587539"/>
            <a:ext cx="0" cy="106560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52931A81-6B6E-4A87-858F-6BD318A080E0}"/>
              </a:ext>
            </a:extLst>
          </p:cNvPr>
          <p:cNvCxnSpPr/>
          <p:nvPr/>
        </p:nvCxnSpPr>
        <p:spPr>
          <a:xfrm>
            <a:off x="6241773" y="2958600"/>
            <a:ext cx="0" cy="68400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F0C84688-103C-476B-88A8-36117A19D442}"/>
              </a:ext>
            </a:extLst>
          </p:cNvPr>
          <p:cNvCxnSpPr/>
          <p:nvPr/>
        </p:nvCxnSpPr>
        <p:spPr>
          <a:xfrm>
            <a:off x="5410200" y="291600"/>
            <a:ext cx="0" cy="336600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256B99FF-CD1D-4113-8680-23ADD6E1EAB7}"/>
              </a:ext>
            </a:extLst>
          </p:cNvPr>
          <p:cNvCxnSpPr/>
          <p:nvPr/>
        </p:nvCxnSpPr>
        <p:spPr>
          <a:xfrm>
            <a:off x="5410200" y="291600"/>
            <a:ext cx="2431773" cy="0"/>
          </a:xfrm>
          <a:prstGeom prst="line">
            <a:avLst/>
          </a:prstGeom>
          <a:ln w="19050">
            <a:headEnd type="none"/>
            <a:tailEnd type="oval"/>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38AC0330-ADBC-4EAA-9089-D36BFB400972}"/>
              </a:ext>
            </a:extLst>
          </p:cNvPr>
          <p:cNvCxnSpPr/>
          <p:nvPr/>
        </p:nvCxnSpPr>
        <p:spPr>
          <a:xfrm>
            <a:off x="5181600" y="641583"/>
            <a:ext cx="0" cy="3013200"/>
          </a:xfrm>
          <a:prstGeom prst="straightConnector1">
            <a:avLst/>
          </a:prstGeom>
          <a:ln w="19050">
            <a:headEnd type="ova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9E436345-417A-4F07-84E5-BC231D011F6D}"/>
              </a:ext>
            </a:extLst>
          </p:cNvPr>
          <p:cNvCxnSpPr/>
          <p:nvPr/>
        </p:nvCxnSpPr>
        <p:spPr>
          <a:xfrm>
            <a:off x="4953000" y="1055400"/>
            <a:ext cx="0" cy="2599200"/>
          </a:xfrm>
          <a:prstGeom prst="straightConnector1">
            <a:avLst/>
          </a:prstGeom>
          <a:ln w="19050">
            <a:headEnd type="ova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D4AAD53D-5C95-4776-878D-556DFF84B3D7}"/>
              </a:ext>
            </a:extLst>
          </p:cNvPr>
          <p:cNvCxnSpPr/>
          <p:nvPr/>
        </p:nvCxnSpPr>
        <p:spPr>
          <a:xfrm>
            <a:off x="4724400" y="1436400"/>
            <a:ext cx="0" cy="2221200"/>
          </a:xfrm>
          <a:prstGeom prst="straightConnector1">
            <a:avLst/>
          </a:prstGeom>
          <a:ln w="19050">
            <a:headEnd type="ova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E2C55E7C-7EE5-40A2-A284-4E12F4841B28}"/>
              </a:ext>
            </a:extLst>
          </p:cNvPr>
          <p:cNvCxnSpPr/>
          <p:nvPr/>
        </p:nvCxnSpPr>
        <p:spPr>
          <a:xfrm>
            <a:off x="4495800" y="1817400"/>
            <a:ext cx="0" cy="1836000"/>
          </a:xfrm>
          <a:prstGeom prst="straightConnector1">
            <a:avLst/>
          </a:prstGeom>
          <a:ln w="19050">
            <a:headEnd type="ova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5842B5A8-557E-48DF-B9A5-30B17004C36A}"/>
              </a:ext>
            </a:extLst>
          </p:cNvPr>
          <p:cNvCxnSpPr/>
          <p:nvPr/>
        </p:nvCxnSpPr>
        <p:spPr>
          <a:xfrm>
            <a:off x="4267200" y="2178522"/>
            <a:ext cx="0" cy="1476000"/>
          </a:xfrm>
          <a:prstGeom prst="straightConnector1">
            <a:avLst/>
          </a:prstGeom>
          <a:ln w="19050">
            <a:headEnd type="ova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0C0B4526-0B2B-4E97-8977-DCC54DE21B99}"/>
              </a:ext>
            </a:extLst>
          </p:cNvPr>
          <p:cNvCxnSpPr/>
          <p:nvPr/>
        </p:nvCxnSpPr>
        <p:spPr>
          <a:xfrm>
            <a:off x="4038600" y="2589339"/>
            <a:ext cx="0" cy="1065600"/>
          </a:xfrm>
          <a:prstGeom prst="straightConnector1">
            <a:avLst/>
          </a:prstGeom>
          <a:ln w="19050">
            <a:headEnd type="ova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0D6AB15A-C085-4C44-BF95-6A742D630BB0}"/>
              </a:ext>
            </a:extLst>
          </p:cNvPr>
          <p:cNvCxnSpPr/>
          <p:nvPr/>
        </p:nvCxnSpPr>
        <p:spPr>
          <a:xfrm>
            <a:off x="3810000" y="2960400"/>
            <a:ext cx="0" cy="684000"/>
          </a:xfrm>
          <a:prstGeom prst="straightConnector1">
            <a:avLst/>
          </a:prstGeom>
          <a:ln w="19050">
            <a:headEnd type="oval"/>
            <a:tailEnd type="triangle"/>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90CE0DFB-3528-4A12-82D1-DBEE3A560324}"/>
              </a:ext>
            </a:extLst>
          </p:cNvPr>
          <p:cNvSpPr txBox="1"/>
          <p:nvPr/>
        </p:nvSpPr>
        <p:spPr>
          <a:xfrm>
            <a:off x="7832034" y="-1122"/>
            <a:ext cx="761994" cy="369332"/>
          </a:xfrm>
          <a:prstGeom prst="rect">
            <a:avLst/>
          </a:prstGeom>
          <a:noFill/>
        </p:spPr>
        <p:txBody>
          <a:bodyPr wrap="square" rtlCol="0">
            <a:spAutoFit/>
          </a:bodyPr>
          <a:lstStyle/>
          <a:p>
            <a:r>
              <a:rPr lang="en-IN" dirty="0"/>
              <a:t>Input</a:t>
            </a:r>
          </a:p>
        </p:txBody>
      </p:sp>
      <p:cxnSp>
        <p:nvCxnSpPr>
          <p:cNvPr id="60" name="Straight Connector 59">
            <a:extLst>
              <a:ext uri="{FF2B5EF4-FFF2-40B4-BE49-F238E27FC236}">
                <a16:creationId xmlns:a16="http://schemas.microsoft.com/office/drawing/2014/main" id="{EE3EFFD7-68D6-4623-8F18-30F807211D9A}"/>
              </a:ext>
            </a:extLst>
          </p:cNvPr>
          <p:cNvCxnSpPr>
            <a:cxnSpLocks/>
          </p:cNvCxnSpPr>
          <p:nvPr/>
        </p:nvCxnSpPr>
        <p:spPr>
          <a:xfrm rot="16200000">
            <a:off x="-2531374" y="3520800"/>
            <a:ext cx="576000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2F210BF7-0771-4D66-821B-5A4D7AEB8268}"/>
              </a:ext>
            </a:extLst>
          </p:cNvPr>
          <p:cNvCxnSpPr/>
          <p:nvPr/>
        </p:nvCxnSpPr>
        <p:spPr>
          <a:xfrm>
            <a:off x="348624" y="6388056"/>
            <a:ext cx="5472000" cy="0"/>
          </a:xfrm>
          <a:prstGeom prst="line">
            <a:avLst/>
          </a:prstGeom>
          <a:ln w="19050">
            <a:headEnd type="none"/>
            <a:tailEnd type="oval"/>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66BBD3AE-2AD2-40AF-B97C-F350645A5C44}"/>
              </a:ext>
            </a:extLst>
          </p:cNvPr>
          <p:cNvSpPr txBox="1"/>
          <p:nvPr/>
        </p:nvSpPr>
        <p:spPr>
          <a:xfrm>
            <a:off x="5879278" y="6400800"/>
            <a:ext cx="902507" cy="369332"/>
          </a:xfrm>
          <a:prstGeom prst="rect">
            <a:avLst/>
          </a:prstGeom>
          <a:noFill/>
        </p:spPr>
        <p:txBody>
          <a:bodyPr wrap="square" rtlCol="0">
            <a:spAutoFit/>
          </a:bodyPr>
          <a:lstStyle/>
          <a:p>
            <a:r>
              <a:rPr lang="en-IN" dirty="0"/>
              <a:t>Output</a:t>
            </a:r>
          </a:p>
        </p:txBody>
      </p:sp>
      <p:cxnSp>
        <p:nvCxnSpPr>
          <p:cNvPr id="63" name="Straight Arrow Connector 62">
            <a:extLst>
              <a:ext uri="{FF2B5EF4-FFF2-40B4-BE49-F238E27FC236}">
                <a16:creationId xmlns:a16="http://schemas.microsoft.com/office/drawing/2014/main" id="{49B093CD-24A8-4153-9A0F-E7B8B4B1FA16}"/>
              </a:ext>
            </a:extLst>
          </p:cNvPr>
          <p:cNvCxnSpPr>
            <a:cxnSpLocks/>
          </p:cNvCxnSpPr>
          <p:nvPr/>
        </p:nvCxnSpPr>
        <p:spPr>
          <a:xfrm rot="16200000">
            <a:off x="594600" y="387783"/>
            <a:ext cx="0" cy="50400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365DF2FF-363A-4BA8-97D9-4CEEE41B88AD}"/>
              </a:ext>
            </a:extLst>
          </p:cNvPr>
          <p:cNvCxnSpPr>
            <a:cxnSpLocks/>
          </p:cNvCxnSpPr>
          <p:nvPr/>
        </p:nvCxnSpPr>
        <p:spPr>
          <a:xfrm rot="16200000">
            <a:off x="587165" y="794922"/>
            <a:ext cx="0" cy="504000"/>
          </a:xfrm>
          <a:prstGeom prst="straightConnector1">
            <a:avLst/>
          </a:prstGeom>
          <a:ln w="19050">
            <a:headEnd type="ova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E9FE5AE1-4C13-4D3D-91AE-2E3AFEBF2653}"/>
              </a:ext>
            </a:extLst>
          </p:cNvPr>
          <p:cNvCxnSpPr>
            <a:cxnSpLocks/>
          </p:cNvCxnSpPr>
          <p:nvPr/>
        </p:nvCxnSpPr>
        <p:spPr>
          <a:xfrm rot="16200000">
            <a:off x="586200" y="1157700"/>
            <a:ext cx="0" cy="504000"/>
          </a:xfrm>
          <a:prstGeom prst="straightConnector1">
            <a:avLst/>
          </a:prstGeom>
          <a:ln w="19050">
            <a:headEnd type="ova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78F049B6-8C8B-483F-9C2F-26204DEA6ACE}"/>
              </a:ext>
            </a:extLst>
          </p:cNvPr>
          <p:cNvCxnSpPr>
            <a:cxnSpLocks/>
          </p:cNvCxnSpPr>
          <p:nvPr/>
        </p:nvCxnSpPr>
        <p:spPr>
          <a:xfrm rot="16200000">
            <a:off x="587165" y="1553661"/>
            <a:ext cx="0" cy="504000"/>
          </a:xfrm>
          <a:prstGeom prst="straightConnector1">
            <a:avLst/>
          </a:prstGeom>
          <a:ln w="19050">
            <a:headEnd type="ova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FF2B619F-91F0-4BD6-A24F-577FE1E7CE80}"/>
              </a:ext>
            </a:extLst>
          </p:cNvPr>
          <p:cNvCxnSpPr>
            <a:cxnSpLocks/>
          </p:cNvCxnSpPr>
          <p:nvPr/>
        </p:nvCxnSpPr>
        <p:spPr>
          <a:xfrm rot="16200000">
            <a:off x="586200" y="1916439"/>
            <a:ext cx="0" cy="504000"/>
          </a:xfrm>
          <a:prstGeom prst="straightConnector1">
            <a:avLst/>
          </a:prstGeom>
          <a:ln w="19050">
            <a:headEnd type="ova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4F7D2F60-E6AF-4CDC-8CA6-FD6CD862B511}"/>
              </a:ext>
            </a:extLst>
          </p:cNvPr>
          <p:cNvCxnSpPr>
            <a:cxnSpLocks/>
          </p:cNvCxnSpPr>
          <p:nvPr/>
        </p:nvCxnSpPr>
        <p:spPr>
          <a:xfrm rot="16200000">
            <a:off x="587165" y="2299148"/>
            <a:ext cx="0" cy="504000"/>
          </a:xfrm>
          <a:prstGeom prst="straightConnector1">
            <a:avLst/>
          </a:prstGeom>
          <a:ln w="19050">
            <a:headEnd type="ova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78150050-F914-41F7-8B87-6E2BFA67BA9D}"/>
              </a:ext>
            </a:extLst>
          </p:cNvPr>
          <p:cNvCxnSpPr>
            <a:cxnSpLocks/>
          </p:cNvCxnSpPr>
          <p:nvPr/>
        </p:nvCxnSpPr>
        <p:spPr>
          <a:xfrm rot="16200000">
            <a:off x="586200" y="2661926"/>
            <a:ext cx="0" cy="504000"/>
          </a:xfrm>
          <a:prstGeom prst="straightConnector1">
            <a:avLst/>
          </a:prstGeom>
          <a:ln w="19050">
            <a:headEnd type="ova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9E504634-60A2-4666-A661-9193A94BEFD9}"/>
              </a:ext>
            </a:extLst>
          </p:cNvPr>
          <p:cNvCxnSpPr>
            <a:cxnSpLocks/>
          </p:cNvCxnSpPr>
          <p:nvPr/>
        </p:nvCxnSpPr>
        <p:spPr>
          <a:xfrm rot="10800000">
            <a:off x="1600200" y="3123156"/>
            <a:ext cx="0" cy="126000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77B41096-554B-4098-8B45-74CA64FDEB25}"/>
              </a:ext>
            </a:extLst>
          </p:cNvPr>
          <p:cNvCxnSpPr>
            <a:cxnSpLocks/>
          </p:cNvCxnSpPr>
          <p:nvPr/>
        </p:nvCxnSpPr>
        <p:spPr>
          <a:xfrm rot="16200000">
            <a:off x="3406566" y="3577878"/>
            <a:ext cx="0" cy="50400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087C9852-9CD3-4E6A-93B7-19FDFB42862B}"/>
              </a:ext>
            </a:extLst>
          </p:cNvPr>
          <p:cNvCxnSpPr>
            <a:cxnSpLocks/>
          </p:cNvCxnSpPr>
          <p:nvPr/>
        </p:nvCxnSpPr>
        <p:spPr>
          <a:xfrm rot="16200000">
            <a:off x="3406566" y="3730278"/>
            <a:ext cx="0" cy="50400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3CEC5E96-2B9D-47E6-89F6-D44E6479AFCB}"/>
              </a:ext>
            </a:extLst>
          </p:cNvPr>
          <p:cNvCxnSpPr>
            <a:cxnSpLocks/>
          </p:cNvCxnSpPr>
          <p:nvPr/>
        </p:nvCxnSpPr>
        <p:spPr>
          <a:xfrm rot="16200000">
            <a:off x="3405600" y="3882678"/>
            <a:ext cx="0" cy="50400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C4EDB8C1-51DF-4C42-AFC7-763C6262E2DD}"/>
              </a:ext>
            </a:extLst>
          </p:cNvPr>
          <p:cNvCxnSpPr>
            <a:cxnSpLocks/>
          </p:cNvCxnSpPr>
          <p:nvPr/>
        </p:nvCxnSpPr>
        <p:spPr>
          <a:xfrm rot="5400000" flipH="1">
            <a:off x="8253000" y="3577878"/>
            <a:ext cx="0" cy="50400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9518ADE8-7C3B-4A61-9FA0-5F62F716E5FB}"/>
              </a:ext>
            </a:extLst>
          </p:cNvPr>
          <p:cNvCxnSpPr>
            <a:cxnSpLocks/>
          </p:cNvCxnSpPr>
          <p:nvPr/>
        </p:nvCxnSpPr>
        <p:spPr>
          <a:xfrm rot="5400000" flipH="1">
            <a:off x="8253000" y="3730278"/>
            <a:ext cx="0" cy="50400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950E3DFF-BA66-4578-AED7-46D53B614519}"/>
              </a:ext>
            </a:extLst>
          </p:cNvPr>
          <p:cNvCxnSpPr>
            <a:cxnSpLocks/>
          </p:cNvCxnSpPr>
          <p:nvPr/>
        </p:nvCxnSpPr>
        <p:spPr>
          <a:xfrm rot="5400000" flipH="1">
            <a:off x="8252034" y="3882678"/>
            <a:ext cx="0" cy="50400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49134B6F-0F26-4BB3-878D-949C93FFC85F}"/>
              </a:ext>
            </a:extLst>
          </p:cNvPr>
          <p:cNvCxnSpPr>
            <a:cxnSpLocks/>
          </p:cNvCxnSpPr>
          <p:nvPr/>
        </p:nvCxnSpPr>
        <p:spPr>
          <a:xfrm rot="16200000">
            <a:off x="3933966" y="4951134"/>
            <a:ext cx="0" cy="50400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87734654-545F-4902-B408-AA80B55F179F}"/>
              </a:ext>
            </a:extLst>
          </p:cNvPr>
          <p:cNvCxnSpPr>
            <a:cxnSpLocks/>
          </p:cNvCxnSpPr>
          <p:nvPr/>
        </p:nvCxnSpPr>
        <p:spPr>
          <a:xfrm rot="16200000">
            <a:off x="3933966" y="5103534"/>
            <a:ext cx="0" cy="50400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C6BD54D4-1C23-4140-A1AD-1E4AF3D85ADC}"/>
              </a:ext>
            </a:extLst>
          </p:cNvPr>
          <p:cNvCxnSpPr>
            <a:cxnSpLocks/>
          </p:cNvCxnSpPr>
          <p:nvPr/>
        </p:nvCxnSpPr>
        <p:spPr>
          <a:xfrm rot="16200000">
            <a:off x="3933000" y="5255934"/>
            <a:ext cx="0" cy="50400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5352C187-7000-425A-BE57-B1BD67357262}"/>
              </a:ext>
            </a:extLst>
          </p:cNvPr>
          <p:cNvCxnSpPr>
            <a:cxnSpLocks/>
          </p:cNvCxnSpPr>
          <p:nvPr/>
        </p:nvCxnSpPr>
        <p:spPr>
          <a:xfrm rot="16200000">
            <a:off x="3933966" y="5400051"/>
            <a:ext cx="0" cy="50400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5989242F-942D-4C2A-AA7E-B0099733C2F5}"/>
              </a:ext>
            </a:extLst>
          </p:cNvPr>
          <p:cNvCxnSpPr>
            <a:cxnSpLocks/>
          </p:cNvCxnSpPr>
          <p:nvPr/>
        </p:nvCxnSpPr>
        <p:spPr>
          <a:xfrm rot="16200000">
            <a:off x="3933966" y="5552451"/>
            <a:ext cx="0" cy="50400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74834495-4CB0-43B1-A665-B53978EA49A1}"/>
              </a:ext>
            </a:extLst>
          </p:cNvPr>
          <p:cNvCxnSpPr>
            <a:cxnSpLocks/>
          </p:cNvCxnSpPr>
          <p:nvPr/>
        </p:nvCxnSpPr>
        <p:spPr>
          <a:xfrm rot="10800000">
            <a:off x="1368285" y="4953000"/>
            <a:ext cx="0" cy="50400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3597655A-9F9D-43F9-9EF4-5ABBE926BB81}"/>
              </a:ext>
            </a:extLst>
          </p:cNvPr>
          <p:cNvCxnSpPr>
            <a:cxnSpLocks/>
          </p:cNvCxnSpPr>
          <p:nvPr/>
        </p:nvCxnSpPr>
        <p:spPr>
          <a:xfrm rot="10800000">
            <a:off x="1596885" y="4953000"/>
            <a:ext cx="0" cy="50400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00BA412D-D7CD-402B-A620-E7432B69E9B9}"/>
              </a:ext>
            </a:extLst>
          </p:cNvPr>
          <p:cNvCxnSpPr>
            <a:cxnSpLocks/>
          </p:cNvCxnSpPr>
          <p:nvPr/>
        </p:nvCxnSpPr>
        <p:spPr>
          <a:xfrm rot="10800000">
            <a:off x="1825485" y="4953000"/>
            <a:ext cx="0" cy="50400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86" name="TextBox 85">
            <a:extLst>
              <a:ext uri="{FF2B5EF4-FFF2-40B4-BE49-F238E27FC236}">
                <a16:creationId xmlns:a16="http://schemas.microsoft.com/office/drawing/2014/main" id="{80F0091A-D2D5-4446-A6C0-10C9BA7C390A}"/>
              </a:ext>
            </a:extLst>
          </p:cNvPr>
          <p:cNvSpPr txBox="1"/>
          <p:nvPr/>
        </p:nvSpPr>
        <p:spPr>
          <a:xfrm>
            <a:off x="8504034" y="3778934"/>
            <a:ext cx="761994" cy="369332"/>
          </a:xfrm>
          <a:prstGeom prst="rect">
            <a:avLst/>
          </a:prstGeom>
          <a:noFill/>
        </p:spPr>
        <p:txBody>
          <a:bodyPr wrap="square" rtlCol="0">
            <a:spAutoFit/>
          </a:bodyPr>
          <a:lstStyle/>
          <a:p>
            <a:r>
              <a:rPr lang="en-IN" dirty="0"/>
              <a:t>SEL B</a:t>
            </a:r>
          </a:p>
        </p:txBody>
      </p:sp>
      <p:sp>
        <p:nvSpPr>
          <p:cNvPr id="87" name="TextBox 86">
            <a:extLst>
              <a:ext uri="{FF2B5EF4-FFF2-40B4-BE49-F238E27FC236}">
                <a16:creationId xmlns:a16="http://schemas.microsoft.com/office/drawing/2014/main" id="{3995D7EF-F923-418E-BF34-70BB1A0AD98E}"/>
              </a:ext>
            </a:extLst>
          </p:cNvPr>
          <p:cNvSpPr txBox="1"/>
          <p:nvPr/>
        </p:nvSpPr>
        <p:spPr>
          <a:xfrm>
            <a:off x="2499421" y="3778934"/>
            <a:ext cx="761994" cy="369332"/>
          </a:xfrm>
          <a:prstGeom prst="rect">
            <a:avLst/>
          </a:prstGeom>
          <a:noFill/>
        </p:spPr>
        <p:txBody>
          <a:bodyPr wrap="square" rtlCol="0">
            <a:spAutoFit/>
          </a:bodyPr>
          <a:lstStyle/>
          <a:p>
            <a:r>
              <a:rPr lang="en-IN" dirty="0"/>
              <a:t>SEL A</a:t>
            </a:r>
          </a:p>
        </p:txBody>
      </p:sp>
      <p:sp>
        <p:nvSpPr>
          <p:cNvPr id="88" name="TextBox 87">
            <a:extLst>
              <a:ext uri="{FF2B5EF4-FFF2-40B4-BE49-F238E27FC236}">
                <a16:creationId xmlns:a16="http://schemas.microsoft.com/office/drawing/2014/main" id="{E704B17E-3013-4CD6-A0F0-5A760795FF70}"/>
              </a:ext>
            </a:extLst>
          </p:cNvPr>
          <p:cNvSpPr txBox="1"/>
          <p:nvPr/>
        </p:nvSpPr>
        <p:spPr>
          <a:xfrm>
            <a:off x="1295406" y="5409123"/>
            <a:ext cx="761994" cy="369332"/>
          </a:xfrm>
          <a:prstGeom prst="rect">
            <a:avLst/>
          </a:prstGeom>
          <a:noFill/>
        </p:spPr>
        <p:txBody>
          <a:bodyPr wrap="square" rtlCol="0">
            <a:spAutoFit/>
          </a:bodyPr>
          <a:lstStyle/>
          <a:p>
            <a:r>
              <a:rPr lang="en-IN" dirty="0"/>
              <a:t>SEL D</a:t>
            </a:r>
          </a:p>
        </p:txBody>
      </p:sp>
      <p:sp>
        <p:nvSpPr>
          <p:cNvPr id="89" name="TextBox 88">
            <a:extLst>
              <a:ext uri="{FF2B5EF4-FFF2-40B4-BE49-F238E27FC236}">
                <a16:creationId xmlns:a16="http://schemas.microsoft.com/office/drawing/2014/main" id="{A1926919-5358-4419-AD7E-CB3D57E78AA4}"/>
              </a:ext>
            </a:extLst>
          </p:cNvPr>
          <p:cNvSpPr txBox="1"/>
          <p:nvPr/>
        </p:nvSpPr>
        <p:spPr>
          <a:xfrm>
            <a:off x="3118206" y="5323267"/>
            <a:ext cx="761994" cy="369332"/>
          </a:xfrm>
          <a:prstGeom prst="rect">
            <a:avLst/>
          </a:prstGeom>
          <a:noFill/>
        </p:spPr>
        <p:txBody>
          <a:bodyPr wrap="square" rtlCol="0">
            <a:spAutoFit/>
          </a:bodyPr>
          <a:lstStyle/>
          <a:p>
            <a:r>
              <a:rPr lang="en-IN" dirty="0"/>
              <a:t>OPR</a:t>
            </a:r>
          </a:p>
        </p:txBody>
      </p:sp>
      <p:sp>
        <p:nvSpPr>
          <p:cNvPr id="90" name="TextBox 89">
            <a:extLst>
              <a:ext uri="{FF2B5EF4-FFF2-40B4-BE49-F238E27FC236}">
                <a16:creationId xmlns:a16="http://schemas.microsoft.com/office/drawing/2014/main" id="{A839F921-EC78-418E-BBF7-66E8907099FF}"/>
              </a:ext>
            </a:extLst>
          </p:cNvPr>
          <p:cNvSpPr txBox="1"/>
          <p:nvPr/>
        </p:nvSpPr>
        <p:spPr>
          <a:xfrm>
            <a:off x="667812" y="3531925"/>
            <a:ext cx="977192" cy="646331"/>
          </a:xfrm>
          <a:prstGeom prst="rect">
            <a:avLst/>
          </a:prstGeom>
          <a:noFill/>
        </p:spPr>
        <p:txBody>
          <a:bodyPr wrap="square" rtlCol="0">
            <a:spAutoFit/>
          </a:bodyPr>
          <a:lstStyle/>
          <a:p>
            <a:pPr algn="r"/>
            <a:r>
              <a:rPr lang="en-IN" dirty="0"/>
              <a:t>Load</a:t>
            </a:r>
          </a:p>
          <a:p>
            <a:pPr algn="r"/>
            <a:r>
              <a:rPr lang="en-IN" dirty="0"/>
              <a:t>(7 lines)</a:t>
            </a:r>
          </a:p>
        </p:txBody>
      </p:sp>
      <p:sp>
        <p:nvSpPr>
          <p:cNvPr id="91" name="TextBox 90">
            <a:extLst>
              <a:ext uri="{FF2B5EF4-FFF2-40B4-BE49-F238E27FC236}">
                <a16:creationId xmlns:a16="http://schemas.microsoft.com/office/drawing/2014/main" id="{BC7570B9-C78F-4FCE-A680-24AFB3A35890}"/>
              </a:ext>
            </a:extLst>
          </p:cNvPr>
          <p:cNvSpPr txBox="1"/>
          <p:nvPr/>
        </p:nvSpPr>
        <p:spPr>
          <a:xfrm>
            <a:off x="4572000" y="4433668"/>
            <a:ext cx="902507" cy="369332"/>
          </a:xfrm>
          <a:prstGeom prst="rect">
            <a:avLst/>
          </a:prstGeom>
          <a:noFill/>
        </p:spPr>
        <p:txBody>
          <a:bodyPr wrap="square" rtlCol="0">
            <a:spAutoFit/>
          </a:bodyPr>
          <a:lstStyle/>
          <a:p>
            <a:r>
              <a:rPr lang="en-IN" dirty="0"/>
              <a:t>A - bus</a:t>
            </a:r>
          </a:p>
        </p:txBody>
      </p:sp>
      <p:sp>
        <p:nvSpPr>
          <p:cNvPr id="92" name="TextBox 91">
            <a:extLst>
              <a:ext uri="{FF2B5EF4-FFF2-40B4-BE49-F238E27FC236}">
                <a16:creationId xmlns:a16="http://schemas.microsoft.com/office/drawing/2014/main" id="{678D17E6-74E4-4571-BB0B-E57465D5AF9C}"/>
              </a:ext>
            </a:extLst>
          </p:cNvPr>
          <p:cNvSpPr txBox="1"/>
          <p:nvPr/>
        </p:nvSpPr>
        <p:spPr>
          <a:xfrm>
            <a:off x="7016346" y="4433668"/>
            <a:ext cx="902507" cy="369332"/>
          </a:xfrm>
          <a:prstGeom prst="rect">
            <a:avLst/>
          </a:prstGeom>
          <a:noFill/>
        </p:spPr>
        <p:txBody>
          <a:bodyPr wrap="square" rtlCol="0">
            <a:spAutoFit/>
          </a:bodyPr>
          <a:lstStyle/>
          <a:p>
            <a:r>
              <a:rPr lang="en-IN" dirty="0"/>
              <a:t>B - bus</a:t>
            </a:r>
          </a:p>
        </p:txBody>
      </p:sp>
    </p:spTree>
    <p:extLst>
      <p:ext uri="{BB962C8B-B14F-4D97-AF65-F5344CB8AC3E}">
        <p14:creationId xmlns:p14="http://schemas.microsoft.com/office/powerpoint/2010/main" val="9054388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Data manipulation instructions</a:t>
            </a:r>
          </a:p>
        </p:txBody>
      </p:sp>
      <p:sp>
        <p:nvSpPr>
          <p:cNvPr id="3" name="Content Placeholder 2"/>
          <p:cNvSpPr>
            <a:spLocks noGrp="1"/>
          </p:cNvSpPr>
          <p:nvPr>
            <p:ph idx="1"/>
          </p:nvPr>
        </p:nvSpPr>
        <p:spPr/>
        <p:txBody>
          <a:bodyPr/>
          <a:lstStyle/>
          <a:p>
            <a:pPr algn="just"/>
            <a:r>
              <a:rPr lang="en-US" dirty="0"/>
              <a:t>Data manipulation instructions perform operations on data and provide the computational capabilities for the computer. </a:t>
            </a:r>
          </a:p>
          <a:p>
            <a:pPr algn="just"/>
            <a:r>
              <a:rPr lang="en-US" dirty="0"/>
              <a:t>The data manipulation instructions in a typical computer are usually divided into three basic types:</a:t>
            </a:r>
          </a:p>
          <a:p>
            <a:pPr marL="857230" lvl="1" indent="-457200">
              <a:buFont typeface="+mj-lt"/>
              <a:buAutoNum type="arabicPeriod"/>
            </a:pPr>
            <a:r>
              <a:rPr lang="en-US" dirty="0"/>
              <a:t>Arithmetic instructions</a:t>
            </a:r>
          </a:p>
          <a:p>
            <a:pPr marL="857230" lvl="1" indent="-457200">
              <a:buFont typeface="+mj-lt"/>
              <a:buAutoNum type="arabicPeriod"/>
            </a:pPr>
            <a:r>
              <a:rPr lang="en-US" dirty="0"/>
              <a:t>Logical and bit manipulation instructions</a:t>
            </a:r>
          </a:p>
          <a:p>
            <a:pPr marL="857230" lvl="1" indent="-457200">
              <a:buFont typeface="+mj-lt"/>
              <a:buAutoNum type="arabicPeriod"/>
            </a:pPr>
            <a:r>
              <a:rPr lang="en-US" dirty="0"/>
              <a:t>Shift instructions</a:t>
            </a:r>
          </a:p>
        </p:txBody>
      </p:sp>
    </p:spTree>
    <p:extLst>
      <p:ext uri="{BB962C8B-B14F-4D97-AF65-F5344CB8AC3E}">
        <p14:creationId xmlns:p14="http://schemas.microsoft.com/office/powerpoint/2010/main" val="976556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Arithmetic Instructions</a:t>
            </a:r>
          </a:p>
        </p:txBody>
      </p:sp>
      <p:graphicFrame>
        <p:nvGraphicFramePr>
          <p:cNvPr id="4" name="Content Placeholder 4"/>
          <p:cNvGraphicFramePr>
            <a:graphicFrameLocks/>
          </p:cNvGraphicFramePr>
          <p:nvPr>
            <p:extLst>
              <p:ext uri="{D42A27DB-BD31-4B8C-83A1-F6EECF244321}">
                <p14:modId xmlns:p14="http://schemas.microsoft.com/office/powerpoint/2010/main" val="2500705957"/>
              </p:ext>
            </p:extLst>
          </p:nvPr>
        </p:nvGraphicFramePr>
        <p:xfrm>
          <a:off x="1447800" y="1295400"/>
          <a:ext cx="6515100" cy="3962400"/>
        </p:xfrm>
        <a:graphic>
          <a:graphicData uri="http://schemas.openxmlformats.org/drawingml/2006/table">
            <a:tbl>
              <a:tblPr firstRow="1">
                <a:tableStyleId>{5C22544A-7EE6-4342-B048-85BDC9FD1C3A}</a:tableStyleId>
              </a:tblPr>
              <a:tblGrid>
                <a:gridCol w="3257550">
                  <a:extLst>
                    <a:ext uri="{9D8B030D-6E8A-4147-A177-3AD203B41FA5}">
                      <a16:colId xmlns:a16="http://schemas.microsoft.com/office/drawing/2014/main" val="20000"/>
                    </a:ext>
                  </a:extLst>
                </a:gridCol>
                <a:gridCol w="3257550">
                  <a:extLst>
                    <a:ext uri="{9D8B030D-6E8A-4147-A177-3AD203B41FA5}">
                      <a16:colId xmlns:a16="http://schemas.microsoft.com/office/drawing/2014/main" val="20001"/>
                    </a:ext>
                  </a:extLst>
                </a:gridCol>
              </a:tblGrid>
              <a:tr h="338667">
                <a:tc>
                  <a:txBody>
                    <a:bodyPr/>
                    <a:lstStyle/>
                    <a:p>
                      <a:r>
                        <a:rPr lang="en-US" sz="2000" dirty="0"/>
                        <a:t>Name</a:t>
                      </a:r>
                    </a:p>
                  </a:txBody>
                  <a:tcPr/>
                </a:tc>
                <a:tc>
                  <a:txBody>
                    <a:bodyPr/>
                    <a:lstStyle/>
                    <a:p>
                      <a:r>
                        <a:rPr lang="en-US" sz="2000" dirty="0"/>
                        <a:t>Mnemonic</a:t>
                      </a:r>
                    </a:p>
                  </a:txBody>
                  <a:tcPr/>
                </a:tc>
                <a:extLst>
                  <a:ext uri="{0D108BD9-81ED-4DB2-BD59-A6C34878D82A}">
                    <a16:rowId xmlns:a16="http://schemas.microsoft.com/office/drawing/2014/main" val="10000"/>
                  </a:ext>
                </a:extLst>
              </a:tr>
              <a:tr h="338667">
                <a:tc>
                  <a:txBody>
                    <a:bodyPr/>
                    <a:lstStyle/>
                    <a:p>
                      <a:r>
                        <a:rPr lang="en-US" sz="2000" dirty="0"/>
                        <a:t>Increment</a:t>
                      </a:r>
                    </a:p>
                  </a:txBody>
                  <a:tcPr/>
                </a:tc>
                <a:tc>
                  <a:txBody>
                    <a:bodyPr/>
                    <a:lstStyle/>
                    <a:p>
                      <a:r>
                        <a:rPr lang="en-US" sz="2000" dirty="0"/>
                        <a:t>INC</a:t>
                      </a:r>
                    </a:p>
                  </a:txBody>
                  <a:tcPr/>
                </a:tc>
                <a:extLst>
                  <a:ext uri="{0D108BD9-81ED-4DB2-BD59-A6C34878D82A}">
                    <a16:rowId xmlns:a16="http://schemas.microsoft.com/office/drawing/2014/main" val="10001"/>
                  </a:ext>
                </a:extLst>
              </a:tr>
              <a:tr h="338667">
                <a:tc>
                  <a:txBody>
                    <a:bodyPr/>
                    <a:lstStyle/>
                    <a:p>
                      <a:r>
                        <a:rPr lang="en-US" sz="2000" dirty="0"/>
                        <a:t>Decrement</a:t>
                      </a:r>
                    </a:p>
                  </a:txBody>
                  <a:tcPr/>
                </a:tc>
                <a:tc>
                  <a:txBody>
                    <a:bodyPr/>
                    <a:lstStyle/>
                    <a:p>
                      <a:r>
                        <a:rPr lang="en-US" sz="2000" dirty="0"/>
                        <a:t>DEC</a:t>
                      </a:r>
                    </a:p>
                  </a:txBody>
                  <a:tcPr/>
                </a:tc>
                <a:extLst>
                  <a:ext uri="{0D108BD9-81ED-4DB2-BD59-A6C34878D82A}">
                    <a16:rowId xmlns:a16="http://schemas.microsoft.com/office/drawing/2014/main" val="10002"/>
                  </a:ext>
                </a:extLst>
              </a:tr>
              <a:tr h="338667">
                <a:tc>
                  <a:txBody>
                    <a:bodyPr/>
                    <a:lstStyle/>
                    <a:p>
                      <a:r>
                        <a:rPr lang="en-US" sz="2000" dirty="0"/>
                        <a:t>Add</a:t>
                      </a:r>
                    </a:p>
                  </a:txBody>
                  <a:tcPr/>
                </a:tc>
                <a:tc>
                  <a:txBody>
                    <a:bodyPr/>
                    <a:lstStyle/>
                    <a:p>
                      <a:r>
                        <a:rPr lang="en-US" sz="2000" dirty="0"/>
                        <a:t>ADD</a:t>
                      </a:r>
                    </a:p>
                  </a:txBody>
                  <a:tcPr/>
                </a:tc>
                <a:extLst>
                  <a:ext uri="{0D108BD9-81ED-4DB2-BD59-A6C34878D82A}">
                    <a16:rowId xmlns:a16="http://schemas.microsoft.com/office/drawing/2014/main" val="10003"/>
                  </a:ext>
                </a:extLst>
              </a:tr>
              <a:tr h="338667">
                <a:tc>
                  <a:txBody>
                    <a:bodyPr/>
                    <a:lstStyle/>
                    <a:p>
                      <a:r>
                        <a:rPr lang="en-US" sz="2000" dirty="0"/>
                        <a:t>Subtract</a:t>
                      </a:r>
                    </a:p>
                  </a:txBody>
                  <a:tcPr/>
                </a:tc>
                <a:tc>
                  <a:txBody>
                    <a:bodyPr/>
                    <a:lstStyle/>
                    <a:p>
                      <a:r>
                        <a:rPr lang="en-US" sz="2000" dirty="0"/>
                        <a:t>SUB</a:t>
                      </a:r>
                    </a:p>
                  </a:txBody>
                  <a:tcPr/>
                </a:tc>
                <a:extLst>
                  <a:ext uri="{0D108BD9-81ED-4DB2-BD59-A6C34878D82A}">
                    <a16:rowId xmlns:a16="http://schemas.microsoft.com/office/drawing/2014/main" val="10004"/>
                  </a:ext>
                </a:extLst>
              </a:tr>
              <a:tr h="338667">
                <a:tc>
                  <a:txBody>
                    <a:bodyPr/>
                    <a:lstStyle/>
                    <a:p>
                      <a:r>
                        <a:rPr lang="en-US" sz="2000" dirty="0"/>
                        <a:t>Multiply</a:t>
                      </a:r>
                    </a:p>
                  </a:txBody>
                  <a:tcPr/>
                </a:tc>
                <a:tc>
                  <a:txBody>
                    <a:bodyPr/>
                    <a:lstStyle/>
                    <a:p>
                      <a:r>
                        <a:rPr lang="en-US" sz="2000" dirty="0"/>
                        <a:t>MUL</a:t>
                      </a:r>
                    </a:p>
                  </a:txBody>
                  <a:tcPr/>
                </a:tc>
                <a:extLst>
                  <a:ext uri="{0D108BD9-81ED-4DB2-BD59-A6C34878D82A}">
                    <a16:rowId xmlns:a16="http://schemas.microsoft.com/office/drawing/2014/main" val="10005"/>
                  </a:ext>
                </a:extLst>
              </a:tr>
              <a:tr h="338667">
                <a:tc>
                  <a:txBody>
                    <a:bodyPr/>
                    <a:lstStyle/>
                    <a:p>
                      <a:r>
                        <a:rPr lang="en-US" sz="2000" dirty="0"/>
                        <a:t>Divide</a:t>
                      </a:r>
                    </a:p>
                  </a:txBody>
                  <a:tcPr/>
                </a:tc>
                <a:tc>
                  <a:txBody>
                    <a:bodyPr/>
                    <a:lstStyle/>
                    <a:p>
                      <a:r>
                        <a:rPr lang="en-US" sz="2000" dirty="0"/>
                        <a:t>DIV</a:t>
                      </a:r>
                    </a:p>
                  </a:txBody>
                  <a:tcPr/>
                </a:tc>
                <a:extLst>
                  <a:ext uri="{0D108BD9-81ED-4DB2-BD59-A6C34878D82A}">
                    <a16:rowId xmlns:a16="http://schemas.microsoft.com/office/drawing/2014/main" val="10006"/>
                  </a:ext>
                </a:extLst>
              </a:tr>
              <a:tr h="338667">
                <a:tc>
                  <a:txBody>
                    <a:bodyPr/>
                    <a:lstStyle/>
                    <a:p>
                      <a:r>
                        <a:rPr lang="en-US" sz="2000" dirty="0"/>
                        <a:t>Add</a:t>
                      </a:r>
                      <a:r>
                        <a:rPr lang="en-US" sz="2000" baseline="0" dirty="0"/>
                        <a:t> with carry</a:t>
                      </a:r>
                      <a:endParaRPr lang="en-US" sz="2000" dirty="0"/>
                    </a:p>
                  </a:txBody>
                  <a:tcPr/>
                </a:tc>
                <a:tc>
                  <a:txBody>
                    <a:bodyPr/>
                    <a:lstStyle/>
                    <a:p>
                      <a:r>
                        <a:rPr lang="en-US" sz="2000" dirty="0"/>
                        <a:t>ADDC</a:t>
                      </a:r>
                    </a:p>
                  </a:txBody>
                  <a:tcPr/>
                </a:tc>
                <a:extLst>
                  <a:ext uri="{0D108BD9-81ED-4DB2-BD59-A6C34878D82A}">
                    <a16:rowId xmlns:a16="http://schemas.microsoft.com/office/drawing/2014/main" val="10007"/>
                  </a:ext>
                </a:extLst>
              </a:tr>
              <a:tr h="338667">
                <a:tc>
                  <a:txBody>
                    <a:bodyPr/>
                    <a:lstStyle/>
                    <a:p>
                      <a:r>
                        <a:rPr lang="en-US" sz="2000" dirty="0"/>
                        <a:t>Subtract with</a:t>
                      </a:r>
                      <a:r>
                        <a:rPr lang="en-US" sz="2000" baseline="0" dirty="0"/>
                        <a:t> borrow</a:t>
                      </a:r>
                      <a:endParaRPr lang="en-US" sz="2000" dirty="0"/>
                    </a:p>
                  </a:txBody>
                  <a:tcPr/>
                </a:tc>
                <a:tc>
                  <a:txBody>
                    <a:bodyPr/>
                    <a:lstStyle/>
                    <a:p>
                      <a:r>
                        <a:rPr lang="en-US" sz="2000" dirty="0"/>
                        <a:t>SUBB</a:t>
                      </a:r>
                    </a:p>
                  </a:txBody>
                  <a:tcPr/>
                </a:tc>
                <a:extLst>
                  <a:ext uri="{0D108BD9-81ED-4DB2-BD59-A6C34878D82A}">
                    <a16:rowId xmlns:a16="http://schemas.microsoft.com/office/drawing/2014/main" val="10008"/>
                  </a:ext>
                </a:extLst>
              </a:tr>
              <a:tr h="338667">
                <a:tc>
                  <a:txBody>
                    <a:bodyPr/>
                    <a:lstStyle/>
                    <a:p>
                      <a:r>
                        <a:rPr lang="en-US" sz="2000" dirty="0"/>
                        <a:t>Negate (2’s complement)</a:t>
                      </a:r>
                    </a:p>
                  </a:txBody>
                  <a:tcPr/>
                </a:tc>
                <a:tc>
                  <a:txBody>
                    <a:bodyPr/>
                    <a:lstStyle/>
                    <a:p>
                      <a:r>
                        <a:rPr lang="en-US" sz="2000" dirty="0"/>
                        <a:t>NEG</a:t>
                      </a:r>
                    </a:p>
                  </a:txBody>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1360326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2. Logical &amp; Bit Manipulation Instructions</a:t>
            </a:r>
          </a:p>
        </p:txBody>
      </p:sp>
      <p:graphicFrame>
        <p:nvGraphicFramePr>
          <p:cNvPr id="4" name="Content Placeholder 4"/>
          <p:cNvGraphicFramePr>
            <a:graphicFrameLocks/>
          </p:cNvGraphicFramePr>
          <p:nvPr>
            <p:extLst>
              <p:ext uri="{D42A27DB-BD31-4B8C-83A1-F6EECF244321}">
                <p14:modId xmlns:p14="http://schemas.microsoft.com/office/powerpoint/2010/main" val="2377756321"/>
              </p:ext>
            </p:extLst>
          </p:nvPr>
        </p:nvGraphicFramePr>
        <p:xfrm>
          <a:off x="1447800" y="1295400"/>
          <a:ext cx="6515100" cy="4358640"/>
        </p:xfrm>
        <a:graphic>
          <a:graphicData uri="http://schemas.openxmlformats.org/drawingml/2006/table">
            <a:tbl>
              <a:tblPr firstRow="1">
                <a:tableStyleId>{5C22544A-7EE6-4342-B048-85BDC9FD1C3A}</a:tableStyleId>
              </a:tblPr>
              <a:tblGrid>
                <a:gridCol w="3257550">
                  <a:extLst>
                    <a:ext uri="{9D8B030D-6E8A-4147-A177-3AD203B41FA5}">
                      <a16:colId xmlns:a16="http://schemas.microsoft.com/office/drawing/2014/main" val="20000"/>
                    </a:ext>
                  </a:extLst>
                </a:gridCol>
                <a:gridCol w="3257550">
                  <a:extLst>
                    <a:ext uri="{9D8B030D-6E8A-4147-A177-3AD203B41FA5}">
                      <a16:colId xmlns:a16="http://schemas.microsoft.com/office/drawing/2014/main" val="20001"/>
                    </a:ext>
                  </a:extLst>
                </a:gridCol>
              </a:tblGrid>
              <a:tr h="338667">
                <a:tc>
                  <a:txBody>
                    <a:bodyPr/>
                    <a:lstStyle/>
                    <a:p>
                      <a:r>
                        <a:rPr lang="en-US" sz="2000" dirty="0"/>
                        <a:t>Name</a:t>
                      </a:r>
                    </a:p>
                  </a:txBody>
                  <a:tcPr/>
                </a:tc>
                <a:tc>
                  <a:txBody>
                    <a:bodyPr/>
                    <a:lstStyle/>
                    <a:p>
                      <a:r>
                        <a:rPr lang="en-US" sz="2000" dirty="0"/>
                        <a:t>Mnemonic</a:t>
                      </a:r>
                    </a:p>
                  </a:txBody>
                  <a:tcPr/>
                </a:tc>
                <a:extLst>
                  <a:ext uri="{0D108BD9-81ED-4DB2-BD59-A6C34878D82A}">
                    <a16:rowId xmlns:a16="http://schemas.microsoft.com/office/drawing/2014/main" val="10000"/>
                  </a:ext>
                </a:extLst>
              </a:tr>
              <a:tr h="338667">
                <a:tc>
                  <a:txBody>
                    <a:bodyPr/>
                    <a:lstStyle/>
                    <a:p>
                      <a:r>
                        <a:rPr lang="en-US" sz="2000" dirty="0"/>
                        <a:t>Clear</a:t>
                      </a:r>
                    </a:p>
                  </a:txBody>
                  <a:tcPr/>
                </a:tc>
                <a:tc>
                  <a:txBody>
                    <a:bodyPr/>
                    <a:lstStyle/>
                    <a:p>
                      <a:r>
                        <a:rPr lang="en-US" sz="2000" dirty="0"/>
                        <a:t>CLR</a:t>
                      </a:r>
                    </a:p>
                  </a:txBody>
                  <a:tcPr/>
                </a:tc>
                <a:extLst>
                  <a:ext uri="{0D108BD9-81ED-4DB2-BD59-A6C34878D82A}">
                    <a16:rowId xmlns:a16="http://schemas.microsoft.com/office/drawing/2014/main" val="10001"/>
                  </a:ext>
                </a:extLst>
              </a:tr>
              <a:tr h="338667">
                <a:tc>
                  <a:txBody>
                    <a:bodyPr/>
                    <a:lstStyle/>
                    <a:p>
                      <a:r>
                        <a:rPr lang="en-US" sz="2000" dirty="0"/>
                        <a:t>Complement</a:t>
                      </a:r>
                    </a:p>
                  </a:txBody>
                  <a:tcPr/>
                </a:tc>
                <a:tc>
                  <a:txBody>
                    <a:bodyPr/>
                    <a:lstStyle/>
                    <a:p>
                      <a:r>
                        <a:rPr lang="en-US" sz="2000" dirty="0"/>
                        <a:t>COM</a:t>
                      </a:r>
                    </a:p>
                  </a:txBody>
                  <a:tcPr/>
                </a:tc>
                <a:extLst>
                  <a:ext uri="{0D108BD9-81ED-4DB2-BD59-A6C34878D82A}">
                    <a16:rowId xmlns:a16="http://schemas.microsoft.com/office/drawing/2014/main" val="10002"/>
                  </a:ext>
                </a:extLst>
              </a:tr>
              <a:tr h="338667">
                <a:tc>
                  <a:txBody>
                    <a:bodyPr/>
                    <a:lstStyle/>
                    <a:p>
                      <a:r>
                        <a:rPr lang="en-US" sz="2000" dirty="0"/>
                        <a:t>AND</a:t>
                      </a:r>
                    </a:p>
                  </a:txBody>
                  <a:tcPr/>
                </a:tc>
                <a:tc>
                  <a:txBody>
                    <a:bodyPr/>
                    <a:lstStyle/>
                    <a:p>
                      <a:r>
                        <a:rPr lang="en-US" sz="2000" dirty="0"/>
                        <a:t>AND</a:t>
                      </a:r>
                    </a:p>
                  </a:txBody>
                  <a:tcPr/>
                </a:tc>
                <a:extLst>
                  <a:ext uri="{0D108BD9-81ED-4DB2-BD59-A6C34878D82A}">
                    <a16:rowId xmlns:a16="http://schemas.microsoft.com/office/drawing/2014/main" val="10003"/>
                  </a:ext>
                </a:extLst>
              </a:tr>
              <a:tr h="338667">
                <a:tc>
                  <a:txBody>
                    <a:bodyPr/>
                    <a:lstStyle/>
                    <a:p>
                      <a:r>
                        <a:rPr lang="en-US" sz="2000" dirty="0"/>
                        <a:t>OR</a:t>
                      </a:r>
                    </a:p>
                  </a:txBody>
                  <a:tcPr/>
                </a:tc>
                <a:tc>
                  <a:txBody>
                    <a:bodyPr/>
                    <a:lstStyle/>
                    <a:p>
                      <a:r>
                        <a:rPr lang="en-US" sz="2000" dirty="0"/>
                        <a:t>OR</a:t>
                      </a:r>
                    </a:p>
                  </a:txBody>
                  <a:tcPr/>
                </a:tc>
                <a:extLst>
                  <a:ext uri="{0D108BD9-81ED-4DB2-BD59-A6C34878D82A}">
                    <a16:rowId xmlns:a16="http://schemas.microsoft.com/office/drawing/2014/main" val="10004"/>
                  </a:ext>
                </a:extLst>
              </a:tr>
              <a:tr h="338667">
                <a:tc>
                  <a:txBody>
                    <a:bodyPr/>
                    <a:lstStyle/>
                    <a:p>
                      <a:r>
                        <a:rPr lang="en-US" sz="2000" dirty="0"/>
                        <a:t>Exclusive-OR</a:t>
                      </a:r>
                    </a:p>
                  </a:txBody>
                  <a:tcPr/>
                </a:tc>
                <a:tc>
                  <a:txBody>
                    <a:bodyPr/>
                    <a:lstStyle/>
                    <a:p>
                      <a:r>
                        <a:rPr lang="en-US" sz="2000" dirty="0"/>
                        <a:t>XOR</a:t>
                      </a:r>
                    </a:p>
                  </a:txBody>
                  <a:tcPr/>
                </a:tc>
                <a:extLst>
                  <a:ext uri="{0D108BD9-81ED-4DB2-BD59-A6C34878D82A}">
                    <a16:rowId xmlns:a16="http://schemas.microsoft.com/office/drawing/2014/main" val="10005"/>
                  </a:ext>
                </a:extLst>
              </a:tr>
              <a:tr h="338667">
                <a:tc>
                  <a:txBody>
                    <a:bodyPr/>
                    <a:lstStyle/>
                    <a:p>
                      <a:r>
                        <a:rPr lang="en-US" sz="2000" dirty="0"/>
                        <a:t>Clear carry</a:t>
                      </a:r>
                    </a:p>
                  </a:txBody>
                  <a:tcPr/>
                </a:tc>
                <a:tc>
                  <a:txBody>
                    <a:bodyPr/>
                    <a:lstStyle/>
                    <a:p>
                      <a:r>
                        <a:rPr lang="en-US" sz="2000" dirty="0"/>
                        <a:t>CLRC</a:t>
                      </a:r>
                    </a:p>
                  </a:txBody>
                  <a:tcPr/>
                </a:tc>
                <a:extLst>
                  <a:ext uri="{0D108BD9-81ED-4DB2-BD59-A6C34878D82A}">
                    <a16:rowId xmlns:a16="http://schemas.microsoft.com/office/drawing/2014/main" val="10006"/>
                  </a:ext>
                </a:extLst>
              </a:tr>
              <a:tr h="338667">
                <a:tc>
                  <a:txBody>
                    <a:bodyPr/>
                    <a:lstStyle/>
                    <a:p>
                      <a:r>
                        <a:rPr lang="en-US" sz="2000" dirty="0"/>
                        <a:t>Set carry</a:t>
                      </a:r>
                    </a:p>
                  </a:txBody>
                  <a:tcPr/>
                </a:tc>
                <a:tc>
                  <a:txBody>
                    <a:bodyPr/>
                    <a:lstStyle/>
                    <a:p>
                      <a:r>
                        <a:rPr lang="en-US" sz="2000" dirty="0"/>
                        <a:t>SETC</a:t>
                      </a:r>
                    </a:p>
                  </a:txBody>
                  <a:tcPr/>
                </a:tc>
                <a:extLst>
                  <a:ext uri="{0D108BD9-81ED-4DB2-BD59-A6C34878D82A}">
                    <a16:rowId xmlns:a16="http://schemas.microsoft.com/office/drawing/2014/main" val="10007"/>
                  </a:ext>
                </a:extLst>
              </a:tr>
              <a:tr h="338667">
                <a:tc>
                  <a:txBody>
                    <a:bodyPr/>
                    <a:lstStyle/>
                    <a:p>
                      <a:r>
                        <a:rPr lang="en-US" sz="2000" dirty="0"/>
                        <a:t>Complement carry</a:t>
                      </a:r>
                    </a:p>
                  </a:txBody>
                  <a:tcPr/>
                </a:tc>
                <a:tc>
                  <a:txBody>
                    <a:bodyPr/>
                    <a:lstStyle/>
                    <a:p>
                      <a:r>
                        <a:rPr lang="en-US" sz="2000" dirty="0"/>
                        <a:t>COMC</a:t>
                      </a:r>
                    </a:p>
                  </a:txBody>
                  <a:tcPr/>
                </a:tc>
                <a:extLst>
                  <a:ext uri="{0D108BD9-81ED-4DB2-BD59-A6C34878D82A}">
                    <a16:rowId xmlns:a16="http://schemas.microsoft.com/office/drawing/2014/main" val="10008"/>
                  </a:ext>
                </a:extLst>
              </a:tr>
              <a:tr h="338667">
                <a:tc>
                  <a:txBody>
                    <a:bodyPr/>
                    <a:lstStyle/>
                    <a:p>
                      <a:r>
                        <a:rPr lang="en-US" sz="2000" dirty="0"/>
                        <a:t>Enable interrupt</a:t>
                      </a:r>
                    </a:p>
                  </a:txBody>
                  <a:tcPr/>
                </a:tc>
                <a:tc>
                  <a:txBody>
                    <a:bodyPr/>
                    <a:lstStyle/>
                    <a:p>
                      <a:r>
                        <a:rPr lang="en-US" sz="2000" dirty="0"/>
                        <a:t>EI</a:t>
                      </a:r>
                    </a:p>
                  </a:txBody>
                  <a:tcPr/>
                </a:tc>
                <a:extLst>
                  <a:ext uri="{0D108BD9-81ED-4DB2-BD59-A6C34878D82A}">
                    <a16:rowId xmlns:a16="http://schemas.microsoft.com/office/drawing/2014/main" val="10009"/>
                  </a:ext>
                </a:extLst>
              </a:tr>
              <a:tr h="338667">
                <a:tc>
                  <a:txBody>
                    <a:bodyPr/>
                    <a:lstStyle/>
                    <a:p>
                      <a:r>
                        <a:rPr lang="en-US" sz="2000" dirty="0"/>
                        <a:t>Disable</a:t>
                      </a:r>
                      <a:r>
                        <a:rPr lang="en-US" sz="2000" baseline="0" dirty="0"/>
                        <a:t> interrupt</a:t>
                      </a:r>
                      <a:endParaRPr lang="en-US" sz="2000" dirty="0"/>
                    </a:p>
                  </a:txBody>
                  <a:tcPr/>
                </a:tc>
                <a:tc>
                  <a:txBody>
                    <a:bodyPr/>
                    <a:lstStyle/>
                    <a:p>
                      <a:r>
                        <a:rPr lang="en-US" sz="2000" dirty="0"/>
                        <a:t>DI</a:t>
                      </a:r>
                    </a:p>
                  </a:txBody>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275975831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3. Shift Instructions</a:t>
            </a:r>
          </a:p>
        </p:txBody>
      </p:sp>
      <p:graphicFrame>
        <p:nvGraphicFramePr>
          <p:cNvPr id="4" name="Content Placeholder 4"/>
          <p:cNvGraphicFramePr>
            <a:graphicFrameLocks/>
          </p:cNvGraphicFramePr>
          <p:nvPr>
            <p:extLst>
              <p:ext uri="{D42A27DB-BD31-4B8C-83A1-F6EECF244321}">
                <p14:modId xmlns:p14="http://schemas.microsoft.com/office/powerpoint/2010/main" val="3249159875"/>
              </p:ext>
            </p:extLst>
          </p:nvPr>
        </p:nvGraphicFramePr>
        <p:xfrm>
          <a:off x="1447800" y="1295400"/>
          <a:ext cx="6515100" cy="3566160"/>
        </p:xfrm>
        <a:graphic>
          <a:graphicData uri="http://schemas.openxmlformats.org/drawingml/2006/table">
            <a:tbl>
              <a:tblPr firstRow="1">
                <a:tableStyleId>{5C22544A-7EE6-4342-B048-85BDC9FD1C3A}</a:tableStyleId>
              </a:tblPr>
              <a:tblGrid>
                <a:gridCol w="3257550">
                  <a:extLst>
                    <a:ext uri="{9D8B030D-6E8A-4147-A177-3AD203B41FA5}">
                      <a16:colId xmlns:a16="http://schemas.microsoft.com/office/drawing/2014/main" val="20000"/>
                    </a:ext>
                  </a:extLst>
                </a:gridCol>
                <a:gridCol w="3257550">
                  <a:extLst>
                    <a:ext uri="{9D8B030D-6E8A-4147-A177-3AD203B41FA5}">
                      <a16:colId xmlns:a16="http://schemas.microsoft.com/office/drawing/2014/main" val="20001"/>
                    </a:ext>
                  </a:extLst>
                </a:gridCol>
              </a:tblGrid>
              <a:tr h="338667">
                <a:tc>
                  <a:txBody>
                    <a:bodyPr/>
                    <a:lstStyle/>
                    <a:p>
                      <a:r>
                        <a:rPr lang="en-US" sz="2000" dirty="0"/>
                        <a:t>Name</a:t>
                      </a:r>
                    </a:p>
                  </a:txBody>
                  <a:tcPr/>
                </a:tc>
                <a:tc>
                  <a:txBody>
                    <a:bodyPr/>
                    <a:lstStyle/>
                    <a:p>
                      <a:r>
                        <a:rPr lang="en-US" sz="2000" dirty="0"/>
                        <a:t>Mnemonic</a:t>
                      </a:r>
                    </a:p>
                  </a:txBody>
                  <a:tcPr/>
                </a:tc>
                <a:extLst>
                  <a:ext uri="{0D108BD9-81ED-4DB2-BD59-A6C34878D82A}">
                    <a16:rowId xmlns:a16="http://schemas.microsoft.com/office/drawing/2014/main" val="10000"/>
                  </a:ext>
                </a:extLst>
              </a:tr>
              <a:tr h="338667">
                <a:tc>
                  <a:txBody>
                    <a:bodyPr/>
                    <a:lstStyle/>
                    <a:p>
                      <a:r>
                        <a:rPr lang="en-US" sz="2000" dirty="0"/>
                        <a:t>Logical</a:t>
                      </a:r>
                      <a:r>
                        <a:rPr lang="en-US" sz="2000" baseline="0" dirty="0"/>
                        <a:t> shift right</a:t>
                      </a:r>
                      <a:endParaRPr lang="en-US" sz="2000" dirty="0"/>
                    </a:p>
                  </a:txBody>
                  <a:tcPr/>
                </a:tc>
                <a:tc>
                  <a:txBody>
                    <a:bodyPr/>
                    <a:lstStyle/>
                    <a:p>
                      <a:r>
                        <a:rPr lang="en-US" sz="2000" dirty="0"/>
                        <a:t>SHR</a:t>
                      </a:r>
                    </a:p>
                  </a:txBody>
                  <a:tcPr/>
                </a:tc>
                <a:extLst>
                  <a:ext uri="{0D108BD9-81ED-4DB2-BD59-A6C34878D82A}">
                    <a16:rowId xmlns:a16="http://schemas.microsoft.com/office/drawing/2014/main" val="10001"/>
                  </a:ext>
                </a:extLst>
              </a:tr>
              <a:tr h="338667">
                <a:tc>
                  <a:txBody>
                    <a:bodyPr/>
                    <a:lstStyle/>
                    <a:p>
                      <a:r>
                        <a:rPr lang="en-US" sz="2000" dirty="0"/>
                        <a:t>Logical</a:t>
                      </a:r>
                      <a:r>
                        <a:rPr lang="en-US" sz="2000" baseline="0" dirty="0"/>
                        <a:t> shift left</a:t>
                      </a:r>
                      <a:endParaRPr lang="en-US" sz="2000" dirty="0"/>
                    </a:p>
                  </a:txBody>
                  <a:tcPr/>
                </a:tc>
                <a:tc>
                  <a:txBody>
                    <a:bodyPr/>
                    <a:lstStyle/>
                    <a:p>
                      <a:r>
                        <a:rPr lang="en-US" sz="2000" dirty="0"/>
                        <a:t>SHL</a:t>
                      </a:r>
                    </a:p>
                  </a:txBody>
                  <a:tcPr/>
                </a:tc>
                <a:extLst>
                  <a:ext uri="{0D108BD9-81ED-4DB2-BD59-A6C34878D82A}">
                    <a16:rowId xmlns:a16="http://schemas.microsoft.com/office/drawing/2014/main" val="10002"/>
                  </a:ext>
                </a:extLst>
              </a:tr>
              <a:tr h="338667">
                <a:tc>
                  <a:txBody>
                    <a:bodyPr/>
                    <a:lstStyle/>
                    <a:p>
                      <a:r>
                        <a:rPr lang="en-US" sz="2000" dirty="0"/>
                        <a:t>Arithmetic</a:t>
                      </a:r>
                      <a:r>
                        <a:rPr lang="en-US" sz="2000" baseline="0" dirty="0"/>
                        <a:t> shift right</a:t>
                      </a:r>
                      <a:endParaRPr lang="en-US" sz="2000" dirty="0"/>
                    </a:p>
                  </a:txBody>
                  <a:tcPr/>
                </a:tc>
                <a:tc>
                  <a:txBody>
                    <a:bodyPr/>
                    <a:lstStyle/>
                    <a:p>
                      <a:r>
                        <a:rPr lang="en-US" sz="2000" dirty="0"/>
                        <a:t>SHRA</a:t>
                      </a:r>
                    </a:p>
                  </a:txBody>
                  <a:tcPr/>
                </a:tc>
                <a:extLst>
                  <a:ext uri="{0D108BD9-81ED-4DB2-BD59-A6C34878D82A}">
                    <a16:rowId xmlns:a16="http://schemas.microsoft.com/office/drawing/2014/main" val="10003"/>
                  </a:ext>
                </a:extLst>
              </a:tr>
              <a:tr h="338667">
                <a:tc>
                  <a:txBody>
                    <a:bodyPr/>
                    <a:lstStyle/>
                    <a:p>
                      <a:r>
                        <a:rPr lang="en-US" sz="2000" baseline="0" dirty="0"/>
                        <a:t>Arithmetic shift left</a:t>
                      </a:r>
                      <a:endParaRPr lang="en-US" sz="2000" dirty="0"/>
                    </a:p>
                  </a:txBody>
                  <a:tcPr/>
                </a:tc>
                <a:tc>
                  <a:txBody>
                    <a:bodyPr/>
                    <a:lstStyle/>
                    <a:p>
                      <a:r>
                        <a:rPr lang="en-US" sz="2000" dirty="0"/>
                        <a:t>SHLA</a:t>
                      </a:r>
                    </a:p>
                  </a:txBody>
                  <a:tcPr/>
                </a:tc>
                <a:extLst>
                  <a:ext uri="{0D108BD9-81ED-4DB2-BD59-A6C34878D82A}">
                    <a16:rowId xmlns:a16="http://schemas.microsoft.com/office/drawing/2014/main" val="10004"/>
                  </a:ext>
                </a:extLst>
              </a:tr>
              <a:tr h="338667">
                <a:tc>
                  <a:txBody>
                    <a:bodyPr/>
                    <a:lstStyle/>
                    <a:p>
                      <a:r>
                        <a:rPr lang="en-US" sz="2000" dirty="0"/>
                        <a:t>Rotate</a:t>
                      </a:r>
                      <a:r>
                        <a:rPr lang="en-US" sz="2000" baseline="0" dirty="0"/>
                        <a:t> right</a:t>
                      </a:r>
                      <a:endParaRPr lang="en-US" sz="2000" dirty="0"/>
                    </a:p>
                  </a:txBody>
                  <a:tcPr/>
                </a:tc>
                <a:tc>
                  <a:txBody>
                    <a:bodyPr/>
                    <a:lstStyle/>
                    <a:p>
                      <a:r>
                        <a:rPr lang="en-US" sz="2000" dirty="0"/>
                        <a:t>ROR</a:t>
                      </a:r>
                    </a:p>
                  </a:txBody>
                  <a:tcPr/>
                </a:tc>
                <a:extLst>
                  <a:ext uri="{0D108BD9-81ED-4DB2-BD59-A6C34878D82A}">
                    <a16:rowId xmlns:a16="http://schemas.microsoft.com/office/drawing/2014/main" val="10005"/>
                  </a:ext>
                </a:extLst>
              </a:tr>
              <a:tr h="338667">
                <a:tc>
                  <a:txBody>
                    <a:bodyPr/>
                    <a:lstStyle/>
                    <a:p>
                      <a:r>
                        <a:rPr lang="en-US" sz="2000" dirty="0"/>
                        <a:t>Rotate left</a:t>
                      </a:r>
                    </a:p>
                  </a:txBody>
                  <a:tcPr/>
                </a:tc>
                <a:tc>
                  <a:txBody>
                    <a:bodyPr/>
                    <a:lstStyle/>
                    <a:p>
                      <a:r>
                        <a:rPr lang="en-US" sz="2000" dirty="0"/>
                        <a:t>ROL</a:t>
                      </a:r>
                    </a:p>
                  </a:txBody>
                  <a:tcPr/>
                </a:tc>
                <a:extLst>
                  <a:ext uri="{0D108BD9-81ED-4DB2-BD59-A6C34878D82A}">
                    <a16:rowId xmlns:a16="http://schemas.microsoft.com/office/drawing/2014/main" val="10006"/>
                  </a:ext>
                </a:extLst>
              </a:tr>
              <a:tr h="338667">
                <a:tc>
                  <a:txBody>
                    <a:bodyPr/>
                    <a:lstStyle/>
                    <a:p>
                      <a:r>
                        <a:rPr lang="en-US" sz="2000" dirty="0"/>
                        <a:t>Rotate right through carry</a:t>
                      </a:r>
                    </a:p>
                  </a:txBody>
                  <a:tcPr/>
                </a:tc>
                <a:tc>
                  <a:txBody>
                    <a:bodyPr/>
                    <a:lstStyle/>
                    <a:p>
                      <a:r>
                        <a:rPr lang="en-US" sz="2000" dirty="0"/>
                        <a:t>RORC</a:t>
                      </a:r>
                    </a:p>
                  </a:txBody>
                  <a:tcPr/>
                </a:tc>
                <a:extLst>
                  <a:ext uri="{0D108BD9-81ED-4DB2-BD59-A6C34878D82A}">
                    <a16:rowId xmlns:a16="http://schemas.microsoft.com/office/drawing/2014/main" val="10007"/>
                  </a:ext>
                </a:extLst>
              </a:tr>
              <a:tr h="338667">
                <a:tc>
                  <a:txBody>
                    <a:bodyPr/>
                    <a:lstStyle/>
                    <a:p>
                      <a:r>
                        <a:rPr lang="en-US" sz="2000" dirty="0"/>
                        <a:t>Rotate left through carry</a:t>
                      </a:r>
                    </a:p>
                  </a:txBody>
                  <a:tcPr/>
                </a:tc>
                <a:tc>
                  <a:txBody>
                    <a:bodyPr/>
                    <a:lstStyle/>
                    <a:p>
                      <a:r>
                        <a:rPr lang="en-US" sz="2000" dirty="0"/>
                        <a:t>ROLC</a:t>
                      </a:r>
                    </a:p>
                  </a:txBody>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18459052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477000"/>
          </a:xfrm>
        </p:spPr>
        <p:txBody>
          <a:bodyPr>
            <a:noAutofit/>
          </a:bodyPr>
          <a:lstStyle/>
          <a:p>
            <a:r>
              <a:rPr lang="en-US" sz="9600" dirty="0"/>
              <a:t>Program Control</a:t>
            </a:r>
          </a:p>
        </p:txBody>
      </p:sp>
      <p:sp>
        <p:nvSpPr>
          <p:cNvPr id="4" name="Rektangel 11"/>
          <p:cNvSpPr/>
          <p:nvPr/>
        </p:nvSpPr>
        <p:spPr>
          <a:xfrm>
            <a:off x="0" y="6477000"/>
            <a:ext cx="91440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883">
              <a:defRPr/>
            </a:pPr>
            <a:r>
              <a:rPr lang="da-DK" noProof="1">
                <a:solidFill>
                  <a:srgbClr val="FFFFFF"/>
                </a:solidFill>
                <a:ea typeface="Open Sans" panose="020B0606030504020204" pitchFamily="34" charset="0"/>
                <a:cs typeface="Open Sans" panose="020B0606030504020204" pitchFamily="34" charset="0"/>
              </a:rPr>
              <a:t>Unit – 5: Central Processing Unit                               Darshan Institute of Engineering &amp; Technology</a:t>
            </a:r>
          </a:p>
        </p:txBody>
      </p:sp>
    </p:spTree>
    <p:extLst>
      <p:ext uri="{BB962C8B-B14F-4D97-AF65-F5344CB8AC3E}">
        <p14:creationId xmlns:p14="http://schemas.microsoft.com/office/powerpoint/2010/main" val="150328327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 Control</a:t>
            </a:r>
          </a:p>
        </p:txBody>
      </p:sp>
      <p:sp>
        <p:nvSpPr>
          <p:cNvPr id="3" name="Content Placeholder 2"/>
          <p:cNvSpPr>
            <a:spLocks noGrp="1"/>
          </p:cNvSpPr>
          <p:nvPr>
            <p:ph idx="1"/>
          </p:nvPr>
        </p:nvSpPr>
        <p:spPr>
          <a:xfrm>
            <a:off x="190500" y="990600"/>
            <a:ext cx="8763000" cy="2133600"/>
          </a:xfrm>
        </p:spPr>
        <p:txBody>
          <a:bodyPr>
            <a:normAutofit fontScale="92500" lnSpcReduction="20000"/>
          </a:bodyPr>
          <a:lstStyle/>
          <a:p>
            <a:pPr algn="just"/>
            <a:r>
              <a:rPr lang="en-US" dirty="0"/>
              <a:t>A program control type of instruction, when executed, may change the address value in the program counter and cause the flow of control to be altered.</a:t>
            </a:r>
          </a:p>
          <a:p>
            <a:pPr algn="just"/>
            <a:r>
              <a:rPr lang="en-US" dirty="0"/>
              <a:t>The change in value of the program counter as a result of the execution of a program control instruction causes a break in the sequence of instruction execution.</a:t>
            </a:r>
          </a:p>
        </p:txBody>
      </p:sp>
      <p:graphicFrame>
        <p:nvGraphicFramePr>
          <p:cNvPr id="4" name="Content Placeholder 4"/>
          <p:cNvGraphicFramePr>
            <a:graphicFrameLocks/>
          </p:cNvGraphicFramePr>
          <p:nvPr>
            <p:extLst>
              <p:ext uri="{D42A27DB-BD31-4B8C-83A1-F6EECF244321}">
                <p14:modId xmlns:p14="http://schemas.microsoft.com/office/powerpoint/2010/main" val="2857519882"/>
              </p:ext>
            </p:extLst>
          </p:nvPr>
        </p:nvGraphicFramePr>
        <p:xfrm>
          <a:off x="1314450" y="3124200"/>
          <a:ext cx="6515100" cy="3169920"/>
        </p:xfrm>
        <a:graphic>
          <a:graphicData uri="http://schemas.openxmlformats.org/drawingml/2006/table">
            <a:tbl>
              <a:tblPr firstRow="1">
                <a:tableStyleId>{5C22544A-7EE6-4342-B048-85BDC9FD1C3A}</a:tableStyleId>
              </a:tblPr>
              <a:tblGrid>
                <a:gridCol w="3257550">
                  <a:extLst>
                    <a:ext uri="{9D8B030D-6E8A-4147-A177-3AD203B41FA5}">
                      <a16:colId xmlns:a16="http://schemas.microsoft.com/office/drawing/2014/main" val="20000"/>
                    </a:ext>
                  </a:extLst>
                </a:gridCol>
                <a:gridCol w="3257550">
                  <a:extLst>
                    <a:ext uri="{9D8B030D-6E8A-4147-A177-3AD203B41FA5}">
                      <a16:colId xmlns:a16="http://schemas.microsoft.com/office/drawing/2014/main" val="20001"/>
                    </a:ext>
                  </a:extLst>
                </a:gridCol>
              </a:tblGrid>
              <a:tr h="338667">
                <a:tc>
                  <a:txBody>
                    <a:bodyPr/>
                    <a:lstStyle/>
                    <a:p>
                      <a:r>
                        <a:rPr lang="en-US" sz="2000" dirty="0"/>
                        <a:t>Name</a:t>
                      </a:r>
                    </a:p>
                  </a:txBody>
                  <a:tcPr/>
                </a:tc>
                <a:tc>
                  <a:txBody>
                    <a:bodyPr/>
                    <a:lstStyle/>
                    <a:p>
                      <a:r>
                        <a:rPr lang="en-US" sz="2000" dirty="0"/>
                        <a:t>Mnemonic</a:t>
                      </a:r>
                    </a:p>
                  </a:txBody>
                  <a:tcPr/>
                </a:tc>
                <a:extLst>
                  <a:ext uri="{0D108BD9-81ED-4DB2-BD59-A6C34878D82A}">
                    <a16:rowId xmlns:a16="http://schemas.microsoft.com/office/drawing/2014/main" val="10000"/>
                  </a:ext>
                </a:extLst>
              </a:tr>
              <a:tr h="338667">
                <a:tc>
                  <a:txBody>
                    <a:bodyPr/>
                    <a:lstStyle/>
                    <a:p>
                      <a:r>
                        <a:rPr lang="en-US" sz="2000" dirty="0"/>
                        <a:t>Branch</a:t>
                      </a:r>
                    </a:p>
                  </a:txBody>
                  <a:tcPr/>
                </a:tc>
                <a:tc>
                  <a:txBody>
                    <a:bodyPr/>
                    <a:lstStyle/>
                    <a:p>
                      <a:r>
                        <a:rPr lang="en-US" sz="2000"/>
                        <a:t>BUN</a:t>
                      </a:r>
                      <a:endParaRPr lang="en-US" sz="2000" dirty="0"/>
                    </a:p>
                  </a:txBody>
                  <a:tcPr/>
                </a:tc>
                <a:extLst>
                  <a:ext uri="{0D108BD9-81ED-4DB2-BD59-A6C34878D82A}">
                    <a16:rowId xmlns:a16="http://schemas.microsoft.com/office/drawing/2014/main" val="10001"/>
                  </a:ext>
                </a:extLst>
              </a:tr>
              <a:tr h="338667">
                <a:tc>
                  <a:txBody>
                    <a:bodyPr/>
                    <a:lstStyle/>
                    <a:p>
                      <a:r>
                        <a:rPr lang="en-US" sz="2000" dirty="0"/>
                        <a:t>Jump</a:t>
                      </a:r>
                    </a:p>
                  </a:txBody>
                  <a:tcPr/>
                </a:tc>
                <a:tc>
                  <a:txBody>
                    <a:bodyPr/>
                    <a:lstStyle/>
                    <a:p>
                      <a:r>
                        <a:rPr lang="en-US" sz="2000" dirty="0"/>
                        <a:t>JMP</a:t>
                      </a:r>
                    </a:p>
                  </a:txBody>
                  <a:tcPr/>
                </a:tc>
                <a:extLst>
                  <a:ext uri="{0D108BD9-81ED-4DB2-BD59-A6C34878D82A}">
                    <a16:rowId xmlns:a16="http://schemas.microsoft.com/office/drawing/2014/main" val="10002"/>
                  </a:ext>
                </a:extLst>
              </a:tr>
              <a:tr h="338667">
                <a:tc>
                  <a:txBody>
                    <a:bodyPr/>
                    <a:lstStyle/>
                    <a:p>
                      <a:r>
                        <a:rPr lang="en-US" sz="2000" dirty="0"/>
                        <a:t>Skip</a:t>
                      </a:r>
                    </a:p>
                  </a:txBody>
                  <a:tcPr/>
                </a:tc>
                <a:tc>
                  <a:txBody>
                    <a:bodyPr/>
                    <a:lstStyle/>
                    <a:p>
                      <a:r>
                        <a:rPr lang="en-US" sz="2000" dirty="0"/>
                        <a:t>SKP</a:t>
                      </a:r>
                    </a:p>
                  </a:txBody>
                  <a:tcPr/>
                </a:tc>
                <a:extLst>
                  <a:ext uri="{0D108BD9-81ED-4DB2-BD59-A6C34878D82A}">
                    <a16:rowId xmlns:a16="http://schemas.microsoft.com/office/drawing/2014/main" val="10003"/>
                  </a:ext>
                </a:extLst>
              </a:tr>
              <a:tr h="338667">
                <a:tc>
                  <a:txBody>
                    <a:bodyPr/>
                    <a:lstStyle/>
                    <a:p>
                      <a:r>
                        <a:rPr lang="en-US" sz="2000" baseline="0" dirty="0"/>
                        <a:t>Call</a:t>
                      </a:r>
                      <a:endParaRPr lang="en-US" sz="2000" dirty="0"/>
                    </a:p>
                  </a:txBody>
                  <a:tcPr/>
                </a:tc>
                <a:tc>
                  <a:txBody>
                    <a:bodyPr/>
                    <a:lstStyle/>
                    <a:p>
                      <a:r>
                        <a:rPr lang="en-US" sz="2000" dirty="0"/>
                        <a:t>CALL</a:t>
                      </a:r>
                    </a:p>
                  </a:txBody>
                  <a:tcPr/>
                </a:tc>
                <a:extLst>
                  <a:ext uri="{0D108BD9-81ED-4DB2-BD59-A6C34878D82A}">
                    <a16:rowId xmlns:a16="http://schemas.microsoft.com/office/drawing/2014/main" val="10004"/>
                  </a:ext>
                </a:extLst>
              </a:tr>
              <a:tr h="338667">
                <a:tc>
                  <a:txBody>
                    <a:bodyPr/>
                    <a:lstStyle/>
                    <a:p>
                      <a:r>
                        <a:rPr lang="en-US" sz="2000" dirty="0"/>
                        <a:t>Return</a:t>
                      </a:r>
                    </a:p>
                  </a:txBody>
                  <a:tcPr/>
                </a:tc>
                <a:tc>
                  <a:txBody>
                    <a:bodyPr/>
                    <a:lstStyle/>
                    <a:p>
                      <a:r>
                        <a:rPr lang="en-US" sz="2000" dirty="0"/>
                        <a:t>RET</a:t>
                      </a:r>
                    </a:p>
                  </a:txBody>
                  <a:tcPr/>
                </a:tc>
                <a:extLst>
                  <a:ext uri="{0D108BD9-81ED-4DB2-BD59-A6C34878D82A}">
                    <a16:rowId xmlns:a16="http://schemas.microsoft.com/office/drawing/2014/main" val="10005"/>
                  </a:ext>
                </a:extLst>
              </a:tr>
              <a:tr h="338667">
                <a:tc>
                  <a:txBody>
                    <a:bodyPr/>
                    <a:lstStyle/>
                    <a:p>
                      <a:r>
                        <a:rPr lang="en-US" sz="2000" dirty="0"/>
                        <a:t>Compare (by</a:t>
                      </a:r>
                      <a:r>
                        <a:rPr lang="en-US" sz="2000" baseline="0" dirty="0"/>
                        <a:t> subtraction)</a:t>
                      </a:r>
                      <a:endParaRPr lang="en-US" sz="2000" dirty="0"/>
                    </a:p>
                  </a:txBody>
                  <a:tcPr/>
                </a:tc>
                <a:tc>
                  <a:txBody>
                    <a:bodyPr/>
                    <a:lstStyle/>
                    <a:p>
                      <a:r>
                        <a:rPr lang="en-US" sz="2000" dirty="0"/>
                        <a:t>CMP</a:t>
                      </a:r>
                    </a:p>
                  </a:txBody>
                  <a:tcPr/>
                </a:tc>
                <a:extLst>
                  <a:ext uri="{0D108BD9-81ED-4DB2-BD59-A6C34878D82A}">
                    <a16:rowId xmlns:a16="http://schemas.microsoft.com/office/drawing/2014/main" val="10006"/>
                  </a:ext>
                </a:extLst>
              </a:tr>
              <a:tr h="338667">
                <a:tc>
                  <a:txBody>
                    <a:bodyPr/>
                    <a:lstStyle/>
                    <a:p>
                      <a:r>
                        <a:rPr lang="en-US" sz="2000" dirty="0"/>
                        <a:t>Test (by </a:t>
                      </a:r>
                      <a:r>
                        <a:rPr lang="en-US" sz="2000" dirty="0" err="1"/>
                        <a:t>ANDing</a:t>
                      </a:r>
                      <a:r>
                        <a:rPr lang="en-US" sz="2000" dirty="0"/>
                        <a:t>)</a:t>
                      </a:r>
                    </a:p>
                  </a:txBody>
                  <a:tcPr/>
                </a:tc>
                <a:tc>
                  <a:txBody>
                    <a:bodyPr/>
                    <a:lstStyle/>
                    <a:p>
                      <a:r>
                        <a:rPr lang="en-US" sz="2000" dirty="0"/>
                        <a:t>TST</a:t>
                      </a:r>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313199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Status Bit Conditions</a:t>
            </a:r>
          </a:p>
        </p:txBody>
      </p:sp>
      <p:grpSp>
        <p:nvGrpSpPr>
          <p:cNvPr id="4" name="Group 3"/>
          <p:cNvGrpSpPr/>
          <p:nvPr/>
        </p:nvGrpSpPr>
        <p:grpSpPr>
          <a:xfrm>
            <a:off x="5181600" y="1676400"/>
            <a:ext cx="2286000" cy="1524000"/>
            <a:chOff x="5181600" y="1676400"/>
            <a:chExt cx="2286000" cy="1524000"/>
          </a:xfrm>
        </p:grpSpPr>
        <p:sp>
          <p:nvSpPr>
            <p:cNvPr id="5" name="Rectangle 4"/>
            <p:cNvSpPr/>
            <p:nvPr/>
          </p:nvSpPr>
          <p:spPr>
            <a:xfrm>
              <a:off x="5181600" y="1676400"/>
              <a:ext cx="2286000" cy="1524000"/>
            </a:xfrm>
            <a:prstGeom prst="rect">
              <a:avLst/>
            </a:prstGeom>
            <a:solidFill>
              <a:schemeClr val="accent1"/>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6" name="TextBox 5"/>
            <p:cNvSpPr txBox="1"/>
            <p:nvPr/>
          </p:nvSpPr>
          <p:spPr>
            <a:xfrm>
              <a:off x="5181600" y="1676400"/>
              <a:ext cx="2286000" cy="381000"/>
            </a:xfrm>
            <a:prstGeom prst="rect">
              <a:avLst/>
            </a:prstGeom>
            <a:noFill/>
          </p:spPr>
          <p:txBody>
            <a:bodyPr wrap="square" rtlCol="0">
              <a:spAutoFit/>
            </a:bodyPr>
            <a:lstStyle/>
            <a:p>
              <a:pPr algn="ctr"/>
              <a:r>
                <a:rPr lang="en-IN" dirty="0">
                  <a:solidFill>
                    <a:schemeClr val="bg1"/>
                  </a:solidFill>
                </a:rPr>
                <a:t>8-bit ALU</a:t>
              </a:r>
            </a:p>
          </p:txBody>
        </p:sp>
        <mc:AlternateContent xmlns:mc="http://schemas.openxmlformats.org/markup-compatibility/2006" xmlns:a14="http://schemas.microsoft.com/office/drawing/2010/main">
          <mc:Choice Requires="a14">
            <p:sp>
              <p:nvSpPr>
                <p:cNvPr id="7" name="TextBox 6"/>
                <p:cNvSpPr txBox="1"/>
                <p:nvPr/>
              </p:nvSpPr>
              <p:spPr>
                <a:xfrm>
                  <a:off x="5181600" y="2819400"/>
                  <a:ext cx="2286000"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IN" i="1" smtClean="0">
                                <a:solidFill>
                                  <a:schemeClr val="bg1"/>
                                </a:solidFill>
                                <a:latin typeface="Cambria Math" panose="02040503050406030204" pitchFamily="18" charset="0"/>
                              </a:rPr>
                            </m:ctrlPr>
                          </m:sSubPr>
                          <m:e>
                            <m:r>
                              <a:rPr lang="en-IN" b="0" i="1" smtClean="0">
                                <a:solidFill>
                                  <a:schemeClr val="bg1"/>
                                </a:solidFill>
                                <a:latin typeface="Cambria Math" panose="02040503050406030204" pitchFamily="18" charset="0"/>
                              </a:rPr>
                              <m:t>𝐹</m:t>
                            </m:r>
                          </m:e>
                          <m:sub>
                            <m:r>
                              <a:rPr lang="en-IN" b="0" i="1" smtClean="0">
                                <a:solidFill>
                                  <a:schemeClr val="bg1"/>
                                </a:solidFill>
                                <a:latin typeface="Cambria Math" panose="02040503050406030204" pitchFamily="18" charset="0"/>
                              </a:rPr>
                              <m:t>7</m:t>
                            </m:r>
                          </m:sub>
                        </m:sSub>
                        <m:r>
                          <a:rPr lang="en-IN" b="0" i="1" smtClean="0">
                            <a:solidFill>
                              <a:schemeClr val="bg1"/>
                            </a:solidFill>
                            <a:latin typeface="Cambria Math" panose="02040503050406030204" pitchFamily="18" charset="0"/>
                          </a:rPr>
                          <m:t>−</m:t>
                        </m:r>
                        <m:sSub>
                          <m:sSubPr>
                            <m:ctrlPr>
                              <a:rPr lang="en-IN" i="1">
                                <a:solidFill>
                                  <a:schemeClr val="bg1"/>
                                </a:solidFill>
                                <a:latin typeface="Cambria Math" panose="02040503050406030204" pitchFamily="18" charset="0"/>
                              </a:rPr>
                            </m:ctrlPr>
                          </m:sSubPr>
                          <m:e>
                            <m:r>
                              <a:rPr lang="en-IN" i="1">
                                <a:solidFill>
                                  <a:schemeClr val="bg1"/>
                                </a:solidFill>
                                <a:latin typeface="Cambria Math" panose="02040503050406030204" pitchFamily="18" charset="0"/>
                              </a:rPr>
                              <m:t>𝐹</m:t>
                            </m:r>
                          </m:e>
                          <m:sub>
                            <m:r>
                              <a:rPr lang="en-IN" b="0" i="1" smtClean="0">
                                <a:solidFill>
                                  <a:schemeClr val="bg1"/>
                                </a:solidFill>
                                <a:latin typeface="Cambria Math" panose="02040503050406030204" pitchFamily="18" charset="0"/>
                              </a:rPr>
                              <m:t>0</m:t>
                            </m:r>
                          </m:sub>
                        </m:sSub>
                      </m:oMath>
                    </m:oMathPara>
                  </a14:m>
                  <a:endParaRPr lang="en-IN" dirty="0">
                    <a:solidFill>
                      <a:schemeClr val="bg1"/>
                    </a:solidFill>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5181600" y="2819400"/>
                  <a:ext cx="2286000" cy="369332"/>
                </a:xfrm>
                <a:prstGeom prst="rect">
                  <a:avLst/>
                </a:prstGeom>
                <a:blipFill rotWithShape="0">
                  <a:blip r:embed="rId3"/>
                  <a:stretch>
                    <a:fillRect/>
                  </a:stretch>
                </a:blipFill>
              </p:spPr>
              <p:txBody>
                <a:bodyPr/>
                <a:lstStyle/>
                <a:p>
                  <a:r>
                    <a:rPr lang="en-IN">
                      <a:noFill/>
                    </a:rPr>
                    <a:t> </a:t>
                  </a:r>
                </a:p>
              </p:txBody>
            </p:sp>
          </mc:Fallback>
        </mc:AlternateContent>
      </p:grpSp>
      <p:sp>
        <p:nvSpPr>
          <p:cNvPr id="8" name="TextBox 7"/>
          <p:cNvSpPr txBox="1"/>
          <p:nvPr/>
        </p:nvSpPr>
        <p:spPr>
          <a:xfrm>
            <a:off x="5410200" y="838200"/>
            <a:ext cx="457200" cy="369332"/>
          </a:xfrm>
          <a:prstGeom prst="rect">
            <a:avLst/>
          </a:prstGeom>
          <a:noFill/>
        </p:spPr>
        <p:txBody>
          <a:bodyPr wrap="square" rtlCol="0">
            <a:spAutoFit/>
          </a:bodyPr>
          <a:lstStyle/>
          <a:p>
            <a:pPr algn="ctr"/>
            <a:r>
              <a:rPr lang="en-IN" dirty="0"/>
              <a:t>A</a:t>
            </a:r>
          </a:p>
        </p:txBody>
      </p:sp>
      <p:cxnSp>
        <p:nvCxnSpPr>
          <p:cNvPr id="9" name="Straight Arrow Connector 8"/>
          <p:cNvCxnSpPr>
            <a:stCxn id="8" idx="2"/>
          </p:cNvCxnSpPr>
          <p:nvPr/>
        </p:nvCxnSpPr>
        <p:spPr>
          <a:xfrm>
            <a:off x="5638800" y="1207532"/>
            <a:ext cx="0" cy="468868"/>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705600" y="838200"/>
            <a:ext cx="457200" cy="369332"/>
          </a:xfrm>
          <a:prstGeom prst="rect">
            <a:avLst/>
          </a:prstGeom>
          <a:noFill/>
        </p:spPr>
        <p:txBody>
          <a:bodyPr wrap="square" rtlCol="0">
            <a:spAutoFit/>
          </a:bodyPr>
          <a:lstStyle/>
          <a:p>
            <a:pPr algn="ctr"/>
            <a:r>
              <a:rPr lang="en-IN" dirty="0"/>
              <a:t>B</a:t>
            </a:r>
          </a:p>
        </p:txBody>
      </p:sp>
      <p:cxnSp>
        <p:nvCxnSpPr>
          <p:cNvPr id="11" name="Straight Arrow Connector 10"/>
          <p:cNvCxnSpPr>
            <a:stCxn id="10" idx="2"/>
          </p:cNvCxnSpPr>
          <p:nvPr/>
        </p:nvCxnSpPr>
        <p:spPr>
          <a:xfrm>
            <a:off x="6934200" y="1207532"/>
            <a:ext cx="0" cy="468868"/>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5562600" y="1295400"/>
            <a:ext cx="152400" cy="202561"/>
          </a:xfrm>
          <a:prstGeom prst="straightConnector1">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6858000" y="1295400"/>
            <a:ext cx="152400" cy="202561"/>
          </a:xfrm>
          <a:prstGeom prst="straightConnector1">
            <a:avLst/>
          </a:prstGeom>
          <a:ln w="25400">
            <a:tailEnd type="none" w="lg" len="lg"/>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614446" y="1154668"/>
            <a:ext cx="457200" cy="369332"/>
          </a:xfrm>
          <a:prstGeom prst="rect">
            <a:avLst/>
          </a:prstGeom>
          <a:noFill/>
        </p:spPr>
        <p:txBody>
          <a:bodyPr wrap="square" rtlCol="0">
            <a:spAutoFit/>
          </a:bodyPr>
          <a:lstStyle/>
          <a:p>
            <a:pPr algn="ctr"/>
            <a:r>
              <a:rPr lang="en-IN" dirty="0"/>
              <a:t>8</a:t>
            </a:r>
          </a:p>
        </p:txBody>
      </p:sp>
      <p:sp>
        <p:nvSpPr>
          <p:cNvPr id="15" name="TextBox 14"/>
          <p:cNvSpPr txBox="1"/>
          <p:nvPr/>
        </p:nvSpPr>
        <p:spPr>
          <a:xfrm>
            <a:off x="6911416" y="1139742"/>
            <a:ext cx="457200" cy="369332"/>
          </a:xfrm>
          <a:prstGeom prst="rect">
            <a:avLst/>
          </a:prstGeom>
          <a:noFill/>
        </p:spPr>
        <p:txBody>
          <a:bodyPr wrap="square" rtlCol="0">
            <a:spAutoFit/>
          </a:bodyPr>
          <a:lstStyle/>
          <a:p>
            <a:pPr algn="ctr"/>
            <a:r>
              <a:rPr lang="en-IN" dirty="0"/>
              <a:t>8</a:t>
            </a:r>
          </a:p>
        </p:txBody>
      </p:sp>
      <p:graphicFrame>
        <p:nvGraphicFramePr>
          <p:cNvPr id="16" name="Table 15"/>
          <p:cNvGraphicFramePr>
            <a:graphicFrameLocks noGrp="1"/>
          </p:cNvGraphicFramePr>
          <p:nvPr>
            <p:extLst>
              <p:ext uri="{D42A27DB-BD31-4B8C-83A1-F6EECF244321}">
                <p14:modId xmlns:p14="http://schemas.microsoft.com/office/powerpoint/2010/main" val="2760875934"/>
              </p:ext>
            </p:extLst>
          </p:nvPr>
        </p:nvGraphicFramePr>
        <p:xfrm>
          <a:off x="685800" y="2438400"/>
          <a:ext cx="2880000" cy="365760"/>
        </p:xfrm>
        <a:graphic>
          <a:graphicData uri="http://schemas.openxmlformats.org/drawingml/2006/table">
            <a:tbl>
              <a:tblPr firstRow="1" bandRow="1">
                <a:tableStyleId>{5C22544A-7EE6-4342-B048-85BDC9FD1C3A}</a:tableStyleId>
              </a:tblPr>
              <a:tblGrid>
                <a:gridCol w="720000">
                  <a:extLst>
                    <a:ext uri="{9D8B030D-6E8A-4147-A177-3AD203B41FA5}">
                      <a16:colId xmlns:a16="http://schemas.microsoft.com/office/drawing/2014/main" val="20000"/>
                    </a:ext>
                  </a:extLst>
                </a:gridCol>
                <a:gridCol w="720000">
                  <a:extLst>
                    <a:ext uri="{9D8B030D-6E8A-4147-A177-3AD203B41FA5}">
                      <a16:colId xmlns:a16="http://schemas.microsoft.com/office/drawing/2014/main" val="20001"/>
                    </a:ext>
                  </a:extLst>
                </a:gridCol>
                <a:gridCol w="720000">
                  <a:extLst>
                    <a:ext uri="{9D8B030D-6E8A-4147-A177-3AD203B41FA5}">
                      <a16:colId xmlns:a16="http://schemas.microsoft.com/office/drawing/2014/main" val="20002"/>
                    </a:ext>
                  </a:extLst>
                </a:gridCol>
                <a:gridCol w="720000">
                  <a:extLst>
                    <a:ext uri="{9D8B030D-6E8A-4147-A177-3AD203B41FA5}">
                      <a16:colId xmlns:a16="http://schemas.microsoft.com/office/drawing/2014/main" val="20003"/>
                    </a:ext>
                  </a:extLst>
                </a:gridCol>
              </a:tblGrid>
              <a:tr h="261620">
                <a:tc>
                  <a:txBody>
                    <a:bodyPr/>
                    <a:lstStyle/>
                    <a:p>
                      <a:pPr algn="ctr"/>
                      <a:r>
                        <a:rPr lang="en-IN" b="0" dirty="0"/>
                        <a:t>V</a:t>
                      </a:r>
                    </a:p>
                  </a:txBody>
                  <a:tcPr/>
                </a:tc>
                <a:tc>
                  <a:txBody>
                    <a:bodyPr/>
                    <a:lstStyle/>
                    <a:p>
                      <a:pPr algn="ctr"/>
                      <a:r>
                        <a:rPr lang="en-IN" b="0" dirty="0"/>
                        <a:t>Z</a:t>
                      </a:r>
                    </a:p>
                  </a:txBody>
                  <a:tcPr/>
                </a:tc>
                <a:tc>
                  <a:txBody>
                    <a:bodyPr/>
                    <a:lstStyle/>
                    <a:p>
                      <a:pPr algn="ctr"/>
                      <a:r>
                        <a:rPr lang="en-IN" b="0" dirty="0"/>
                        <a:t>S</a:t>
                      </a:r>
                    </a:p>
                  </a:txBody>
                  <a:tcPr/>
                </a:tc>
                <a:tc>
                  <a:txBody>
                    <a:bodyPr/>
                    <a:lstStyle/>
                    <a:p>
                      <a:pPr algn="ctr"/>
                      <a:r>
                        <a:rPr lang="en-IN" b="0" dirty="0"/>
                        <a:t>C</a:t>
                      </a:r>
                    </a:p>
                  </a:txBody>
                  <a:tcPr/>
                </a:tc>
                <a:extLst>
                  <a:ext uri="{0D108BD9-81ED-4DB2-BD59-A6C34878D82A}">
                    <a16:rowId xmlns:a16="http://schemas.microsoft.com/office/drawing/2014/main" val="10000"/>
                  </a:ext>
                </a:extLst>
              </a:tr>
            </a:tbl>
          </a:graphicData>
        </a:graphic>
      </p:graphicFrame>
      <p:sp>
        <p:nvSpPr>
          <p:cNvPr id="17" name="Rectangle 16"/>
          <p:cNvSpPr/>
          <p:nvPr/>
        </p:nvSpPr>
        <p:spPr>
          <a:xfrm>
            <a:off x="2667000" y="4800600"/>
            <a:ext cx="2502816" cy="3048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Check for zero output</a:t>
            </a:r>
          </a:p>
        </p:txBody>
      </p:sp>
      <p:cxnSp>
        <p:nvCxnSpPr>
          <p:cNvPr id="18" name="Straight Arrow Connector 17"/>
          <p:cNvCxnSpPr>
            <a:stCxn id="5" idx="2"/>
          </p:cNvCxnSpPr>
          <p:nvPr/>
        </p:nvCxnSpPr>
        <p:spPr>
          <a:xfrm>
            <a:off x="6324600" y="3200400"/>
            <a:ext cx="0" cy="2971800"/>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endCxn id="17" idx="3"/>
          </p:cNvCxnSpPr>
          <p:nvPr/>
        </p:nvCxnSpPr>
        <p:spPr>
          <a:xfrm flipH="1">
            <a:off x="5169816" y="4953000"/>
            <a:ext cx="1154784" cy="0"/>
          </a:xfrm>
          <a:prstGeom prst="straightConnector1">
            <a:avLst/>
          </a:prstGeom>
          <a:ln w="25400">
            <a:headEnd type="oval"/>
            <a:tailEnd type="stealth" w="lg" len="lg"/>
          </a:ln>
        </p:spPr>
        <p:style>
          <a:lnRef idx="1">
            <a:schemeClr val="accent1"/>
          </a:lnRef>
          <a:fillRef idx="0">
            <a:schemeClr val="accent1"/>
          </a:fillRef>
          <a:effectRef idx="0">
            <a:schemeClr val="accent1"/>
          </a:effectRef>
          <a:fontRef idx="minor">
            <a:schemeClr val="tx1"/>
          </a:fontRef>
        </p:style>
      </p:cxnSp>
      <p:cxnSp>
        <p:nvCxnSpPr>
          <p:cNvPr id="20" name="Elbow Connector 19"/>
          <p:cNvCxnSpPr/>
          <p:nvPr/>
        </p:nvCxnSpPr>
        <p:spPr>
          <a:xfrm rot="10800000">
            <a:off x="2514601" y="2819401"/>
            <a:ext cx="3810003" cy="1143003"/>
          </a:xfrm>
          <a:prstGeom prst="bentConnector3">
            <a:avLst>
              <a:gd name="adj1" fmla="val 99979"/>
            </a:avLst>
          </a:prstGeom>
          <a:ln w="25400">
            <a:headEnd type="oval"/>
            <a:tailEnd type="stealth" w="lg" len="lg"/>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6248400" y="5562600"/>
            <a:ext cx="152400" cy="202561"/>
          </a:xfrm>
          <a:prstGeom prst="straightConnector1">
            <a:avLst/>
          </a:prstGeom>
          <a:ln w="25400">
            <a:tailEnd type="none" w="lg" len="lg"/>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6324597" y="5479214"/>
            <a:ext cx="457200" cy="369332"/>
          </a:xfrm>
          <a:prstGeom prst="rect">
            <a:avLst/>
          </a:prstGeom>
          <a:noFill/>
        </p:spPr>
        <p:txBody>
          <a:bodyPr wrap="square" rtlCol="0">
            <a:spAutoFit/>
          </a:bodyPr>
          <a:lstStyle/>
          <a:p>
            <a:pPr algn="ctr"/>
            <a:r>
              <a:rPr lang="en-IN" dirty="0"/>
              <a:t>8</a:t>
            </a:r>
          </a:p>
        </p:txBody>
      </p:sp>
      <p:sp>
        <p:nvSpPr>
          <p:cNvPr id="23" name="TextBox 22"/>
          <p:cNvSpPr txBox="1"/>
          <p:nvPr/>
        </p:nvSpPr>
        <p:spPr>
          <a:xfrm>
            <a:off x="5638800" y="6096000"/>
            <a:ext cx="1319754" cy="369332"/>
          </a:xfrm>
          <a:prstGeom prst="rect">
            <a:avLst/>
          </a:prstGeom>
          <a:noFill/>
        </p:spPr>
        <p:txBody>
          <a:bodyPr wrap="square" rtlCol="0">
            <a:spAutoFit/>
          </a:bodyPr>
          <a:lstStyle/>
          <a:p>
            <a:pPr algn="ctr"/>
            <a:r>
              <a:rPr lang="en-IN" dirty="0"/>
              <a:t>Output F</a:t>
            </a:r>
          </a:p>
        </p:txBody>
      </p:sp>
      <mc:AlternateContent xmlns:mc="http://schemas.openxmlformats.org/markup-compatibility/2006" xmlns:a14="http://schemas.microsoft.com/office/drawing/2010/main">
        <mc:Choice Requires="a14">
          <p:sp>
            <p:nvSpPr>
              <p:cNvPr id="24" name="TextBox 23"/>
              <p:cNvSpPr txBox="1"/>
              <p:nvPr/>
            </p:nvSpPr>
            <p:spPr>
              <a:xfrm>
                <a:off x="3581400" y="3593073"/>
                <a:ext cx="685800"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𝐹</m:t>
                          </m:r>
                        </m:e>
                        <m:sub>
                          <m:r>
                            <a:rPr lang="en-IN" b="0" i="1" smtClean="0">
                              <a:latin typeface="Cambria Math" panose="02040503050406030204" pitchFamily="18" charset="0"/>
                            </a:rPr>
                            <m:t>7</m:t>
                          </m:r>
                        </m:sub>
                      </m:sSub>
                    </m:oMath>
                  </m:oMathPara>
                </a14:m>
                <a:endParaRPr lang="en-IN" dirty="0"/>
              </a:p>
            </p:txBody>
          </p:sp>
        </mc:Choice>
        <mc:Fallback xmlns="">
          <p:sp>
            <p:nvSpPr>
              <p:cNvPr id="24" name="TextBox 23"/>
              <p:cNvSpPr txBox="1">
                <a:spLocks noRot="1" noChangeAspect="1" noMove="1" noResize="1" noEditPoints="1" noAdjustHandles="1" noChangeArrowheads="1" noChangeShapeType="1" noTextEdit="1"/>
              </p:cNvSpPr>
              <p:nvPr/>
            </p:nvSpPr>
            <p:spPr>
              <a:xfrm>
                <a:off x="3581400" y="3593073"/>
                <a:ext cx="685800" cy="369332"/>
              </a:xfrm>
              <a:prstGeom prst="rect">
                <a:avLst/>
              </a:prstGeom>
              <a:blipFill rotWithShape="0">
                <a:blip r:embed="rId4"/>
                <a:stretch>
                  <a:fillRect/>
                </a:stretch>
              </a:blipFill>
            </p:spPr>
            <p:txBody>
              <a:bodyPr/>
              <a:lstStyle/>
              <a:p>
                <a:r>
                  <a:rPr lang="en-US">
                    <a:noFill/>
                  </a:rPr>
                  <a:t> </a:t>
                </a:r>
              </a:p>
            </p:txBody>
          </p:sp>
        </mc:Fallback>
      </mc:AlternateContent>
      <p:cxnSp>
        <p:nvCxnSpPr>
          <p:cNvPr id="25" name="Elbow Connector 24"/>
          <p:cNvCxnSpPr>
            <a:stCxn id="17" idx="1"/>
          </p:cNvCxnSpPr>
          <p:nvPr/>
        </p:nvCxnSpPr>
        <p:spPr>
          <a:xfrm rot="10800000">
            <a:off x="1752604" y="2819400"/>
            <a:ext cx="914396" cy="2133600"/>
          </a:xfrm>
          <a:prstGeom prst="bentConnector2">
            <a:avLst/>
          </a:prstGeom>
          <a:ln w="25400">
            <a:tailEnd type="stealth" w="lg" len="lg"/>
          </a:ln>
        </p:spPr>
        <p:style>
          <a:lnRef idx="1">
            <a:schemeClr val="accent1"/>
          </a:lnRef>
          <a:fillRef idx="0">
            <a:schemeClr val="accent1"/>
          </a:fillRef>
          <a:effectRef idx="0">
            <a:schemeClr val="accent1"/>
          </a:effectRef>
          <a:fontRef idx="minor">
            <a:schemeClr val="tx1"/>
          </a:fontRef>
        </p:style>
      </p:cxnSp>
      <p:grpSp>
        <p:nvGrpSpPr>
          <p:cNvPr id="26" name="Group 25"/>
          <p:cNvGrpSpPr/>
          <p:nvPr/>
        </p:nvGrpSpPr>
        <p:grpSpPr>
          <a:xfrm rot="10800000">
            <a:off x="1066800" y="1760055"/>
            <a:ext cx="4114800" cy="449745"/>
            <a:chOff x="-497384" y="5435203"/>
            <a:chExt cx="6626919" cy="724319"/>
          </a:xfrm>
        </p:grpSpPr>
        <p:cxnSp>
          <p:nvCxnSpPr>
            <p:cNvPr id="27" name="Straight Connector 26"/>
            <p:cNvCxnSpPr/>
            <p:nvPr/>
          </p:nvCxnSpPr>
          <p:spPr>
            <a:xfrm rot="10800000" flipH="1">
              <a:off x="-478406" y="5984023"/>
              <a:ext cx="4568632"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10800000" flipH="1">
              <a:off x="-497384" y="5620676"/>
              <a:ext cx="458761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10800000" flipH="1">
              <a:off x="5010435" y="5800932"/>
              <a:ext cx="11191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30" name="Stored Data 71"/>
            <p:cNvSpPr/>
            <p:nvPr/>
          </p:nvSpPr>
          <p:spPr>
            <a:xfrm rot="10800000">
              <a:off x="3997592" y="5435941"/>
              <a:ext cx="1009669" cy="723580"/>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6" fmla="*/ 9841 w 10000"/>
                <a:gd name="connsiteY6" fmla="*/ 6220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0" fmla="*/ 9999 w 10000"/>
                <a:gd name="connsiteY0" fmla="*/ 10000 h 10000"/>
                <a:gd name="connsiteX1" fmla="*/ 5183 w 10000"/>
                <a:gd name="connsiteY1" fmla="*/ 9912 h 10000"/>
                <a:gd name="connsiteX2" fmla="*/ 0 w 10000"/>
                <a:gd name="connsiteY2" fmla="*/ 5043 h 10000"/>
                <a:gd name="connsiteX3" fmla="*/ 5183 w 10000"/>
                <a:gd name="connsiteY3" fmla="*/ 44 h 10000"/>
                <a:gd name="connsiteX4" fmla="*/ 1000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999" y="10000"/>
                  </a:moveTo>
                  <a:lnTo>
                    <a:pt x="5183" y="9912"/>
                  </a:lnTo>
                  <a:cubicBezTo>
                    <a:pt x="3060" y="9824"/>
                    <a:pt x="0" y="6688"/>
                    <a:pt x="0" y="5043"/>
                  </a:cubicBezTo>
                  <a:cubicBezTo>
                    <a:pt x="0" y="3398"/>
                    <a:pt x="2965" y="220"/>
                    <a:pt x="5183" y="44"/>
                  </a:cubicBezTo>
                  <a:lnTo>
                    <a:pt x="10000" y="0"/>
                  </a:ln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Stored Data 71"/>
            <p:cNvSpPr/>
            <p:nvPr/>
          </p:nvSpPr>
          <p:spPr>
            <a:xfrm rot="10800000">
              <a:off x="3990333" y="5435921"/>
              <a:ext cx="107530" cy="723601"/>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603 w 5420"/>
                <a:gd name="connsiteY0" fmla="*/ 44 h 10000"/>
                <a:gd name="connsiteX1" fmla="*/ 5420 w 5420"/>
                <a:gd name="connsiteY1" fmla="*/ 0 h 10000"/>
                <a:gd name="connsiteX2" fmla="*/ 4355 w 5420"/>
                <a:gd name="connsiteY2" fmla="*/ 4956 h 10000"/>
                <a:gd name="connsiteX3" fmla="*/ 5419 w 5420"/>
                <a:gd name="connsiteY3" fmla="*/ 10000 h 10000"/>
                <a:gd name="connsiteX4" fmla="*/ 603 w 5420"/>
                <a:gd name="connsiteY4" fmla="*/ 9912 h 10000"/>
                <a:gd name="connsiteX5" fmla="*/ 603 w 5420"/>
                <a:gd name="connsiteY5" fmla="*/ 44 h 10000"/>
                <a:gd name="connsiteX0" fmla="*/ 1112 w 9999"/>
                <a:gd name="connsiteY0" fmla="*/ 9912 h 11176"/>
                <a:gd name="connsiteX1" fmla="*/ 1112 w 9999"/>
                <a:gd name="connsiteY1" fmla="*/ 44 h 11176"/>
                <a:gd name="connsiteX2" fmla="*/ 9999 w 9999"/>
                <a:gd name="connsiteY2" fmla="*/ 0 h 11176"/>
                <a:gd name="connsiteX3" fmla="*/ 8034 w 9999"/>
                <a:gd name="connsiteY3" fmla="*/ 4956 h 11176"/>
                <a:gd name="connsiteX4" fmla="*/ 9997 w 9999"/>
                <a:gd name="connsiteY4" fmla="*/ 10000 h 11176"/>
                <a:gd name="connsiteX5" fmla="*/ 2783 w 9999"/>
                <a:gd name="connsiteY5" fmla="*/ 11176 h 11176"/>
                <a:gd name="connsiteX0" fmla="*/ 1112 w 10000"/>
                <a:gd name="connsiteY0" fmla="*/ 8869 h 8948"/>
                <a:gd name="connsiteX1" fmla="*/ 1112 w 10000"/>
                <a:gd name="connsiteY1" fmla="*/ 39 h 8948"/>
                <a:gd name="connsiteX2" fmla="*/ 10000 w 10000"/>
                <a:gd name="connsiteY2" fmla="*/ 0 h 8948"/>
                <a:gd name="connsiteX3" fmla="*/ 8035 w 10000"/>
                <a:gd name="connsiteY3" fmla="*/ 4435 h 8948"/>
                <a:gd name="connsiteX4" fmla="*/ 9998 w 10000"/>
                <a:gd name="connsiteY4" fmla="*/ 8948 h 8948"/>
                <a:gd name="connsiteX0" fmla="*/ 0 w 8888"/>
                <a:gd name="connsiteY0" fmla="*/ 44 h 10000"/>
                <a:gd name="connsiteX1" fmla="*/ 8888 w 8888"/>
                <a:gd name="connsiteY1" fmla="*/ 0 h 10000"/>
                <a:gd name="connsiteX2" fmla="*/ 6923 w 8888"/>
                <a:gd name="connsiteY2" fmla="*/ 4956 h 10000"/>
                <a:gd name="connsiteX3" fmla="*/ 8886 w 8888"/>
                <a:gd name="connsiteY3" fmla="*/ 10000 h 10000"/>
                <a:gd name="connsiteX0" fmla="*/ 2211 w 2211"/>
                <a:gd name="connsiteY0" fmla="*/ 0 h 10000"/>
                <a:gd name="connsiteX1" fmla="*/ 0 w 2211"/>
                <a:gd name="connsiteY1" fmla="*/ 4956 h 10000"/>
                <a:gd name="connsiteX2" fmla="*/ 2209 w 2211"/>
                <a:gd name="connsiteY2" fmla="*/ 10000 h 10000"/>
              </a:gdLst>
              <a:ahLst/>
              <a:cxnLst>
                <a:cxn ang="0">
                  <a:pos x="connsiteX0" y="connsiteY0"/>
                </a:cxn>
                <a:cxn ang="0">
                  <a:pos x="connsiteX1" y="connsiteY1"/>
                </a:cxn>
                <a:cxn ang="0">
                  <a:pos x="connsiteX2" y="connsiteY2"/>
                </a:cxn>
              </a:cxnLst>
              <a:rect l="l" t="t" r="r" b="b"/>
              <a:pathLst>
                <a:path w="2211" h="10000">
                  <a:moveTo>
                    <a:pt x="2211" y="0"/>
                  </a:moveTo>
                  <a:cubicBezTo>
                    <a:pt x="739" y="0"/>
                    <a:pt x="0" y="3289"/>
                    <a:pt x="0" y="4956"/>
                  </a:cubicBezTo>
                  <a:cubicBezTo>
                    <a:pt x="0" y="6622"/>
                    <a:pt x="737" y="10000"/>
                    <a:pt x="2209" y="10000"/>
                  </a:cubicBez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Stored Data 71"/>
            <p:cNvSpPr/>
            <p:nvPr/>
          </p:nvSpPr>
          <p:spPr>
            <a:xfrm rot="10800000">
              <a:off x="3911116" y="5435203"/>
              <a:ext cx="107530" cy="723601"/>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603 w 5420"/>
                <a:gd name="connsiteY0" fmla="*/ 44 h 10000"/>
                <a:gd name="connsiteX1" fmla="*/ 5420 w 5420"/>
                <a:gd name="connsiteY1" fmla="*/ 0 h 10000"/>
                <a:gd name="connsiteX2" fmla="*/ 4355 w 5420"/>
                <a:gd name="connsiteY2" fmla="*/ 4956 h 10000"/>
                <a:gd name="connsiteX3" fmla="*/ 5419 w 5420"/>
                <a:gd name="connsiteY3" fmla="*/ 10000 h 10000"/>
                <a:gd name="connsiteX4" fmla="*/ 603 w 5420"/>
                <a:gd name="connsiteY4" fmla="*/ 9912 h 10000"/>
                <a:gd name="connsiteX5" fmla="*/ 603 w 5420"/>
                <a:gd name="connsiteY5" fmla="*/ 44 h 10000"/>
                <a:gd name="connsiteX0" fmla="*/ 1112 w 9999"/>
                <a:gd name="connsiteY0" fmla="*/ 9912 h 11176"/>
                <a:gd name="connsiteX1" fmla="*/ 1112 w 9999"/>
                <a:gd name="connsiteY1" fmla="*/ 44 h 11176"/>
                <a:gd name="connsiteX2" fmla="*/ 9999 w 9999"/>
                <a:gd name="connsiteY2" fmla="*/ 0 h 11176"/>
                <a:gd name="connsiteX3" fmla="*/ 8034 w 9999"/>
                <a:gd name="connsiteY3" fmla="*/ 4956 h 11176"/>
                <a:gd name="connsiteX4" fmla="*/ 9997 w 9999"/>
                <a:gd name="connsiteY4" fmla="*/ 10000 h 11176"/>
                <a:gd name="connsiteX5" fmla="*/ 2783 w 9999"/>
                <a:gd name="connsiteY5" fmla="*/ 11176 h 11176"/>
                <a:gd name="connsiteX0" fmla="*/ 1112 w 10000"/>
                <a:gd name="connsiteY0" fmla="*/ 8869 h 8948"/>
                <a:gd name="connsiteX1" fmla="*/ 1112 w 10000"/>
                <a:gd name="connsiteY1" fmla="*/ 39 h 8948"/>
                <a:gd name="connsiteX2" fmla="*/ 10000 w 10000"/>
                <a:gd name="connsiteY2" fmla="*/ 0 h 8948"/>
                <a:gd name="connsiteX3" fmla="*/ 8035 w 10000"/>
                <a:gd name="connsiteY3" fmla="*/ 4435 h 8948"/>
                <a:gd name="connsiteX4" fmla="*/ 9998 w 10000"/>
                <a:gd name="connsiteY4" fmla="*/ 8948 h 8948"/>
                <a:gd name="connsiteX0" fmla="*/ 0 w 8888"/>
                <a:gd name="connsiteY0" fmla="*/ 44 h 10000"/>
                <a:gd name="connsiteX1" fmla="*/ 8888 w 8888"/>
                <a:gd name="connsiteY1" fmla="*/ 0 h 10000"/>
                <a:gd name="connsiteX2" fmla="*/ 6923 w 8888"/>
                <a:gd name="connsiteY2" fmla="*/ 4956 h 10000"/>
                <a:gd name="connsiteX3" fmla="*/ 8886 w 8888"/>
                <a:gd name="connsiteY3" fmla="*/ 10000 h 10000"/>
                <a:gd name="connsiteX0" fmla="*/ 2211 w 2211"/>
                <a:gd name="connsiteY0" fmla="*/ 0 h 10000"/>
                <a:gd name="connsiteX1" fmla="*/ 0 w 2211"/>
                <a:gd name="connsiteY1" fmla="*/ 4956 h 10000"/>
                <a:gd name="connsiteX2" fmla="*/ 2209 w 2211"/>
                <a:gd name="connsiteY2" fmla="*/ 10000 h 10000"/>
              </a:gdLst>
              <a:ahLst/>
              <a:cxnLst>
                <a:cxn ang="0">
                  <a:pos x="connsiteX0" y="connsiteY0"/>
                </a:cxn>
                <a:cxn ang="0">
                  <a:pos x="connsiteX1" y="connsiteY1"/>
                </a:cxn>
                <a:cxn ang="0">
                  <a:pos x="connsiteX2" y="connsiteY2"/>
                </a:cxn>
              </a:cxnLst>
              <a:rect l="l" t="t" r="r" b="b"/>
              <a:pathLst>
                <a:path w="2211" h="10000">
                  <a:moveTo>
                    <a:pt x="2211" y="0"/>
                  </a:moveTo>
                  <a:cubicBezTo>
                    <a:pt x="739" y="0"/>
                    <a:pt x="0" y="3289"/>
                    <a:pt x="0" y="4956"/>
                  </a:cubicBezTo>
                  <a:cubicBezTo>
                    <a:pt x="0" y="6622"/>
                    <a:pt x="737" y="10000"/>
                    <a:pt x="2209" y="10000"/>
                  </a:cubicBez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cxnSp>
        <p:nvCxnSpPr>
          <p:cNvPr id="38" name="Straight Arrow Connector 37"/>
          <p:cNvCxnSpPr/>
          <p:nvPr/>
        </p:nvCxnSpPr>
        <p:spPr>
          <a:xfrm>
            <a:off x="1066800" y="1982711"/>
            <a:ext cx="0" cy="455689"/>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3200400" y="2097741"/>
            <a:ext cx="0" cy="376603"/>
          </a:xfrm>
          <a:prstGeom prst="straightConnector1">
            <a:avLst/>
          </a:prstGeom>
          <a:ln w="25400">
            <a:headEnd type="oval"/>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2" name="TextBox 41"/>
              <p:cNvSpPr txBox="1"/>
              <p:nvPr/>
            </p:nvSpPr>
            <p:spPr>
              <a:xfrm>
                <a:off x="3657600" y="1524000"/>
                <a:ext cx="685800"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US" b="0" i="1" smtClean="0">
                              <a:latin typeface="Cambria Math" panose="02040503050406030204" pitchFamily="18" charset="0"/>
                            </a:rPr>
                            <m:t>𝐶</m:t>
                          </m:r>
                        </m:e>
                        <m:sub>
                          <m:r>
                            <a:rPr lang="en-IN" b="0" i="1" smtClean="0">
                              <a:latin typeface="Cambria Math" panose="02040503050406030204" pitchFamily="18" charset="0"/>
                            </a:rPr>
                            <m:t>7</m:t>
                          </m:r>
                        </m:sub>
                      </m:sSub>
                    </m:oMath>
                  </m:oMathPara>
                </a14:m>
                <a:endParaRPr lang="en-IN" dirty="0"/>
              </a:p>
            </p:txBody>
          </p:sp>
        </mc:Choice>
        <mc:Fallback xmlns="">
          <p:sp>
            <p:nvSpPr>
              <p:cNvPr id="42" name="TextBox 41"/>
              <p:cNvSpPr txBox="1">
                <a:spLocks noRot="1" noChangeAspect="1" noMove="1" noResize="1" noEditPoints="1" noAdjustHandles="1" noChangeArrowheads="1" noChangeShapeType="1" noTextEdit="1"/>
              </p:cNvSpPr>
              <p:nvPr/>
            </p:nvSpPr>
            <p:spPr>
              <a:xfrm>
                <a:off x="3657600" y="1524000"/>
                <a:ext cx="685800" cy="369332"/>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TextBox 42"/>
              <p:cNvSpPr txBox="1"/>
              <p:nvPr/>
            </p:nvSpPr>
            <p:spPr>
              <a:xfrm>
                <a:off x="3657600" y="2069068"/>
                <a:ext cx="685800"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8</m:t>
                          </m:r>
                        </m:sub>
                      </m:sSub>
                    </m:oMath>
                  </m:oMathPara>
                </a14:m>
                <a:endParaRPr lang="en-IN" dirty="0"/>
              </a:p>
            </p:txBody>
          </p:sp>
        </mc:Choice>
        <mc:Fallback xmlns="">
          <p:sp>
            <p:nvSpPr>
              <p:cNvPr id="43" name="TextBox 42"/>
              <p:cNvSpPr txBox="1">
                <a:spLocks noRot="1" noChangeAspect="1" noMove="1" noResize="1" noEditPoints="1" noAdjustHandles="1" noChangeArrowheads="1" noChangeShapeType="1" noTextEdit="1"/>
              </p:cNvSpPr>
              <p:nvPr/>
            </p:nvSpPr>
            <p:spPr>
              <a:xfrm>
                <a:off x="3657600" y="2069068"/>
                <a:ext cx="685800" cy="369332"/>
              </a:xfrm>
              <a:prstGeom prst="rect">
                <a:avLst/>
              </a:prstGeom>
              <a:blipFill rotWithShape="0">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291585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up)">
                                      <p:cBhvr>
                                        <p:cTn id="17" dur="500"/>
                                        <p:tgtEl>
                                          <p:spTgt spid="12"/>
                                        </p:tgtEl>
                                      </p:cBhvr>
                                    </p:animEffect>
                                  </p:childTnLst>
                                </p:cTn>
                              </p:par>
                              <p:par>
                                <p:cTn id="18" presetID="22" presetClass="entr" presetSubtype="1" fill="hold" grpId="0" nodeType="with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wipe(up)">
                                      <p:cBhvr>
                                        <p:cTn id="20" dur="500"/>
                                        <p:tgtEl>
                                          <p:spTgt spid="14"/>
                                        </p:tgtEl>
                                      </p:cBhvr>
                                    </p:animEffect>
                                  </p:childTnLst>
                                </p:cTn>
                              </p:par>
                              <p:par>
                                <p:cTn id="21" presetID="22" presetClass="entr" presetSubtype="1"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up)">
                                      <p:cBhvr>
                                        <p:cTn id="23" dur="500"/>
                                        <p:tgtEl>
                                          <p:spTgt spid="8"/>
                                        </p:tgtEl>
                                      </p:cBhvr>
                                    </p:animEffect>
                                  </p:childTnLst>
                                </p:cTn>
                              </p:par>
                              <p:par>
                                <p:cTn id="24" presetID="22" presetClass="entr" presetSubtype="1" fill="hold"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up)">
                                      <p:cBhvr>
                                        <p:cTn id="26" dur="500"/>
                                        <p:tgtEl>
                                          <p:spTgt spid="9"/>
                                        </p:tgtEl>
                                      </p:cBhvr>
                                    </p:animEffect>
                                  </p:childTnLst>
                                </p:cTn>
                              </p:par>
                              <p:par>
                                <p:cTn id="27" presetID="22" presetClass="entr" presetSubtype="1"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wipe(up)">
                                      <p:cBhvr>
                                        <p:cTn id="29" dur="500"/>
                                        <p:tgtEl>
                                          <p:spTgt spid="10"/>
                                        </p:tgtEl>
                                      </p:cBhvr>
                                    </p:animEffect>
                                  </p:childTnLst>
                                </p:cTn>
                              </p:par>
                              <p:par>
                                <p:cTn id="30" presetID="22" presetClass="entr" presetSubtype="1" fill="hold" nodeType="with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wipe(up)">
                                      <p:cBhvr>
                                        <p:cTn id="32" dur="500"/>
                                        <p:tgtEl>
                                          <p:spTgt spid="13"/>
                                        </p:tgtEl>
                                      </p:cBhvr>
                                    </p:animEffect>
                                  </p:childTnLst>
                                </p:cTn>
                              </p:par>
                              <p:par>
                                <p:cTn id="33" presetID="22" presetClass="entr" presetSubtype="1"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wipe(up)">
                                      <p:cBhvr>
                                        <p:cTn id="35" dur="500"/>
                                        <p:tgtEl>
                                          <p:spTgt spid="15"/>
                                        </p:tgtEl>
                                      </p:cBhvr>
                                    </p:animEffect>
                                  </p:childTnLst>
                                </p:cTn>
                              </p:par>
                              <p:par>
                                <p:cTn id="36" presetID="22" presetClass="entr" presetSubtype="1" fill="hold" nodeType="with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wipe(up)">
                                      <p:cBhvr>
                                        <p:cTn id="38" dur="500"/>
                                        <p:tgtEl>
                                          <p:spTgt spid="11"/>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2" fill="hold" grpId="0" nodeType="clickEffect">
                                  <p:stCondLst>
                                    <p:cond delay="0"/>
                                  </p:stCondLst>
                                  <p:childTnLst>
                                    <p:set>
                                      <p:cBhvr>
                                        <p:cTn id="42" dur="1" fill="hold">
                                          <p:stCondLst>
                                            <p:cond delay="0"/>
                                          </p:stCondLst>
                                        </p:cTn>
                                        <p:tgtEl>
                                          <p:spTgt spid="43"/>
                                        </p:tgtEl>
                                        <p:attrNameLst>
                                          <p:attrName>style.visibility</p:attrName>
                                        </p:attrNameLst>
                                      </p:cBhvr>
                                      <p:to>
                                        <p:strVal val="visible"/>
                                      </p:to>
                                    </p:set>
                                    <p:animEffect transition="in" filter="wipe(right)">
                                      <p:cBhvr>
                                        <p:cTn id="43" dur="500"/>
                                        <p:tgtEl>
                                          <p:spTgt spid="43"/>
                                        </p:tgtEl>
                                      </p:cBhvr>
                                    </p:animEffect>
                                  </p:childTnLst>
                                </p:cTn>
                              </p:par>
                              <p:par>
                                <p:cTn id="44" presetID="22" presetClass="entr" presetSubtype="2" fill="hold" grpId="0" nodeType="withEffect">
                                  <p:stCondLst>
                                    <p:cond delay="0"/>
                                  </p:stCondLst>
                                  <p:childTnLst>
                                    <p:set>
                                      <p:cBhvr>
                                        <p:cTn id="45" dur="1" fill="hold">
                                          <p:stCondLst>
                                            <p:cond delay="0"/>
                                          </p:stCondLst>
                                        </p:cTn>
                                        <p:tgtEl>
                                          <p:spTgt spid="42"/>
                                        </p:tgtEl>
                                        <p:attrNameLst>
                                          <p:attrName>style.visibility</p:attrName>
                                        </p:attrNameLst>
                                      </p:cBhvr>
                                      <p:to>
                                        <p:strVal val="visible"/>
                                      </p:to>
                                    </p:set>
                                    <p:animEffect transition="in" filter="wipe(right)">
                                      <p:cBhvr>
                                        <p:cTn id="46" dur="500"/>
                                        <p:tgtEl>
                                          <p:spTgt spid="42"/>
                                        </p:tgtEl>
                                      </p:cBhvr>
                                    </p:animEffect>
                                  </p:childTnLst>
                                </p:cTn>
                              </p:par>
                              <p:par>
                                <p:cTn id="47" presetID="22" presetClass="entr" presetSubtype="2" fill="hold" nodeType="withEffect">
                                  <p:stCondLst>
                                    <p:cond delay="0"/>
                                  </p:stCondLst>
                                  <p:childTnLst>
                                    <p:set>
                                      <p:cBhvr>
                                        <p:cTn id="48" dur="1" fill="hold">
                                          <p:stCondLst>
                                            <p:cond delay="0"/>
                                          </p:stCondLst>
                                        </p:cTn>
                                        <p:tgtEl>
                                          <p:spTgt spid="41"/>
                                        </p:tgtEl>
                                        <p:attrNameLst>
                                          <p:attrName>style.visibility</p:attrName>
                                        </p:attrNameLst>
                                      </p:cBhvr>
                                      <p:to>
                                        <p:strVal val="visible"/>
                                      </p:to>
                                    </p:set>
                                    <p:animEffect transition="in" filter="wipe(right)">
                                      <p:cBhvr>
                                        <p:cTn id="49" dur="500"/>
                                        <p:tgtEl>
                                          <p:spTgt spid="41"/>
                                        </p:tgtEl>
                                      </p:cBhvr>
                                    </p:animEffect>
                                  </p:childTnLst>
                                </p:cTn>
                              </p:par>
                              <p:par>
                                <p:cTn id="50" presetID="22" presetClass="entr" presetSubtype="2" fill="hold" nodeType="withEffect">
                                  <p:stCondLst>
                                    <p:cond delay="0"/>
                                  </p:stCondLst>
                                  <p:childTnLst>
                                    <p:set>
                                      <p:cBhvr>
                                        <p:cTn id="51" dur="1" fill="hold">
                                          <p:stCondLst>
                                            <p:cond delay="0"/>
                                          </p:stCondLst>
                                        </p:cTn>
                                        <p:tgtEl>
                                          <p:spTgt spid="38"/>
                                        </p:tgtEl>
                                        <p:attrNameLst>
                                          <p:attrName>style.visibility</p:attrName>
                                        </p:attrNameLst>
                                      </p:cBhvr>
                                      <p:to>
                                        <p:strVal val="visible"/>
                                      </p:to>
                                    </p:set>
                                    <p:animEffect transition="in" filter="wipe(right)">
                                      <p:cBhvr>
                                        <p:cTn id="52" dur="500"/>
                                        <p:tgtEl>
                                          <p:spTgt spid="38"/>
                                        </p:tgtEl>
                                      </p:cBhvr>
                                    </p:animEffect>
                                  </p:childTnLst>
                                </p:cTn>
                              </p:par>
                              <p:par>
                                <p:cTn id="53" presetID="22" presetClass="entr" presetSubtype="2" fill="hold" nodeType="withEffect">
                                  <p:stCondLst>
                                    <p:cond delay="0"/>
                                  </p:stCondLst>
                                  <p:childTnLst>
                                    <p:set>
                                      <p:cBhvr>
                                        <p:cTn id="54" dur="1" fill="hold">
                                          <p:stCondLst>
                                            <p:cond delay="0"/>
                                          </p:stCondLst>
                                        </p:cTn>
                                        <p:tgtEl>
                                          <p:spTgt spid="26"/>
                                        </p:tgtEl>
                                        <p:attrNameLst>
                                          <p:attrName>style.visibility</p:attrName>
                                        </p:attrNameLst>
                                      </p:cBhvr>
                                      <p:to>
                                        <p:strVal val="visible"/>
                                      </p:to>
                                    </p:set>
                                    <p:animEffect transition="in" filter="wipe(right)">
                                      <p:cBhvr>
                                        <p:cTn id="55" dur="500"/>
                                        <p:tgtEl>
                                          <p:spTgt spid="26"/>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1" fill="hold" nodeType="clickEffect">
                                  <p:stCondLst>
                                    <p:cond delay="0"/>
                                  </p:stCondLst>
                                  <p:childTnLst>
                                    <p:set>
                                      <p:cBhvr>
                                        <p:cTn id="59" dur="1" fill="hold">
                                          <p:stCondLst>
                                            <p:cond delay="0"/>
                                          </p:stCondLst>
                                        </p:cTn>
                                        <p:tgtEl>
                                          <p:spTgt spid="18"/>
                                        </p:tgtEl>
                                        <p:attrNameLst>
                                          <p:attrName>style.visibility</p:attrName>
                                        </p:attrNameLst>
                                      </p:cBhvr>
                                      <p:to>
                                        <p:strVal val="visible"/>
                                      </p:to>
                                    </p:set>
                                    <p:animEffect transition="in" filter="wipe(up)">
                                      <p:cBhvr>
                                        <p:cTn id="60" dur="500"/>
                                        <p:tgtEl>
                                          <p:spTgt spid="18"/>
                                        </p:tgtEl>
                                      </p:cBhvr>
                                    </p:animEffect>
                                  </p:childTnLst>
                                </p:cTn>
                              </p:par>
                              <p:par>
                                <p:cTn id="61" presetID="22" presetClass="entr" presetSubtype="1" fill="hold" grpId="0" nodeType="withEffect">
                                  <p:stCondLst>
                                    <p:cond delay="0"/>
                                  </p:stCondLst>
                                  <p:childTnLst>
                                    <p:set>
                                      <p:cBhvr>
                                        <p:cTn id="62" dur="1" fill="hold">
                                          <p:stCondLst>
                                            <p:cond delay="0"/>
                                          </p:stCondLst>
                                        </p:cTn>
                                        <p:tgtEl>
                                          <p:spTgt spid="22"/>
                                        </p:tgtEl>
                                        <p:attrNameLst>
                                          <p:attrName>style.visibility</p:attrName>
                                        </p:attrNameLst>
                                      </p:cBhvr>
                                      <p:to>
                                        <p:strVal val="visible"/>
                                      </p:to>
                                    </p:set>
                                    <p:animEffect transition="in" filter="wipe(up)">
                                      <p:cBhvr>
                                        <p:cTn id="63" dur="500"/>
                                        <p:tgtEl>
                                          <p:spTgt spid="22"/>
                                        </p:tgtEl>
                                      </p:cBhvr>
                                    </p:animEffect>
                                  </p:childTnLst>
                                </p:cTn>
                              </p:par>
                              <p:par>
                                <p:cTn id="64" presetID="22" presetClass="entr" presetSubtype="1" fill="hold" nodeType="withEffect">
                                  <p:stCondLst>
                                    <p:cond delay="0"/>
                                  </p:stCondLst>
                                  <p:childTnLst>
                                    <p:set>
                                      <p:cBhvr>
                                        <p:cTn id="65" dur="1" fill="hold">
                                          <p:stCondLst>
                                            <p:cond delay="0"/>
                                          </p:stCondLst>
                                        </p:cTn>
                                        <p:tgtEl>
                                          <p:spTgt spid="21"/>
                                        </p:tgtEl>
                                        <p:attrNameLst>
                                          <p:attrName>style.visibility</p:attrName>
                                        </p:attrNameLst>
                                      </p:cBhvr>
                                      <p:to>
                                        <p:strVal val="visible"/>
                                      </p:to>
                                    </p:set>
                                    <p:animEffect transition="in" filter="wipe(up)">
                                      <p:cBhvr>
                                        <p:cTn id="66" dur="500"/>
                                        <p:tgtEl>
                                          <p:spTgt spid="21"/>
                                        </p:tgtEl>
                                      </p:cBhvr>
                                    </p:animEffect>
                                  </p:childTnLst>
                                </p:cTn>
                              </p:par>
                              <p:par>
                                <p:cTn id="67" presetID="22" presetClass="entr" presetSubtype="1" fill="hold" grpId="0" nodeType="withEffect">
                                  <p:stCondLst>
                                    <p:cond delay="0"/>
                                  </p:stCondLst>
                                  <p:childTnLst>
                                    <p:set>
                                      <p:cBhvr>
                                        <p:cTn id="68" dur="1" fill="hold">
                                          <p:stCondLst>
                                            <p:cond delay="0"/>
                                          </p:stCondLst>
                                        </p:cTn>
                                        <p:tgtEl>
                                          <p:spTgt spid="23"/>
                                        </p:tgtEl>
                                        <p:attrNameLst>
                                          <p:attrName>style.visibility</p:attrName>
                                        </p:attrNameLst>
                                      </p:cBhvr>
                                      <p:to>
                                        <p:strVal val="visible"/>
                                      </p:to>
                                    </p:set>
                                    <p:animEffect transition="in" filter="wipe(up)">
                                      <p:cBhvr>
                                        <p:cTn id="69" dur="500"/>
                                        <p:tgtEl>
                                          <p:spTgt spid="23"/>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4" fill="hold" nodeType="clickEffect">
                                  <p:stCondLst>
                                    <p:cond delay="0"/>
                                  </p:stCondLst>
                                  <p:childTnLst>
                                    <p:set>
                                      <p:cBhvr>
                                        <p:cTn id="73" dur="1" fill="hold">
                                          <p:stCondLst>
                                            <p:cond delay="0"/>
                                          </p:stCondLst>
                                        </p:cTn>
                                        <p:tgtEl>
                                          <p:spTgt spid="20"/>
                                        </p:tgtEl>
                                        <p:attrNameLst>
                                          <p:attrName>style.visibility</p:attrName>
                                        </p:attrNameLst>
                                      </p:cBhvr>
                                      <p:to>
                                        <p:strVal val="visible"/>
                                      </p:to>
                                    </p:set>
                                    <p:animEffect transition="in" filter="wipe(down)">
                                      <p:cBhvr>
                                        <p:cTn id="74" dur="500"/>
                                        <p:tgtEl>
                                          <p:spTgt spid="20"/>
                                        </p:tgtEl>
                                      </p:cBhvr>
                                    </p:animEffect>
                                  </p:childTnLst>
                                </p:cTn>
                              </p:par>
                              <p:par>
                                <p:cTn id="75" presetID="22" presetClass="entr" presetSubtype="4" fill="hold" grpId="0" nodeType="withEffect">
                                  <p:stCondLst>
                                    <p:cond delay="0"/>
                                  </p:stCondLst>
                                  <p:childTnLst>
                                    <p:set>
                                      <p:cBhvr>
                                        <p:cTn id="76" dur="1" fill="hold">
                                          <p:stCondLst>
                                            <p:cond delay="0"/>
                                          </p:stCondLst>
                                        </p:cTn>
                                        <p:tgtEl>
                                          <p:spTgt spid="24"/>
                                        </p:tgtEl>
                                        <p:attrNameLst>
                                          <p:attrName>style.visibility</p:attrName>
                                        </p:attrNameLst>
                                      </p:cBhvr>
                                      <p:to>
                                        <p:strVal val="visible"/>
                                      </p:to>
                                    </p:set>
                                    <p:animEffect transition="in" filter="wipe(down)">
                                      <p:cBhvr>
                                        <p:cTn id="77" dur="500"/>
                                        <p:tgtEl>
                                          <p:spTgt spid="24"/>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2" fill="hold" nodeType="clickEffect">
                                  <p:stCondLst>
                                    <p:cond delay="0"/>
                                  </p:stCondLst>
                                  <p:childTnLst>
                                    <p:set>
                                      <p:cBhvr>
                                        <p:cTn id="81" dur="1" fill="hold">
                                          <p:stCondLst>
                                            <p:cond delay="0"/>
                                          </p:stCondLst>
                                        </p:cTn>
                                        <p:tgtEl>
                                          <p:spTgt spid="19"/>
                                        </p:tgtEl>
                                        <p:attrNameLst>
                                          <p:attrName>style.visibility</p:attrName>
                                        </p:attrNameLst>
                                      </p:cBhvr>
                                      <p:to>
                                        <p:strVal val="visible"/>
                                      </p:to>
                                    </p:set>
                                    <p:animEffect transition="in" filter="wipe(right)">
                                      <p:cBhvr>
                                        <p:cTn id="82" dur="500"/>
                                        <p:tgtEl>
                                          <p:spTgt spid="19"/>
                                        </p:tgtEl>
                                      </p:cBhvr>
                                    </p:animEffect>
                                  </p:childTnLst>
                                </p:cTn>
                              </p:par>
                              <p:par>
                                <p:cTn id="83" presetID="22" presetClass="entr" presetSubtype="2" fill="hold" grpId="0" nodeType="withEffect">
                                  <p:stCondLst>
                                    <p:cond delay="0"/>
                                  </p:stCondLst>
                                  <p:childTnLst>
                                    <p:set>
                                      <p:cBhvr>
                                        <p:cTn id="84" dur="1" fill="hold">
                                          <p:stCondLst>
                                            <p:cond delay="0"/>
                                          </p:stCondLst>
                                        </p:cTn>
                                        <p:tgtEl>
                                          <p:spTgt spid="17"/>
                                        </p:tgtEl>
                                        <p:attrNameLst>
                                          <p:attrName>style.visibility</p:attrName>
                                        </p:attrNameLst>
                                      </p:cBhvr>
                                      <p:to>
                                        <p:strVal val="visible"/>
                                      </p:to>
                                    </p:set>
                                    <p:animEffect transition="in" filter="wipe(right)">
                                      <p:cBhvr>
                                        <p:cTn id="85" dur="500"/>
                                        <p:tgtEl>
                                          <p:spTgt spid="17"/>
                                        </p:tgtEl>
                                      </p:cBhvr>
                                    </p:animEffect>
                                  </p:childTnLst>
                                </p:cTn>
                              </p:par>
                              <p:par>
                                <p:cTn id="86" presetID="22" presetClass="entr" presetSubtype="2" fill="hold" nodeType="withEffect">
                                  <p:stCondLst>
                                    <p:cond delay="0"/>
                                  </p:stCondLst>
                                  <p:childTnLst>
                                    <p:set>
                                      <p:cBhvr>
                                        <p:cTn id="87" dur="1" fill="hold">
                                          <p:stCondLst>
                                            <p:cond delay="0"/>
                                          </p:stCondLst>
                                        </p:cTn>
                                        <p:tgtEl>
                                          <p:spTgt spid="25"/>
                                        </p:tgtEl>
                                        <p:attrNameLst>
                                          <p:attrName>style.visibility</p:attrName>
                                        </p:attrNameLst>
                                      </p:cBhvr>
                                      <p:to>
                                        <p:strVal val="visible"/>
                                      </p:to>
                                    </p:set>
                                    <p:animEffect transition="in" filter="wipe(right)">
                                      <p:cBhvr>
                                        <p:cTn id="88"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4" grpId="0"/>
      <p:bldP spid="15" grpId="0"/>
      <p:bldP spid="17" grpId="0" animBg="1"/>
      <p:bldP spid="22" grpId="0"/>
      <p:bldP spid="23" grpId="0"/>
      <p:bldP spid="24" grpId="0"/>
      <p:bldP spid="42" grpId="0"/>
      <p:bldP spid="43"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Status Bit Conditions</a:t>
            </a:r>
          </a:p>
        </p:txBody>
      </p:sp>
      <p:sp>
        <p:nvSpPr>
          <p:cNvPr id="3" name="Content Placeholder 2"/>
          <p:cNvSpPr>
            <a:spLocks noGrp="1"/>
          </p:cNvSpPr>
          <p:nvPr>
            <p:ph idx="1"/>
          </p:nvPr>
        </p:nvSpPr>
        <p:spPr/>
        <p:txBody>
          <a:bodyPr>
            <a:normAutofit/>
          </a:bodyPr>
          <a:lstStyle/>
          <a:p>
            <a:pPr algn="just"/>
            <a:r>
              <a:rPr lang="en-US" dirty="0"/>
              <a:t>Bit C (carry) is set to 1 if the end carry </a:t>
            </a:r>
            <a:r>
              <a:rPr lang="en-US" i="1" dirty="0"/>
              <a:t>C</a:t>
            </a:r>
            <a:r>
              <a:rPr lang="en-US" baseline="-25000" dirty="0"/>
              <a:t>8</a:t>
            </a:r>
            <a:r>
              <a:rPr lang="en-US" dirty="0"/>
              <a:t> is 1. It is cleared to 0 if the carry is 0.</a:t>
            </a:r>
          </a:p>
          <a:p>
            <a:pPr algn="just"/>
            <a:r>
              <a:rPr lang="en-US" dirty="0"/>
              <a:t>Bit S (sign) is set to 1 if the highest-order bit </a:t>
            </a:r>
            <a:r>
              <a:rPr lang="en-US" i="1" dirty="0"/>
              <a:t>F</a:t>
            </a:r>
            <a:r>
              <a:rPr lang="en-US" baseline="-25000" dirty="0"/>
              <a:t>7</a:t>
            </a:r>
            <a:r>
              <a:rPr lang="en-US" dirty="0"/>
              <a:t> is 1. It is set to 0 if the bit is 0.</a:t>
            </a:r>
          </a:p>
          <a:p>
            <a:pPr algn="just"/>
            <a:r>
              <a:rPr lang="en-US" dirty="0"/>
              <a:t>Bit Z (zero) is set to 1 if the output is zero and Z = 0 if the output is not zero.</a:t>
            </a:r>
          </a:p>
          <a:p>
            <a:pPr algn="just"/>
            <a:r>
              <a:rPr lang="en-US" dirty="0"/>
              <a:t>Bit V (overflow) is set to 1 if the exclusive-OR of the last two carries is equal to 1, and cleared to 0 otherwise. This is the condition for an overflow when negative numbers are in 2’s complement.</a:t>
            </a:r>
          </a:p>
        </p:txBody>
      </p:sp>
    </p:spTree>
    <p:extLst>
      <p:ext uri="{BB962C8B-B14F-4D97-AF65-F5344CB8AC3E}">
        <p14:creationId xmlns:p14="http://schemas.microsoft.com/office/powerpoint/2010/main" val="3135141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Conditional Branch Instructions</a:t>
            </a:r>
          </a:p>
        </p:txBody>
      </p:sp>
      <p:graphicFrame>
        <p:nvGraphicFramePr>
          <p:cNvPr id="4" name="Content Placeholder 4"/>
          <p:cNvGraphicFramePr>
            <a:graphicFrameLocks/>
          </p:cNvGraphicFramePr>
          <p:nvPr>
            <p:extLst>
              <p:ext uri="{D42A27DB-BD31-4B8C-83A1-F6EECF244321}">
                <p14:modId xmlns:p14="http://schemas.microsoft.com/office/powerpoint/2010/main" val="2895718283"/>
              </p:ext>
            </p:extLst>
          </p:nvPr>
        </p:nvGraphicFramePr>
        <p:xfrm>
          <a:off x="1314450" y="1066800"/>
          <a:ext cx="6515100" cy="5151120"/>
        </p:xfrm>
        <a:graphic>
          <a:graphicData uri="http://schemas.openxmlformats.org/drawingml/2006/table">
            <a:tbl>
              <a:tblPr firstRow="1">
                <a:tableStyleId>{5C22544A-7EE6-4342-B048-85BDC9FD1C3A}</a:tableStyleId>
              </a:tblPr>
              <a:tblGrid>
                <a:gridCol w="1329018">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2442882">
                  <a:extLst>
                    <a:ext uri="{9D8B030D-6E8A-4147-A177-3AD203B41FA5}">
                      <a16:colId xmlns:a16="http://schemas.microsoft.com/office/drawing/2014/main" val="20002"/>
                    </a:ext>
                  </a:extLst>
                </a:gridCol>
              </a:tblGrid>
              <a:tr h="338667">
                <a:tc>
                  <a:txBody>
                    <a:bodyPr/>
                    <a:lstStyle/>
                    <a:p>
                      <a:r>
                        <a:rPr lang="en-US" sz="2000" dirty="0"/>
                        <a:t>Mnemonic</a:t>
                      </a:r>
                    </a:p>
                  </a:txBody>
                  <a:tcPr/>
                </a:tc>
                <a:tc>
                  <a:txBody>
                    <a:bodyPr/>
                    <a:lstStyle/>
                    <a:p>
                      <a:r>
                        <a:rPr lang="en-US" sz="2000" dirty="0"/>
                        <a:t>Branch Condition</a:t>
                      </a:r>
                    </a:p>
                  </a:txBody>
                  <a:tcPr/>
                </a:tc>
                <a:tc>
                  <a:txBody>
                    <a:bodyPr/>
                    <a:lstStyle/>
                    <a:p>
                      <a:r>
                        <a:rPr lang="en-US" sz="2000" dirty="0"/>
                        <a:t>Tested Condition</a:t>
                      </a:r>
                    </a:p>
                  </a:txBody>
                  <a:tcPr/>
                </a:tc>
                <a:extLst>
                  <a:ext uri="{0D108BD9-81ED-4DB2-BD59-A6C34878D82A}">
                    <a16:rowId xmlns:a16="http://schemas.microsoft.com/office/drawing/2014/main" val="10000"/>
                  </a:ext>
                </a:extLst>
              </a:tr>
              <a:tr h="338667">
                <a:tc>
                  <a:txBody>
                    <a:bodyPr/>
                    <a:lstStyle/>
                    <a:p>
                      <a:r>
                        <a:rPr lang="en-US" sz="2000" dirty="0"/>
                        <a:t>BZ</a:t>
                      </a:r>
                    </a:p>
                  </a:txBody>
                  <a:tcPr/>
                </a:tc>
                <a:tc>
                  <a:txBody>
                    <a:bodyPr/>
                    <a:lstStyle/>
                    <a:p>
                      <a:r>
                        <a:rPr lang="en-US" sz="2000" dirty="0"/>
                        <a:t>Branch</a:t>
                      </a:r>
                      <a:r>
                        <a:rPr lang="en-US" sz="2000" baseline="0" dirty="0"/>
                        <a:t> if zero</a:t>
                      </a:r>
                      <a:endParaRPr lang="en-US" sz="2000" dirty="0"/>
                    </a:p>
                  </a:txBody>
                  <a:tcPr/>
                </a:tc>
                <a:tc>
                  <a:txBody>
                    <a:bodyPr/>
                    <a:lstStyle/>
                    <a:p>
                      <a:r>
                        <a:rPr lang="en-US" sz="2000" dirty="0"/>
                        <a:t>Z =</a:t>
                      </a:r>
                      <a:r>
                        <a:rPr lang="en-US" sz="2000" baseline="0" dirty="0"/>
                        <a:t> 1</a:t>
                      </a:r>
                      <a:endParaRPr lang="en-US" sz="2000" dirty="0"/>
                    </a:p>
                  </a:txBody>
                  <a:tcPr/>
                </a:tc>
                <a:extLst>
                  <a:ext uri="{0D108BD9-81ED-4DB2-BD59-A6C34878D82A}">
                    <a16:rowId xmlns:a16="http://schemas.microsoft.com/office/drawing/2014/main" val="10001"/>
                  </a:ext>
                </a:extLst>
              </a:tr>
              <a:tr h="338667">
                <a:tc>
                  <a:txBody>
                    <a:bodyPr/>
                    <a:lstStyle/>
                    <a:p>
                      <a:r>
                        <a:rPr lang="en-US" sz="2000" dirty="0"/>
                        <a:t>BNZ</a:t>
                      </a:r>
                    </a:p>
                  </a:txBody>
                  <a:tcPr/>
                </a:tc>
                <a:tc>
                  <a:txBody>
                    <a:bodyPr/>
                    <a:lstStyle/>
                    <a:p>
                      <a:r>
                        <a:rPr lang="en-US" sz="2000" dirty="0"/>
                        <a:t>Branch if not zero</a:t>
                      </a:r>
                    </a:p>
                  </a:txBody>
                  <a:tcPr/>
                </a:tc>
                <a:tc>
                  <a:txBody>
                    <a:bodyPr/>
                    <a:lstStyle/>
                    <a:p>
                      <a:pPr marL="0" marR="0" indent="0" algn="l" defTabSz="914354" rtl="0" eaLnBrk="1" fontAlgn="auto" latinLnBrk="0" hangingPunct="1">
                        <a:lnSpc>
                          <a:spcPct val="100000"/>
                        </a:lnSpc>
                        <a:spcBef>
                          <a:spcPts val="0"/>
                        </a:spcBef>
                        <a:spcAft>
                          <a:spcPts val="0"/>
                        </a:spcAft>
                        <a:buClrTx/>
                        <a:buSzTx/>
                        <a:buFontTx/>
                        <a:buNone/>
                        <a:tabLst/>
                        <a:defRPr/>
                      </a:pPr>
                      <a:r>
                        <a:rPr lang="en-US" sz="2000" dirty="0"/>
                        <a:t>Z =</a:t>
                      </a:r>
                      <a:r>
                        <a:rPr lang="en-US" sz="2000" baseline="0" dirty="0"/>
                        <a:t> 0</a:t>
                      </a:r>
                      <a:endParaRPr lang="en-US" sz="2000" dirty="0"/>
                    </a:p>
                  </a:txBody>
                  <a:tcPr/>
                </a:tc>
                <a:extLst>
                  <a:ext uri="{0D108BD9-81ED-4DB2-BD59-A6C34878D82A}">
                    <a16:rowId xmlns:a16="http://schemas.microsoft.com/office/drawing/2014/main" val="10002"/>
                  </a:ext>
                </a:extLst>
              </a:tr>
              <a:tr h="338667">
                <a:tc>
                  <a:txBody>
                    <a:bodyPr/>
                    <a:lstStyle/>
                    <a:p>
                      <a:r>
                        <a:rPr lang="en-US" sz="2000" dirty="0"/>
                        <a:t>BC</a:t>
                      </a:r>
                    </a:p>
                  </a:txBody>
                  <a:tcPr/>
                </a:tc>
                <a:tc>
                  <a:txBody>
                    <a:bodyPr/>
                    <a:lstStyle/>
                    <a:p>
                      <a:r>
                        <a:rPr lang="en-US" sz="2000" dirty="0"/>
                        <a:t>Branch if carry</a:t>
                      </a:r>
                    </a:p>
                  </a:txBody>
                  <a:tcPr/>
                </a:tc>
                <a:tc>
                  <a:txBody>
                    <a:bodyPr/>
                    <a:lstStyle/>
                    <a:p>
                      <a:r>
                        <a:rPr lang="en-US" sz="2000" dirty="0"/>
                        <a:t>C = 1</a:t>
                      </a:r>
                    </a:p>
                  </a:txBody>
                  <a:tcPr/>
                </a:tc>
                <a:extLst>
                  <a:ext uri="{0D108BD9-81ED-4DB2-BD59-A6C34878D82A}">
                    <a16:rowId xmlns:a16="http://schemas.microsoft.com/office/drawing/2014/main" val="10003"/>
                  </a:ext>
                </a:extLst>
              </a:tr>
              <a:tr h="338667">
                <a:tc>
                  <a:txBody>
                    <a:bodyPr/>
                    <a:lstStyle/>
                    <a:p>
                      <a:r>
                        <a:rPr lang="en-US" sz="2000" dirty="0"/>
                        <a:t>BNC</a:t>
                      </a:r>
                    </a:p>
                  </a:txBody>
                  <a:tcPr/>
                </a:tc>
                <a:tc>
                  <a:txBody>
                    <a:bodyPr/>
                    <a:lstStyle/>
                    <a:p>
                      <a:r>
                        <a:rPr lang="en-US" sz="2000" dirty="0"/>
                        <a:t>Branch if no carry</a:t>
                      </a:r>
                    </a:p>
                  </a:txBody>
                  <a:tcPr/>
                </a:tc>
                <a:tc>
                  <a:txBody>
                    <a:bodyPr/>
                    <a:lstStyle/>
                    <a:p>
                      <a:pPr marL="0" marR="0" indent="0" algn="l" defTabSz="914354" rtl="0" eaLnBrk="1" fontAlgn="auto" latinLnBrk="0" hangingPunct="1">
                        <a:lnSpc>
                          <a:spcPct val="100000"/>
                        </a:lnSpc>
                        <a:spcBef>
                          <a:spcPts val="0"/>
                        </a:spcBef>
                        <a:spcAft>
                          <a:spcPts val="0"/>
                        </a:spcAft>
                        <a:buClrTx/>
                        <a:buSzTx/>
                        <a:buFontTx/>
                        <a:buNone/>
                        <a:tabLst/>
                        <a:defRPr/>
                      </a:pPr>
                      <a:r>
                        <a:rPr lang="en-US" sz="2000" dirty="0"/>
                        <a:t>C = 0</a:t>
                      </a:r>
                    </a:p>
                  </a:txBody>
                  <a:tcPr/>
                </a:tc>
                <a:extLst>
                  <a:ext uri="{0D108BD9-81ED-4DB2-BD59-A6C34878D82A}">
                    <a16:rowId xmlns:a16="http://schemas.microsoft.com/office/drawing/2014/main" val="10004"/>
                  </a:ext>
                </a:extLst>
              </a:tr>
              <a:tr h="338667">
                <a:tc>
                  <a:txBody>
                    <a:bodyPr/>
                    <a:lstStyle/>
                    <a:p>
                      <a:r>
                        <a:rPr lang="en-US" sz="2000" dirty="0"/>
                        <a:t>BP</a:t>
                      </a:r>
                    </a:p>
                  </a:txBody>
                  <a:tcPr/>
                </a:tc>
                <a:tc>
                  <a:txBody>
                    <a:bodyPr/>
                    <a:lstStyle/>
                    <a:p>
                      <a:r>
                        <a:rPr lang="en-US" sz="2000" dirty="0"/>
                        <a:t>Branch if plus</a:t>
                      </a:r>
                    </a:p>
                  </a:txBody>
                  <a:tcPr/>
                </a:tc>
                <a:tc>
                  <a:txBody>
                    <a:bodyPr/>
                    <a:lstStyle/>
                    <a:p>
                      <a:r>
                        <a:rPr lang="en-US" sz="2000" dirty="0"/>
                        <a:t>S = 0</a:t>
                      </a:r>
                    </a:p>
                  </a:txBody>
                  <a:tcPr/>
                </a:tc>
                <a:extLst>
                  <a:ext uri="{0D108BD9-81ED-4DB2-BD59-A6C34878D82A}">
                    <a16:rowId xmlns:a16="http://schemas.microsoft.com/office/drawing/2014/main" val="10005"/>
                  </a:ext>
                </a:extLst>
              </a:tr>
              <a:tr h="338667">
                <a:tc>
                  <a:txBody>
                    <a:bodyPr/>
                    <a:lstStyle/>
                    <a:p>
                      <a:r>
                        <a:rPr lang="en-US" sz="2000" dirty="0"/>
                        <a:t>BM</a:t>
                      </a:r>
                    </a:p>
                  </a:txBody>
                  <a:tcPr/>
                </a:tc>
                <a:tc>
                  <a:txBody>
                    <a:bodyPr/>
                    <a:lstStyle/>
                    <a:p>
                      <a:r>
                        <a:rPr lang="en-US" sz="2000" dirty="0"/>
                        <a:t>Branch if minus</a:t>
                      </a:r>
                    </a:p>
                  </a:txBody>
                  <a:tcPr/>
                </a:tc>
                <a:tc>
                  <a:txBody>
                    <a:bodyPr/>
                    <a:lstStyle/>
                    <a:p>
                      <a:pPr marL="0" marR="0" indent="0" algn="l" defTabSz="914354" rtl="0" eaLnBrk="1" fontAlgn="auto" latinLnBrk="0" hangingPunct="1">
                        <a:lnSpc>
                          <a:spcPct val="100000"/>
                        </a:lnSpc>
                        <a:spcBef>
                          <a:spcPts val="0"/>
                        </a:spcBef>
                        <a:spcAft>
                          <a:spcPts val="0"/>
                        </a:spcAft>
                        <a:buClrTx/>
                        <a:buSzTx/>
                        <a:buFontTx/>
                        <a:buNone/>
                        <a:tabLst/>
                        <a:defRPr/>
                      </a:pPr>
                      <a:r>
                        <a:rPr lang="en-US" sz="2000" dirty="0"/>
                        <a:t>S = 1</a:t>
                      </a:r>
                    </a:p>
                  </a:txBody>
                  <a:tcPr/>
                </a:tc>
                <a:extLst>
                  <a:ext uri="{0D108BD9-81ED-4DB2-BD59-A6C34878D82A}">
                    <a16:rowId xmlns:a16="http://schemas.microsoft.com/office/drawing/2014/main" val="10006"/>
                  </a:ext>
                </a:extLst>
              </a:tr>
              <a:tr h="338667">
                <a:tc>
                  <a:txBody>
                    <a:bodyPr/>
                    <a:lstStyle/>
                    <a:p>
                      <a:r>
                        <a:rPr lang="en-US" sz="2000" dirty="0"/>
                        <a:t>BV</a:t>
                      </a:r>
                    </a:p>
                  </a:txBody>
                  <a:tcPr/>
                </a:tc>
                <a:tc>
                  <a:txBody>
                    <a:bodyPr/>
                    <a:lstStyle/>
                    <a:p>
                      <a:r>
                        <a:rPr lang="en-US" sz="2000" dirty="0"/>
                        <a:t>Branch if overflow</a:t>
                      </a:r>
                    </a:p>
                  </a:txBody>
                  <a:tcPr/>
                </a:tc>
                <a:tc>
                  <a:txBody>
                    <a:bodyPr/>
                    <a:lstStyle/>
                    <a:p>
                      <a:r>
                        <a:rPr lang="en-US" sz="2000" dirty="0"/>
                        <a:t>V = 1</a:t>
                      </a:r>
                    </a:p>
                  </a:txBody>
                  <a:tcPr/>
                </a:tc>
                <a:extLst>
                  <a:ext uri="{0D108BD9-81ED-4DB2-BD59-A6C34878D82A}">
                    <a16:rowId xmlns:a16="http://schemas.microsoft.com/office/drawing/2014/main" val="10007"/>
                  </a:ext>
                </a:extLst>
              </a:tr>
              <a:tr h="338667">
                <a:tc>
                  <a:txBody>
                    <a:bodyPr/>
                    <a:lstStyle/>
                    <a:p>
                      <a:r>
                        <a:rPr lang="en-US" sz="2000" dirty="0"/>
                        <a:t>BNV</a:t>
                      </a:r>
                    </a:p>
                  </a:txBody>
                  <a:tcPr/>
                </a:tc>
                <a:tc>
                  <a:txBody>
                    <a:bodyPr/>
                    <a:lstStyle/>
                    <a:p>
                      <a:r>
                        <a:rPr lang="en-US" sz="2000" dirty="0"/>
                        <a:t>Branch if no overflow</a:t>
                      </a:r>
                    </a:p>
                  </a:txBody>
                  <a:tcPr/>
                </a:tc>
                <a:tc>
                  <a:txBody>
                    <a:bodyPr/>
                    <a:lstStyle/>
                    <a:p>
                      <a:pPr marL="0" marR="0" indent="0" algn="l" defTabSz="914354" rtl="0" eaLnBrk="1" fontAlgn="auto" latinLnBrk="0" hangingPunct="1">
                        <a:lnSpc>
                          <a:spcPct val="100000"/>
                        </a:lnSpc>
                        <a:spcBef>
                          <a:spcPts val="0"/>
                        </a:spcBef>
                        <a:spcAft>
                          <a:spcPts val="0"/>
                        </a:spcAft>
                        <a:buClrTx/>
                        <a:buSzTx/>
                        <a:buFontTx/>
                        <a:buNone/>
                        <a:tabLst/>
                        <a:defRPr/>
                      </a:pPr>
                      <a:r>
                        <a:rPr lang="en-US" sz="2000" dirty="0"/>
                        <a:t>V = 0</a:t>
                      </a:r>
                    </a:p>
                  </a:txBody>
                  <a:tcPr/>
                </a:tc>
                <a:extLst>
                  <a:ext uri="{0D108BD9-81ED-4DB2-BD59-A6C34878D82A}">
                    <a16:rowId xmlns:a16="http://schemas.microsoft.com/office/drawing/2014/main" val="10008"/>
                  </a:ext>
                </a:extLst>
              </a:tr>
              <a:tr h="338667">
                <a:tc gridSpan="3">
                  <a:txBody>
                    <a:bodyPr/>
                    <a:lstStyle/>
                    <a:p>
                      <a:pPr algn="ctr"/>
                      <a:r>
                        <a:rPr lang="en-US" sz="2000" b="1" dirty="0"/>
                        <a:t>Unsigned compare conditions (A – B)</a:t>
                      </a:r>
                    </a:p>
                  </a:txBody>
                  <a:tcPr/>
                </a:tc>
                <a:tc hMerge="1">
                  <a:txBody>
                    <a:bodyPr/>
                    <a:lstStyle/>
                    <a:p>
                      <a:endParaRPr lang="en-US" sz="2000" dirty="0"/>
                    </a:p>
                  </a:txBody>
                  <a:tcPr/>
                </a:tc>
                <a:tc hMerge="1">
                  <a:txBody>
                    <a:bodyPr/>
                    <a:lstStyle/>
                    <a:p>
                      <a:endParaRPr lang="en-US" sz="2000" dirty="0"/>
                    </a:p>
                  </a:txBody>
                  <a:tcPr/>
                </a:tc>
                <a:extLst>
                  <a:ext uri="{0D108BD9-81ED-4DB2-BD59-A6C34878D82A}">
                    <a16:rowId xmlns:a16="http://schemas.microsoft.com/office/drawing/2014/main" val="10009"/>
                  </a:ext>
                </a:extLst>
              </a:tr>
              <a:tr h="338667">
                <a:tc>
                  <a:txBody>
                    <a:bodyPr/>
                    <a:lstStyle/>
                    <a:p>
                      <a:r>
                        <a:rPr lang="en-US" sz="2000" dirty="0"/>
                        <a:t>BHI</a:t>
                      </a:r>
                    </a:p>
                  </a:txBody>
                  <a:tcPr/>
                </a:tc>
                <a:tc>
                  <a:txBody>
                    <a:bodyPr/>
                    <a:lstStyle/>
                    <a:p>
                      <a:r>
                        <a:rPr lang="en-US" sz="2000" dirty="0"/>
                        <a:t>Branch if higher</a:t>
                      </a:r>
                    </a:p>
                  </a:txBody>
                  <a:tcPr/>
                </a:tc>
                <a:tc>
                  <a:txBody>
                    <a:bodyPr/>
                    <a:lstStyle/>
                    <a:p>
                      <a:r>
                        <a:rPr lang="en-US" sz="2000" dirty="0"/>
                        <a:t>A &gt;</a:t>
                      </a:r>
                      <a:r>
                        <a:rPr lang="en-US" sz="2000" baseline="0" dirty="0"/>
                        <a:t> B</a:t>
                      </a:r>
                      <a:endParaRPr lang="en-US" sz="2000" dirty="0"/>
                    </a:p>
                  </a:txBody>
                  <a:tcPr/>
                </a:tc>
                <a:extLst>
                  <a:ext uri="{0D108BD9-81ED-4DB2-BD59-A6C34878D82A}">
                    <a16:rowId xmlns:a16="http://schemas.microsoft.com/office/drawing/2014/main" val="10010"/>
                  </a:ext>
                </a:extLst>
              </a:tr>
              <a:tr h="338667">
                <a:tc>
                  <a:txBody>
                    <a:bodyPr/>
                    <a:lstStyle/>
                    <a:p>
                      <a:r>
                        <a:rPr lang="en-US" sz="2000" dirty="0"/>
                        <a:t>BHE</a:t>
                      </a:r>
                    </a:p>
                  </a:txBody>
                  <a:tcPr/>
                </a:tc>
                <a:tc>
                  <a:txBody>
                    <a:bodyPr/>
                    <a:lstStyle/>
                    <a:p>
                      <a:r>
                        <a:rPr lang="en-US" sz="2000" dirty="0"/>
                        <a:t>Branch if higher or equal</a:t>
                      </a:r>
                    </a:p>
                  </a:txBody>
                  <a:tcPr/>
                </a:tc>
                <a:tc>
                  <a:txBody>
                    <a:bodyPr/>
                    <a:lstStyle/>
                    <a:p>
                      <a:r>
                        <a:rPr lang="en-US" sz="2000" dirty="0"/>
                        <a:t>A ≥ B</a:t>
                      </a:r>
                    </a:p>
                  </a:txBody>
                  <a:tcPr/>
                </a:tc>
                <a:extLst>
                  <a:ext uri="{0D108BD9-81ED-4DB2-BD59-A6C34878D82A}">
                    <a16:rowId xmlns:a16="http://schemas.microsoft.com/office/drawing/2014/main" val="10011"/>
                  </a:ext>
                </a:extLst>
              </a:tr>
              <a:tr h="338667">
                <a:tc>
                  <a:txBody>
                    <a:bodyPr/>
                    <a:lstStyle/>
                    <a:p>
                      <a:r>
                        <a:rPr lang="en-US" sz="2000" dirty="0"/>
                        <a:t>BLO</a:t>
                      </a:r>
                    </a:p>
                  </a:txBody>
                  <a:tcPr/>
                </a:tc>
                <a:tc>
                  <a:txBody>
                    <a:bodyPr/>
                    <a:lstStyle/>
                    <a:p>
                      <a:r>
                        <a:rPr lang="en-US" sz="2000" dirty="0"/>
                        <a:t>Branch if lower</a:t>
                      </a:r>
                    </a:p>
                  </a:txBody>
                  <a:tcPr/>
                </a:tc>
                <a:tc>
                  <a:txBody>
                    <a:bodyPr/>
                    <a:lstStyle/>
                    <a:p>
                      <a:r>
                        <a:rPr lang="en-US" sz="2000" dirty="0"/>
                        <a:t>A &lt; B</a:t>
                      </a:r>
                    </a:p>
                  </a:txBody>
                  <a:tcP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276043571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Conditional Branch Instructions</a:t>
            </a:r>
          </a:p>
        </p:txBody>
      </p:sp>
      <p:graphicFrame>
        <p:nvGraphicFramePr>
          <p:cNvPr id="4" name="Content Placeholder 4"/>
          <p:cNvGraphicFramePr>
            <a:graphicFrameLocks/>
          </p:cNvGraphicFramePr>
          <p:nvPr>
            <p:extLst>
              <p:ext uri="{D42A27DB-BD31-4B8C-83A1-F6EECF244321}">
                <p14:modId xmlns:p14="http://schemas.microsoft.com/office/powerpoint/2010/main" val="3524393716"/>
              </p:ext>
            </p:extLst>
          </p:nvPr>
        </p:nvGraphicFramePr>
        <p:xfrm>
          <a:off x="1314450" y="1066800"/>
          <a:ext cx="6515100" cy="4358640"/>
        </p:xfrm>
        <a:graphic>
          <a:graphicData uri="http://schemas.openxmlformats.org/drawingml/2006/table">
            <a:tbl>
              <a:tblPr firstRow="1">
                <a:tableStyleId>{5C22544A-7EE6-4342-B048-85BDC9FD1C3A}</a:tableStyleId>
              </a:tblPr>
              <a:tblGrid>
                <a:gridCol w="1329018">
                  <a:extLst>
                    <a:ext uri="{9D8B030D-6E8A-4147-A177-3AD203B41FA5}">
                      <a16:colId xmlns:a16="http://schemas.microsoft.com/office/drawing/2014/main" val="20000"/>
                    </a:ext>
                  </a:extLst>
                </a:gridCol>
                <a:gridCol w="2995332">
                  <a:extLst>
                    <a:ext uri="{9D8B030D-6E8A-4147-A177-3AD203B41FA5}">
                      <a16:colId xmlns:a16="http://schemas.microsoft.com/office/drawing/2014/main" val="20001"/>
                    </a:ext>
                  </a:extLst>
                </a:gridCol>
                <a:gridCol w="2190750">
                  <a:extLst>
                    <a:ext uri="{9D8B030D-6E8A-4147-A177-3AD203B41FA5}">
                      <a16:colId xmlns:a16="http://schemas.microsoft.com/office/drawing/2014/main" val="20002"/>
                    </a:ext>
                  </a:extLst>
                </a:gridCol>
              </a:tblGrid>
              <a:tr h="338667">
                <a:tc>
                  <a:txBody>
                    <a:bodyPr/>
                    <a:lstStyle/>
                    <a:p>
                      <a:r>
                        <a:rPr lang="en-US" sz="2000" dirty="0"/>
                        <a:t>Mnemonic</a:t>
                      </a:r>
                    </a:p>
                  </a:txBody>
                  <a:tcPr/>
                </a:tc>
                <a:tc>
                  <a:txBody>
                    <a:bodyPr/>
                    <a:lstStyle/>
                    <a:p>
                      <a:r>
                        <a:rPr lang="en-US" sz="2000" dirty="0"/>
                        <a:t>Branch Condition</a:t>
                      </a:r>
                    </a:p>
                  </a:txBody>
                  <a:tcPr/>
                </a:tc>
                <a:tc>
                  <a:txBody>
                    <a:bodyPr/>
                    <a:lstStyle/>
                    <a:p>
                      <a:r>
                        <a:rPr lang="en-US" sz="2000" dirty="0"/>
                        <a:t>Tested Condition</a:t>
                      </a:r>
                    </a:p>
                  </a:txBody>
                  <a:tcPr/>
                </a:tc>
                <a:extLst>
                  <a:ext uri="{0D108BD9-81ED-4DB2-BD59-A6C34878D82A}">
                    <a16:rowId xmlns:a16="http://schemas.microsoft.com/office/drawing/2014/main" val="10000"/>
                  </a:ext>
                </a:extLst>
              </a:tr>
              <a:tr h="338667">
                <a:tc>
                  <a:txBody>
                    <a:bodyPr/>
                    <a:lstStyle/>
                    <a:p>
                      <a:r>
                        <a:rPr lang="en-US" sz="2000" dirty="0"/>
                        <a:t>BLOE</a:t>
                      </a:r>
                    </a:p>
                  </a:txBody>
                  <a:tcPr/>
                </a:tc>
                <a:tc>
                  <a:txBody>
                    <a:bodyPr/>
                    <a:lstStyle/>
                    <a:p>
                      <a:r>
                        <a:rPr lang="en-US" sz="2000" dirty="0"/>
                        <a:t>Branch if lower or equal</a:t>
                      </a:r>
                    </a:p>
                  </a:txBody>
                  <a:tcPr/>
                </a:tc>
                <a:tc>
                  <a:txBody>
                    <a:bodyPr/>
                    <a:lstStyle/>
                    <a:p>
                      <a:r>
                        <a:rPr lang="en-US" sz="2000" dirty="0"/>
                        <a:t>A ≤ B</a:t>
                      </a:r>
                    </a:p>
                  </a:txBody>
                  <a:tcPr/>
                </a:tc>
                <a:extLst>
                  <a:ext uri="{0D108BD9-81ED-4DB2-BD59-A6C34878D82A}">
                    <a16:rowId xmlns:a16="http://schemas.microsoft.com/office/drawing/2014/main" val="10001"/>
                  </a:ext>
                </a:extLst>
              </a:tr>
              <a:tr h="338667">
                <a:tc>
                  <a:txBody>
                    <a:bodyPr/>
                    <a:lstStyle/>
                    <a:p>
                      <a:r>
                        <a:rPr lang="en-US" sz="2000" dirty="0"/>
                        <a:t>BE</a:t>
                      </a:r>
                    </a:p>
                  </a:txBody>
                  <a:tcPr/>
                </a:tc>
                <a:tc>
                  <a:txBody>
                    <a:bodyPr/>
                    <a:lstStyle/>
                    <a:p>
                      <a:r>
                        <a:rPr lang="en-US" sz="2000" dirty="0"/>
                        <a:t>Branch if equal</a:t>
                      </a:r>
                    </a:p>
                  </a:txBody>
                  <a:tcPr/>
                </a:tc>
                <a:tc>
                  <a:txBody>
                    <a:bodyPr/>
                    <a:lstStyle/>
                    <a:p>
                      <a:r>
                        <a:rPr lang="en-US" sz="2000" dirty="0"/>
                        <a:t>A = B</a:t>
                      </a:r>
                    </a:p>
                  </a:txBody>
                  <a:tcPr/>
                </a:tc>
                <a:extLst>
                  <a:ext uri="{0D108BD9-81ED-4DB2-BD59-A6C34878D82A}">
                    <a16:rowId xmlns:a16="http://schemas.microsoft.com/office/drawing/2014/main" val="10002"/>
                  </a:ext>
                </a:extLst>
              </a:tr>
              <a:tr h="338667">
                <a:tc>
                  <a:txBody>
                    <a:bodyPr/>
                    <a:lstStyle/>
                    <a:p>
                      <a:r>
                        <a:rPr lang="en-US" sz="2000" dirty="0"/>
                        <a:t>BNE</a:t>
                      </a:r>
                    </a:p>
                  </a:txBody>
                  <a:tcPr/>
                </a:tc>
                <a:tc>
                  <a:txBody>
                    <a:bodyPr/>
                    <a:lstStyle/>
                    <a:p>
                      <a:r>
                        <a:rPr lang="en-US" sz="2000" dirty="0"/>
                        <a:t>Branch if not equal</a:t>
                      </a:r>
                    </a:p>
                  </a:txBody>
                  <a:tcPr/>
                </a:tc>
                <a:tc>
                  <a:txBody>
                    <a:bodyPr/>
                    <a:lstStyle/>
                    <a:p>
                      <a:r>
                        <a:rPr lang="en-US" sz="2000" dirty="0"/>
                        <a:t>A ≠ B</a:t>
                      </a:r>
                    </a:p>
                  </a:txBody>
                  <a:tcPr/>
                </a:tc>
                <a:extLst>
                  <a:ext uri="{0D108BD9-81ED-4DB2-BD59-A6C34878D82A}">
                    <a16:rowId xmlns:a16="http://schemas.microsoft.com/office/drawing/2014/main" val="10003"/>
                  </a:ext>
                </a:extLst>
              </a:tr>
              <a:tr h="338667">
                <a:tc gridSpan="3">
                  <a:txBody>
                    <a:bodyPr/>
                    <a:lstStyle/>
                    <a:p>
                      <a:pPr algn="ctr"/>
                      <a:r>
                        <a:rPr lang="en-US" sz="2000" b="1" dirty="0"/>
                        <a:t>Signed</a:t>
                      </a:r>
                      <a:r>
                        <a:rPr lang="en-US" sz="2000" b="1" baseline="0" dirty="0"/>
                        <a:t> compare conditions (A – B)</a:t>
                      </a:r>
                      <a:endParaRPr lang="en-US" sz="2000" b="1" dirty="0"/>
                    </a:p>
                  </a:txBody>
                  <a:tcPr/>
                </a:tc>
                <a:tc hMerge="1">
                  <a:txBody>
                    <a:bodyPr/>
                    <a:lstStyle/>
                    <a:p>
                      <a:endParaRPr lang="en-US" sz="2000" dirty="0"/>
                    </a:p>
                  </a:txBody>
                  <a:tcPr/>
                </a:tc>
                <a:tc hMerge="1">
                  <a:txBody>
                    <a:bodyPr/>
                    <a:lstStyle/>
                    <a:p>
                      <a:endParaRPr lang="en-US" sz="2000" dirty="0"/>
                    </a:p>
                  </a:txBody>
                  <a:tcPr/>
                </a:tc>
                <a:extLst>
                  <a:ext uri="{0D108BD9-81ED-4DB2-BD59-A6C34878D82A}">
                    <a16:rowId xmlns:a16="http://schemas.microsoft.com/office/drawing/2014/main" val="10004"/>
                  </a:ext>
                </a:extLst>
              </a:tr>
              <a:tr h="338667">
                <a:tc>
                  <a:txBody>
                    <a:bodyPr/>
                    <a:lstStyle/>
                    <a:p>
                      <a:r>
                        <a:rPr lang="en-US" sz="2000" dirty="0"/>
                        <a:t>BGT</a:t>
                      </a:r>
                    </a:p>
                  </a:txBody>
                  <a:tcPr/>
                </a:tc>
                <a:tc>
                  <a:txBody>
                    <a:bodyPr/>
                    <a:lstStyle/>
                    <a:p>
                      <a:r>
                        <a:rPr lang="en-US" sz="2000" dirty="0"/>
                        <a:t>Branch if greater than</a:t>
                      </a:r>
                    </a:p>
                  </a:txBody>
                  <a:tcPr/>
                </a:tc>
                <a:tc>
                  <a:txBody>
                    <a:bodyPr/>
                    <a:lstStyle/>
                    <a:p>
                      <a:r>
                        <a:rPr lang="en-US" sz="2000" dirty="0"/>
                        <a:t>A &gt;</a:t>
                      </a:r>
                      <a:r>
                        <a:rPr lang="en-US" sz="2000" baseline="0" dirty="0"/>
                        <a:t> B</a:t>
                      </a:r>
                      <a:endParaRPr lang="en-US" sz="2000" dirty="0"/>
                    </a:p>
                  </a:txBody>
                  <a:tcPr/>
                </a:tc>
                <a:extLst>
                  <a:ext uri="{0D108BD9-81ED-4DB2-BD59-A6C34878D82A}">
                    <a16:rowId xmlns:a16="http://schemas.microsoft.com/office/drawing/2014/main" val="10005"/>
                  </a:ext>
                </a:extLst>
              </a:tr>
              <a:tr h="338667">
                <a:tc>
                  <a:txBody>
                    <a:bodyPr/>
                    <a:lstStyle/>
                    <a:p>
                      <a:r>
                        <a:rPr lang="en-US" sz="2000" dirty="0"/>
                        <a:t>BGE</a:t>
                      </a:r>
                    </a:p>
                  </a:txBody>
                  <a:tcPr/>
                </a:tc>
                <a:tc>
                  <a:txBody>
                    <a:bodyPr/>
                    <a:lstStyle/>
                    <a:p>
                      <a:r>
                        <a:rPr lang="en-US" sz="2000" dirty="0"/>
                        <a:t>Branch if greater or equal</a:t>
                      </a:r>
                    </a:p>
                  </a:txBody>
                  <a:tcPr/>
                </a:tc>
                <a:tc>
                  <a:txBody>
                    <a:bodyPr/>
                    <a:lstStyle/>
                    <a:p>
                      <a:r>
                        <a:rPr lang="en-US" sz="2000" dirty="0"/>
                        <a:t>A ≥ B</a:t>
                      </a:r>
                    </a:p>
                  </a:txBody>
                  <a:tcPr/>
                </a:tc>
                <a:extLst>
                  <a:ext uri="{0D108BD9-81ED-4DB2-BD59-A6C34878D82A}">
                    <a16:rowId xmlns:a16="http://schemas.microsoft.com/office/drawing/2014/main" val="10006"/>
                  </a:ext>
                </a:extLst>
              </a:tr>
              <a:tr h="338667">
                <a:tc>
                  <a:txBody>
                    <a:bodyPr/>
                    <a:lstStyle/>
                    <a:p>
                      <a:r>
                        <a:rPr lang="en-US" sz="2000" dirty="0"/>
                        <a:t>BLT</a:t>
                      </a:r>
                    </a:p>
                  </a:txBody>
                  <a:tcPr/>
                </a:tc>
                <a:tc>
                  <a:txBody>
                    <a:bodyPr/>
                    <a:lstStyle/>
                    <a:p>
                      <a:r>
                        <a:rPr lang="en-US" sz="2000" dirty="0"/>
                        <a:t>Branch if less than</a:t>
                      </a:r>
                    </a:p>
                  </a:txBody>
                  <a:tcPr/>
                </a:tc>
                <a:tc>
                  <a:txBody>
                    <a:bodyPr/>
                    <a:lstStyle/>
                    <a:p>
                      <a:r>
                        <a:rPr lang="en-US" sz="2000" dirty="0"/>
                        <a:t>A &lt; B</a:t>
                      </a:r>
                    </a:p>
                  </a:txBody>
                  <a:tcPr/>
                </a:tc>
                <a:extLst>
                  <a:ext uri="{0D108BD9-81ED-4DB2-BD59-A6C34878D82A}">
                    <a16:rowId xmlns:a16="http://schemas.microsoft.com/office/drawing/2014/main" val="10007"/>
                  </a:ext>
                </a:extLst>
              </a:tr>
              <a:tr h="338667">
                <a:tc>
                  <a:txBody>
                    <a:bodyPr/>
                    <a:lstStyle/>
                    <a:p>
                      <a:r>
                        <a:rPr lang="en-US" sz="2000" dirty="0"/>
                        <a:t>BLE</a:t>
                      </a:r>
                    </a:p>
                  </a:txBody>
                  <a:tcPr/>
                </a:tc>
                <a:tc>
                  <a:txBody>
                    <a:bodyPr/>
                    <a:lstStyle/>
                    <a:p>
                      <a:r>
                        <a:rPr lang="en-US" sz="2000" dirty="0"/>
                        <a:t>Branch if less or equal</a:t>
                      </a:r>
                    </a:p>
                  </a:txBody>
                  <a:tcPr/>
                </a:tc>
                <a:tc>
                  <a:txBody>
                    <a:bodyPr/>
                    <a:lstStyle/>
                    <a:p>
                      <a:r>
                        <a:rPr lang="en-US" sz="2000" dirty="0"/>
                        <a:t>A ≤ B</a:t>
                      </a:r>
                    </a:p>
                  </a:txBody>
                  <a:tcPr/>
                </a:tc>
                <a:extLst>
                  <a:ext uri="{0D108BD9-81ED-4DB2-BD59-A6C34878D82A}">
                    <a16:rowId xmlns:a16="http://schemas.microsoft.com/office/drawing/2014/main" val="10008"/>
                  </a:ext>
                </a:extLst>
              </a:tr>
              <a:tr h="338667">
                <a:tc>
                  <a:txBody>
                    <a:bodyPr/>
                    <a:lstStyle/>
                    <a:p>
                      <a:r>
                        <a:rPr lang="en-US" sz="2000" dirty="0"/>
                        <a:t>BE</a:t>
                      </a:r>
                    </a:p>
                  </a:txBody>
                  <a:tcPr/>
                </a:tc>
                <a:tc>
                  <a:txBody>
                    <a:bodyPr/>
                    <a:lstStyle/>
                    <a:p>
                      <a:r>
                        <a:rPr lang="en-US" sz="2000" dirty="0"/>
                        <a:t>Branch if equal</a:t>
                      </a:r>
                    </a:p>
                  </a:txBody>
                  <a:tcPr/>
                </a:tc>
                <a:tc>
                  <a:txBody>
                    <a:bodyPr/>
                    <a:lstStyle/>
                    <a:p>
                      <a:r>
                        <a:rPr lang="en-US" sz="2000" dirty="0"/>
                        <a:t>A = B</a:t>
                      </a:r>
                    </a:p>
                  </a:txBody>
                  <a:tcPr/>
                </a:tc>
                <a:extLst>
                  <a:ext uri="{0D108BD9-81ED-4DB2-BD59-A6C34878D82A}">
                    <a16:rowId xmlns:a16="http://schemas.microsoft.com/office/drawing/2014/main" val="10009"/>
                  </a:ext>
                </a:extLst>
              </a:tr>
              <a:tr h="338667">
                <a:tc>
                  <a:txBody>
                    <a:bodyPr/>
                    <a:lstStyle/>
                    <a:p>
                      <a:r>
                        <a:rPr lang="en-US" sz="2000" dirty="0"/>
                        <a:t>BNE</a:t>
                      </a:r>
                    </a:p>
                  </a:txBody>
                  <a:tcPr/>
                </a:tc>
                <a:tc>
                  <a:txBody>
                    <a:bodyPr/>
                    <a:lstStyle/>
                    <a:p>
                      <a:r>
                        <a:rPr lang="en-US" sz="2000" dirty="0"/>
                        <a:t>Branch if not equal</a:t>
                      </a:r>
                    </a:p>
                  </a:txBody>
                  <a:tcPr/>
                </a:tc>
                <a:tc>
                  <a:txBody>
                    <a:bodyPr/>
                    <a:lstStyle/>
                    <a:p>
                      <a:r>
                        <a:rPr lang="en-US" sz="2000" dirty="0"/>
                        <a:t>A ≠ B</a:t>
                      </a:r>
                    </a:p>
                  </a:txBody>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29579775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Register Organization</a:t>
            </a:r>
          </a:p>
        </p:txBody>
      </p:sp>
      <p:sp>
        <p:nvSpPr>
          <p:cNvPr id="3" name="Content Placeholder 2"/>
          <p:cNvSpPr>
            <a:spLocks noGrp="1"/>
          </p:cNvSpPr>
          <p:nvPr>
            <p:ph idx="1"/>
          </p:nvPr>
        </p:nvSpPr>
        <p:spPr/>
        <p:txBody>
          <a:bodyPr>
            <a:normAutofit/>
          </a:bodyPr>
          <a:lstStyle/>
          <a:p>
            <a:pPr algn="just"/>
            <a:r>
              <a:rPr lang="en-US" dirty="0"/>
              <a:t>Example: </a:t>
            </a:r>
            <a:r>
              <a:rPr lang="en-US" i="1" dirty="0">
                <a:solidFill>
                  <a:schemeClr val="tx2"/>
                </a:solidFill>
              </a:rPr>
              <a:t>R1        R2 + R3</a:t>
            </a:r>
          </a:p>
          <a:p>
            <a:pPr algn="just"/>
            <a:r>
              <a:rPr lang="en-US" dirty="0"/>
              <a:t>To perform the above operation, the control must provide binary selection variables to the following selector inputs:</a:t>
            </a:r>
          </a:p>
          <a:p>
            <a:pPr marL="357188" indent="-357188" algn="just">
              <a:buFont typeface="+mj-lt"/>
              <a:buAutoNum type="arabicPeriod"/>
            </a:pPr>
            <a:r>
              <a:rPr lang="en-US" dirty="0"/>
              <a:t>MUX A selector (</a:t>
            </a:r>
            <a:r>
              <a:rPr lang="en-US" dirty="0">
                <a:solidFill>
                  <a:schemeClr val="tx2"/>
                </a:solidFill>
              </a:rPr>
              <a:t>SELA</a:t>
            </a:r>
            <a:r>
              <a:rPr lang="en-US" dirty="0"/>
              <a:t>): to place the content of R2 into bus A.</a:t>
            </a:r>
          </a:p>
          <a:p>
            <a:pPr marL="357188" indent="-357188" algn="just">
              <a:buFont typeface="+mj-lt"/>
              <a:buAutoNum type="arabicPeriod"/>
            </a:pPr>
            <a:r>
              <a:rPr lang="en-US" dirty="0"/>
              <a:t>MUX B selector (</a:t>
            </a:r>
            <a:r>
              <a:rPr lang="en-US" dirty="0">
                <a:solidFill>
                  <a:schemeClr val="tx2"/>
                </a:solidFill>
              </a:rPr>
              <a:t>SELB</a:t>
            </a:r>
            <a:r>
              <a:rPr lang="en-US" dirty="0"/>
              <a:t>): to place the content of R3 into bus B. </a:t>
            </a:r>
          </a:p>
          <a:p>
            <a:pPr marL="357188" indent="-357188" algn="just">
              <a:buFont typeface="+mj-lt"/>
              <a:buAutoNum type="arabicPeriod"/>
            </a:pPr>
            <a:r>
              <a:rPr lang="en-US" dirty="0"/>
              <a:t>ALU operation selector (</a:t>
            </a:r>
            <a:r>
              <a:rPr lang="en-US" dirty="0">
                <a:solidFill>
                  <a:schemeClr val="tx2"/>
                </a:solidFill>
              </a:rPr>
              <a:t>OPR</a:t>
            </a:r>
            <a:r>
              <a:rPr lang="en-US" dirty="0"/>
              <a:t>): to provide the arithmetic addition A + B.</a:t>
            </a:r>
          </a:p>
          <a:p>
            <a:pPr marL="357188" indent="-357188" algn="just">
              <a:buFont typeface="+mj-lt"/>
              <a:buAutoNum type="arabicPeriod"/>
            </a:pPr>
            <a:r>
              <a:rPr lang="en-US" dirty="0"/>
              <a:t>Decoder destination selector (</a:t>
            </a:r>
            <a:r>
              <a:rPr lang="en-US" dirty="0">
                <a:solidFill>
                  <a:schemeClr val="tx2"/>
                </a:solidFill>
              </a:rPr>
              <a:t>SELD</a:t>
            </a:r>
            <a:r>
              <a:rPr lang="en-US" dirty="0"/>
              <a:t>): to transfer the content of the output bus into R1.</a:t>
            </a:r>
          </a:p>
          <a:p>
            <a:pPr algn="just"/>
            <a:r>
              <a:rPr lang="en-US" i="1" dirty="0"/>
              <a:t>Control Word:</a:t>
            </a:r>
          </a:p>
          <a:p>
            <a:pPr marL="0" indent="0" algn="just">
              <a:buNone/>
            </a:pPr>
            <a:endParaRPr lang="en-US" i="1" dirty="0"/>
          </a:p>
        </p:txBody>
      </p:sp>
      <p:cxnSp>
        <p:nvCxnSpPr>
          <p:cNvPr id="5" name="Straight Arrow Connector 4">
            <a:extLst>
              <a:ext uri="{FF2B5EF4-FFF2-40B4-BE49-F238E27FC236}">
                <a16:creationId xmlns:a16="http://schemas.microsoft.com/office/drawing/2014/main" id="{33F2249A-BD51-4B89-BABF-B1367E4663FD}"/>
              </a:ext>
            </a:extLst>
          </p:cNvPr>
          <p:cNvCxnSpPr>
            <a:cxnSpLocks/>
          </p:cNvCxnSpPr>
          <p:nvPr/>
        </p:nvCxnSpPr>
        <p:spPr>
          <a:xfrm flipH="1">
            <a:off x="2169495" y="1239078"/>
            <a:ext cx="457200" cy="0"/>
          </a:xfrm>
          <a:prstGeom prst="straightConnector1">
            <a:avLst/>
          </a:prstGeom>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78587FB7-8F90-4FDC-85ED-5374ACC7DFBB}"/>
              </a:ext>
            </a:extLst>
          </p:cNvPr>
          <p:cNvSpPr/>
          <p:nvPr/>
        </p:nvSpPr>
        <p:spPr>
          <a:xfrm>
            <a:off x="2016821" y="5791200"/>
            <a:ext cx="1259505" cy="381000"/>
          </a:xfrm>
          <a:prstGeom prst="rect">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SELA</a:t>
            </a:r>
          </a:p>
        </p:txBody>
      </p:sp>
      <p:sp>
        <p:nvSpPr>
          <p:cNvPr id="7" name="Rectangle 6">
            <a:extLst>
              <a:ext uri="{FF2B5EF4-FFF2-40B4-BE49-F238E27FC236}">
                <a16:creationId xmlns:a16="http://schemas.microsoft.com/office/drawing/2014/main" id="{7261E096-1EE3-48ED-A2FD-66258090194C}"/>
              </a:ext>
            </a:extLst>
          </p:cNvPr>
          <p:cNvSpPr/>
          <p:nvPr/>
        </p:nvSpPr>
        <p:spPr>
          <a:xfrm>
            <a:off x="3282129" y="5791200"/>
            <a:ext cx="1259505" cy="381000"/>
          </a:xfrm>
          <a:prstGeom prst="rect">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SELB</a:t>
            </a:r>
          </a:p>
        </p:txBody>
      </p:sp>
      <p:sp>
        <p:nvSpPr>
          <p:cNvPr id="8" name="Rectangle 7">
            <a:extLst>
              <a:ext uri="{FF2B5EF4-FFF2-40B4-BE49-F238E27FC236}">
                <a16:creationId xmlns:a16="http://schemas.microsoft.com/office/drawing/2014/main" id="{02A9EC0A-0A7B-4973-8CF8-FEB24A60E01B}"/>
              </a:ext>
            </a:extLst>
          </p:cNvPr>
          <p:cNvSpPr/>
          <p:nvPr/>
        </p:nvSpPr>
        <p:spPr>
          <a:xfrm>
            <a:off x="4557651" y="5791200"/>
            <a:ext cx="1259505" cy="381000"/>
          </a:xfrm>
          <a:prstGeom prst="rect">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SELD</a:t>
            </a:r>
          </a:p>
        </p:txBody>
      </p:sp>
      <p:sp>
        <p:nvSpPr>
          <p:cNvPr id="9" name="Rectangle 8">
            <a:extLst>
              <a:ext uri="{FF2B5EF4-FFF2-40B4-BE49-F238E27FC236}">
                <a16:creationId xmlns:a16="http://schemas.microsoft.com/office/drawing/2014/main" id="{9B8C9A90-A2FD-4099-87B2-24021248DA29}"/>
              </a:ext>
            </a:extLst>
          </p:cNvPr>
          <p:cNvSpPr/>
          <p:nvPr/>
        </p:nvSpPr>
        <p:spPr>
          <a:xfrm>
            <a:off x="5827095" y="5791200"/>
            <a:ext cx="1259505" cy="381000"/>
          </a:xfrm>
          <a:prstGeom prst="rect">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OPR</a:t>
            </a:r>
          </a:p>
        </p:txBody>
      </p:sp>
    </p:spTree>
    <p:extLst>
      <p:ext uri="{BB962C8B-B14F-4D97-AF65-F5344CB8AC3E}">
        <p14:creationId xmlns:p14="http://schemas.microsoft.com/office/powerpoint/2010/main" val="3077498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500"/>
                                        <p:tgtEl>
                                          <p:spTgt spid="3">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fade">
                                      <p:cBhvr>
                                        <p:cTn id="30" dur="500"/>
                                        <p:tgtEl>
                                          <p:spTgt spid="3">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500"/>
                                        <p:tgtEl>
                                          <p:spTgt spid="3">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
                                            <p:txEl>
                                              <p:pRg st="6" end="6"/>
                                            </p:txEl>
                                          </p:spTgt>
                                        </p:tgtEl>
                                        <p:attrNameLst>
                                          <p:attrName>style.visibility</p:attrName>
                                        </p:attrNameLst>
                                      </p:cBhvr>
                                      <p:to>
                                        <p:strVal val="visible"/>
                                      </p:to>
                                    </p:set>
                                    <p:animEffect transition="in" filter="fade">
                                      <p:cBhvr>
                                        <p:cTn id="40" dur="500"/>
                                        <p:tgtEl>
                                          <p:spTgt spid="3">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6"/>
                                        </p:tgtEl>
                                        <p:attrNameLst>
                                          <p:attrName>style.visibility</p:attrName>
                                        </p:attrNameLst>
                                      </p:cBhvr>
                                      <p:to>
                                        <p:strVal val="visible"/>
                                      </p:to>
                                    </p:set>
                                    <p:animEffect transition="in" filter="fade">
                                      <p:cBhvr>
                                        <p:cTn id="45" dur="500"/>
                                        <p:tgtEl>
                                          <p:spTgt spid="6"/>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7"/>
                                        </p:tgtEl>
                                        <p:attrNameLst>
                                          <p:attrName>style.visibility</p:attrName>
                                        </p:attrNameLst>
                                      </p:cBhvr>
                                      <p:to>
                                        <p:strVal val="visible"/>
                                      </p:to>
                                    </p:set>
                                    <p:animEffect transition="in" filter="fade">
                                      <p:cBhvr>
                                        <p:cTn id="48" dur="500"/>
                                        <p:tgtEl>
                                          <p:spTgt spid="7"/>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8"/>
                                        </p:tgtEl>
                                        <p:attrNameLst>
                                          <p:attrName>style.visibility</p:attrName>
                                        </p:attrNameLst>
                                      </p:cBhvr>
                                      <p:to>
                                        <p:strVal val="visible"/>
                                      </p:to>
                                    </p:set>
                                    <p:animEffect transition="in" filter="fade">
                                      <p:cBhvr>
                                        <p:cTn id="51" dur="500"/>
                                        <p:tgtEl>
                                          <p:spTgt spid="8"/>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9"/>
                                        </p:tgtEl>
                                        <p:attrNameLst>
                                          <p:attrName>style.visibility</p:attrName>
                                        </p:attrNameLst>
                                      </p:cBhvr>
                                      <p:to>
                                        <p:strVal val="visible"/>
                                      </p:to>
                                    </p:set>
                                    <p:animEffect transition="in" filter="fade">
                                      <p:cBhvr>
                                        <p:cTn id="5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animBg="1"/>
      <p:bldP spid="7" grpId="0" animBg="1"/>
      <p:bldP spid="8" grpId="0" animBg="1"/>
      <p:bldP spid="9"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 Interrupt</a:t>
            </a:r>
          </a:p>
        </p:txBody>
      </p:sp>
      <p:sp>
        <p:nvSpPr>
          <p:cNvPr id="3" name="Content Placeholder 2"/>
          <p:cNvSpPr>
            <a:spLocks noGrp="1"/>
          </p:cNvSpPr>
          <p:nvPr>
            <p:ph idx="1"/>
          </p:nvPr>
        </p:nvSpPr>
        <p:spPr/>
        <p:txBody>
          <a:bodyPr>
            <a:normAutofit/>
          </a:bodyPr>
          <a:lstStyle/>
          <a:p>
            <a:pPr algn="just"/>
            <a:r>
              <a:rPr lang="en-US" dirty="0"/>
              <a:t>The interrupt procedure is, in principle, quite similar to a subroutine call except for three variations: </a:t>
            </a:r>
          </a:p>
          <a:p>
            <a:pPr marL="857230" lvl="1" indent="-457200">
              <a:buFont typeface="+mj-lt"/>
              <a:buAutoNum type="arabicPeriod"/>
            </a:pPr>
            <a:r>
              <a:rPr lang="en-US" dirty="0"/>
              <a:t>The interrupt is usually initiated by an internal or external signal rather than from the execution of an instruction </a:t>
            </a:r>
          </a:p>
          <a:p>
            <a:pPr marL="857230" lvl="1" indent="-457200">
              <a:buFont typeface="+mj-lt"/>
              <a:buAutoNum type="arabicPeriod"/>
            </a:pPr>
            <a:r>
              <a:rPr lang="en-US" dirty="0"/>
              <a:t>The address of the interrupt service program is determined by the hardware rather than from the address field of an instruction</a:t>
            </a:r>
          </a:p>
          <a:p>
            <a:pPr marL="857230" lvl="1" indent="-457200">
              <a:buFont typeface="+mj-lt"/>
              <a:buAutoNum type="arabicPeriod"/>
            </a:pPr>
            <a:r>
              <a:rPr lang="en-US" dirty="0"/>
              <a:t>An interrupt procedure usually stores all the information necessary to define the state of the CPU rather than storing only the program counter. </a:t>
            </a:r>
          </a:p>
          <a:p>
            <a:pPr marL="457200" indent="-457200" algn="just"/>
            <a:r>
              <a:rPr lang="en-US" dirty="0"/>
              <a:t>After a program has been interrupted and the service routine been executed, the CPU must return to exactly the same state that it was when the interrupt occurred. Only if this happens will the interrupted program be able to resume exactly as if nothing had happened. </a:t>
            </a:r>
          </a:p>
        </p:txBody>
      </p:sp>
    </p:spTree>
    <p:extLst>
      <p:ext uri="{BB962C8B-B14F-4D97-AF65-F5344CB8AC3E}">
        <p14:creationId xmlns:p14="http://schemas.microsoft.com/office/powerpoint/2010/main" val="71285264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 Interrupt</a:t>
            </a:r>
          </a:p>
        </p:txBody>
      </p:sp>
      <p:sp>
        <p:nvSpPr>
          <p:cNvPr id="3" name="Content Placeholder 2"/>
          <p:cNvSpPr>
            <a:spLocks noGrp="1"/>
          </p:cNvSpPr>
          <p:nvPr>
            <p:ph idx="1"/>
          </p:nvPr>
        </p:nvSpPr>
        <p:spPr/>
        <p:txBody>
          <a:bodyPr/>
          <a:lstStyle/>
          <a:p>
            <a:pPr marL="457200" indent="-457200" algn="just"/>
            <a:r>
              <a:rPr lang="en-US" dirty="0"/>
              <a:t>The state of the CPU at the end of the execute cycle (when the interrupt is recognized) is determined from:</a:t>
            </a:r>
          </a:p>
          <a:p>
            <a:pPr marL="857230" lvl="1" indent="-457200">
              <a:buFont typeface="+mj-lt"/>
              <a:buAutoNum type="arabicPeriod"/>
            </a:pPr>
            <a:r>
              <a:rPr lang="en-US" dirty="0"/>
              <a:t>The content of the program counter</a:t>
            </a:r>
          </a:p>
          <a:p>
            <a:pPr marL="857230" lvl="1" indent="-457200">
              <a:buFont typeface="+mj-lt"/>
              <a:buAutoNum type="arabicPeriod"/>
            </a:pPr>
            <a:r>
              <a:rPr lang="en-US" dirty="0"/>
              <a:t>The content of all processor registers</a:t>
            </a:r>
          </a:p>
          <a:p>
            <a:pPr marL="857230" lvl="1" indent="-457200">
              <a:buFont typeface="+mj-lt"/>
              <a:buAutoNum type="arabicPeriod"/>
            </a:pPr>
            <a:r>
              <a:rPr lang="en-US" dirty="0"/>
              <a:t>The content of certain status conditions</a:t>
            </a:r>
          </a:p>
        </p:txBody>
      </p:sp>
    </p:spTree>
    <p:extLst>
      <p:ext uri="{BB962C8B-B14F-4D97-AF65-F5344CB8AC3E}">
        <p14:creationId xmlns:p14="http://schemas.microsoft.com/office/powerpoint/2010/main" val="15777591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 Status Word (PSW)</a:t>
            </a:r>
          </a:p>
        </p:txBody>
      </p:sp>
      <p:sp>
        <p:nvSpPr>
          <p:cNvPr id="3" name="Content Placeholder 2"/>
          <p:cNvSpPr>
            <a:spLocks noGrp="1"/>
          </p:cNvSpPr>
          <p:nvPr>
            <p:ph idx="1"/>
          </p:nvPr>
        </p:nvSpPr>
        <p:spPr/>
        <p:txBody>
          <a:bodyPr/>
          <a:lstStyle/>
          <a:p>
            <a:pPr algn="just"/>
            <a:r>
              <a:rPr lang="en-US" dirty="0"/>
              <a:t>The collection of all status bit conditions in the CPU is sometimes called a program status word or PSW.</a:t>
            </a:r>
          </a:p>
          <a:p>
            <a:pPr algn="just"/>
            <a:r>
              <a:rPr lang="en-US" dirty="0"/>
              <a:t>The PSW is stored in a separate hardware register and contains the status information that characterizes the state of the CPU.</a:t>
            </a:r>
          </a:p>
        </p:txBody>
      </p:sp>
    </p:spTree>
    <p:extLst>
      <p:ext uri="{BB962C8B-B14F-4D97-AF65-F5344CB8AC3E}">
        <p14:creationId xmlns:p14="http://schemas.microsoft.com/office/powerpoint/2010/main" val="415949778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interrupts</a:t>
            </a:r>
          </a:p>
        </p:txBody>
      </p:sp>
      <p:sp>
        <p:nvSpPr>
          <p:cNvPr id="3" name="Content Placeholder 2"/>
          <p:cNvSpPr>
            <a:spLocks noGrp="1"/>
          </p:cNvSpPr>
          <p:nvPr>
            <p:ph idx="1"/>
          </p:nvPr>
        </p:nvSpPr>
        <p:spPr/>
        <p:txBody>
          <a:bodyPr>
            <a:normAutofit/>
          </a:bodyPr>
          <a:lstStyle/>
          <a:p>
            <a:r>
              <a:rPr lang="en-US" dirty="0"/>
              <a:t>There are three major types of interrupts that cause a break in the normal execution of a program. They can be classified as:</a:t>
            </a:r>
          </a:p>
          <a:p>
            <a:pPr marL="857230" lvl="1" indent="-457200">
              <a:buFont typeface="+mj-lt"/>
              <a:buAutoNum type="arabicPeriod"/>
            </a:pPr>
            <a:r>
              <a:rPr lang="en-US" dirty="0"/>
              <a:t>External interrupts</a:t>
            </a:r>
          </a:p>
          <a:p>
            <a:pPr marL="857230" lvl="1" indent="-457200">
              <a:buFont typeface="+mj-lt"/>
              <a:buAutoNum type="arabicPeriod"/>
            </a:pPr>
            <a:r>
              <a:rPr lang="en-US" dirty="0"/>
              <a:t>Internal interrupts</a:t>
            </a:r>
          </a:p>
          <a:p>
            <a:pPr marL="857230" lvl="1" indent="-457200">
              <a:buFont typeface="+mj-lt"/>
              <a:buAutoNum type="arabicPeriod"/>
            </a:pPr>
            <a:r>
              <a:rPr lang="en-US" dirty="0"/>
              <a:t>Software interrupts</a:t>
            </a:r>
          </a:p>
          <a:p>
            <a:endParaRPr lang="en-US" dirty="0"/>
          </a:p>
        </p:txBody>
      </p:sp>
    </p:spTree>
    <p:extLst>
      <p:ext uri="{BB962C8B-B14F-4D97-AF65-F5344CB8AC3E}">
        <p14:creationId xmlns:p14="http://schemas.microsoft.com/office/powerpoint/2010/main" val="884547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External Interrupt</a:t>
            </a:r>
          </a:p>
        </p:txBody>
      </p:sp>
      <p:sp>
        <p:nvSpPr>
          <p:cNvPr id="3" name="Content Placeholder 2"/>
          <p:cNvSpPr>
            <a:spLocks noGrp="1"/>
          </p:cNvSpPr>
          <p:nvPr>
            <p:ph idx="1"/>
          </p:nvPr>
        </p:nvSpPr>
        <p:spPr/>
        <p:txBody>
          <a:bodyPr>
            <a:normAutofit lnSpcReduction="10000"/>
          </a:bodyPr>
          <a:lstStyle/>
          <a:p>
            <a:pPr algn="just"/>
            <a:r>
              <a:rPr lang="en-US" dirty="0"/>
              <a:t>External interrupts come from </a:t>
            </a:r>
          </a:p>
          <a:p>
            <a:pPr lvl="1"/>
            <a:r>
              <a:rPr lang="en-US" dirty="0"/>
              <a:t>Input-output (I/O) devices</a:t>
            </a:r>
          </a:p>
          <a:p>
            <a:pPr lvl="1"/>
            <a:r>
              <a:rPr lang="en-US" dirty="0"/>
              <a:t>Timing device</a:t>
            </a:r>
          </a:p>
          <a:p>
            <a:pPr lvl="1"/>
            <a:r>
              <a:rPr lang="en-US" dirty="0"/>
              <a:t>Circuit monitoring the power supply</a:t>
            </a:r>
          </a:p>
          <a:p>
            <a:pPr lvl="1"/>
            <a:r>
              <a:rPr lang="en-US" dirty="0"/>
              <a:t>Any other external source</a:t>
            </a:r>
          </a:p>
          <a:p>
            <a:pPr algn="just"/>
            <a:r>
              <a:rPr lang="en-US" dirty="0"/>
              <a:t>Examples that cause external interrupts are </a:t>
            </a:r>
          </a:p>
          <a:p>
            <a:pPr lvl="1"/>
            <a:r>
              <a:rPr lang="en-US" dirty="0"/>
              <a:t>I/O device requesting transfer of data</a:t>
            </a:r>
          </a:p>
          <a:p>
            <a:pPr lvl="1"/>
            <a:r>
              <a:rPr lang="en-US" dirty="0"/>
              <a:t>I/O device finished transfer of data</a:t>
            </a:r>
          </a:p>
          <a:p>
            <a:pPr lvl="1"/>
            <a:r>
              <a:rPr lang="en-US" dirty="0"/>
              <a:t>Elapsed time of an event</a:t>
            </a:r>
          </a:p>
          <a:p>
            <a:pPr lvl="1"/>
            <a:r>
              <a:rPr lang="en-US" dirty="0"/>
              <a:t>Power failure</a:t>
            </a:r>
          </a:p>
          <a:p>
            <a:pPr algn="just"/>
            <a:r>
              <a:rPr lang="en-US" dirty="0"/>
              <a:t>External interrupts are asynchronous.</a:t>
            </a:r>
          </a:p>
          <a:p>
            <a:pPr algn="just"/>
            <a:r>
              <a:rPr lang="en-US" dirty="0"/>
              <a:t>External interrupts depend on external conditions that are independent of the program being executed at the time.</a:t>
            </a:r>
          </a:p>
        </p:txBody>
      </p:sp>
    </p:spTree>
    <p:extLst>
      <p:ext uri="{BB962C8B-B14F-4D97-AF65-F5344CB8AC3E}">
        <p14:creationId xmlns:p14="http://schemas.microsoft.com/office/powerpoint/2010/main" val="2902975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Internal interrupts (Traps)</a:t>
            </a:r>
          </a:p>
        </p:txBody>
      </p:sp>
      <p:sp>
        <p:nvSpPr>
          <p:cNvPr id="3" name="Content Placeholder 2"/>
          <p:cNvSpPr>
            <a:spLocks noGrp="1"/>
          </p:cNvSpPr>
          <p:nvPr>
            <p:ph idx="1"/>
          </p:nvPr>
        </p:nvSpPr>
        <p:spPr/>
        <p:txBody>
          <a:bodyPr>
            <a:normAutofit lnSpcReduction="10000"/>
          </a:bodyPr>
          <a:lstStyle/>
          <a:p>
            <a:pPr algn="just"/>
            <a:r>
              <a:rPr lang="en-US" dirty="0"/>
              <a:t>Internal interrupts arise from </a:t>
            </a:r>
          </a:p>
          <a:p>
            <a:pPr lvl="1"/>
            <a:r>
              <a:rPr lang="en-US" dirty="0"/>
              <a:t>Illegal or erroneous use of an instruction or data. </a:t>
            </a:r>
          </a:p>
          <a:p>
            <a:pPr algn="just"/>
            <a:r>
              <a:rPr lang="en-US" dirty="0"/>
              <a:t>Examples of interrupts caused by internal error conditions like</a:t>
            </a:r>
          </a:p>
          <a:p>
            <a:pPr lvl="1"/>
            <a:r>
              <a:rPr lang="en-US" dirty="0"/>
              <a:t>Register overflow</a:t>
            </a:r>
          </a:p>
          <a:p>
            <a:pPr lvl="1"/>
            <a:r>
              <a:rPr lang="en-US" dirty="0"/>
              <a:t>Attempt to divide by zero</a:t>
            </a:r>
          </a:p>
          <a:p>
            <a:pPr lvl="1"/>
            <a:r>
              <a:rPr lang="en-US" dirty="0"/>
              <a:t>invalid operation code</a:t>
            </a:r>
          </a:p>
          <a:p>
            <a:pPr lvl="1"/>
            <a:r>
              <a:rPr lang="en-US" dirty="0"/>
              <a:t>stack overflow</a:t>
            </a:r>
          </a:p>
          <a:p>
            <a:pPr lvl="1"/>
            <a:r>
              <a:rPr lang="en-US" dirty="0"/>
              <a:t>protection violation.</a:t>
            </a:r>
          </a:p>
          <a:p>
            <a:pPr algn="just"/>
            <a:r>
              <a:rPr lang="en-US" dirty="0"/>
              <a:t>These error conditions usually occur as a result of a premature termination of the instruction execution.</a:t>
            </a:r>
          </a:p>
          <a:p>
            <a:pPr algn="just"/>
            <a:r>
              <a:rPr lang="en-US" dirty="0"/>
              <a:t>Internal interrupts are synchronous with the program. If the program is rerun, the internal interrupts will occur in the same place each time.</a:t>
            </a:r>
          </a:p>
        </p:txBody>
      </p:sp>
    </p:spTree>
    <p:extLst>
      <p:ext uri="{BB962C8B-B14F-4D97-AF65-F5344CB8AC3E}">
        <p14:creationId xmlns:p14="http://schemas.microsoft.com/office/powerpoint/2010/main" val="4179987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Software interrupts</a:t>
            </a:r>
          </a:p>
        </p:txBody>
      </p:sp>
      <p:sp>
        <p:nvSpPr>
          <p:cNvPr id="3" name="Content Placeholder 2"/>
          <p:cNvSpPr>
            <a:spLocks noGrp="1"/>
          </p:cNvSpPr>
          <p:nvPr>
            <p:ph idx="1"/>
          </p:nvPr>
        </p:nvSpPr>
        <p:spPr/>
        <p:txBody>
          <a:bodyPr>
            <a:normAutofit/>
          </a:bodyPr>
          <a:lstStyle/>
          <a:p>
            <a:pPr algn="just"/>
            <a:r>
              <a:rPr lang="en-US" dirty="0"/>
              <a:t>A software interrupt is a special call instruction that behaves like an interrupt rather than a subroutine call. </a:t>
            </a:r>
          </a:p>
          <a:p>
            <a:pPr algn="just"/>
            <a:r>
              <a:rPr lang="en-US" dirty="0"/>
              <a:t>The most common use of software interrupt is associated with a supervisor call instruction. This instruction provides means for switching from a CPU user mode to the supervisor mode. </a:t>
            </a:r>
          </a:p>
          <a:p>
            <a:pPr algn="just"/>
            <a:r>
              <a:rPr lang="en-US" dirty="0"/>
              <a:t>When an input or output transfer is required, the supervisor mode is requested by means of a supervisor call instruction. This instruction causes a software interrupt that stores the old CPU state and brings in a new PSW that belongs to the supervisor mode.</a:t>
            </a:r>
          </a:p>
          <a:p>
            <a:pPr algn="just"/>
            <a:r>
              <a:rPr lang="en-US" dirty="0"/>
              <a:t>The calling program must pass information to the operating system in order to specify the particular task requested.</a:t>
            </a:r>
          </a:p>
        </p:txBody>
      </p:sp>
    </p:spTree>
    <p:extLst>
      <p:ext uri="{BB962C8B-B14F-4D97-AF65-F5344CB8AC3E}">
        <p14:creationId xmlns:p14="http://schemas.microsoft.com/office/powerpoint/2010/main" val="4254008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477000"/>
          </a:xfrm>
        </p:spPr>
        <p:txBody>
          <a:bodyPr>
            <a:noAutofit/>
          </a:bodyPr>
          <a:lstStyle/>
          <a:p>
            <a:r>
              <a:rPr lang="en-US" sz="9600" dirty="0"/>
              <a:t>Reduced Instruction Set Computer (RISC)</a:t>
            </a:r>
          </a:p>
        </p:txBody>
      </p:sp>
      <p:sp>
        <p:nvSpPr>
          <p:cNvPr id="4" name="Rektangel 11"/>
          <p:cNvSpPr/>
          <p:nvPr/>
        </p:nvSpPr>
        <p:spPr>
          <a:xfrm>
            <a:off x="0" y="6477000"/>
            <a:ext cx="91440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883">
              <a:defRPr/>
            </a:pPr>
            <a:r>
              <a:rPr lang="da-DK" noProof="1">
                <a:solidFill>
                  <a:srgbClr val="FFFFFF"/>
                </a:solidFill>
                <a:ea typeface="Open Sans" panose="020B0606030504020204" pitchFamily="34" charset="0"/>
                <a:cs typeface="Open Sans" panose="020B0606030504020204" pitchFamily="34" charset="0"/>
              </a:rPr>
              <a:t>Unit – 5: Central Processing Unit                               Darshan Institute of Engineering &amp; Technology</a:t>
            </a:r>
          </a:p>
        </p:txBody>
      </p:sp>
    </p:spTree>
    <p:extLst>
      <p:ext uri="{BB962C8B-B14F-4D97-AF65-F5344CB8AC3E}">
        <p14:creationId xmlns:p14="http://schemas.microsoft.com/office/powerpoint/2010/main" val="203679033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Reduced Instruction Set Computer (RISC)</a:t>
            </a:r>
          </a:p>
        </p:txBody>
      </p:sp>
      <p:sp>
        <p:nvSpPr>
          <p:cNvPr id="3" name="Content Placeholder 2"/>
          <p:cNvSpPr>
            <a:spLocks noGrp="1"/>
          </p:cNvSpPr>
          <p:nvPr>
            <p:ph idx="1"/>
          </p:nvPr>
        </p:nvSpPr>
        <p:spPr/>
        <p:txBody>
          <a:bodyPr>
            <a:normAutofit/>
          </a:bodyPr>
          <a:lstStyle/>
          <a:p>
            <a:pPr algn="just"/>
            <a:r>
              <a:rPr lang="en-US" dirty="0"/>
              <a:t>Characteristics of RISC are as follows:</a:t>
            </a:r>
          </a:p>
          <a:p>
            <a:pPr lvl="1"/>
            <a:r>
              <a:rPr lang="en-US" dirty="0"/>
              <a:t>Relatively few instructions</a:t>
            </a:r>
          </a:p>
          <a:p>
            <a:pPr lvl="1"/>
            <a:r>
              <a:rPr lang="en-US" dirty="0"/>
              <a:t>Relatively few addressing modes</a:t>
            </a:r>
          </a:p>
          <a:p>
            <a:pPr lvl="1"/>
            <a:r>
              <a:rPr lang="en-US" dirty="0"/>
              <a:t>Memory access limited to load and store instructions</a:t>
            </a:r>
          </a:p>
          <a:p>
            <a:pPr lvl="1"/>
            <a:r>
              <a:rPr lang="en-US" dirty="0"/>
              <a:t>All operations done within the registers of the CPU</a:t>
            </a:r>
          </a:p>
          <a:p>
            <a:pPr lvl="1"/>
            <a:r>
              <a:rPr lang="en-US" dirty="0"/>
              <a:t>Fixed-length, easily decoded instruction format</a:t>
            </a:r>
          </a:p>
          <a:p>
            <a:pPr lvl="1"/>
            <a:r>
              <a:rPr lang="en-US" dirty="0"/>
              <a:t>Single-cycle instruction execution</a:t>
            </a:r>
          </a:p>
          <a:p>
            <a:pPr lvl="1"/>
            <a:r>
              <a:rPr lang="en-US" dirty="0"/>
              <a:t>Hardwired rather than microprogrammed control</a:t>
            </a:r>
          </a:p>
          <a:p>
            <a:pPr lvl="1"/>
            <a:r>
              <a:rPr lang="en-US" dirty="0"/>
              <a:t>A relatively large number of registers in the processor unit</a:t>
            </a:r>
          </a:p>
          <a:p>
            <a:pPr lvl="1"/>
            <a:r>
              <a:rPr lang="en-US" dirty="0"/>
              <a:t>Use of overlapped register windows to speed-up procedure call and return</a:t>
            </a:r>
          </a:p>
          <a:p>
            <a:pPr lvl="1"/>
            <a:r>
              <a:rPr lang="en-US" dirty="0"/>
              <a:t>Efficient instruction pipeline</a:t>
            </a:r>
          </a:p>
          <a:p>
            <a:pPr lvl="1"/>
            <a:r>
              <a:rPr lang="en-US" dirty="0"/>
              <a:t>Compiler support for efficient translation of high-level language programs into machine language programs</a:t>
            </a:r>
          </a:p>
        </p:txBody>
      </p:sp>
    </p:spTree>
    <p:extLst>
      <p:ext uri="{BB962C8B-B14F-4D97-AF65-F5344CB8AC3E}">
        <p14:creationId xmlns:p14="http://schemas.microsoft.com/office/powerpoint/2010/main" val="2166807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477000"/>
          </a:xfrm>
        </p:spPr>
        <p:txBody>
          <a:bodyPr>
            <a:noAutofit/>
          </a:bodyPr>
          <a:lstStyle/>
          <a:p>
            <a:r>
              <a:rPr lang="en-US" sz="9600" dirty="0"/>
              <a:t>Complex Instruction Set Computer (CISC)</a:t>
            </a:r>
          </a:p>
        </p:txBody>
      </p:sp>
      <p:sp>
        <p:nvSpPr>
          <p:cNvPr id="4" name="Rektangel 11"/>
          <p:cNvSpPr/>
          <p:nvPr/>
        </p:nvSpPr>
        <p:spPr>
          <a:xfrm>
            <a:off x="0" y="6477000"/>
            <a:ext cx="91440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883">
              <a:defRPr/>
            </a:pPr>
            <a:r>
              <a:rPr lang="da-DK" noProof="1">
                <a:solidFill>
                  <a:srgbClr val="FFFFFF"/>
                </a:solidFill>
                <a:ea typeface="Open Sans" panose="020B0606030504020204" pitchFamily="34" charset="0"/>
                <a:cs typeface="Open Sans" panose="020B0606030504020204" pitchFamily="34" charset="0"/>
              </a:rPr>
              <a:t>Unit – 5: Central Processing Unit                               Darshan Institute of Engineering &amp; Technology</a:t>
            </a:r>
          </a:p>
        </p:txBody>
      </p:sp>
    </p:spTree>
    <p:extLst>
      <p:ext uri="{BB962C8B-B14F-4D97-AF65-F5344CB8AC3E}">
        <p14:creationId xmlns:p14="http://schemas.microsoft.com/office/powerpoint/2010/main" val="27164039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4C5F4-D461-49C2-8D63-41B72CACFA58}"/>
              </a:ext>
            </a:extLst>
          </p:cNvPr>
          <p:cNvSpPr>
            <a:spLocks noGrp="1"/>
          </p:cNvSpPr>
          <p:nvPr>
            <p:ph type="title"/>
          </p:nvPr>
        </p:nvSpPr>
        <p:spPr/>
        <p:txBody>
          <a:bodyPr/>
          <a:lstStyle/>
          <a:p>
            <a:r>
              <a:rPr lang="en-US" dirty="0"/>
              <a:t>General Register Organization</a:t>
            </a:r>
            <a:endParaRPr lang="en-IN" dirty="0"/>
          </a:p>
        </p:txBody>
      </p:sp>
      <p:graphicFrame>
        <p:nvGraphicFramePr>
          <p:cNvPr id="4" name="Table 4">
            <a:extLst>
              <a:ext uri="{FF2B5EF4-FFF2-40B4-BE49-F238E27FC236}">
                <a16:creationId xmlns:a16="http://schemas.microsoft.com/office/drawing/2014/main" id="{8E1BDE40-B3A2-4023-9FA4-7EFB299BB144}"/>
              </a:ext>
            </a:extLst>
          </p:cNvPr>
          <p:cNvGraphicFramePr>
            <a:graphicFrameLocks noGrp="1"/>
          </p:cNvGraphicFramePr>
          <p:nvPr>
            <p:ph idx="1"/>
            <p:extLst>
              <p:ext uri="{D42A27DB-BD31-4B8C-83A1-F6EECF244321}">
                <p14:modId xmlns:p14="http://schemas.microsoft.com/office/powerpoint/2010/main" val="4001211014"/>
              </p:ext>
            </p:extLst>
          </p:nvPr>
        </p:nvGraphicFramePr>
        <p:xfrm>
          <a:off x="583880" y="1295400"/>
          <a:ext cx="3378520" cy="3606800"/>
        </p:xfrm>
        <a:graphic>
          <a:graphicData uri="http://schemas.openxmlformats.org/drawingml/2006/table">
            <a:tbl>
              <a:tblPr firstRow="1" bandRow="1">
                <a:tableStyleId>{5C22544A-7EE6-4342-B048-85BDC9FD1C3A}</a:tableStyleId>
              </a:tblPr>
              <a:tblGrid>
                <a:gridCol w="844630">
                  <a:extLst>
                    <a:ext uri="{9D8B030D-6E8A-4147-A177-3AD203B41FA5}">
                      <a16:colId xmlns:a16="http://schemas.microsoft.com/office/drawing/2014/main" val="863895947"/>
                    </a:ext>
                  </a:extLst>
                </a:gridCol>
                <a:gridCol w="844630">
                  <a:extLst>
                    <a:ext uri="{9D8B030D-6E8A-4147-A177-3AD203B41FA5}">
                      <a16:colId xmlns:a16="http://schemas.microsoft.com/office/drawing/2014/main" val="599151477"/>
                    </a:ext>
                  </a:extLst>
                </a:gridCol>
                <a:gridCol w="844630">
                  <a:extLst>
                    <a:ext uri="{9D8B030D-6E8A-4147-A177-3AD203B41FA5}">
                      <a16:colId xmlns:a16="http://schemas.microsoft.com/office/drawing/2014/main" val="3280662952"/>
                    </a:ext>
                  </a:extLst>
                </a:gridCol>
                <a:gridCol w="844630">
                  <a:extLst>
                    <a:ext uri="{9D8B030D-6E8A-4147-A177-3AD203B41FA5}">
                      <a16:colId xmlns:a16="http://schemas.microsoft.com/office/drawing/2014/main" val="1946589012"/>
                    </a:ext>
                  </a:extLst>
                </a:gridCol>
              </a:tblGrid>
              <a:tr h="370840">
                <a:tc>
                  <a:txBody>
                    <a:bodyPr/>
                    <a:lstStyle/>
                    <a:p>
                      <a:pPr algn="ctr"/>
                      <a:r>
                        <a:rPr lang="en-US" sz="1800" dirty="0"/>
                        <a:t>Binary Code</a:t>
                      </a:r>
                      <a:endParaRPr lang="en-IN" sz="1800" dirty="0"/>
                    </a:p>
                  </a:txBody>
                  <a:tcPr marL="35254" marR="35254" anchor="ctr"/>
                </a:tc>
                <a:tc>
                  <a:txBody>
                    <a:bodyPr/>
                    <a:lstStyle/>
                    <a:p>
                      <a:pPr algn="ctr"/>
                      <a:r>
                        <a:rPr lang="en-US" sz="1800" dirty="0"/>
                        <a:t>SELA</a:t>
                      </a:r>
                      <a:endParaRPr lang="en-IN" sz="1800" dirty="0"/>
                    </a:p>
                  </a:txBody>
                  <a:tcPr marL="35254" marR="35254" anchor="ctr"/>
                </a:tc>
                <a:tc>
                  <a:txBody>
                    <a:bodyPr/>
                    <a:lstStyle/>
                    <a:p>
                      <a:pPr algn="ctr"/>
                      <a:r>
                        <a:rPr lang="en-US" sz="1800" dirty="0"/>
                        <a:t>SELB</a:t>
                      </a:r>
                      <a:endParaRPr lang="en-IN" sz="1800" dirty="0"/>
                    </a:p>
                  </a:txBody>
                  <a:tcPr marL="35254" marR="35254" anchor="ctr"/>
                </a:tc>
                <a:tc>
                  <a:txBody>
                    <a:bodyPr/>
                    <a:lstStyle/>
                    <a:p>
                      <a:pPr algn="ctr"/>
                      <a:r>
                        <a:rPr lang="en-US" sz="1800" dirty="0"/>
                        <a:t>SELD</a:t>
                      </a:r>
                      <a:endParaRPr lang="en-IN" sz="1800" dirty="0"/>
                    </a:p>
                  </a:txBody>
                  <a:tcPr marL="35254" marR="35254" anchor="ctr"/>
                </a:tc>
                <a:extLst>
                  <a:ext uri="{0D108BD9-81ED-4DB2-BD59-A6C34878D82A}">
                    <a16:rowId xmlns:a16="http://schemas.microsoft.com/office/drawing/2014/main" val="874976613"/>
                  </a:ext>
                </a:extLst>
              </a:tr>
              <a:tr h="370840">
                <a:tc>
                  <a:txBody>
                    <a:bodyPr/>
                    <a:lstStyle/>
                    <a:p>
                      <a:pPr algn="ctr"/>
                      <a:r>
                        <a:rPr lang="en-US" sz="1800" dirty="0"/>
                        <a:t>000</a:t>
                      </a:r>
                      <a:endParaRPr lang="en-IN" sz="1800" dirty="0"/>
                    </a:p>
                  </a:txBody>
                  <a:tcPr marL="35254" marR="35254" anchor="ctr"/>
                </a:tc>
                <a:tc>
                  <a:txBody>
                    <a:bodyPr/>
                    <a:lstStyle/>
                    <a:p>
                      <a:pPr algn="ctr"/>
                      <a:r>
                        <a:rPr lang="en-US" sz="1800" dirty="0"/>
                        <a:t>Input</a:t>
                      </a:r>
                      <a:endParaRPr lang="en-IN" sz="1800" dirty="0"/>
                    </a:p>
                  </a:txBody>
                  <a:tcPr marL="35254" marR="35254" anchor="ctr"/>
                </a:tc>
                <a:tc>
                  <a:txBody>
                    <a:bodyPr/>
                    <a:lstStyle/>
                    <a:p>
                      <a:pPr algn="ctr"/>
                      <a:r>
                        <a:rPr lang="en-US" sz="1800" dirty="0"/>
                        <a:t>Input</a:t>
                      </a:r>
                      <a:endParaRPr lang="en-IN" sz="1800" dirty="0"/>
                    </a:p>
                  </a:txBody>
                  <a:tcPr marL="35254" marR="35254" anchor="ctr"/>
                </a:tc>
                <a:tc>
                  <a:txBody>
                    <a:bodyPr/>
                    <a:lstStyle/>
                    <a:p>
                      <a:pPr algn="ctr"/>
                      <a:r>
                        <a:rPr lang="en-US" sz="1800" dirty="0"/>
                        <a:t>None</a:t>
                      </a:r>
                      <a:endParaRPr lang="en-IN" sz="1800" dirty="0"/>
                    </a:p>
                  </a:txBody>
                  <a:tcPr marL="35254" marR="35254" anchor="ctr"/>
                </a:tc>
                <a:extLst>
                  <a:ext uri="{0D108BD9-81ED-4DB2-BD59-A6C34878D82A}">
                    <a16:rowId xmlns:a16="http://schemas.microsoft.com/office/drawing/2014/main" val="3633331394"/>
                  </a:ext>
                </a:extLst>
              </a:tr>
              <a:tr h="370840">
                <a:tc>
                  <a:txBody>
                    <a:bodyPr/>
                    <a:lstStyle/>
                    <a:p>
                      <a:pPr algn="ctr"/>
                      <a:r>
                        <a:rPr lang="en-US" sz="1800" dirty="0"/>
                        <a:t>001</a:t>
                      </a:r>
                      <a:endParaRPr lang="en-IN" sz="1800" dirty="0"/>
                    </a:p>
                  </a:txBody>
                  <a:tcPr marL="35254" marR="35254" anchor="ctr"/>
                </a:tc>
                <a:tc>
                  <a:txBody>
                    <a:bodyPr/>
                    <a:lstStyle/>
                    <a:p>
                      <a:pPr algn="ctr"/>
                      <a:r>
                        <a:rPr lang="en-US" sz="1800" dirty="0"/>
                        <a:t>R1</a:t>
                      </a:r>
                      <a:endParaRPr lang="en-IN" sz="1800" dirty="0"/>
                    </a:p>
                  </a:txBody>
                  <a:tcPr marL="35254" marR="35254" anchor="ctr"/>
                </a:tc>
                <a:tc>
                  <a:txBody>
                    <a:bodyPr/>
                    <a:lstStyle/>
                    <a:p>
                      <a:pPr algn="ctr"/>
                      <a:r>
                        <a:rPr lang="en-US" sz="1800" dirty="0"/>
                        <a:t>R1</a:t>
                      </a:r>
                      <a:endParaRPr lang="en-IN" sz="1800" dirty="0"/>
                    </a:p>
                  </a:txBody>
                  <a:tcPr marL="35254" marR="35254" anchor="ctr"/>
                </a:tc>
                <a:tc>
                  <a:txBody>
                    <a:bodyPr/>
                    <a:lstStyle/>
                    <a:p>
                      <a:pPr algn="ctr"/>
                      <a:r>
                        <a:rPr lang="en-US" sz="1800" dirty="0"/>
                        <a:t>R1</a:t>
                      </a:r>
                      <a:endParaRPr lang="en-IN" sz="1800" dirty="0"/>
                    </a:p>
                  </a:txBody>
                  <a:tcPr marL="35254" marR="35254" anchor="ctr"/>
                </a:tc>
                <a:extLst>
                  <a:ext uri="{0D108BD9-81ED-4DB2-BD59-A6C34878D82A}">
                    <a16:rowId xmlns:a16="http://schemas.microsoft.com/office/drawing/2014/main" val="2452282336"/>
                  </a:ext>
                </a:extLst>
              </a:tr>
              <a:tr h="370840">
                <a:tc>
                  <a:txBody>
                    <a:bodyPr/>
                    <a:lstStyle/>
                    <a:p>
                      <a:pPr algn="ctr"/>
                      <a:r>
                        <a:rPr lang="en-US" sz="1800" dirty="0"/>
                        <a:t>010</a:t>
                      </a:r>
                      <a:endParaRPr lang="en-IN" sz="1800" dirty="0"/>
                    </a:p>
                  </a:txBody>
                  <a:tcPr marL="35254" marR="35254" anchor="ctr"/>
                </a:tc>
                <a:tc>
                  <a:txBody>
                    <a:bodyPr/>
                    <a:lstStyle/>
                    <a:p>
                      <a:pPr algn="ctr"/>
                      <a:r>
                        <a:rPr lang="en-US" sz="1800" dirty="0"/>
                        <a:t>R2</a:t>
                      </a:r>
                      <a:endParaRPr lang="en-IN" sz="1800" dirty="0"/>
                    </a:p>
                  </a:txBody>
                  <a:tcPr marL="35254" marR="35254" anchor="ctr"/>
                </a:tc>
                <a:tc>
                  <a:txBody>
                    <a:bodyPr/>
                    <a:lstStyle/>
                    <a:p>
                      <a:pPr algn="ctr"/>
                      <a:r>
                        <a:rPr lang="en-US" sz="1800" dirty="0"/>
                        <a:t>R2</a:t>
                      </a:r>
                      <a:endParaRPr lang="en-IN" sz="1800" dirty="0"/>
                    </a:p>
                  </a:txBody>
                  <a:tcPr marL="35254" marR="35254" anchor="ctr"/>
                </a:tc>
                <a:tc>
                  <a:txBody>
                    <a:bodyPr/>
                    <a:lstStyle/>
                    <a:p>
                      <a:pPr algn="ctr"/>
                      <a:r>
                        <a:rPr lang="en-US" sz="1800" dirty="0"/>
                        <a:t>R2</a:t>
                      </a:r>
                      <a:endParaRPr lang="en-IN" sz="1800" dirty="0"/>
                    </a:p>
                  </a:txBody>
                  <a:tcPr marL="35254" marR="35254" anchor="ctr"/>
                </a:tc>
                <a:extLst>
                  <a:ext uri="{0D108BD9-81ED-4DB2-BD59-A6C34878D82A}">
                    <a16:rowId xmlns:a16="http://schemas.microsoft.com/office/drawing/2014/main" val="4119244460"/>
                  </a:ext>
                </a:extLst>
              </a:tr>
              <a:tr h="370840">
                <a:tc>
                  <a:txBody>
                    <a:bodyPr/>
                    <a:lstStyle/>
                    <a:p>
                      <a:pPr algn="ctr"/>
                      <a:r>
                        <a:rPr lang="en-US" sz="1800" dirty="0"/>
                        <a:t>011</a:t>
                      </a:r>
                      <a:endParaRPr lang="en-IN" sz="1800" dirty="0"/>
                    </a:p>
                  </a:txBody>
                  <a:tcPr marL="35254" marR="35254" anchor="ctr"/>
                </a:tc>
                <a:tc>
                  <a:txBody>
                    <a:bodyPr/>
                    <a:lstStyle/>
                    <a:p>
                      <a:pPr algn="ctr"/>
                      <a:r>
                        <a:rPr lang="en-US" sz="1800" dirty="0"/>
                        <a:t>R3</a:t>
                      </a:r>
                      <a:endParaRPr lang="en-IN" sz="1800" dirty="0"/>
                    </a:p>
                  </a:txBody>
                  <a:tcPr marL="35254" marR="35254" anchor="ctr"/>
                </a:tc>
                <a:tc>
                  <a:txBody>
                    <a:bodyPr/>
                    <a:lstStyle/>
                    <a:p>
                      <a:pPr algn="ctr"/>
                      <a:r>
                        <a:rPr lang="en-US" sz="1800" dirty="0"/>
                        <a:t>R3</a:t>
                      </a:r>
                      <a:endParaRPr lang="en-IN" sz="1800" dirty="0"/>
                    </a:p>
                  </a:txBody>
                  <a:tcPr marL="35254" marR="35254" anchor="ctr"/>
                </a:tc>
                <a:tc>
                  <a:txBody>
                    <a:bodyPr/>
                    <a:lstStyle/>
                    <a:p>
                      <a:pPr algn="ctr"/>
                      <a:r>
                        <a:rPr lang="en-US" sz="1800" dirty="0"/>
                        <a:t>R3</a:t>
                      </a:r>
                      <a:endParaRPr lang="en-IN" sz="1800" dirty="0"/>
                    </a:p>
                  </a:txBody>
                  <a:tcPr marL="35254" marR="35254" anchor="ctr"/>
                </a:tc>
                <a:extLst>
                  <a:ext uri="{0D108BD9-81ED-4DB2-BD59-A6C34878D82A}">
                    <a16:rowId xmlns:a16="http://schemas.microsoft.com/office/drawing/2014/main" val="2616381372"/>
                  </a:ext>
                </a:extLst>
              </a:tr>
              <a:tr h="370840">
                <a:tc>
                  <a:txBody>
                    <a:bodyPr/>
                    <a:lstStyle/>
                    <a:p>
                      <a:pPr algn="ctr"/>
                      <a:r>
                        <a:rPr lang="en-US" sz="1800" dirty="0"/>
                        <a:t>100</a:t>
                      </a:r>
                      <a:endParaRPr lang="en-IN" sz="1800" dirty="0"/>
                    </a:p>
                  </a:txBody>
                  <a:tcPr marL="35254" marR="35254" anchor="ctr"/>
                </a:tc>
                <a:tc>
                  <a:txBody>
                    <a:bodyPr/>
                    <a:lstStyle/>
                    <a:p>
                      <a:pPr algn="ctr"/>
                      <a:r>
                        <a:rPr lang="en-US" sz="1800" dirty="0"/>
                        <a:t>R4</a:t>
                      </a:r>
                      <a:endParaRPr lang="en-IN" sz="1800" dirty="0"/>
                    </a:p>
                  </a:txBody>
                  <a:tcPr marL="35254" marR="35254" anchor="ctr"/>
                </a:tc>
                <a:tc>
                  <a:txBody>
                    <a:bodyPr/>
                    <a:lstStyle/>
                    <a:p>
                      <a:pPr algn="ctr"/>
                      <a:r>
                        <a:rPr lang="en-US" sz="1800" dirty="0"/>
                        <a:t>R4</a:t>
                      </a:r>
                      <a:endParaRPr lang="en-IN" sz="1800" dirty="0"/>
                    </a:p>
                  </a:txBody>
                  <a:tcPr marL="35254" marR="35254" anchor="ctr"/>
                </a:tc>
                <a:tc>
                  <a:txBody>
                    <a:bodyPr/>
                    <a:lstStyle/>
                    <a:p>
                      <a:pPr algn="ctr"/>
                      <a:r>
                        <a:rPr lang="en-US" sz="1800" dirty="0"/>
                        <a:t>R4</a:t>
                      </a:r>
                      <a:endParaRPr lang="en-IN" sz="1800" dirty="0"/>
                    </a:p>
                  </a:txBody>
                  <a:tcPr marL="35254" marR="35254" anchor="ctr"/>
                </a:tc>
                <a:extLst>
                  <a:ext uri="{0D108BD9-81ED-4DB2-BD59-A6C34878D82A}">
                    <a16:rowId xmlns:a16="http://schemas.microsoft.com/office/drawing/2014/main" val="3212130827"/>
                  </a:ext>
                </a:extLst>
              </a:tr>
              <a:tr h="370840">
                <a:tc>
                  <a:txBody>
                    <a:bodyPr/>
                    <a:lstStyle/>
                    <a:p>
                      <a:pPr algn="ctr"/>
                      <a:r>
                        <a:rPr lang="en-US" sz="1800" dirty="0"/>
                        <a:t>101</a:t>
                      </a:r>
                      <a:endParaRPr lang="en-IN" sz="1800" dirty="0"/>
                    </a:p>
                  </a:txBody>
                  <a:tcPr marL="35254" marR="35254" anchor="ctr"/>
                </a:tc>
                <a:tc>
                  <a:txBody>
                    <a:bodyPr/>
                    <a:lstStyle/>
                    <a:p>
                      <a:pPr algn="ctr"/>
                      <a:r>
                        <a:rPr lang="en-US" sz="1800" dirty="0"/>
                        <a:t>R5</a:t>
                      </a:r>
                      <a:endParaRPr lang="en-IN" sz="1800" dirty="0"/>
                    </a:p>
                  </a:txBody>
                  <a:tcPr marL="35254" marR="35254" anchor="ctr"/>
                </a:tc>
                <a:tc>
                  <a:txBody>
                    <a:bodyPr/>
                    <a:lstStyle/>
                    <a:p>
                      <a:pPr algn="ctr"/>
                      <a:r>
                        <a:rPr lang="en-US" sz="1800" dirty="0"/>
                        <a:t>R5</a:t>
                      </a:r>
                      <a:endParaRPr lang="en-IN" sz="1800" dirty="0"/>
                    </a:p>
                  </a:txBody>
                  <a:tcPr marL="35254" marR="35254" anchor="ctr"/>
                </a:tc>
                <a:tc>
                  <a:txBody>
                    <a:bodyPr/>
                    <a:lstStyle/>
                    <a:p>
                      <a:pPr algn="ctr"/>
                      <a:r>
                        <a:rPr lang="en-US" sz="1800" dirty="0"/>
                        <a:t>R5</a:t>
                      </a:r>
                      <a:endParaRPr lang="en-IN" sz="1800" dirty="0"/>
                    </a:p>
                  </a:txBody>
                  <a:tcPr marL="35254" marR="35254" anchor="ctr"/>
                </a:tc>
                <a:extLst>
                  <a:ext uri="{0D108BD9-81ED-4DB2-BD59-A6C34878D82A}">
                    <a16:rowId xmlns:a16="http://schemas.microsoft.com/office/drawing/2014/main" val="881589913"/>
                  </a:ext>
                </a:extLst>
              </a:tr>
              <a:tr h="370840">
                <a:tc>
                  <a:txBody>
                    <a:bodyPr/>
                    <a:lstStyle/>
                    <a:p>
                      <a:pPr algn="ctr"/>
                      <a:r>
                        <a:rPr lang="en-US" sz="1800" dirty="0"/>
                        <a:t>110</a:t>
                      </a:r>
                      <a:endParaRPr lang="en-IN" sz="1800" dirty="0"/>
                    </a:p>
                  </a:txBody>
                  <a:tcPr marL="35254" marR="35254" anchor="ctr"/>
                </a:tc>
                <a:tc>
                  <a:txBody>
                    <a:bodyPr/>
                    <a:lstStyle/>
                    <a:p>
                      <a:pPr algn="ctr"/>
                      <a:r>
                        <a:rPr lang="en-US" sz="1800" dirty="0"/>
                        <a:t>R6</a:t>
                      </a:r>
                      <a:endParaRPr lang="en-IN" sz="1800" dirty="0"/>
                    </a:p>
                  </a:txBody>
                  <a:tcPr marL="35254" marR="35254" anchor="ctr"/>
                </a:tc>
                <a:tc>
                  <a:txBody>
                    <a:bodyPr/>
                    <a:lstStyle/>
                    <a:p>
                      <a:pPr algn="ctr"/>
                      <a:r>
                        <a:rPr lang="en-US" sz="1800" dirty="0"/>
                        <a:t>R6</a:t>
                      </a:r>
                      <a:endParaRPr lang="en-IN" sz="1800" dirty="0"/>
                    </a:p>
                  </a:txBody>
                  <a:tcPr marL="35254" marR="35254" anchor="ctr"/>
                </a:tc>
                <a:tc>
                  <a:txBody>
                    <a:bodyPr/>
                    <a:lstStyle/>
                    <a:p>
                      <a:pPr algn="ctr"/>
                      <a:r>
                        <a:rPr lang="en-US" sz="1800" dirty="0"/>
                        <a:t>R6</a:t>
                      </a:r>
                      <a:endParaRPr lang="en-IN" sz="1800" dirty="0"/>
                    </a:p>
                  </a:txBody>
                  <a:tcPr marL="35254" marR="35254" anchor="ctr"/>
                </a:tc>
                <a:extLst>
                  <a:ext uri="{0D108BD9-81ED-4DB2-BD59-A6C34878D82A}">
                    <a16:rowId xmlns:a16="http://schemas.microsoft.com/office/drawing/2014/main" val="3848617367"/>
                  </a:ext>
                </a:extLst>
              </a:tr>
              <a:tr h="370840">
                <a:tc>
                  <a:txBody>
                    <a:bodyPr/>
                    <a:lstStyle/>
                    <a:p>
                      <a:pPr algn="ctr"/>
                      <a:r>
                        <a:rPr lang="en-US" sz="1800" dirty="0"/>
                        <a:t>111</a:t>
                      </a:r>
                      <a:endParaRPr lang="en-IN" sz="1800" dirty="0"/>
                    </a:p>
                  </a:txBody>
                  <a:tcPr marL="35254" marR="35254" anchor="ctr"/>
                </a:tc>
                <a:tc>
                  <a:txBody>
                    <a:bodyPr/>
                    <a:lstStyle/>
                    <a:p>
                      <a:pPr algn="ctr"/>
                      <a:r>
                        <a:rPr lang="en-US" sz="1800" dirty="0"/>
                        <a:t>R7</a:t>
                      </a:r>
                      <a:endParaRPr lang="en-IN" sz="1800" dirty="0"/>
                    </a:p>
                  </a:txBody>
                  <a:tcPr marL="35254" marR="35254" anchor="ctr"/>
                </a:tc>
                <a:tc>
                  <a:txBody>
                    <a:bodyPr/>
                    <a:lstStyle/>
                    <a:p>
                      <a:pPr algn="ctr"/>
                      <a:r>
                        <a:rPr lang="en-US" sz="1800" dirty="0"/>
                        <a:t>R7</a:t>
                      </a:r>
                      <a:endParaRPr lang="en-IN" sz="1800" dirty="0"/>
                    </a:p>
                  </a:txBody>
                  <a:tcPr marL="35254" marR="35254" anchor="ctr"/>
                </a:tc>
                <a:tc>
                  <a:txBody>
                    <a:bodyPr/>
                    <a:lstStyle/>
                    <a:p>
                      <a:pPr algn="ctr"/>
                      <a:r>
                        <a:rPr lang="en-US" sz="1800" dirty="0"/>
                        <a:t>R7</a:t>
                      </a:r>
                      <a:endParaRPr lang="en-IN" sz="1800" dirty="0"/>
                    </a:p>
                  </a:txBody>
                  <a:tcPr marL="35254" marR="35254" anchor="ctr"/>
                </a:tc>
                <a:extLst>
                  <a:ext uri="{0D108BD9-81ED-4DB2-BD59-A6C34878D82A}">
                    <a16:rowId xmlns:a16="http://schemas.microsoft.com/office/drawing/2014/main" val="2637414412"/>
                  </a:ext>
                </a:extLst>
              </a:tr>
            </a:tbl>
          </a:graphicData>
        </a:graphic>
      </p:graphicFrame>
      <p:graphicFrame>
        <p:nvGraphicFramePr>
          <p:cNvPr id="6" name="Table 6">
            <a:extLst>
              <a:ext uri="{FF2B5EF4-FFF2-40B4-BE49-F238E27FC236}">
                <a16:creationId xmlns:a16="http://schemas.microsoft.com/office/drawing/2014/main" id="{4AEAF850-8898-4E10-A3A3-90BA8E868D2B}"/>
              </a:ext>
            </a:extLst>
          </p:cNvPr>
          <p:cNvGraphicFramePr>
            <a:graphicFrameLocks noGrp="1"/>
          </p:cNvGraphicFramePr>
          <p:nvPr>
            <p:extLst>
              <p:ext uri="{D42A27DB-BD31-4B8C-83A1-F6EECF244321}">
                <p14:modId xmlns:p14="http://schemas.microsoft.com/office/powerpoint/2010/main" val="2562499922"/>
              </p:ext>
            </p:extLst>
          </p:nvPr>
        </p:nvGraphicFramePr>
        <p:xfrm>
          <a:off x="4572000" y="1295400"/>
          <a:ext cx="3793854" cy="4445000"/>
        </p:xfrm>
        <a:graphic>
          <a:graphicData uri="http://schemas.openxmlformats.org/drawingml/2006/table">
            <a:tbl>
              <a:tblPr firstRow="1" bandRow="1">
                <a:tableStyleId>{5C22544A-7EE6-4342-B048-85BDC9FD1C3A}</a:tableStyleId>
              </a:tblPr>
              <a:tblGrid>
                <a:gridCol w="1299808">
                  <a:extLst>
                    <a:ext uri="{9D8B030D-6E8A-4147-A177-3AD203B41FA5}">
                      <a16:colId xmlns:a16="http://schemas.microsoft.com/office/drawing/2014/main" val="3569638638"/>
                    </a:ext>
                  </a:extLst>
                </a:gridCol>
                <a:gridCol w="1592082">
                  <a:extLst>
                    <a:ext uri="{9D8B030D-6E8A-4147-A177-3AD203B41FA5}">
                      <a16:colId xmlns:a16="http://schemas.microsoft.com/office/drawing/2014/main" val="2580408981"/>
                    </a:ext>
                  </a:extLst>
                </a:gridCol>
                <a:gridCol w="901964">
                  <a:extLst>
                    <a:ext uri="{9D8B030D-6E8A-4147-A177-3AD203B41FA5}">
                      <a16:colId xmlns:a16="http://schemas.microsoft.com/office/drawing/2014/main" val="3833285314"/>
                    </a:ext>
                  </a:extLst>
                </a:gridCol>
              </a:tblGrid>
              <a:tr h="370840">
                <a:tc>
                  <a:txBody>
                    <a:bodyPr/>
                    <a:lstStyle/>
                    <a:p>
                      <a:pPr algn="ctr"/>
                      <a:r>
                        <a:rPr lang="en-US" dirty="0"/>
                        <a:t>OPR Select</a:t>
                      </a:r>
                      <a:endParaRPr lang="en-IN" dirty="0"/>
                    </a:p>
                  </a:txBody>
                  <a:tcPr marL="75570" marR="75570" anchor="ctr"/>
                </a:tc>
                <a:tc>
                  <a:txBody>
                    <a:bodyPr/>
                    <a:lstStyle/>
                    <a:p>
                      <a:r>
                        <a:rPr lang="en-US" dirty="0"/>
                        <a:t>Operation</a:t>
                      </a:r>
                      <a:endParaRPr lang="en-IN" dirty="0"/>
                    </a:p>
                  </a:txBody>
                  <a:tcPr marL="75570" marR="75570" anchor="ctr"/>
                </a:tc>
                <a:tc>
                  <a:txBody>
                    <a:bodyPr/>
                    <a:lstStyle/>
                    <a:p>
                      <a:r>
                        <a:rPr lang="en-US" dirty="0"/>
                        <a:t>Symbol</a:t>
                      </a:r>
                      <a:endParaRPr lang="en-IN" dirty="0"/>
                    </a:p>
                  </a:txBody>
                  <a:tcPr marL="75570" marR="75570" anchor="ctr"/>
                </a:tc>
                <a:extLst>
                  <a:ext uri="{0D108BD9-81ED-4DB2-BD59-A6C34878D82A}">
                    <a16:rowId xmlns:a16="http://schemas.microsoft.com/office/drawing/2014/main" val="1527471917"/>
                  </a:ext>
                </a:extLst>
              </a:tr>
              <a:tr h="370840">
                <a:tc>
                  <a:txBody>
                    <a:bodyPr/>
                    <a:lstStyle/>
                    <a:p>
                      <a:pPr algn="ctr"/>
                      <a:r>
                        <a:rPr lang="en-US" dirty="0"/>
                        <a:t>00000</a:t>
                      </a:r>
                      <a:endParaRPr lang="en-IN" dirty="0"/>
                    </a:p>
                  </a:txBody>
                  <a:tcPr marL="75570" marR="75570" anchor="ctr"/>
                </a:tc>
                <a:tc>
                  <a:txBody>
                    <a:bodyPr/>
                    <a:lstStyle/>
                    <a:p>
                      <a:r>
                        <a:rPr lang="en-US" dirty="0"/>
                        <a:t>Transfer A</a:t>
                      </a:r>
                      <a:endParaRPr lang="en-IN" dirty="0"/>
                    </a:p>
                  </a:txBody>
                  <a:tcPr marL="75570" marR="75570" anchor="ctr"/>
                </a:tc>
                <a:tc>
                  <a:txBody>
                    <a:bodyPr/>
                    <a:lstStyle/>
                    <a:p>
                      <a:r>
                        <a:rPr lang="en-US" dirty="0"/>
                        <a:t>TSFA</a:t>
                      </a:r>
                      <a:endParaRPr lang="en-IN" dirty="0"/>
                    </a:p>
                  </a:txBody>
                  <a:tcPr marL="75570" marR="75570" anchor="ctr"/>
                </a:tc>
                <a:extLst>
                  <a:ext uri="{0D108BD9-81ED-4DB2-BD59-A6C34878D82A}">
                    <a16:rowId xmlns:a16="http://schemas.microsoft.com/office/drawing/2014/main" val="3719283442"/>
                  </a:ext>
                </a:extLst>
              </a:tr>
              <a:tr h="370840">
                <a:tc>
                  <a:txBody>
                    <a:bodyPr/>
                    <a:lstStyle/>
                    <a:p>
                      <a:pPr algn="ctr"/>
                      <a:r>
                        <a:rPr lang="en-US" dirty="0"/>
                        <a:t>00001</a:t>
                      </a:r>
                      <a:endParaRPr lang="en-IN" dirty="0"/>
                    </a:p>
                  </a:txBody>
                  <a:tcPr marL="75570" marR="75570" anchor="ctr"/>
                </a:tc>
                <a:tc>
                  <a:txBody>
                    <a:bodyPr/>
                    <a:lstStyle/>
                    <a:p>
                      <a:r>
                        <a:rPr lang="en-US" dirty="0"/>
                        <a:t>Increment A</a:t>
                      </a:r>
                      <a:endParaRPr lang="en-IN" dirty="0"/>
                    </a:p>
                  </a:txBody>
                  <a:tcPr marL="75570" marR="75570" anchor="ctr"/>
                </a:tc>
                <a:tc>
                  <a:txBody>
                    <a:bodyPr/>
                    <a:lstStyle/>
                    <a:p>
                      <a:r>
                        <a:rPr lang="en-US" dirty="0"/>
                        <a:t>INCA</a:t>
                      </a:r>
                      <a:endParaRPr lang="en-IN" dirty="0"/>
                    </a:p>
                  </a:txBody>
                  <a:tcPr marL="75570" marR="75570" anchor="ctr"/>
                </a:tc>
                <a:extLst>
                  <a:ext uri="{0D108BD9-81ED-4DB2-BD59-A6C34878D82A}">
                    <a16:rowId xmlns:a16="http://schemas.microsoft.com/office/drawing/2014/main" val="2220733292"/>
                  </a:ext>
                </a:extLst>
              </a:tr>
              <a:tr h="370840">
                <a:tc>
                  <a:txBody>
                    <a:bodyPr/>
                    <a:lstStyle/>
                    <a:p>
                      <a:pPr algn="ctr"/>
                      <a:r>
                        <a:rPr lang="en-US" dirty="0"/>
                        <a:t>00010</a:t>
                      </a:r>
                      <a:endParaRPr lang="en-IN" dirty="0"/>
                    </a:p>
                  </a:txBody>
                  <a:tcPr marL="75570" marR="75570" anchor="ctr"/>
                </a:tc>
                <a:tc>
                  <a:txBody>
                    <a:bodyPr/>
                    <a:lstStyle/>
                    <a:p>
                      <a:r>
                        <a:rPr lang="en-US" dirty="0"/>
                        <a:t>A + B</a:t>
                      </a:r>
                      <a:endParaRPr lang="en-IN" dirty="0"/>
                    </a:p>
                  </a:txBody>
                  <a:tcPr marL="75570" marR="75570" anchor="ctr"/>
                </a:tc>
                <a:tc>
                  <a:txBody>
                    <a:bodyPr/>
                    <a:lstStyle/>
                    <a:p>
                      <a:r>
                        <a:rPr lang="en-US" dirty="0"/>
                        <a:t>ADD</a:t>
                      </a:r>
                      <a:endParaRPr lang="en-IN" dirty="0"/>
                    </a:p>
                  </a:txBody>
                  <a:tcPr marL="75570" marR="75570" anchor="ctr"/>
                </a:tc>
                <a:extLst>
                  <a:ext uri="{0D108BD9-81ED-4DB2-BD59-A6C34878D82A}">
                    <a16:rowId xmlns:a16="http://schemas.microsoft.com/office/drawing/2014/main" val="1427419925"/>
                  </a:ext>
                </a:extLst>
              </a:tr>
              <a:tr h="370840">
                <a:tc>
                  <a:txBody>
                    <a:bodyPr/>
                    <a:lstStyle/>
                    <a:p>
                      <a:pPr algn="ctr"/>
                      <a:r>
                        <a:rPr lang="en-US" dirty="0"/>
                        <a:t>00101</a:t>
                      </a:r>
                      <a:endParaRPr lang="en-IN" dirty="0"/>
                    </a:p>
                  </a:txBody>
                  <a:tcPr marL="75570" marR="75570" anchor="ctr"/>
                </a:tc>
                <a:tc>
                  <a:txBody>
                    <a:bodyPr/>
                    <a:lstStyle/>
                    <a:p>
                      <a:r>
                        <a:rPr lang="en-US" dirty="0"/>
                        <a:t>A – B</a:t>
                      </a:r>
                      <a:endParaRPr lang="en-IN" dirty="0"/>
                    </a:p>
                  </a:txBody>
                  <a:tcPr marL="75570" marR="75570" anchor="ctr"/>
                </a:tc>
                <a:tc>
                  <a:txBody>
                    <a:bodyPr/>
                    <a:lstStyle/>
                    <a:p>
                      <a:r>
                        <a:rPr lang="en-US" dirty="0"/>
                        <a:t>SUB</a:t>
                      </a:r>
                      <a:endParaRPr lang="en-IN" dirty="0"/>
                    </a:p>
                  </a:txBody>
                  <a:tcPr marL="75570" marR="75570" anchor="ctr"/>
                </a:tc>
                <a:extLst>
                  <a:ext uri="{0D108BD9-81ED-4DB2-BD59-A6C34878D82A}">
                    <a16:rowId xmlns:a16="http://schemas.microsoft.com/office/drawing/2014/main" val="389937091"/>
                  </a:ext>
                </a:extLst>
              </a:tr>
              <a:tr h="370840">
                <a:tc>
                  <a:txBody>
                    <a:bodyPr/>
                    <a:lstStyle/>
                    <a:p>
                      <a:pPr algn="ctr"/>
                      <a:r>
                        <a:rPr lang="en-US" dirty="0"/>
                        <a:t>00110</a:t>
                      </a:r>
                      <a:endParaRPr lang="en-IN" dirty="0"/>
                    </a:p>
                  </a:txBody>
                  <a:tcPr marL="75570" marR="75570" anchor="ctr"/>
                </a:tc>
                <a:tc>
                  <a:txBody>
                    <a:bodyPr/>
                    <a:lstStyle/>
                    <a:p>
                      <a:r>
                        <a:rPr lang="en-US" dirty="0"/>
                        <a:t>Decrement A</a:t>
                      </a:r>
                      <a:endParaRPr lang="en-IN" dirty="0"/>
                    </a:p>
                  </a:txBody>
                  <a:tcPr marL="75570" marR="75570" anchor="ctr"/>
                </a:tc>
                <a:tc>
                  <a:txBody>
                    <a:bodyPr/>
                    <a:lstStyle/>
                    <a:p>
                      <a:r>
                        <a:rPr lang="en-US" dirty="0"/>
                        <a:t>DECA</a:t>
                      </a:r>
                      <a:endParaRPr lang="en-IN" dirty="0"/>
                    </a:p>
                  </a:txBody>
                  <a:tcPr marL="75570" marR="75570" anchor="ctr"/>
                </a:tc>
                <a:extLst>
                  <a:ext uri="{0D108BD9-81ED-4DB2-BD59-A6C34878D82A}">
                    <a16:rowId xmlns:a16="http://schemas.microsoft.com/office/drawing/2014/main" val="3072485662"/>
                  </a:ext>
                </a:extLst>
              </a:tr>
              <a:tr h="370840">
                <a:tc>
                  <a:txBody>
                    <a:bodyPr/>
                    <a:lstStyle/>
                    <a:p>
                      <a:pPr algn="ctr"/>
                      <a:r>
                        <a:rPr lang="en-US" dirty="0"/>
                        <a:t>01000</a:t>
                      </a:r>
                      <a:endParaRPr lang="en-IN" dirty="0"/>
                    </a:p>
                  </a:txBody>
                  <a:tcPr marL="75570" marR="75570" anchor="ctr"/>
                </a:tc>
                <a:tc>
                  <a:txBody>
                    <a:bodyPr/>
                    <a:lstStyle/>
                    <a:p>
                      <a:r>
                        <a:rPr lang="en-US" dirty="0"/>
                        <a:t>A and B</a:t>
                      </a:r>
                      <a:endParaRPr lang="en-IN" dirty="0"/>
                    </a:p>
                  </a:txBody>
                  <a:tcPr marL="75570" marR="75570" anchor="ctr"/>
                </a:tc>
                <a:tc>
                  <a:txBody>
                    <a:bodyPr/>
                    <a:lstStyle/>
                    <a:p>
                      <a:r>
                        <a:rPr lang="en-US" dirty="0"/>
                        <a:t>AND</a:t>
                      </a:r>
                      <a:endParaRPr lang="en-IN" dirty="0"/>
                    </a:p>
                  </a:txBody>
                  <a:tcPr marL="75570" marR="75570" anchor="ctr"/>
                </a:tc>
                <a:extLst>
                  <a:ext uri="{0D108BD9-81ED-4DB2-BD59-A6C34878D82A}">
                    <a16:rowId xmlns:a16="http://schemas.microsoft.com/office/drawing/2014/main" val="259841801"/>
                  </a:ext>
                </a:extLst>
              </a:tr>
              <a:tr h="0">
                <a:tc>
                  <a:txBody>
                    <a:bodyPr/>
                    <a:lstStyle/>
                    <a:p>
                      <a:pPr algn="ctr"/>
                      <a:r>
                        <a:rPr lang="en-US" dirty="0"/>
                        <a:t>01010</a:t>
                      </a:r>
                      <a:endParaRPr lang="en-IN" dirty="0"/>
                    </a:p>
                  </a:txBody>
                  <a:tcPr marL="75570" marR="75570" anchor="ctr"/>
                </a:tc>
                <a:tc>
                  <a:txBody>
                    <a:bodyPr/>
                    <a:lstStyle/>
                    <a:p>
                      <a:r>
                        <a:rPr lang="en-US" dirty="0"/>
                        <a:t>A or B</a:t>
                      </a:r>
                      <a:endParaRPr lang="en-IN" dirty="0"/>
                    </a:p>
                  </a:txBody>
                  <a:tcPr marL="75570" marR="75570" anchor="ctr"/>
                </a:tc>
                <a:tc>
                  <a:txBody>
                    <a:bodyPr/>
                    <a:lstStyle/>
                    <a:p>
                      <a:r>
                        <a:rPr lang="en-US" dirty="0"/>
                        <a:t>OR</a:t>
                      </a:r>
                      <a:endParaRPr lang="en-IN" dirty="0"/>
                    </a:p>
                  </a:txBody>
                  <a:tcPr marL="75570" marR="75570" anchor="ctr"/>
                </a:tc>
                <a:extLst>
                  <a:ext uri="{0D108BD9-81ED-4DB2-BD59-A6C34878D82A}">
                    <a16:rowId xmlns:a16="http://schemas.microsoft.com/office/drawing/2014/main" val="301970136"/>
                  </a:ext>
                </a:extLst>
              </a:tr>
              <a:tr h="370840">
                <a:tc>
                  <a:txBody>
                    <a:bodyPr/>
                    <a:lstStyle/>
                    <a:p>
                      <a:pPr algn="ctr"/>
                      <a:r>
                        <a:rPr lang="en-US" dirty="0"/>
                        <a:t>01100</a:t>
                      </a:r>
                      <a:endParaRPr lang="en-IN" dirty="0"/>
                    </a:p>
                  </a:txBody>
                  <a:tcPr marL="75570" marR="75570" anchor="ctr"/>
                </a:tc>
                <a:tc>
                  <a:txBody>
                    <a:bodyPr/>
                    <a:lstStyle/>
                    <a:p>
                      <a:r>
                        <a:rPr lang="en-US" dirty="0"/>
                        <a:t>A </a:t>
                      </a:r>
                      <a:r>
                        <a:rPr lang="en-US" dirty="0" err="1"/>
                        <a:t>xor</a:t>
                      </a:r>
                      <a:r>
                        <a:rPr lang="en-US" dirty="0"/>
                        <a:t> B</a:t>
                      </a:r>
                      <a:endParaRPr lang="en-IN" dirty="0"/>
                    </a:p>
                  </a:txBody>
                  <a:tcPr marL="75570" marR="75570" anchor="ctr"/>
                </a:tc>
                <a:tc>
                  <a:txBody>
                    <a:bodyPr/>
                    <a:lstStyle/>
                    <a:p>
                      <a:r>
                        <a:rPr lang="en-US" dirty="0"/>
                        <a:t>XOR</a:t>
                      </a:r>
                      <a:endParaRPr lang="en-IN" dirty="0"/>
                    </a:p>
                  </a:txBody>
                  <a:tcPr marL="75570" marR="75570" anchor="ctr"/>
                </a:tc>
                <a:extLst>
                  <a:ext uri="{0D108BD9-81ED-4DB2-BD59-A6C34878D82A}">
                    <a16:rowId xmlns:a16="http://schemas.microsoft.com/office/drawing/2014/main" val="2139547063"/>
                  </a:ext>
                </a:extLst>
              </a:tr>
              <a:tr h="370840">
                <a:tc>
                  <a:txBody>
                    <a:bodyPr/>
                    <a:lstStyle/>
                    <a:p>
                      <a:pPr algn="ctr"/>
                      <a:r>
                        <a:rPr lang="en-US" dirty="0"/>
                        <a:t>01110</a:t>
                      </a:r>
                      <a:endParaRPr lang="en-IN" dirty="0"/>
                    </a:p>
                  </a:txBody>
                  <a:tcPr marL="75570" marR="75570" anchor="ctr"/>
                </a:tc>
                <a:tc>
                  <a:txBody>
                    <a:bodyPr/>
                    <a:lstStyle/>
                    <a:p>
                      <a:r>
                        <a:rPr lang="en-US" dirty="0"/>
                        <a:t>Complement A</a:t>
                      </a:r>
                      <a:endParaRPr lang="en-IN" dirty="0"/>
                    </a:p>
                  </a:txBody>
                  <a:tcPr marL="75570" marR="75570" anchor="ctr"/>
                </a:tc>
                <a:tc>
                  <a:txBody>
                    <a:bodyPr/>
                    <a:lstStyle/>
                    <a:p>
                      <a:r>
                        <a:rPr lang="en-US" dirty="0"/>
                        <a:t>COMA</a:t>
                      </a:r>
                      <a:endParaRPr lang="en-IN" dirty="0"/>
                    </a:p>
                  </a:txBody>
                  <a:tcPr marL="75570" marR="75570" anchor="ctr"/>
                </a:tc>
                <a:extLst>
                  <a:ext uri="{0D108BD9-81ED-4DB2-BD59-A6C34878D82A}">
                    <a16:rowId xmlns:a16="http://schemas.microsoft.com/office/drawing/2014/main" val="966597490"/>
                  </a:ext>
                </a:extLst>
              </a:tr>
              <a:tr h="370840">
                <a:tc>
                  <a:txBody>
                    <a:bodyPr/>
                    <a:lstStyle/>
                    <a:p>
                      <a:pPr algn="ctr"/>
                      <a:r>
                        <a:rPr lang="en-US" dirty="0"/>
                        <a:t>10000</a:t>
                      </a:r>
                      <a:endParaRPr lang="en-IN" dirty="0"/>
                    </a:p>
                  </a:txBody>
                  <a:tcPr marL="75570" marR="75570" anchor="ctr"/>
                </a:tc>
                <a:tc>
                  <a:txBody>
                    <a:bodyPr/>
                    <a:lstStyle/>
                    <a:p>
                      <a:r>
                        <a:rPr lang="en-US" dirty="0"/>
                        <a:t>Shift right A</a:t>
                      </a:r>
                      <a:endParaRPr lang="en-IN" dirty="0"/>
                    </a:p>
                  </a:txBody>
                  <a:tcPr marL="75570" marR="75570" anchor="ctr"/>
                </a:tc>
                <a:tc>
                  <a:txBody>
                    <a:bodyPr/>
                    <a:lstStyle/>
                    <a:p>
                      <a:r>
                        <a:rPr lang="en-US" dirty="0"/>
                        <a:t>SHRA</a:t>
                      </a:r>
                      <a:endParaRPr lang="en-IN" dirty="0"/>
                    </a:p>
                  </a:txBody>
                  <a:tcPr marL="75570" marR="75570" anchor="ctr"/>
                </a:tc>
                <a:extLst>
                  <a:ext uri="{0D108BD9-81ED-4DB2-BD59-A6C34878D82A}">
                    <a16:rowId xmlns:a16="http://schemas.microsoft.com/office/drawing/2014/main" val="3057420100"/>
                  </a:ext>
                </a:extLst>
              </a:tr>
              <a:tr h="370840">
                <a:tc>
                  <a:txBody>
                    <a:bodyPr/>
                    <a:lstStyle/>
                    <a:p>
                      <a:pPr algn="ctr"/>
                      <a:r>
                        <a:rPr lang="en-US" dirty="0"/>
                        <a:t>11000</a:t>
                      </a:r>
                      <a:endParaRPr lang="en-IN" dirty="0"/>
                    </a:p>
                  </a:txBody>
                  <a:tcPr marL="75570" marR="75570" anchor="ctr"/>
                </a:tc>
                <a:tc>
                  <a:txBody>
                    <a:bodyPr/>
                    <a:lstStyle/>
                    <a:p>
                      <a:r>
                        <a:rPr lang="en-US" dirty="0"/>
                        <a:t>Shift left A</a:t>
                      </a:r>
                      <a:endParaRPr lang="en-IN" dirty="0"/>
                    </a:p>
                  </a:txBody>
                  <a:tcPr marL="75570" marR="75570" anchor="ctr"/>
                </a:tc>
                <a:tc>
                  <a:txBody>
                    <a:bodyPr/>
                    <a:lstStyle/>
                    <a:p>
                      <a:r>
                        <a:rPr lang="en-US" dirty="0"/>
                        <a:t>SHLA</a:t>
                      </a:r>
                      <a:endParaRPr lang="en-IN" dirty="0"/>
                    </a:p>
                  </a:txBody>
                  <a:tcPr marL="75570" marR="75570" anchor="ctr"/>
                </a:tc>
                <a:extLst>
                  <a:ext uri="{0D108BD9-81ED-4DB2-BD59-A6C34878D82A}">
                    <a16:rowId xmlns:a16="http://schemas.microsoft.com/office/drawing/2014/main" val="552299562"/>
                  </a:ext>
                </a:extLst>
              </a:tr>
            </a:tbl>
          </a:graphicData>
        </a:graphic>
      </p:graphicFrame>
      <p:sp>
        <p:nvSpPr>
          <p:cNvPr id="8" name="TextBox 7">
            <a:extLst>
              <a:ext uri="{FF2B5EF4-FFF2-40B4-BE49-F238E27FC236}">
                <a16:creationId xmlns:a16="http://schemas.microsoft.com/office/drawing/2014/main" id="{284C203D-D0A1-49A1-B920-DAC57C7C8034}"/>
              </a:ext>
            </a:extLst>
          </p:cNvPr>
          <p:cNvSpPr txBox="1"/>
          <p:nvPr/>
        </p:nvSpPr>
        <p:spPr>
          <a:xfrm>
            <a:off x="481092" y="4959552"/>
            <a:ext cx="3570061" cy="401321"/>
          </a:xfrm>
          <a:prstGeom prst="rect">
            <a:avLst/>
          </a:prstGeom>
          <a:noFill/>
        </p:spPr>
        <p:txBody>
          <a:bodyPr wrap="square" rtlCol="0">
            <a:spAutoFit/>
          </a:bodyPr>
          <a:lstStyle/>
          <a:p>
            <a:r>
              <a:rPr lang="en-US" dirty="0"/>
              <a:t>Encoding of Register Selection Fields</a:t>
            </a:r>
            <a:endParaRPr lang="en-IN" dirty="0"/>
          </a:p>
        </p:txBody>
      </p:sp>
      <p:sp>
        <p:nvSpPr>
          <p:cNvPr id="9" name="TextBox 8">
            <a:extLst>
              <a:ext uri="{FF2B5EF4-FFF2-40B4-BE49-F238E27FC236}">
                <a16:creationId xmlns:a16="http://schemas.microsoft.com/office/drawing/2014/main" id="{E674E39A-9D9B-41E0-AD59-BF7445BD1C4B}"/>
              </a:ext>
            </a:extLst>
          </p:cNvPr>
          <p:cNvSpPr txBox="1"/>
          <p:nvPr/>
        </p:nvSpPr>
        <p:spPr>
          <a:xfrm>
            <a:off x="4994214" y="5771339"/>
            <a:ext cx="2950464" cy="331670"/>
          </a:xfrm>
          <a:prstGeom prst="rect">
            <a:avLst/>
          </a:prstGeom>
          <a:noFill/>
        </p:spPr>
        <p:txBody>
          <a:bodyPr wrap="square" rtlCol="0">
            <a:spAutoFit/>
          </a:bodyPr>
          <a:lstStyle/>
          <a:p>
            <a:r>
              <a:rPr lang="en-US" dirty="0"/>
              <a:t>Encoding of ALU Operations</a:t>
            </a:r>
            <a:endParaRPr lang="en-IN" dirty="0"/>
          </a:p>
        </p:txBody>
      </p:sp>
    </p:spTree>
    <p:extLst>
      <p:ext uri="{BB962C8B-B14F-4D97-AF65-F5344CB8AC3E}">
        <p14:creationId xmlns:p14="http://schemas.microsoft.com/office/powerpoint/2010/main" val="368929718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Complex Instruction Set Computer (CISC)</a:t>
            </a:r>
          </a:p>
        </p:txBody>
      </p:sp>
      <p:sp>
        <p:nvSpPr>
          <p:cNvPr id="3" name="Content Placeholder 2"/>
          <p:cNvSpPr>
            <a:spLocks noGrp="1"/>
          </p:cNvSpPr>
          <p:nvPr>
            <p:ph idx="1"/>
          </p:nvPr>
        </p:nvSpPr>
        <p:spPr/>
        <p:txBody>
          <a:bodyPr/>
          <a:lstStyle/>
          <a:p>
            <a:pPr algn="just"/>
            <a:r>
              <a:rPr lang="en-US" dirty="0"/>
              <a:t>Characteristics of CISC are as follows:</a:t>
            </a:r>
          </a:p>
          <a:p>
            <a:pPr lvl="1"/>
            <a:r>
              <a:rPr lang="en-US" dirty="0"/>
              <a:t>A larger number of instructions – typically from 100 to 250 instructions</a:t>
            </a:r>
          </a:p>
          <a:p>
            <a:pPr lvl="1"/>
            <a:r>
              <a:rPr lang="en-US" dirty="0"/>
              <a:t>Some instructions that perform specialized tasks and are used infrequently</a:t>
            </a:r>
          </a:p>
          <a:p>
            <a:pPr lvl="1"/>
            <a:r>
              <a:rPr lang="en-US" dirty="0"/>
              <a:t>A large variety of addressing modes – typically from 5 to 20 different modes</a:t>
            </a:r>
          </a:p>
          <a:p>
            <a:pPr lvl="1"/>
            <a:r>
              <a:rPr lang="en-US" dirty="0"/>
              <a:t>Variable-length instruction formats</a:t>
            </a:r>
          </a:p>
          <a:p>
            <a:pPr lvl="1"/>
            <a:r>
              <a:rPr lang="en-US" dirty="0"/>
              <a:t>Instructions that manipulate operands in memory</a:t>
            </a:r>
          </a:p>
        </p:txBody>
      </p:sp>
    </p:spTree>
    <p:extLst>
      <p:ext uri="{BB962C8B-B14F-4D97-AF65-F5344CB8AC3E}">
        <p14:creationId xmlns:p14="http://schemas.microsoft.com/office/powerpoint/2010/main" val="2592915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Overlapped Register Window</a:t>
            </a:r>
          </a:p>
        </p:txBody>
      </p:sp>
      <p:sp>
        <p:nvSpPr>
          <p:cNvPr id="3" name="Content Placeholder 2"/>
          <p:cNvSpPr>
            <a:spLocks noGrp="1"/>
          </p:cNvSpPr>
          <p:nvPr>
            <p:ph idx="1"/>
          </p:nvPr>
        </p:nvSpPr>
        <p:spPr/>
        <p:txBody>
          <a:bodyPr>
            <a:normAutofit/>
          </a:bodyPr>
          <a:lstStyle/>
          <a:p>
            <a:pPr algn="just"/>
            <a:r>
              <a:rPr lang="en-US" dirty="0"/>
              <a:t>A characteristic of some RISC processors is their use of overlapped register windows to provide the passing of parameters and avoid the need for saving and restoring register values.</a:t>
            </a:r>
          </a:p>
          <a:p>
            <a:pPr algn="just"/>
            <a:r>
              <a:rPr lang="en-US" dirty="0"/>
              <a:t>Each procedure call results in the allocation of a new window consisting of a set of registers from the register file for use by the new procedure. </a:t>
            </a:r>
          </a:p>
          <a:p>
            <a:pPr algn="just"/>
            <a:r>
              <a:rPr lang="en-US" dirty="0"/>
              <a:t>Windows for adjacent procedures have overlapping registers that are shared to provide the passing of parameters and results.</a:t>
            </a:r>
          </a:p>
          <a:p>
            <a:pPr algn="just"/>
            <a:endParaRPr lang="en-US" dirty="0"/>
          </a:p>
        </p:txBody>
      </p:sp>
    </p:spTree>
    <p:extLst>
      <p:ext uri="{BB962C8B-B14F-4D97-AF65-F5344CB8AC3E}">
        <p14:creationId xmlns:p14="http://schemas.microsoft.com/office/powerpoint/2010/main" val="2270790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Overlapped Register Window</a:t>
            </a:r>
          </a:p>
        </p:txBody>
      </p:sp>
      <p:grpSp>
        <p:nvGrpSpPr>
          <p:cNvPr id="4" name="Group 3"/>
          <p:cNvGrpSpPr/>
          <p:nvPr/>
        </p:nvGrpSpPr>
        <p:grpSpPr>
          <a:xfrm>
            <a:off x="2208231" y="885935"/>
            <a:ext cx="900000" cy="644242"/>
            <a:chOff x="2208231" y="947036"/>
            <a:chExt cx="914400" cy="675574"/>
          </a:xfrm>
        </p:grpSpPr>
        <p:sp>
          <p:nvSpPr>
            <p:cNvPr id="5" name="Rectangle 4"/>
            <p:cNvSpPr/>
            <p:nvPr/>
          </p:nvSpPr>
          <p:spPr>
            <a:xfrm>
              <a:off x="2208231" y="995756"/>
              <a:ext cx="914400" cy="5957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6" name="TextBox 5"/>
            <p:cNvSpPr txBox="1"/>
            <p:nvPr/>
          </p:nvSpPr>
          <p:spPr>
            <a:xfrm>
              <a:off x="2208231" y="947036"/>
              <a:ext cx="914400" cy="338554"/>
            </a:xfrm>
            <a:prstGeom prst="rect">
              <a:avLst/>
            </a:prstGeom>
            <a:noFill/>
            <a:ln>
              <a:noFill/>
            </a:ln>
          </p:spPr>
          <p:txBody>
            <a:bodyPr wrap="square" rtlCol="0">
              <a:spAutoFit/>
            </a:bodyPr>
            <a:lstStyle/>
            <a:p>
              <a:pPr algn="ctr"/>
              <a:r>
                <a:rPr lang="en-IN" sz="1600" dirty="0">
                  <a:solidFill>
                    <a:schemeClr val="bg1"/>
                  </a:solidFill>
                </a:rPr>
                <a:t>R15</a:t>
              </a:r>
            </a:p>
          </p:txBody>
        </p:sp>
        <p:sp>
          <p:nvSpPr>
            <p:cNvPr id="7" name="TextBox 6"/>
            <p:cNvSpPr txBox="1"/>
            <p:nvPr/>
          </p:nvSpPr>
          <p:spPr>
            <a:xfrm>
              <a:off x="2208231" y="1284055"/>
              <a:ext cx="914400" cy="338555"/>
            </a:xfrm>
            <a:prstGeom prst="rect">
              <a:avLst/>
            </a:prstGeom>
            <a:noFill/>
            <a:ln>
              <a:noFill/>
            </a:ln>
          </p:spPr>
          <p:txBody>
            <a:bodyPr wrap="square" rtlCol="0">
              <a:spAutoFit/>
            </a:bodyPr>
            <a:lstStyle/>
            <a:p>
              <a:pPr algn="ctr"/>
              <a:r>
                <a:rPr lang="en-IN" sz="1600" dirty="0">
                  <a:solidFill>
                    <a:schemeClr val="bg1"/>
                  </a:solidFill>
                </a:rPr>
                <a:t>R10</a:t>
              </a:r>
            </a:p>
          </p:txBody>
        </p:sp>
      </p:grpSp>
      <p:grpSp>
        <p:nvGrpSpPr>
          <p:cNvPr id="8" name="Group 7"/>
          <p:cNvGrpSpPr/>
          <p:nvPr/>
        </p:nvGrpSpPr>
        <p:grpSpPr>
          <a:xfrm>
            <a:off x="2208231" y="1472349"/>
            <a:ext cx="900000" cy="644244"/>
            <a:chOff x="2208231" y="1542279"/>
            <a:chExt cx="914400" cy="690129"/>
          </a:xfrm>
        </p:grpSpPr>
        <p:sp>
          <p:nvSpPr>
            <p:cNvPr id="9" name="Rectangle 8"/>
            <p:cNvSpPr/>
            <p:nvPr/>
          </p:nvSpPr>
          <p:spPr>
            <a:xfrm>
              <a:off x="2208231" y="1591508"/>
              <a:ext cx="914400" cy="60735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10" name="TextBox 9"/>
            <p:cNvSpPr txBox="1"/>
            <p:nvPr/>
          </p:nvSpPr>
          <p:spPr>
            <a:xfrm>
              <a:off x="2208231" y="1542279"/>
              <a:ext cx="914400" cy="338554"/>
            </a:xfrm>
            <a:prstGeom prst="rect">
              <a:avLst/>
            </a:prstGeom>
            <a:noFill/>
            <a:ln>
              <a:noFill/>
            </a:ln>
          </p:spPr>
          <p:txBody>
            <a:bodyPr wrap="square" rtlCol="0">
              <a:spAutoFit/>
            </a:bodyPr>
            <a:lstStyle/>
            <a:p>
              <a:pPr algn="ctr"/>
              <a:r>
                <a:rPr lang="en-IN" sz="1600" dirty="0">
                  <a:solidFill>
                    <a:schemeClr val="bg1"/>
                  </a:solidFill>
                </a:rPr>
                <a:t>R73</a:t>
              </a:r>
            </a:p>
          </p:txBody>
        </p:sp>
        <p:sp>
          <p:nvSpPr>
            <p:cNvPr id="11" name="TextBox 10"/>
            <p:cNvSpPr txBox="1"/>
            <p:nvPr/>
          </p:nvSpPr>
          <p:spPr>
            <a:xfrm>
              <a:off x="2208231" y="1893854"/>
              <a:ext cx="914400" cy="338554"/>
            </a:xfrm>
            <a:prstGeom prst="rect">
              <a:avLst/>
            </a:prstGeom>
            <a:noFill/>
            <a:ln>
              <a:noFill/>
            </a:ln>
          </p:spPr>
          <p:txBody>
            <a:bodyPr wrap="square" rtlCol="0">
              <a:spAutoFit/>
            </a:bodyPr>
            <a:lstStyle/>
            <a:p>
              <a:pPr algn="ctr"/>
              <a:r>
                <a:rPr lang="en-IN" sz="1600" dirty="0">
                  <a:solidFill>
                    <a:schemeClr val="bg1"/>
                  </a:solidFill>
                </a:rPr>
                <a:t>R64</a:t>
              </a:r>
            </a:p>
          </p:txBody>
        </p:sp>
      </p:grpSp>
      <p:grpSp>
        <p:nvGrpSpPr>
          <p:cNvPr id="12" name="Group 11"/>
          <p:cNvGrpSpPr/>
          <p:nvPr/>
        </p:nvGrpSpPr>
        <p:grpSpPr>
          <a:xfrm>
            <a:off x="2202219" y="2073957"/>
            <a:ext cx="2052000" cy="644244"/>
            <a:chOff x="2212159" y="2167733"/>
            <a:chExt cx="2055043" cy="626751"/>
          </a:xfrm>
        </p:grpSpPr>
        <p:sp>
          <p:nvSpPr>
            <p:cNvPr id="13" name="Rectangle 12"/>
            <p:cNvSpPr/>
            <p:nvPr/>
          </p:nvSpPr>
          <p:spPr>
            <a:xfrm>
              <a:off x="2213730" y="2198866"/>
              <a:ext cx="2053472" cy="5393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14" name="TextBox 13"/>
            <p:cNvSpPr txBox="1"/>
            <p:nvPr/>
          </p:nvSpPr>
          <p:spPr>
            <a:xfrm>
              <a:off x="2212159" y="2167733"/>
              <a:ext cx="2053472" cy="338554"/>
            </a:xfrm>
            <a:prstGeom prst="rect">
              <a:avLst/>
            </a:prstGeom>
            <a:noFill/>
            <a:ln>
              <a:noFill/>
            </a:ln>
          </p:spPr>
          <p:txBody>
            <a:bodyPr wrap="square" rtlCol="0">
              <a:spAutoFit/>
            </a:bodyPr>
            <a:lstStyle/>
            <a:p>
              <a:pPr algn="ctr"/>
              <a:r>
                <a:rPr lang="en-IN" sz="1600" dirty="0">
                  <a:solidFill>
                    <a:schemeClr val="bg1"/>
                  </a:solidFill>
                </a:rPr>
                <a:t>R63</a:t>
              </a:r>
            </a:p>
          </p:txBody>
        </p:sp>
        <p:sp>
          <p:nvSpPr>
            <p:cNvPr id="15" name="TextBox 14"/>
            <p:cNvSpPr txBox="1"/>
            <p:nvPr/>
          </p:nvSpPr>
          <p:spPr>
            <a:xfrm>
              <a:off x="2212159" y="2455930"/>
              <a:ext cx="2053472" cy="338554"/>
            </a:xfrm>
            <a:prstGeom prst="rect">
              <a:avLst/>
            </a:prstGeom>
            <a:noFill/>
            <a:ln>
              <a:noFill/>
            </a:ln>
          </p:spPr>
          <p:txBody>
            <a:bodyPr wrap="square" rtlCol="0">
              <a:spAutoFit/>
            </a:bodyPr>
            <a:lstStyle/>
            <a:p>
              <a:pPr algn="ctr"/>
              <a:r>
                <a:rPr lang="en-IN" sz="1600" dirty="0">
                  <a:solidFill>
                    <a:schemeClr val="bg1"/>
                  </a:solidFill>
                </a:rPr>
                <a:t>R58</a:t>
              </a:r>
            </a:p>
          </p:txBody>
        </p:sp>
      </p:grpSp>
      <p:grpSp>
        <p:nvGrpSpPr>
          <p:cNvPr id="16" name="Group 15"/>
          <p:cNvGrpSpPr/>
          <p:nvPr/>
        </p:nvGrpSpPr>
        <p:grpSpPr>
          <a:xfrm>
            <a:off x="3349661" y="2638991"/>
            <a:ext cx="900000" cy="644245"/>
            <a:chOff x="3349661" y="2698911"/>
            <a:chExt cx="915970" cy="670663"/>
          </a:xfrm>
        </p:grpSpPr>
        <p:sp>
          <p:nvSpPr>
            <p:cNvPr id="17" name="Rectangle 16"/>
            <p:cNvSpPr/>
            <p:nvPr/>
          </p:nvSpPr>
          <p:spPr>
            <a:xfrm>
              <a:off x="3351231" y="2743200"/>
              <a:ext cx="914400" cy="5671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18" name="TextBox 17"/>
            <p:cNvSpPr txBox="1"/>
            <p:nvPr/>
          </p:nvSpPr>
          <p:spPr>
            <a:xfrm>
              <a:off x="3351231" y="2698911"/>
              <a:ext cx="914400" cy="338554"/>
            </a:xfrm>
            <a:prstGeom prst="rect">
              <a:avLst/>
            </a:prstGeom>
            <a:noFill/>
            <a:ln>
              <a:noFill/>
            </a:ln>
          </p:spPr>
          <p:txBody>
            <a:bodyPr wrap="square" rtlCol="0">
              <a:spAutoFit/>
            </a:bodyPr>
            <a:lstStyle/>
            <a:p>
              <a:pPr algn="ctr"/>
              <a:r>
                <a:rPr lang="en-IN" sz="1600" dirty="0">
                  <a:solidFill>
                    <a:schemeClr val="bg1"/>
                  </a:solidFill>
                </a:rPr>
                <a:t>R57</a:t>
              </a:r>
            </a:p>
          </p:txBody>
        </p:sp>
        <p:sp>
          <p:nvSpPr>
            <p:cNvPr id="19" name="TextBox 18"/>
            <p:cNvSpPr txBox="1"/>
            <p:nvPr/>
          </p:nvSpPr>
          <p:spPr>
            <a:xfrm>
              <a:off x="3349661" y="3031020"/>
              <a:ext cx="914400" cy="338554"/>
            </a:xfrm>
            <a:prstGeom prst="rect">
              <a:avLst/>
            </a:prstGeom>
            <a:noFill/>
            <a:ln>
              <a:noFill/>
            </a:ln>
          </p:spPr>
          <p:txBody>
            <a:bodyPr wrap="square" rtlCol="0">
              <a:spAutoFit/>
            </a:bodyPr>
            <a:lstStyle/>
            <a:p>
              <a:pPr algn="ctr"/>
              <a:r>
                <a:rPr lang="en-IN" sz="1600" dirty="0">
                  <a:solidFill>
                    <a:schemeClr val="bg1"/>
                  </a:solidFill>
                </a:rPr>
                <a:t>R48</a:t>
              </a:r>
            </a:p>
          </p:txBody>
        </p:sp>
      </p:grpSp>
      <p:grpSp>
        <p:nvGrpSpPr>
          <p:cNvPr id="20" name="Group 19"/>
          <p:cNvGrpSpPr/>
          <p:nvPr/>
        </p:nvGrpSpPr>
        <p:grpSpPr>
          <a:xfrm>
            <a:off x="3351231" y="3181897"/>
            <a:ext cx="2052000" cy="608246"/>
            <a:chOff x="3351231" y="3201944"/>
            <a:chExt cx="2057400" cy="674558"/>
          </a:xfrm>
        </p:grpSpPr>
        <p:sp>
          <p:nvSpPr>
            <p:cNvPr id="21" name="Rectangle 20"/>
            <p:cNvSpPr/>
            <p:nvPr/>
          </p:nvSpPr>
          <p:spPr>
            <a:xfrm>
              <a:off x="3351231" y="3276600"/>
              <a:ext cx="2057400" cy="5671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22" name="TextBox 21"/>
            <p:cNvSpPr txBox="1"/>
            <p:nvPr/>
          </p:nvSpPr>
          <p:spPr>
            <a:xfrm>
              <a:off x="3351231" y="3201944"/>
              <a:ext cx="2057400" cy="338554"/>
            </a:xfrm>
            <a:prstGeom prst="rect">
              <a:avLst/>
            </a:prstGeom>
            <a:noFill/>
            <a:ln>
              <a:noFill/>
            </a:ln>
          </p:spPr>
          <p:txBody>
            <a:bodyPr wrap="square" rtlCol="0">
              <a:spAutoFit/>
            </a:bodyPr>
            <a:lstStyle/>
            <a:p>
              <a:pPr algn="ctr"/>
              <a:r>
                <a:rPr lang="en-IN" sz="1600" dirty="0">
                  <a:solidFill>
                    <a:schemeClr val="bg1"/>
                  </a:solidFill>
                </a:rPr>
                <a:t>R47</a:t>
              </a:r>
            </a:p>
          </p:txBody>
        </p:sp>
        <p:sp>
          <p:nvSpPr>
            <p:cNvPr id="23" name="TextBox 22"/>
            <p:cNvSpPr txBox="1"/>
            <p:nvPr/>
          </p:nvSpPr>
          <p:spPr>
            <a:xfrm>
              <a:off x="3351231" y="3537948"/>
              <a:ext cx="2057400" cy="338554"/>
            </a:xfrm>
            <a:prstGeom prst="rect">
              <a:avLst/>
            </a:prstGeom>
            <a:noFill/>
            <a:ln>
              <a:noFill/>
            </a:ln>
          </p:spPr>
          <p:txBody>
            <a:bodyPr wrap="square" rtlCol="0">
              <a:spAutoFit/>
            </a:bodyPr>
            <a:lstStyle/>
            <a:p>
              <a:pPr algn="ctr"/>
              <a:r>
                <a:rPr lang="en-IN" sz="1600" dirty="0">
                  <a:solidFill>
                    <a:schemeClr val="bg1"/>
                  </a:solidFill>
                </a:rPr>
                <a:t>R42</a:t>
              </a:r>
            </a:p>
          </p:txBody>
        </p:sp>
      </p:grpSp>
      <p:grpSp>
        <p:nvGrpSpPr>
          <p:cNvPr id="24" name="Group 23"/>
          <p:cNvGrpSpPr/>
          <p:nvPr/>
        </p:nvGrpSpPr>
        <p:grpSpPr>
          <a:xfrm>
            <a:off x="4510200" y="3733806"/>
            <a:ext cx="900000" cy="654183"/>
            <a:chOff x="4265629" y="3788149"/>
            <a:chExt cx="1144572" cy="740964"/>
          </a:xfrm>
        </p:grpSpPr>
        <p:sp>
          <p:nvSpPr>
            <p:cNvPr id="25" name="Rectangle 24"/>
            <p:cNvSpPr/>
            <p:nvPr/>
          </p:nvSpPr>
          <p:spPr>
            <a:xfrm>
              <a:off x="4265630" y="3841512"/>
              <a:ext cx="1144571" cy="67985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26" name="TextBox 25"/>
            <p:cNvSpPr txBox="1"/>
            <p:nvPr/>
          </p:nvSpPr>
          <p:spPr>
            <a:xfrm>
              <a:off x="4265629" y="3788149"/>
              <a:ext cx="1143001" cy="338554"/>
            </a:xfrm>
            <a:prstGeom prst="rect">
              <a:avLst/>
            </a:prstGeom>
            <a:noFill/>
            <a:ln>
              <a:noFill/>
            </a:ln>
          </p:spPr>
          <p:txBody>
            <a:bodyPr wrap="square" rtlCol="0">
              <a:spAutoFit/>
            </a:bodyPr>
            <a:lstStyle/>
            <a:p>
              <a:pPr algn="ctr"/>
              <a:r>
                <a:rPr lang="en-IN" sz="1600" dirty="0">
                  <a:solidFill>
                    <a:schemeClr val="bg1"/>
                  </a:solidFill>
                </a:rPr>
                <a:t>R41</a:t>
              </a:r>
            </a:p>
          </p:txBody>
        </p:sp>
        <p:sp>
          <p:nvSpPr>
            <p:cNvPr id="27" name="TextBox 26"/>
            <p:cNvSpPr txBox="1"/>
            <p:nvPr/>
          </p:nvSpPr>
          <p:spPr>
            <a:xfrm>
              <a:off x="4265629" y="4190559"/>
              <a:ext cx="1143001" cy="338554"/>
            </a:xfrm>
            <a:prstGeom prst="rect">
              <a:avLst/>
            </a:prstGeom>
            <a:noFill/>
            <a:ln>
              <a:noFill/>
            </a:ln>
          </p:spPr>
          <p:txBody>
            <a:bodyPr wrap="square" rtlCol="0">
              <a:spAutoFit/>
            </a:bodyPr>
            <a:lstStyle/>
            <a:p>
              <a:pPr algn="ctr"/>
              <a:r>
                <a:rPr lang="en-IN" sz="1600" dirty="0">
                  <a:solidFill>
                    <a:schemeClr val="bg1"/>
                  </a:solidFill>
                </a:rPr>
                <a:t>R32</a:t>
              </a:r>
            </a:p>
          </p:txBody>
        </p:sp>
      </p:grpSp>
      <p:grpSp>
        <p:nvGrpSpPr>
          <p:cNvPr id="28" name="Group 27"/>
          <p:cNvGrpSpPr/>
          <p:nvPr/>
        </p:nvGrpSpPr>
        <p:grpSpPr>
          <a:xfrm>
            <a:off x="4515678" y="4361319"/>
            <a:ext cx="2052000" cy="654184"/>
            <a:chOff x="4265629" y="4456669"/>
            <a:chExt cx="2057400" cy="671936"/>
          </a:xfrm>
        </p:grpSpPr>
        <p:sp>
          <p:nvSpPr>
            <p:cNvPr id="29" name="Rectangle 28"/>
            <p:cNvSpPr/>
            <p:nvPr/>
          </p:nvSpPr>
          <p:spPr>
            <a:xfrm>
              <a:off x="4265629" y="4495800"/>
              <a:ext cx="2057400" cy="59048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30" name="TextBox 29"/>
            <p:cNvSpPr txBox="1"/>
            <p:nvPr/>
          </p:nvSpPr>
          <p:spPr>
            <a:xfrm>
              <a:off x="4265629" y="4456669"/>
              <a:ext cx="2057400" cy="338554"/>
            </a:xfrm>
            <a:prstGeom prst="rect">
              <a:avLst/>
            </a:prstGeom>
            <a:noFill/>
            <a:ln>
              <a:noFill/>
            </a:ln>
          </p:spPr>
          <p:txBody>
            <a:bodyPr wrap="square" rtlCol="0">
              <a:spAutoFit/>
            </a:bodyPr>
            <a:lstStyle/>
            <a:p>
              <a:pPr algn="ctr"/>
              <a:r>
                <a:rPr lang="en-IN" sz="1600" dirty="0">
                  <a:solidFill>
                    <a:schemeClr val="bg1"/>
                  </a:solidFill>
                </a:rPr>
                <a:t>R31</a:t>
              </a:r>
            </a:p>
          </p:txBody>
        </p:sp>
        <p:sp>
          <p:nvSpPr>
            <p:cNvPr id="31" name="TextBox 30"/>
            <p:cNvSpPr txBox="1"/>
            <p:nvPr/>
          </p:nvSpPr>
          <p:spPr>
            <a:xfrm>
              <a:off x="4265629" y="4790051"/>
              <a:ext cx="2057400" cy="338554"/>
            </a:xfrm>
            <a:prstGeom prst="rect">
              <a:avLst/>
            </a:prstGeom>
            <a:noFill/>
            <a:ln>
              <a:noFill/>
            </a:ln>
          </p:spPr>
          <p:txBody>
            <a:bodyPr wrap="square" rtlCol="0">
              <a:spAutoFit/>
            </a:bodyPr>
            <a:lstStyle/>
            <a:p>
              <a:pPr algn="ctr"/>
              <a:r>
                <a:rPr lang="en-IN" sz="1600" dirty="0">
                  <a:solidFill>
                    <a:schemeClr val="bg1"/>
                  </a:solidFill>
                </a:rPr>
                <a:t>R26</a:t>
              </a:r>
            </a:p>
          </p:txBody>
        </p:sp>
      </p:grpSp>
      <p:grpSp>
        <p:nvGrpSpPr>
          <p:cNvPr id="32" name="Group 31"/>
          <p:cNvGrpSpPr/>
          <p:nvPr/>
        </p:nvGrpSpPr>
        <p:grpSpPr>
          <a:xfrm>
            <a:off x="5673078" y="4941095"/>
            <a:ext cx="900000" cy="654182"/>
            <a:chOff x="5407061" y="5038372"/>
            <a:chExt cx="915970" cy="672776"/>
          </a:xfrm>
        </p:grpSpPr>
        <p:sp>
          <p:nvSpPr>
            <p:cNvPr id="33" name="Rectangle 32"/>
            <p:cNvSpPr/>
            <p:nvPr/>
          </p:nvSpPr>
          <p:spPr>
            <a:xfrm>
              <a:off x="5407061" y="5086281"/>
              <a:ext cx="914400" cy="5525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34" name="TextBox 33"/>
            <p:cNvSpPr txBox="1"/>
            <p:nvPr/>
          </p:nvSpPr>
          <p:spPr>
            <a:xfrm>
              <a:off x="5408631" y="5038372"/>
              <a:ext cx="914400" cy="338554"/>
            </a:xfrm>
            <a:prstGeom prst="rect">
              <a:avLst/>
            </a:prstGeom>
            <a:noFill/>
            <a:ln>
              <a:noFill/>
            </a:ln>
          </p:spPr>
          <p:txBody>
            <a:bodyPr wrap="square" rtlCol="0">
              <a:spAutoFit/>
            </a:bodyPr>
            <a:lstStyle/>
            <a:p>
              <a:pPr algn="ctr"/>
              <a:r>
                <a:rPr lang="en-IN" sz="1600" dirty="0">
                  <a:solidFill>
                    <a:schemeClr val="bg1"/>
                  </a:solidFill>
                </a:rPr>
                <a:t>R25</a:t>
              </a:r>
            </a:p>
          </p:txBody>
        </p:sp>
        <p:sp>
          <p:nvSpPr>
            <p:cNvPr id="35" name="TextBox 34"/>
            <p:cNvSpPr txBox="1"/>
            <p:nvPr/>
          </p:nvSpPr>
          <p:spPr>
            <a:xfrm>
              <a:off x="5407061" y="5372594"/>
              <a:ext cx="914400" cy="338554"/>
            </a:xfrm>
            <a:prstGeom prst="rect">
              <a:avLst/>
            </a:prstGeom>
            <a:noFill/>
            <a:ln>
              <a:noFill/>
            </a:ln>
          </p:spPr>
          <p:txBody>
            <a:bodyPr wrap="square" rtlCol="0">
              <a:spAutoFit/>
            </a:bodyPr>
            <a:lstStyle/>
            <a:p>
              <a:pPr algn="ctr"/>
              <a:r>
                <a:rPr lang="en-IN" sz="1600" dirty="0">
                  <a:solidFill>
                    <a:schemeClr val="bg1"/>
                  </a:solidFill>
                </a:rPr>
                <a:t>R16</a:t>
              </a:r>
            </a:p>
          </p:txBody>
        </p:sp>
      </p:grpSp>
      <p:grpSp>
        <p:nvGrpSpPr>
          <p:cNvPr id="36" name="Group 35"/>
          <p:cNvGrpSpPr/>
          <p:nvPr/>
        </p:nvGrpSpPr>
        <p:grpSpPr>
          <a:xfrm>
            <a:off x="5665305" y="5512893"/>
            <a:ext cx="900000" cy="733692"/>
            <a:chOff x="5406277" y="5613778"/>
            <a:chExt cx="918323" cy="644565"/>
          </a:xfrm>
        </p:grpSpPr>
        <p:sp>
          <p:nvSpPr>
            <p:cNvPr id="37" name="Rectangle 36"/>
            <p:cNvSpPr/>
            <p:nvPr/>
          </p:nvSpPr>
          <p:spPr>
            <a:xfrm>
              <a:off x="5408630" y="5638800"/>
              <a:ext cx="915970" cy="533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38" name="TextBox 37"/>
            <p:cNvSpPr txBox="1"/>
            <p:nvPr/>
          </p:nvSpPr>
          <p:spPr>
            <a:xfrm>
              <a:off x="5406277" y="5613778"/>
              <a:ext cx="915967" cy="338554"/>
            </a:xfrm>
            <a:prstGeom prst="rect">
              <a:avLst/>
            </a:prstGeom>
            <a:noFill/>
            <a:ln>
              <a:noFill/>
            </a:ln>
          </p:spPr>
          <p:txBody>
            <a:bodyPr wrap="square" rtlCol="0">
              <a:spAutoFit/>
            </a:bodyPr>
            <a:lstStyle/>
            <a:p>
              <a:pPr algn="ctr"/>
              <a:r>
                <a:rPr lang="en-IN" sz="1600" dirty="0">
                  <a:solidFill>
                    <a:schemeClr val="bg1"/>
                  </a:solidFill>
                </a:rPr>
                <a:t>R15</a:t>
              </a:r>
            </a:p>
          </p:txBody>
        </p:sp>
        <p:sp>
          <p:nvSpPr>
            <p:cNvPr id="39" name="TextBox 38"/>
            <p:cNvSpPr txBox="1"/>
            <p:nvPr/>
          </p:nvSpPr>
          <p:spPr>
            <a:xfrm>
              <a:off x="5407061" y="5919789"/>
              <a:ext cx="915968" cy="338554"/>
            </a:xfrm>
            <a:prstGeom prst="rect">
              <a:avLst/>
            </a:prstGeom>
            <a:noFill/>
            <a:ln>
              <a:noFill/>
            </a:ln>
          </p:spPr>
          <p:txBody>
            <a:bodyPr wrap="square" rtlCol="0">
              <a:spAutoFit/>
            </a:bodyPr>
            <a:lstStyle/>
            <a:p>
              <a:pPr algn="ctr"/>
              <a:r>
                <a:rPr lang="en-IN" sz="1600" dirty="0">
                  <a:solidFill>
                    <a:schemeClr val="bg1"/>
                  </a:solidFill>
                </a:rPr>
                <a:t>R10</a:t>
              </a:r>
            </a:p>
          </p:txBody>
        </p:sp>
      </p:grpSp>
      <p:grpSp>
        <p:nvGrpSpPr>
          <p:cNvPr id="40" name="Group 39"/>
          <p:cNvGrpSpPr/>
          <p:nvPr/>
        </p:nvGrpSpPr>
        <p:grpSpPr>
          <a:xfrm>
            <a:off x="304800" y="4806315"/>
            <a:ext cx="990600" cy="1024354"/>
            <a:chOff x="304800" y="4806315"/>
            <a:chExt cx="990600" cy="1024354"/>
          </a:xfrm>
        </p:grpSpPr>
        <p:sp>
          <p:nvSpPr>
            <p:cNvPr id="41" name="Rectangle 40"/>
            <p:cNvSpPr/>
            <p:nvPr/>
          </p:nvSpPr>
          <p:spPr>
            <a:xfrm>
              <a:off x="304800" y="4840069"/>
              <a:ext cx="990600" cy="96699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42" name="TextBox 41"/>
            <p:cNvSpPr txBox="1"/>
            <p:nvPr/>
          </p:nvSpPr>
          <p:spPr>
            <a:xfrm>
              <a:off x="304800" y="4806315"/>
              <a:ext cx="990600" cy="338554"/>
            </a:xfrm>
            <a:prstGeom prst="rect">
              <a:avLst/>
            </a:prstGeom>
            <a:noFill/>
            <a:ln>
              <a:noFill/>
            </a:ln>
          </p:spPr>
          <p:txBody>
            <a:bodyPr wrap="square" rtlCol="0">
              <a:spAutoFit/>
            </a:bodyPr>
            <a:lstStyle/>
            <a:p>
              <a:pPr algn="ctr"/>
              <a:r>
                <a:rPr lang="en-IN" sz="1600" dirty="0">
                  <a:solidFill>
                    <a:schemeClr val="bg1"/>
                  </a:solidFill>
                </a:rPr>
                <a:t>R9</a:t>
              </a:r>
            </a:p>
          </p:txBody>
        </p:sp>
        <p:sp>
          <p:nvSpPr>
            <p:cNvPr id="43" name="TextBox 42"/>
            <p:cNvSpPr txBox="1"/>
            <p:nvPr/>
          </p:nvSpPr>
          <p:spPr>
            <a:xfrm>
              <a:off x="304800" y="5492115"/>
              <a:ext cx="990600" cy="338554"/>
            </a:xfrm>
            <a:prstGeom prst="rect">
              <a:avLst/>
            </a:prstGeom>
            <a:noFill/>
            <a:ln>
              <a:noFill/>
            </a:ln>
          </p:spPr>
          <p:txBody>
            <a:bodyPr wrap="square" rtlCol="0">
              <a:spAutoFit/>
            </a:bodyPr>
            <a:lstStyle/>
            <a:p>
              <a:pPr algn="ctr"/>
              <a:r>
                <a:rPr lang="en-IN" sz="1600" dirty="0">
                  <a:solidFill>
                    <a:schemeClr val="bg1"/>
                  </a:solidFill>
                </a:rPr>
                <a:t>R0</a:t>
              </a:r>
            </a:p>
          </p:txBody>
        </p:sp>
      </p:grpSp>
      <p:sp>
        <p:nvSpPr>
          <p:cNvPr id="44" name="TextBox 43"/>
          <p:cNvSpPr txBox="1"/>
          <p:nvPr/>
        </p:nvSpPr>
        <p:spPr>
          <a:xfrm>
            <a:off x="304800" y="5754469"/>
            <a:ext cx="990600" cy="646331"/>
          </a:xfrm>
          <a:prstGeom prst="rect">
            <a:avLst/>
          </a:prstGeom>
          <a:noFill/>
        </p:spPr>
        <p:txBody>
          <a:bodyPr wrap="square" rtlCol="0">
            <a:spAutoFit/>
          </a:bodyPr>
          <a:lstStyle/>
          <a:p>
            <a:pPr algn="ctr"/>
            <a:r>
              <a:rPr lang="en-IN" dirty="0"/>
              <a:t>Global registers</a:t>
            </a:r>
          </a:p>
        </p:txBody>
      </p:sp>
      <p:sp>
        <p:nvSpPr>
          <p:cNvPr id="45" name="TextBox 44"/>
          <p:cNvSpPr txBox="1"/>
          <p:nvPr/>
        </p:nvSpPr>
        <p:spPr>
          <a:xfrm>
            <a:off x="1295400" y="5041290"/>
            <a:ext cx="1635945" cy="646331"/>
          </a:xfrm>
          <a:prstGeom prst="rect">
            <a:avLst/>
          </a:prstGeom>
          <a:noFill/>
        </p:spPr>
        <p:txBody>
          <a:bodyPr wrap="square" rtlCol="0">
            <a:spAutoFit/>
          </a:bodyPr>
          <a:lstStyle/>
          <a:p>
            <a:r>
              <a:rPr lang="en-IN" dirty="0"/>
              <a:t>Common to all procedures</a:t>
            </a:r>
          </a:p>
        </p:txBody>
      </p:sp>
      <p:sp>
        <p:nvSpPr>
          <p:cNvPr id="46" name="TextBox 45"/>
          <p:cNvSpPr txBox="1"/>
          <p:nvPr/>
        </p:nvSpPr>
        <p:spPr>
          <a:xfrm>
            <a:off x="3124200" y="1018834"/>
            <a:ext cx="2230228" cy="369332"/>
          </a:xfrm>
          <a:prstGeom prst="rect">
            <a:avLst/>
          </a:prstGeom>
          <a:noFill/>
        </p:spPr>
        <p:txBody>
          <a:bodyPr wrap="square" rtlCol="0">
            <a:spAutoFit/>
          </a:bodyPr>
          <a:lstStyle/>
          <a:p>
            <a:r>
              <a:rPr lang="en-IN" dirty="0"/>
              <a:t>Common to D and A</a:t>
            </a:r>
          </a:p>
        </p:txBody>
      </p:sp>
      <p:sp>
        <p:nvSpPr>
          <p:cNvPr id="47" name="TextBox 46"/>
          <p:cNvSpPr txBox="1"/>
          <p:nvPr/>
        </p:nvSpPr>
        <p:spPr>
          <a:xfrm>
            <a:off x="3116415" y="1598617"/>
            <a:ext cx="2005551" cy="369332"/>
          </a:xfrm>
          <a:prstGeom prst="rect">
            <a:avLst/>
          </a:prstGeom>
          <a:noFill/>
        </p:spPr>
        <p:txBody>
          <a:bodyPr wrap="square" rtlCol="0">
            <a:spAutoFit/>
          </a:bodyPr>
          <a:lstStyle/>
          <a:p>
            <a:r>
              <a:rPr lang="en-IN" dirty="0"/>
              <a:t>Local to D</a:t>
            </a:r>
          </a:p>
        </p:txBody>
      </p:sp>
      <p:sp>
        <p:nvSpPr>
          <p:cNvPr id="48" name="TextBox 47"/>
          <p:cNvSpPr txBox="1"/>
          <p:nvPr/>
        </p:nvSpPr>
        <p:spPr>
          <a:xfrm>
            <a:off x="4267200" y="2206488"/>
            <a:ext cx="2230228" cy="369332"/>
          </a:xfrm>
          <a:prstGeom prst="rect">
            <a:avLst/>
          </a:prstGeom>
          <a:noFill/>
        </p:spPr>
        <p:txBody>
          <a:bodyPr wrap="square" rtlCol="0">
            <a:spAutoFit/>
          </a:bodyPr>
          <a:lstStyle/>
          <a:p>
            <a:r>
              <a:rPr lang="en-IN" dirty="0"/>
              <a:t>Common to C and D</a:t>
            </a:r>
          </a:p>
        </p:txBody>
      </p:sp>
      <p:sp>
        <p:nvSpPr>
          <p:cNvPr id="49" name="TextBox 48"/>
          <p:cNvSpPr txBox="1"/>
          <p:nvPr/>
        </p:nvSpPr>
        <p:spPr>
          <a:xfrm>
            <a:off x="5410200" y="3318085"/>
            <a:ext cx="2230228" cy="369332"/>
          </a:xfrm>
          <a:prstGeom prst="rect">
            <a:avLst/>
          </a:prstGeom>
          <a:noFill/>
        </p:spPr>
        <p:txBody>
          <a:bodyPr wrap="square" rtlCol="0">
            <a:spAutoFit/>
          </a:bodyPr>
          <a:lstStyle/>
          <a:p>
            <a:r>
              <a:rPr lang="en-IN" dirty="0"/>
              <a:t>Common to B and C</a:t>
            </a:r>
          </a:p>
        </p:txBody>
      </p:sp>
      <p:sp>
        <p:nvSpPr>
          <p:cNvPr id="50" name="TextBox 49"/>
          <p:cNvSpPr txBox="1"/>
          <p:nvPr/>
        </p:nvSpPr>
        <p:spPr>
          <a:xfrm>
            <a:off x="6573078" y="4495800"/>
            <a:ext cx="2230228" cy="369332"/>
          </a:xfrm>
          <a:prstGeom prst="rect">
            <a:avLst/>
          </a:prstGeom>
          <a:noFill/>
        </p:spPr>
        <p:txBody>
          <a:bodyPr wrap="square" rtlCol="0">
            <a:spAutoFit/>
          </a:bodyPr>
          <a:lstStyle/>
          <a:p>
            <a:r>
              <a:rPr lang="en-IN" dirty="0"/>
              <a:t>Common to A and B</a:t>
            </a:r>
          </a:p>
        </p:txBody>
      </p:sp>
      <p:sp>
        <p:nvSpPr>
          <p:cNvPr id="51" name="TextBox 50"/>
          <p:cNvSpPr txBox="1"/>
          <p:nvPr/>
        </p:nvSpPr>
        <p:spPr>
          <a:xfrm>
            <a:off x="6573078" y="5638800"/>
            <a:ext cx="2230228" cy="369332"/>
          </a:xfrm>
          <a:prstGeom prst="rect">
            <a:avLst/>
          </a:prstGeom>
          <a:noFill/>
        </p:spPr>
        <p:txBody>
          <a:bodyPr wrap="square" rtlCol="0">
            <a:spAutoFit/>
          </a:bodyPr>
          <a:lstStyle/>
          <a:p>
            <a:r>
              <a:rPr lang="en-IN" dirty="0"/>
              <a:t>Common to A and D</a:t>
            </a:r>
          </a:p>
        </p:txBody>
      </p:sp>
      <p:sp>
        <p:nvSpPr>
          <p:cNvPr id="52" name="TextBox 51"/>
          <p:cNvSpPr txBox="1"/>
          <p:nvPr/>
        </p:nvSpPr>
        <p:spPr>
          <a:xfrm>
            <a:off x="4267200" y="2762387"/>
            <a:ext cx="2005551" cy="369332"/>
          </a:xfrm>
          <a:prstGeom prst="rect">
            <a:avLst/>
          </a:prstGeom>
          <a:noFill/>
        </p:spPr>
        <p:txBody>
          <a:bodyPr wrap="square" rtlCol="0">
            <a:spAutoFit/>
          </a:bodyPr>
          <a:lstStyle/>
          <a:p>
            <a:r>
              <a:rPr lang="en-IN" dirty="0"/>
              <a:t>Local to C</a:t>
            </a:r>
          </a:p>
        </p:txBody>
      </p:sp>
      <p:sp>
        <p:nvSpPr>
          <p:cNvPr id="53" name="TextBox 52"/>
          <p:cNvSpPr txBox="1"/>
          <p:nvPr/>
        </p:nvSpPr>
        <p:spPr>
          <a:xfrm>
            <a:off x="5410200" y="3886200"/>
            <a:ext cx="2005551" cy="369332"/>
          </a:xfrm>
          <a:prstGeom prst="rect">
            <a:avLst/>
          </a:prstGeom>
          <a:noFill/>
        </p:spPr>
        <p:txBody>
          <a:bodyPr wrap="square" rtlCol="0">
            <a:spAutoFit/>
          </a:bodyPr>
          <a:lstStyle/>
          <a:p>
            <a:r>
              <a:rPr lang="en-IN" dirty="0"/>
              <a:t>Local to B</a:t>
            </a:r>
          </a:p>
        </p:txBody>
      </p:sp>
      <p:sp>
        <p:nvSpPr>
          <p:cNvPr id="54" name="TextBox 53"/>
          <p:cNvSpPr txBox="1"/>
          <p:nvPr/>
        </p:nvSpPr>
        <p:spPr>
          <a:xfrm>
            <a:off x="6573078" y="5068956"/>
            <a:ext cx="2005551" cy="369332"/>
          </a:xfrm>
          <a:prstGeom prst="rect">
            <a:avLst/>
          </a:prstGeom>
          <a:noFill/>
        </p:spPr>
        <p:txBody>
          <a:bodyPr wrap="square" rtlCol="0">
            <a:spAutoFit/>
          </a:bodyPr>
          <a:lstStyle/>
          <a:p>
            <a:r>
              <a:rPr lang="en-IN" dirty="0"/>
              <a:t>Local to A</a:t>
            </a:r>
          </a:p>
        </p:txBody>
      </p:sp>
      <p:sp>
        <p:nvSpPr>
          <p:cNvPr id="55" name="TextBox 54"/>
          <p:cNvSpPr txBox="1"/>
          <p:nvPr/>
        </p:nvSpPr>
        <p:spPr>
          <a:xfrm>
            <a:off x="5714855" y="6096000"/>
            <a:ext cx="835554" cy="369332"/>
          </a:xfrm>
          <a:prstGeom prst="rect">
            <a:avLst/>
          </a:prstGeom>
          <a:noFill/>
        </p:spPr>
        <p:txBody>
          <a:bodyPr wrap="square" rtlCol="0">
            <a:spAutoFit/>
          </a:bodyPr>
          <a:lstStyle/>
          <a:p>
            <a:pPr algn="ctr"/>
            <a:r>
              <a:rPr lang="en-IN" dirty="0" err="1"/>
              <a:t>Proc</a:t>
            </a:r>
            <a:r>
              <a:rPr lang="en-IN" dirty="0"/>
              <a:t> A</a:t>
            </a:r>
          </a:p>
        </p:txBody>
      </p:sp>
      <p:sp>
        <p:nvSpPr>
          <p:cNvPr id="56" name="TextBox 55"/>
          <p:cNvSpPr txBox="1"/>
          <p:nvPr/>
        </p:nvSpPr>
        <p:spPr>
          <a:xfrm>
            <a:off x="2212445" y="2600739"/>
            <a:ext cx="835555" cy="369332"/>
          </a:xfrm>
          <a:prstGeom prst="rect">
            <a:avLst/>
          </a:prstGeom>
          <a:noFill/>
        </p:spPr>
        <p:txBody>
          <a:bodyPr wrap="square" rtlCol="0">
            <a:spAutoFit/>
          </a:bodyPr>
          <a:lstStyle/>
          <a:p>
            <a:pPr algn="ctr"/>
            <a:r>
              <a:rPr lang="en-IN" dirty="0" err="1"/>
              <a:t>Proc</a:t>
            </a:r>
            <a:r>
              <a:rPr lang="en-IN" dirty="0"/>
              <a:t> D</a:t>
            </a:r>
          </a:p>
        </p:txBody>
      </p:sp>
      <p:sp>
        <p:nvSpPr>
          <p:cNvPr id="57" name="TextBox 56"/>
          <p:cNvSpPr txBox="1"/>
          <p:nvPr/>
        </p:nvSpPr>
        <p:spPr>
          <a:xfrm>
            <a:off x="3365385" y="3720549"/>
            <a:ext cx="835554" cy="369332"/>
          </a:xfrm>
          <a:prstGeom prst="rect">
            <a:avLst/>
          </a:prstGeom>
          <a:noFill/>
        </p:spPr>
        <p:txBody>
          <a:bodyPr wrap="square" rtlCol="0">
            <a:spAutoFit/>
          </a:bodyPr>
          <a:lstStyle/>
          <a:p>
            <a:pPr algn="ctr"/>
            <a:r>
              <a:rPr lang="en-IN" dirty="0" err="1"/>
              <a:t>Proc</a:t>
            </a:r>
            <a:r>
              <a:rPr lang="en-IN" dirty="0"/>
              <a:t> C</a:t>
            </a:r>
          </a:p>
        </p:txBody>
      </p:sp>
      <p:sp>
        <p:nvSpPr>
          <p:cNvPr id="58" name="TextBox 57"/>
          <p:cNvSpPr txBox="1"/>
          <p:nvPr/>
        </p:nvSpPr>
        <p:spPr>
          <a:xfrm>
            <a:off x="4544829" y="4933122"/>
            <a:ext cx="835554" cy="335756"/>
          </a:xfrm>
          <a:prstGeom prst="rect">
            <a:avLst/>
          </a:prstGeom>
          <a:noFill/>
        </p:spPr>
        <p:txBody>
          <a:bodyPr wrap="square" rtlCol="0">
            <a:spAutoFit/>
          </a:bodyPr>
          <a:lstStyle/>
          <a:p>
            <a:pPr algn="ctr"/>
            <a:r>
              <a:rPr lang="en-IN" dirty="0" err="1"/>
              <a:t>Proc</a:t>
            </a:r>
            <a:r>
              <a:rPr lang="en-IN" dirty="0"/>
              <a:t> B</a:t>
            </a:r>
          </a:p>
        </p:txBody>
      </p:sp>
      <p:sp>
        <p:nvSpPr>
          <p:cNvPr id="3" name="TextBox 2">
            <a:extLst>
              <a:ext uri="{FF2B5EF4-FFF2-40B4-BE49-F238E27FC236}">
                <a16:creationId xmlns:a16="http://schemas.microsoft.com/office/drawing/2014/main" id="{92350C05-D63C-4FEB-BFE9-6305D1A69675}"/>
              </a:ext>
            </a:extLst>
          </p:cNvPr>
          <p:cNvSpPr txBox="1"/>
          <p:nvPr/>
        </p:nvSpPr>
        <p:spPr>
          <a:xfrm>
            <a:off x="158017" y="3551505"/>
            <a:ext cx="2569615" cy="401321"/>
          </a:xfrm>
          <a:prstGeom prst="rect">
            <a:avLst/>
          </a:prstGeom>
          <a:noFill/>
        </p:spPr>
        <p:txBody>
          <a:bodyPr wrap="square" rtlCol="0">
            <a:spAutoFit/>
          </a:bodyPr>
          <a:lstStyle/>
          <a:p>
            <a:r>
              <a:rPr lang="en-IN" dirty="0"/>
              <a:t>Window size = L + 2C + G</a:t>
            </a:r>
          </a:p>
        </p:txBody>
      </p:sp>
      <p:sp>
        <p:nvSpPr>
          <p:cNvPr id="59" name="TextBox 58">
            <a:extLst>
              <a:ext uri="{FF2B5EF4-FFF2-40B4-BE49-F238E27FC236}">
                <a16:creationId xmlns:a16="http://schemas.microsoft.com/office/drawing/2014/main" id="{F088BA8C-9377-45E6-91A1-106665239ACA}"/>
              </a:ext>
            </a:extLst>
          </p:cNvPr>
          <p:cNvSpPr txBox="1"/>
          <p:nvPr/>
        </p:nvSpPr>
        <p:spPr>
          <a:xfrm>
            <a:off x="152400" y="3886200"/>
            <a:ext cx="2826577" cy="401321"/>
          </a:xfrm>
          <a:prstGeom prst="rect">
            <a:avLst/>
          </a:prstGeom>
          <a:noFill/>
        </p:spPr>
        <p:txBody>
          <a:bodyPr wrap="square" rtlCol="0">
            <a:spAutoFit/>
          </a:bodyPr>
          <a:lstStyle/>
          <a:p>
            <a:r>
              <a:rPr lang="en-IN" dirty="0"/>
              <a:t>Register file = (L + C) W + G</a:t>
            </a:r>
          </a:p>
        </p:txBody>
      </p:sp>
    </p:spTree>
    <p:extLst>
      <p:ext uri="{BB962C8B-B14F-4D97-AF65-F5344CB8AC3E}">
        <p14:creationId xmlns:p14="http://schemas.microsoft.com/office/powerpoint/2010/main" val="1742390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wipe(down)">
                                      <p:cBhvr>
                                        <p:cTn id="7" dur="500"/>
                                        <p:tgtEl>
                                          <p:spTgt spid="45"/>
                                        </p:tgtEl>
                                      </p:cBhvr>
                                    </p:animEffect>
                                  </p:childTnLst>
                                </p:cTn>
                              </p:par>
                              <p:par>
                                <p:cTn id="8" presetID="22" presetClass="entr" presetSubtype="4" fill="hold" nodeType="withEffect">
                                  <p:stCondLst>
                                    <p:cond delay="0"/>
                                  </p:stCondLst>
                                  <p:childTnLst>
                                    <p:set>
                                      <p:cBhvr>
                                        <p:cTn id="9" dur="1" fill="hold">
                                          <p:stCondLst>
                                            <p:cond delay="0"/>
                                          </p:stCondLst>
                                        </p:cTn>
                                        <p:tgtEl>
                                          <p:spTgt spid="40"/>
                                        </p:tgtEl>
                                        <p:attrNameLst>
                                          <p:attrName>style.visibility</p:attrName>
                                        </p:attrNameLst>
                                      </p:cBhvr>
                                      <p:to>
                                        <p:strVal val="visible"/>
                                      </p:to>
                                    </p:set>
                                    <p:animEffect transition="in" filter="wipe(down)">
                                      <p:cBhvr>
                                        <p:cTn id="10" dur="500"/>
                                        <p:tgtEl>
                                          <p:spTgt spid="40"/>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44"/>
                                        </p:tgtEl>
                                        <p:attrNameLst>
                                          <p:attrName>style.visibility</p:attrName>
                                        </p:attrNameLst>
                                      </p:cBhvr>
                                      <p:to>
                                        <p:strVal val="visible"/>
                                      </p:to>
                                    </p:set>
                                    <p:animEffect transition="in" filter="wipe(down)">
                                      <p:cBhvr>
                                        <p:cTn id="13" dur="500"/>
                                        <p:tgtEl>
                                          <p:spTgt spid="44"/>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55"/>
                                        </p:tgtEl>
                                        <p:attrNameLst>
                                          <p:attrName>style.visibility</p:attrName>
                                        </p:attrNameLst>
                                      </p:cBhvr>
                                      <p:to>
                                        <p:strVal val="visible"/>
                                      </p:to>
                                    </p:set>
                                    <p:animEffect transition="in" filter="wipe(down)">
                                      <p:cBhvr>
                                        <p:cTn id="18" dur="500"/>
                                        <p:tgtEl>
                                          <p:spTgt spid="55"/>
                                        </p:tgtEl>
                                      </p:cBhvr>
                                    </p:animEffect>
                                  </p:childTnLst>
                                </p:cTn>
                              </p:par>
                              <p:par>
                                <p:cTn id="19" presetID="22" presetClass="entr" presetSubtype="4" fill="hold" nodeType="withEffect">
                                  <p:stCondLst>
                                    <p:cond delay="0"/>
                                  </p:stCondLst>
                                  <p:childTnLst>
                                    <p:set>
                                      <p:cBhvr>
                                        <p:cTn id="20" dur="1" fill="hold">
                                          <p:stCondLst>
                                            <p:cond delay="0"/>
                                          </p:stCondLst>
                                        </p:cTn>
                                        <p:tgtEl>
                                          <p:spTgt spid="36"/>
                                        </p:tgtEl>
                                        <p:attrNameLst>
                                          <p:attrName>style.visibility</p:attrName>
                                        </p:attrNameLst>
                                      </p:cBhvr>
                                      <p:to>
                                        <p:strVal val="visible"/>
                                      </p:to>
                                    </p:set>
                                    <p:animEffect transition="in" filter="wipe(down)">
                                      <p:cBhvr>
                                        <p:cTn id="21" dur="500"/>
                                        <p:tgtEl>
                                          <p:spTgt spid="36"/>
                                        </p:tgtEl>
                                      </p:cBhvr>
                                    </p:animEffect>
                                  </p:childTnLst>
                                </p:cTn>
                              </p:par>
                              <p:par>
                                <p:cTn id="22" presetID="22" presetClass="entr" presetSubtype="4" fill="hold" nodeType="withEffect">
                                  <p:stCondLst>
                                    <p:cond delay="0"/>
                                  </p:stCondLst>
                                  <p:childTnLst>
                                    <p:set>
                                      <p:cBhvr>
                                        <p:cTn id="23" dur="1" fill="hold">
                                          <p:stCondLst>
                                            <p:cond delay="0"/>
                                          </p:stCondLst>
                                        </p:cTn>
                                        <p:tgtEl>
                                          <p:spTgt spid="32"/>
                                        </p:tgtEl>
                                        <p:attrNameLst>
                                          <p:attrName>style.visibility</p:attrName>
                                        </p:attrNameLst>
                                      </p:cBhvr>
                                      <p:to>
                                        <p:strVal val="visible"/>
                                      </p:to>
                                    </p:set>
                                    <p:animEffect transition="in" filter="wipe(down)">
                                      <p:cBhvr>
                                        <p:cTn id="24" dur="500"/>
                                        <p:tgtEl>
                                          <p:spTgt spid="32"/>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54"/>
                                        </p:tgtEl>
                                        <p:attrNameLst>
                                          <p:attrName>style.visibility</p:attrName>
                                        </p:attrNameLst>
                                      </p:cBhvr>
                                      <p:to>
                                        <p:strVal val="visible"/>
                                      </p:to>
                                    </p:set>
                                    <p:animEffect transition="in" filter="wipe(down)">
                                      <p:cBhvr>
                                        <p:cTn id="27" dur="500"/>
                                        <p:tgtEl>
                                          <p:spTgt spid="54"/>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51"/>
                                        </p:tgtEl>
                                        <p:attrNameLst>
                                          <p:attrName>style.visibility</p:attrName>
                                        </p:attrNameLst>
                                      </p:cBhvr>
                                      <p:to>
                                        <p:strVal val="visible"/>
                                      </p:to>
                                    </p:set>
                                    <p:animEffect transition="in" filter="wipe(down)">
                                      <p:cBhvr>
                                        <p:cTn id="30" dur="500"/>
                                        <p:tgtEl>
                                          <p:spTgt spid="51"/>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58"/>
                                        </p:tgtEl>
                                        <p:attrNameLst>
                                          <p:attrName>style.visibility</p:attrName>
                                        </p:attrNameLst>
                                      </p:cBhvr>
                                      <p:to>
                                        <p:strVal val="visible"/>
                                      </p:to>
                                    </p:set>
                                    <p:animEffect transition="in" filter="wipe(down)">
                                      <p:cBhvr>
                                        <p:cTn id="35" dur="500"/>
                                        <p:tgtEl>
                                          <p:spTgt spid="58"/>
                                        </p:tgtEl>
                                      </p:cBhvr>
                                    </p:animEffect>
                                  </p:childTnLst>
                                </p:cTn>
                              </p:par>
                              <p:par>
                                <p:cTn id="36" presetID="22" presetClass="entr" presetSubtype="4" fill="hold" nodeType="withEffect">
                                  <p:stCondLst>
                                    <p:cond delay="0"/>
                                  </p:stCondLst>
                                  <p:childTnLst>
                                    <p:set>
                                      <p:cBhvr>
                                        <p:cTn id="37" dur="1" fill="hold">
                                          <p:stCondLst>
                                            <p:cond delay="0"/>
                                          </p:stCondLst>
                                        </p:cTn>
                                        <p:tgtEl>
                                          <p:spTgt spid="28"/>
                                        </p:tgtEl>
                                        <p:attrNameLst>
                                          <p:attrName>style.visibility</p:attrName>
                                        </p:attrNameLst>
                                      </p:cBhvr>
                                      <p:to>
                                        <p:strVal val="visible"/>
                                      </p:to>
                                    </p:set>
                                    <p:animEffect transition="in" filter="wipe(down)">
                                      <p:cBhvr>
                                        <p:cTn id="38" dur="500"/>
                                        <p:tgtEl>
                                          <p:spTgt spid="28"/>
                                        </p:tgtEl>
                                      </p:cBhvr>
                                    </p:animEffect>
                                  </p:childTnLst>
                                </p:cTn>
                              </p:par>
                              <p:par>
                                <p:cTn id="39" presetID="22" presetClass="entr" presetSubtype="4" fill="hold" grpId="0" nodeType="withEffect">
                                  <p:stCondLst>
                                    <p:cond delay="0"/>
                                  </p:stCondLst>
                                  <p:childTnLst>
                                    <p:set>
                                      <p:cBhvr>
                                        <p:cTn id="40" dur="1" fill="hold">
                                          <p:stCondLst>
                                            <p:cond delay="0"/>
                                          </p:stCondLst>
                                        </p:cTn>
                                        <p:tgtEl>
                                          <p:spTgt spid="50"/>
                                        </p:tgtEl>
                                        <p:attrNameLst>
                                          <p:attrName>style.visibility</p:attrName>
                                        </p:attrNameLst>
                                      </p:cBhvr>
                                      <p:to>
                                        <p:strVal val="visible"/>
                                      </p:to>
                                    </p:set>
                                    <p:animEffect transition="in" filter="wipe(down)">
                                      <p:cBhvr>
                                        <p:cTn id="41" dur="500"/>
                                        <p:tgtEl>
                                          <p:spTgt spid="50"/>
                                        </p:tgtEl>
                                      </p:cBhvr>
                                    </p:animEffect>
                                  </p:childTnLst>
                                </p:cTn>
                              </p:par>
                              <p:par>
                                <p:cTn id="42" presetID="22" presetClass="entr" presetSubtype="4" fill="hold" grpId="0" nodeType="withEffect">
                                  <p:stCondLst>
                                    <p:cond delay="0"/>
                                  </p:stCondLst>
                                  <p:childTnLst>
                                    <p:set>
                                      <p:cBhvr>
                                        <p:cTn id="43" dur="1" fill="hold">
                                          <p:stCondLst>
                                            <p:cond delay="0"/>
                                          </p:stCondLst>
                                        </p:cTn>
                                        <p:tgtEl>
                                          <p:spTgt spid="53"/>
                                        </p:tgtEl>
                                        <p:attrNameLst>
                                          <p:attrName>style.visibility</p:attrName>
                                        </p:attrNameLst>
                                      </p:cBhvr>
                                      <p:to>
                                        <p:strVal val="visible"/>
                                      </p:to>
                                    </p:set>
                                    <p:animEffect transition="in" filter="wipe(down)">
                                      <p:cBhvr>
                                        <p:cTn id="44" dur="500"/>
                                        <p:tgtEl>
                                          <p:spTgt spid="53"/>
                                        </p:tgtEl>
                                      </p:cBhvr>
                                    </p:animEffect>
                                  </p:childTnLst>
                                </p:cTn>
                              </p:par>
                              <p:par>
                                <p:cTn id="45" presetID="22" presetClass="entr" presetSubtype="4" fill="hold" nodeType="with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wipe(down)">
                                      <p:cBhvr>
                                        <p:cTn id="47" dur="500"/>
                                        <p:tgtEl>
                                          <p:spTgt spid="24"/>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57"/>
                                        </p:tgtEl>
                                        <p:attrNameLst>
                                          <p:attrName>style.visibility</p:attrName>
                                        </p:attrNameLst>
                                      </p:cBhvr>
                                      <p:to>
                                        <p:strVal val="visible"/>
                                      </p:to>
                                    </p:set>
                                    <p:animEffect transition="in" filter="wipe(down)">
                                      <p:cBhvr>
                                        <p:cTn id="52" dur="500"/>
                                        <p:tgtEl>
                                          <p:spTgt spid="57"/>
                                        </p:tgtEl>
                                      </p:cBhvr>
                                    </p:animEffect>
                                  </p:childTnLst>
                                </p:cTn>
                              </p:par>
                              <p:par>
                                <p:cTn id="53" presetID="22" presetClass="entr" presetSubtype="4" fill="hold" nodeType="with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wipe(down)">
                                      <p:cBhvr>
                                        <p:cTn id="55" dur="500"/>
                                        <p:tgtEl>
                                          <p:spTgt spid="20"/>
                                        </p:tgtEl>
                                      </p:cBhvr>
                                    </p:animEffect>
                                  </p:childTnLst>
                                </p:cTn>
                              </p:par>
                              <p:par>
                                <p:cTn id="56" presetID="22" presetClass="entr" presetSubtype="4" fill="hold" grpId="0" nodeType="withEffect">
                                  <p:stCondLst>
                                    <p:cond delay="0"/>
                                  </p:stCondLst>
                                  <p:childTnLst>
                                    <p:set>
                                      <p:cBhvr>
                                        <p:cTn id="57" dur="1" fill="hold">
                                          <p:stCondLst>
                                            <p:cond delay="0"/>
                                          </p:stCondLst>
                                        </p:cTn>
                                        <p:tgtEl>
                                          <p:spTgt spid="49"/>
                                        </p:tgtEl>
                                        <p:attrNameLst>
                                          <p:attrName>style.visibility</p:attrName>
                                        </p:attrNameLst>
                                      </p:cBhvr>
                                      <p:to>
                                        <p:strVal val="visible"/>
                                      </p:to>
                                    </p:set>
                                    <p:animEffect transition="in" filter="wipe(down)">
                                      <p:cBhvr>
                                        <p:cTn id="58" dur="500"/>
                                        <p:tgtEl>
                                          <p:spTgt spid="49"/>
                                        </p:tgtEl>
                                      </p:cBhvr>
                                    </p:animEffect>
                                  </p:childTnLst>
                                </p:cTn>
                              </p:par>
                              <p:par>
                                <p:cTn id="59" presetID="22" presetClass="entr" presetSubtype="4" fill="hold" grpId="0" nodeType="withEffect">
                                  <p:stCondLst>
                                    <p:cond delay="0"/>
                                  </p:stCondLst>
                                  <p:childTnLst>
                                    <p:set>
                                      <p:cBhvr>
                                        <p:cTn id="60" dur="1" fill="hold">
                                          <p:stCondLst>
                                            <p:cond delay="0"/>
                                          </p:stCondLst>
                                        </p:cTn>
                                        <p:tgtEl>
                                          <p:spTgt spid="52"/>
                                        </p:tgtEl>
                                        <p:attrNameLst>
                                          <p:attrName>style.visibility</p:attrName>
                                        </p:attrNameLst>
                                      </p:cBhvr>
                                      <p:to>
                                        <p:strVal val="visible"/>
                                      </p:to>
                                    </p:set>
                                    <p:animEffect transition="in" filter="wipe(down)">
                                      <p:cBhvr>
                                        <p:cTn id="61" dur="500"/>
                                        <p:tgtEl>
                                          <p:spTgt spid="52"/>
                                        </p:tgtEl>
                                      </p:cBhvr>
                                    </p:animEffect>
                                  </p:childTnLst>
                                </p:cTn>
                              </p:par>
                              <p:par>
                                <p:cTn id="62" presetID="22" presetClass="entr" presetSubtype="4" fill="hold" nodeType="withEffect">
                                  <p:stCondLst>
                                    <p:cond delay="0"/>
                                  </p:stCondLst>
                                  <p:childTnLst>
                                    <p:set>
                                      <p:cBhvr>
                                        <p:cTn id="63" dur="1" fill="hold">
                                          <p:stCondLst>
                                            <p:cond delay="0"/>
                                          </p:stCondLst>
                                        </p:cTn>
                                        <p:tgtEl>
                                          <p:spTgt spid="16"/>
                                        </p:tgtEl>
                                        <p:attrNameLst>
                                          <p:attrName>style.visibility</p:attrName>
                                        </p:attrNameLst>
                                      </p:cBhvr>
                                      <p:to>
                                        <p:strVal val="visible"/>
                                      </p:to>
                                    </p:set>
                                    <p:animEffect transition="in" filter="wipe(down)">
                                      <p:cBhvr>
                                        <p:cTn id="64" dur="500"/>
                                        <p:tgtEl>
                                          <p:spTgt spid="16"/>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4" fill="hold" grpId="0" nodeType="clickEffect">
                                  <p:stCondLst>
                                    <p:cond delay="0"/>
                                  </p:stCondLst>
                                  <p:childTnLst>
                                    <p:set>
                                      <p:cBhvr>
                                        <p:cTn id="68" dur="1" fill="hold">
                                          <p:stCondLst>
                                            <p:cond delay="0"/>
                                          </p:stCondLst>
                                        </p:cTn>
                                        <p:tgtEl>
                                          <p:spTgt spid="56"/>
                                        </p:tgtEl>
                                        <p:attrNameLst>
                                          <p:attrName>style.visibility</p:attrName>
                                        </p:attrNameLst>
                                      </p:cBhvr>
                                      <p:to>
                                        <p:strVal val="visible"/>
                                      </p:to>
                                    </p:set>
                                    <p:animEffect transition="in" filter="wipe(down)">
                                      <p:cBhvr>
                                        <p:cTn id="69" dur="500"/>
                                        <p:tgtEl>
                                          <p:spTgt spid="56"/>
                                        </p:tgtEl>
                                      </p:cBhvr>
                                    </p:animEffect>
                                  </p:childTnLst>
                                </p:cTn>
                              </p:par>
                              <p:par>
                                <p:cTn id="70" presetID="22" presetClass="entr" presetSubtype="4" fill="hold" nodeType="withEffect">
                                  <p:stCondLst>
                                    <p:cond delay="0"/>
                                  </p:stCondLst>
                                  <p:childTnLst>
                                    <p:set>
                                      <p:cBhvr>
                                        <p:cTn id="71" dur="1" fill="hold">
                                          <p:stCondLst>
                                            <p:cond delay="0"/>
                                          </p:stCondLst>
                                        </p:cTn>
                                        <p:tgtEl>
                                          <p:spTgt spid="12"/>
                                        </p:tgtEl>
                                        <p:attrNameLst>
                                          <p:attrName>style.visibility</p:attrName>
                                        </p:attrNameLst>
                                      </p:cBhvr>
                                      <p:to>
                                        <p:strVal val="visible"/>
                                      </p:to>
                                    </p:set>
                                    <p:animEffect transition="in" filter="wipe(down)">
                                      <p:cBhvr>
                                        <p:cTn id="72" dur="500"/>
                                        <p:tgtEl>
                                          <p:spTgt spid="12"/>
                                        </p:tgtEl>
                                      </p:cBhvr>
                                    </p:animEffect>
                                  </p:childTnLst>
                                </p:cTn>
                              </p:par>
                              <p:par>
                                <p:cTn id="73" presetID="22" presetClass="entr" presetSubtype="4" fill="hold" grpId="0" nodeType="withEffect">
                                  <p:stCondLst>
                                    <p:cond delay="0"/>
                                  </p:stCondLst>
                                  <p:childTnLst>
                                    <p:set>
                                      <p:cBhvr>
                                        <p:cTn id="74" dur="1" fill="hold">
                                          <p:stCondLst>
                                            <p:cond delay="0"/>
                                          </p:stCondLst>
                                        </p:cTn>
                                        <p:tgtEl>
                                          <p:spTgt spid="48"/>
                                        </p:tgtEl>
                                        <p:attrNameLst>
                                          <p:attrName>style.visibility</p:attrName>
                                        </p:attrNameLst>
                                      </p:cBhvr>
                                      <p:to>
                                        <p:strVal val="visible"/>
                                      </p:to>
                                    </p:set>
                                    <p:animEffect transition="in" filter="wipe(down)">
                                      <p:cBhvr>
                                        <p:cTn id="75" dur="500"/>
                                        <p:tgtEl>
                                          <p:spTgt spid="48"/>
                                        </p:tgtEl>
                                      </p:cBhvr>
                                    </p:animEffect>
                                  </p:childTnLst>
                                </p:cTn>
                              </p:par>
                              <p:par>
                                <p:cTn id="76" presetID="22" presetClass="entr" presetSubtype="4" fill="hold" grpId="0" nodeType="withEffect">
                                  <p:stCondLst>
                                    <p:cond delay="0"/>
                                  </p:stCondLst>
                                  <p:childTnLst>
                                    <p:set>
                                      <p:cBhvr>
                                        <p:cTn id="77" dur="1" fill="hold">
                                          <p:stCondLst>
                                            <p:cond delay="0"/>
                                          </p:stCondLst>
                                        </p:cTn>
                                        <p:tgtEl>
                                          <p:spTgt spid="47"/>
                                        </p:tgtEl>
                                        <p:attrNameLst>
                                          <p:attrName>style.visibility</p:attrName>
                                        </p:attrNameLst>
                                      </p:cBhvr>
                                      <p:to>
                                        <p:strVal val="visible"/>
                                      </p:to>
                                    </p:set>
                                    <p:animEffect transition="in" filter="wipe(down)">
                                      <p:cBhvr>
                                        <p:cTn id="78" dur="500"/>
                                        <p:tgtEl>
                                          <p:spTgt spid="47"/>
                                        </p:tgtEl>
                                      </p:cBhvr>
                                    </p:animEffect>
                                  </p:childTnLst>
                                </p:cTn>
                              </p:par>
                              <p:par>
                                <p:cTn id="79" presetID="22" presetClass="entr" presetSubtype="4" fill="hold" nodeType="withEffect">
                                  <p:stCondLst>
                                    <p:cond delay="0"/>
                                  </p:stCondLst>
                                  <p:childTnLst>
                                    <p:set>
                                      <p:cBhvr>
                                        <p:cTn id="80" dur="1" fill="hold">
                                          <p:stCondLst>
                                            <p:cond delay="0"/>
                                          </p:stCondLst>
                                        </p:cTn>
                                        <p:tgtEl>
                                          <p:spTgt spid="8"/>
                                        </p:tgtEl>
                                        <p:attrNameLst>
                                          <p:attrName>style.visibility</p:attrName>
                                        </p:attrNameLst>
                                      </p:cBhvr>
                                      <p:to>
                                        <p:strVal val="visible"/>
                                      </p:to>
                                    </p:set>
                                    <p:animEffect transition="in" filter="wipe(down)">
                                      <p:cBhvr>
                                        <p:cTn id="81" dur="500"/>
                                        <p:tgtEl>
                                          <p:spTgt spid="8"/>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4" fill="hold" grpId="0" nodeType="clickEffect">
                                  <p:stCondLst>
                                    <p:cond delay="0"/>
                                  </p:stCondLst>
                                  <p:childTnLst>
                                    <p:set>
                                      <p:cBhvr>
                                        <p:cTn id="85" dur="1" fill="hold">
                                          <p:stCondLst>
                                            <p:cond delay="0"/>
                                          </p:stCondLst>
                                        </p:cTn>
                                        <p:tgtEl>
                                          <p:spTgt spid="46"/>
                                        </p:tgtEl>
                                        <p:attrNameLst>
                                          <p:attrName>style.visibility</p:attrName>
                                        </p:attrNameLst>
                                      </p:cBhvr>
                                      <p:to>
                                        <p:strVal val="visible"/>
                                      </p:to>
                                    </p:set>
                                    <p:animEffect transition="in" filter="wipe(down)">
                                      <p:cBhvr>
                                        <p:cTn id="86" dur="500"/>
                                        <p:tgtEl>
                                          <p:spTgt spid="46"/>
                                        </p:tgtEl>
                                      </p:cBhvr>
                                    </p:animEffect>
                                  </p:childTnLst>
                                </p:cTn>
                              </p:par>
                              <p:par>
                                <p:cTn id="87" presetID="22" presetClass="entr" presetSubtype="4" fill="hold" nodeType="withEffect">
                                  <p:stCondLst>
                                    <p:cond delay="0"/>
                                  </p:stCondLst>
                                  <p:childTnLst>
                                    <p:set>
                                      <p:cBhvr>
                                        <p:cTn id="88" dur="1" fill="hold">
                                          <p:stCondLst>
                                            <p:cond delay="0"/>
                                          </p:stCondLst>
                                        </p:cTn>
                                        <p:tgtEl>
                                          <p:spTgt spid="4"/>
                                        </p:tgtEl>
                                        <p:attrNameLst>
                                          <p:attrName>style.visibility</p:attrName>
                                        </p:attrNameLst>
                                      </p:cBhvr>
                                      <p:to>
                                        <p:strVal val="visible"/>
                                      </p:to>
                                    </p:set>
                                    <p:animEffect transition="in" filter="wipe(down)">
                                      <p:cBhvr>
                                        <p:cTn id="89" dur="500"/>
                                        <p:tgtEl>
                                          <p:spTgt spid="4"/>
                                        </p:tgtEl>
                                      </p:cBhvr>
                                    </p:animEffect>
                                  </p:childTnLst>
                                </p:cTn>
                              </p:par>
                            </p:childTnLst>
                          </p:cTn>
                        </p:par>
                      </p:childTnLst>
                    </p:cTn>
                  </p:par>
                  <p:par>
                    <p:cTn id="90" fill="hold">
                      <p:stCondLst>
                        <p:cond delay="indefinite"/>
                      </p:stCondLst>
                      <p:childTnLst>
                        <p:par>
                          <p:cTn id="91" fill="hold">
                            <p:stCondLst>
                              <p:cond delay="0"/>
                            </p:stCondLst>
                            <p:childTnLst>
                              <p:par>
                                <p:cTn id="92" presetID="10" presetClass="entr" presetSubtype="0" fill="hold" grpId="0" nodeType="clickEffect">
                                  <p:stCondLst>
                                    <p:cond delay="0"/>
                                  </p:stCondLst>
                                  <p:childTnLst>
                                    <p:set>
                                      <p:cBhvr>
                                        <p:cTn id="93" dur="1" fill="hold">
                                          <p:stCondLst>
                                            <p:cond delay="0"/>
                                          </p:stCondLst>
                                        </p:cTn>
                                        <p:tgtEl>
                                          <p:spTgt spid="3"/>
                                        </p:tgtEl>
                                        <p:attrNameLst>
                                          <p:attrName>style.visibility</p:attrName>
                                        </p:attrNameLst>
                                      </p:cBhvr>
                                      <p:to>
                                        <p:strVal val="visible"/>
                                      </p:to>
                                    </p:set>
                                    <p:animEffect transition="in" filter="fade">
                                      <p:cBhvr>
                                        <p:cTn id="94" dur="500"/>
                                        <p:tgtEl>
                                          <p:spTgt spid="3"/>
                                        </p:tgtEl>
                                      </p:cBhvr>
                                    </p:animEffect>
                                  </p:childTnLst>
                                </p:cTn>
                              </p:par>
                            </p:childTnLst>
                          </p:cTn>
                        </p:par>
                      </p:childTnLst>
                    </p:cTn>
                  </p:par>
                  <p:par>
                    <p:cTn id="95" fill="hold">
                      <p:stCondLst>
                        <p:cond delay="indefinite"/>
                      </p:stCondLst>
                      <p:childTnLst>
                        <p:par>
                          <p:cTn id="96" fill="hold">
                            <p:stCondLst>
                              <p:cond delay="0"/>
                            </p:stCondLst>
                            <p:childTnLst>
                              <p:par>
                                <p:cTn id="97" presetID="10" presetClass="entr" presetSubtype="0" fill="hold" grpId="0" nodeType="clickEffect">
                                  <p:stCondLst>
                                    <p:cond delay="0"/>
                                  </p:stCondLst>
                                  <p:childTnLst>
                                    <p:set>
                                      <p:cBhvr>
                                        <p:cTn id="98" dur="1" fill="hold">
                                          <p:stCondLst>
                                            <p:cond delay="0"/>
                                          </p:stCondLst>
                                        </p:cTn>
                                        <p:tgtEl>
                                          <p:spTgt spid="59"/>
                                        </p:tgtEl>
                                        <p:attrNameLst>
                                          <p:attrName>style.visibility</p:attrName>
                                        </p:attrNameLst>
                                      </p:cBhvr>
                                      <p:to>
                                        <p:strVal val="visible"/>
                                      </p:to>
                                    </p:set>
                                    <p:animEffect transition="in" filter="fade">
                                      <p:cBhvr>
                                        <p:cTn id="99"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p:bldP spid="46" grpId="0"/>
      <p:bldP spid="47" grpId="0"/>
      <p:bldP spid="48" grpId="0"/>
      <p:bldP spid="49" grpId="0"/>
      <p:bldP spid="50" grpId="0"/>
      <p:bldP spid="51" grpId="0"/>
      <p:bldP spid="52" grpId="0"/>
      <p:bldP spid="53" grpId="0"/>
      <p:bldP spid="54" grpId="0"/>
      <p:bldP spid="55" grpId="0"/>
      <p:bldP spid="56" grpId="0"/>
      <p:bldP spid="57" grpId="0"/>
      <p:bldP spid="58" grpId="0"/>
      <p:bldP spid="3" grpId="0"/>
      <p:bldP spid="59"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Overlapped Register Window</a:t>
            </a:r>
          </a:p>
        </p:txBody>
      </p:sp>
      <p:sp>
        <p:nvSpPr>
          <p:cNvPr id="3" name="Content Placeholder 2"/>
          <p:cNvSpPr>
            <a:spLocks noGrp="1"/>
          </p:cNvSpPr>
          <p:nvPr>
            <p:ph idx="1"/>
          </p:nvPr>
        </p:nvSpPr>
        <p:spPr/>
        <p:txBody>
          <a:bodyPr>
            <a:normAutofit fontScale="92500" lnSpcReduction="10000"/>
          </a:bodyPr>
          <a:lstStyle/>
          <a:p>
            <a:pPr algn="just"/>
            <a:r>
              <a:rPr lang="en-US" dirty="0"/>
              <a:t>Suppose that procedure A calls procedure B. </a:t>
            </a:r>
          </a:p>
          <a:p>
            <a:pPr algn="just"/>
            <a:r>
              <a:rPr lang="en-US" dirty="0"/>
              <a:t>Registers R26 through R31 are common to both procedures, and therefore procedure A stores the parameters for procedure B in these registers. </a:t>
            </a:r>
          </a:p>
          <a:p>
            <a:pPr algn="just"/>
            <a:r>
              <a:rPr lang="en-US" dirty="0"/>
              <a:t>Procedure B uses local registers R32 through R41 for local variable storage. </a:t>
            </a:r>
          </a:p>
          <a:p>
            <a:pPr algn="just"/>
            <a:r>
              <a:rPr lang="en-US" dirty="0"/>
              <a:t>If procedure B calls procedure C, it will pass the parameters through registers R42 through R47. </a:t>
            </a:r>
          </a:p>
          <a:p>
            <a:pPr algn="just"/>
            <a:r>
              <a:rPr lang="en-US" dirty="0"/>
              <a:t>When procedure B is ready to return at the end of its computation, the program stores results of the computation in registers R26 through R31 and transfers back to the register window of procedure A. </a:t>
            </a:r>
          </a:p>
          <a:p>
            <a:pPr algn="just"/>
            <a:r>
              <a:rPr lang="en-US" dirty="0"/>
              <a:t>Note that registers R10 through R15 are common to procedures A and D because the four windows have a circular organization with A being adjacent to D.</a:t>
            </a:r>
          </a:p>
        </p:txBody>
      </p:sp>
    </p:spTree>
    <p:extLst>
      <p:ext uri="{BB962C8B-B14F-4D97-AF65-F5344CB8AC3E}">
        <p14:creationId xmlns:p14="http://schemas.microsoft.com/office/powerpoint/2010/main" val="345203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Questions asked in GTU exam</a:t>
            </a:r>
          </a:p>
        </p:txBody>
      </p:sp>
      <p:sp>
        <p:nvSpPr>
          <p:cNvPr id="3" name="Content Placeholder 2"/>
          <p:cNvSpPr>
            <a:spLocks noGrp="1"/>
          </p:cNvSpPr>
          <p:nvPr>
            <p:ph idx="1"/>
          </p:nvPr>
        </p:nvSpPr>
        <p:spPr/>
        <p:txBody>
          <a:bodyPr>
            <a:normAutofit fontScale="92500" lnSpcReduction="20000"/>
          </a:bodyPr>
          <a:lstStyle/>
          <a:p>
            <a:pPr marL="457200" indent="-457200" algn="just">
              <a:buFont typeface="+mj-lt"/>
              <a:buAutoNum type="arabicPeriod"/>
            </a:pPr>
            <a:r>
              <a:rPr lang="en-US" dirty="0"/>
              <a:t>Explain different addressing mode with example.</a:t>
            </a:r>
          </a:p>
          <a:p>
            <a:pPr marL="457200" indent="-457200" algn="just">
              <a:buFont typeface="+mj-lt"/>
              <a:buAutoNum type="arabicPeriod"/>
            </a:pPr>
            <a:r>
              <a:rPr lang="en-US" dirty="0"/>
              <a:t>Explain register stack and memory stack with neat sketches.</a:t>
            </a:r>
          </a:p>
          <a:p>
            <a:pPr marL="457200" indent="-457200" algn="just">
              <a:buFont typeface="+mj-lt"/>
              <a:buAutoNum type="arabicPeriod"/>
            </a:pPr>
            <a:r>
              <a:rPr lang="en-US" dirty="0"/>
              <a:t>What are RISC processors? What are the advantages of RISC architecture over traditional CISC architecture? State important characteristics of RISC processors.</a:t>
            </a:r>
          </a:p>
          <a:p>
            <a:pPr marL="457200" indent="-457200" algn="just">
              <a:buFont typeface="+mj-lt"/>
              <a:buAutoNum type="arabicPeriod"/>
            </a:pPr>
            <a:r>
              <a:rPr lang="en-US" dirty="0"/>
              <a:t>Explain instruction formats with its types.</a:t>
            </a:r>
          </a:p>
          <a:p>
            <a:pPr marL="457200" indent="-457200" algn="just">
              <a:buFont typeface="+mj-lt"/>
              <a:buAutoNum type="arabicPeriod"/>
            </a:pPr>
            <a:r>
              <a:rPr lang="en-US" dirty="0"/>
              <a:t>What is PSW? Explain each bit of it.</a:t>
            </a:r>
          </a:p>
          <a:p>
            <a:pPr marL="457200" indent="-457200" algn="just">
              <a:buFont typeface="+mj-lt"/>
              <a:buAutoNum type="arabicPeriod"/>
            </a:pPr>
            <a:r>
              <a:rPr lang="en-US" dirty="0"/>
              <a:t>Explain different types of Interrupts.</a:t>
            </a:r>
          </a:p>
          <a:p>
            <a:pPr marL="457200" indent="-457200" algn="just">
              <a:buFont typeface="+mj-lt"/>
              <a:buAutoNum type="arabicPeriod"/>
            </a:pPr>
            <a:r>
              <a:rPr lang="en-US" dirty="0"/>
              <a:t>"Write a program to evaluate the following arithmetic statement X = [A * (B + C) - D] / (E + F - G) </a:t>
            </a:r>
            <a:r>
              <a:rPr lang="en-US" dirty="0" err="1"/>
              <a:t>i</a:t>
            </a:r>
            <a:r>
              <a:rPr lang="en-US" dirty="0"/>
              <a:t>) using a general register computer with three-address instructions ii) using an accumulator type computer with one-address instructions iii) using a stack organized computer with zero-address operation instructions."</a:t>
            </a:r>
          </a:p>
          <a:p>
            <a:pPr marL="457200" indent="-457200" algn="just">
              <a:buFont typeface="+mj-lt"/>
              <a:buAutoNum type="arabicPeriod"/>
            </a:pPr>
            <a:r>
              <a:rPr lang="en-US" dirty="0"/>
              <a:t>Explain Overlapped register window in RISC.</a:t>
            </a:r>
          </a:p>
        </p:txBody>
      </p:sp>
    </p:spTree>
    <p:extLst>
      <p:ext uri="{BB962C8B-B14F-4D97-AF65-F5344CB8AC3E}">
        <p14:creationId xmlns:p14="http://schemas.microsoft.com/office/powerpoint/2010/main" val="14732386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477000"/>
          </a:xfrm>
        </p:spPr>
        <p:txBody>
          <a:bodyPr>
            <a:noAutofit/>
          </a:bodyPr>
          <a:lstStyle/>
          <a:p>
            <a:r>
              <a:rPr lang="en-US" sz="9600" dirty="0"/>
              <a:t>Stack Organization</a:t>
            </a:r>
          </a:p>
        </p:txBody>
      </p:sp>
      <p:sp>
        <p:nvSpPr>
          <p:cNvPr id="5" name="Rektangel 11"/>
          <p:cNvSpPr/>
          <p:nvPr/>
        </p:nvSpPr>
        <p:spPr>
          <a:xfrm>
            <a:off x="0" y="6477000"/>
            <a:ext cx="91440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883">
              <a:defRPr/>
            </a:pPr>
            <a:r>
              <a:rPr lang="da-DK" noProof="1">
                <a:solidFill>
                  <a:srgbClr val="FFFFFF"/>
                </a:solidFill>
                <a:ea typeface="Open Sans" panose="020B0606030504020204" pitchFamily="34" charset="0"/>
                <a:cs typeface="Open Sans" panose="020B0606030504020204" pitchFamily="34" charset="0"/>
              </a:rPr>
              <a:t>Unit – 5: Central Processing Unit                               Darshan Institute of Engineering &amp; Technology</a:t>
            </a:r>
          </a:p>
        </p:txBody>
      </p:sp>
    </p:spTree>
    <p:extLst>
      <p:ext uri="{BB962C8B-B14F-4D97-AF65-F5344CB8AC3E}">
        <p14:creationId xmlns:p14="http://schemas.microsoft.com/office/powerpoint/2010/main" val="35556759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Stack Organization</a:t>
            </a:r>
          </a:p>
        </p:txBody>
      </p:sp>
      <p:sp>
        <p:nvSpPr>
          <p:cNvPr id="3" name="Content Placeholder 2"/>
          <p:cNvSpPr>
            <a:spLocks noGrp="1"/>
          </p:cNvSpPr>
          <p:nvPr>
            <p:ph idx="1"/>
          </p:nvPr>
        </p:nvSpPr>
        <p:spPr/>
        <p:txBody>
          <a:bodyPr>
            <a:normAutofit/>
          </a:bodyPr>
          <a:lstStyle/>
          <a:p>
            <a:pPr algn="just"/>
            <a:r>
              <a:rPr lang="en-US" dirty="0"/>
              <a:t>A stack is a storage device that stores information in such a manner that the item stored last is the first item retrieved (LIFO).</a:t>
            </a:r>
          </a:p>
          <a:p>
            <a:pPr algn="just"/>
            <a:r>
              <a:rPr lang="en-US" dirty="0"/>
              <a:t>The register that holds the address for the stack is called a stack pointer (SP) because its value always points at the top item in the stack. </a:t>
            </a:r>
          </a:p>
          <a:p>
            <a:pPr algn="just"/>
            <a:r>
              <a:rPr lang="en-US" dirty="0"/>
              <a:t>The physical registers of a stack are always available for reading or writing. It is the content of the word that is inserted or deleted.</a:t>
            </a:r>
          </a:p>
          <a:p>
            <a:pPr algn="just"/>
            <a:r>
              <a:rPr lang="en-US" dirty="0"/>
              <a:t>There are two types of stack organization</a:t>
            </a:r>
          </a:p>
          <a:p>
            <a:pPr marL="857230" lvl="1" indent="-457200">
              <a:buFont typeface="+mj-lt"/>
              <a:buAutoNum type="arabicPeriod"/>
            </a:pPr>
            <a:r>
              <a:rPr lang="en-US" dirty="0"/>
              <a:t>Register stack – built using registers</a:t>
            </a:r>
          </a:p>
          <a:p>
            <a:pPr marL="857230" lvl="1" indent="-457200">
              <a:buFont typeface="+mj-lt"/>
              <a:buAutoNum type="arabicPeriod"/>
            </a:pPr>
            <a:r>
              <a:rPr lang="en-US" dirty="0"/>
              <a:t>Memory stack – logical part of memory allocated as stack</a:t>
            </a:r>
          </a:p>
        </p:txBody>
      </p:sp>
    </p:spTree>
    <p:extLst>
      <p:ext uri="{BB962C8B-B14F-4D97-AF65-F5344CB8AC3E}">
        <p14:creationId xmlns:p14="http://schemas.microsoft.com/office/powerpoint/2010/main" val="3849450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Register Stack</a:t>
            </a:r>
          </a:p>
        </p:txBody>
      </p:sp>
      <p:graphicFrame>
        <p:nvGraphicFramePr>
          <p:cNvPr id="5" name="Table 4"/>
          <p:cNvGraphicFramePr>
            <a:graphicFrameLocks noGrp="1"/>
          </p:cNvGraphicFramePr>
          <p:nvPr>
            <p:extLst>
              <p:ext uri="{D42A27DB-BD31-4B8C-83A1-F6EECF244321}">
                <p14:modId xmlns:p14="http://schemas.microsoft.com/office/powerpoint/2010/main" val="3298365410"/>
              </p:ext>
            </p:extLst>
          </p:nvPr>
        </p:nvGraphicFramePr>
        <p:xfrm>
          <a:off x="4648200" y="1319897"/>
          <a:ext cx="3200400" cy="4380768"/>
        </p:xfrm>
        <a:graphic>
          <a:graphicData uri="http://schemas.openxmlformats.org/drawingml/2006/table">
            <a:tbl>
              <a:tblPr firstRow="1"/>
              <a:tblGrid>
                <a:gridCol w="3200400">
                  <a:extLst>
                    <a:ext uri="{9D8B030D-6E8A-4147-A177-3AD203B41FA5}">
                      <a16:colId xmlns:a16="http://schemas.microsoft.com/office/drawing/2014/main" val="20000"/>
                    </a:ext>
                  </a:extLst>
                </a:gridCol>
              </a:tblGrid>
              <a:tr h="0">
                <a:tc>
                  <a:txBody>
                    <a:bodyPr/>
                    <a:lstStyle/>
                    <a:p>
                      <a:endParaRPr lang="en-US" dirty="0"/>
                    </a:p>
                  </a:txBody>
                  <a:tcPr>
                    <a:lnL w="19050" cap="flat" cmpd="sng" algn="ctr">
                      <a:solidFill>
                        <a:schemeClr val="tx2"/>
                      </a:solidFill>
                      <a:prstDash val="solid"/>
                      <a:round/>
                      <a:headEnd type="none" w="med" len="med"/>
                      <a:tailEnd type="none" w="med" len="med"/>
                    </a:lnL>
                    <a:lnR w="19050" cap="flat" cmpd="sng" algn="ctr">
                      <a:solidFill>
                        <a:schemeClr val="tx2"/>
                      </a:solidFill>
                      <a:prstDash val="solid"/>
                      <a:round/>
                      <a:headEnd type="none" w="med" len="med"/>
                      <a:tailEnd type="none" w="med" len="med"/>
                    </a:lnR>
                    <a:lnT w="19050" cap="flat" cmpd="sng" algn="ctr">
                      <a:solidFill>
                        <a:schemeClr val="tx2"/>
                      </a:solidFill>
                      <a:prstDash val="solid"/>
                      <a:round/>
                      <a:headEnd type="none" w="med" len="med"/>
                      <a:tailEnd type="none" w="med" len="med"/>
                    </a:lnT>
                    <a:lnB w="1905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10000"/>
                  </a:ext>
                </a:extLst>
              </a:tr>
              <a:tr h="2107718">
                <a:tc>
                  <a:txBody>
                    <a:bodyPr/>
                    <a:lstStyle/>
                    <a:p>
                      <a:endParaRPr lang="en-US" dirty="0"/>
                    </a:p>
                  </a:txBody>
                  <a:tcPr>
                    <a:lnL w="19050" cap="flat" cmpd="sng" algn="ctr">
                      <a:solidFill>
                        <a:schemeClr val="tx2"/>
                      </a:solidFill>
                      <a:prstDash val="solid"/>
                      <a:round/>
                      <a:headEnd type="none" w="med" len="med"/>
                      <a:tailEnd type="none" w="med" len="med"/>
                    </a:lnL>
                    <a:lnR w="19050" cap="flat" cmpd="sng" algn="ctr">
                      <a:solidFill>
                        <a:schemeClr val="tx2"/>
                      </a:solidFill>
                      <a:prstDash val="solid"/>
                      <a:round/>
                      <a:headEnd type="none" w="med" len="med"/>
                      <a:tailEnd type="none" w="med" len="med"/>
                    </a:lnR>
                    <a:lnT w="19050" cap="flat" cmpd="sng" algn="ctr">
                      <a:solidFill>
                        <a:schemeClr val="tx2"/>
                      </a:solidFill>
                      <a:prstDash val="solid"/>
                      <a:round/>
                      <a:headEnd type="none" w="med" len="med"/>
                      <a:tailEnd type="none" w="med" len="med"/>
                    </a:lnT>
                    <a:lnB w="1905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10001"/>
                  </a:ext>
                </a:extLst>
              </a:tr>
              <a:tr h="381458">
                <a:tc>
                  <a:txBody>
                    <a:bodyPr/>
                    <a:lstStyle/>
                    <a:p>
                      <a:endParaRPr lang="en-US" dirty="0"/>
                    </a:p>
                  </a:txBody>
                  <a:tcPr>
                    <a:lnL w="19050" cap="flat" cmpd="sng" algn="ctr">
                      <a:solidFill>
                        <a:schemeClr val="tx2"/>
                      </a:solidFill>
                      <a:prstDash val="solid"/>
                      <a:round/>
                      <a:headEnd type="none" w="med" len="med"/>
                      <a:tailEnd type="none" w="med" len="med"/>
                    </a:lnL>
                    <a:lnR w="19050" cap="flat" cmpd="sng" algn="ctr">
                      <a:solidFill>
                        <a:schemeClr val="tx2"/>
                      </a:solidFill>
                      <a:prstDash val="solid"/>
                      <a:round/>
                      <a:headEnd type="none" w="med" len="med"/>
                      <a:tailEnd type="none" w="med" len="med"/>
                    </a:lnR>
                    <a:lnT w="19050" cap="flat" cmpd="sng" algn="ctr">
                      <a:solidFill>
                        <a:schemeClr val="tx2"/>
                      </a:solidFill>
                      <a:prstDash val="solid"/>
                      <a:round/>
                      <a:headEnd type="none" w="med" len="med"/>
                      <a:tailEnd type="none" w="med" len="med"/>
                    </a:lnT>
                    <a:lnB w="1905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10002"/>
                  </a:ext>
                </a:extLst>
              </a:tr>
              <a:tr h="381458">
                <a:tc>
                  <a:txBody>
                    <a:bodyPr/>
                    <a:lstStyle/>
                    <a:p>
                      <a:pPr algn="ctr"/>
                      <a:r>
                        <a:rPr lang="en-US" dirty="0"/>
                        <a:t>C</a:t>
                      </a:r>
                      <a:endParaRPr lang="en-US" dirty="0">
                        <a:solidFill>
                          <a:schemeClr val="tx1"/>
                        </a:solidFill>
                      </a:endParaRPr>
                    </a:p>
                  </a:txBody>
                  <a:tcPr>
                    <a:lnL w="19050" cap="flat" cmpd="sng" algn="ctr">
                      <a:solidFill>
                        <a:schemeClr val="tx2"/>
                      </a:solidFill>
                      <a:prstDash val="solid"/>
                      <a:round/>
                      <a:headEnd type="none" w="med" len="med"/>
                      <a:tailEnd type="none" w="med" len="med"/>
                    </a:lnL>
                    <a:lnR w="19050" cap="flat" cmpd="sng" algn="ctr">
                      <a:solidFill>
                        <a:schemeClr val="tx2"/>
                      </a:solidFill>
                      <a:prstDash val="solid"/>
                      <a:round/>
                      <a:headEnd type="none" w="med" len="med"/>
                      <a:tailEnd type="none" w="med" len="med"/>
                    </a:lnR>
                    <a:lnT w="19050" cap="flat" cmpd="sng" algn="ctr">
                      <a:solidFill>
                        <a:schemeClr val="tx2"/>
                      </a:solidFill>
                      <a:prstDash val="solid"/>
                      <a:round/>
                      <a:headEnd type="none" w="med" len="med"/>
                      <a:tailEnd type="none" w="med" len="med"/>
                    </a:lnT>
                    <a:lnB w="1905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10003"/>
                  </a:ext>
                </a:extLst>
              </a:tr>
              <a:tr h="381458">
                <a:tc>
                  <a:txBody>
                    <a:bodyPr/>
                    <a:lstStyle/>
                    <a:p>
                      <a:pPr algn="ctr"/>
                      <a:r>
                        <a:rPr lang="en-US" dirty="0"/>
                        <a:t>B</a:t>
                      </a:r>
                      <a:endParaRPr lang="en-US" dirty="0">
                        <a:solidFill>
                          <a:schemeClr val="tx1"/>
                        </a:solidFill>
                      </a:endParaRPr>
                    </a:p>
                  </a:txBody>
                  <a:tcPr>
                    <a:lnL w="19050" cap="flat" cmpd="sng" algn="ctr">
                      <a:solidFill>
                        <a:schemeClr val="tx2"/>
                      </a:solidFill>
                      <a:prstDash val="solid"/>
                      <a:round/>
                      <a:headEnd type="none" w="med" len="med"/>
                      <a:tailEnd type="none" w="med" len="med"/>
                    </a:lnL>
                    <a:lnR w="19050" cap="flat" cmpd="sng" algn="ctr">
                      <a:solidFill>
                        <a:schemeClr val="tx2"/>
                      </a:solidFill>
                      <a:prstDash val="solid"/>
                      <a:round/>
                      <a:headEnd type="none" w="med" len="med"/>
                      <a:tailEnd type="none" w="med" len="med"/>
                    </a:lnR>
                    <a:lnT w="19050" cap="flat" cmpd="sng" algn="ctr">
                      <a:solidFill>
                        <a:schemeClr val="tx2"/>
                      </a:solidFill>
                      <a:prstDash val="solid"/>
                      <a:round/>
                      <a:headEnd type="none" w="med" len="med"/>
                      <a:tailEnd type="none" w="med" len="med"/>
                    </a:lnT>
                    <a:lnB w="1905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10004"/>
                  </a:ext>
                </a:extLst>
              </a:tr>
              <a:tr h="381458">
                <a:tc>
                  <a:txBody>
                    <a:bodyPr/>
                    <a:lstStyle/>
                    <a:p>
                      <a:pPr algn="ctr"/>
                      <a:r>
                        <a:rPr lang="en-US" dirty="0"/>
                        <a:t>A</a:t>
                      </a:r>
                      <a:endParaRPr lang="en-US" dirty="0">
                        <a:solidFill>
                          <a:schemeClr val="tx1"/>
                        </a:solidFill>
                      </a:endParaRPr>
                    </a:p>
                  </a:txBody>
                  <a:tcPr>
                    <a:lnL w="19050" cap="flat" cmpd="sng" algn="ctr">
                      <a:solidFill>
                        <a:schemeClr val="tx2"/>
                      </a:solidFill>
                      <a:prstDash val="solid"/>
                      <a:round/>
                      <a:headEnd type="none" w="med" len="med"/>
                      <a:tailEnd type="none" w="med" len="med"/>
                    </a:lnL>
                    <a:lnR w="19050" cap="flat" cmpd="sng" algn="ctr">
                      <a:solidFill>
                        <a:schemeClr val="tx2"/>
                      </a:solidFill>
                      <a:prstDash val="solid"/>
                      <a:round/>
                      <a:headEnd type="none" w="med" len="med"/>
                      <a:tailEnd type="none" w="med" len="med"/>
                    </a:lnR>
                    <a:lnT w="19050" cap="flat" cmpd="sng" algn="ctr">
                      <a:solidFill>
                        <a:schemeClr val="tx2"/>
                      </a:solidFill>
                      <a:prstDash val="solid"/>
                      <a:round/>
                      <a:headEnd type="none" w="med" len="med"/>
                      <a:tailEnd type="none" w="med" len="med"/>
                    </a:lnT>
                    <a:lnB w="1905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10005"/>
                  </a:ext>
                </a:extLst>
              </a:tr>
              <a:tr h="381458">
                <a:tc>
                  <a:txBody>
                    <a:bodyPr/>
                    <a:lstStyle/>
                    <a:p>
                      <a:pPr algn="ctr"/>
                      <a:endParaRPr lang="en-US" dirty="0">
                        <a:solidFill>
                          <a:schemeClr val="tx1"/>
                        </a:solidFill>
                      </a:endParaRPr>
                    </a:p>
                  </a:txBody>
                  <a:tcPr>
                    <a:lnL w="19050" cap="flat" cmpd="sng" algn="ctr">
                      <a:solidFill>
                        <a:schemeClr val="tx2"/>
                      </a:solidFill>
                      <a:prstDash val="solid"/>
                      <a:round/>
                      <a:headEnd type="none" w="med" len="med"/>
                      <a:tailEnd type="none" w="med" len="med"/>
                    </a:lnL>
                    <a:lnR w="19050" cap="flat" cmpd="sng" algn="ctr">
                      <a:solidFill>
                        <a:schemeClr val="tx2"/>
                      </a:solidFill>
                      <a:prstDash val="solid"/>
                      <a:round/>
                      <a:headEnd type="none" w="med" len="med"/>
                      <a:tailEnd type="none" w="med" len="med"/>
                    </a:lnR>
                    <a:lnT w="19050" cap="flat" cmpd="sng" algn="ctr">
                      <a:solidFill>
                        <a:schemeClr val="tx2"/>
                      </a:solidFill>
                      <a:prstDash val="solid"/>
                      <a:round/>
                      <a:headEnd type="none" w="med" len="med"/>
                      <a:tailEnd type="none" w="med" len="med"/>
                    </a:lnT>
                    <a:lnB w="1905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10006"/>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4293628450"/>
              </p:ext>
            </p:extLst>
          </p:nvPr>
        </p:nvGraphicFramePr>
        <p:xfrm>
          <a:off x="4648200" y="5953760"/>
          <a:ext cx="3200400" cy="370840"/>
        </p:xfrm>
        <a:graphic>
          <a:graphicData uri="http://schemas.openxmlformats.org/drawingml/2006/table">
            <a:tbl>
              <a:tblPr firstRow="1">
                <a:tableStyleId>{5C22544A-7EE6-4342-B048-85BDC9FD1C3A}</a:tableStyleId>
              </a:tblPr>
              <a:tblGrid>
                <a:gridCol w="3200400">
                  <a:extLst>
                    <a:ext uri="{9D8B030D-6E8A-4147-A177-3AD203B41FA5}">
                      <a16:colId xmlns:a16="http://schemas.microsoft.com/office/drawing/2014/main" val="20000"/>
                    </a:ext>
                  </a:extLst>
                </a:gridCol>
              </a:tblGrid>
              <a:tr h="370840">
                <a:tc>
                  <a:txBody>
                    <a:bodyPr/>
                    <a:lstStyle/>
                    <a:p>
                      <a:pPr algn="ctr"/>
                      <a:r>
                        <a:rPr lang="en-US" b="0" dirty="0">
                          <a:solidFill>
                            <a:schemeClr val="tx1"/>
                          </a:solidFill>
                        </a:rPr>
                        <a:t>DR</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965330242"/>
              </p:ext>
            </p:extLst>
          </p:nvPr>
        </p:nvGraphicFramePr>
        <p:xfrm>
          <a:off x="533400" y="1752600"/>
          <a:ext cx="1600200" cy="370840"/>
        </p:xfrm>
        <a:graphic>
          <a:graphicData uri="http://schemas.openxmlformats.org/drawingml/2006/table">
            <a:tbl>
              <a:tblPr firstRow="1">
                <a:tableStyleId>{5C22544A-7EE6-4342-B048-85BDC9FD1C3A}</a:tableStyleId>
              </a:tblPr>
              <a:tblGrid>
                <a:gridCol w="1600200">
                  <a:extLst>
                    <a:ext uri="{9D8B030D-6E8A-4147-A177-3AD203B41FA5}">
                      <a16:colId xmlns:a16="http://schemas.microsoft.com/office/drawing/2014/main" val="20000"/>
                    </a:ext>
                  </a:extLst>
                </a:gridCol>
              </a:tblGrid>
              <a:tr h="370840">
                <a:tc>
                  <a:txBody>
                    <a:bodyPr/>
                    <a:lstStyle/>
                    <a:p>
                      <a:pPr algn="ctr"/>
                      <a:r>
                        <a:rPr lang="en-US" b="0" dirty="0">
                          <a:solidFill>
                            <a:schemeClr val="tx1"/>
                          </a:solidFill>
                        </a:rPr>
                        <a:t>FULL</a:t>
                      </a:r>
                    </a:p>
                  </a:txBody>
                  <a:tcPr>
                    <a:lnL w="19050" cap="flat" cmpd="sng" algn="ctr">
                      <a:solidFill>
                        <a:schemeClr val="tx2"/>
                      </a:solidFill>
                      <a:prstDash val="solid"/>
                      <a:round/>
                      <a:headEnd type="none" w="med" len="med"/>
                      <a:tailEnd type="none" w="med" len="med"/>
                    </a:lnL>
                    <a:lnR w="19050" cap="flat" cmpd="sng" algn="ctr">
                      <a:solidFill>
                        <a:schemeClr val="tx2"/>
                      </a:solidFill>
                      <a:prstDash val="solid"/>
                      <a:round/>
                      <a:headEnd type="none" w="med" len="med"/>
                      <a:tailEnd type="none" w="med" len="med"/>
                    </a:lnR>
                    <a:lnT w="19050" cap="flat" cmpd="sng" algn="ctr">
                      <a:solidFill>
                        <a:schemeClr val="tx2"/>
                      </a:solidFill>
                      <a:prstDash val="solid"/>
                      <a:round/>
                      <a:headEnd type="none" w="med" len="med"/>
                      <a:tailEnd type="none" w="med" len="med"/>
                    </a:lnT>
                    <a:lnB w="1905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371656532"/>
              </p:ext>
            </p:extLst>
          </p:nvPr>
        </p:nvGraphicFramePr>
        <p:xfrm>
          <a:off x="2443162" y="1752600"/>
          <a:ext cx="1600200" cy="370840"/>
        </p:xfrm>
        <a:graphic>
          <a:graphicData uri="http://schemas.openxmlformats.org/drawingml/2006/table">
            <a:tbl>
              <a:tblPr firstRow="1">
                <a:tableStyleId>{5C22544A-7EE6-4342-B048-85BDC9FD1C3A}</a:tableStyleId>
              </a:tblPr>
              <a:tblGrid>
                <a:gridCol w="1600200">
                  <a:extLst>
                    <a:ext uri="{9D8B030D-6E8A-4147-A177-3AD203B41FA5}">
                      <a16:colId xmlns:a16="http://schemas.microsoft.com/office/drawing/2014/main" val="20000"/>
                    </a:ext>
                  </a:extLst>
                </a:gridCol>
              </a:tblGrid>
              <a:tr h="370840">
                <a:tc>
                  <a:txBody>
                    <a:bodyPr/>
                    <a:lstStyle/>
                    <a:p>
                      <a:pPr algn="ctr"/>
                      <a:r>
                        <a:rPr lang="en-US" sz="1800" b="0" kern="1200" dirty="0">
                          <a:solidFill>
                            <a:schemeClr val="tx1"/>
                          </a:solidFill>
                          <a:latin typeface="+mn-lt"/>
                          <a:ea typeface="+mn-ea"/>
                          <a:cs typeface="+mn-cs"/>
                        </a:rPr>
                        <a:t>EMTY</a:t>
                      </a:r>
                    </a:p>
                  </a:txBody>
                  <a:tcPr>
                    <a:lnL w="19050" cap="flat" cmpd="sng" algn="ctr">
                      <a:solidFill>
                        <a:schemeClr val="tx2"/>
                      </a:solidFill>
                      <a:prstDash val="solid"/>
                      <a:round/>
                      <a:headEnd type="none" w="med" len="med"/>
                      <a:tailEnd type="none" w="med" len="med"/>
                    </a:lnL>
                    <a:lnR w="19050" cap="flat" cmpd="sng" algn="ctr">
                      <a:solidFill>
                        <a:schemeClr val="tx2"/>
                      </a:solidFill>
                      <a:prstDash val="solid"/>
                      <a:round/>
                      <a:headEnd type="none" w="med" len="med"/>
                      <a:tailEnd type="none" w="med" len="med"/>
                    </a:lnR>
                    <a:lnT w="19050" cap="flat" cmpd="sng" algn="ctr">
                      <a:solidFill>
                        <a:schemeClr val="tx2"/>
                      </a:solidFill>
                      <a:prstDash val="solid"/>
                      <a:round/>
                      <a:headEnd type="none" w="med" len="med"/>
                      <a:tailEnd type="none" w="med" len="med"/>
                    </a:lnT>
                    <a:lnB w="1905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1845042009"/>
              </p:ext>
            </p:extLst>
          </p:nvPr>
        </p:nvGraphicFramePr>
        <p:xfrm>
          <a:off x="1643062" y="4171180"/>
          <a:ext cx="1600200" cy="370840"/>
        </p:xfrm>
        <a:graphic>
          <a:graphicData uri="http://schemas.openxmlformats.org/drawingml/2006/table">
            <a:tbl>
              <a:tblPr firstRow="1">
                <a:tableStyleId>{5C22544A-7EE6-4342-B048-85BDC9FD1C3A}</a:tableStyleId>
              </a:tblPr>
              <a:tblGrid>
                <a:gridCol w="1600200">
                  <a:extLst>
                    <a:ext uri="{9D8B030D-6E8A-4147-A177-3AD203B41FA5}">
                      <a16:colId xmlns:a16="http://schemas.microsoft.com/office/drawing/2014/main" val="20000"/>
                    </a:ext>
                  </a:extLst>
                </a:gridCol>
              </a:tblGrid>
              <a:tr h="370840">
                <a:tc>
                  <a:txBody>
                    <a:bodyPr/>
                    <a:lstStyle/>
                    <a:p>
                      <a:pPr algn="ctr"/>
                      <a:r>
                        <a:rPr lang="en-US" sz="1800" b="0" kern="1200" dirty="0">
                          <a:solidFill>
                            <a:schemeClr val="tx1"/>
                          </a:solidFill>
                          <a:latin typeface="+mn-lt"/>
                          <a:ea typeface="+mn-ea"/>
                          <a:cs typeface="+mn-cs"/>
                        </a:rPr>
                        <a:t>SP</a:t>
                      </a:r>
                    </a:p>
                  </a:txBody>
                  <a:tcPr>
                    <a:lnL w="19050" cap="flat" cmpd="sng" algn="ctr">
                      <a:solidFill>
                        <a:schemeClr val="tx2"/>
                      </a:solidFill>
                      <a:prstDash val="solid"/>
                      <a:round/>
                      <a:headEnd type="none" w="med" len="med"/>
                      <a:tailEnd type="none" w="med" len="med"/>
                    </a:lnL>
                    <a:lnR w="19050" cap="flat" cmpd="sng" algn="ctr">
                      <a:solidFill>
                        <a:schemeClr val="tx2"/>
                      </a:solidFill>
                      <a:prstDash val="solid"/>
                      <a:round/>
                      <a:headEnd type="none" w="med" len="med"/>
                      <a:tailEnd type="none" w="med" len="med"/>
                    </a:lnR>
                    <a:lnT w="19050" cap="flat" cmpd="sng" algn="ctr">
                      <a:solidFill>
                        <a:schemeClr val="tx2"/>
                      </a:solidFill>
                      <a:prstDash val="solid"/>
                      <a:round/>
                      <a:headEnd type="none" w="med" len="med"/>
                      <a:tailEnd type="none" w="med" len="med"/>
                    </a:lnT>
                    <a:lnB w="1905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10" name="TextBox 9"/>
          <p:cNvSpPr txBox="1"/>
          <p:nvPr/>
        </p:nvSpPr>
        <p:spPr>
          <a:xfrm>
            <a:off x="7924800" y="1295400"/>
            <a:ext cx="418704" cy="369332"/>
          </a:xfrm>
          <a:prstGeom prst="rect">
            <a:avLst/>
          </a:prstGeom>
          <a:noFill/>
        </p:spPr>
        <p:txBody>
          <a:bodyPr wrap="none" rtlCol="0">
            <a:spAutoFit/>
          </a:bodyPr>
          <a:lstStyle/>
          <a:p>
            <a:r>
              <a:rPr lang="en-US" dirty="0"/>
              <a:t>63</a:t>
            </a:r>
          </a:p>
        </p:txBody>
      </p:sp>
      <p:sp>
        <p:nvSpPr>
          <p:cNvPr id="11" name="TextBox 10"/>
          <p:cNvSpPr txBox="1"/>
          <p:nvPr/>
        </p:nvSpPr>
        <p:spPr>
          <a:xfrm>
            <a:off x="7924800" y="4126468"/>
            <a:ext cx="301686" cy="369332"/>
          </a:xfrm>
          <a:prstGeom prst="rect">
            <a:avLst/>
          </a:prstGeom>
          <a:noFill/>
        </p:spPr>
        <p:txBody>
          <a:bodyPr wrap="none" rtlCol="0">
            <a:spAutoFit/>
          </a:bodyPr>
          <a:lstStyle/>
          <a:p>
            <a:r>
              <a:rPr lang="en-US" dirty="0"/>
              <a:t>3</a:t>
            </a:r>
          </a:p>
        </p:txBody>
      </p:sp>
      <p:sp>
        <p:nvSpPr>
          <p:cNvPr id="12" name="TextBox 11"/>
          <p:cNvSpPr txBox="1"/>
          <p:nvPr/>
        </p:nvSpPr>
        <p:spPr>
          <a:xfrm>
            <a:off x="7924800" y="4507468"/>
            <a:ext cx="301686" cy="369332"/>
          </a:xfrm>
          <a:prstGeom prst="rect">
            <a:avLst/>
          </a:prstGeom>
          <a:noFill/>
        </p:spPr>
        <p:txBody>
          <a:bodyPr wrap="none" rtlCol="0">
            <a:spAutoFit/>
          </a:bodyPr>
          <a:lstStyle/>
          <a:p>
            <a:r>
              <a:rPr lang="en-US" dirty="0"/>
              <a:t>2</a:t>
            </a:r>
          </a:p>
        </p:txBody>
      </p:sp>
      <p:sp>
        <p:nvSpPr>
          <p:cNvPr id="13" name="TextBox 12"/>
          <p:cNvSpPr txBox="1"/>
          <p:nvPr/>
        </p:nvSpPr>
        <p:spPr>
          <a:xfrm>
            <a:off x="7924800" y="4888468"/>
            <a:ext cx="301686" cy="369332"/>
          </a:xfrm>
          <a:prstGeom prst="rect">
            <a:avLst/>
          </a:prstGeom>
          <a:noFill/>
        </p:spPr>
        <p:txBody>
          <a:bodyPr wrap="none" rtlCol="0">
            <a:spAutoFit/>
          </a:bodyPr>
          <a:lstStyle/>
          <a:p>
            <a:r>
              <a:rPr lang="en-US" dirty="0"/>
              <a:t>1</a:t>
            </a:r>
          </a:p>
        </p:txBody>
      </p:sp>
      <p:sp>
        <p:nvSpPr>
          <p:cNvPr id="14" name="TextBox 13"/>
          <p:cNvSpPr txBox="1"/>
          <p:nvPr/>
        </p:nvSpPr>
        <p:spPr>
          <a:xfrm>
            <a:off x="7924800" y="5269468"/>
            <a:ext cx="301686" cy="369332"/>
          </a:xfrm>
          <a:prstGeom prst="rect">
            <a:avLst/>
          </a:prstGeom>
          <a:noFill/>
        </p:spPr>
        <p:txBody>
          <a:bodyPr wrap="none" rtlCol="0">
            <a:spAutoFit/>
          </a:bodyPr>
          <a:lstStyle/>
          <a:p>
            <a:r>
              <a:rPr lang="en-US" dirty="0"/>
              <a:t>0</a:t>
            </a:r>
          </a:p>
        </p:txBody>
      </p:sp>
      <p:sp>
        <p:nvSpPr>
          <p:cNvPr id="16" name="TextBox 15"/>
          <p:cNvSpPr txBox="1"/>
          <p:nvPr/>
        </p:nvSpPr>
        <p:spPr>
          <a:xfrm>
            <a:off x="7924800" y="3733800"/>
            <a:ext cx="301686" cy="369332"/>
          </a:xfrm>
          <a:prstGeom prst="rect">
            <a:avLst/>
          </a:prstGeom>
          <a:noFill/>
        </p:spPr>
        <p:txBody>
          <a:bodyPr wrap="none" rtlCol="0">
            <a:spAutoFit/>
          </a:bodyPr>
          <a:lstStyle/>
          <a:p>
            <a:r>
              <a:rPr lang="en-US" dirty="0"/>
              <a:t>4</a:t>
            </a:r>
          </a:p>
        </p:txBody>
      </p:sp>
      <p:sp>
        <p:nvSpPr>
          <p:cNvPr id="17" name="TextBox 16"/>
          <p:cNvSpPr txBox="1"/>
          <p:nvPr/>
        </p:nvSpPr>
        <p:spPr>
          <a:xfrm>
            <a:off x="7924800" y="838200"/>
            <a:ext cx="933461" cy="369332"/>
          </a:xfrm>
          <a:prstGeom prst="rect">
            <a:avLst/>
          </a:prstGeom>
          <a:noFill/>
        </p:spPr>
        <p:txBody>
          <a:bodyPr wrap="none" rtlCol="0">
            <a:spAutoFit/>
          </a:bodyPr>
          <a:lstStyle/>
          <a:p>
            <a:r>
              <a:rPr lang="en-US" dirty="0"/>
              <a:t>Address</a:t>
            </a:r>
          </a:p>
        </p:txBody>
      </p:sp>
      <p:cxnSp>
        <p:nvCxnSpPr>
          <p:cNvPr id="19" name="Straight Arrow Connector 18"/>
          <p:cNvCxnSpPr/>
          <p:nvPr/>
        </p:nvCxnSpPr>
        <p:spPr>
          <a:xfrm>
            <a:off x="8110536" y="1149217"/>
            <a:ext cx="0" cy="213640"/>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3243262" y="4341114"/>
            <a:ext cx="1404938" cy="0"/>
          </a:xfrm>
          <a:prstGeom prst="straightConnector1">
            <a:avLst/>
          </a:prstGeom>
          <a:ln w="25400">
            <a:solidFill>
              <a:schemeClr val="tx2"/>
            </a:solidFill>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77192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33722</TotalTime>
  <Words>4538</Words>
  <Application>Microsoft Office PowerPoint</Application>
  <PresentationFormat>On-screen Show (4:3)</PresentationFormat>
  <Paragraphs>774</Paragraphs>
  <Slides>64</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64</vt:i4>
      </vt:variant>
    </vt:vector>
  </HeadingPairs>
  <TitlesOfParts>
    <vt:vector size="72" baseType="lpstr">
      <vt:lpstr>Arial</vt:lpstr>
      <vt:lpstr>Calibri</vt:lpstr>
      <vt:lpstr>Cambria Math</vt:lpstr>
      <vt:lpstr>Courier New</vt:lpstr>
      <vt:lpstr>Open Sans Extrabold</vt:lpstr>
      <vt:lpstr>Open Sans Semibold</vt:lpstr>
      <vt:lpstr>Wingdings</vt:lpstr>
      <vt:lpstr>Office Theme</vt:lpstr>
      <vt:lpstr>PowerPoint Presentation</vt:lpstr>
      <vt:lpstr>Topics to be covered</vt:lpstr>
      <vt:lpstr>General Register Organization</vt:lpstr>
      <vt:lpstr>PowerPoint Presentation</vt:lpstr>
      <vt:lpstr>General Register Organization</vt:lpstr>
      <vt:lpstr>General Register Organization</vt:lpstr>
      <vt:lpstr>Stack Organization</vt:lpstr>
      <vt:lpstr>Stack Organization</vt:lpstr>
      <vt:lpstr>Register Stack</vt:lpstr>
      <vt:lpstr>Register Stack</vt:lpstr>
      <vt:lpstr>Register Stack</vt:lpstr>
      <vt:lpstr>Memory Stack</vt:lpstr>
      <vt:lpstr>Memory Stack</vt:lpstr>
      <vt:lpstr>Memory Stack</vt:lpstr>
      <vt:lpstr>Reverse Polish Notation</vt:lpstr>
      <vt:lpstr>Evaluation of Arithmetic Expression</vt:lpstr>
      <vt:lpstr>Instruction Formats</vt:lpstr>
      <vt:lpstr>Instruction Formats</vt:lpstr>
      <vt:lpstr>Three Address Instruction</vt:lpstr>
      <vt:lpstr>Two Address Instruction</vt:lpstr>
      <vt:lpstr>One Address Instruction</vt:lpstr>
      <vt:lpstr>Zero Address Instruction</vt:lpstr>
      <vt:lpstr>RISC Instruction</vt:lpstr>
      <vt:lpstr>Addressing Modes</vt:lpstr>
      <vt:lpstr>Addressing Modes</vt:lpstr>
      <vt:lpstr>Addressing Modes</vt:lpstr>
      <vt:lpstr>1. Implied Mode</vt:lpstr>
      <vt:lpstr>2. Immediate Mode</vt:lpstr>
      <vt:lpstr>3. Register Mode</vt:lpstr>
      <vt:lpstr>4. Register Indirect Mode</vt:lpstr>
      <vt:lpstr>5. Autoincrement or Autodecrement Mode</vt:lpstr>
      <vt:lpstr>6. Direct Address Mode</vt:lpstr>
      <vt:lpstr>7. Indirect Address Mode</vt:lpstr>
      <vt:lpstr>8. Relative Address Mode</vt:lpstr>
      <vt:lpstr>9. Indexed Addressing Mode</vt:lpstr>
      <vt:lpstr>10. Base Register Addressing Mode</vt:lpstr>
      <vt:lpstr>Addressing Modes (Example)</vt:lpstr>
      <vt:lpstr>Data transfer &amp; manipulation instructions</vt:lpstr>
      <vt:lpstr>Data transfer instructions</vt:lpstr>
      <vt:lpstr>Data manipulation instructions</vt:lpstr>
      <vt:lpstr>1. Arithmetic Instructions</vt:lpstr>
      <vt:lpstr>2. Logical &amp; Bit Manipulation Instructions</vt:lpstr>
      <vt:lpstr>3. Shift Instructions</vt:lpstr>
      <vt:lpstr>Program Control</vt:lpstr>
      <vt:lpstr>Program Control</vt:lpstr>
      <vt:lpstr>Status Bit Conditions</vt:lpstr>
      <vt:lpstr>Status Bit Conditions</vt:lpstr>
      <vt:lpstr>Conditional Branch Instructions</vt:lpstr>
      <vt:lpstr>Conditional Branch Instructions</vt:lpstr>
      <vt:lpstr>Program Interrupt</vt:lpstr>
      <vt:lpstr>Program Interrupt</vt:lpstr>
      <vt:lpstr>Program Status Word (PSW)</vt:lpstr>
      <vt:lpstr>Types of interrupts</vt:lpstr>
      <vt:lpstr>1. External Interrupt</vt:lpstr>
      <vt:lpstr>2. Internal interrupts (Traps)</vt:lpstr>
      <vt:lpstr>3. Software interrupts</vt:lpstr>
      <vt:lpstr>Reduced Instruction Set Computer (RISC)</vt:lpstr>
      <vt:lpstr>Reduced Instruction Set Computer (RISC)</vt:lpstr>
      <vt:lpstr>Complex Instruction Set Computer (CISC)</vt:lpstr>
      <vt:lpstr>Complex Instruction Set Computer (CISC)</vt:lpstr>
      <vt:lpstr>Overlapped Register Window</vt:lpstr>
      <vt:lpstr>Overlapped Register Window</vt:lpstr>
      <vt:lpstr>Overlapped Register Window</vt:lpstr>
      <vt:lpstr>Questions asked in GTU exam</vt:lpstr>
    </vt:vector>
  </TitlesOfParts>
  <Company>Darshan Institute of Engg. &amp; Tech.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W5 of Computer Engineering (Why, What, When, Where, How)</dc:title>
  <dc:creator>Darshan Institute of Engg. &amp; Tech.</dc:creator>
  <cp:lastModifiedBy>Naimish Vadodariya</cp:lastModifiedBy>
  <cp:revision>1581</cp:revision>
  <dcterms:created xsi:type="dcterms:W3CDTF">2013-05-17T03:00:03Z</dcterms:created>
  <dcterms:modified xsi:type="dcterms:W3CDTF">2020-02-11T05:30:27Z</dcterms:modified>
</cp:coreProperties>
</file>