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324" r:id="rId2"/>
    <p:sldId id="269" r:id="rId3"/>
    <p:sldId id="270" r:id="rId4"/>
    <p:sldId id="273" r:id="rId5"/>
    <p:sldId id="274" r:id="rId6"/>
    <p:sldId id="275" r:id="rId7"/>
    <p:sldId id="276" r:id="rId8"/>
    <p:sldId id="258" r:id="rId9"/>
    <p:sldId id="260" r:id="rId10"/>
    <p:sldId id="262" r:id="rId11"/>
    <p:sldId id="271" r:id="rId12"/>
    <p:sldId id="263" r:id="rId13"/>
    <p:sldId id="277" r:id="rId14"/>
    <p:sldId id="264" r:id="rId15"/>
    <p:sldId id="265" r:id="rId16"/>
    <p:sldId id="278" r:id="rId17"/>
    <p:sldId id="266" r:id="rId18"/>
    <p:sldId id="267" r:id="rId19"/>
    <p:sldId id="268" r:id="rId20"/>
    <p:sldId id="279" r:id="rId21"/>
    <p:sldId id="280" r:id="rId22"/>
    <p:sldId id="281" r:id="rId23"/>
    <p:sldId id="282" r:id="rId24"/>
    <p:sldId id="283" r:id="rId25"/>
    <p:sldId id="284" r:id="rId26"/>
    <p:sldId id="285" r:id="rId27"/>
    <p:sldId id="322" r:id="rId28"/>
    <p:sldId id="32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6" r:id="rId59"/>
    <p:sldId id="317" r:id="rId60"/>
    <p:sldId id="315" r:id="rId61"/>
    <p:sldId id="318" r:id="rId62"/>
    <p:sldId id="319" r:id="rId63"/>
    <p:sldId id="321"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I7CxS2FYlrlk+UpMn1wUA==" hashData="GIkrfJJ3UYF+JguIJF5IxgrzFwf/5+OlNXNmTHNjsJSU5U8UCCuxjo78n7baZFsOMAk7IP8x7HFInuu1YpeSl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9F4"/>
    <a:srgbClr val="3B4A1E"/>
    <a:srgbClr val="006600"/>
    <a:srgbClr val="181E0C"/>
    <a:srgbClr val="34495E"/>
    <a:srgbClr val="E40524"/>
    <a:srgbClr val="FF6702"/>
    <a:srgbClr val="7D7D8F"/>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-2: Linked List - </a:t>
            </a:r>
            <a:r>
              <a:rPr lang="en-US"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77000"/>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Dr. </a:t>
              </a:r>
              <a:r>
                <a:rPr lang="en-US" sz="2000" b="1" dirty="0" err="1"/>
                <a:t>Pradyumansinh</a:t>
              </a:r>
              <a:r>
                <a:rPr lang="en-US" sz="2000" b="1" dirty="0"/>
                <a:t> </a:t>
              </a:r>
              <a:r>
                <a:rPr lang="en-US" sz="2000" b="1" dirty="0" err="1"/>
                <a:t>Jadeja</a:t>
              </a:r>
              <a:endParaRPr lang="en-US" sz="2000" b="1" dirty="0"/>
            </a:p>
          </p:txBody>
        </p:sp>
        <p:sp>
          <p:nvSpPr>
            <p:cNvPr id="23" name="TextBox 22"/>
            <p:cNvSpPr txBox="1"/>
            <p:nvPr/>
          </p:nvSpPr>
          <p:spPr>
            <a:xfrm>
              <a:off x="297914" y="5225106"/>
              <a:ext cx="3816885" cy="646331"/>
            </a:xfrm>
            <a:prstGeom prst="rect">
              <a:avLst/>
            </a:prstGeom>
            <a:noFill/>
          </p:spPr>
          <p:txBody>
            <a:bodyPr wrap="square" rtlCol="0">
              <a:spAutoFit/>
            </a:bodyPr>
            <a:lstStyle/>
            <a:p>
              <a:r>
                <a:rPr lang="en-US" dirty="0"/>
                <a:t>     9879461848</a:t>
              </a:r>
            </a:p>
            <a:p>
              <a:r>
                <a:rPr lang="en-US" dirty="0"/>
                <a:t>     pradyuman.jadeja@darshan.ac.in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59595B"/>
                  </a:solidFill>
                </a:endParaRPr>
              </a:p>
            </p:txBody>
          </p:sp>
          <p:grpSp>
            <p:nvGrpSpPr>
              <p:cNvPr id="47" name="Group 46"/>
              <p:cNvGrpSpPr/>
              <p:nvPr/>
            </p:nvGrpSpPr>
            <p:grpSpPr>
              <a:xfrm>
                <a:off x="-14748" y="986564"/>
                <a:ext cx="4014973" cy="1115763"/>
                <a:chOff x="-19391" y="1011603"/>
                <a:chExt cx="5278947" cy="1115763"/>
              </a:xfrm>
            </p:grpSpPr>
            <p:sp>
              <p:nvSpPr>
                <p:cNvPr id="51" name="Pentagon 50"/>
                <p:cNvSpPr/>
                <p:nvPr/>
              </p:nvSpPr>
              <p:spPr>
                <a:xfrm>
                  <a:off x="-19391" y="1011603"/>
                  <a:ext cx="5278947" cy="1075928"/>
                </a:xfrm>
                <a:prstGeom prst="homePlate">
                  <a:avLst/>
                </a:prstGeom>
                <a:solidFill>
                  <a:srgbClr val="03A9F4"/>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50148"/>
                  <a:ext cx="4181886" cy="1077218"/>
                </a:xfrm>
                <a:prstGeom prst="rect">
                  <a:avLst/>
                </a:prstGeom>
                <a:noFill/>
              </p:spPr>
              <p:txBody>
                <a:bodyPr wrap="square" rtlCol="0" anchor="ctr">
                  <a:spAutoFit/>
                </a:bodyPr>
                <a:lstStyle/>
                <a:p>
                  <a:r>
                    <a:rPr lang="en-US" sz="3200" b="1" dirty="0">
                      <a:solidFill>
                        <a:schemeClr val="bg1"/>
                      </a:solidFill>
                      <a:ea typeface="Open Sans Light" panose="020B0306030504020204" pitchFamily="34" charset="0"/>
                      <a:cs typeface="Open Sans Light" panose="020B0306030504020204" pitchFamily="34" charset="0"/>
                    </a:rPr>
                    <a:t>3130702</a:t>
                  </a:r>
                </a:p>
                <a:p>
                  <a:r>
                    <a:rPr lang="en-US" sz="3200" b="1" dirty="0">
                      <a:solidFill>
                        <a:schemeClr val="bg1"/>
                      </a:solidFill>
                      <a:ea typeface="Open Sans Light" panose="020B0306030504020204" pitchFamily="34" charset="0"/>
                      <a:cs typeface="Open Sans Light" panose="020B0306030504020204" pitchFamily="34" charset="0"/>
                    </a:rPr>
                    <a:t>Data Structure</a:t>
                  </a:r>
                </a:p>
              </p:txBody>
            </p:sp>
          </p:grpSp>
          <p:sp>
            <p:nvSpPr>
              <p:cNvPr id="48" name="TextBox 47"/>
              <p:cNvSpPr txBox="1"/>
              <p:nvPr/>
            </p:nvSpPr>
            <p:spPr>
              <a:xfrm>
                <a:off x="205492" y="2309948"/>
                <a:ext cx="4188156" cy="2185214"/>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 - 2</a:t>
                </a:r>
              </a:p>
              <a:p>
                <a:r>
                  <a:rPr lang="en-US" sz="6000" b="1" dirty="0">
                    <a:solidFill>
                      <a:schemeClr val="bg1"/>
                    </a:solidFill>
                    <a:ea typeface="Open Sans Bold" panose="020B0806030504020204" pitchFamily="34" charset="0"/>
                    <a:cs typeface="Open Sans Bold" panose="020B0806030504020204" pitchFamily="34" charset="0"/>
                  </a:rPr>
                  <a:t>Linked List</a:t>
                </a:r>
              </a:p>
              <a:p>
                <a:r>
                  <a:rPr lang="en-US" sz="3200" b="1" dirty="0">
                    <a:solidFill>
                      <a:schemeClr val="bg1"/>
                    </a:solidFill>
                    <a:ea typeface="Open Sans Bold" panose="020B0806030504020204" pitchFamily="34" charset="0"/>
                    <a:cs typeface="Open Sans Bold" panose="020B0806030504020204" pitchFamily="34" charset="0"/>
                  </a:rPr>
                  <a:t>Linear Data Structure</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 name="Picture 1"/>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rot="18900000">
            <a:off x="5703349" y="2478904"/>
            <a:ext cx="3550551" cy="1070801"/>
          </a:xfrm>
          <a:prstGeom prst="rect">
            <a:avLst/>
          </a:prstGeom>
        </p:spPr>
      </p:pic>
      <p:grpSp>
        <p:nvGrpSpPr>
          <p:cNvPr id="4" name="Group 3"/>
          <p:cNvGrpSpPr/>
          <p:nvPr/>
        </p:nvGrpSpPr>
        <p:grpSpPr>
          <a:xfrm>
            <a:off x="2526122" y="152400"/>
            <a:ext cx="6389278" cy="898003"/>
            <a:chOff x="2526122" y="152400"/>
            <a:chExt cx="6389278" cy="898003"/>
          </a:xfrm>
        </p:grpSpPr>
        <p:grpSp>
          <p:nvGrpSpPr>
            <p:cNvPr id="60" name="Group 59"/>
            <p:cNvGrpSpPr/>
            <p:nvPr/>
          </p:nvGrpSpPr>
          <p:grpSpPr>
            <a:xfrm>
              <a:off x="2526122" y="152400"/>
              <a:ext cx="1345198" cy="468287"/>
              <a:chOff x="951919" y="5486400"/>
              <a:chExt cx="1532242" cy="533400"/>
            </a:xfrm>
          </p:grpSpPr>
          <p:sp>
            <p:nvSpPr>
              <p:cNvPr id="61" name="Rectangle 60"/>
              <p:cNvSpPr/>
              <p:nvPr/>
            </p:nvSpPr>
            <p:spPr>
              <a:xfrm>
                <a:off x="951919"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2" name="Rectangle 61"/>
              <p:cNvSpPr/>
              <p:nvPr/>
            </p:nvSpPr>
            <p:spPr>
              <a:xfrm>
                <a:off x="1722161"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next</a:t>
                </a:r>
                <a:endParaRPr lang="en-US" b="1" dirty="0"/>
              </a:p>
            </p:txBody>
          </p:sp>
        </p:grpSp>
        <p:grpSp>
          <p:nvGrpSpPr>
            <p:cNvPr id="63" name="Group 62"/>
            <p:cNvGrpSpPr/>
            <p:nvPr/>
          </p:nvGrpSpPr>
          <p:grpSpPr>
            <a:xfrm>
              <a:off x="4225298" y="152400"/>
              <a:ext cx="1345198" cy="468287"/>
              <a:chOff x="951919" y="5486400"/>
              <a:chExt cx="1532242" cy="533400"/>
            </a:xfrm>
          </p:grpSpPr>
          <p:sp>
            <p:nvSpPr>
              <p:cNvPr id="64" name="Rectangle 63"/>
              <p:cNvSpPr/>
              <p:nvPr/>
            </p:nvSpPr>
            <p:spPr>
              <a:xfrm>
                <a:off x="951919"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65" name="Rectangle 64"/>
              <p:cNvSpPr/>
              <p:nvPr/>
            </p:nvSpPr>
            <p:spPr>
              <a:xfrm>
                <a:off x="1722161"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next</a:t>
                </a:r>
                <a:endParaRPr lang="en-US" b="1" dirty="0"/>
              </a:p>
            </p:txBody>
          </p:sp>
        </p:grpSp>
        <p:grpSp>
          <p:nvGrpSpPr>
            <p:cNvPr id="66" name="Group 65"/>
            <p:cNvGrpSpPr/>
            <p:nvPr/>
          </p:nvGrpSpPr>
          <p:grpSpPr>
            <a:xfrm>
              <a:off x="5897750" y="152400"/>
              <a:ext cx="1345198" cy="468287"/>
              <a:chOff x="951919" y="5486400"/>
              <a:chExt cx="1532242" cy="533400"/>
            </a:xfrm>
          </p:grpSpPr>
          <p:sp>
            <p:nvSpPr>
              <p:cNvPr id="67" name="Rectangle 66"/>
              <p:cNvSpPr/>
              <p:nvPr/>
            </p:nvSpPr>
            <p:spPr>
              <a:xfrm>
                <a:off x="951919"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68" name="Rectangle 67"/>
              <p:cNvSpPr/>
              <p:nvPr/>
            </p:nvSpPr>
            <p:spPr>
              <a:xfrm>
                <a:off x="1722161"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next</a:t>
                </a:r>
                <a:endParaRPr lang="en-US" b="1" dirty="0"/>
              </a:p>
            </p:txBody>
          </p:sp>
        </p:grpSp>
        <p:grpSp>
          <p:nvGrpSpPr>
            <p:cNvPr id="69" name="Group 68"/>
            <p:cNvGrpSpPr/>
            <p:nvPr/>
          </p:nvGrpSpPr>
          <p:grpSpPr>
            <a:xfrm>
              <a:off x="7570202" y="152400"/>
              <a:ext cx="1345198" cy="468287"/>
              <a:chOff x="951919" y="5486400"/>
              <a:chExt cx="1532242" cy="533400"/>
            </a:xfrm>
          </p:grpSpPr>
          <p:sp>
            <p:nvSpPr>
              <p:cNvPr id="70" name="Rectangle 69"/>
              <p:cNvSpPr/>
              <p:nvPr/>
            </p:nvSpPr>
            <p:spPr>
              <a:xfrm>
                <a:off x="951919"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71" name="Rectangle 70"/>
              <p:cNvSpPr/>
              <p:nvPr/>
            </p:nvSpPr>
            <p:spPr>
              <a:xfrm>
                <a:off x="1722161" y="5486400"/>
                <a:ext cx="762000" cy="533400"/>
              </a:xfrm>
              <a:prstGeom prst="rect">
                <a:avLst/>
              </a:prstGeom>
              <a:solidFill>
                <a:srgbClr val="03A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72" name="Straight Arrow Connector 71"/>
            <p:cNvCxnSpPr>
              <a:stCxn id="62" idx="3"/>
              <a:endCxn id="64" idx="1"/>
            </p:cNvCxnSpPr>
            <p:nvPr/>
          </p:nvCxnSpPr>
          <p:spPr>
            <a:xfrm>
              <a:off x="3871320" y="386543"/>
              <a:ext cx="35397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a:stCxn id="65" idx="3"/>
              <a:endCxn id="67" idx="1"/>
            </p:cNvCxnSpPr>
            <p:nvPr/>
          </p:nvCxnSpPr>
          <p:spPr>
            <a:xfrm>
              <a:off x="5570495" y="386543"/>
              <a:ext cx="32725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a:stCxn id="68" idx="3"/>
              <a:endCxn id="70" idx="1"/>
            </p:cNvCxnSpPr>
            <p:nvPr/>
          </p:nvCxnSpPr>
          <p:spPr>
            <a:xfrm>
              <a:off x="7242948" y="386543"/>
              <a:ext cx="32725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H="1">
              <a:off x="8239183" y="152400"/>
              <a:ext cx="676217" cy="468287"/>
            </a:xfrm>
            <a:prstGeom prst="line">
              <a:avLst/>
            </a:prstGeom>
          </p:spPr>
          <p:style>
            <a:lnRef idx="2">
              <a:schemeClr val="accent2"/>
            </a:lnRef>
            <a:fillRef idx="0">
              <a:schemeClr val="accent2"/>
            </a:fillRef>
            <a:effectRef idx="1">
              <a:schemeClr val="accent2"/>
            </a:effectRef>
            <a:fontRef idx="minor">
              <a:schemeClr val="tx1"/>
            </a:fontRef>
          </p:style>
        </p:cxnSp>
        <p:sp>
          <p:nvSpPr>
            <p:cNvPr id="76" name="TextBox 75"/>
            <p:cNvSpPr txBox="1"/>
            <p:nvPr/>
          </p:nvSpPr>
          <p:spPr>
            <a:xfrm>
              <a:off x="2871988" y="638673"/>
              <a:ext cx="614154" cy="324247"/>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78" name="Straight Arrow Connector 77"/>
            <p:cNvCxnSpPr>
              <a:endCxn id="71" idx="2"/>
            </p:cNvCxnSpPr>
            <p:nvPr/>
          </p:nvCxnSpPr>
          <p:spPr>
            <a:xfrm flipV="1">
              <a:off x="8580910" y="620687"/>
              <a:ext cx="0" cy="2675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8258093" y="888279"/>
              <a:ext cx="334490" cy="0"/>
            </a:xfrm>
            <a:prstGeom prst="line">
              <a:avLst/>
            </a:prstGeom>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7660520" y="726156"/>
              <a:ext cx="646242" cy="324247"/>
            </a:xfrm>
            <a:prstGeom prst="rect">
              <a:avLst/>
            </a:prstGeom>
            <a:noFill/>
          </p:spPr>
          <p:txBody>
            <a:bodyPr wrap="none" rtlCol="0">
              <a:spAutoFit/>
            </a:bodyPr>
            <a:lstStyle/>
            <a:p>
              <a:r>
                <a:rPr lang="en-IN" dirty="0"/>
                <a:t>NULL </a:t>
              </a:r>
              <a:endParaRPr lang="en-US" dirty="0"/>
            </a:p>
          </p:txBody>
        </p:sp>
      </p:grpSp>
    </p:spTree>
    <p:extLst>
      <p:ext uri="{BB962C8B-B14F-4D97-AF65-F5344CB8AC3E}">
        <p14:creationId xmlns:p14="http://schemas.microsoft.com/office/powerpoint/2010/main" val="122769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1"/>
          </p:nvPr>
        </p:nvSpPr>
        <p:spPr>
          <a:xfrm>
            <a:off x="190500" y="2895600"/>
            <a:ext cx="8763000" cy="2514600"/>
          </a:xfrm>
        </p:spPr>
        <p:txBody>
          <a:bodyPr>
            <a:normAutofit/>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FF0000"/>
                </a:solidFill>
              </a:rPr>
              <a:t>FIRST</a:t>
            </a:r>
            <a:r>
              <a:rPr lang="en-IN" dirty="0"/>
              <a:t>.</a:t>
            </a:r>
          </a:p>
          <a:p>
            <a:pPr>
              <a:buClr>
                <a:schemeClr val="tx1"/>
              </a:buClr>
            </a:pPr>
            <a:r>
              <a:rPr lang="en-IN" b="1" dirty="0">
                <a:solidFill>
                  <a:srgbClr val="FF0000"/>
                </a:solidFill>
              </a:rPr>
              <a:t>Limitation</a:t>
            </a:r>
            <a:r>
              <a:rPr lang="en-IN" dirty="0">
                <a:solidFill>
                  <a:srgbClr val="FF0000"/>
                </a:solidFill>
              </a:rPr>
              <a:t> </a:t>
            </a:r>
            <a:r>
              <a:rPr lang="en-IN" dirty="0"/>
              <a:t>of singly linked list is </a:t>
            </a:r>
            <a:r>
              <a:rPr lang="en-IN" b="1" dirty="0">
                <a:solidFill>
                  <a:srgbClr val="FF0000"/>
                </a:solidFill>
              </a:rPr>
              <a:t>we can traverse only in one direction</a:t>
            </a:r>
            <a:r>
              <a:rPr lang="en-IN" dirty="0"/>
              <a:t>, forward direction. </a:t>
            </a:r>
          </a:p>
          <a:p>
            <a:endParaRPr lang="en-US" dirty="0"/>
          </a:p>
        </p:txBody>
      </p:sp>
      <p:grpSp>
        <p:nvGrpSpPr>
          <p:cNvPr id="16" name="Group 15"/>
          <p:cNvGrpSpPr/>
          <p:nvPr/>
        </p:nvGrpSpPr>
        <p:grpSpPr>
          <a:xfrm>
            <a:off x="609600"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2545039" y="1383268"/>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4450039" y="1383268"/>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6355039" y="1383268"/>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2141842" y="1649968"/>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4077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5982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7117039" y="1383268"/>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693322" y="21452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33" name="Straight Arrow Connector 32"/>
          <p:cNvCxnSpPr>
            <a:endCxn id="14" idx="2"/>
          </p:cNvCxnSpPr>
          <p:nvPr/>
        </p:nvCxnSpPr>
        <p:spPr>
          <a:xfrm flipV="1">
            <a:off x="990600" y="191666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7506281" y="19166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7506281" y="2221468"/>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950701" y="2004536"/>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31302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3352800"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2800"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25132"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5295374"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4510618" y="2536314"/>
            <a:ext cx="784702"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5462234" y="2550831"/>
            <a:ext cx="1542410"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4902969" y="1850514"/>
            <a:ext cx="3163"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5676374" y="1850514"/>
            <a:ext cx="0" cy="7003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032844" y="1240079"/>
            <a:ext cx="457200" cy="190946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3505200" y="1806972"/>
            <a:ext cx="553998" cy="780022"/>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057374" y="1583814"/>
            <a:ext cx="49007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3429000"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890643" y="1600200"/>
            <a:ext cx="1474443" cy="1169551"/>
          </a:xfrm>
          <a:prstGeom prst="rect">
            <a:avLst/>
          </a:prstGeom>
          <a:noFill/>
        </p:spPr>
        <p:txBody>
          <a:bodyPr wrap="none" rtlCol="0">
            <a:spAutoFit/>
          </a:bodyPr>
          <a:lstStyle/>
          <a:p>
            <a:pPr algn="ctr"/>
            <a:r>
              <a:rPr lang="en-IN" sz="3500" b="1" dirty="0"/>
              <a:t>Typical</a:t>
            </a:r>
          </a:p>
          <a:p>
            <a:pPr algn="ctr"/>
            <a:r>
              <a:rPr lang="en-IN" sz="3500" b="1" dirty="0"/>
              <a:t>Node</a:t>
            </a:r>
          </a:p>
        </p:txBody>
      </p:sp>
      <p:sp>
        <p:nvSpPr>
          <p:cNvPr id="44" name="TextBox 43"/>
          <p:cNvSpPr txBox="1"/>
          <p:nvPr/>
        </p:nvSpPr>
        <p:spPr>
          <a:xfrm>
            <a:off x="490200" y="4267200"/>
            <a:ext cx="2580129" cy="1708160"/>
          </a:xfrm>
          <a:prstGeom prst="rect">
            <a:avLst/>
          </a:prstGeom>
          <a:noFill/>
        </p:spPr>
        <p:txBody>
          <a:bodyPr wrap="none" rtlCol="0">
            <a:spAutoFit/>
          </a:bodyPr>
          <a:lstStyle/>
          <a:p>
            <a:pPr algn="ctr"/>
            <a:r>
              <a:rPr lang="en-IN" sz="3500" b="1" dirty="0"/>
              <a:t>C Structure </a:t>
            </a:r>
          </a:p>
          <a:p>
            <a:pPr algn="ctr"/>
            <a:r>
              <a:rPr lang="en-IN" sz="3500" b="1" dirty="0"/>
              <a:t>to represent </a:t>
            </a:r>
          </a:p>
          <a:p>
            <a:pPr algn="ctr"/>
            <a:r>
              <a:rPr lang="en-IN" sz="3500" b="1" dirty="0"/>
              <a:t>a node</a:t>
            </a:r>
          </a:p>
        </p:txBody>
      </p:sp>
      <p:sp>
        <p:nvSpPr>
          <p:cNvPr id="3" name="TextBox 2"/>
          <p:cNvSpPr txBox="1"/>
          <p:nvPr/>
        </p:nvSpPr>
        <p:spPr>
          <a:xfrm>
            <a:off x="6930756" y="1695271"/>
            <a:ext cx="1603644"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chemeClr val="accent2"/>
                </a:solidFill>
              </a:rPr>
              <a:t>Info (Node) </a:t>
            </a:r>
          </a:p>
          <a:p>
            <a:pPr algn="ctr"/>
            <a:r>
              <a:rPr lang="en-IN" b="1" dirty="0">
                <a:solidFill>
                  <a:schemeClr val="accent2"/>
                </a:solidFill>
              </a:rPr>
              <a:t>Link (Node)</a:t>
            </a:r>
            <a:endParaRPr lang="en-US" b="1" dirty="0">
              <a:solidFill>
                <a:schemeClr val="accent2"/>
              </a:solidFill>
            </a:endParaRPr>
          </a:p>
        </p:txBody>
      </p:sp>
    </p:spTree>
    <p:extLst>
      <p:ext uri="{BB962C8B-B14F-4D97-AF65-F5344CB8AC3E}">
        <p14:creationId xmlns:p14="http://schemas.microsoft.com/office/powerpoint/2010/main" val="37749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Insert at first position</a:t>
            </a:r>
          </a:p>
          <a:p>
            <a:pPr marL="457200" indent="-457200">
              <a:buFont typeface="+mj-lt"/>
              <a:buAutoNum type="arabicPeriod"/>
            </a:pPr>
            <a:r>
              <a:rPr lang="en-US" dirty="0"/>
              <a:t>Insert at last position</a:t>
            </a:r>
          </a:p>
          <a:p>
            <a:pPr marL="457200" indent="-457200">
              <a:buFont typeface="+mj-lt"/>
              <a:buAutoNum type="arabicPeriod"/>
            </a:pPr>
            <a:r>
              <a:rPr lang="en-US" dirty="0"/>
              <a:t>Insert in Ordered Linked list</a:t>
            </a:r>
          </a:p>
          <a:p>
            <a:pPr marL="457200" indent="-457200">
              <a:buFont typeface="+mj-lt"/>
              <a:buAutoNum type="arabicPeriod"/>
            </a:pPr>
            <a:r>
              <a:rPr lang="en-US" dirty="0"/>
              <a:t>Delete Element</a:t>
            </a:r>
          </a:p>
          <a:p>
            <a:pPr marL="457200" indent="-457200">
              <a:buFont typeface="+mj-lt"/>
              <a:buAutoNum type="arabicPeriod"/>
            </a:pPr>
            <a:r>
              <a:rPr lang="en-US" dirty="0"/>
              <a:t>Copy Linked List</a:t>
            </a:r>
          </a:p>
        </p:txBody>
      </p:sp>
    </p:spTree>
    <p:extLst>
      <p:ext uri="{BB962C8B-B14F-4D97-AF65-F5344CB8AC3E}">
        <p14:creationId xmlns:p14="http://schemas.microsoft.com/office/powerpoint/2010/main" val="211598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a:xfrm>
            <a:off x="190500" y="990600"/>
            <a:ext cx="8763000" cy="2438400"/>
          </a:xfrm>
        </p:spPr>
        <p:txBody>
          <a:bodyPr/>
          <a:lstStyle/>
          <a:p>
            <a:r>
              <a:rPr lang="en-IN" dirty="0"/>
              <a:t>A </a:t>
            </a:r>
            <a:r>
              <a:rPr lang="en-IN" b="1" dirty="0">
                <a:solidFill>
                  <a:srgbClr val="FF0000"/>
                </a:solidFill>
              </a:rPr>
              <a:t>pool</a:t>
            </a:r>
            <a:r>
              <a:rPr lang="en-IN" dirty="0"/>
              <a:t> or list </a:t>
            </a:r>
            <a:r>
              <a:rPr lang="en-IN" b="1" dirty="0">
                <a:solidFill>
                  <a:srgbClr val="FF0000"/>
                </a:solidFill>
              </a:rPr>
              <a:t>of free nodes</a:t>
            </a:r>
            <a:r>
              <a:rPr lang="en-IN" dirty="0"/>
              <a:t>, which we refer to as the </a:t>
            </a:r>
            <a:r>
              <a:rPr lang="en-IN" b="1" dirty="0">
                <a:solidFill>
                  <a:srgbClr val="FF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p:txBody>
      </p:sp>
      <p:grpSp>
        <p:nvGrpSpPr>
          <p:cNvPr id="6" name="Group 5"/>
          <p:cNvGrpSpPr/>
          <p:nvPr/>
        </p:nvGrpSpPr>
        <p:grpSpPr>
          <a:xfrm>
            <a:off x="1295400" y="3581400"/>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295400" y="4267200"/>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295400" y="4953000"/>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295400" y="5943600"/>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117511" y="3625468"/>
            <a:ext cx="762000" cy="369332"/>
          </a:xfrm>
          <a:prstGeom prst="rect">
            <a:avLst/>
          </a:prstGeom>
          <a:noFill/>
        </p:spPr>
        <p:txBody>
          <a:bodyPr wrap="square" rtlCol="0">
            <a:spAutoFit/>
          </a:bodyPr>
          <a:lstStyle/>
          <a:p>
            <a:r>
              <a:rPr lang="en-IN" b="1" dirty="0">
                <a:solidFill>
                  <a:srgbClr val="FF0000"/>
                </a:solidFill>
              </a:rPr>
              <a:t>AVAIL</a:t>
            </a:r>
            <a:endParaRPr lang="en-US" b="1" dirty="0">
              <a:solidFill>
                <a:srgbClr val="FF0000"/>
              </a:solidFill>
            </a:endParaRPr>
          </a:p>
        </p:txBody>
      </p:sp>
      <p:cxnSp>
        <p:nvCxnSpPr>
          <p:cNvPr id="18" name="Straight Arrow Connector 17"/>
          <p:cNvCxnSpPr/>
          <p:nvPr/>
        </p:nvCxnSpPr>
        <p:spPr>
          <a:xfrm>
            <a:off x="2133600" y="4038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133600" y="47244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133600" y="54102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133600" y="5693885"/>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657600" y="3581400"/>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57600" y="4267200"/>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657600" y="4953000"/>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657600" y="5943600"/>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495800" y="4038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495800" y="47244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495800" y="54102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495800" y="5693885"/>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879511" y="38100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953000" y="3462278"/>
            <a:ext cx="4191000" cy="2862322"/>
          </a:xfrm>
          <a:prstGeom prst="rect">
            <a:avLst/>
          </a:prstGeom>
          <a:no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50" name="Group 49"/>
          <p:cNvGrpSpPr/>
          <p:nvPr/>
        </p:nvGrpSpPr>
        <p:grpSpPr>
          <a:xfrm>
            <a:off x="2403511" y="3745468"/>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FF0000"/>
                  </a:solidFill>
                </a:rPr>
                <a:t>AVAIL</a:t>
              </a:r>
              <a:endParaRPr lang="en-US" b="1" dirty="0">
                <a:solidFill>
                  <a:srgbClr val="FF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403511" y="3516868"/>
            <a:ext cx="762000" cy="369332"/>
          </a:xfrm>
          <a:prstGeom prst="rect">
            <a:avLst/>
          </a:prstGeom>
          <a:noFill/>
        </p:spPr>
        <p:txBody>
          <a:bodyPr wrap="square" rtlCol="0">
            <a:spAutoFit/>
          </a:bodyPr>
          <a:lstStyle/>
          <a:p>
            <a:r>
              <a:rPr lang="en-IN" b="1" dirty="0">
                <a:solidFill>
                  <a:srgbClr val="FF0000"/>
                </a:solidFill>
              </a:rPr>
              <a:t>NEW</a:t>
            </a:r>
            <a:endParaRPr lang="en-US" b="1" dirty="0">
              <a:solidFill>
                <a:srgbClr val="FF0000"/>
              </a:solidFill>
            </a:endParaRPr>
          </a:p>
        </p:txBody>
      </p:sp>
      <p:cxnSp>
        <p:nvCxnSpPr>
          <p:cNvPr id="49" name="Straight Arrow Connector 48"/>
          <p:cNvCxnSpPr>
            <a:stCxn id="48" idx="3"/>
          </p:cNvCxnSpPr>
          <p:nvPr/>
        </p:nvCxnSpPr>
        <p:spPr>
          <a:xfrm flipV="1">
            <a:off x="3165511" y="3701400"/>
            <a:ext cx="415889" cy="1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0944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5">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3.05556E-6 9.16031E-7 L 3.05556E-6 0.07148 " pathEditMode="relative" rAng="0" ptsTypes="AA">
                                      <p:cBhvr>
                                        <p:cTn id="92" dur="2000" fill="hold"/>
                                        <p:tgtEl>
                                          <p:spTgt spid="50"/>
                                        </p:tgtEl>
                                        <p:attrNameLst>
                                          <p:attrName>ppt_x</p:attrName>
                                          <p:attrName>ppt_y</p:attrName>
                                        </p:attrNameLst>
                                      </p:cBhvr>
                                      <p:rCtr x="0" y="35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 </a:t>
            </a:r>
            <a:r>
              <a:rPr lang="en-US" dirty="0" err="1"/>
              <a:t>X,First</a:t>
            </a:r>
            <a:r>
              <a:rPr lang="en-US" dirty="0"/>
              <a:t>)</a:t>
            </a:r>
          </a:p>
        </p:txBody>
      </p:sp>
      <p:sp>
        <p:nvSpPr>
          <p:cNvPr id="3" name="Content Placeholder 2"/>
          <p:cNvSpPr>
            <a:spLocks noGrp="1"/>
          </p:cNvSpPr>
          <p:nvPr>
            <p:ph idx="1"/>
          </p:nvPr>
        </p:nvSpPr>
        <p:spPr/>
        <p:txBody>
          <a:bodyPr/>
          <a:lstStyle/>
          <a:p>
            <a:r>
              <a:rPr lang="en-IN" dirty="0"/>
              <a:t>This function </a:t>
            </a:r>
            <a:r>
              <a:rPr lang="en-IN" b="1" dirty="0">
                <a:solidFill>
                  <a:srgbClr val="FF0000"/>
                </a:solidFill>
              </a:rPr>
              <a:t>inserts a new node at the first position </a:t>
            </a:r>
            <a:r>
              <a:rPr lang="en-IN" dirty="0"/>
              <a:t>of Singly linked list. </a:t>
            </a:r>
          </a:p>
          <a:p>
            <a:r>
              <a:rPr lang="en-IN" dirty="0"/>
              <a:t>This 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a:t>
            </a:r>
            <a:r>
              <a:rPr lang="en-IN" dirty="0">
                <a:solidFill>
                  <a:srgbClr val="FF0000"/>
                </a:solidFill>
              </a:rPr>
              <a:t> </a:t>
            </a:r>
            <a:r>
              <a:rPr lang="en-IN" dirty="0"/>
              <a:t>is a temporary pointer variable. </a:t>
            </a:r>
          </a:p>
        </p:txBody>
      </p:sp>
    </p:spTree>
    <p:extLst>
      <p:ext uri="{BB962C8B-B14F-4D97-AF65-F5344CB8AC3E}">
        <p14:creationId xmlns:p14="http://schemas.microsoft.com/office/powerpoint/2010/main" val="12550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228600" y="1111746"/>
            <a:ext cx="8686800" cy="48320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lumMod val="60000"/>
                    <a:lumOff val="40000"/>
                  </a:schemeClr>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lumMod val="60000"/>
                    <a:lumOff val="40000"/>
                  </a:schemeClr>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lumMod val="60000"/>
                    <a:lumOff val="40000"/>
                  </a:schemeClr>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lumMod val="60000"/>
                    <a:lumOff val="40000"/>
                  </a:schemeClr>
                </a:solidFill>
                <a:latin typeface="Consolas" pitchFamily="49" charset="0"/>
                <a:cs typeface="Consolas" pitchFamily="49" charset="0"/>
              </a:rPr>
              <a:t>4. [Initialize fields of new node and </a:t>
            </a:r>
          </a:p>
          <a:p>
            <a:r>
              <a:rPr lang="en-IN" sz="2200" b="1" dirty="0">
                <a:solidFill>
                  <a:schemeClr val="tx2">
                    <a:lumMod val="60000"/>
                    <a:lumOff val="40000"/>
                  </a:schemeClr>
                </a:solidFill>
                <a:latin typeface="Consolas" pitchFamily="49" charset="0"/>
                <a:cs typeface="Consolas" pitchFamily="49" charset="0"/>
              </a:rPr>
              <a:t>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lumMod val="60000"/>
                    <a:lumOff val="40000"/>
                  </a:schemeClr>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10193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INSERT(50,FIRST)</a:t>
            </a:r>
          </a:p>
        </p:txBody>
      </p:sp>
      <p:grpSp>
        <p:nvGrpSpPr>
          <p:cNvPr id="4" name="Group 3"/>
          <p:cNvGrpSpPr/>
          <p:nvPr/>
        </p:nvGrpSpPr>
        <p:grpSpPr>
          <a:xfrm>
            <a:off x="1561519" y="1383268"/>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3496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5401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7306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093761" y="1649968"/>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029200"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934200"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068958" y="1383268"/>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645241" y="21452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1" name="Straight Arrow Connector 20"/>
          <p:cNvCxnSpPr>
            <a:endCxn id="5" idx="2"/>
          </p:cNvCxnSpPr>
          <p:nvPr/>
        </p:nvCxnSpPr>
        <p:spPr>
          <a:xfrm flipV="1">
            <a:off x="1942519" y="191666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5" name="Group 24"/>
          <p:cNvGrpSpPr/>
          <p:nvPr/>
        </p:nvGrpSpPr>
        <p:grpSpPr>
          <a:xfrm>
            <a:off x="76200" y="2667000"/>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533400" y="3200400"/>
            <a:ext cx="659155" cy="369332"/>
          </a:xfrm>
          <a:prstGeom prst="rect">
            <a:avLst/>
          </a:prstGeom>
          <a:noFill/>
        </p:spPr>
        <p:txBody>
          <a:bodyPr wrap="none" rtlCol="0">
            <a:spAutoFit/>
          </a:bodyPr>
          <a:lstStyle/>
          <a:p>
            <a:r>
              <a:rPr lang="en-IN" b="1" dirty="0">
                <a:solidFill>
                  <a:srgbClr val="FF0000"/>
                </a:solidFill>
              </a:rPr>
              <a:t>NEW</a:t>
            </a:r>
            <a:endParaRPr lang="en-US" b="1" dirty="0">
              <a:solidFill>
                <a:srgbClr val="FF0000"/>
              </a:solidFill>
            </a:endParaRPr>
          </a:p>
        </p:txBody>
      </p:sp>
      <p:sp>
        <p:nvSpPr>
          <p:cNvPr id="29" name="TextBox 28"/>
          <p:cNvSpPr txBox="1"/>
          <p:nvPr/>
        </p:nvSpPr>
        <p:spPr>
          <a:xfrm>
            <a:off x="142403" y="2579757"/>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259194" y="3940076"/>
            <a:ext cx="8580005"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lumMod val="60000"/>
                    <a:lumOff val="40000"/>
                  </a:schemeClr>
                </a:solidFill>
                <a:latin typeface="Consolas" pitchFamily="49" charset="0"/>
                <a:cs typeface="Consolas" pitchFamily="49" charset="0"/>
              </a:rPr>
              <a:t>4. [Initialize fields of new node and </a:t>
            </a:r>
          </a:p>
          <a:p>
            <a:r>
              <a:rPr lang="en-IN" sz="2400" b="1" dirty="0">
                <a:solidFill>
                  <a:schemeClr val="tx2">
                    <a:lumMod val="60000"/>
                    <a:lumOff val="40000"/>
                  </a:schemeClr>
                </a:solidFill>
                <a:latin typeface="Consolas" pitchFamily="49" charset="0"/>
                <a:cs typeface="Consolas" pitchFamily="49" charset="0"/>
              </a:rPr>
              <a:t>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lumMod val="60000"/>
                    <a:lumOff val="40000"/>
                  </a:schemeClr>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4" name="Straight Connector 33"/>
          <p:cNvCxnSpPr>
            <a:stCxn id="27" idx="0"/>
          </p:cNvCxnSpPr>
          <p:nvPr/>
        </p:nvCxnSpPr>
        <p:spPr>
          <a:xfrm flipV="1">
            <a:off x="1227442" y="1649968"/>
            <a:ext cx="0" cy="1017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endCxn id="5" idx="1"/>
          </p:cNvCxnSpPr>
          <p:nvPr/>
        </p:nvCxnSpPr>
        <p:spPr>
          <a:xfrm>
            <a:off x="1227442" y="1649968"/>
            <a:ext cx="33407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3581400" y="2971800"/>
            <a:ext cx="3483005"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
        <p:nvSpPr>
          <p:cNvPr id="31" name="TextBox 30"/>
          <p:cNvSpPr txBox="1"/>
          <p:nvPr/>
        </p:nvSpPr>
        <p:spPr>
          <a:xfrm>
            <a:off x="62450" y="3429000"/>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32" name="Straight Arrow Connector 31"/>
          <p:cNvCxnSpPr/>
          <p:nvPr/>
        </p:nvCxnSpPr>
        <p:spPr>
          <a:xfrm flipV="1">
            <a:off x="359728" y="32004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5166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8" grpId="0"/>
      <p:bldP spid="29" grpId="0"/>
      <p:bldP spid="30" grpId="0" animBg="1"/>
      <p:bldP spid="37"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FF0000"/>
                </a:solidFill>
              </a:rPr>
              <a:t>inserts</a:t>
            </a:r>
            <a:r>
              <a:rPr lang="en-IN" dirty="0">
                <a:solidFill>
                  <a:srgbClr val="FF0000"/>
                </a:solidFill>
              </a:rPr>
              <a:t> </a:t>
            </a:r>
            <a:r>
              <a:rPr lang="en-IN" dirty="0"/>
              <a:t>a new node at the </a:t>
            </a:r>
            <a:r>
              <a:rPr lang="en-IN" b="1" dirty="0">
                <a:solidFill>
                  <a:srgbClr val="FF0000"/>
                </a:solidFill>
              </a:rPr>
              <a:t>last position </a:t>
            </a:r>
            <a:r>
              <a:rPr lang="en-IN" dirty="0"/>
              <a:t>of linked list. </a:t>
            </a:r>
          </a:p>
          <a:p>
            <a:r>
              <a:rPr lang="en-IN" dirty="0"/>
              <a:t>This 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a:t>
            </a:r>
            <a:r>
              <a:rPr lang="en-IN" dirty="0">
                <a:solidFill>
                  <a:srgbClr val="FF0000"/>
                </a:solidFill>
              </a:rPr>
              <a:t> </a:t>
            </a:r>
            <a:r>
              <a:rPr lang="en-IN" dirty="0"/>
              <a:t>is a temporary pointer variable. </a:t>
            </a:r>
          </a:p>
          <a:p>
            <a:endParaRPr lang="en-IN" dirty="0"/>
          </a:p>
          <a:p>
            <a:endParaRPr lang="en-IN" dirty="0"/>
          </a:p>
          <a:p>
            <a:endParaRPr lang="en-US" dirty="0"/>
          </a:p>
        </p:txBody>
      </p:sp>
    </p:spTree>
    <p:extLst>
      <p:ext uri="{BB962C8B-B14F-4D97-AF65-F5344CB8AC3E}">
        <p14:creationId xmlns:p14="http://schemas.microsoft.com/office/powerpoint/2010/main" val="5124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28600" y="1111746"/>
            <a:ext cx="4038600" cy="50783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1. [Underflow?]</a:t>
            </a:r>
          </a:p>
          <a:p>
            <a:r>
              <a:rPr lang="en-IN" dirty="0">
                <a:latin typeface="Consolas" pitchFamily="49" charset="0"/>
                <a:cs typeface="Consolas" pitchFamily="49" charset="0"/>
              </a:rPr>
              <a:t>   IF    AVAIL = NULL</a:t>
            </a:r>
          </a:p>
          <a:p>
            <a:r>
              <a:rPr lang="en-IN" dirty="0">
                <a:latin typeface="Consolas" pitchFamily="49" charset="0"/>
                <a:cs typeface="Consolas" pitchFamily="49" charset="0"/>
              </a:rPr>
              <a:t>   Then  Write (“Availability </a:t>
            </a:r>
          </a:p>
          <a:p>
            <a:r>
              <a:rPr lang="en-IN" dirty="0">
                <a:latin typeface="Consolas" pitchFamily="49" charset="0"/>
                <a:cs typeface="Consolas" pitchFamily="49" charset="0"/>
              </a:rPr>
              <a:t>         Stack Underflow”)</a:t>
            </a:r>
          </a:p>
          <a:p>
            <a:r>
              <a:rPr lang="en-IN" dirty="0">
                <a:latin typeface="Consolas" pitchFamily="49" charset="0"/>
                <a:cs typeface="Consolas" pitchFamily="49" charset="0"/>
              </a:rPr>
              <a:t>         Return(FIRST)</a:t>
            </a:r>
          </a:p>
          <a:p>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2. [Obtain address of </a:t>
            </a:r>
          </a:p>
          <a:p>
            <a:r>
              <a:rPr lang="en-IN" b="1" dirty="0">
                <a:solidFill>
                  <a:schemeClr val="tx2">
                    <a:lumMod val="60000"/>
                    <a:lumOff val="40000"/>
                  </a:schemeClr>
                </a:solidFill>
                <a:latin typeface="Consolas" pitchFamily="49" charset="0"/>
                <a:cs typeface="Consolas" pitchFamily="49" charset="0"/>
              </a:rPr>
              <a:t>    next free Node]</a:t>
            </a:r>
          </a:p>
          <a:p>
            <a:r>
              <a:rPr lang="en-IN" dirty="0">
                <a:latin typeface="Consolas" pitchFamily="49" charset="0"/>
                <a:cs typeface="Consolas" pitchFamily="49" charset="0"/>
              </a:rPr>
              <a:t>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AVAIL</a:t>
            </a:r>
          </a:p>
          <a:p>
            <a:endParaRPr lang="en-IN" b="1" dirty="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3. [Remove free node from  </a:t>
            </a:r>
          </a:p>
          <a:p>
            <a:r>
              <a:rPr lang="en-IN" b="1" dirty="0">
                <a:solidFill>
                  <a:schemeClr val="tx2">
                    <a:lumMod val="60000"/>
                    <a:lumOff val="40000"/>
                  </a:schemeClr>
                </a:solidFill>
                <a:latin typeface="Consolas" pitchFamily="49" charset="0"/>
                <a:cs typeface="Consolas" pitchFamily="49" charset="0"/>
              </a:rPr>
              <a:t>    availability Stack]</a:t>
            </a:r>
          </a:p>
          <a:p>
            <a:r>
              <a:rPr lang="en-IN" dirty="0">
                <a:latin typeface="Consolas" pitchFamily="49" charset="0"/>
                <a:cs typeface="Consolas" pitchFamily="49" charset="0"/>
              </a:rPr>
              <a:t>    AVAIL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LINK(AVAIL)</a:t>
            </a:r>
          </a:p>
          <a:p>
            <a:endParaRPr lang="en-IN" b="1" dirty="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4. [Initialize fields of </a:t>
            </a:r>
          </a:p>
          <a:p>
            <a:r>
              <a:rPr lang="en-IN" b="1" dirty="0">
                <a:solidFill>
                  <a:schemeClr val="tx2">
                    <a:lumMod val="60000"/>
                    <a:lumOff val="40000"/>
                  </a:schemeClr>
                </a:solidFill>
                <a:latin typeface="Consolas" pitchFamily="49" charset="0"/>
                <a:cs typeface="Consolas" pitchFamily="49" charset="0"/>
              </a:rPr>
              <a:t>   new node]</a:t>
            </a: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X</a:t>
            </a:r>
          </a:p>
          <a:p>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NULL</a:t>
            </a:r>
          </a:p>
        </p:txBody>
      </p:sp>
      <p:sp>
        <p:nvSpPr>
          <p:cNvPr id="5" name="TextBox 4"/>
          <p:cNvSpPr txBox="1"/>
          <p:nvPr/>
        </p:nvSpPr>
        <p:spPr>
          <a:xfrm>
            <a:off x="4419600" y="1143000"/>
            <a:ext cx="4572000" cy="498598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 [Is the list empty?]</a:t>
            </a:r>
          </a:p>
          <a:p>
            <a:r>
              <a:rPr lang="en-IN" sz="2000" dirty="0">
                <a:latin typeface="Consolas" pitchFamily="49" charset="0"/>
                <a:cs typeface="Consolas" pitchFamily="49" charset="0"/>
              </a:rPr>
              <a:t>    If	   FIRST = NULL</a:t>
            </a:r>
          </a:p>
          <a:p>
            <a:r>
              <a:rPr lang="en-IN" sz="2000" dirty="0">
                <a:latin typeface="Consolas" pitchFamily="49" charset="0"/>
                <a:cs typeface="Consolas" pitchFamily="49" charset="0"/>
              </a:rPr>
              <a:t>    Then  Return (NEW)</a:t>
            </a:r>
          </a:p>
          <a:p>
            <a:r>
              <a:rPr lang="en-IN" sz="2000" b="1" dirty="0">
                <a:solidFill>
                  <a:schemeClr val="tx2">
                    <a:lumMod val="60000"/>
                    <a:lumOff val="40000"/>
                  </a:schemeClr>
                </a:solidFill>
                <a:latin typeface="Consolas" pitchFamily="49" charset="0"/>
                <a:cs typeface="Consolas" pitchFamily="49" charset="0"/>
              </a:rPr>
              <a:t>6. [Initialize search for </a:t>
            </a:r>
          </a:p>
          <a:p>
            <a:r>
              <a:rPr lang="en-IN" sz="2000" b="1" dirty="0">
                <a:solidFill>
                  <a:schemeClr val="tx2">
                    <a:lumMod val="60000"/>
                    <a:lumOff val="40000"/>
                  </a:schemeClr>
                </a:solidFill>
                <a:latin typeface="Consolas" pitchFamily="49" charset="0"/>
                <a:cs typeface="Consolas" pitchFamily="49" charset="0"/>
              </a:rPr>
              <a:t>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7. [Search for end of list]</a:t>
            </a:r>
          </a:p>
          <a:p>
            <a:r>
              <a:rPr lang="en-IN" dirty="0">
                <a:latin typeface="Consolas" pitchFamily="49" charset="0"/>
                <a:cs typeface="Consolas" pitchFamily="49" charset="0"/>
              </a:rPr>
              <a:t>   Repeat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8. [Set link field of last node  </a:t>
            </a:r>
          </a:p>
          <a:p>
            <a:r>
              <a:rPr lang="en-IN" sz="2000" b="1" dirty="0">
                <a:solidFill>
                  <a:schemeClr val="tx2">
                    <a:lumMod val="60000"/>
                    <a:lumOff val="40000"/>
                  </a:schemeClr>
                </a:solidFill>
                <a:latin typeface="Consolas" pitchFamily="49" charset="0"/>
                <a:cs typeface="Consolas" pitchFamily="49" charset="0"/>
              </a:rPr>
              <a:t>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lumMod val="60000"/>
                    <a:lumOff val="40000"/>
                  </a:schemeClr>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5499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8" end="8"/>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7908" y="53340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1379738" y="5334000"/>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2598938" y="5334000"/>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3818138" y="5334000"/>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5037338" y="5334000"/>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6256538" y="5334000"/>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7842988" y="4114179"/>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1077920" y="5600700"/>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22997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35189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47381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5957350" y="5600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4572000" y="990600"/>
            <a:ext cx="4354455"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7. [Search for end of list]</a:t>
            </a:r>
          </a:p>
          <a:p>
            <a:r>
              <a:rPr lang="en-IN" dirty="0">
                <a:latin typeface="Consolas" pitchFamily="49" charset="0"/>
                <a:cs typeface="Consolas" pitchFamily="49" charset="0"/>
              </a:rPr>
              <a:t> Repeat while LINK (SAVE) ≠ NULL</a:t>
            </a:r>
          </a:p>
          <a:p>
            <a:r>
              <a:rPr lang="en-IN" dirty="0">
                <a:latin typeface="Consolas" pitchFamily="49" charset="0"/>
                <a:cs typeface="Consolas" pitchFamily="49" charset="0"/>
              </a:rPr>
              <a:t>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LINK (SAVE)</a:t>
            </a:r>
          </a:p>
          <a:p>
            <a:endParaRPr lang="en-IN" b="1" dirty="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8. [Set link field of last node  </a:t>
            </a:r>
          </a:p>
          <a:p>
            <a:r>
              <a:rPr lang="en-IN" b="1" dirty="0">
                <a:solidFill>
                  <a:schemeClr val="tx2">
                    <a:lumMod val="60000"/>
                    <a:lumOff val="40000"/>
                  </a:schemeClr>
                </a:solidFill>
                <a:latin typeface="Consolas" pitchFamily="49" charset="0"/>
                <a:cs typeface="Consolas" pitchFamily="49" charset="0"/>
              </a:rPr>
              <a:t>   to NEW]</a:t>
            </a:r>
          </a:p>
          <a:p>
            <a:r>
              <a:rPr lang="en-IN" dirty="0">
                <a:latin typeface="Consolas" pitchFamily="49" charset="0"/>
                <a:cs typeface="Consolas" pitchFamily="49" charset="0"/>
              </a:rPr>
              <a:t>    LINK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NEW</a:t>
            </a:r>
          </a:p>
          <a:p>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9. [Return first node pointer]</a:t>
            </a:r>
          </a:p>
          <a:p>
            <a:r>
              <a:rPr lang="en-IN" dirty="0">
                <a:latin typeface="Consolas" pitchFamily="49" charset="0"/>
                <a:cs typeface="Consolas" pitchFamily="49" charset="0"/>
              </a:rPr>
              <a:t>    Return (FIRST)</a:t>
            </a:r>
          </a:p>
        </p:txBody>
      </p:sp>
      <p:sp>
        <p:nvSpPr>
          <p:cNvPr id="41" name="TextBox 40"/>
          <p:cNvSpPr txBox="1"/>
          <p:nvPr/>
        </p:nvSpPr>
        <p:spPr>
          <a:xfrm>
            <a:off x="222988" y="990600"/>
            <a:ext cx="4196612" cy="341632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4. [Initialize fields of </a:t>
            </a:r>
          </a:p>
          <a:p>
            <a:r>
              <a:rPr lang="en-IN" b="1" dirty="0">
                <a:solidFill>
                  <a:schemeClr val="tx2">
                    <a:lumMod val="60000"/>
                    <a:lumOff val="40000"/>
                  </a:schemeClr>
                </a:solidFill>
                <a:latin typeface="Consolas" pitchFamily="49" charset="0"/>
                <a:cs typeface="Consolas" pitchFamily="49" charset="0"/>
              </a:rPr>
              <a:t>   new node]</a:t>
            </a: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X</a:t>
            </a:r>
          </a:p>
          <a:p>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NULL</a:t>
            </a:r>
          </a:p>
          <a:p>
            <a:endParaRPr lang="en-IN" b="1" dirty="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5. [Is the list empty?]</a:t>
            </a:r>
          </a:p>
          <a:p>
            <a:r>
              <a:rPr lang="en-IN" dirty="0">
                <a:latin typeface="Consolas" pitchFamily="49" charset="0"/>
                <a:cs typeface="Consolas" pitchFamily="49" charset="0"/>
              </a:rPr>
              <a:t>    If	   FIRST = NULL</a:t>
            </a:r>
          </a:p>
          <a:p>
            <a:r>
              <a:rPr lang="en-IN" dirty="0">
                <a:latin typeface="Consolas" pitchFamily="49" charset="0"/>
                <a:cs typeface="Consolas" pitchFamily="49" charset="0"/>
              </a:rPr>
              <a:t>    Then  Return (NEW)</a:t>
            </a:r>
          </a:p>
          <a:p>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6. [Initialize search for </a:t>
            </a:r>
          </a:p>
          <a:p>
            <a:r>
              <a:rPr lang="en-IN" b="1" dirty="0">
                <a:solidFill>
                  <a:schemeClr val="tx2">
                    <a:lumMod val="60000"/>
                    <a:lumOff val="40000"/>
                  </a:schemeClr>
                </a:solidFill>
                <a:latin typeface="Consolas" pitchFamily="49" charset="0"/>
                <a:cs typeface="Consolas" pitchFamily="49" charset="0"/>
              </a:rPr>
              <a:t>   a last node]</a:t>
            </a:r>
          </a:p>
          <a:p>
            <a:r>
              <a:rPr lang="en-IN" dirty="0">
                <a:latin typeface="Consolas" pitchFamily="49" charset="0"/>
                <a:cs typeface="Consolas" pitchFamily="49" charset="0"/>
              </a:rPr>
              <a:t>    SAVE</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FIRST</a:t>
            </a:r>
          </a:p>
        </p:txBody>
      </p:sp>
      <p:sp>
        <p:nvSpPr>
          <p:cNvPr id="43" name="TextBox 42"/>
          <p:cNvSpPr txBox="1"/>
          <p:nvPr/>
        </p:nvSpPr>
        <p:spPr>
          <a:xfrm>
            <a:off x="76200" y="6096000"/>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45" name="Straight Arrow Connector 44"/>
          <p:cNvCxnSpPr/>
          <p:nvPr/>
        </p:nvCxnSpPr>
        <p:spPr>
          <a:xfrm flipV="1">
            <a:off x="394750" y="5867400"/>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8473488" y="4114179"/>
            <a:ext cx="500743" cy="500743"/>
          </a:xfrm>
          <a:prstGeom prst="line">
            <a:avLst/>
          </a:prstGeom>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8031893" y="4736068"/>
            <a:ext cx="659155" cy="369332"/>
          </a:xfrm>
          <a:prstGeom prst="rect">
            <a:avLst/>
          </a:prstGeom>
          <a:noFill/>
        </p:spPr>
        <p:txBody>
          <a:bodyPr wrap="none" rtlCol="0">
            <a:spAutoFit/>
          </a:bodyPr>
          <a:lstStyle/>
          <a:p>
            <a:r>
              <a:rPr lang="en-IN" b="1" dirty="0">
                <a:solidFill>
                  <a:srgbClr val="FF0000"/>
                </a:solidFill>
              </a:rPr>
              <a:t>NEW</a:t>
            </a:r>
            <a:endParaRPr lang="en-US" b="1" dirty="0">
              <a:solidFill>
                <a:srgbClr val="FF0000"/>
              </a:solidFill>
            </a:endParaRPr>
          </a:p>
        </p:txBody>
      </p:sp>
      <p:cxnSp>
        <p:nvCxnSpPr>
          <p:cNvPr id="49" name="Straight Connector 48"/>
          <p:cNvCxnSpPr/>
          <p:nvPr/>
        </p:nvCxnSpPr>
        <p:spPr>
          <a:xfrm flipV="1">
            <a:off x="6799952" y="5334000"/>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7873298" y="4153257"/>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228600" y="4495800"/>
            <a:ext cx="666914" cy="838200"/>
            <a:chOff x="228600" y="4495800"/>
            <a:chExt cx="666914" cy="838200"/>
          </a:xfrm>
        </p:grpSpPr>
        <p:sp>
          <p:nvSpPr>
            <p:cNvPr id="59" name="TextBox 58"/>
            <p:cNvSpPr txBox="1"/>
            <p:nvPr/>
          </p:nvSpPr>
          <p:spPr>
            <a:xfrm>
              <a:off x="228600" y="4495800"/>
              <a:ext cx="666914" cy="369332"/>
            </a:xfrm>
            <a:prstGeom prst="rect">
              <a:avLst/>
            </a:prstGeom>
            <a:noFill/>
          </p:spPr>
          <p:txBody>
            <a:bodyPr wrap="none" rtlCol="0">
              <a:spAutoFit/>
            </a:bodyPr>
            <a:lstStyle/>
            <a:p>
              <a:pPr algn="ctr"/>
              <a:r>
                <a:rPr lang="en-IN" b="1" dirty="0">
                  <a:solidFill>
                    <a:srgbClr val="FF0000"/>
                  </a:solidFill>
                </a:rPr>
                <a:t>SAVE</a:t>
              </a:r>
              <a:endParaRPr lang="en-US" b="1" dirty="0">
                <a:solidFill>
                  <a:srgbClr val="FF0000"/>
                </a:solidFill>
              </a:endParaRPr>
            </a:p>
          </p:txBody>
        </p:sp>
        <p:cxnSp>
          <p:nvCxnSpPr>
            <p:cNvPr id="61" name="Straight Arrow Connector 60"/>
            <p:cNvCxnSpPr>
              <a:stCxn id="59" idx="2"/>
            </p:cNvCxnSpPr>
            <p:nvPr/>
          </p:nvCxnSpPr>
          <p:spPr>
            <a:xfrm>
              <a:off x="562057" y="4865132"/>
              <a:ext cx="0" cy="4688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64" name="Straight Connector 63"/>
          <p:cNvCxnSpPr>
            <a:stCxn id="35" idx="0"/>
          </p:cNvCxnSpPr>
          <p:nvPr/>
        </p:nvCxnSpPr>
        <p:spPr>
          <a:xfrm flipV="1">
            <a:off x="7055375" y="4364550"/>
            <a:ext cx="0" cy="96945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a:endCxn id="37" idx="1"/>
          </p:cNvCxnSpPr>
          <p:nvPr/>
        </p:nvCxnSpPr>
        <p:spPr>
          <a:xfrm flipV="1">
            <a:off x="7065530" y="4380879"/>
            <a:ext cx="777458" cy="7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10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1.66667E-6 3.33333E-6 L 0.11354 3.33333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4 3.33333E-6 L 0.24687 3.33333E-6 " pathEditMode="relative" rAng="0" ptsTypes="AA">
                                      <p:cBhvr>
                                        <p:cTn id="64" dur="2000" fill="hold"/>
                                        <p:tgtEl>
                                          <p:spTgt spid="62"/>
                                        </p:tgtEl>
                                        <p:attrNameLst>
                                          <p:attrName>ppt_x</p:attrName>
                                          <p:attrName>ppt_y</p:attrName>
                                        </p:attrNameLst>
                                      </p:cBhvr>
                                      <p:rCtr x="6667"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4687 3.33333E-6 L 0.38021 3.33333E-6 " pathEditMode="relative" rAng="0" ptsTypes="AA">
                                      <p:cBhvr>
                                        <p:cTn id="68" dur="2000" fill="hold"/>
                                        <p:tgtEl>
                                          <p:spTgt spid="62"/>
                                        </p:tgtEl>
                                        <p:attrNameLst>
                                          <p:attrName>ppt_x</p:attrName>
                                          <p:attrName>ppt_y</p:attrName>
                                        </p:attrNameLst>
                                      </p:cBhvr>
                                      <p:rCtr x="6667"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8021 3.33333E-6 L 0.51354 3.33333E-6 " pathEditMode="relative" rAng="0" ptsTypes="AA">
                                      <p:cBhvr>
                                        <p:cTn id="72" dur="2000" fill="hold"/>
                                        <p:tgtEl>
                                          <p:spTgt spid="62"/>
                                        </p:tgtEl>
                                        <p:attrNameLst>
                                          <p:attrName>ppt_x</p:attrName>
                                          <p:attrName>ppt_y</p:attrName>
                                        </p:attrNameLst>
                                      </p:cBhvr>
                                      <p:rCtr x="6667"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51354 3.33333E-6 L 0.64687 3.33333E-6 " pathEditMode="relative" rAng="0" ptsTypes="AA">
                                      <p:cBhvr>
                                        <p:cTn id="76" dur="2000" fill="hold"/>
                                        <p:tgtEl>
                                          <p:spTgt spid="62"/>
                                        </p:tgtEl>
                                        <p:attrNameLst>
                                          <p:attrName>ppt_x</p:attrName>
                                          <p:attrName>ppt_y</p:attrName>
                                        </p:attrNameLst>
                                      </p:cBhvr>
                                      <p:rCtr x="6667" y="0"/>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characteristics</a:t>
            </a:r>
          </a:p>
          <a:p>
            <a:pPr lvl="1">
              <a:buClr>
                <a:schemeClr val="tx1"/>
              </a:buClr>
            </a:pPr>
            <a:r>
              <a:rPr lang="en-IN" b="1" dirty="0">
                <a:solidFill>
                  <a:srgbClr val="FF0000"/>
                </a:solidFill>
              </a:rPr>
              <a:t>Unpredictable storage </a:t>
            </a:r>
            <a:r>
              <a:rPr lang="en-IN" dirty="0"/>
              <a:t>requirement</a:t>
            </a:r>
          </a:p>
          <a:p>
            <a:pPr lvl="1">
              <a:buClr>
                <a:schemeClr val="tx1"/>
              </a:buClr>
            </a:pPr>
            <a:r>
              <a:rPr lang="en-IN" b="1" dirty="0">
                <a:solidFill>
                  <a:srgbClr val="FF0000"/>
                </a:solidFill>
              </a:rPr>
              <a:t>Extensive manipulation </a:t>
            </a:r>
            <a:r>
              <a:rPr lang="en-IN" dirty="0"/>
              <a:t>of stored data</a:t>
            </a:r>
          </a:p>
          <a:p>
            <a:r>
              <a:rPr lang="en-IN" dirty="0"/>
              <a:t>One method of obtaining the address of node is to store address in computer’s main memory, we refer this addressing mode as </a:t>
            </a:r>
            <a:r>
              <a:rPr lang="en-IN" b="1" dirty="0">
                <a:solidFill>
                  <a:srgbClr val="FF0000"/>
                </a:solidFill>
              </a:rPr>
              <a:t>pointer of link addressing</a:t>
            </a:r>
            <a:r>
              <a:rPr lang="en-IN" dirty="0"/>
              <a:t>.</a:t>
            </a:r>
          </a:p>
          <a:p>
            <a:r>
              <a:rPr lang="en-IN" dirty="0"/>
              <a:t>A simple way to represent a linear list is to expand each node to contain a link or pointer to the next node. This representation is called one-way chain or Singly Linked Linear List.</a:t>
            </a:r>
          </a:p>
          <a:p>
            <a:endParaRPr lang="en-IN" dirty="0"/>
          </a:p>
          <a:p>
            <a:endParaRPr lang="en-US" dirty="0"/>
          </a:p>
        </p:txBody>
      </p:sp>
    </p:spTree>
    <p:extLst>
      <p:ext uri="{BB962C8B-B14F-4D97-AF65-F5344CB8AC3E}">
        <p14:creationId xmlns:p14="http://schemas.microsoft.com/office/powerpoint/2010/main" val="26647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a:xfrm>
            <a:off x="190500" y="990600"/>
            <a:ext cx="8763000" cy="3429000"/>
          </a:xfrm>
        </p:spPr>
        <p:txBody>
          <a:bodyPr/>
          <a:lstStyle/>
          <a:p>
            <a:r>
              <a:rPr lang="en-IN" dirty="0"/>
              <a:t>This function </a:t>
            </a:r>
            <a:r>
              <a:rPr lang="en-IN" b="1" dirty="0">
                <a:solidFill>
                  <a:srgbClr val="FF0000"/>
                </a:solidFill>
              </a:rPr>
              <a:t>inserts</a:t>
            </a:r>
            <a:r>
              <a:rPr lang="en-IN" dirty="0"/>
              <a:t> a new node such that linked list preserves the ordering of the terms in </a:t>
            </a:r>
            <a:r>
              <a:rPr lang="en-IN" b="1" dirty="0">
                <a:solidFill>
                  <a:srgbClr val="FF0000"/>
                </a:solidFill>
              </a:rPr>
              <a:t>increasing order </a:t>
            </a:r>
            <a:r>
              <a:rPr lang="en-IN" dirty="0"/>
              <a:t>of their </a:t>
            </a:r>
            <a:r>
              <a:rPr lang="en-IN" b="1" dirty="0">
                <a:solidFill>
                  <a:srgbClr val="FF0000"/>
                </a:solidFill>
              </a:rPr>
              <a:t>INFO</a:t>
            </a:r>
            <a:r>
              <a:rPr lang="en-IN" dirty="0">
                <a:solidFill>
                  <a:srgbClr val="FF0000"/>
                </a:solidFill>
              </a:rPr>
              <a:t> </a:t>
            </a:r>
            <a:r>
              <a:rPr lang="en-IN" dirty="0"/>
              <a:t>field.</a:t>
            </a:r>
          </a:p>
          <a:p>
            <a:r>
              <a:rPr lang="en-IN" dirty="0"/>
              <a:t>This function returns address of </a:t>
            </a:r>
            <a:r>
              <a:rPr lang="en-IN" b="1" dirty="0">
                <a:solidFill>
                  <a:srgbClr val="FF0000"/>
                </a:solidFill>
              </a:rPr>
              <a:t>FIRST</a:t>
            </a:r>
            <a:r>
              <a:rPr lang="en-IN" dirty="0">
                <a:solidFill>
                  <a:srgbClr val="FF0000"/>
                </a:solidFill>
              </a:rPr>
              <a:t> </a:t>
            </a:r>
            <a:r>
              <a:rPr lang="en-IN" dirty="0"/>
              <a:t>node.</a:t>
            </a:r>
            <a:endParaRPr lang="en-US" dirty="0"/>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a:t>
            </a:r>
            <a:r>
              <a:rPr lang="en-IN" dirty="0">
                <a:solidFill>
                  <a:srgbClr val="FF0000"/>
                </a:solidFill>
              </a:rPr>
              <a:t> </a:t>
            </a:r>
            <a:r>
              <a:rPr lang="en-IN" dirty="0"/>
              <a:t>is a temporary pointer variable. </a:t>
            </a:r>
          </a:p>
          <a:p>
            <a:endParaRPr lang="en-US" dirty="0"/>
          </a:p>
        </p:txBody>
      </p:sp>
      <p:grpSp>
        <p:nvGrpSpPr>
          <p:cNvPr id="4" name="Group 3"/>
          <p:cNvGrpSpPr/>
          <p:nvPr/>
        </p:nvGrpSpPr>
        <p:grpSpPr>
          <a:xfrm>
            <a:off x="228600" y="4659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4659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4659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114800" y="4659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4659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4659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4926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034812" y="4926568"/>
            <a:ext cx="1512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4926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415280" y="46598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228600" y="54218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9" name="Straight Arrow Connector 28"/>
          <p:cNvCxnSpPr/>
          <p:nvPr/>
        </p:nvCxnSpPr>
        <p:spPr>
          <a:xfrm flipV="1">
            <a:off x="547150" y="51932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5331194" y="560653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3916727" y="4191000"/>
            <a:ext cx="1341073" cy="369332"/>
          </a:xfrm>
          <a:prstGeom prst="rect">
            <a:avLst/>
          </a:prstGeom>
          <a:noFill/>
        </p:spPr>
        <p:txBody>
          <a:bodyPr wrap="none" rtlCol="0">
            <a:spAutoFit/>
          </a:bodyPr>
          <a:lstStyle/>
          <a:p>
            <a:r>
              <a:rPr lang="en-IN" b="1" dirty="0">
                <a:solidFill>
                  <a:srgbClr val="FF0000"/>
                </a:solidFill>
              </a:rPr>
              <a:t>Predecessor</a:t>
            </a:r>
            <a:endParaRPr lang="en-US" b="1" dirty="0">
              <a:solidFill>
                <a:srgbClr val="FF0000"/>
              </a:solidFill>
            </a:endParaRPr>
          </a:p>
        </p:txBody>
      </p:sp>
      <p:sp>
        <p:nvSpPr>
          <p:cNvPr id="34" name="TextBox 33"/>
          <p:cNvSpPr txBox="1"/>
          <p:nvPr/>
        </p:nvSpPr>
        <p:spPr>
          <a:xfrm>
            <a:off x="5486400" y="6139934"/>
            <a:ext cx="659155"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cxnSp>
        <p:nvCxnSpPr>
          <p:cNvPr id="38" name="Straight Connector 37"/>
          <p:cNvCxnSpPr>
            <a:stCxn id="32" idx="3"/>
          </p:cNvCxnSpPr>
          <p:nvPr/>
        </p:nvCxnSpPr>
        <p:spPr>
          <a:xfrm>
            <a:off x="6251206" y="5873234"/>
            <a:ext cx="56308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6814288" y="5193268"/>
            <a:ext cx="0" cy="6799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4844312" y="5193268"/>
            <a:ext cx="0" cy="679966"/>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4844312" y="5873234"/>
            <a:ext cx="48688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3258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28600" y="990600"/>
            <a:ext cx="4038600" cy="50783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1. [Underflow?]</a:t>
            </a:r>
          </a:p>
          <a:p>
            <a:r>
              <a:rPr lang="en-IN" dirty="0">
                <a:latin typeface="Consolas" pitchFamily="49" charset="0"/>
                <a:cs typeface="Consolas" pitchFamily="49" charset="0"/>
              </a:rPr>
              <a:t>   </a:t>
            </a:r>
            <a:r>
              <a:rPr lang="en-IN" b="1" dirty="0">
                <a:latin typeface="Consolas" pitchFamily="49" charset="0"/>
                <a:cs typeface="Consolas" pitchFamily="49" charset="0"/>
              </a:rPr>
              <a:t>IF</a:t>
            </a:r>
            <a:r>
              <a:rPr lang="en-IN" dirty="0">
                <a:latin typeface="Consolas" pitchFamily="49" charset="0"/>
                <a:cs typeface="Consolas" pitchFamily="49" charset="0"/>
              </a:rPr>
              <a:t>    AVAIL = NULL</a:t>
            </a:r>
          </a:p>
          <a:p>
            <a:r>
              <a:rPr lang="en-IN" dirty="0">
                <a:latin typeface="Consolas" pitchFamily="49" charset="0"/>
                <a:cs typeface="Consolas" pitchFamily="49" charset="0"/>
              </a:rPr>
              <a:t>   </a:t>
            </a:r>
            <a:r>
              <a:rPr lang="en-IN" b="1" dirty="0">
                <a:latin typeface="Consolas" pitchFamily="49" charset="0"/>
                <a:cs typeface="Consolas" pitchFamily="49" charset="0"/>
              </a:rPr>
              <a:t>THEN  </a:t>
            </a:r>
            <a:r>
              <a:rPr lang="en-IN" dirty="0">
                <a:latin typeface="Consolas" pitchFamily="49" charset="0"/>
                <a:cs typeface="Consolas" pitchFamily="49" charset="0"/>
              </a:rPr>
              <a:t>Write (“Availability </a:t>
            </a:r>
          </a:p>
          <a:p>
            <a:r>
              <a:rPr lang="en-IN" dirty="0">
                <a:latin typeface="Consolas" pitchFamily="49" charset="0"/>
                <a:cs typeface="Consolas" pitchFamily="49" charset="0"/>
              </a:rPr>
              <a:t>         Stack Underflow”)</a:t>
            </a:r>
          </a:p>
          <a:p>
            <a:r>
              <a:rPr lang="en-IN" dirty="0">
                <a:latin typeface="Consolas" pitchFamily="49" charset="0"/>
                <a:cs typeface="Consolas" pitchFamily="49" charset="0"/>
              </a:rPr>
              <a:t>         Return(FIRST)</a:t>
            </a:r>
          </a:p>
          <a:p>
            <a:r>
              <a:rPr lang="en-IN" b="1" dirty="0">
                <a:solidFill>
                  <a:schemeClr val="tx2">
                    <a:lumMod val="60000"/>
                    <a:lumOff val="40000"/>
                  </a:schemeClr>
                </a:solidFill>
                <a:latin typeface="Consolas" pitchFamily="49" charset="0"/>
                <a:cs typeface="Consolas" pitchFamily="49" charset="0"/>
              </a:rPr>
              <a:t>2. [Obtain address of </a:t>
            </a:r>
          </a:p>
          <a:p>
            <a:r>
              <a:rPr lang="en-IN" b="1" dirty="0">
                <a:solidFill>
                  <a:schemeClr val="tx2">
                    <a:lumMod val="60000"/>
                    <a:lumOff val="40000"/>
                  </a:schemeClr>
                </a:solidFill>
                <a:latin typeface="Consolas" pitchFamily="49" charset="0"/>
                <a:cs typeface="Consolas" pitchFamily="49" charset="0"/>
              </a:rPr>
              <a:t>    next free Node]</a:t>
            </a:r>
          </a:p>
          <a:p>
            <a:r>
              <a:rPr lang="en-IN" dirty="0">
                <a:latin typeface="Consolas" pitchFamily="49" charset="0"/>
                <a:cs typeface="Consolas" pitchFamily="49" charset="0"/>
              </a:rPr>
              <a:t>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AVAIL</a:t>
            </a:r>
          </a:p>
          <a:p>
            <a:r>
              <a:rPr lang="en-IN" b="1" dirty="0">
                <a:solidFill>
                  <a:schemeClr val="tx2">
                    <a:lumMod val="60000"/>
                    <a:lumOff val="40000"/>
                  </a:schemeClr>
                </a:solidFill>
                <a:latin typeface="Consolas" pitchFamily="49" charset="0"/>
                <a:cs typeface="Consolas" pitchFamily="49" charset="0"/>
              </a:rPr>
              <a:t>3. [Remove free node from  </a:t>
            </a:r>
          </a:p>
          <a:p>
            <a:r>
              <a:rPr lang="en-IN" b="1" dirty="0">
                <a:solidFill>
                  <a:schemeClr val="tx2">
                    <a:lumMod val="60000"/>
                    <a:lumOff val="40000"/>
                  </a:schemeClr>
                </a:solidFill>
                <a:latin typeface="Consolas" pitchFamily="49" charset="0"/>
                <a:cs typeface="Consolas" pitchFamily="49" charset="0"/>
              </a:rPr>
              <a:t>    availability Stack]</a:t>
            </a:r>
          </a:p>
          <a:p>
            <a:r>
              <a:rPr lang="en-IN" dirty="0">
                <a:latin typeface="Consolas" pitchFamily="49" charset="0"/>
                <a:cs typeface="Consolas" pitchFamily="49" charset="0"/>
              </a:rPr>
              <a:t>    AVAIL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LINK(AVAIL)</a:t>
            </a:r>
          </a:p>
          <a:p>
            <a:r>
              <a:rPr lang="en-IN" b="1" dirty="0">
                <a:solidFill>
                  <a:schemeClr val="tx2">
                    <a:lumMod val="60000"/>
                    <a:lumOff val="40000"/>
                  </a:schemeClr>
                </a:solidFill>
                <a:latin typeface="Consolas" pitchFamily="49" charset="0"/>
                <a:cs typeface="Consolas" pitchFamily="49" charset="0"/>
              </a:rPr>
              <a:t>4. [Initialize fields of </a:t>
            </a:r>
          </a:p>
          <a:p>
            <a:r>
              <a:rPr lang="en-IN" b="1" dirty="0">
                <a:solidFill>
                  <a:schemeClr val="tx2">
                    <a:lumMod val="60000"/>
                    <a:lumOff val="40000"/>
                  </a:schemeClr>
                </a:solidFill>
                <a:latin typeface="Consolas" pitchFamily="49" charset="0"/>
                <a:cs typeface="Consolas" pitchFamily="49" charset="0"/>
              </a:rPr>
              <a:t>   new node]</a:t>
            </a: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X</a:t>
            </a:r>
          </a:p>
          <a:p>
            <a:r>
              <a:rPr lang="en-IN" b="1" dirty="0">
                <a:solidFill>
                  <a:schemeClr val="tx2">
                    <a:lumMod val="60000"/>
                    <a:lumOff val="40000"/>
                  </a:schemeClr>
                </a:solidFill>
                <a:latin typeface="Consolas" pitchFamily="49" charset="0"/>
                <a:cs typeface="Consolas" pitchFamily="49" charset="0"/>
              </a:rPr>
              <a:t>5. [Is the list empty?]</a:t>
            </a:r>
          </a:p>
          <a:p>
            <a:r>
              <a:rPr lang="en-IN" dirty="0">
                <a:latin typeface="Consolas" pitchFamily="49" charset="0"/>
                <a:cs typeface="Consolas" pitchFamily="49" charset="0"/>
              </a:rPr>
              <a:t>    </a:t>
            </a:r>
            <a:r>
              <a:rPr lang="en-IN" b="1" dirty="0">
                <a:latin typeface="Consolas" pitchFamily="49" charset="0"/>
                <a:cs typeface="Consolas" pitchFamily="49" charset="0"/>
              </a:rPr>
              <a:t>IF</a:t>
            </a:r>
            <a:r>
              <a:rPr lang="en-IN" dirty="0">
                <a:latin typeface="Consolas" pitchFamily="49" charset="0"/>
                <a:cs typeface="Consolas" pitchFamily="49" charset="0"/>
              </a:rPr>
              <a:t>	   FIRST = NULL</a:t>
            </a:r>
          </a:p>
          <a:p>
            <a:r>
              <a:rPr lang="en-IN" dirty="0">
                <a:latin typeface="Consolas" pitchFamily="49" charset="0"/>
                <a:cs typeface="Consolas" pitchFamily="49" charset="0"/>
              </a:rPr>
              <a:t>    </a:t>
            </a:r>
            <a:r>
              <a:rPr lang="en-IN" b="1" dirty="0">
                <a:latin typeface="Consolas" pitchFamily="49" charset="0"/>
                <a:cs typeface="Consolas" pitchFamily="49" charset="0"/>
              </a:rPr>
              <a:t>THEN</a:t>
            </a:r>
            <a:r>
              <a:rPr lang="en-IN" dirty="0">
                <a:latin typeface="Consolas" pitchFamily="49" charset="0"/>
                <a:cs typeface="Consolas" pitchFamily="49" charset="0"/>
              </a:rPr>
              <a:t>  LINK(NEW) </a:t>
            </a:r>
            <a:r>
              <a:rPr lang="en-IN" dirty="0">
                <a:latin typeface="Consolas" pitchFamily="49" charset="0"/>
                <a:cs typeface="Consolas" pitchFamily="49" charset="0"/>
                <a:sym typeface="Wingdings" pitchFamily="2" charset="2"/>
              </a:rPr>
              <a:t> NULL</a:t>
            </a:r>
            <a:endParaRPr lang="en-IN" dirty="0">
              <a:latin typeface="Consolas" pitchFamily="49" charset="0"/>
              <a:cs typeface="Consolas" pitchFamily="49" charset="0"/>
            </a:endParaRPr>
          </a:p>
          <a:p>
            <a:r>
              <a:rPr lang="en-IN" dirty="0">
                <a:latin typeface="Consolas" pitchFamily="49" charset="0"/>
                <a:cs typeface="Consolas" pitchFamily="49" charset="0"/>
              </a:rPr>
              <a:t> 	   Return (NEW)</a:t>
            </a:r>
          </a:p>
        </p:txBody>
      </p:sp>
      <p:sp>
        <p:nvSpPr>
          <p:cNvPr id="5" name="TextBox 4"/>
          <p:cNvSpPr txBox="1"/>
          <p:nvPr/>
        </p:nvSpPr>
        <p:spPr>
          <a:xfrm>
            <a:off x="4419600" y="990600"/>
            <a:ext cx="4572000" cy="541686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[Does the new node precede </a:t>
            </a:r>
          </a:p>
          <a:p>
            <a:r>
              <a:rPr lang="en-IN" sz="2000" b="1" dirty="0">
                <a:solidFill>
                  <a:schemeClr val="tx2">
                    <a:lumMod val="60000"/>
                    <a:lumOff val="40000"/>
                  </a:schemeClr>
                </a:solidFill>
                <a:latin typeface="Consolas" pitchFamily="49" charset="0"/>
                <a:cs typeface="Consolas" pitchFamily="49" charset="0"/>
              </a:rPr>
              <a:t>   all other node in the list?]</a:t>
            </a:r>
          </a:p>
          <a:p>
            <a:r>
              <a:rPr lang="en-IN" dirty="0">
                <a:latin typeface="Consolas" pitchFamily="49" charset="0"/>
                <a:cs typeface="Consolas" pitchFamily="49" charset="0"/>
              </a:rPr>
              <a:t>    </a:t>
            </a:r>
            <a:r>
              <a:rPr lang="en-IN" b="1" dirty="0">
                <a:latin typeface="Consolas" pitchFamily="49" charset="0"/>
                <a:cs typeface="Consolas" pitchFamily="49" charset="0"/>
              </a:rPr>
              <a:t>IF</a:t>
            </a:r>
            <a:r>
              <a:rPr lang="en-IN" dirty="0">
                <a:latin typeface="Consolas" pitchFamily="49" charset="0"/>
                <a:cs typeface="Consolas" pitchFamily="49" charset="0"/>
              </a:rPr>
              <a:t>   INFO(NEW) ≤ INFO (FIRST)</a:t>
            </a:r>
          </a:p>
          <a:p>
            <a:r>
              <a:rPr lang="en-IN" dirty="0">
                <a:latin typeface="Consolas" pitchFamily="49" charset="0"/>
                <a:cs typeface="Consolas" pitchFamily="49" charset="0"/>
              </a:rPr>
              <a:t>    </a:t>
            </a:r>
            <a:r>
              <a:rPr lang="en-IN" b="1" dirty="0">
                <a:latin typeface="Consolas" pitchFamily="49" charset="0"/>
                <a:cs typeface="Consolas" pitchFamily="49" charset="0"/>
              </a:rPr>
              <a:t>THEN</a:t>
            </a:r>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FIRST</a:t>
            </a:r>
          </a:p>
          <a:p>
            <a:r>
              <a:rPr lang="en-IN" dirty="0">
                <a:latin typeface="Consolas" pitchFamily="49" charset="0"/>
                <a:cs typeface="Consolas" pitchFamily="49" charset="0"/>
              </a:rPr>
              <a:t>	  Return (NEW)</a:t>
            </a:r>
          </a:p>
          <a:p>
            <a:r>
              <a:rPr lang="en-IN" b="1" dirty="0">
                <a:solidFill>
                  <a:schemeClr val="tx2">
                    <a:lumMod val="60000"/>
                    <a:lumOff val="40000"/>
                  </a:schemeClr>
                </a:solidFill>
                <a:latin typeface="Consolas" pitchFamily="49" charset="0"/>
                <a:cs typeface="Consolas" pitchFamily="49" charset="0"/>
              </a:rPr>
              <a:t>7. [Initialize temporary pointer]</a:t>
            </a:r>
          </a:p>
          <a:p>
            <a:r>
              <a:rPr lang="en-IN" dirty="0">
                <a:latin typeface="Consolas" pitchFamily="49" charset="0"/>
                <a:cs typeface="Consolas" pitchFamily="49" charset="0"/>
              </a:rPr>
              <a:t>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FIRST</a:t>
            </a:r>
          </a:p>
          <a:p>
            <a:r>
              <a:rPr lang="en-IN" sz="2000" b="1" dirty="0">
                <a:solidFill>
                  <a:schemeClr val="tx2">
                    <a:lumMod val="60000"/>
                    <a:lumOff val="40000"/>
                  </a:schemeClr>
                </a:solidFill>
                <a:latin typeface="Consolas" pitchFamily="49" charset="0"/>
                <a:cs typeface="Consolas" pitchFamily="49" charset="0"/>
              </a:rPr>
              <a:t>8. [Search for predecessor of </a:t>
            </a:r>
          </a:p>
          <a:p>
            <a:r>
              <a:rPr lang="en-IN" sz="2000" b="1" dirty="0">
                <a:solidFill>
                  <a:schemeClr val="tx2">
                    <a:lumMod val="60000"/>
                    <a:lumOff val="40000"/>
                  </a:schemeClr>
                </a:solidFill>
                <a:latin typeface="Consolas" pitchFamily="49" charset="0"/>
                <a:cs typeface="Consolas" pitchFamily="49" charset="0"/>
              </a:rPr>
              <a:t>    new node]</a:t>
            </a:r>
          </a:p>
          <a:p>
            <a:r>
              <a:rPr lang="en-IN" dirty="0">
                <a:latin typeface="Consolas" pitchFamily="49" charset="0"/>
                <a:cs typeface="Consolas" pitchFamily="49" charset="0"/>
              </a:rPr>
              <a:t>   </a:t>
            </a:r>
            <a:r>
              <a:rPr lang="en-IN" b="1" dirty="0">
                <a:latin typeface="Consolas" pitchFamily="49" charset="0"/>
                <a:cs typeface="Consolas" pitchFamily="49" charset="0"/>
              </a:rPr>
              <a:t>Repeat while</a:t>
            </a:r>
            <a:r>
              <a:rPr lang="en-IN" dirty="0">
                <a:latin typeface="Consolas" pitchFamily="49" charset="0"/>
                <a:cs typeface="Consolas" pitchFamily="49" charset="0"/>
              </a:rPr>
              <a:t> LINK (SAVE) ≠ NULL</a:t>
            </a:r>
          </a:p>
          <a:p>
            <a:r>
              <a:rPr lang="en-IN" dirty="0">
                <a:latin typeface="Consolas" pitchFamily="49" charset="0"/>
                <a:cs typeface="Consolas" pitchFamily="49" charset="0"/>
              </a:rPr>
              <a:t>    </a:t>
            </a:r>
            <a:r>
              <a:rPr lang="en-IN" b="1" dirty="0">
                <a:latin typeface="Consolas" pitchFamily="49" charset="0"/>
                <a:cs typeface="Consolas" pitchFamily="49" charset="0"/>
              </a:rPr>
              <a:t>&amp;</a:t>
            </a:r>
            <a:r>
              <a:rPr lang="en-IN"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r>
              <a:rPr lang="en-IN" sz="2000" b="1" dirty="0">
                <a:solidFill>
                  <a:schemeClr val="tx2">
                    <a:lumMod val="60000"/>
                    <a:lumOff val="40000"/>
                  </a:schemeClr>
                </a:solidFill>
                <a:latin typeface="Consolas" pitchFamily="49" charset="0"/>
                <a:cs typeface="Consolas" pitchFamily="49" charset="0"/>
              </a:rPr>
              <a:t>9. [Set link field of NEW node </a:t>
            </a:r>
          </a:p>
          <a:p>
            <a:r>
              <a:rPr lang="en-IN" sz="2000" b="1" dirty="0">
                <a:solidFill>
                  <a:schemeClr val="tx2">
                    <a:lumMod val="60000"/>
                    <a:lumOff val="40000"/>
                  </a:schemeClr>
                </a:solidFill>
                <a:latin typeface="Consolas" pitchFamily="49" charset="0"/>
                <a:cs typeface="Consolas" pitchFamily="49" charset="0"/>
              </a:rPr>
              <a:t>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lumMod val="60000"/>
                    <a:lumOff val="40000"/>
                  </a:schemeClr>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183767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7" end="7"/>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2" end="12"/>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xEl>
                                              <p:pRg st="14" end="14"/>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1676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898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117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336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55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775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596412" y="1485900"/>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8182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0374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2566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75842" y="14859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81000" y="2676241"/>
            <a:ext cx="659155" cy="369332"/>
          </a:xfrm>
          <a:prstGeom prst="rect">
            <a:avLst/>
          </a:prstGeom>
          <a:noFill/>
        </p:spPr>
        <p:txBody>
          <a:bodyPr wrap="none" rtlCol="0">
            <a:spAutoFit/>
          </a:bodyPr>
          <a:lstStyle/>
          <a:p>
            <a:r>
              <a:rPr lang="en-IN" b="1" dirty="0">
                <a:solidFill>
                  <a:srgbClr val="FF0000"/>
                </a:solidFill>
              </a:rPr>
              <a:t>NEW</a:t>
            </a:r>
            <a:endParaRPr lang="en-US" b="1" dirty="0">
              <a:solidFill>
                <a:srgbClr val="FF0000"/>
              </a:solidFill>
            </a:endParaRPr>
          </a:p>
        </p:txBody>
      </p:sp>
      <p:cxnSp>
        <p:nvCxnSpPr>
          <p:cNvPr id="29" name="Straight Connector 28"/>
          <p:cNvCxnSpPr/>
          <p:nvPr/>
        </p:nvCxnSpPr>
        <p:spPr>
          <a:xfrm flipV="1">
            <a:off x="8318444" y="1219200"/>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676400" y="1981200"/>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31" name="Straight Arrow Connector 30"/>
          <p:cNvCxnSpPr/>
          <p:nvPr/>
        </p:nvCxnSpPr>
        <p:spPr>
          <a:xfrm flipV="1">
            <a:off x="1994950" y="1752600"/>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52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52400" y="4191000"/>
            <a:ext cx="8855546" cy="19389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lumMod val="60000"/>
                    <a:lumOff val="40000"/>
                  </a:schemeClr>
                </a:solidFill>
                <a:latin typeface="Consolas" pitchFamily="49" charset="0"/>
                <a:cs typeface="Consolas" pitchFamily="49" charset="0"/>
              </a:rPr>
              <a:t>6. [Does the new node precede all other node in the   </a:t>
            </a:r>
          </a:p>
          <a:p>
            <a:r>
              <a:rPr lang="en-IN" sz="2400" b="1" dirty="0">
                <a:solidFill>
                  <a:schemeClr val="tx2">
                    <a:lumMod val="60000"/>
                    <a:lumOff val="40000"/>
                  </a:schemeClr>
                </a:solidFill>
                <a:latin typeface="Consolas" pitchFamily="49" charset="0"/>
                <a:cs typeface="Consolas" pitchFamily="49" charset="0"/>
              </a:rPr>
              <a:t>    list?]</a:t>
            </a:r>
          </a:p>
          <a:p>
            <a:r>
              <a:rPr lang="en-IN" sz="2400" dirty="0">
                <a:latin typeface="Consolas" pitchFamily="49" charset="0"/>
                <a:cs typeface="Consolas" pitchFamily="49" charset="0"/>
              </a:rPr>
              <a:t>    </a:t>
            </a:r>
            <a:r>
              <a:rPr lang="en-IN" sz="2400" b="1" dirty="0">
                <a:latin typeface="Consolas" pitchFamily="49" charset="0"/>
                <a:cs typeface="Consolas" pitchFamily="49" charset="0"/>
              </a:rPr>
              <a:t>IF</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latin typeface="Consolas" pitchFamily="49" charset="0"/>
                <a:cs typeface="Consolas" pitchFamily="49" charset="0"/>
              </a:rPr>
              <a:t>THEN</a:t>
            </a:r>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1040155" y="1485900"/>
            <a:ext cx="701"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1040856" y="1485900"/>
            <a:ext cx="6355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83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4653636" y="990600"/>
            <a:ext cx="4337964" cy="203132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9. [Set link field of NEW node and its predecessor]</a:t>
            </a:r>
          </a:p>
          <a:p>
            <a:r>
              <a:rPr lang="en-IN" dirty="0">
                <a:latin typeface="Consolas" pitchFamily="49" charset="0"/>
                <a:cs typeface="Consolas" pitchFamily="49" charset="0"/>
              </a:rPr>
              <a:t>  LINK (NEW) </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LINK (SAVE)</a:t>
            </a:r>
          </a:p>
          <a:p>
            <a:r>
              <a:rPr lang="en-IN" dirty="0">
                <a:latin typeface="Consolas" pitchFamily="49" charset="0"/>
                <a:cs typeface="Consolas" pitchFamily="49" charset="0"/>
              </a:rPr>
              <a:t>  LINK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NEW</a:t>
            </a:r>
          </a:p>
          <a:p>
            <a:r>
              <a:rPr lang="en-IN" b="1" dirty="0">
                <a:solidFill>
                  <a:schemeClr val="tx2">
                    <a:lumMod val="60000"/>
                    <a:lumOff val="40000"/>
                  </a:schemeClr>
                </a:solidFill>
                <a:latin typeface="Consolas" pitchFamily="49" charset="0"/>
                <a:cs typeface="Consolas" pitchFamily="49" charset="0"/>
              </a:rPr>
              <a:t>10. [Return first node  </a:t>
            </a:r>
          </a:p>
          <a:p>
            <a:r>
              <a:rPr lang="en-IN" b="1" dirty="0">
                <a:solidFill>
                  <a:schemeClr val="tx2">
                    <a:lumMod val="60000"/>
                    <a:lumOff val="40000"/>
                  </a:schemeClr>
                </a:solidFill>
                <a:latin typeface="Consolas" pitchFamily="49" charset="0"/>
                <a:cs typeface="Consolas" pitchFamily="49" charset="0"/>
              </a:rPr>
              <a:t>    pointer]</a:t>
            </a:r>
          </a:p>
          <a:p>
            <a:r>
              <a:rPr lang="en-IN" dirty="0">
                <a:latin typeface="Consolas" pitchFamily="49" charset="0"/>
                <a:cs typeface="Consolas" pitchFamily="49" charset="0"/>
              </a:rPr>
              <a:t>    Return (FIRST)</a:t>
            </a:r>
          </a:p>
        </p:txBody>
      </p:sp>
      <p:sp>
        <p:nvSpPr>
          <p:cNvPr id="5" name="TextBox 4"/>
          <p:cNvSpPr txBox="1"/>
          <p:nvPr/>
        </p:nvSpPr>
        <p:spPr>
          <a:xfrm>
            <a:off x="228600" y="990600"/>
            <a:ext cx="4343400" cy="212365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7. [Initialize temporary pointer]</a:t>
            </a:r>
          </a:p>
          <a:p>
            <a:r>
              <a:rPr lang="en-IN" dirty="0">
                <a:latin typeface="Consolas" pitchFamily="49" charset="0"/>
                <a:cs typeface="Consolas" pitchFamily="49" charset="0"/>
              </a:rPr>
              <a:t>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FIRST</a:t>
            </a:r>
          </a:p>
          <a:p>
            <a:r>
              <a:rPr lang="en-IN" sz="2000" b="1" dirty="0">
                <a:solidFill>
                  <a:schemeClr val="tx2">
                    <a:lumMod val="60000"/>
                    <a:lumOff val="40000"/>
                  </a:schemeClr>
                </a:solidFill>
                <a:latin typeface="Consolas" pitchFamily="49" charset="0"/>
                <a:cs typeface="Consolas" pitchFamily="49" charset="0"/>
              </a:rPr>
              <a:t>8. [Search for predecessor of </a:t>
            </a:r>
          </a:p>
          <a:p>
            <a:r>
              <a:rPr lang="en-IN" sz="2000" b="1" dirty="0">
                <a:solidFill>
                  <a:schemeClr val="tx2">
                    <a:lumMod val="60000"/>
                    <a:lumOff val="40000"/>
                  </a:schemeClr>
                </a:solidFill>
                <a:latin typeface="Consolas" pitchFamily="49" charset="0"/>
                <a:cs typeface="Consolas" pitchFamily="49" charset="0"/>
              </a:rPr>
              <a:t>    new node]</a:t>
            </a:r>
          </a:p>
          <a:p>
            <a:r>
              <a:rPr lang="en-IN" b="1" dirty="0">
                <a:latin typeface="Consolas" pitchFamily="49" charset="0"/>
                <a:cs typeface="Consolas" pitchFamily="49" charset="0"/>
              </a:rPr>
              <a:t>Repeat while</a:t>
            </a:r>
            <a:r>
              <a:rPr lang="en-IN" dirty="0">
                <a:latin typeface="Consolas" pitchFamily="49" charset="0"/>
                <a:cs typeface="Consolas" pitchFamily="49" charset="0"/>
              </a:rPr>
              <a:t> LINK (SAVE) ≠ NULL</a:t>
            </a:r>
          </a:p>
          <a:p>
            <a:r>
              <a:rPr lang="en-IN" dirty="0">
                <a:latin typeface="Consolas" pitchFamily="49" charset="0"/>
                <a:cs typeface="Consolas" pitchFamily="49" charset="0"/>
              </a:rPr>
              <a:t> </a:t>
            </a:r>
            <a:r>
              <a:rPr lang="en-IN" b="1" dirty="0">
                <a:latin typeface="Consolas" pitchFamily="49" charset="0"/>
                <a:cs typeface="Consolas" pitchFamily="49" charset="0"/>
              </a:rPr>
              <a:t>&amp;</a:t>
            </a:r>
            <a:r>
              <a:rPr lang="en-IN"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228600" y="40502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670788" y="40502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24200" y="40502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72000" y="405026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471388" y="405026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7856738" y="4050268"/>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148612" y="4316968"/>
            <a:ext cx="5221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590800" y="4316968"/>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044212" y="4316968"/>
            <a:ext cx="5277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492012" y="4316968"/>
            <a:ext cx="9793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7391400" y="4316968"/>
            <a:ext cx="4653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8415280" y="40502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228600" y="48122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31" name="Straight Arrow Connector 30"/>
          <p:cNvCxnSpPr/>
          <p:nvPr/>
        </p:nvCxnSpPr>
        <p:spPr>
          <a:xfrm flipV="1">
            <a:off x="547150" y="45836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5800828" y="5800441"/>
            <a:ext cx="659155" cy="369332"/>
          </a:xfrm>
          <a:prstGeom prst="rect">
            <a:avLst/>
          </a:prstGeom>
          <a:noFill/>
        </p:spPr>
        <p:txBody>
          <a:bodyPr wrap="none" rtlCol="0">
            <a:spAutoFit/>
          </a:bodyPr>
          <a:lstStyle/>
          <a:p>
            <a:r>
              <a:rPr lang="en-IN" b="1" dirty="0">
                <a:solidFill>
                  <a:srgbClr val="FF0000"/>
                </a:solidFill>
              </a:rPr>
              <a:t>NEW</a:t>
            </a:r>
            <a:endParaRPr lang="en-US" b="1" dirty="0">
              <a:solidFill>
                <a:srgbClr val="FF0000"/>
              </a:solidFill>
            </a:endParaRPr>
          </a:p>
        </p:txBody>
      </p:sp>
      <p:grpSp>
        <p:nvGrpSpPr>
          <p:cNvPr id="33" name="Group 32"/>
          <p:cNvGrpSpPr/>
          <p:nvPr/>
        </p:nvGrpSpPr>
        <p:grpSpPr>
          <a:xfrm>
            <a:off x="5572228" y="5257800"/>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4592" y="3288268"/>
            <a:ext cx="666914" cy="762000"/>
            <a:chOff x="164592" y="3288268"/>
            <a:chExt cx="666914" cy="762000"/>
          </a:xfrm>
        </p:grpSpPr>
        <p:sp>
          <p:nvSpPr>
            <p:cNvPr id="36" name="TextBox 35"/>
            <p:cNvSpPr txBox="1"/>
            <p:nvPr/>
          </p:nvSpPr>
          <p:spPr>
            <a:xfrm>
              <a:off x="164592" y="3288268"/>
              <a:ext cx="666914" cy="369332"/>
            </a:xfrm>
            <a:prstGeom prst="rect">
              <a:avLst/>
            </a:prstGeom>
            <a:noFill/>
          </p:spPr>
          <p:txBody>
            <a:bodyPr wrap="none" rtlCol="0">
              <a:spAutoFit/>
            </a:bodyPr>
            <a:lstStyle/>
            <a:p>
              <a:pPr algn="ctr"/>
              <a:r>
                <a:rPr lang="en-IN" b="1" dirty="0">
                  <a:solidFill>
                    <a:srgbClr val="FF0000"/>
                  </a:solidFill>
                </a:rPr>
                <a:t>SAVE</a:t>
              </a:r>
              <a:endParaRPr lang="en-US" b="1" dirty="0">
                <a:solidFill>
                  <a:srgbClr val="FF0000"/>
                </a:solidFill>
              </a:endParaRPr>
            </a:p>
          </p:txBody>
        </p:sp>
        <p:cxnSp>
          <p:nvCxnSpPr>
            <p:cNvPr id="37" name="Straight Arrow Connector 36"/>
            <p:cNvCxnSpPr>
              <a:stCxn id="36" idx="2"/>
              <a:endCxn id="7" idx="0"/>
            </p:cNvCxnSpPr>
            <p:nvPr/>
          </p:nvCxnSpPr>
          <p:spPr>
            <a:xfrm flipH="1">
              <a:off x="495300" y="3657600"/>
              <a:ext cx="2749" cy="39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6720840" y="5524500"/>
            <a:ext cx="28394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7004788" y="4583668"/>
            <a:ext cx="0" cy="9408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5301512" y="4583668"/>
            <a:ext cx="0" cy="94083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5301512" y="5524500"/>
            <a:ext cx="27071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86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3.88889E-6 1.16559E-6 L 0.15382 1.16559E-6 " pathEditMode="relative" rAng="0" ptsTypes="AA">
                                      <p:cBhvr>
                                        <p:cTn id="46" dur="2000" fill="hold"/>
                                        <p:tgtEl>
                                          <p:spTgt spid="38"/>
                                        </p:tgtEl>
                                        <p:attrNameLst>
                                          <p:attrName>ppt_x</p:attrName>
                                          <p:attrName>ppt_y</p:attrName>
                                        </p:attrNameLst>
                                      </p:cBhvr>
                                      <p:rCtr x="769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5382 1.16559E-6 L 0.31077 1.16559E-6 " pathEditMode="relative" rAng="0" ptsTypes="AA">
                                      <p:cBhvr>
                                        <p:cTn id="50" dur="2000" fill="hold"/>
                                        <p:tgtEl>
                                          <p:spTgt spid="38"/>
                                        </p:tgtEl>
                                        <p:attrNameLst>
                                          <p:attrName>ppt_x</p:attrName>
                                          <p:attrName>ppt_y</p:attrName>
                                        </p:attrNameLst>
                                      </p:cBhvr>
                                      <p:rCtr x="7847"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31077 1.16559E-6 L 0.47049 1.16559E-6 " pathEditMode="relative" rAng="0" ptsTypes="AA">
                                      <p:cBhvr>
                                        <p:cTn id="54" dur="2000" fill="hold"/>
                                        <p:tgtEl>
                                          <p:spTgt spid="38"/>
                                        </p:tgtEl>
                                        <p:attrNameLst>
                                          <p:attrName>ppt_x</p:attrName>
                                          <p:attrName>ppt_y</p:attrName>
                                        </p:attrNameLst>
                                      </p:cBhvr>
                                      <p:rCtr x="7986"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DELETE( X, FIRST)</a:t>
            </a:r>
          </a:p>
        </p:txBody>
      </p:sp>
      <p:sp>
        <p:nvSpPr>
          <p:cNvPr id="3" name="Content Placeholder 2"/>
          <p:cNvSpPr>
            <a:spLocks noGrp="1"/>
          </p:cNvSpPr>
          <p:nvPr>
            <p:ph idx="1"/>
          </p:nvPr>
        </p:nvSpPr>
        <p:spPr>
          <a:xfrm>
            <a:off x="190500" y="990600"/>
            <a:ext cx="8763000" cy="1828800"/>
          </a:xfrm>
        </p:spPr>
        <p:txBody>
          <a:bodyPr/>
          <a:lstStyle/>
          <a:p>
            <a:r>
              <a:rPr lang="en-IN" dirty="0"/>
              <a:t>This algorithm </a:t>
            </a:r>
            <a:r>
              <a:rPr lang="en-IN" b="1" dirty="0">
                <a:solidFill>
                  <a:srgbClr val="FF0000"/>
                </a:solidFill>
              </a:rPr>
              <a:t>delete</a:t>
            </a:r>
            <a:r>
              <a:rPr lang="en-IN" dirty="0"/>
              <a:t> a node whose address is given by variable </a:t>
            </a:r>
            <a:r>
              <a:rPr lang="en-IN" b="1" dirty="0">
                <a:solidFill>
                  <a:srgbClr val="FF0000"/>
                </a:solidFill>
              </a:rPr>
              <a:t>X</a:t>
            </a:r>
            <a:r>
              <a:rPr lang="en-IN" dirty="0"/>
              <a:t>.</a:t>
            </a: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SAVE </a:t>
            </a:r>
            <a:r>
              <a:rPr lang="en-IN" b="1" dirty="0">
                <a:solidFill>
                  <a:schemeClr val="tx1">
                    <a:lumMod val="95000"/>
                    <a:lumOff val="5000"/>
                  </a:schemeClr>
                </a:solidFill>
              </a:rPr>
              <a:t>&amp;</a:t>
            </a:r>
            <a:r>
              <a:rPr lang="en-IN" b="1" dirty="0">
                <a:solidFill>
                  <a:srgbClr val="FF0000"/>
                </a:solidFill>
              </a:rPr>
              <a:t> PRED </a:t>
            </a:r>
            <a:r>
              <a:rPr lang="en-IN" dirty="0"/>
              <a:t>are temporary pointer variable. </a:t>
            </a:r>
          </a:p>
        </p:txBody>
      </p:sp>
      <p:grpSp>
        <p:nvGrpSpPr>
          <p:cNvPr id="4" name="Group 3"/>
          <p:cNvGrpSpPr/>
          <p:nvPr/>
        </p:nvGrpSpPr>
        <p:grpSpPr>
          <a:xfrm>
            <a:off x="228600" y="39740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39740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39740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66388" y="39740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39740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39740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42407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42407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42407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86400" y="42407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42407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415280" y="39740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228600" y="47360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9" name="Straight Arrow Connector 28"/>
          <p:cNvCxnSpPr/>
          <p:nvPr/>
        </p:nvCxnSpPr>
        <p:spPr>
          <a:xfrm flipV="1">
            <a:off x="547150" y="45074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2887496" y="3276600"/>
            <a:ext cx="696024" cy="369332"/>
          </a:xfrm>
          <a:prstGeom prst="rect">
            <a:avLst/>
          </a:prstGeom>
          <a:noFill/>
        </p:spPr>
        <p:txBody>
          <a:bodyPr wrap="none" rtlCol="0">
            <a:spAutoFit/>
          </a:bodyPr>
          <a:lstStyle/>
          <a:p>
            <a:pPr algn="ctr"/>
            <a:r>
              <a:rPr lang="en-IN" b="1" dirty="0">
                <a:solidFill>
                  <a:srgbClr val="FF0000"/>
                </a:solidFill>
              </a:rPr>
              <a:t>PRED</a:t>
            </a:r>
            <a:endParaRPr lang="en-US" b="1" dirty="0">
              <a:solidFill>
                <a:srgbClr val="FF0000"/>
              </a:solidFill>
            </a:endParaRPr>
          </a:p>
        </p:txBody>
      </p:sp>
      <p:sp>
        <p:nvSpPr>
          <p:cNvPr id="38" name="TextBox 37"/>
          <p:cNvSpPr txBox="1"/>
          <p:nvPr/>
        </p:nvSpPr>
        <p:spPr>
          <a:xfrm>
            <a:off x="4771944" y="3294888"/>
            <a:ext cx="666914" cy="369332"/>
          </a:xfrm>
          <a:prstGeom prst="rect">
            <a:avLst/>
          </a:prstGeom>
          <a:noFill/>
        </p:spPr>
        <p:txBody>
          <a:bodyPr wrap="none" rtlCol="0">
            <a:spAutoFit/>
          </a:bodyPr>
          <a:lstStyle/>
          <a:p>
            <a:pPr algn="ctr"/>
            <a:r>
              <a:rPr lang="en-IN" b="1" dirty="0">
                <a:solidFill>
                  <a:srgbClr val="FF0000"/>
                </a:solidFill>
              </a:rPr>
              <a:t>SAVE</a:t>
            </a:r>
            <a:endParaRPr lang="en-US" b="1" dirty="0">
              <a:solidFill>
                <a:srgbClr val="FF0000"/>
              </a:solidFill>
            </a:endParaRPr>
          </a:p>
        </p:txBody>
      </p:sp>
      <p:cxnSp>
        <p:nvCxnSpPr>
          <p:cNvPr id="40" name="Straight Connector 39"/>
          <p:cNvCxnSpPr/>
          <p:nvPr/>
        </p:nvCxnSpPr>
        <p:spPr>
          <a:xfrm>
            <a:off x="3548912" y="45074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3548912" y="51054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6814288" y="45074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0394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[Is Empty list?]</a:t>
            </a:r>
          </a:p>
          <a:p>
            <a:r>
              <a:rPr lang="en-IN" sz="2000" dirty="0">
                <a:latin typeface="Consolas" pitchFamily="49" charset="0"/>
                <a:cs typeface="Consolas" pitchFamily="49" charset="0"/>
              </a:rPr>
              <a:t>IF	FIRST = NULL</a:t>
            </a:r>
          </a:p>
          <a:p>
            <a:r>
              <a:rPr lang="en-IN" sz="2000" dirty="0">
                <a:latin typeface="Consolas" pitchFamily="49" charset="0"/>
                <a:cs typeface="Consolas" pitchFamily="49" charset="0"/>
              </a:rPr>
              <a:t>THEN	write (‘Underflow’)</a:t>
            </a:r>
          </a:p>
          <a:p>
            <a:r>
              <a:rPr lang="en-IN" sz="2000" dirty="0">
                <a:latin typeface="Consolas" pitchFamily="49" charset="0"/>
                <a:cs typeface="Consolas" pitchFamily="49" charset="0"/>
              </a:rPr>
              <a:t>       Return</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3. [Find X]</a:t>
            </a:r>
          </a:p>
          <a:p>
            <a:r>
              <a:rPr lang="en-IN" sz="2000" dirty="0">
                <a:latin typeface="Consolas" pitchFamily="49" charset="0"/>
                <a:cs typeface="Consolas" pitchFamily="49" charset="0"/>
              </a:rPr>
              <a:t>Repeat thru step-5 </a:t>
            </a:r>
          </a:p>
          <a:p>
            <a:r>
              <a:rPr lang="en-IN" sz="2000" dirty="0">
                <a:latin typeface="Consolas" pitchFamily="49" charset="0"/>
                <a:cs typeface="Consolas" pitchFamily="49" charset="0"/>
              </a:rPr>
              <a:t>   while SAVE ≠ X and </a:t>
            </a:r>
          </a:p>
          <a:p>
            <a:r>
              <a:rPr lang="en-IN" sz="2000" dirty="0">
                <a:latin typeface="Consolas" pitchFamily="49" charset="0"/>
                <a:cs typeface="Consolas" pitchFamily="49" charset="0"/>
              </a:rPr>
              <a:t>   LINK (SAVE) ≠ NULL</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5" name="TextBox 4"/>
          <p:cNvSpPr txBox="1"/>
          <p:nvPr/>
        </p:nvSpPr>
        <p:spPr>
          <a:xfrm>
            <a:off x="4724400" y="990599"/>
            <a:ext cx="4267200" cy="378565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[End of the list?]</a:t>
            </a:r>
          </a:p>
          <a:p>
            <a:r>
              <a:rPr lang="en-IN" sz="2000" dirty="0">
                <a:latin typeface="Consolas" pitchFamily="49" charset="0"/>
                <a:cs typeface="Consolas" pitchFamily="49" charset="0"/>
              </a:rPr>
              <a:t>If	SAVE ≠ X</a:t>
            </a:r>
          </a:p>
          <a:p>
            <a:r>
              <a:rPr lang="en-IN" sz="2000" dirty="0">
                <a:latin typeface="Consolas" pitchFamily="49" charset="0"/>
                <a:cs typeface="Consolas" pitchFamily="49" charset="0"/>
              </a:rPr>
              <a:t>THEN	write (‘</a:t>
            </a:r>
            <a:r>
              <a:rPr lang="en-IN"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7. [Delete X]</a:t>
            </a:r>
          </a:p>
          <a:p>
            <a:r>
              <a:rPr lang="en-IN" sz="2000" dirty="0">
                <a:latin typeface="Consolas" pitchFamily="49" charset="0"/>
                <a:cs typeface="Consolas" pitchFamily="49" charset="0"/>
              </a:rPr>
              <a:t>If  X = FIRST</a:t>
            </a:r>
          </a:p>
          <a:p>
            <a:r>
              <a:rPr lang="en-IN" sz="2000" dirty="0">
                <a:latin typeface="Consolas" pitchFamily="49" charset="0"/>
                <a:cs typeface="Consolas" pitchFamily="49" charset="0"/>
              </a:rPr>
              <a:t>THEN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ELSE	</a:t>
            </a:r>
            <a:r>
              <a:rPr lang="en-IN" sz="1900" dirty="0">
                <a:latin typeface="Consolas" pitchFamily="49" charset="0"/>
                <a:cs typeface="Consolas" pitchFamily="49" charset="0"/>
              </a:rPr>
              <a:t>LINK (PRED) </a:t>
            </a:r>
            <a:r>
              <a:rPr lang="en-IN" sz="1900" dirty="0">
                <a:latin typeface="Consolas" pitchFamily="49" charset="0"/>
                <a:cs typeface="Consolas" pitchFamily="49" charset="0"/>
                <a:sym typeface="Wingdings" pitchFamily="2" charset="2"/>
              </a:rPr>
              <a:t> </a:t>
            </a:r>
            <a:r>
              <a:rPr lang="en-IN" sz="1900" dirty="0">
                <a:latin typeface="Consolas" pitchFamily="49" charset="0"/>
                <a:cs typeface="Consolas" pitchFamily="49" charset="0"/>
              </a:rPr>
              <a:t>LINK (X)</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spTree>
    <p:extLst>
      <p:ext uri="{BB962C8B-B14F-4D97-AF65-F5344CB8AC3E}">
        <p14:creationId xmlns:p14="http://schemas.microsoft.com/office/powerpoint/2010/main" val="25001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DELETE( 7541, FIRST)</a:t>
            </a:r>
          </a:p>
        </p:txBody>
      </p:sp>
      <p:grpSp>
        <p:nvGrpSpPr>
          <p:cNvPr id="3" name="Group 2"/>
          <p:cNvGrpSpPr/>
          <p:nvPr/>
        </p:nvGrpSpPr>
        <p:grpSpPr>
          <a:xfrm>
            <a:off x="228600" y="5040868"/>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1524000" y="50408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819400" y="50408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566388" y="50408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547588" y="504086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856738" y="5040868"/>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11486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24440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3739412" y="53075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5486400" y="53075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7467600" y="5307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415280" y="50408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200025" y="61076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8" name="Straight Arrow Connector 27"/>
          <p:cNvCxnSpPr>
            <a:stCxn id="27" idx="0"/>
          </p:cNvCxnSpPr>
          <p:nvPr/>
        </p:nvCxnSpPr>
        <p:spPr>
          <a:xfrm flipH="1" flipV="1">
            <a:off x="547150" y="5574268"/>
            <a:ext cx="265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548912" y="55742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3548912" y="61722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6814288" y="55742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228600" y="5715000"/>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1524000" y="5618202"/>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2819400" y="5583793"/>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4566388" y="5574268"/>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6496050" y="5608677"/>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7856738" y="5574268"/>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28600" y="990600"/>
            <a:ext cx="43434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lumMod val="60000"/>
                    <a:lumOff val="40000"/>
                  </a:schemeClr>
                </a:solidFill>
                <a:latin typeface="Consolas" pitchFamily="49" charset="0"/>
                <a:cs typeface="Consolas" pitchFamily="49" charset="0"/>
              </a:rPr>
              <a:t>3. [Find X]</a:t>
            </a:r>
          </a:p>
          <a:p>
            <a:r>
              <a:rPr lang="en-IN" sz="2000" dirty="0">
                <a:latin typeface="Consolas" pitchFamily="49" charset="0"/>
                <a:cs typeface="Consolas" pitchFamily="49" charset="0"/>
              </a:rPr>
              <a:t>Repeat thru step-5 </a:t>
            </a:r>
          </a:p>
          <a:p>
            <a:r>
              <a:rPr lang="en-IN" sz="2000" dirty="0">
                <a:latin typeface="Consolas" pitchFamily="49" charset="0"/>
                <a:cs typeface="Consolas" pitchFamily="49" charset="0"/>
              </a:rPr>
              <a:t>   while SAVE ≠ X and </a:t>
            </a:r>
          </a:p>
          <a:p>
            <a:r>
              <a:rPr lang="en-IN" sz="2000" dirty="0">
                <a:latin typeface="Consolas" pitchFamily="49" charset="0"/>
                <a:cs typeface="Consolas" pitchFamily="49" charset="0"/>
              </a:rPr>
              <a:t>   LINK (SAVE) ≠ NULL</a:t>
            </a:r>
          </a:p>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4724400" y="990599"/>
            <a:ext cx="42672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[End of the list?]</a:t>
            </a:r>
          </a:p>
          <a:p>
            <a:r>
              <a:rPr lang="en-IN" sz="2000" dirty="0">
                <a:latin typeface="Consolas" pitchFamily="49" charset="0"/>
                <a:cs typeface="Consolas" pitchFamily="49" charset="0"/>
              </a:rPr>
              <a:t>If	SAVE ≠ X</a:t>
            </a:r>
          </a:p>
          <a:p>
            <a:r>
              <a:rPr lang="en-IN" sz="2000" dirty="0">
                <a:latin typeface="Consolas" pitchFamily="49" charset="0"/>
                <a:cs typeface="Consolas" pitchFamily="49" charset="0"/>
              </a:rPr>
              <a:t>THEN	write (‘</a:t>
            </a:r>
            <a:r>
              <a:rPr lang="en-IN"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lumMod val="60000"/>
                    <a:lumOff val="40000"/>
                  </a:schemeClr>
                </a:solidFill>
                <a:latin typeface="Consolas" pitchFamily="49" charset="0"/>
                <a:cs typeface="Consolas" pitchFamily="49" charset="0"/>
              </a:rPr>
              <a:t>7. [Delete X]</a:t>
            </a:r>
          </a:p>
          <a:p>
            <a:r>
              <a:rPr lang="en-IN" sz="2000" dirty="0">
                <a:latin typeface="Consolas" pitchFamily="49" charset="0"/>
                <a:cs typeface="Consolas" pitchFamily="49" charset="0"/>
              </a:rPr>
              <a:t>If  X = FIRST</a:t>
            </a:r>
          </a:p>
          <a:p>
            <a:r>
              <a:rPr lang="en-IN" sz="2000" dirty="0">
                <a:latin typeface="Consolas" pitchFamily="49" charset="0"/>
                <a:cs typeface="Consolas" pitchFamily="49" charset="0"/>
              </a:rPr>
              <a:t>THEN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ELSE	</a:t>
            </a:r>
            <a:r>
              <a:rPr lang="en-IN" sz="1900" dirty="0">
                <a:latin typeface="Consolas" pitchFamily="49" charset="0"/>
                <a:cs typeface="Consolas" pitchFamily="49" charset="0"/>
              </a:rPr>
              <a:t>LINK (PRED) </a:t>
            </a:r>
            <a:r>
              <a:rPr lang="en-IN" sz="1900" dirty="0">
                <a:latin typeface="Consolas" pitchFamily="49" charset="0"/>
                <a:cs typeface="Consolas" pitchFamily="49" charset="0"/>
                <a:sym typeface="Wingdings" pitchFamily="2" charset="2"/>
              </a:rPr>
              <a:t> </a:t>
            </a:r>
            <a:r>
              <a:rPr lang="en-IN" sz="1900" dirty="0">
                <a:latin typeface="Consolas" pitchFamily="49" charset="0"/>
                <a:cs typeface="Consolas" pitchFamily="49" charset="0"/>
              </a:rPr>
              <a:t>LINK (X)</a:t>
            </a:r>
          </a:p>
          <a:p>
            <a:r>
              <a:rPr lang="en-IN" sz="2000" b="1" dirty="0">
                <a:solidFill>
                  <a:schemeClr val="tx2">
                    <a:lumMod val="60000"/>
                    <a:lumOff val="40000"/>
                  </a:schemeClr>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252529" y="4179749"/>
            <a:ext cx="666914" cy="861119"/>
            <a:chOff x="252529" y="4179749"/>
            <a:chExt cx="666914" cy="861119"/>
          </a:xfrm>
        </p:grpSpPr>
        <p:sp>
          <p:nvSpPr>
            <p:cNvPr id="30" name="TextBox 29"/>
            <p:cNvSpPr txBox="1"/>
            <p:nvPr/>
          </p:nvSpPr>
          <p:spPr>
            <a:xfrm>
              <a:off x="252529" y="4179749"/>
              <a:ext cx="666914" cy="369332"/>
            </a:xfrm>
            <a:prstGeom prst="rect">
              <a:avLst/>
            </a:prstGeom>
            <a:noFill/>
          </p:spPr>
          <p:txBody>
            <a:bodyPr wrap="none" rtlCol="0">
              <a:spAutoFit/>
            </a:bodyPr>
            <a:lstStyle/>
            <a:p>
              <a:pPr algn="ctr"/>
              <a:r>
                <a:rPr lang="en-IN" b="1" dirty="0">
                  <a:solidFill>
                    <a:srgbClr val="FF0000"/>
                  </a:solidFill>
                </a:rPr>
                <a:t>SAVE</a:t>
              </a:r>
              <a:endParaRPr lang="en-US" b="1" dirty="0">
                <a:solidFill>
                  <a:srgbClr val="FF0000"/>
                </a:solidFill>
              </a:endParaRPr>
            </a:p>
          </p:txBody>
        </p:sp>
        <p:cxnSp>
          <p:nvCxnSpPr>
            <p:cNvPr id="45" name="Straight Arrow Connector 44"/>
            <p:cNvCxnSpPr>
              <a:stCxn id="30" idx="2"/>
            </p:cNvCxnSpPr>
            <p:nvPr/>
          </p:nvCxnSpPr>
          <p:spPr>
            <a:xfrm>
              <a:off x="585986" y="4549081"/>
              <a:ext cx="0" cy="491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609600" y="4495800"/>
            <a:ext cx="696024" cy="545068"/>
            <a:chOff x="609600" y="4495800"/>
            <a:chExt cx="696024" cy="545068"/>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FF0000"/>
                  </a:solidFill>
                </a:rPr>
                <a:t>PRED</a:t>
              </a:r>
              <a:endParaRPr lang="en-US" b="1" dirty="0">
                <a:solidFill>
                  <a:srgbClr val="FF0000"/>
                </a:solidFill>
              </a:endParaRPr>
            </a:p>
          </p:txBody>
        </p:sp>
        <p:cxnSp>
          <p:nvCxnSpPr>
            <p:cNvPr id="48" name="Straight Arrow Connector 47"/>
            <p:cNvCxnSpPr>
              <a:stCxn id="29" idx="2"/>
              <a:endCxn id="5" idx="0"/>
            </p:cNvCxnSpPr>
            <p:nvPr/>
          </p:nvCxnSpPr>
          <p:spPr>
            <a:xfrm>
              <a:off x="957612" y="4865132"/>
              <a:ext cx="500" cy="1757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6302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2.5E-6 -2.22222E-6 L 0.12761 -2.22222E-6 " pathEditMode="relative" rAng="0" ptsTypes="AA">
                                      <p:cBhvr>
                                        <p:cTn id="66" dur="2000" fill="hold"/>
                                        <p:tgtEl>
                                          <p:spTgt spid="46"/>
                                        </p:tgtEl>
                                        <p:attrNameLst>
                                          <p:attrName>ppt_x</p:attrName>
                                          <p:attrName>ppt_y</p:attrName>
                                        </p:attrNameLst>
                                      </p:cBhvr>
                                      <p:rCtr x="6372"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2.5E-6 1.11111E-6 L 0.13698 1.11111E-6 " pathEditMode="relative" rAng="0" ptsTypes="AA">
                                      <p:cBhvr>
                                        <p:cTn id="70" dur="2000" fill="hold"/>
                                        <p:tgtEl>
                                          <p:spTgt spid="49"/>
                                        </p:tgtEl>
                                        <p:attrNameLst>
                                          <p:attrName>ppt_x</p:attrName>
                                          <p:attrName>ppt_y</p:attrName>
                                        </p:attrNameLst>
                                      </p:cBhvr>
                                      <p:rCtr x="6840"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2761 -2.22222E-6 L 0.26927 -2.22222E-6 " pathEditMode="relative" rAng="0" ptsTypes="AA">
                                      <p:cBhvr>
                                        <p:cTn id="74" dur="2000" fill="hold"/>
                                        <p:tgtEl>
                                          <p:spTgt spid="46"/>
                                        </p:tgtEl>
                                        <p:attrNameLst>
                                          <p:attrName>ppt_x</p:attrName>
                                          <p:attrName>ppt_y</p:attrName>
                                        </p:attrNameLst>
                                      </p:cBhvr>
                                      <p:rCtr x="7083"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3698 1.11111E-6 L 0.27864 1.11111E-6 " pathEditMode="relative" rAng="0" ptsTypes="AA">
                                      <p:cBhvr>
                                        <p:cTn id="78" dur="2000" fill="hold"/>
                                        <p:tgtEl>
                                          <p:spTgt spid="49"/>
                                        </p:tgtEl>
                                        <p:attrNameLst>
                                          <p:attrName>ppt_x</p:attrName>
                                          <p:attrName>ppt_y</p:attrName>
                                        </p:attrNameLst>
                                      </p:cBhvr>
                                      <p:rCtr x="7083"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6927 -2.22222E-6 L 0.46094 -2.22222E-6 " pathEditMode="relative" rAng="0" ptsTypes="AA">
                                      <p:cBhvr>
                                        <p:cTn id="82" dur="2000" fill="hold"/>
                                        <p:tgtEl>
                                          <p:spTgt spid="46"/>
                                        </p:tgtEl>
                                        <p:attrNameLst>
                                          <p:attrName>ppt_x</p:attrName>
                                          <p:attrName>ppt_y</p:attrName>
                                        </p:attrNameLst>
                                      </p:cBhvr>
                                      <p:rCtr x="958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pPr>
              <a:buClr>
                <a:schemeClr val="tx1"/>
              </a:buClr>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buClr>
                <a:schemeClr val="tx1"/>
              </a:buClr>
            </a:pPr>
            <a:r>
              <a:rPr lang="en-IN" b="1" dirty="0">
                <a:solidFill>
                  <a:srgbClr val="C00000"/>
                </a:solidFill>
              </a:rPr>
              <a:t>SAVE</a:t>
            </a:r>
            <a:r>
              <a:rPr lang="en-IN" b="1" dirty="0">
                <a:solidFill>
                  <a:srgbClr val="FF0000"/>
                </a:solidFill>
              </a:rPr>
              <a:t> </a:t>
            </a:r>
            <a:r>
              <a:rPr lang="en-IN" dirty="0"/>
              <a:t>is a Temporary pointer variable.</a:t>
            </a:r>
          </a:p>
          <a:p>
            <a:endParaRPr lang="en-IN" dirty="0"/>
          </a:p>
          <a:p>
            <a:endParaRPr lang="en-IN" dirty="0"/>
          </a:p>
          <a:p>
            <a:endParaRPr lang="en-US" dirty="0"/>
          </a:p>
        </p:txBody>
      </p:sp>
    </p:spTree>
    <p:extLst>
      <p:ext uri="{BB962C8B-B14F-4D97-AF65-F5344CB8AC3E}">
        <p14:creationId xmlns:p14="http://schemas.microsoft.com/office/powerpoint/2010/main" val="10319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COUNT_NODES(FIRST) </a:t>
            </a:r>
            <a:r>
              <a:rPr lang="en-US" dirty="0" err="1"/>
              <a:t>Cont</a:t>
            </a:r>
            <a:r>
              <a:rPr lang="en-US" dirty="0"/>
              <a:t>…</a:t>
            </a:r>
          </a:p>
        </p:txBody>
      </p:sp>
      <p:sp>
        <p:nvSpPr>
          <p:cNvPr id="4" name="TextBox 3"/>
          <p:cNvSpPr txBox="1"/>
          <p:nvPr/>
        </p:nvSpPr>
        <p:spPr>
          <a:xfrm>
            <a:off x="228600" y="1111746"/>
            <a:ext cx="8724900" cy="486287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1. [Is list Empty?]</a:t>
            </a:r>
          </a:p>
          <a:p>
            <a:r>
              <a:rPr lang="en-IN" dirty="0">
                <a:latin typeface="Consolas" pitchFamily="49" charset="0"/>
                <a:cs typeface="Consolas" pitchFamily="49" charset="0"/>
              </a:rPr>
              <a:t>   IF    FIRST = NULL</a:t>
            </a:r>
          </a:p>
          <a:p>
            <a:r>
              <a:rPr lang="en-IN" dirty="0">
                <a:latin typeface="Consolas" pitchFamily="49" charset="0"/>
                <a:cs typeface="Consolas" pitchFamily="49" charset="0"/>
              </a:rPr>
              <a:t>   </a:t>
            </a:r>
            <a:r>
              <a:rPr lang="en-IN">
                <a:latin typeface="Consolas" pitchFamily="49" charset="0"/>
                <a:cs typeface="Consolas" pitchFamily="49" charset="0"/>
              </a:rPr>
              <a:t>Then  COUNT </a:t>
            </a:r>
            <a:r>
              <a:rPr lang="en-IN">
                <a:latin typeface="Consolas" pitchFamily="49" charset="0"/>
                <a:cs typeface="Consolas" pitchFamily="49" charset="0"/>
                <a:sym typeface="Wingdings" panose="05000000000000000000" pitchFamily="2" charset="2"/>
              </a:rPr>
              <a:t> </a:t>
            </a:r>
            <a:r>
              <a:rPr lang="en-IN" dirty="0">
                <a:latin typeface="Consolas" pitchFamily="49" charset="0"/>
                <a:cs typeface="Consolas" pitchFamily="49" charset="0"/>
                <a:sym typeface="Wingdings" panose="05000000000000000000" pitchFamily="2" charset="2"/>
              </a:rPr>
              <a:t>0</a:t>
            </a:r>
            <a:endParaRPr lang="en-IN" dirty="0">
              <a:latin typeface="Consolas" pitchFamily="49" charset="0"/>
              <a:cs typeface="Consolas" pitchFamily="49" charset="0"/>
            </a:endParaRPr>
          </a:p>
          <a:p>
            <a:r>
              <a:rPr lang="en-IN" dirty="0">
                <a:latin typeface="Consolas" pitchFamily="49" charset="0"/>
                <a:cs typeface="Consolas" pitchFamily="49" charset="0"/>
              </a:rPr>
              <a:t>         Return(COUNT)</a:t>
            </a:r>
          </a:p>
          <a:p>
            <a:endParaRPr lang="en-IN" b="1" dirty="0">
              <a:solidFill>
                <a:schemeClr val="tx2">
                  <a:lumMod val="60000"/>
                  <a:lumOff val="40000"/>
                </a:schemeClr>
              </a:solidFill>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2. [Initialize loop for a last node to update count]</a:t>
            </a:r>
          </a:p>
          <a:p>
            <a:r>
              <a:rPr lang="en-IN" dirty="0">
                <a:latin typeface="Consolas" pitchFamily="49" charset="0"/>
                <a:cs typeface="Consolas" pitchFamily="49" charset="0"/>
              </a:rPr>
              <a:t>    SAVE</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FIRST</a:t>
            </a:r>
          </a:p>
          <a:p>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3. [Go for end of list]</a:t>
            </a:r>
          </a:p>
          <a:p>
            <a:r>
              <a:rPr lang="en-IN" dirty="0">
                <a:latin typeface="Consolas" pitchFamily="49" charset="0"/>
                <a:cs typeface="Consolas" pitchFamily="49" charset="0"/>
              </a:rPr>
              <a:t>   Repeat while LINK (SAVE) ≠ NULL</a:t>
            </a:r>
          </a:p>
          <a:p>
            <a:r>
              <a:rPr lang="en-IN" dirty="0">
                <a:latin typeface="Consolas" pitchFamily="49" charset="0"/>
                <a:cs typeface="Consolas" pitchFamily="49" charset="0"/>
              </a:rPr>
              <a:t> 	SAVE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LINK (SAVE)</a:t>
            </a:r>
          </a:p>
          <a:p>
            <a:r>
              <a:rPr lang="en-IN" dirty="0">
                <a:latin typeface="Consolas" pitchFamily="49" charset="0"/>
                <a:cs typeface="Consolas" pitchFamily="49" charset="0"/>
              </a:rPr>
              <a:t>	COUNT </a:t>
            </a:r>
            <a:r>
              <a:rPr lang="en-IN" dirty="0">
                <a:latin typeface="Consolas" pitchFamily="49" charset="0"/>
                <a:cs typeface="Consolas" pitchFamily="49" charset="0"/>
                <a:sym typeface="Wingdings" panose="05000000000000000000" pitchFamily="2" charset="2"/>
              </a:rPr>
              <a:t> COUNT + 1</a:t>
            </a:r>
            <a:endParaRPr lang="en-IN" dirty="0">
              <a:latin typeface="Consolas" pitchFamily="49" charset="0"/>
              <a:cs typeface="Consolas" pitchFamily="49" charset="0"/>
            </a:endParaRPr>
          </a:p>
          <a:p>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4. [Return Count]</a:t>
            </a:r>
          </a:p>
          <a:p>
            <a:r>
              <a:rPr lang="en-IN" dirty="0">
                <a:latin typeface="Consolas" pitchFamily="49" charset="0"/>
                <a:cs typeface="Consolas" pitchFamily="49" charset="0"/>
              </a:rPr>
              <a:t>    Return (COUNT)</a:t>
            </a:r>
          </a:p>
          <a:p>
            <a:endParaRPr lang="en-IN" dirty="0">
              <a:latin typeface="Consolas" pitchFamily="49" charset="0"/>
              <a:cs typeface="Consolas" pitchFamily="49" charset="0"/>
            </a:endParaRPr>
          </a:p>
          <a:p>
            <a:endParaRPr lang="en-IN" dirty="0">
              <a:latin typeface="Consolas" pitchFamily="49" charset="0"/>
              <a:cs typeface="Consolas" pitchFamily="49" charset="0"/>
            </a:endParaRPr>
          </a:p>
        </p:txBody>
      </p:sp>
    </p:spTree>
    <p:extLst>
      <p:ext uri="{BB962C8B-B14F-4D97-AF65-F5344CB8AC3E}">
        <p14:creationId xmlns:p14="http://schemas.microsoft.com/office/powerpoint/2010/main" val="234829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6" name="Content Placeholder 2"/>
          <p:cNvSpPr>
            <a:spLocks noGrp="1"/>
          </p:cNvSpPr>
          <p:nvPr>
            <p:ph idx="1"/>
          </p:nvPr>
        </p:nvSpPr>
        <p:spPr>
          <a:xfrm>
            <a:off x="190500" y="990600"/>
            <a:ext cx="8763000" cy="5181600"/>
          </a:xfrm>
        </p:spPr>
        <p:txBody>
          <a:bodyPr>
            <a:normAutofit/>
          </a:bodyPr>
          <a:lstStyle/>
          <a:p>
            <a:r>
              <a:rPr lang="en-IN" dirty="0"/>
              <a:t>This function </a:t>
            </a:r>
            <a:r>
              <a:rPr lang="en-IN" b="1" dirty="0">
                <a:solidFill>
                  <a:srgbClr val="FF0000"/>
                </a:solidFill>
              </a:rPr>
              <a:t>Copy</a:t>
            </a:r>
            <a:r>
              <a:rPr lang="en-IN" dirty="0"/>
              <a:t> 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FF0000"/>
                </a:solidFill>
              </a:rPr>
              <a:t>information</a:t>
            </a:r>
            <a:r>
              <a:rPr lang="en-IN" dirty="0">
                <a:solidFill>
                  <a:srgbClr val="FF0000"/>
                </a:solidFill>
              </a:rPr>
              <a:t> </a:t>
            </a:r>
            <a:r>
              <a:rPr lang="en-IN" dirty="0"/>
              <a:t>and </a:t>
            </a:r>
            <a:r>
              <a:rPr lang="en-IN" b="1" dirty="0">
                <a:solidFill>
                  <a:srgbClr val="FF0000"/>
                </a:solidFill>
              </a:rPr>
              <a:t>pointer</a:t>
            </a:r>
            <a:r>
              <a:rPr lang="en-IN" dirty="0">
                <a:solidFill>
                  <a:srgbClr val="FF0000"/>
                </a:solidFill>
              </a:rPr>
              <a:t> </a:t>
            </a:r>
            <a:r>
              <a:rPr lang="en-IN" dirty="0"/>
              <a:t>fields are denoted by </a:t>
            </a:r>
            <a:r>
              <a:rPr lang="en-IN" b="1" dirty="0">
                <a:solidFill>
                  <a:srgbClr val="FF0000"/>
                </a:solidFill>
              </a:rPr>
              <a:t>FIELD</a:t>
            </a:r>
            <a:r>
              <a:rPr lang="en-IN" dirty="0">
                <a:solidFill>
                  <a:srgbClr val="FF0000"/>
                </a:solidFill>
              </a:rPr>
              <a:t> </a:t>
            </a:r>
            <a:r>
              <a:rPr lang="en-IN" dirty="0"/>
              <a:t>and </a:t>
            </a:r>
            <a:r>
              <a:rPr lang="en-IN" b="1" dirty="0">
                <a:solidFill>
                  <a:srgbClr val="FF0000"/>
                </a:solidFill>
              </a:rPr>
              <a:t>PTR</a:t>
            </a:r>
            <a:r>
              <a:rPr lang="en-IN" dirty="0"/>
              <a:t>, respectively. </a:t>
            </a:r>
          </a:p>
          <a:p>
            <a:r>
              <a:rPr lang="en-IN" dirty="0"/>
              <a:t>The address of the </a:t>
            </a:r>
            <a:r>
              <a:rPr lang="en-IN" b="1" dirty="0">
                <a:solidFill>
                  <a:srgbClr val="FF0000"/>
                </a:solidFill>
              </a:rPr>
              <a:t>first node </a:t>
            </a:r>
            <a:r>
              <a:rPr lang="en-IN" dirty="0"/>
              <a:t>in the newly created list is to be placed in </a:t>
            </a:r>
            <a:r>
              <a:rPr lang="en-IN" b="1" dirty="0">
                <a:solidFill>
                  <a:srgbClr val="FF0000"/>
                </a:solidFill>
              </a:rPr>
              <a:t>BEGIN</a:t>
            </a:r>
            <a:endParaRPr lang="en-US" b="1" dirty="0">
              <a:solidFill>
                <a:srgbClr val="FF0000"/>
              </a:solidFill>
            </a:endParaRPr>
          </a:p>
          <a:p>
            <a:pPr>
              <a:buClr>
                <a:schemeClr val="tx1"/>
              </a:buClr>
            </a:pPr>
            <a:r>
              <a:rPr lang="en-IN" b="1" dirty="0">
                <a:solidFill>
                  <a:srgbClr val="FF0000"/>
                </a:solidFill>
              </a:rPr>
              <a:t>FIRST</a:t>
            </a:r>
            <a:r>
              <a:rPr lang="en-IN" dirty="0"/>
              <a:t> is a </a:t>
            </a:r>
            <a:r>
              <a:rPr lang="en-IN" b="1" dirty="0"/>
              <a:t>pointer to the first element</a:t>
            </a:r>
            <a:r>
              <a:rPr lang="en-IN" dirty="0"/>
              <a:t> of a Singly linked linear list.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AVAIL</a:t>
            </a:r>
            <a:r>
              <a:rPr lang="en-IN" dirty="0">
                <a:solidFill>
                  <a:srgbClr val="FF0000"/>
                </a:solidFill>
              </a:rPr>
              <a:t> </a:t>
            </a:r>
            <a:r>
              <a:rPr lang="en-IN" dirty="0"/>
              <a:t>is a pointer to the top element of the availability stack.</a:t>
            </a:r>
          </a:p>
          <a:p>
            <a:pPr>
              <a:buClr>
                <a:schemeClr val="tx1"/>
              </a:buClr>
            </a:pPr>
            <a:r>
              <a:rPr lang="en-IN" b="1" dirty="0">
                <a:solidFill>
                  <a:srgbClr val="FF0000"/>
                </a:solidFill>
              </a:rPr>
              <a:t>NEW, SAVE </a:t>
            </a:r>
            <a:r>
              <a:rPr lang="en-IN" b="1" dirty="0"/>
              <a:t>and</a:t>
            </a:r>
            <a:r>
              <a:rPr lang="en-IN" b="1" dirty="0">
                <a:solidFill>
                  <a:srgbClr val="FF0000"/>
                </a:solidFill>
              </a:rPr>
              <a:t> PRED</a:t>
            </a:r>
            <a:r>
              <a:rPr lang="en-IN" dirty="0">
                <a:solidFill>
                  <a:srgbClr val="FF0000"/>
                </a:solidFill>
              </a:rPr>
              <a:t> </a:t>
            </a:r>
            <a:r>
              <a:rPr lang="en-IN" dirty="0"/>
              <a:t>are temporary pointer variables. </a:t>
            </a:r>
          </a:p>
          <a:p>
            <a:endParaRPr lang="en-US" dirty="0"/>
          </a:p>
        </p:txBody>
      </p:sp>
    </p:spTree>
    <p:extLst>
      <p:ext uri="{BB962C8B-B14F-4D97-AF65-F5344CB8AC3E}">
        <p14:creationId xmlns:p14="http://schemas.microsoft.com/office/powerpoint/2010/main" val="109574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90500" y="2819400"/>
            <a:ext cx="8763000" cy="3581400"/>
          </a:xfrm>
        </p:spPr>
        <p:txBody>
          <a:bodyPr/>
          <a:lstStyle/>
          <a:p>
            <a:r>
              <a:rPr lang="en-IN" dirty="0"/>
              <a:t>The linked allocation method of storage can result in both efficient use of computer storage and computer time.</a:t>
            </a:r>
          </a:p>
          <a:p>
            <a:pPr lvl="1"/>
            <a:r>
              <a:rPr lang="en-IN" dirty="0"/>
              <a:t>A linked list is a </a:t>
            </a:r>
            <a:r>
              <a:rPr lang="en-IN" b="1" dirty="0">
                <a:solidFill>
                  <a:srgbClr val="FF0000"/>
                </a:solidFill>
              </a:rPr>
              <a:t>non-sequential collection </a:t>
            </a:r>
            <a:r>
              <a:rPr lang="en-IN" dirty="0"/>
              <a:t>of data items.</a:t>
            </a:r>
          </a:p>
          <a:p>
            <a:pPr lvl="1"/>
            <a:r>
              <a:rPr lang="en-IN" dirty="0"/>
              <a:t>Each </a:t>
            </a:r>
            <a:r>
              <a:rPr lang="en-IN" b="1" dirty="0"/>
              <a:t>node</a:t>
            </a:r>
            <a:r>
              <a:rPr lang="en-IN" dirty="0"/>
              <a:t> is </a:t>
            </a:r>
            <a:r>
              <a:rPr lang="en-IN" b="1" dirty="0"/>
              <a:t>divided</a:t>
            </a:r>
            <a:r>
              <a:rPr lang="en-IN" dirty="0"/>
              <a:t> into </a:t>
            </a:r>
            <a:r>
              <a:rPr lang="en-IN" b="1" dirty="0"/>
              <a:t>two parts</a:t>
            </a:r>
            <a:r>
              <a:rPr lang="en-IN" dirty="0"/>
              <a:t>, the </a:t>
            </a:r>
            <a:r>
              <a:rPr lang="en-IN" b="1" dirty="0"/>
              <a:t>first part </a:t>
            </a:r>
            <a:r>
              <a:rPr lang="en-IN" dirty="0"/>
              <a:t>represents the </a:t>
            </a:r>
            <a:r>
              <a:rPr lang="en-IN" b="1" dirty="0"/>
              <a:t>information</a:t>
            </a:r>
            <a:r>
              <a:rPr lang="en-IN" dirty="0"/>
              <a:t> of the element and the </a:t>
            </a:r>
            <a:r>
              <a:rPr lang="en-IN" b="1" dirty="0"/>
              <a:t>second part </a:t>
            </a:r>
            <a:r>
              <a:rPr lang="en-IN" dirty="0"/>
              <a:t>contains the </a:t>
            </a:r>
            <a:r>
              <a:rPr lang="en-IN" b="1" dirty="0"/>
              <a:t>address of the next mode</a:t>
            </a:r>
            <a:r>
              <a:rPr lang="en-IN" dirty="0"/>
              <a:t>.</a:t>
            </a:r>
          </a:p>
          <a:p>
            <a:pPr lvl="1"/>
            <a:r>
              <a:rPr lang="en-IN" dirty="0"/>
              <a:t>The </a:t>
            </a:r>
            <a:r>
              <a:rPr lang="en-IN" b="1" dirty="0"/>
              <a:t>last node </a:t>
            </a:r>
            <a:r>
              <a:rPr lang="en-IN" dirty="0"/>
              <a:t>of the list does not have successor node, so </a:t>
            </a:r>
            <a:r>
              <a:rPr lang="en-IN" b="1" dirty="0"/>
              <a:t>null value </a:t>
            </a:r>
            <a:r>
              <a:rPr lang="en-IN" dirty="0"/>
              <a:t>is stored as the address.</a:t>
            </a:r>
          </a:p>
          <a:p>
            <a:pPr lvl="1"/>
            <a:r>
              <a:rPr lang="en-IN" dirty="0"/>
              <a:t>It is possible for a list to have no nodes at all, such a list is called empty list.</a:t>
            </a:r>
            <a:endParaRPr lang="en-US" dirty="0"/>
          </a:p>
        </p:txBody>
      </p:sp>
      <p:grpSp>
        <p:nvGrpSpPr>
          <p:cNvPr id="4" name="Group 3"/>
          <p:cNvGrpSpPr/>
          <p:nvPr/>
        </p:nvGrpSpPr>
        <p:grpSpPr>
          <a:xfrm>
            <a:off x="951919" y="1451399"/>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887358" y="1451399"/>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792358" y="1451399"/>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697358" y="1451399"/>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484161" y="1718099"/>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19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24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459358" y="1451399"/>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940187" y="2324893"/>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2807846" y="1925165"/>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2" name="TextBox 21"/>
          <p:cNvSpPr txBox="1"/>
          <p:nvPr/>
        </p:nvSpPr>
        <p:spPr>
          <a:xfrm>
            <a:off x="4714461" y="1938416"/>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3" name="TextBox 22"/>
          <p:cNvSpPr txBox="1"/>
          <p:nvPr/>
        </p:nvSpPr>
        <p:spPr>
          <a:xfrm>
            <a:off x="6642579" y="1938416"/>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4" name="TextBox 23"/>
          <p:cNvSpPr txBox="1"/>
          <p:nvPr/>
        </p:nvSpPr>
        <p:spPr>
          <a:xfrm>
            <a:off x="877956" y="1936833"/>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5" name="TextBox 24"/>
          <p:cNvSpPr txBox="1"/>
          <p:nvPr/>
        </p:nvSpPr>
        <p:spPr>
          <a:xfrm>
            <a:off x="1785657" y="153926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3710535" y="152759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5622162" y="152759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7848600" y="1222799"/>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7848600" y="1222799"/>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8236152" y="914400"/>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7246006" y="1936833"/>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19092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[Is Empty list?]</a:t>
            </a:r>
          </a:p>
          <a:p>
            <a:r>
              <a:rPr lang="en-IN" sz="2000" dirty="0">
                <a:latin typeface="Consolas" pitchFamily="49" charset="0"/>
                <a:cs typeface="Consolas" pitchFamily="49" charset="0"/>
              </a:rPr>
              <a:t>   IF    FIRST = NULL</a:t>
            </a:r>
          </a:p>
          <a:p>
            <a:r>
              <a:rPr lang="en-IN" sz="2000" dirty="0">
                <a:latin typeface="Consolas" pitchFamily="49" charset="0"/>
                <a:cs typeface="Consolas" pitchFamily="49" charset="0"/>
              </a:rPr>
              <a:t>   THEN  Return(NULL)</a:t>
            </a:r>
          </a:p>
          <a:p>
            <a:r>
              <a:rPr lang="en-IN" sz="2000" b="1" dirty="0">
                <a:solidFill>
                  <a:schemeClr val="tx2">
                    <a:lumMod val="60000"/>
                    <a:lumOff val="40000"/>
                  </a:schemeClr>
                </a:solidFill>
                <a:latin typeface="Consolas" pitchFamily="49" charset="0"/>
                <a:cs typeface="Consolas" pitchFamily="49" charset="0"/>
              </a:rPr>
              <a:t>2. [Copy first node]</a:t>
            </a:r>
          </a:p>
          <a:p>
            <a:r>
              <a:rPr lang="en-IN" sz="2000" dirty="0">
                <a:latin typeface="Consolas" pitchFamily="49" charset="0"/>
                <a:cs typeface="Consolas" pitchFamily="49" charset="0"/>
              </a:rPr>
              <a:t>IF   AVAIL = NULL</a:t>
            </a:r>
          </a:p>
          <a:p>
            <a:r>
              <a:rPr lang="en-IN" sz="2000" dirty="0">
                <a:latin typeface="Consolas" pitchFamily="49" charset="0"/>
                <a:cs typeface="Consolas" pitchFamily="49" charset="0"/>
              </a:rPr>
              <a:t>THEN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ELSE 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AVAILLINK(AVAIL)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lumMod val="60000"/>
                    <a:lumOff val="40000"/>
                  </a:schemeClr>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Move the next node if not at </a:t>
            </a:r>
          </a:p>
          <a:p>
            <a:r>
              <a:rPr lang="en-IN" b="1" dirty="0">
                <a:solidFill>
                  <a:schemeClr val="tx2">
                    <a:lumMod val="60000"/>
                    <a:lumOff val="40000"/>
                  </a:schemeClr>
                </a:solidFill>
                <a:latin typeface="Consolas" pitchFamily="49" charset="0"/>
                <a:cs typeface="Consolas" pitchFamily="49" charset="0"/>
              </a:rPr>
              <a:t>    the end if list</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Repeat thru step 6 </a:t>
            </a:r>
          </a:p>
          <a:p>
            <a:r>
              <a:rPr lang="en-IN" sz="2000" dirty="0">
                <a:latin typeface="Consolas" pitchFamily="49" charset="0"/>
                <a:cs typeface="Consolas" pitchFamily="49" charset="0"/>
              </a:rPr>
              <a:t>      while LINK(SAVE) ≠ NULL</a:t>
            </a:r>
          </a:p>
        </p:txBody>
      </p:sp>
      <p:sp>
        <p:nvSpPr>
          <p:cNvPr id="6" name="TextBox 5"/>
          <p:cNvSpPr txBox="1"/>
          <p:nvPr/>
        </p:nvSpPr>
        <p:spPr>
          <a:xfrm>
            <a:off x="46482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 [Update predecessor and  </a:t>
            </a:r>
          </a:p>
          <a:p>
            <a:r>
              <a:rPr lang="en-IN" sz="2000" b="1" dirty="0">
                <a:solidFill>
                  <a:schemeClr val="tx2">
                    <a:lumMod val="60000"/>
                    <a:lumOff val="40000"/>
                  </a:schemeClr>
                </a:solidFill>
                <a:latin typeface="Consolas" pitchFamily="49" charset="0"/>
                <a:cs typeface="Consolas" pitchFamily="49" charset="0"/>
              </a:rPr>
              <a:t>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lumMod val="60000"/>
                    <a:lumOff val="40000"/>
                  </a:schemeClr>
                </a:solidFill>
                <a:latin typeface="Consolas" pitchFamily="49" charset="0"/>
                <a:cs typeface="Consolas" pitchFamily="49" charset="0"/>
              </a:rPr>
              <a:t>6. [Copy Node]</a:t>
            </a:r>
          </a:p>
          <a:p>
            <a:r>
              <a:rPr lang="en-IN" sz="2000" dirty="0">
                <a:latin typeface="Consolas" pitchFamily="49" charset="0"/>
                <a:cs typeface="Consolas" pitchFamily="49" charset="0"/>
              </a:rPr>
              <a:t>IF   AVAIL = NULL</a:t>
            </a:r>
          </a:p>
          <a:p>
            <a:r>
              <a:rPr lang="en-IN" sz="2000" dirty="0">
                <a:latin typeface="Consolas" pitchFamily="49" charset="0"/>
                <a:cs typeface="Consolas" pitchFamily="49" charset="0"/>
              </a:rPr>
              <a:t>THEN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ELSE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lumMod val="60000"/>
                    <a:lumOff val="40000"/>
                  </a:schemeClr>
                </a:solidFill>
                <a:latin typeface="Consolas" pitchFamily="49" charset="0"/>
                <a:cs typeface="Consolas" pitchFamily="49" charset="0"/>
              </a:rPr>
              <a:t>7. [Set link of last node and </a:t>
            </a:r>
          </a:p>
          <a:p>
            <a:r>
              <a:rPr lang="en-IN" sz="2000" b="1" dirty="0">
                <a:solidFill>
                  <a:schemeClr val="tx2">
                    <a:lumMod val="60000"/>
                    <a:lumOff val="40000"/>
                  </a:schemeClr>
                </a:solidFill>
                <a:latin typeface="Consolas" pitchFamily="49" charset="0"/>
                <a:cs typeface="Consolas" pitchFamily="49" charset="0"/>
              </a:rPr>
              <a:t>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a:p>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28034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8" end="8"/>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2" end="1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28600" y="990600"/>
            <a:ext cx="4343400" cy="101566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[Is Empty list?]</a:t>
            </a:r>
          </a:p>
          <a:p>
            <a:r>
              <a:rPr lang="en-IN" sz="2000" dirty="0">
                <a:latin typeface="Consolas" pitchFamily="49" charset="0"/>
                <a:cs typeface="Consolas" pitchFamily="49" charset="0"/>
              </a:rPr>
              <a:t>   IF    FIRST = NULL</a:t>
            </a:r>
          </a:p>
          <a:p>
            <a:r>
              <a:rPr lang="en-IN" sz="2000" dirty="0">
                <a:latin typeface="Consolas" pitchFamily="49" charset="0"/>
                <a:cs typeface="Consolas" pitchFamily="49" charset="0"/>
              </a:rPr>
              <a:t>   THEN  Return(NULL)</a:t>
            </a:r>
          </a:p>
        </p:txBody>
      </p:sp>
      <p:sp>
        <p:nvSpPr>
          <p:cNvPr id="5" name="TextBox 4"/>
          <p:cNvSpPr txBox="1"/>
          <p:nvPr/>
        </p:nvSpPr>
        <p:spPr>
          <a:xfrm>
            <a:off x="4724400" y="990600"/>
            <a:ext cx="4343400" cy="233910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2. [Copy first node]</a:t>
            </a:r>
          </a:p>
          <a:p>
            <a:r>
              <a:rPr lang="en-IN" dirty="0">
                <a:latin typeface="Consolas" pitchFamily="49" charset="0"/>
                <a:cs typeface="Consolas" pitchFamily="49" charset="0"/>
              </a:rPr>
              <a:t>IF   AVAIL = NULL</a:t>
            </a:r>
          </a:p>
          <a:p>
            <a:r>
              <a:rPr lang="en-IN" dirty="0">
                <a:latin typeface="Consolas" pitchFamily="49" charset="0"/>
                <a:cs typeface="Consolas" pitchFamily="49" charset="0"/>
              </a:rPr>
              <a:t>THEN write (‘Underflow’)</a:t>
            </a:r>
          </a:p>
          <a:p>
            <a:r>
              <a:rPr lang="en-IN" dirty="0">
                <a:latin typeface="Consolas" pitchFamily="49" charset="0"/>
                <a:cs typeface="Consolas" pitchFamily="49" charset="0"/>
              </a:rPr>
              <a:t>     Return (0)</a:t>
            </a:r>
          </a:p>
          <a:p>
            <a:r>
              <a:rPr lang="en-IN" dirty="0">
                <a:latin typeface="Consolas" pitchFamily="49" charset="0"/>
                <a:cs typeface="Consolas" pitchFamily="49" charset="0"/>
              </a:rPr>
              <a:t>ELSE 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AVAILLINK(AVAIL)</a:t>
            </a:r>
            <a:endParaRPr lang="en-IN" dirty="0">
              <a:latin typeface="Consolas" pitchFamily="49" charset="0"/>
              <a:cs typeface="Consolas" pitchFamily="49" charset="0"/>
            </a:endParaRPr>
          </a:p>
          <a:p>
            <a:r>
              <a:rPr lang="en-IN" dirty="0">
                <a:latin typeface="Consolas" pitchFamily="49" charset="0"/>
                <a:cs typeface="Consolas" pitchFamily="49" charset="0"/>
              </a:rPr>
              <a:t>     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56388" y="374546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78218" y="374546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97418" y="374546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16618" y="375443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76400" y="4012168"/>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98230" y="40121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17430" y="40121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60032" y="375443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85800" y="2743200"/>
            <a:ext cx="699550"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grpSp>
        <p:nvGrpSpPr>
          <p:cNvPr id="32" name="Group 31"/>
          <p:cNvGrpSpPr/>
          <p:nvPr/>
        </p:nvGrpSpPr>
        <p:grpSpPr>
          <a:xfrm>
            <a:off x="718288" y="54102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788645" y="6019800"/>
            <a:ext cx="659155"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cxnSp>
        <p:nvCxnSpPr>
          <p:cNvPr id="37" name="Straight Arrow Connector 36"/>
          <p:cNvCxnSpPr>
            <a:stCxn id="30" idx="2"/>
          </p:cNvCxnSpPr>
          <p:nvPr/>
        </p:nvCxnSpPr>
        <p:spPr>
          <a:xfrm>
            <a:off x="1035575" y="3112532"/>
            <a:ext cx="0" cy="6329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25180" y="5459505"/>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87603" y="4419600"/>
            <a:ext cx="783997" cy="369332"/>
          </a:xfrm>
          <a:prstGeom prst="rect">
            <a:avLst/>
          </a:prstGeom>
          <a:noFill/>
        </p:spPr>
        <p:txBody>
          <a:bodyPr wrap="none" rtlCol="0">
            <a:spAutoFit/>
          </a:bodyPr>
          <a:lstStyle/>
          <a:p>
            <a:pPr algn="ctr"/>
            <a:r>
              <a:rPr lang="en-IN" b="1" dirty="0">
                <a:solidFill>
                  <a:srgbClr val="FF0000"/>
                </a:solidFill>
              </a:rPr>
              <a:t>BEGIN</a:t>
            </a:r>
            <a:endParaRPr lang="en-US" b="1" dirty="0">
              <a:solidFill>
                <a:srgbClr val="FF0000"/>
              </a:solidFill>
            </a:endParaRPr>
          </a:p>
        </p:txBody>
      </p:sp>
      <p:cxnSp>
        <p:nvCxnSpPr>
          <p:cNvPr id="42" name="Straight Arrow Connector 41"/>
          <p:cNvCxnSpPr>
            <a:stCxn id="39" idx="2"/>
            <a:endCxn id="33" idx="0"/>
          </p:cNvCxnSpPr>
          <p:nvPr/>
        </p:nvCxnSpPr>
        <p:spPr>
          <a:xfrm>
            <a:off x="979602" y="4788932"/>
            <a:ext cx="5386" cy="621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158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28600" y="990600"/>
            <a:ext cx="4343400"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lumMod val="60000"/>
                    <a:lumOff val="40000"/>
                  </a:schemeClr>
                </a:solidFill>
                <a:latin typeface="Consolas" pitchFamily="49" charset="0"/>
                <a:cs typeface="Consolas" pitchFamily="49" charset="0"/>
              </a:rPr>
              <a:t>3. [Initialize Traversal]</a:t>
            </a:r>
          </a:p>
          <a:p>
            <a:r>
              <a:rPr lang="en-IN" dirty="0">
                <a:latin typeface="Consolas" pitchFamily="49" charset="0"/>
                <a:cs typeface="Consolas" pitchFamily="49" charset="0"/>
              </a:rPr>
              <a:t>   SAVE </a:t>
            </a:r>
            <a:r>
              <a:rPr lang="en-IN" dirty="0">
                <a:latin typeface="Consolas" pitchFamily="49" charset="0"/>
                <a:cs typeface="Consolas" pitchFamily="49" charset="0"/>
                <a:sym typeface="Wingdings" pitchFamily="2" charset="2"/>
              </a:rPr>
              <a:t> FIRST</a:t>
            </a:r>
            <a:endParaRPr lang="en-IN" dirty="0">
              <a:latin typeface="Consolas" pitchFamily="49" charset="0"/>
              <a:cs typeface="Consolas" pitchFamily="49" charset="0"/>
            </a:endParaRPr>
          </a:p>
          <a:p>
            <a:r>
              <a:rPr lang="en-IN" b="1" dirty="0">
                <a:solidFill>
                  <a:schemeClr val="tx2">
                    <a:lumMod val="60000"/>
                    <a:lumOff val="40000"/>
                  </a:schemeClr>
                </a:solidFill>
                <a:latin typeface="Consolas" pitchFamily="49" charset="0"/>
                <a:cs typeface="Consolas" pitchFamily="49" charset="0"/>
              </a:rPr>
              <a:t>4. [</a:t>
            </a:r>
            <a:r>
              <a:rPr lang="en-IN" sz="1600" b="1" dirty="0">
                <a:solidFill>
                  <a:schemeClr val="tx2">
                    <a:lumMod val="60000"/>
                    <a:lumOff val="40000"/>
                  </a:schemeClr>
                </a:solidFill>
                <a:latin typeface="Consolas" pitchFamily="49" charset="0"/>
                <a:cs typeface="Consolas" pitchFamily="49" charset="0"/>
              </a:rPr>
              <a:t>Move the next node if not at </a:t>
            </a:r>
          </a:p>
          <a:p>
            <a:r>
              <a:rPr lang="en-IN" sz="1600" b="1" dirty="0">
                <a:solidFill>
                  <a:schemeClr val="tx2">
                    <a:lumMod val="60000"/>
                    <a:lumOff val="40000"/>
                  </a:schemeClr>
                </a:solidFill>
                <a:latin typeface="Consolas" pitchFamily="49" charset="0"/>
                <a:cs typeface="Consolas" pitchFamily="49" charset="0"/>
              </a:rPr>
              <a:t>    the end if list</a:t>
            </a:r>
            <a:r>
              <a:rPr lang="en-IN" b="1" dirty="0">
                <a:solidFill>
                  <a:schemeClr val="tx2">
                    <a:lumMod val="60000"/>
                    <a:lumOff val="40000"/>
                  </a:schemeClr>
                </a:solidFill>
                <a:latin typeface="Consolas" pitchFamily="49" charset="0"/>
                <a:cs typeface="Consolas" pitchFamily="49" charset="0"/>
              </a:rPr>
              <a:t>]</a:t>
            </a:r>
          </a:p>
          <a:p>
            <a:r>
              <a:rPr lang="en-IN" dirty="0">
                <a:latin typeface="Consolas" pitchFamily="49" charset="0"/>
                <a:cs typeface="Consolas" pitchFamily="49" charset="0"/>
              </a:rPr>
              <a:t>   Repeat thru step 6 </a:t>
            </a:r>
          </a:p>
          <a:p>
            <a:r>
              <a:rPr lang="en-IN" dirty="0">
                <a:latin typeface="Consolas" pitchFamily="49" charset="0"/>
                <a:cs typeface="Consolas" pitchFamily="49" charset="0"/>
              </a:rPr>
              <a:t>      while LINK(SAVE) ≠ NULL</a:t>
            </a:r>
          </a:p>
          <a:p>
            <a:r>
              <a:rPr lang="en-IN" b="1" dirty="0">
                <a:solidFill>
                  <a:schemeClr val="tx2">
                    <a:lumMod val="60000"/>
                    <a:lumOff val="40000"/>
                  </a:schemeClr>
                </a:solidFill>
                <a:latin typeface="Consolas" pitchFamily="49" charset="0"/>
                <a:cs typeface="Consolas" pitchFamily="49" charset="0"/>
              </a:rPr>
              <a:t>5. [Update predecessor and  </a:t>
            </a:r>
          </a:p>
          <a:p>
            <a:r>
              <a:rPr lang="en-IN" b="1" dirty="0">
                <a:solidFill>
                  <a:schemeClr val="tx2">
                    <a:lumMod val="60000"/>
                    <a:lumOff val="40000"/>
                  </a:schemeClr>
                </a:solidFill>
                <a:latin typeface="Consolas" pitchFamily="49" charset="0"/>
                <a:cs typeface="Consolas" pitchFamily="49" charset="0"/>
              </a:rPr>
              <a:t>    save pointer]</a:t>
            </a:r>
          </a:p>
          <a:p>
            <a:r>
              <a:rPr lang="en-IN" dirty="0">
                <a:latin typeface="Consolas" pitchFamily="49" charset="0"/>
                <a:cs typeface="Consolas" pitchFamily="49" charset="0"/>
              </a:rPr>
              <a:t>   PRED</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a:p>
            <a:r>
              <a:rPr lang="en-IN" dirty="0">
                <a:latin typeface="Consolas" pitchFamily="49" charset="0"/>
                <a:cs typeface="Consolas" pitchFamily="49" charset="0"/>
              </a:rPr>
              <a:t>   SAVE</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LINK(SAVE)</a:t>
            </a:r>
          </a:p>
        </p:txBody>
      </p:sp>
      <p:sp>
        <p:nvSpPr>
          <p:cNvPr id="33" name="TextBox 32"/>
          <p:cNvSpPr txBox="1"/>
          <p:nvPr/>
        </p:nvSpPr>
        <p:spPr>
          <a:xfrm>
            <a:off x="4648200" y="990600"/>
            <a:ext cx="4343400" cy="280076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lumMod val="60000"/>
                    <a:lumOff val="40000"/>
                  </a:schemeClr>
                </a:solidFill>
                <a:latin typeface="Consolas" pitchFamily="49" charset="0"/>
                <a:cs typeface="Consolas" pitchFamily="49" charset="0"/>
              </a:rPr>
              <a:t>6. [Copy Node]</a:t>
            </a:r>
          </a:p>
          <a:p>
            <a:r>
              <a:rPr lang="en-IN" sz="1600" dirty="0">
                <a:latin typeface="Consolas" pitchFamily="49" charset="0"/>
                <a:cs typeface="Consolas" pitchFamily="49" charset="0"/>
              </a:rPr>
              <a:t>IF   AVAIL = NULL</a:t>
            </a:r>
          </a:p>
          <a:p>
            <a:r>
              <a:rPr lang="en-IN" sz="1600" dirty="0">
                <a:latin typeface="Consolas" pitchFamily="49" charset="0"/>
                <a:cs typeface="Consolas" pitchFamily="49" charset="0"/>
              </a:rPr>
              <a:t>THEN write (‘Underflow’)</a:t>
            </a:r>
          </a:p>
          <a:p>
            <a:r>
              <a:rPr lang="en-IN" sz="1600" dirty="0">
                <a:latin typeface="Consolas" pitchFamily="49" charset="0"/>
                <a:cs typeface="Consolas" pitchFamily="49" charset="0"/>
              </a:rPr>
              <a:t>     Return (0)</a:t>
            </a:r>
          </a:p>
          <a:p>
            <a:r>
              <a:rPr lang="en-IN" sz="1600" dirty="0">
                <a:latin typeface="Consolas" pitchFamily="49" charset="0"/>
                <a:cs typeface="Consolas" pitchFamily="49" charset="0"/>
              </a:rPr>
              <a:t>ELSE NEW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AVAIL</a:t>
            </a:r>
          </a:p>
          <a:p>
            <a:r>
              <a:rPr lang="en-IN" sz="1600" dirty="0">
                <a:latin typeface="Consolas" pitchFamily="49" charset="0"/>
                <a:cs typeface="Consolas" pitchFamily="49" charset="0"/>
              </a:rPr>
              <a:t>     AVAIL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LINK(AVAIL)</a:t>
            </a:r>
          </a:p>
          <a:p>
            <a:r>
              <a:rPr lang="en-IN" sz="1600" dirty="0">
                <a:latin typeface="Consolas" pitchFamily="49" charset="0"/>
                <a:cs typeface="Consolas" pitchFamily="49" charset="0"/>
              </a:rPr>
              <a:t>     FIELD(NEW)</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INFO(SAVE)</a:t>
            </a:r>
          </a:p>
          <a:p>
            <a:r>
              <a:rPr lang="en-IN" sz="1600" dirty="0">
                <a:latin typeface="Consolas" pitchFamily="49" charset="0"/>
                <a:cs typeface="Consolas" pitchFamily="49" charset="0"/>
              </a:rPr>
              <a:t>     PTR(PRED)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NEW</a:t>
            </a:r>
          </a:p>
          <a:p>
            <a:r>
              <a:rPr lang="en-IN" sz="1600" b="1" dirty="0">
                <a:solidFill>
                  <a:schemeClr val="tx2">
                    <a:lumMod val="60000"/>
                    <a:lumOff val="40000"/>
                  </a:schemeClr>
                </a:solidFill>
                <a:latin typeface="Consolas" pitchFamily="49" charset="0"/>
                <a:cs typeface="Consolas" pitchFamily="49" charset="0"/>
              </a:rPr>
              <a:t>7. [Set link of last node &amp; return]</a:t>
            </a:r>
          </a:p>
          <a:p>
            <a:r>
              <a:rPr lang="en-IN" sz="1600" dirty="0">
                <a:latin typeface="Consolas" pitchFamily="49" charset="0"/>
                <a:cs typeface="Consolas" pitchFamily="49" charset="0"/>
              </a:rPr>
              <a:t>   PTR(NEW)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NULL</a:t>
            </a:r>
          </a:p>
          <a:p>
            <a:r>
              <a:rPr lang="en-IN" sz="1600" dirty="0">
                <a:latin typeface="Consolas" pitchFamily="49" charset="0"/>
                <a:cs typeface="Consolas" pitchFamily="49" charset="0"/>
              </a:rPr>
              <a:t>   Return(BEGIN)</a:t>
            </a:r>
          </a:p>
        </p:txBody>
      </p:sp>
      <p:grpSp>
        <p:nvGrpSpPr>
          <p:cNvPr id="34" name="Group 33"/>
          <p:cNvGrpSpPr/>
          <p:nvPr/>
        </p:nvGrpSpPr>
        <p:grpSpPr>
          <a:xfrm>
            <a:off x="1975764" y="4456355"/>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3197594" y="4456355"/>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4416794" y="4456355"/>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5635994" y="4465320"/>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2895776" y="4647528"/>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4117606" y="464752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6175006" y="4465320"/>
            <a:ext cx="373374" cy="373380"/>
          </a:xfrm>
          <a:prstGeom prst="line">
            <a:avLst/>
          </a:prstGeom>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1727376" y="3793153"/>
            <a:ext cx="699550"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grpSp>
        <p:nvGrpSpPr>
          <p:cNvPr id="51" name="Group 50"/>
          <p:cNvGrpSpPr/>
          <p:nvPr/>
        </p:nvGrpSpPr>
        <p:grpSpPr>
          <a:xfrm>
            <a:off x="1937664"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2077151" y="4139887"/>
            <a:ext cx="0" cy="3164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2044556" y="5791200"/>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1806979"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2198978" y="5261372"/>
            <a:ext cx="5386" cy="5764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2346184" y="5120640"/>
            <a:ext cx="638316" cy="717180"/>
            <a:chOff x="1126808" y="5181600"/>
            <a:chExt cx="638316" cy="717180"/>
          </a:xfrm>
        </p:grpSpPr>
        <p:sp>
          <p:nvSpPr>
            <p:cNvPr id="60" name="TextBox 59"/>
            <p:cNvSpPr txBox="1"/>
            <p:nvPr/>
          </p:nvSpPr>
          <p:spPr>
            <a:xfrm>
              <a:off x="1126808" y="5181600"/>
              <a:ext cx="638316" cy="254360"/>
            </a:xfrm>
            <a:prstGeom prst="rect">
              <a:avLst/>
            </a:prstGeom>
            <a:noFill/>
          </p:spPr>
          <p:txBody>
            <a:bodyPr wrap="none" rtlCol="0">
              <a:spAutoFit/>
            </a:bodyPr>
            <a:lstStyle/>
            <a:p>
              <a:pPr algn="ctr"/>
              <a:r>
                <a:rPr lang="en-IN" sz="1600" b="1" dirty="0">
                  <a:solidFill>
                    <a:srgbClr val="FF0000"/>
                  </a:solidFill>
                </a:rPr>
                <a:t>PRED</a:t>
              </a:r>
              <a:endParaRPr lang="en-US" sz="1600" b="1" dirty="0">
                <a:solidFill>
                  <a:srgbClr val="FF0000"/>
                </a:solidFill>
              </a:endParaRPr>
            </a:p>
          </p:txBody>
        </p:sp>
        <p:cxnSp>
          <p:nvCxnSpPr>
            <p:cNvPr id="62" name="Straight Arrow Connector 61"/>
            <p:cNvCxnSpPr>
              <a:stCxn id="60" idx="2"/>
              <a:endCxn id="53" idx="0"/>
            </p:cNvCxnSpPr>
            <p:nvPr/>
          </p:nvCxnSpPr>
          <p:spPr>
            <a:xfrm>
              <a:off x="1445966" y="5435960"/>
              <a:ext cx="1834" cy="4628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3194964"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3225450" y="5791200"/>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4416794"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5709388"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4428284" y="5791200"/>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5743225" y="5791200"/>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5336806" y="4647528"/>
            <a:ext cx="299188" cy="89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2045691" y="6194630"/>
            <a:ext cx="604654"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2857676" y="6008605"/>
            <a:ext cx="337288" cy="76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4114976" y="6008605"/>
            <a:ext cx="301818" cy="4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5336806" y="6009035"/>
            <a:ext cx="37258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6256026" y="5814060"/>
            <a:ext cx="373374" cy="373380"/>
          </a:xfrm>
          <a:prstGeom prst="line">
            <a:avLst/>
          </a:prstGeom>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2364769" y="3784541"/>
            <a:ext cx="666913" cy="671814"/>
            <a:chOff x="2364769" y="3784541"/>
            <a:chExt cx="666913" cy="671814"/>
          </a:xfrm>
        </p:grpSpPr>
        <p:sp>
          <p:nvSpPr>
            <p:cNvPr id="58" name="TextBox 57"/>
            <p:cNvSpPr txBox="1"/>
            <p:nvPr/>
          </p:nvSpPr>
          <p:spPr>
            <a:xfrm>
              <a:off x="2364769" y="3784541"/>
              <a:ext cx="666913" cy="335756"/>
            </a:xfrm>
            <a:prstGeom prst="rect">
              <a:avLst/>
            </a:prstGeom>
            <a:noFill/>
          </p:spPr>
          <p:txBody>
            <a:bodyPr wrap="none" rtlCol="0">
              <a:spAutoFit/>
            </a:bodyPr>
            <a:lstStyle/>
            <a:p>
              <a:pPr algn="ctr"/>
              <a:r>
                <a:rPr lang="en-IN" b="1" dirty="0">
                  <a:solidFill>
                    <a:srgbClr val="FF0000"/>
                  </a:solidFill>
                </a:rPr>
                <a:t>SAVE</a:t>
              </a:r>
            </a:p>
          </p:txBody>
        </p:sp>
        <p:cxnSp>
          <p:nvCxnSpPr>
            <p:cNvPr id="4" name="Straight Arrow Connector 3"/>
            <p:cNvCxnSpPr>
              <a:stCxn id="58" idx="2"/>
              <a:endCxn id="36" idx="0"/>
            </p:cNvCxnSpPr>
            <p:nvPr/>
          </p:nvCxnSpPr>
          <p:spPr>
            <a:xfrm>
              <a:off x="2698226" y="4120297"/>
              <a:ext cx="7050" cy="3360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3328277" y="6177753"/>
            <a:ext cx="604654"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4572000" y="6177753"/>
            <a:ext cx="604654"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5872679" y="6177753"/>
            <a:ext cx="604654"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274190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11111E-6 -4.44444E-6 L 0.07986 -4.44444E-6 " pathEditMode="relative" rAng="0" ptsTypes="AA">
                                      <p:cBhvr>
                                        <p:cTn id="54" dur="2000" fill="hold"/>
                                        <p:tgtEl>
                                          <p:spTgt spid="5"/>
                                        </p:tgtEl>
                                        <p:attrNameLst>
                                          <p:attrName>ppt_x</p:attrName>
                                          <p:attrName>ppt_y</p:attrName>
                                        </p:attrNameLst>
                                      </p:cBhvr>
                                      <p:rCtr x="399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05556E-6 -2.59259E-6 L 0.08351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6 -4.44444E-6 L 0.22153 -4.44444E-6 " pathEditMode="relative" rAng="0" ptsTypes="AA">
                                      <p:cBhvr>
                                        <p:cTn id="82" dur="2000" fill="hold"/>
                                        <p:tgtEl>
                                          <p:spTgt spid="5"/>
                                        </p:tgtEl>
                                        <p:attrNameLst>
                                          <p:attrName>ppt_x</p:attrName>
                                          <p:attrName>ppt_y</p:attrName>
                                        </p:attrNameLst>
                                      </p:cBhvr>
                                      <p:rCtr x="708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51 -2.59259E-6 L 0.21684 -2.59259E-6 " pathEditMode="relative" rAng="0" ptsTypes="AA">
                                      <p:cBhvr>
                                        <p:cTn id="106" dur="2000" fill="hold"/>
                                        <p:tgtEl>
                                          <p:spTgt spid="63"/>
                                        </p:tgtEl>
                                        <p:attrNameLst>
                                          <p:attrName>ppt_x</p:attrName>
                                          <p:attrName>ppt_y</p:attrName>
                                        </p:attrNameLst>
                                      </p:cBhvr>
                                      <p:rCtr x="6667"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22153 -4.44444E-6 L 0.34653 -4.44444E-6 " pathEditMode="relative" rAng="0" ptsTypes="AA">
                                      <p:cBhvr>
                                        <p:cTn id="110" dur="2000" fill="hold"/>
                                        <p:tgtEl>
                                          <p:spTgt spid="5"/>
                                        </p:tgtEl>
                                        <p:attrNameLst>
                                          <p:attrName>ppt_x</p:attrName>
                                          <p:attrName>ppt_y</p:attrName>
                                        </p:attrNameLst>
                                      </p:cBhvr>
                                      <p:rCtr x="6250"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a:xfrm>
            <a:off x="190500" y="990600"/>
            <a:ext cx="8763000" cy="4495800"/>
          </a:xfrm>
        </p:spPr>
        <p:txBody>
          <a:bodyPr>
            <a:normAutofit/>
          </a:bodyPr>
          <a:lstStyle/>
          <a:p>
            <a:r>
              <a:rPr lang="en-IN" dirty="0"/>
              <a:t>If we </a:t>
            </a:r>
            <a:r>
              <a:rPr lang="en-IN" b="1" dirty="0">
                <a:solidFill>
                  <a:srgbClr val="FF0000"/>
                </a:solidFill>
              </a:rPr>
              <a:t>replace NULL </a:t>
            </a:r>
            <a:r>
              <a:rPr lang="en-IN" dirty="0"/>
              <a:t>pointer of the </a:t>
            </a:r>
            <a:r>
              <a:rPr lang="en-IN" b="1" dirty="0">
                <a:solidFill>
                  <a:srgbClr val="FF0000"/>
                </a:solidFill>
              </a:rPr>
              <a:t>last node </a:t>
            </a:r>
            <a:r>
              <a:rPr lang="en-IN" dirty="0"/>
              <a:t>of Singly Linked Linear List with the </a:t>
            </a:r>
            <a:r>
              <a:rPr lang="en-IN" b="1" dirty="0">
                <a:solidFill>
                  <a:srgbClr val="FF0000"/>
                </a:solidFill>
              </a:rPr>
              <a:t>address of its first node</a:t>
            </a:r>
            <a:r>
              <a:rPr lang="en-IN" dirty="0"/>
              <a:t>, that list becomes circularly linked linear list or </a:t>
            </a:r>
            <a:r>
              <a:rPr lang="en-IN" b="1" dirty="0"/>
              <a:t>Circular List</a:t>
            </a:r>
            <a:r>
              <a:rPr lang="en-IN" dirty="0"/>
              <a:t>.</a:t>
            </a:r>
          </a:p>
          <a:p>
            <a:pPr>
              <a:buClr>
                <a:schemeClr val="tx1"/>
              </a:buClr>
            </a:pPr>
            <a:r>
              <a:rPr lang="en-IN" b="1" dirty="0">
                <a:solidFill>
                  <a:srgbClr val="FF0000"/>
                </a:solidFill>
              </a:rPr>
              <a:t>FIRST</a:t>
            </a:r>
            <a:r>
              <a:rPr lang="en-IN" dirty="0">
                <a:solidFill>
                  <a:srgbClr val="FF0000"/>
                </a:solidFill>
              </a:rPr>
              <a:t> </a:t>
            </a:r>
            <a:r>
              <a:rPr lang="en-IN" dirty="0"/>
              <a:t>is the address of first node of Circular List</a:t>
            </a:r>
          </a:p>
          <a:p>
            <a:pPr>
              <a:buClr>
                <a:schemeClr val="tx1"/>
              </a:buClr>
            </a:pPr>
            <a:r>
              <a:rPr lang="en-IN" b="1" dirty="0">
                <a:solidFill>
                  <a:srgbClr val="FF0000"/>
                </a:solidFill>
              </a:rPr>
              <a:t>LAST</a:t>
            </a:r>
            <a:r>
              <a:rPr lang="en-IN" dirty="0">
                <a:solidFill>
                  <a:srgbClr val="FF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p:txBody>
      </p:sp>
      <p:grpSp>
        <p:nvGrpSpPr>
          <p:cNvPr id="4" name="Group 3"/>
          <p:cNvGrpSpPr/>
          <p:nvPr/>
        </p:nvGrpSpPr>
        <p:grpSpPr>
          <a:xfrm>
            <a:off x="990600" y="53456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212430" y="53456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431630" y="53456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650830" y="53456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5870030" y="53456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089230" y="53456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910612" y="5612368"/>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132442" y="56123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351642" y="56123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570842" y="56123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6790042" y="5612368"/>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7632644" y="5345668"/>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838200" y="61076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9" name="Straight Arrow Connector 28"/>
          <p:cNvCxnSpPr/>
          <p:nvPr/>
        </p:nvCxnSpPr>
        <p:spPr>
          <a:xfrm flipV="1">
            <a:off x="1156750" y="58790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1657350" y="5631418"/>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188517" y="4659868"/>
            <a:ext cx="642484" cy="369332"/>
          </a:xfrm>
          <a:prstGeom prst="rect">
            <a:avLst/>
          </a:prstGeom>
          <a:noFill/>
        </p:spPr>
        <p:txBody>
          <a:bodyPr wrap="none" rtlCol="0">
            <a:spAutoFit/>
          </a:bodyPr>
          <a:lstStyle/>
          <a:p>
            <a:r>
              <a:rPr lang="en-IN" b="1" dirty="0">
                <a:solidFill>
                  <a:srgbClr val="FF0000"/>
                </a:solidFill>
              </a:rPr>
              <a:t>LAST</a:t>
            </a:r>
            <a:endParaRPr lang="en-US" b="1" dirty="0">
              <a:solidFill>
                <a:srgbClr val="FF0000"/>
              </a:solidFill>
            </a:endParaRPr>
          </a:p>
        </p:txBody>
      </p:sp>
      <p:cxnSp>
        <p:nvCxnSpPr>
          <p:cNvPr id="47" name="Straight Arrow Connector 46"/>
          <p:cNvCxnSpPr/>
          <p:nvPr/>
        </p:nvCxnSpPr>
        <p:spPr>
          <a:xfrm>
            <a:off x="7509759" y="5029200"/>
            <a:ext cx="0" cy="3164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259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b="1" dirty="0"/>
              <a:t>Disadvantages of Circular List</a:t>
            </a:r>
          </a:p>
          <a:p>
            <a:pPr lvl="1"/>
            <a:r>
              <a:rPr lang="en-IN" dirty="0"/>
              <a:t>It is not easy to reverse the linked list</a:t>
            </a:r>
          </a:p>
          <a:p>
            <a:pPr lvl="1"/>
            <a:r>
              <a:rPr lang="en-IN" dirty="0"/>
              <a:t>If proper care is not taken, then the problem of infinite loop can occur</a:t>
            </a:r>
          </a:p>
          <a:p>
            <a:pPr lvl="1"/>
            <a:r>
              <a:rPr lang="en-IN" dirty="0"/>
              <a:t>If we at a node and go back to the previous node, then we can not do it in single step. Instead we have to complete the entire circle by going through the in between nodes and then we will reach the required node</a:t>
            </a:r>
          </a:p>
          <a:p>
            <a:pPr lvl="1"/>
            <a:endParaRPr lang="en-IN" b="1" dirty="0"/>
          </a:p>
          <a:p>
            <a:endParaRPr lang="en-US" dirty="0"/>
          </a:p>
        </p:txBody>
      </p:sp>
    </p:spTree>
    <p:extLst>
      <p:ext uri="{BB962C8B-B14F-4D97-AF65-F5344CB8AC3E}">
        <p14:creationId xmlns:p14="http://schemas.microsoft.com/office/powerpoint/2010/main" val="9367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Circular List</a:t>
            </a:r>
            <a:endParaRPr lang="en-US" dirty="0"/>
          </a:p>
        </p:txBody>
      </p:sp>
      <p:sp>
        <p:nvSpPr>
          <p:cNvPr id="3" name="Content Placeholder 2"/>
          <p:cNvSpPr>
            <a:spLocks noGrp="1"/>
          </p:cNvSpPr>
          <p:nvPr>
            <p:ph idx="1"/>
          </p:nvPr>
        </p:nvSpPr>
        <p:spPr/>
        <p:txBody>
          <a:bodyPr/>
          <a:lstStyle/>
          <a:p>
            <a:r>
              <a:rPr lang="en-IN" dirty="0"/>
              <a:t>Insert at First</a:t>
            </a:r>
          </a:p>
          <a:p>
            <a:r>
              <a:rPr lang="en-IN" dirty="0"/>
              <a:t>Insert at Last</a:t>
            </a:r>
          </a:p>
          <a:p>
            <a:r>
              <a:rPr lang="en-IN" dirty="0"/>
              <a:t>Insert in Ordered List</a:t>
            </a:r>
          </a:p>
          <a:p>
            <a:r>
              <a:rPr lang="en-IN" dirty="0"/>
              <a:t>Delete a node</a:t>
            </a:r>
            <a:endParaRPr lang="en-US" dirty="0"/>
          </a:p>
        </p:txBody>
      </p:sp>
    </p:spTree>
    <p:extLst>
      <p:ext uri="{BB962C8B-B14F-4D97-AF65-F5344CB8AC3E}">
        <p14:creationId xmlns:p14="http://schemas.microsoft.com/office/powerpoint/2010/main" val="23283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CIR_INS_FIRST( X,FIRST,LAST)</a:t>
            </a:r>
            <a:endParaRPr lang="en-US" dirty="0"/>
          </a:p>
        </p:txBody>
      </p:sp>
      <p:sp>
        <p:nvSpPr>
          <p:cNvPr id="4" name="Content Placeholder 3"/>
          <p:cNvSpPr>
            <a:spLocks noGrp="1"/>
          </p:cNvSpPr>
          <p:nvPr>
            <p:ph idx="1"/>
          </p:nvPr>
        </p:nvSpPr>
        <p:spPr/>
        <p:txBody>
          <a:bodyPr/>
          <a:lstStyle/>
          <a:p>
            <a:r>
              <a:rPr lang="en-IN" dirty="0"/>
              <a:t>This procedure </a:t>
            </a:r>
            <a:r>
              <a:rPr lang="en-IN" b="1" dirty="0">
                <a:solidFill>
                  <a:srgbClr val="FF0000"/>
                </a:solidFill>
              </a:rPr>
              <a:t>inserts a new node at the first position </a:t>
            </a:r>
            <a:r>
              <a:rPr lang="en-IN" dirty="0"/>
              <a:t>of Circular linked list.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p:txBody>
      </p:sp>
    </p:spTree>
    <p:extLst>
      <p:ext uri="{BB962C8B-B14F-4D97-AF65-F5344CB8AC3E}">
        <p14:creationId xmlns:p14="http://schemas.microsoft.com/office/powerpoint/2010/main" val="243805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CIR_INS_FIRST( X,FIRST,LAST)</a:t>
            </a:r>
          </a:p>
        </p:txBody>
      </p:sp>
      <p:sp>
        <p:nvSpPr>
          <p:cNvPr id="4" name="TextBox 3"/>
          <p:cNvSpPr txBox="1"/>
          <p:nvPr/>
        </p:nvSpPr>
        <p:spPr>
          <a:xfrm>
            <a:off x="228600" y="1111746"/>
            <a:ext cx="8686800" cy="489364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lumMod val="60000"/>
                    <a:lumOff val="40000"/>
                  </a:schemeClr>
                </a:solidFill>
                <a:latin typeface="Consolas" pitchFamily="49" charset="0"/>
                <a:cs typeface="Consolas" pitchFamily="49" charset="0"/>
              </a:rPr>
              <a:t>1. [Creates a new empty node]</a:t>
            </a:r>
          </a:p>
          <a:p>
            <a:r>
              <a:rPr lang="en-IN" sz="2400" dirty="0">
                <a:latin typeface="Consolas" pitchFamily="49" charset="0"/>
                <a:cs typeface="Consolas" pitchFamily="49" charset="0"/>
              </a:rPr>
              <a:t>   NEW     NODE</a:t>
            </a:r>
          </a:p>
          <a:p>
            <a:r>
              <a:rPr lang="en-IN" sz="2400" b="1" dirty="0">
                <a:solidFill>
                  <a:schemeClr val="tx2">
                    <a:lumMod val="60000"/>
                    <a:lumOff val="40000"/>
                  </a:schemeClr>
                </a:solidFill>
                <a:latin typeface="Consolas" pitchFamily="49" charset="0"/>
                <a:cs typeface="Consolas" pitchFamily="49" charset="0"/>
              </a:rPr>
              <a:t>2. [Initialize fields of new node and its link]</a:t>
            </a:r>
          </a:p>
          <a:p>
            <a:r>
              <a:rPr lang="en-IN" sz="2400" dirty="0">
                <a:latin typeface="Consolas" pitchFamily="49" charset="0"/>
                <a:cs typeface="Consolas" pitchFamily="49" charset="0"/>
              </a:rPr>
              <a:t>   INFO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X</a:t>
            </a:r>
          </a:p>
          <a:p>
            <a:r>
              <a:rPr lang="en-IN" sz="2400" dirty="0">
                <a:latin typeface="Consolas" pitchFamily="49" charset="0"/>
                <a:cs typeface="Consolas" pitchFamily="49" charset="0"/>
              </a:rPr>
              <a:t>   </a:t>
            </a:r>
          </a:p>
          <a:p>
            <a:r>
              <a:rPr lang="en-IN" sz="2400" dirty="0">
                <a:latin typeface="Consolas" pitchFamily="49" charset="0"/>
                <a:cs typeface="Consolas" pitchFamily="49" charset="0"/>
              </a:rPr>
              <a:t>   IF   FIRST = NULL</a:t>
            </a:r>
          </a:p>
          <a:p>
            <a:r>
              <a:rPr lang="en-IN" sz="2400" dirty="0">
                <a:latin typeface="Consolas" pitchFamily="49" charset="0"/>
                <a:cs typeface="Consolas" pitchFamily="49" charset="0"/>
              </a:rPr>
              <a:t>   THEN LINK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FIRST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LAST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ELSE LINK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FIRST</a:t>
            </a:r>
          </a:p>
          <a:p>
            <a:r>
              <a:rPr lang="en-IN" sz="2400" dirty="0">
                <a:latin typeface="Consolas" pitchFamily="49" charset="0"/>
                <a:cs typeface="Consolas" pitchFamily="49" charset="0"/>
              </a:rPr>
              <a:t>        LINK (LAST)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FIRST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endParaRPr lang="en-IN" sz="2400" dirty="0">
              <a:latin typeface="Consolas" pitchFamily="49" charset="0"/>
              <a:cs typeface="Consolas" pitchFamily="49" charset="0"/>
            </a:endParaRPr>
          </a:p>
          <a:p>
            <a:r>
              <a:rPr lang="en-IN" sz="2400" dirty="0">
                <a:latin typeface="Consolas" pitchFamily="49" charset="0"/>
                <a:cs typeface="Consolas" pitchFamily="49" charset="0"/>
              </a:rPr>
              <a:t>   Return</a:t>
            </a:r>
          </a:p>
        </p:txBody>
      </p:sp>
      <p:sp>
        <p:nvSpPr>
          <p:cNvPr id="5" name="Left Arrow 4"/>
          <p:cNvSpPr/>
          <p:nvPr/>
        </p:nvSpPr>
        <p:spPr>
          <a:xfrm>
            <a:off x="1509010" y="158521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8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CIR_INS_FIRST( X,FIRST,LAST)</a:t>
            </a:r>
            <a:endParaRPr lang="en-US" dirty="0"/>
          </a:p>
        </p:txBody>
      </p:sp>
      <p:sp>
        <p:nvSpPr>
          <p:cNvPr id="4" name="TextBox 3"/>
          <p:cNvSpPr txBox="1"/>
          <p:nvPr/>
        </p:nvSpPr>
        <p:spPr>
          <a:xfrm>
            <a:off x="152400" y="990600"/>
            <a:ext cx="4495800"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400" b="1" dirty="0">
                <a:solidFill>
                  <a:schemeClr val="tx2">
                    <a:lumMod val="60000"/>
                    <a:lumOff val="40000"/>
                  </a:schemeClr>
                </a:solidFill>
                <a:latin typeface="Consolas" pitchFamily="49" charset="0"/>
                <a:cs typeface="Consolas" pitchFamily="49" charset="0"/>
              </a:rPr>
              <a:t>[Creates a new empty </a:t>
            </a:r>
          </a:p>
          <a:p>
            <a:r>
              <a:rPr lang="en-IN" sz="2400" b="1" dirty="0">
                <a:solidFill>
                  <a:schemeClr val="tx2">
                    <a:lumMod val="60000"/>
                    <a:lumOff val="40000"/>
                  </a:schemeClr>
                </a:solidFill>
                <a:latin typeface="Consolas" pitchFamily="49" charset="0"/>
                <a:cs typeface="Consolas" pitchFamily="49" charset="0"/>
              </a:rPr>
              <a:t>  node]</a:t>
            </a:r>
          </a:p>
          <a:p>
            <a:r>
              <a:rPr lang="en-IN" sz="2400" dirty="0">
                <a:latin typeface="Consolas" pitchFamily="49" charset="0"/>
                <a:cs typeface="Consolas" pitchFamily="49" charset="0"/>
              </a:rPr>
              <a:t>   NEW     NODE</a:t>
            </a:r>
          </a:p>
          <a:p>
            <a:r>
              <a:rPr lang="en-IN" sz="2400" b="1" dirty="0">
                <a:solidFill>
                  <a:schemeClr val="tx2">
                    <a:lumMod val="60000"/>
                    <a:lumOff val="40000"/>
                  </a:schemeClr>
                </a:solidFill>
                <a:latin typeface="Consolas" pitchFamily="49" charset="0"/>
                <a:cs typeface="Consolas" pitchFamily="49" charset="0"/>
              </a:rPr>
              <a:t>2. [Initialize fields of new node and its link]</a:t>
            </a:r>
          </a:p>
          <a:p>
            <a:r>
              <a:rPr lang="en-IN" sz="2400" dirty="0">
                <a:latin typeface="Consolas" pitchFamily="49" charset="0"/>
                <a:cs typeface="Consolas" pitchFamily="49" charset="0"/>
              </a:rPr>
              <a:t>INFO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X</a:t>
            </a:r>
          </a:p>
        </p:txBody>
      </p:sp>
      <p:sp>
        <p:nvSpPr>
          <p:cNvPr id="5" name="TextBox 4"/>
          <p:cNvSpPr txBox="1"/>
          <p:nvPr/>
        </p:nvSpPr>
        <p:spPr>
          <a:xfrm>
            <a:off x="4800600" y="990600"/>
            <a:ext cx="4114800" cy="24622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IF   FIRST = NULL</a:t>
            </a:r>
          </a:p>
          <a:p>
            <a:r>
              <a:rPr lang="en-IN" sz="2200" dirty="0">
                <a:latin typeface="Consolas" pitchFamily="49" charset="0"/>
                <a:cs typeface="Consolas" pitchFamily="49" charset="0"/>
              </a:rPr>
              <a:t>THEN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ELSE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Return</a:t>
            </a:r>
          </a:p>
        </p:txBody>
      </p:sp>
      <p:sp>
        <p:nvSpPr>
          <p:cNvPr id="6" name="Left Arrow 5"/>
          <p:cNvSpPr/>
          <p:nvPr/>
        </p:nvSpPr>
        <p:spPr>
          <a:xfrm>
            <a:off x="1509010" y="182505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Group 6"/>
          <p:cNvGrpSpPr/>
          <p:nvPr/>
        </p:nvGrpSpPr>
        <p:grpSpPr>
          <a:xfrm>
            <a:off x="3575788" y="51816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947388" y="51816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318988" y="51816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690588" y="51816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4958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2" idx="3"/>
            <a:endCxn id="14" idx="1"/>
          </p:cNvCxnSpPr>
          <p:nvPr/>
        </p:nvCxnSpPr>
        <p:spPr>
          <a:xfrm>
            <a:off x="58674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5" idx="3"/>
            <a:endCxn id="17" idx="1"/>
          </p:cNvCxnSpPr>
          <p:nvPr/>
        </p:nvCxnSpPr>
        <p:spPr>
          <a:xfrm>
            <a:off x="72390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4347148" y="5426439"/>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7" name="Straight Arrow Connector 26"/>
          <p:cNvCxnSpPr/>
          <p:nvPr/>
        </p:nvCxnSpPr>
        <p:spPr>
          <a:xfrm flipV="1">
            <a:off x="3810000" y="5715001"/>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463634" y="5920842"/>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31" name="Straight Connector 30"/>
          <p:cNvCxnSpPr/>
          <p:nvPr/>
        </p:nvCxnSpPr>
        <p:spPr>
          <a:xfrm>
            <a:off x="2057400"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32" name="Group 31"/>
          <p:cNvGrpSpPr/>
          <p:nvPr/>
        </p:nvGrpSpPr>
        <p:grpSpPr>
          <a:xfrm>
            <a:off x="2514600" y="40386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5" name="Group 34"/>
          <p:cNvGrpSpPr/>
          <p:nvPr/>
        </p:nvGrpSpPr>
        <p:grpSpPr>
          <a:xfrm>
            <a:off x="535379" y="4724400"/>
            <a:ext cx="920012" cy="533400"/>
            <a:chOff x="951919" y="5486400"/>
            <a:chExt cx="920012" cy="533400"/>
          </a:xfrm>
        </p:grpSpPr>
        <p:sp>
          <p:nvSpPr>
            <p:cNvPr id="36" name="Rectangle 3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7" name="Rectangle 3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8" name="TextBox 37"/>
          <p:cNvSpPr txBox="1"/>
          <p:nvPr/>
        </p:nvSpPr>
        <p:spPr>
          <a:xfrm>
            <a:off x="548243" y="475606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9" name="TextBox 38"/>
          <p:cNvSpPr txBox="1"/>
          <p:nvPr/>
        </p:nvSpPr>
        <p:spPr>
          <a:xfrm>
            <a:off x="2531425" y="407422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40" name="TextBox 39"/>
          <p:cNvSpPr txBox="1"/>
          <p:nvPr/>
        </p:nvSpPr>
        <p:spPr>
          <a:xfrm>
            <a:off x="638224" y="5257800"/>
            <a:ext cx="659155" cy="369332"/>
          </a:xfrm>
          <a:prstGeom prst="rect">
            <a:avLst/>
          </a:prstGeom>
          <a:noFill/>
        </p:spPr>
        <p:txBody>
          <a:bodyPr wrap="none" rtlCol="0">
            <a:spAutoFit/>
          </a:bodyPr>
          <a:lstStyle/>
          <a:p>
            <a:pPr algn="ctr"/>
            <a:r>
              <a:rPr lang="en-IN" b="1" dirty="0"/>
              <a:t>NEW</a:t>
            </a:r>
            <a:endParaRPr lang="en-US" b="1" dirty="0"/>
          </a:p>
        </p:txBody>
      </p:sp>
      <p:sp>
        <p:nvSpPr>
          <p:cNvPr id="41" name="TextBox 40"/>
          <p:cNvSpPr txBox="1"/>
          <p:nvPr/>
        </p:nvSpPr>
        <p:spPr>
          <a:xfrm>
            <a:off x="2617445" y="3625334"/>
            <a:ext cx="659155" cy="369332"/>
          </a:xfrm>
          <a:prstGeom prst="rect">
            <a:avLst/>
          </a:prstGeom>
          <a:noFill/>
        </p:spPr>
        <p:txBody>
          <a:bodyPr wrap="none" rtlCol="0">
            <a:spAutoFit/>
          </a:bodyPr>
          <a:lstStyle/>
          <a:p>
            <a:pPr algn="ctr"/>
            <a:r>
              <a:rPr lang="en-IN" b="1" dirty="0"/>
              <a:t>NEW</a:t>
            </a:r>
            <a:endParaRPr lang="en-US" b="1" dirty="0"/>
          </a:p>
        </p:txBody>
      </p:sp>
      <p:sp>
        <p:nvSpPr>
          <p:cNvPr id="42" name="Freeform 41"/>
          <p:cNvSpPr/>
          <p:nvPr/>
        </p:nvSpPr>
        <p:spPr>
          <a:xfrm>
            <a:off x="152400" y="496388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TextBox 42"/>
          <p:cNvSpPr txBox="1"/>
          <p:nvPr/>
        </p:nvSpPr>
        <p:spPr>
          <a:xfrm>
            <a:off x="307872" y="3974068"/>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sp>
        <p:nvSpPr>
          <p:cNvPr id="44" name="TextBox 43"/>
          <p:cNvSpPr txBox="1"/>
          <p:nvPr/>
        </p:nvSpPr>
        <p:spPr>
          <a:xfrm>
            <a:off x="971570" y="3962400"/>
            <a:ext cx="642484" cy="369332"/>
          </a:xfrm>
          <a:prstGeom prst="rect">
            <a:avLst/>
          </a:prstGeom>
          <a:noFill/>
        </p:spPr>
        <p:txBody>
          <a:bodyPr wrap="none" rtlCol="0">
            <a:spAutoFit/>
          </a:bodyPr>
          <a:lstStyle/>
          <a:p>
            <a:pPr algn="ctr"/>
            <a:r>
              <a:rPr lang="en-IN" b="1" dirty="0"/>
              <a:t>LAST</a:t>
            </a:r>
            <a:endParaRPr lang="en-US" b="1" dirty="0"/>
          </a:p>
        </p:txBody>
      </p:sp>
      <p:cxnSp>
        <p:nvCxnSpPr>
          <p:cNvPr id="46" name="Straight Arrow Connector 45"/>
          <p:cNvCxnSpPr>
            <a:stCxn id="43" idx="2"/>
          </p:cNvCxnSpPr>
          <p:nvPr/>
        </p:nvCxnSpPr>
        <p:spPr>
          <a:xfrm flipH="1">
            <a:off x="657647"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p:nvPr/>
        </p:nvCxnSpPr>
        <p:spPr>
          <a:xfrm flipH="1">
            <a:off x="1297378"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7945355" y="4365068"/>
            <a:ext cx="642484" cy="369332"/>
          </a:xfrm>
          <a:prstGeom prst="rect">
            <a:avLst/>
          </a:prstGeom>
          <a:noFill/>
        </p:spPr>
        <p:txBody>
          <a:bodyPr wrap="none" rtlCol="0">
            <a:spAutoFit/>
          </a:bodyPr>
          <a:lstStyle/>
          <a:p>
            <a:pPr algn="ctr"/>
            <a:r>
              <a:rPr lang="en-IN" b="1" dirty="0"/>
              <a:t>LAST</a:t>
            </a:r>
            <a:endParaRPr lang="en-US" b="1" dirty="0"/>
          </a:p>
        </p:txBody>
      </p:sp>
      <p:cxnSp>
        <p:nvCxnSpPr>
          <p:cNvPr id="58" name="Straight Arrow Connector 57"/>
          <p:cNvCxnSpPr/>
          <p:nvPr/>
        </p:nvCxnSpPr>
        <p:spPr>
          <a:xfrm flipH="1">
            <a:off x="8271163" y="474606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Freeform 58"/>
          <p:cNvSpPr/>
          <p:nvPr/>
        </p:nvSpPr>
        <p:spPr>
          <a:xfrm>
            <a:off x="2286000" y="432261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2838203" y="429886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TextBox 44"/>
          <p:cNvSpPr txBox="1"/>
          <p:nvPr/>
        </p:nvSpPr>
        <p:spPr>
          <a:xfrm>
            <a:off x="2945042" y="3274206"/>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7" name="Straight Arrow Connector 46"/>
          <p:cNvCxnSpPr>
            <a:stCxn id="45" idx="2"/>
          </p:cNvCxnSpPr>
          <p:nvPr/>
        </p:nvCxnSpPr>
        <p:spPr>
          <a:xfrm flipH="1">
            <a:off x="3294817" y="364353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3453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heel(1)">
                                      <p:cBhvr>
                                        <p:cTn id="67" dur="20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up)">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heel(1)">
                                      <p:cBhvr>
                                        <p:cTn id="93" dur="20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2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5" grpId="0" animBg="1"/>
      <p:bldP spid="25" grpId="1" animBg="1"/>
      <p:bldP spid="29" grpId="0"/>
      <p:bldP spid="29" grpId="1"/>
      <p:bldP spid="38" grpId="0"/>
      <p:bldP spid="39" grpId="0"/>
      <p:bldP spid="40" grpId="0"/>
      <p:bldP spid="41" grpId="0"/>
      <p:bldP spid="42" grpId="0" animBg="1"/>
      <p:bldP spid="43" grpId="0"/>
      <p:bldP spid="44" grpId="0"/>
      <p:bldP spid="57" grpId="0"/>
      <p:bldP spid="59" grpId="0" animBg="1"/>
      <p:bldP spid="60" grpId="0" animBg="1"/>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CIR_INS_LAST( 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last position </a:t>
            </a:r>
            <a:r>
              <a:rPr lang="en-IN" dirty="0"/>
              <a:t>of Circular linked list.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91749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3812" y="966452"/>
            <a:ext cx="8763000" cy="2081547"/>
          </a:xfrm>
        </p:spPr>
        <p:txBody>
          <a:bodyPr>
            <a:normAutofit/>
          </a:bodyPr>
          <a:lstStyle/>
          <a:p>
            <a:pPr>
              <a:buClr>
                <a:schemeClr val="tx1"/>
              </a:buClr>
            </a:pPr>
            <a:r>
              <a:rPr lang="en-IN" b="1" dirty="0">
                <a:solidFill>
                  <a:srgbClr val="FF0000"/>
                </a:solidFill>
              </a:rPr>
              <a:t>Insertion Operation</a:t>
            </a:r>
          </a:p>
          <a:p>
            <a:pPr lvl="1"/>
            <a:r>
              <a:rPr lang="en-IN" dirty="0"/>
              <a:t>we have an n elements in list and it is required to insert a new element between the first and second element, what to do with sequential allocation &amp; linked allocation?</a:t>
            </a:r>
          </a:p>
          <a:p>
            <a:pPr lvl="1"/>
            <a:r>
              <a:rPr lang="en-IN" dirty="0"/>
              <a:t>Insertion operation is more efficient in Linked allocation.</a:t>
            </a:r>
            <a:endParaRPr lang="en-US" dirty="0"/>
          </a:p>
        </p:txBody>
      </p:sp>
      <p:grpSp>
        <p:nvGrpSpPr>
          <p:cNvPr id="4" name="Group 3"/>
          <p:cNvGrpSpPr/>
          <p:nvPr/>
        </p:nvGrpSpPr>
        <p:grpSpPr>
          <a:xfrm>
            <a:off x="666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33147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30480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3521766"/>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3535017"/>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3535017"/>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3533434"/>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607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3424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5329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7234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4956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6861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7996070" y="416925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3344558" y="4643018"/>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8" name="TextBox 47"/>
          <p:cNvSpPr txBox="1"/>
          <p:nvPr/>
        </p:nvSpPr>
        <p:spPr>
          <a:xfrm>
            <a:off x="5251173" y="4656269"/>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9" name="TextBox 48"/>
          <p:cNvSpPr txBox="1"/>
          <p:nvPr/>
        </p:nvSpPr>
        <p:spPr>
          <a:xfrm>
            <a:off x="7179291" y="4656269"/>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50" name="TextBox 49"/>
          <p:cNvSpPr txBox="1"/>
          <p:nvPr/>
        </p:nvSpPr>
        <p:spPr>
          <a:xfrm>
            <a:off x="533400" y="4654686"/>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51" name="TextBox 50"/>
          <p:cNvSpPr txBox="1"/>
          <p:nvPr/>
        </p:nvSpPr>
        <p:spPr>
          <a:xfrm>
            <a:off x="1441101"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4247247"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6158874"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1927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1500206" y="5592203"/>
            <a:ext cx="42699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47685" y="5799269"/>
            <a:ext cx="652743" cy="369332"/>
          </a:xfrm>
          <a:prstGeom prst="rect">
            <a:avLst/>
          </a:prstGeom>
          <a:noFill/>
        </p:spPr>
        <p:txBody>
          <a:bodyPr wrap="none" rtlCol="0">
            <a:spAutoFit/>
          </a:bodyPr>
          <a:lstStyle/>
          <a:p>
            <a:r>
              <a:rPr lang="en-IN" b="1" dirty="0">
                <a:solidFill>
                  <a:srgbClr val="FF0000"/>
                </a:solidFill>
              </a:rPr>
              <a:t>2100</a:t>
            </a:r>
            <a:endParaRPr lang="en-US" b="1" dirty="0">
              <a:solidFill>
                <a:srgbClr val="FF0000"/>
              </a:solidFill>
            </a:endParaRPr>
          </a:p>
        </p:txBody>
      </p:sp>
      <p:sp>
        <p:nvSpPr>
          <p:cNvPr id="60" name="TextBox 59"/>
          <p:cNvSpPr txBox="1"/>
          <p:nvPr/>
        </p:nvSpPr>
        <p:spPr>
          <a:xfrm>
            <a:off x="2750374"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2150847" y="4430118"/>
            <a:ext cx="3064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2457311" y="4430118"/>
            <a:ext cx="0" cy="4108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1500206" y="4827684"/>
            <a:ext cx="95710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1500206" y="4827684"/>
            <a:ext cx="0" cy="764519"/>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3459439" y="5586369"/>
            <a:ext cx="21149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3670929" y="5178001"/>
            <a:ext cx="0" cy="408368"/>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3076745" y="5178001"/>
            <a:ext cx="594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3076745" y="4441786"/>
            <a:ext cx="0" cy="736215"/>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3078439" y="4441961"/>
            <a:ext cx="3314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328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CIR_INS_LAST( X,FIRST,LAST)</a:t>
            </a:r>
          </a:p>
        </p:txBody>
      </p:sp>
      <p:sp>
        <p:nvSpPr>
          <p:cNvPr id="4" name="TextBox 3"/>
          <p:cNvSpPr txBox="1"/>
          <p:nvPr/>
        </p:nvSpPr>
        <p:spPr>
          <a:xfrm>
            <a:off x="228600" y="1111746"/>
            <a:ext cx="8686800" cy="489364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lumMod val="60000"/>
                    <a:lumOff val="40000"/>
                  </a:schemeClr>
                </a:solidFill>
                <a:latin typeface="Consolas" pitchFamily="49" charset="0"/>
                <a:cs typeface="Consolas" pitchFamily="49" charset="0"/>
              </a:rPr>
              <a:t>1. [Creates a new empty node]</a:t>
            </a:r>
          </a:p>
          <a:p>
            <a:r>
              <a:rPr lang="en-IN" sz="2400" dirty="0">
                <a:latin typeface="Consolas" pitchFamily="49" charset="0"/>
                <a:cs typeface="Consolas" pitchFamily="49" charset="0"/>
              </a:rPr>
              <a:t>   NEW     NODE</a:t>
            </a:r>
          </a:p>
          <a:p>
            <a:r>
              <a:rPr lang="en-IN" sz="2400" b="1" dirty="0">
                <a:solidFill>
                  <a:schemeClr val="tx2">
                    <a:lumMod val="60000"/>
                    <a:lumOff val="40000"/>
                  </a:schemeClr>
                </a:solidFill>
                <a:latin typeface="Consolas" pitchFamily="49" charset="0"/>
                <a:cs typeface="Consolas" pitchFamily="49" charset="0"/>
              </a:rPr>
              <a:t>2. [Initialize fields of new node and its link]</a:t>
            </a:r>
          </a:p>
          <a:p>
            <a:r>
              <a:rPr lang="en-IN" sz="2400" dirty="0">
                <a:latin typeface="Consolas" pitchFamily="49" charset="0"/>
                <a:cs typeface="Consolas" pitchFamily="49" charset="0"/>
              </a:rPr>
              <a:t>   INFO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X</a:t>
            </a:r>
          </a:p>
          <a:p>
            <a:r>
              <a:rPr lang="en-IN" sz="2400" dirty="0">
                <a:latin typeface="Consolas" pitchFamily="49" charset="0"/>
                <a:cs typeface="Consolas" pitchFamily="49" charset="0"/>
              </a:rPr>
              <a:t>   </a:t>
            </a:r>
          </a:p>
          <a:p>
            <a:r>
              <a:rPr lang="en-IN" sz="2400" dirty="0">
                <a:latin typeface="Consolas" pitchFamily="49" charset="0"/>
                <a:cs typeface="Consolas" pitchFamily="49" charset="0"/>
              </a:rPr>
              <a:t>   IF   FIRST = NULL</a:t>
            </a:r>
          </a:p>
          <a:p>
            <a:r>
              <a:rPr lang="en-IN" sz="2400" dirty="0">
                <a:latin typeface="Consolas" pitchFamily="49" charset="0"/>
                <a:cs typeface="Consolas" pitchFamily="49" charset="0"/>
              </a:rPr>
              <a:t>   THEN LINK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FIRST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LAST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ELSE LINK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FIRST</a:t>
            </a:r>
          </a:p>
          <a:p>
            <a:r>
              <a:rPr lang="en-IN" sz="2400" dirty="0">
                <a:latin typeface="Consolas" pitchFamily="49" charset="0"/>
                <a:cs typeface="Consolas" pitchFamily="49" charset="0"/>
              </a:rPr>
              <a:t>        LINK (LAST)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r>
              <a:rPr lang="en-IN" sz="2400" dirty="0">
                <a:latin typeface="Consolas" pitchFamily="49" charset="0"/>
                <a:cs typeface="Consolas" pitchFamily="49" charset="0"/>
              </a:rPr>
              <a:t>        LAST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NEW</a:t>
            </a:r>
          </a:p>
          <a:p>
            <a:endParaRPr lang="en-IN" sz="2400" dirty="0">
              <a:latin typeface="Consolas" pitchFamily="49" charset="0"/>
              <a:cs typeface="Consolas" pitchFamily="49" charset="0"/>
            </a:endParaRPr>
          </a:p>
          <a:p>
            <a:r>
              <a:rPr lang="en-IN" sz="2400" dirty="0">
                <a:latin typeface="Consolas" pitchFamily="49" charset="0"/>
                <a:cs typeface="Consolas" pitchFamily="49" charset="0"/>
              </a:rPr>
              <a:t>   Return</a:t>
            </a:r>
          </a:p>
        </p:txBody>
      </p:sp>
      <p:sp>
        <p:nvSpPr>
          <p:cNvPr id="5" name="Left Arrow 4"/>
          <p:cNvSpPr/>
          <p:nvPr/>
        </p:nvSpPr>
        <p:spPr>
          <a:xfrm>
            <a:off x="1509010" y="158521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0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Procedure: CIR_INS_LAST(X,FIRST,LAST)</a:t>
            </a:r>
            <a:endParaRPr lang="en-US" dirty="0"/>
          </a:p>
        </p:txBody>
      </p:sp>
      <p:sp>
        <p:nvSpPr>
          <p:cNvPr id="4" name="TextBox 3"/>
          <p:cNvSpPr txBox="1"/>
          <p:nvPr/>
        </p:nvSpPr>
        <p:spPr>
          <a:xfrm>
            <a:off x="152400" y="990600"/>
            <a:ext cx="4495800"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400" b="1" dirty="0">
                <a:solidFill>
                  <a:schemeClr val="tx2">
                    <a:lumMod val="60000"/>
                    <a:lumOff val="40000"/>
                  </a:schemeClr>
                </a:solidFill>
                <a:latin typeface="Consolas" pitchFamily="49" charset="0"/>
                <a:cs typeface="Consolas" pitchFamily="49" charset="0"/>
              </a:rPr>
              <a:t>[Creates a new empty </a:t>
            </a:r>
          </a:p>
          <a:p>
            <a:r>
              <a:rPr lang="en-IN" sz="2400" b="1" dirty="0">
                <a:solidFill>
                  <a:schemeClr val="tx2">
                    <a:lumMod val="60000"/>
                    <a:lumOff val="40000"/>
                  </a:schemeClr>
                </a:solidFill>
                <a:latin typeface="Consolas" pitchFamily="49" charset="0"/>
                <a:cs typeface="Consolas" pitchFamily="49" charset="0"/>
              </a:rPr>
              <a:t>  node]</a:t>
            </a:r>
          </a:p>
          <a:p>
            <a:r>
              <a:rPr lang="en-IN" sz="2400" dirty="0">
                <a:latin typeface="Consolas" pitchFamily="49" charset="0"/>
                <a:cs typeface="Consolas" pitchFamily="49" charset="0"/>
              </a:rPr>
              <a:t>   NEW     NODE</a:t>
            </a:r>
          </a:p>
          <a:p>
            <a:r>
              <a:rPr lang="en-IN" sz="2400" b="1" dirty="0">
                <a:solidFill>
                  <a:schemeClr val="tx2">
                    <a:lumMod val="60000"/>
                    <a:lumOff val="40000"/>
                  </a:schemeClr>
                </a:solidFill>
                <a:latin typeface="Consolas" pitchFamily="49" charset="0"/>
                <a:cs typeface="Consolas" pitchFamily="49" charset="0"/>
              </a:rPr>
              <a:t>2. [Initialize fields of new node and its link]</a:t>
            </a:r>
          </a:p>
          <a:p>
            <a:r>
              <a:rPr lang="en-IN" sz="2400" dirty="0">
                <a:latin typeface="Consolas" pitchFamily="49" charset="0"/>
                <a:cs typeface="Consolas" pitchFamily="49" charset="0"/>
              </a:rPr>
              <a:t>INFO (NEW) </a:t>
            </a:r>
            <a:r>
              <a:rPr lang="en-IN" sz="2400" dirty="0">
                <a:latin typeface="Consolas" pitchFamily="49" charset="0"/>
                <a:cs typeface="Consolas" pitchFamily="49" charset="0"/>
                <a:sym typeface="Wingdings" pitchFamily="2" charset="2"/>
              </a:rPr>
              <a:t></a:t>
            </a:r>
            <a:r>
              <a:rPr lang="en-IN" sz="2400" dirty="0">
                <a:latin typeface="Consolas" pitchFamily="49" charset="0"/>
                <a:cs typeface="Consolas" pitchFamily="49" charset="0"/>
              </a:rPr>
              <a:t> X</a:t>
            </a:r>
          </a:p>
        </p:txBody>
      </p:sp>
      <p:sp>
        <p:nvSpPr>
          <p:cNvPr id="5" name="TextBox 4"/>
          <p:cNvSpPr txBox="1"/>
          <p:nvPr/>
        </p:nvSpPr>
        <p:spPr>
          <a:xfrm>
            <a:off x="4800600" y="990600"/>
            <a:ext cx="4114800" cy="24622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IF   FIRST = NULL</a:t>
            </a:r>
          </a:p>
          <a:p>
            <a:r>
              <a:rPr lang="en-IN" sz="2200" dirty="0">
                <a:latin typeface="Consolas" pitchFamily="49" charset="0"/>
                <a:cs typeface="Consolas" pitchFamily="49" charset="0"/>
              </a:rPr>
              <a:t>THEN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ELSE LINK(NEW)</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     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NEW</a:t>
            </a:r>
          </a:p>
          <a:p>
            <a:r>
              <a:rPr lang="en-IN" sz="2200" dirty="0">
                <a:latin typeface="Consolas" pitchFamily="49" charset="0"/>
                <a:cs typeface="Consolas" pitchFamily="49" charset="0"/>
              </a:rPr>
              <a:t>Return</a:t>
            </a:r>
          </a:p>
        </p:txBody>
      </p:sp>
      <p:sp>
        <p:nvSpPr>
          <p:cNvPr id="6" name="Left Arrow 5"/>
          <p:cNvSpPr/>
          <p:nvPr/>
        </p:nvSpPr>
        <p:spPr>
          <a:xfrm>
            <a:off x="1509010" y="1825050"/>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Group 6"/>
          <p:cNvGrpSpPr/>
          <p:nvPr/>
        </p:nvGrpSpPr>
        <p:grpSpPr>
          <a:xfrm>
            <a:off x="2398154"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769754"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41354"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12954"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33181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46897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061366" y="5558926"/>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169514"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2632366" y="5825627"/>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286000" y="6031468"/>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25" name="Straight Connector 24"/>
          <p:cNvCxnSpPr/>
          <p:nvPr/>
        </p:nvCxnSpPr>
        <p:spPr>
          <a:xfrm>
            <a:off x="2057400"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7861607"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535379"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548243" y="475606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7878432" y="407422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638224" y="5257800"/>
            <a:ext cx="659155"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7964452" y="3625334"/>
            <a:ext cx="659155"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152400" y="496388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307872" y="3974068"/>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sp>
        <p:nvSpPr>
          <p:cNvPr id="38" name="TextBox 37"/>
          <p:cNvSpPr txBox="1"/>
          <p:nvPr/>
        </p:nvSpPr>
        <p:spPr>
          <a:xfrm>
            <a:off x="971570" y="3962400"/>
            <a:ext cx="642484"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flipH="1">
            <a:off x="657647"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297378" y="4343400"/>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6767721" y="4475694"/>
            <a:ext cx="642484"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093529" y="4856694"/>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8320583" y="3401756"/>
            <a:ext cx="642484"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6" name="Straight Arrow Connector 45"/>
          <p:cNvCxnSpPr/>
          <p:nvPr/>
        </p:nvCxnSpPr>
        <p:spPr>
          <a:xfrm>
            <a:off x="8641825" y="3702132"/>
            <a:ext cx="0"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Freeform 47"/>
          <p:cNvSpPr/>
          <p:nvPr/>
        </p:nvSpPr>
        <p:spPr>
          <a:xfrm>
            <a:off x="3044757"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9" name="Freeform 48"/>
          <p:cNvSpPr/>
          <p:nvPr/>
        </p:nvSpPr>
        <p:spPr>
          <a:xfrm>
            <a:off x="7276289"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2842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heel(1)">
                                      <p:cBhvr>
                                        <p:cTn id="65" dur="20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heel(1)">
                                      <p:cBhvr>
                                        <p:cTn id="82" dur="20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down)">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4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5" grpId="0"/>
      <p:bldP spid="48" grpId="0" animBg="1"/>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FF0000"/>
                </a:solidFill>
              </a:rPr>
              <a:t>inserts</a:t>
            </a:r>
            <a:r>
              <a:rPr lang="en-IN" dirty="0"/>
              <a:t> a new node such that linked list preserves the ordering of the terms in </a:t>
            </a:r>
            <a:r>
              <a:rPr lang="en-IN" b="1" dirty="0">
                <a:solidFill>
                  <a:srgbClr val="FF0000"/>
                </a:solidFill>
              </a:rPr>
              <a:t>increasing order </a:t>
            </a:r>
            <a:r>
              <a:rPr lang="en-IN" dirty="0"/>
              <a:t>of their </a:t>
            </a:r>
            <a:r>
              <a:rPr lang="en-IN" b="1" dirty="0">
                <a:solidFill>
                  <a:srgbClr val="FF0000"/>
                </a:solidFill>
              </a:rPr>
              <a:t>INFO</a:t>
            </a:r>
            <a:r>
              <a:rPr lang="en-IN" dirty="0">
                <a:solidFill>
                  <a:srgbClr val="FF0000"/>
                </a:solidFill>
              </a:rPr>
              <a:t> </a:t>
            </a:r>
            <a:r>
              <a:rPr lang="en-IN" dirty="0"/>
              <a:t>field.</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2570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CIR_INS_ORD(X,FIRST,LAST)</a:t>
            </a:r>
          </a:p>
        </p:txBody>
      </p:sp>
      <p:sp>
        <p:nvSpPr>
          <p:cNvPr id="4" name="TextBox 3"/>
          <p:cNvSpPr txBox="1"/>
          <p:nvPr/>
        </p:nvSpPr>
        <p:spPr>
          <a:xfrm>
            <a:off x="2286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r>
              <a:rPr lang="en-IN" sz="2000" b="1" dirty="0">
                <a:solidFill>
                  <a:schemeClr val="tx2">
                    <a:lumMod val="60000"/>
                    <a:lumOff val="40000"/>
                  </a:schemeClr>
                </a:solidFill>
                <a:latin typeface="Consolas" pitchFamily="49" charset="0"/>
                <a:cs typeface="Consolas" pitchFamily="49" charset="0"/>
              </a:rPr>
              <a:t>2. [Copy information content </a:t>
            </a:r>
          </a:p>
          <a:p>
            <a:r>
              <a:rPr lang="en-IN" sz="2000" b="1" dirty="0">
                <a:solidFill>
                  <a:schemeClr val="tx2">
                    <a:lumMod val="60000"/>
                    <a:lumOff val="40000"/>
                  </a:schemeClr>
                </a:solidFill>
                <a:latin typeface="Consolas" pitchFamily="49" charset="0"/>
                <a:cs typeface="Consolas" pitchFamily="49" charset="0"/>
              </a:rPr>
              <a: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lumMod val="60000"/>
                    <a:lumOff val="40000"/>
                  </a:schemeClr>
                </a:solidFill>
                <a:latin typeface="Consolas" pitchFamily="49" charset="0"/>
                <a:cs typeface="Consolas" pitchFamily="49" charset="0"/>
              </a:rPr>
              <a:t>3. [Is Linked List Empty?]</a:t>
            </a:r>
          </a:p>
          <a:p>
            <a:r>
              <a:rPr lang="en-IN" sz="2000" dirty="0">
                <a:latin typeface="Consolas" pitchFamily="49" charset="0"/>
                <a:cs typeface="Consolas" pitchFamily="49" charset="0"/>
              </a:rPr>
              <a:t>   IF   FIRST = NULL</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Does new node precedes all </a:t>
            </a:r>
          </a:p>
          <a:p>
            <a:r>
              <a:rPr lang="en-IN" b="1" dirty="0">
                <a:solidFill>
                  <a:schemeClr val="tx2">
                    <a:lumMod val="60000"/>
                    <a:lumOff val="40000"/>
                  </a:schemeClr>
                </a:solidFill>
                <a:latin typeface="Consolas" pitchFamily="49" charset="0"/>
                <a:cs typeface="Consolas" pitchFamily="49" charset="0"/>
              </a:rPr>
              <a:t>    other nodes in List?</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IF    INFO(NEW)≤ INFO(FIRST)</a:t>
            </a:r>
          </a:p>
          <a:p>
            <a:r>
              <a:rPr lang="en-IN" sz="2000" dirty="0">
                <a:latin typeface="Consolas" pitchFamily="49" charset="0"/>
                <a:cs typeface="Consolas" pitchFamily="49" charset="0"/>
              </a:rPr>
              <a:t>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4648200" y="990600"/>
            <a:ext cx="43434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 [Initialize Temporary </a:t>
            </a:r>
          </a:p>
          <a:p>
            <a:r>
              <a:rPr lang="en-IN" sz="2000" b="1" dirty="0">
                <a:solidFill>
                  <a:schemeClr val="tx2">
                    <a:lumMod val="60000"/>
                    <a:lumOff val="40000"/>
                  </a:schemeClr>
                </a:solidFill>
                <a:latin typeface="Consolas" pitchFamily="49" charset="0"/>
                <a:cs typeface="Consolas" pitchFamily="49" charset="0"/>
              </a:rPr>
              <a:t>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lumMod val="60000"/>
                    <a:lumOff val="40000"/>
                  </a:schemeClr>
                </a:solidFill>
                <a:latin typeface="Consolas" pitchFamily="49" charset="0"/>
                <a:cs typeface="Consolas" pitchFamily="49" charset="0"/>
              </a:rPr>
              <a:t>6. [Search for Predecessor of </a:t>
            </a:r>
          </a:p>
          <a:p>
            <a:r>
              <a:rPr lang="en-IN" sz="2000" b="1" dirty="0">
                <a:solidFill>
                  <a:schemeClr val="tx2">
                    <a:lumMod val="60000"/>
                    <a:lumOff val="40000"/>
                  </a:schemeClr>
                </a:solidFill>
                <a:latin typeface="Consolas" pitchFamily="49" charset="0"/>
                <a:cs typeface="Consolas" pitchFamily="49" charset="0"/>
              </a:rPr>
              <a:t>    new node]</a:t>
            </a:r>
          </a:p>
          <a:p>
            <a:r>
              <a:rPr lang="en-IN" b="1" dirty="0">
                <a:solidFill>
                  <a:schemeClr val="accent2">
                    <a:lumMod val="75000"/>
                  </a:schemeClr>
                </a:solidFill>
                <a:latin typeface="Consolas" pitchFamily="49" charset="0"/>
                <a:cs typeface="Consolas" pitchFamily="49" charset="0"/>
              </a:rPr>
              <a:t>Repeat while SAVE ≠ LAST &amp;  </a:t>
            </a:r>
          </a:p>
          <a:p>
            <a:r>
              <a:rPr lang="en-IN" b="1" dirty="0">
                <a:solidFill>
                  <a:schemeClr val="accent2">
                    <a:lumMod val="75000"/>
                  </a:schemeClr>
                </a:solidFill>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lumMod val="60000"/>
                    <a:lumOff val="40000"/>
                  </a:schemeClr>
                </a:solidFill>
                <a:latin typeface="Consolas" pitchFamily="49" charset="0"/>
                <a:cs typeface="Consolas" pitchFamily="49" charset="0"/>
              </a:rPr>
              <a:t>7. [Set link field of NEW </a:t>
            </a:r>
          </a:p>
          <a:p>
            <a:r>
              <a:rPr lang="en-IN" sz="2000" b="1" dirty="0">
                <a:solidFill>
                  <a:schemeClr val="tx2">
                    <a:lumMod val="60000"/>
                    <a:lumOff val="40000"/>
                  </a:schemeClr>
                </a:solidFill>
                <a:latin typeface="Consolas" pitchFamily="49" charset="0"/>
                <a:cs typeface="Consolas" pitchFamily="49" charset="0"/>
              </a:rPr>
              <a:t>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lumMod val="60000"/>
                    <a:lumOff val="40000"/>
                  </a:schemeClr>
                </a:solidFill>
                <a:latin typeface="Consolas" pitchFamily="49" charset="0"/>
                <a:cs typeface="Consolas" pitchFamily="49" charset="0"/>
              </a:rPr>
              <a:t>8. [</a:t>
            </a:r>
            <a:r>
              <a:rPr lang="en-IN" b="1" dirty="0">
                <a:solidFill>
                  <a:schemeClr val="tx2">
                    <a:lumMod val="60000"/>
                    <a:lumOff val="40000"/>
                  </a:schemeClr>
                </a:solidFill>
                <a:latin typeface="Consolas" pitchFamily="49" charset="0"/>
                <a:cs typeface="Consolas" pitchFamily="49" charset="0"/>
              </a:rPr>
              <a:t>Finished</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3963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0" end="1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CIR_INS_ORD(3,FIRST,LAST)</a:t>
            </a:r>
          </a:p>
        </p:txBody>
      </p:sp>
      <p:sp>
        <p:nvSpPr>
          <p:cNvPr id="4" name="TextBox 3"/>
          <p:cNvSpPr txBox="1"/>
          <p:nvPr/>
        </p:nvSpPr>
        <p:spPr>
          <a:xfrm>
            <a:off x="207818" y="990600"/>
            <a:ext cx="4343400" cy="317009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r>
              <a:rPr lang="en-IN" sz="2000" b="1" dirty="0">
                <a:solidFill>
                  <a:schemeClr val="tx2">
                    <a:lumMod val="60000"/>
                    <a:lumOff val="40000"/>
                  </a:schemeClr>
                </a:solidFill>
                <a:latin typeface="Consolas" pitchFamily="49" charset="0"/>
                <a:cs typeface="Consolas" pitchFamily="49" charset="0"/>
              </a:rPr>
              <a:t>2. [Copy information content </a:t>
            </a:r>
          </a:p>
          <a:p>
            <a:r>
              <a:rPr lang="en-IN" sz="2000" b="1" dirty="0">
                <a:solidFill>
                  <a:schemeClr val="tx2">
                    <a:lumMod val="60000"/>
                    <a:lumOff val="40000"/>
                  </a:schemeClr>
                </a:solidFill>
                <a:latin typeface="Consolas" pitchFamily="49" charset="0"/>
                <a:cs typeface="Consolas" pitchFamily="49" charset="0"/>
              </a:rPr>
              <a: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lumMod val="60000"/>
                    <a:lumOff val="40000"/>
                  </a:schemeClr>
                </a:solidFill>
                <a:latin typeface="Consolas" pitchFamily="49" charset="0"/>
                <a:cs typeface="Consolas" pitchFamily="49" charset="0"/>
              </a:rPr>
              <a:t>3. [Is Linked List Empty?]</a:t>
            </a:r>
          </a:p>
          <a:p>
            <a:r>
              <a:rPr lang="en-IN" sz="2000" dirty="0">
                <a:latin typeface="Consolas" pitchFamily="49" charset="0"/>
                <a:cs typeface="Consolas" pitchFamily="49" charset="0"/>
              </a:rPr>
              <a:t>   IF   FIRST = NULL</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4572000" y="985736"/>
            <a:ext cx="4343400" cy="224676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Does new node precedes all </a:t>
            </a:r>
          </a:p>
          <a:p>
            <a:r>
              <a:rPr lang="en-IN" b="1" dirty="0">
                <a:solidFill>
                  <a:schemeClr val="tx2">
                    <a:lumMod val="60000"/>
                    <a:lumOff val="40000"/>
                  </a:schemeClr>
                </a:solidFill>
                <a:latin typeface="Consolas" pitchFamily="49" charset="0"/>
                <a:cs typeface="Consolas" pitchFamily="49" charset="0"/>
              </a:rPr>
              <a:t>    other nodes in List?</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IF    INFO(NEW)≤ INFO(FIRST)</a:t>
            </a:r>
          </a:p>
          <a:p>
            <a:r>
              <a:rPr lang="en-IN" sz="2000" dirty="0">
                <a:latin typeface="Consolas" pitchFamily="49" charset="0"/>
                <a:cs typeface="Consolas" pitchFamily="49" charset="0"/>
              </a:rPr>
              <a:t>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3575788" y="5181600"/>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4947388" y="5181600"/>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318988" y="5181600"/>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7690588" y="5181600"/>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44958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58674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239000" y="5448300"/>
            <a:ext cx="451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347148" y="5426439"/>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3810000" y="5715001"/>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463634" y="5920842"/>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63" name="Straight Connector 62"/>
          <p:cNvCxnSpPr/>
          <p:nvPr/>
        </p:nvCxnSpPr>
        <p:spPr>
          <a:xfrm>
            <a:off x="2590800" y="4459783"/>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118407" y="4038600"/>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611579" y="5037117"/>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726642" y="5068785"/>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222442" y="4074225"/>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714424" y="5570517"/>
            <a:ext cx="659155"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221252" y="3625334"/>
            <a:ext cx="659155"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228600" y="5276603"/>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384072" y="4286785"/>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sp>
        <p:nvSpPr>
          <p:cNvPr id="76" name="TextBox 75"/>
          <p:cNvSpPr txBox="1"/>
          <p:nvPr/>
        </p:nvSpPr>
        <p:spPr>
          <a:xfrm>
            <a:off x="1047770" y="4275117"/>
            <a:ext cx="642484"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flipH="1">
            <a:off x="733847" y="4656117"/>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373578" y="4656117"/>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7945355" y="4365068"/>
            <a:ext cx="642484"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271163" y="474606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5548849" y="3274206"/>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84" name="Straight Arrow Connector 83"/>
          <p:cNvCxnSpPr>
            <a:stCxn id="83" idx="2"/>
          </p:cNvCxnSpPr>
          <p:nvPr/>
        </p:nvCxnSpPr>
        <p:spPr>
          <a:xfrm flipH="1">
            <a:off x="5898624" y="3643538"/>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3800104" y="4583875"/>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032665" y="4203865"/>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93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CIR_INS_ORD(18,FIRST,LAST)</a:t>
            </a:r>
          </a:p>
        </p:txBody>
      </p:sp>
      <p:sp>
        <p:nvSpPr>
          <p:cNvPr id="4" name="TextBox 3"/>
          <p:cNvSpPr txBox="1"/>
          <p:nvPr/>
        </p:nvSpPr>
        <p:spPr>
          <a:xfrm>
            <a:off x="4648200" y="990600"/>
            <a:ext cx="4343400" cy="24314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900" b="1" dirty="0">
                <a:solidFill>
                  <a:schemeClr val="tx2">
                    <a:lumMod val="60000"/>
                    <a:lumOff val="40000"/>
                  </a:schemeClr>
                </a:solidFill>
                <a:latin typeface="Consolas" pitchFamily="49" charset="0"/>
                <a:cs typeface="Consolas" pitchFamily="49" charset="0"/>
              </a:rPr>
              <a:t>7. [Set link field of NEW </a:t>
            </a:r>
          </a:p>
          <a:p>
            <a:r>
              <a:rPr lang="en-IN" sz="1900" b="1" dirty="0">
                <a:solidFill>
                  <a:schemeClr val="tx2">
                    <a:lumMod val="60000"/>
                    <a:lumOff val="40000"/>
                  </a:schemeClr>
                </a:solidFill>
                <a:latin typeface="Consolas" pitchFamily="49" charset="0"/>
                <a:cs typeface="Consolas" pitchFamily="49" charset="0"/>
              </a:rPr>
              <a:t>    node and its Predecessor]</a:t>
            </a:r>
          </a:p>
          <a:p>
            <a:r>
              <a:rPr lang="en-IN" sz="1900" dirty="0">
                <a:latin typeface="Consolas" pitchFamily="49" charset="0"/>
                <a:cs typeface="Consolas" pitchFamily="49" charset="0"/>
              </a:rPr>
              <a:t>   LINK(NEW) </a:t>
            </a:r>
            <a:r>
              <a:rPr lang="en-IN" sz="1900" dirty="0">
                <a:latin typeface="Consolas" pitchFamily="49" charset="0"/>
                <a:cs typeface="Consolas" pitchFamily="49" charset="0"/>
                <a:sym typeface="Wingdings" pitchFamily="2" charset="2"/>
              </a:rPr>
              <a:t> </a:t>
            </a:r>
            <a:r>
              <a:rPr lang="en-IN" sz="1900" dirty="0">
                <a:latin typeface="Consolas" pitchFamily="49" charset="0"/>
                <a:cs typeface="Consolas" pitchFamily="49" charset="0"/>
              </a:rPr>
              <a:t>LINK(SAVE)</a:t>
            </a:r>
          </a:p>
          <a:p>
            <a:r>
              <a:rPr lang="en-IN" sz="1900" dirty="0">
                <a:latin typeface="Consolas" pitchFamily="49" charset="0"/>
                <a:cs typeface="Consolas" pitchFamily="49" charset="0"/>
              </a:rPr>
              <a:t>   LINK(SAVE) </a:t>
            </a:r>
            <a:r>
              <a:rPr lang="en-IN" sz="1900" dirty="0">
                <a:latin typeface="Consolas" pitchFamily="49" charset="0"/>
                <a:cs typeface="Consolas" pitchFamily="49" charset="0"/>
                <a:sym typeface="Wingdings" pitchFamily="2" charset="2"/>
              </a:rPr>
              <a:t> </a:t>
            </a:r>
            <a:r>
              <a:rPr lang="en-IN" sz="1900" dirty="0">
                <a:latin typeface="Consolas" pitchFamily="49" charset="0"/>
                <a:cs typeface="Consolas" pitchFamily="49" charset="0"/>
              </a:rPr>
              <a:t>NEW</a:t>
            </a:r>
          </a:p>
          <a:p>
            <a:r>
              <a:rPr lang="en-IN" sz="1900" dirty="0">
                <a:latin typeface="Consolas" pitchFamily="49" charset="0"/>
                <a:cs typeface="Consolas" pitchFamily="49" charset="0"/>
              </a:rPr>
              <a:t>   IF   SAVE = LAST</a:t>
            </a:r>
          </a:p>
          <a:p>
            <a:r>
              <a:rPr lang="en-IN" sz="1900" dirty="0">
                <a:latin typeface="Consolas" pitchFamily="49" charset="0"/>
                <a:cs typeface="Consolas" pitchFamily="49" charset="0"/>
              </a:rPr>
              <a:t>   THEN LAST </a:t>
            </a:r>
            <a:r>
              <a:rPr lang="en-IN" sz="1900" dirty="0">
                <a:latin typeface="Consolas" pitchFamily="49" charset="0"/>
                <a:cs typeface="Consolas" pitchFamily="49" charset="0"/>
                <a:sym typeface="Wingdings" pitchFamily="2" charset="2"/>
              </a:rPr>
              <a:t> </a:t>
            </a:r>
            <a:r>
              <a:rPr lang="en-IN" sz="1900" dirty="0">
                <a:latin typeface="Consolas" pitchFamily="49" charset="0"/>
                <a:cs typeface="Consolas" pitchFamily="49" charset="0"/>
              </a:rPr>
              <a:t>NEW</a:t>
            </a:r>
          </a:p>
          <a:p>
            <a:r>
              <a:rPr lang="en-IN" sz="1900" b="1" dirty="0">
                <a:solidFill>
                  <a:schemeClr val="tx2">
                    <a:lumMod val="60000"/>
                    <a:lumOff val="40000"/>
                  </a:schemeClr>
                </a:solidFill>
                <a:latin typeface="Consolas" pitchFamily="49" charset="0"/>
                <a:cs typeface="Consolas" pitchFamily="49" charset="0"/>
              </a:rPr>
              <a:t>8. [Finished]</a:t>
            </a:r>
          </a:p>
          <a:p>
            <a:r>
              <a:rPr lang="en-IN" sz="1900" dirty="0">
                <a:latin typeface="Consolas" pitchFamily="49" charset="0"/>
                <a:cs typeface="Consolas" pitchFamily="49" charset="0"/>
              </a:rPr>
              <a:t>   Return</a:t>
            </a:r>
          </a:p>
        </p:txBody>
      </p:sp>
      <p:sp>
        <p:nvSpPr>
          <p:cNvPr id="5" name="TextBox 4"/>
          <p:cNvSpPr txBox="1"/>
          <p:nvPr/>
        </p:nvSpPr>
        <p:spPr>
          <a:xfrm>
            <a:off x="152400" y="990599"/>
            <a:ext cx="4343400" cy="249299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5. [Initialize Temporary </a:t>
            </a:r>
          </a:p>
          <a:p>
            <a:r>
              <a:rPr lang="en-IN" sz="2000" b="1" dirty="0">
                <a:solidFill>
                  <a:schemeClr val="tx2">
                    <a:lumMod val="60000"/>
                    <a:lumOff val="40000"/>
                  </a:schemeClr>
                </a:solidFill>
                <a:latin typeface="Consolas" pitchFamily="49" charset="0"/>
                <a:cs typeface="Consolas" pitchFamily="49" charset="0"/>
              </a:rPr>
              <a:t>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lumMod val="60000"/>
                    <a:lumOff val="40000"/>
                  </a:schemeClr>
                </a:solidFill>
                <a:latin typeface="Consolas" pitchFamily="49" charset="0"/>
                <a:cs typeface="Consolas" pitchFamily="49" charset="0"/>
              </a:rPr>
              <a:t>6. [Search for Predecessor of </a:t>
            </a:r>
          </a:p>
          <a:p>
            <a:r>
              <a:rPr lang="en-IN" sz="2000" b="1" dirty="0">
                <a:solidFill>
                  <a:schemeClr val="tx2">
                    <a:lumMod val="60000"/>
                    <a:lumOff val="40000"/>
                  </a:schemeClr>
                </a:solidFill>
                <a:latin typeface="Consolas" pitchFamily="49" charset="0"/>
                <a:cs typeface="Consolas" pitchFamily="49" charset="0"/>
              </a:rPr>
              <a:t>    new node]</a:t>
            </a:r>
          </a:p>
          <a:p>
            <a:r>
              <a:rPr lang="en-IN" b="1" dirty="0">
                <a:solidFill>
                  <a:schemeClr val="accent2">
                    <a:lumMod val="75000"/>
                  </a:schemeClr>
                </a:solidFill>
                <a:latin typeface="Consolas" pitchFamily="49" charset="0"/>
                <a:cs typeface="Consolas" pitchFamily="49" charset="0"/>
              </a:rPr>
              <a:t>Repeat while SAVE ≠ LAST &amp;  </a:t>
            </a:r>
          </a:p>
          <a:p>
            <a:r>
              <a:rPr lang="en-IN" b="1" dirty="0">
                <a:solidFill>
                  <a:schemeClr val="accent2">
                    <a:lumMod val="75000"/>
                  </a:schemeClr>
                </a:solidFill>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797954" y="5368426"/>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438400" y="5368426"/>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91000" y="5368426"/>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7080988" y="5368426"/>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717966" y="5635126"/>
            <a:ext cx="7204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358412" y="5635126"/>
            <a:ext cx="8325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5111012" y="5635126"/>
            <a:ext cx="1969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607194" y="5613265"/>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1032166" y="5901827"/>
            <a:ext cx="0" cy="2079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685800" y="6107668"/>
            <a:ext cx="699551"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grpSp>
        <p:nvGrpSpPr>
          <p:cNvPr id="24" name="Group 23"/>
          <p:cNvGrpSpPr/>
          <p:nvPr/>
        </p:nvGrpSpPr>
        <p:grpSpPr>
          <a:xfrm>
            <a:off x="5099788" y="3918466"/>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5148909" y="394270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284445" y="3505200"/>
            <a:ext cx="659155"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510916" y="4551894"/>
            <a:ext cx="642484"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836724" y="4932894"/>
            <a:ext cx="1" cy="41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733300" y="4736560"/>
            <a:ext cx="666914" cy="631866"/>
            <a:chOff x="733300" y="4736560"/>
            <a:chExt cx="666914" cy="631866"/>
          </a:xfrm>
        </p:grpSpPr>
        <p:sp>
          <p:nvSpPr>
            <p:cNvPr id="34" name="TextBox 33"/>
            <p:cNvSpPr txBox="1"/>
            <p:nvPr/>
          </p:nvSpPr>
          <p:spPr>
            <a:xfrm>
              <a:off x="733300" y="4736560"/>
              <a:ext cx="666914" cy="369332"/>
            </a:xfrm>
            <a:prstGeom prst="rect">
              <a:avLst/>
            </a:prstGeom>
            <a:noFill/>
          </p:spPr>
          <p:txBody>
            <a:bodyPr wrap="none" rtlCol="0">
              <a:spAutoFit/>
            </a:bodyPr>
            <a:lstStyle/>
            <a:p>
              <a:r>
                <a:rPr lang="en-IN" b="1" dirty="0">
                  <a:solidFill>
                    <a:srgbClr val="FF0000"/>
                  </a:solidFill>
                </a:rPr>
                <a:t>SAVE</a:t>
              </a:r>
              <a:endParaRPr lang="en-US" b="1" dirty="0">
                <a:solidFill>
                  <a:srgbClr val="FF0000"/>
                </a:solidFill>
              </a:endParaRPr>
            </a:p>
          </p:txBody>
        </p:sp>
        <p:cxnSp>
          <p:nvCxnSpPr>
            <p:cNvPr id="36" name="Straight Arrow Connector 35"/>
            <p:cNvCxnSpPr>
              <a:stCxn id="34" idx="2"/>
              <a:endCxn id="7" idx="0"/>
            </p:cNvCxnSpPr>
            <p:nvPr/>
          </p:nvCxnSpPr>
          <p:spPr>
            <a:xfrm flipH="1">
              <a:off x="1064654" y="5105892"/>
              <a:ext cx="2103" cy="2625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6008914" y="415636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880758" y="413261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721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33333E-6 -3.9593E-6 L 0.175 -3.9593E-6 " pathEditMode="relative" rAng="0" ptsTypes="AA">
                                      <p:cBhvr>
                                        <p:cTn id="52" dur="2000" fill="hold"/>
                                        <p:tgtEl>
                                          <p:spTgt spid="37"/>
                                        </p:tgtEl>
                                        <p:attrNameLst>
                                          <p:attrName>ppt_x</p:attrName>
                                          <p:attrName>ppt_y</p:attrName>
                                        </p:attrNameLst>
                                      </p:cBhvr>
                                      <p:rCtr x="8750"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75 -3.9593E-6 L 0.36666 -3.9593E-6 " pathEditMode="relative" rAng="0" ptsTypes="AA">
                                      <p:cBhvr>
                                        <p:cTn id="56" dur="2000" fill="hold"/>
                                        <p:tgtEl>
                                          <p:spTgt spid="37"/>
                                        </p:tgtEl>
                                        <p:attrNameLst>
                                          <p:attrName>ppt_x</p:attrName>
                                          <p:attrName>ppt_y</p:attrName>
                                        </p:attrNameLst>
                                      </p:cBhvr>
                                      <p:rCtr x="9583"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FF0000"/>
                </a:solidFill>
              </a:rPr>
              <a:t>delete</a:t>
            </a:r>
            <a:r>
              <a:rPr lang="en-IN" dirty="0"/>
              <a:t> a node whose address is given by variable </a:t>
            </a:r>
            <a:r>
              <a:rPr lang="en-IN" b="1" dirty="0">
                <a:solidFill>
                  <a:srgbClr val="FF0000"/>
                </a:solidFill>
              </a:rPr>
              <a:t>X</a:t>
            </a:r>
            <a:r>
              <a:rPr lang="en-IN" dirty="0"/>
              <a:t>.</a:t>
            </a:r>
          </a:p>
          <a:p>
            <a:pPr>
              <a:buClr>
                <a:schemeClr val="tx1"/>
              </a:buClr>
            </a:pPr>
            <a:r>
              <a:rPr lang="en-IN" b="1" dirty="0">
                <a:solidFill>
                  <a:srgbClr val="FF0000"/>
                </a:solidFill>
              </a:rPr>
              <a:t>FIRST</a:t>
            </a:r>
            <a:r>
              <a:rPr lang="en-IN" dirty="0"/>
              <a:t> &amp; </a:t>
            </a:r>
            <a:r>
              <a:rPr lang="en-IN" b="1" dirty="0">
                <a:solidFill>
                  <a:srgbClr val="FF0000"/>
                </a:solidFill>
              </a:rPr>
              <a:t>LAST</a:t>
            </a:r>
            <a:r>
              <a:rPr lang="en-IN" dirty="0">
                <a:solidFill>
                  <a:srgbClr val="FF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SAVE </a:t>
            </a:r>
            <a:r>
              <a:rPr lang="en-IN" b="1" dirty="0">
                <a:solidFill>
                  <a:schemeClr val="tx1">
                    <a:lumMod val="95000"/>
                    <a:lumOff val="5000"/>
                  </a:schemeClr>
                </a:solidFill>
              </a:rPr>
              <a:t>&amp;</a:t>
            </a:r>
            <a:r>
              <a:rPr lang="en-IN" b="1" dirty="0">
                <a:solidFill>
                  <a:srgbClr val="FF0000"/>
                </a:solidFill>
              </a:rPr>
              <a:t> PRED </a:t>
            </a:r>
            <a:r>
              <a:rPr lang="en-IN" dirty="0"/>
              <a:t>are temporary pointer variable. </a:t>
            </a:r>
          </a:p>
          <a:p>
            <a:endParaRPr lang="en-US" dirty="0"/>
          </a:p>
        </p:txBody>
      </p:sp>
    </p:spTree>
    <p:extLst>
      <p:ext uri="{BB962C8B-B14F-4D97-AF65-F5344CB8AC3E}">
        <p14:creationId xmlns:p14="http://schemas.microsoft.com/office/powerpoint/2010/main" val="1570882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28600" y="997527"/>
            <a:ext cx="4343400" cy="440120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[Is Empty List?]</a:t>
            </a:r>
          </a:p>
          <a:p>
            <a:r>
              <a:rPr lang="en-IN" sz="2000" dirty="0">
                <a:latin typeface="Consolas" pitchFamily="49" charset="0"/>
                <a:cs typeface="Consolas" pitchFamily="49" charset="0"/>
              </a:rPr>
              <a:t>IF   FIRST = NULL</a:t>
            </a:r>
          </a:p>
          <a:p>
            <a:r>
              <a:rPr lang="en-IN" sz="2000" dirty="0">
                <a:latin typeface="Consolas" pitchFamily="49" charset="0"/>
                <a:cs typeface="Consolas" pitchFamily="49" charset="0"/>
              </a:rPr>
              <a:t>THEN write(‘Linked List is </a:t>
            </a:r>
          </a:p>
          <a:p>
            <a:r>
              <a:rPr lang="en-IN" sz="2000" dirty="0">
                <a:latin typeface="Consolas" pitchFamily="49" charset="0"/>
                <a:cs typeface="Consolas" pitchFamily="49" charset="0"/>
              </a:rPr>
              <a:t>     Empty’)</a:t>
            </a:r>
          </a:p>
          <a:p>
            <a:r>
              <a:rPr lang="en-IN" sz="2000" dirty="0">
                <a:latin typeface="Consolas" pitchFamily="49" charset="0"/>
                <a:cs typeface="Consolas" pitchFamily="49" charset="0"/>
              </a:rPr>
              <a:t>     Return</a:t>
            </a:r>
          </a:p>
          <a:p>
            <a:r>
              <a:rPr lang="en-IN" sz="2000" b="1" dirty="0">
                <a:solidFill>
                  <a:schemeClr val="tx2">
                    <a:lumMod val="60000"/>
                    <a:lumOff val="40000"/>
                  </a:schemeClr>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3. [Find X]</a:t>
            </a:r>
          </a:p>
          <a:p>
            <a:r>
              <a:rPr lang="en-IN" sz="2000" dirty="0">
                <a:latin typeface="Consolas" pitchFamily="49" charset="0"/>
                <a:cs typeface="Consolas" pitchFamily="49" charset="0"/>
              </a:rPr>
              <a:t>Repeat thru step 5 </a:t>
            </a:r>
          </a:p>
          <a:p>
            <a:r>
              <a:rPr lang="en-IN" sz="2000" dirty="0">
                <a:latin typeface="Consolas" pitchFamily="49" charset="0"/>
                <a:cs typeface="Consolas" pitchFamily="49" charset="0"/>
              </a:rPr>
              <a:t>   while SAVE≠X &amp; SAVE≠LAST</a:t>
            </a:r>
          </a:p>
          <a:p>
            <a:r>
              <a:rPr lang="en-IN" sz="2000" b="1" dirty="0">
                <a:solidFill>
                  <a:schemeClr val="tx2">
                    <a:lumMod val="60000"/>
                    <a:lumOff val="40000"/>
                  </a:schemeClr>
                </a:solidFill>
                <a:latin typeface="Consolas" pitchFamily="49" charset="0"/>
                <a:cs typeface="Consolas" pitchFamily="49" charset="0"/>
              </a:rPr>
              <a:t>4. [</a:t>
            </a:r>
            <a:r>
              <a:rPr lang="en-IN" b="1" dirty="0">
                <a:solidFill>
                  <a:schemeClr val="tx2">
                    <a:lumMod val="60000"/>
                    <a:lumOff val="40000"/>
                  </a:schemeClr>
                </a:solidFill>
                <a:latin typeface="Consolas" pitchFamily="49" charset="0"/>
                <a:cs typeface="Consolas" pitchFamily="49" charset="0"/>
              </a:rPr>
              <a:t>Update predecessor marker</a:t>
            </a:r>
            <a:r>
              <a:rPr lang="en-IN" sz="2000" b="1" dirty="0">
                <a:solidFill>
                  <a:schemeClr val="tx2">
                    <a:lumMod val="60000"/>
                    <a:lumOff val="40000"/>
                  </a:schemeClr>
                </a:solidFill>
                <a:latin typeface="Consolas" pitchFamily="49" charset="0"/>
                <a:cs typeface="Consolas" pitchFamily="49" charset="0"/>
              </a:rPr>
              <a:t>]</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SAVE</a:t>
            </a:r>
          </a:p>
          <a:p>
            <a:r>
              <a:rPr lang="en-IN" sz="2000" b="1" dirty="0">
                <a:solidFill>
                  <a:schemeClr val="tx2">
                    <a:lumMod val="60000"/>
                    <a:lumOff val="40000"/>
                  </a:schemeClr>
                </a:solidFill>
                <a:latin typeface="Consolas" pitchFamily="49" charset="0"/>
                <a:cs typeface="Consolas" pitchFamily="49" charset="0"/>
              </a:rPr>
              <a:t>5. [Move to next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5" name="TextBox 4"/>
          <p:cNvSpPr txBox="1"/>
          <p:nvPr/>
        </p:nvSpPr>
        <p:spPr>
          <a:xfrm>
            <a:off x="4648200" y="993568"/>
            <a:ext cx="4343400" cy="409342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6. [End of Linked List?]</a:t>
            </a:r>
          </a:p>
          <a:p>
            <a:r>
              <a:rPr lang="en-IN" sz="2000" dirty="0">
                <a:latin typeface="Consolas" pitchFamily="49" charset="0"/>
                <a:cs typeface="Consolas" pitchFamily="49" charset="0"/>
              </a:rPr>
              <a:t>IF	SAVE ≠ X</a:t>
            </a:r>
          </a:p>
          <a:p>
            <a:r>
              <a:rPr lang="en-IN" sz="2000" dirty="0">
                <a:latin typeface="Consolas" pitchFamily="49" charset="0"/>
                <a:cs typeface="Consolas" pitchFamily="49" charset="0"/>
              </a:rPr>
              <a:t>THEN 	write(‘Node not found’)</a:t>
            </a:r>
          </a:p>
          <a:p>
            <a:r>
              <a:rPr lang="en-IN" sz="2000" dirty="0">
                <a:latin typeface="Consolas" pitchFamily="49" charset="0"/>
                <a:cs typeface="Consolas" pitchFamily="49" charset="0"/>
              </a:rPr>
              <a:t> 	return </a:t>
            </a:r>
          </a:p>
          <a:p>
            <a:r>
              <a:rPr lang="en-IN" sz="2000" b="1" dirty="0">
                <a:solidFill>
                  <a:schemeClr val="tx2">
                    <a:lumMod val="60000"/>
                    <a:lumOff val="40000"/>
                  </a:schemeClr>
                </a:solidFill>
                <a:latin typeface="Consolas" pitchFamily="49" charset="0"/>
                <a:cs typeface="Consolas" pitchFamily="49" charset="0"/>
              </a:rPr>
              <a:t>7. [Delete X]</a:t>
            </a:r>
          </a:p>
          <a:p>
            <a:r>
              <a:rPr lang="en-IN" sz="2000" dirty="0">
                <a:latin typeface="Consolas" pitchFamily="49" charset="0"/>
                <a:cs typeface="Consolas" pitchFamily="49" charset="0"/>
              </a:rPr>
              <a:t>IF	X = FIRST</a:t>
            </a:r>
          </a:p>
          <a:p>
            <a:r>
              <a:rPr lang="en-IN" sz="2000" dirty="0">
                <a:latin typeface="Consolas" pitchFamily="49" charset="0"/>
                <a:cs typeface="Consolas" pitchFamily="49" charset="0"/>
              </a:rPr>
              <a:t>THEN 	FIRST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LINK(LAST)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ELSE 	LINK(PRED)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LINK(X)</a:t>
            </a:r>
          </a:p>
          <a:p>
            <a:r>
              <a:rPr lang="en-IN" sz="2000" dirty="0">
                <a:latin typeface="Consolas" pitchFamily="49" charset="0"/>
                <a:cs typeface="Consolas" pitchFamily="49" charset="0"/>
              </a:rPr>
              <a:t> 	IF	X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PRED </a:t>
            </a:r>
          </a:p>
          <a:p>
            <a:r>
              <a:rPr lang="en-IN" sz="2000" b="1" dirty="0">
                <a:solidFill>
                  <a:schemeClr val="tx2">
                    <a:lumMod val="60000"/>
                    <a:lumOff val="40000"/>
                  </a:schemeClr>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spTree>
    <p:extLst>
      <p:ext uri="{BB962C8B-B14F-4D97-AF65-F5344CB8AC3E}">
        <p14:creationId xmlns:p14="http://schemas.microsoft.com/office/powerpoint/2010/main" val="251325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CIR_DELETE(7541,FIRST,LAST)</a:t>
            </a:r>
          </a:p>
        </p:txBody>
      </p:sp>
      <p:grpSp>
        <p:nvGrpSpPr>
          <p:cNvPr id="4" name="Group 3"/>
          <p:cNvGrpSpPr/>
          <p:nvPr/>
        </p:nvGrpSpPr>
        <p:grpSpPr>
          <a:xfrm>
            <a:off x="228600"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524000"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2819400"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66388"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547588"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856738"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1486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444012" y="5307568"/>
            <a:ext cx="3753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3739412" y="5307568"/>
            <a:ext cx="8269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86400" y="5307568"/>
            <a:ext cx="1061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467600" y="5307568"/>
            <a:ext cx="38913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00025" y="61076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29" name="Straight Arrow Connector 28"/>
          <p:cNvCxnSpPr>
            <a:stCxn id="28" idx="0"/>
          </p:cNvCxnSpPr>
          <p:nvPr/>
        </p:nvCxnSpPr>
        <p:spPr>
          <a:xfrm flipH="1" flipV="1">
            <a:off x="547150" y="5574268"/>
            <a:ext cx="265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548912" y="5574268"/>
            <a:ext cx="0" cy="597932"/>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548912" y="6172200"/>
            <a:ext cx="32653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6814288" y="5574268"/>
            <a:ext cx="0" cy="5979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228600"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524000"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2819400"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566388"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496050"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7856738"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252529" y="4179749"/>
            <a:ext cx="666914" cy="861119"/>
            <a:chOff x="252529" y="4179749"/>
            <a:chExt cx="666914" cy="861119"/>
          </a:xfrm>
        </p:grpSpPr>
        <p:sp>
          <p:nvSpPr>
            <p:cNvPr id="40" name="TextBox 39"/>
            <p:cNvSpPr txBox="1"/>
            <p:nvPr/>
          </p:nvSpPr>
          <p:spPr>
            <a:xfrm>
              <a:off x="252529" y="4179749"/>
              <a:ext cx="666914" cy="369332"/>
            </a:xfrm>
            <a:prstGeom prst="rect">
              <a:avLst/>
            </a:prstGeom>
            <a:noFill/>
          </p:spPr>
          <p:txBody>
            <a:bodyPr wrap="none" rtlCol="0">
              <a:spAutoFit/>
            </a:bodyPr>
            <a:lstStyle/>
            <a:p>
              <a:pPr algn="ctr"/>
              <a:r>
                <a:rPr lang="en-IN" b="1" dirty="0">
                  <a:solidFill>
                    <a:srgbClr val="FF0000"/>
                  </a:solidFill>
                </a:rPr>
                <a:t>SAVE</a:t>
              </a:r>
              <a:endParaRPr lang="en-US" b="1" dirty="0">
                <a:solidFill>
                  <a:srgbClr val="FF0000"/>
                </a:solidFill>
              </a:endParaRPr>
            </a:p>
          </p:txBody>
        </p:sp>
        <p:cxnSp>
          <p:nvCxnSpPr>
            <p:cNvPr id="41" name="Straight Arrow Connector 40"/>
            <p:cNvCxnSpPr>
              <a:stCxn id="40" idx="2"/>
            </p:cNvCxnSpPr>
            <p:nvPr/>
          </p:nvCxnSpPr>
          <p:spPr>
            <a:xfrm>
              <a:off x="585986" y="4549081"/>
              <a:ext cx="0" cy="491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09600"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FF0000"/>
                  </a:solidFill>
                </a:rPr>
                <a:t>PRED</a:t>
              </a:r>
              <a:endParaRPr lang="en-US" b="1" dirty="0">
                <a:solidFill>
                  <a:srgbClr val="FF0000"/>
                </a:solidFill>
              </a:endParaRPr>
            </a:p>
          </p:txBody>
        </p:sp>
        <p:cxnSp>
          <p:nvCxnSpPr>
            <p:cNvPr id="44" name="Straight Arrow Connector 43"/>
            <p:cNvCxnSpPr>
              <a:stCxn id="43" idx="2"/>
              <a:endCxn id="6" idx="0"/>
            </p:cNvCxnSpPr>
            <p:nvPr/>
          </p:nvCxnSpPr>
          <p:spPr>
            <a:xfrm>
              <a:off x="957612" y="4865132"/>
              <a:ext cx="500" cy="1757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501516" y="6075402"/>
            <a:ext cx="642484" cy="369332"/>
          </a:xfrm>
          <a:prstGeom prst="rect">
            <a:avLst/>
          </a:prstGeom>
          <a:noFill/>
        </p:spPr>
        <p:txBody>
          <a:bodyPr wrap="none" rtlCol="0">
            <a:spAutoFit/>
          </a:bodyPr>
          <a:lstStyle/>
          <a:p>
            <a:r>
              <a:rPr lang="en-IN" b="1" dirty="0">
                <a:solidFill>
                  <a:srgbClr val="FF0000"/>
                </a:solidFill>
              </a:rPr>
              <a:t>LAST</a:t>
            </a:r>
            <a:endParaRPr lang="en-US" b="1" dirty="0">
              <a:solidFill>
                <a:srgbClr val="FF0000"/>
              </a:solidFill>
            </a:endParaRPr>
          </a:p>
        </p:txBody>
      </p:sp>
      <p:cxnSp>
        <p:nvCxnSpPr>
          <p:cNvPr id="46" name="Straight Arrow Connector 45"/>
          <p:cNvCxnSpPr>
            <a:stCxn id="45" idx="0"/>
          </p:cNvCxnSpPr>
          <p:nvPr/>
        </p:nvCxnSpPr>
        <p:spPr>
          <a:xfrm flipV="1">
            <a:off x="8822758" y="5542002"/>
            <a:ext cx="25883"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190331" y="956370"/>
            <a:ext cx="4343400" cy="326243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lumMod val="60000"/>
                    <a:lumOff val="40000"/>
                  </a:schemeClr>
                </a:solidFill>
                <a:latin typeface="Consolas" pitchFamily="49" charset="0"/>
                <a:cs typeface="Consolas" pitchFamily="49" charset="0"/>
              </a:rPr>
              <a:t>1. [Is Empty List?]</a:t>
            </a:r>
          </a:p>
          <a:p>
            <a:r>
              <a:rPr lang="en-IN" sz="1600" dirty="0">
                <a:latin typeface="Consolas" pitchFamily="49" charset="0"/>
                <a:cs typeface="Consolas" pitchFamily="49" charset="0"/>
              </a:rPr>
              <a:t>IF   FIRST = NULL</a:t>
            </a:r>
          </a:p>
          <a:p>
            <a:r>
              <a:rPr lang="en-IN" sz="1600" dirty="0">
                <a:latin typeface="Consolas" pitchFamily="49" charset="0"/>
                <a:cs typeface="Consolas" pitchFamily="49" charset="0"/>
              </a:rPr>
              <a:t>THEN write(‘Linked List is </a:t>
            </a:r>
          </a:p>
          <a:p>
            <a:r>
              <a:rPr lang="en-IN" sz="1600" dirty="0">
                <a:latin typeface="Consolas" pitchFamily="49" charset="0"/>
                <a:cs typeface="Consolas" pitchFamily="49" charset="0"/>
              </a:rPr>
              <a:t>     Empty’)</a:t>
            </a:r>
          </a:p>
          <a:p>
            <a:r>
              <a:rPr lang="en-IN" sz="1600" dirty="0">
                <a:latin typeface="Consolas" pitchFamily="49" charset="0"/>
                <a:cs typeface="Consolas" pitchFamily="49" charset="0"/>
              </a:rPr>
              <a:t>     Return</a:t>
            </a:r>
          </a:p>
          <a:p>
            <a:r>
              <a:rPr lang="en-IN" sz="1600" b="1" dirty="0">
                <a:solidFill>
                  <a:schemeClr val="tx2">
                    <a:lumMod val="60000"/>
                    <a:lumOff val="40000"/>
                  </a:schemeClr>
                </a:solidFill>
                <a:latin typeface="Consolas" pitchFamily="49" charset="0"/>
                <a:cs typeface="Consolas" pitchFamily="49" charset="0"/>
              </a:rPr>
              <a:t>2. [Initialize Search for X]</a:t>
            </a:r>
          </a:p>
          <a:p>
            <a:r>
              <a:rPr lang="en-IN" sz="1600" dirty="0">
                <a:latin typeface="Consolas" pitchFamily="49" charset="0"/>
                <a:cs typeface="Consolas" pitchFamily="49" charset="0"/>
              </a:rPr>
              <a:t>   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lumMod val="60000"/>
                    <a:lumOff val="40000"/>
                  </a:schemeClr>
                </a:solidFill>
                <a:latin typeface="Consolas" pitchFamily="49" charset="0"/>
                <a:cs typeface="Consolas" pitchFamily="49" charset="0"/>
              </a:rPr>
              <a:t>3. [Find X]</a:t>
            </a:r>
          </a:p>
          <a:p>
            <a:r>
              <a:rPr lang="en-IN" sz="1400" b="1" dirty="0">
                <a:latin typeface="Consolas" pitchFamily="49" charset="0"/>
                <a:cs typeface="Consolas" pitchFamily="49" charset="0"/>
              </a:rPr>
              <a:t>Repeat thru step5 while SAVE≠X &amp; SAVE≠LAST</a:t>
            </a:r>
          </a:p>
          <a:p>
            <a:r>
              <a:rPr lang="en-IN" sz="1600" b="1" dirty="0">
                <a:solidFill>
                  <a:schemeClr val="tx2">
                    <a:lumMod val="60000"/>
                    <a:lumOff val="40000"/>
                  </a:schemeClr>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lumMod val="60000"/>
                    <a:lumOff val="40000"/>
                  </a:schemeClr>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4642588" y="978725"/>
            <a:ext cx="4343400" cy="323165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lumMod val="60000"/>
                    <a:lumOff val="40000"/>
                  </a:schemeClr>
                </a:solidFill>
                <a:latin typeface="Consolas" pitchFamily="49" charset="0"/>
                <a:cs typeface="Consolas" pitchFamily="49" charset="0"/>
              </a:rPr>
              <a:t>6. [End of Linked List?]</a:t>
            </a:r>
          </a:p>
          <a:p>
            <a:r>
              <a:rPr lang="en-IN" sz="1600" dirty="0">
                <a:latin typeface="Consolas" pitchFamily="49" charset="0"/>
                <a:cs typeface="Consolas" pitchFamily="49" charset="0"/>
              </a:rPr>
              <a:t>IF	SAVE ≠ X</a:t>
            </a:r>
          </a:p>
          <a:p>
            <a:r>
              <a:rPr lang="en-IN" sz="1600" dirty="0">
                <a:latin typeface="Consolas" pitchFamily="49" charset="0"/>
                <a:cs typeface="Consolas" pitchFamily="49" charset="0"/>
              </a:rPr>
              <a:t>THEN 	write(‘Node not found’)</a:t>
            </a:r>
          </a:p>
          <a:p>
            <a:r>
              <a:rPr lang="en-IN" sz="1600" dirty="0">
                <a:latin typeface="Consolas" pitchFamily="49" charset="0"/>
                <a:cs typeface="Consolas" pitchFamily="49" charset="0"/>
              </a:rPr>
              <a:t> 	return </a:t>
            </a:r>
          </a:p>
          <a:p>
            <a:r>
              <a:rPr lang="en-IN" sz="1600" b="1" dirty="0">
                <a:solidFill>
                  <a:schemeClr val="tx2">
                    <a:lumMod val="60000"/>
                    <a:lumOff val="40000"/>
                  </a:schemeClr>
                </a:solidFill>
                <a:latin typeface="Consolas" pitchFamily="49" charset="0"/>
                <a:cs typeface="Consolas" pitchFamily="49" charset="0"/>
              </a:rPr>
              <a:t>7. [Delete X]</a:t>
            </a:r>
          </a:p>
          <a:p>
            <a:r>
              <a:rPr lang="en-IN" sz="1600" dirty="0">
                <a:latin typeface="Consolas" pitchFamily="49" charset="0"/>
                <a:cs typeface="Consolas" pitchFamily="49" charset="0"/>
              </a:rPr>
              <a:t>IF	X = FIRST</a:t>
            </a:r>
          </a:p>
          <a:p>
            <a:r>
              <a:rPr lang="en-IN" sz="1600" dirty="0">
                <a:latin typeface="Consolas" pitchFamily="49" charset="0"/>
                <a:cs typeface="Consolas" pitchFamily="49" charset="0"/>
              </a:rPr>
              <a:t>THEN 	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ELSE 	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IF	X = LAST</a:t>
            </a:r>
          </a:p>
          <a:p>
            <a:r>
              <a:rPr lang="en-IN" sz="1600" dirty="0">
                <a:latin typeface="Consolas" pitchFamily="49" charset="0"/>
                <a:cs typeface="Consolas" pitchFamily="49" charset="0"/>
              </a:rPr>
              <a:t> 	THEN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400" b="1" dirty="0">
                <a:solidFill>
                  <a:schemeClr val="tx2">
                    <a:lumMod val="60000"/>
                    <a:lumOff val="40000"/>
                  </a:schemeClr>
                </a:solidFill>
                <a:latin typeface="Consolas" pitchFamily="49" charset="0"/>
                <a:cs typeface="Consolas" pitchFamily="49" charset="0"/>
              </a:rPr>
              <a:t>8. [Free Deleted Node]</a:t>
            </a:r>
          </a:p>
          <a:p>
            <a:r>
              <a:rPr lang="en-IN" sz="1400" dirty="0">
                <a:latin typeface="Consolas" pitchFamily="49" charset="0"/>
                <a:cs typeface="Consolas" pitchFamily="49" charset="0"/>
              </a:rPr>
              <a:t>   Free (X)</a:t>
            </a:r>
          </a:p>
        </p:txBody>
      </p:sp>
      <p:sp>
        <p:nvSpPr>
          <p:cNvPr id="49" name="Freeform 48"/>
          <p:cNvSpPr/>
          <p:nvPr/>
        </p:nvSpPr>
        <p:spPr>
          <a:xfrm>
            <a:off x="914400" y="5581403"/>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4906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2.5E-6 -2.22222E-6 L 0.12761 -2.22222E-6 " pathEditMode="relative" rAng="0" ptsTypes="AA">
                                      <p:cBhvr>
                                        <p:cTn id="68" dur="2000" fill="hold"/>
                                        <p:tgtEl>
                                          <p:spTgt spid="39"/>
                                        </p:tgtEl>
                                        <p:attrNameLst>
                                          <p:attrName>ppt_x</p:attrName>
                                          <p:attrName>ppt_y</p:attrName>
                                        </p:attrNameLst>
                                      </p:cBhvr>
                                      <p:rCtr x="63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2.5E-6 1.11111E-6 L 0.13698 1.11111E-6 " pathEditMode="relative" rAng="0" ptsTypes="AA">
                                      <p:cBhvr>
                                        <p:cTn id="72" dur="2000" fill="hold"/>
                                        <p:tgtEl>
                                          <p:spTgt spid="42"/>
                                        </p:tgtEl>
                                        <p:attrNameLst>
                                          <p:attrName>ppt_x</p:attrName>
                                          <p:attrName>ppt_y</p:attrName>
                                        </p:attrNameLst>
                                      </p:cBhvr>
                                      <p:rCtr x="6840"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2761 -2.22222E-6 L 0.26927 -2.22222E-6 " pathEditMode="relative" rAng="0" ptsTypes="AA">
                                      <p:cBhvr>
                                        <p:cTn id="76" dur="2000" fill="hold"/>
                                        <p:tgtEl>
                                          <p:spTgt spid="39"/>
                                        </p:tgtEl>
                                        <p:attrNameLst>
                                          <p:attrName>ppt_x</p:attrName>
                                          <p:attrName>ppt_y</p:attrName>
                                        </p:attrNameLst>
                                      </p:cBhvr>
                                      <p:rCtr x="7083"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13698 1.11111E-6 L 0.27864 1.11111E-6 " pathEditMode="relative" rAng="0" ptsTypes="AA">
                                      <p:cBhvr>
                                        <p:cTn id="80" dur="2000" fill="hold"/>
                                        <p:tgtEl>
                                          <p:spTgt spid="42"/>
                                        </p:tgtEl>
                                        <p:attrNameLst>
                                          <p:attrName>ppt_x</p:attrName>
                                          <p:attrName>ppt_y</p:attrName>
                                        </p:attrNameLst>
                                      </p:cBhvr>
                                      <p:rCtr x="70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6927 -2.22222E-6 L 0.46094 -2.22222E-6 " pathEditMode="relative" rAng="0" ptsTypes="AA">
                                      <p:cBhvr>
                                        <p:cTn id="84" dur="2000" fill="hold"/>
                                        <p:tgtEl>
                                          <p:spTgt spid="39"/>
                                        </p:tgtEl>
                                        <p:attrNameLst>
                                          <p:attrName>ppt_x</p:attrName>
                                          <p:attrName>ppt_y</p:attrName>
                                        </p:attrNameLst>
                                      </p:cBhvr>
                                      <p:rCtr x="9583"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Circularly Linked List with Header Node</a:t>
            </a:r>
            <a:endParaRPr lang="en-US" dirty="0"/>
          </a:p>
        </p:txBody>
      </p:sp>
      <p:sp>
        <p:nvSpPr>
          <p:cNvPr id="3" name="Content Placeholder 2"/>
          <p:cNvSpPr>
            <a:spLocks noGrp="1"/>
          </p:cNvSpPr>
          <p:nvPr>
            <p:ph idx="1"/>
          </p:nvPr>
        </p:nvSpPr>
        <p:spPr>
          <a:xfrm>
            <a:off x="190500" y="990600"/>
            <a:ext cx="8763000" cy="2743200"/>
          </a:xfrm>
        </p:spPr>
        <p:txBody>
          <a:bodyPr/>
          <a:lstStyle/>
          <a:p>
            <a:r>
              <a:rPr lang="en-IN" dirty="0"/>
              <a:t>We can have special node, often referred to as </a:t>
            </a:r>
            <a:r>
              <a:rPr lang="en-IN" b="1" dirty="0">
                <a:solidFill>
                  <a:srgbClr val="FF0000"/>
                </a:solidFill>
              </a:rPr>
              <a:t>Head node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FF0000"/>
                </a:solidFill>
              </a:rPr>
              <a:t>HEAD</a:t>
            </a:r>
            <a:r>
              <a:rPr lang="en-IN" dirty="0">
                <a:solidFill>
                  <a:srgbClr val="FF0000"/>
                </a:solidFill>
              </a:rPr>
              <a:t> </a:t>
            </a:r>
            <a:r>
              <a:rPr lang="en-IN" dirty="0"/>
              <a:t>contains the address of head node.</a:t>
            </a:r>
            <a:endParaRPr lang="en-US" dirty="0"/>
          </a:p>
        </p:txBody>
      </p:sp>
      <p:grpSp>
        <p:nvGrpSpPr>
          <p:cNvPr id="4" name="Group 3"/>
          <p:cNvGrpSpPr/>
          <p:nvPr/>
        </p:nvGrpSpPr>
        <p:grpSpPr>
          <a:xfrm>
            <a:off x="847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069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288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507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5727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6946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767737" y="4446032"/>
            <a:ext cx="30181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9895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2087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4279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6647167" y="4446032"/>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851974" y="3810000"/>
            <a:ext cx="725263" cy="369332"/>
          </a:xfrm>
          <a:prstGeom prst="rect">
            <a:avLst/>
          </a:prstGeom>
          <a:noFill/>
        </p:spPr>
        <p:txBody>
          <a:bodyPr wrap="none" rtlCol="0">
            <a:spAutoFit/>
          </a:bodyPr>
          <a:lstStyle/>
          <a:p>
            <a:r>
              <a:rPr lang="en-IN" b="1" dirty="0">
                <a:solidFill>
                  <a:srgbClr val="FF0000"/>
                </a:solidFill>
              </a:rPr>
              <a:t>HEAD</a:t>
            </a:r>
            <a:endParaRPr lang="en-US" b="1" dirty="0">
              <a:solidFill>
                <a:srgbClr val="FF0000"/>
              </a:solidFill>
            </a:endParaRPr>
          </a:p>
        </p:txBody>
      </p:sp>
      <p:sp>
        <p:nvSpPr>
          <p:cNvPr id="30" name="Freeform 29"/>
          <p:cNvSpPr/>
          <p:nvPr/>
        </p:nvSpPr>
        <p:spPr>
          <a:xfrm>
            <a:off x="1114425"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3" name="Group 32"/>
          <p:cNvGrpSpPr/>
          <p:nvPr/>
        </p:nvGrpSpPr>
        <p:grpSpPr>
          <a:xfrm>
            <a:off x="5005369" y="5562600"/>
            <a:ext cx="920012" cy="533400"/>
            <a:chOff x="951919" y="5486400"/>
            <a:chExt cx="920012" cy="533400"/>
          </a:xfrm>
        </p:grpSpPr>
        <p:sp>
          <p:nvSpPr>
            <p:cNvPr id="34" name="Rectangle 33"/>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5" name="Rectangle 3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7" name="Freeform 36"/>
          <p:cNvSpPr/>
          <p:nvPr/>
        </p:nvSpPr>
        <p:spPr>
          <a:xfrm>
            <a:off x="4794663"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5157768" y="5193268"/>
            <a:ext cx="725263" cy="369332"/>
          </a:xfrm>
          <a:prstGeom prst="rect">
            <a:avLst/>
          </a:prstGeom>
          <a:noFill/>
        </p:spPr>
        <p:txBody>
          <a:bodyPr wrap="none" rtlCol="0">
            <a:spAutoFit/>
          </a:bodyPr>
          <a:lstStyle/>
          <a:p>
            <a:r>
              <a:rPr lang="en-IN" b="1" dirty="0">
                <a:solidFill>
                  <a:srgbClr val="FF0000"/>
                </a:solidFill>
              </a:rPr>
              <a:t>HEAD</a:t>
            </a:r>
            <a:endParaRPr lang="en-US" b="1" dirty="0">
              <a:solidFill>
                <a:srgbClr val="FF0000"/>
              </a:solidFill>
            </a:endParaRPr>
          </a:p>
        </p:txBody>
      </p:sp>
      <p:sp>
        <p:nvSpPr>
          <p:cNvPr id="39" name="TextBox 38"/>
          <p:cNvSpPr txBox="1"/>
          <p:nvPr/>
        </p:nvSpPr>
        <p:spPr>
          <a:xfrm>
            <a:off x="1114425" y="5829300"/>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40" name="TextBox 39"/>
          <p:cNvSpPr txBox="1"/>
          <p:nvPr/>
        </p:nvSpPr>
        <p:spPr>
          <a:xfrm>
            <a:off x="1952341"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16107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heel(1)">
                                      <p:cBhvr>
                                        <p:cTn id="6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animBg="1"/>
      <p:bldP spid="37" grpId="0" animBg="1"/>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599"/>
            <a:ext cx="8763000" cy="896251"/>
          </a:xfrm>
        </p:spPr>
        <p:txBody>
          <a:bodyPr/>
          <a:lstStyle/>
          <a:p>
            <a:pPr>
              <a:buClr>
                <a:schemeClr val="tx1"/>
              </a:buClr>
            </a:pPr>
            <a:r>
              <a:rPr lang="en-IN" b="1" dirty="0">
                <a:solidFill>
                  <a:srgbClr val="FF0000"/>
                </a:solidFill>
              </a:rPr>
              <a:t>Deletion Operation</a:t>
            </a:r>
          </a:p>
          <a:p>
            <a:pPr lvl="1"/>
            <a:r>
              <a:rPr lang="en-IN" dirty="0"/>
              <a:t>Deletion operation is more efficient in Linked Allocation</a:t>
            </a:r>
            <a:endParaRPr lang="en-US" dirty="0"/>
          </a:p>
        </p:txBody>
      </p:sp>
      <p:grpSp>
        <p:nvGrpSpPr>
          <p:cNvPr id="4" name="Group 3"/>
          <p:cNvGrpSpPr/>
          <p:nvPr/>
        </p:nvGrpSpPr>
        <p:grpSpPr>
          <a:xfrm>
            <a:off x="666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24765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2098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2683566"/>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2696817"/>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2696817"/>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2695234"/>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2729457" y="2209800"/>
            <a:ext cx="1285383" cy="15240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607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2542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447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352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4191000" y="4744351"/>
            <a:ext cx="25680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5980044" y="47443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7114802" y="44776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2463290" y="49514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5" name="TextBox 44"/>
          <p:cNvSpPr txBox="1"/>
          <p:nvPr/>
        </p:nvSpPr>
        <p:spPr>
          <a:xfrm>
            <a:off x="4369905" y="49646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6" name="TextBox 45"/>
          <p:cNvSpPr txBox="1"/>
          <p:nvPr/>
        </p:nvSpPr>
        <p:spPr>
          <a:xfrm>
            <a:off x="6298023" y="49646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47" name="TextBox 46"/>
          <p:cNvSpPr txBox="1"/>
          <p:nvPr/>
        </p:nvSpPr>
        <p:spPr>
          <a:xfrm>
            <a:off x="533400" y="49630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48" name="TextBox 47"/>
          <p:cNvSpPr txBox="1"/>
          <p:nvPr/>
        </p:nvSpPr>
        <p:spPr>
          <a:xfrm>
            <a:off x="1441101"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3365979"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5277606"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2139605" y="4744351"/>
            <a:ext cx="146395"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2286000" y="40386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2286000" y="4038600"/>
            <a:ext cx="1905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4191000" y="4038600"/>
            <a:ext cx="0" cy="71158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719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first position </a:t>
            </a:r>
            <a:r>
              <a:rPr lang="en-IN" dirty="0"/>
              <a:t>of Circular linked list with Head node.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p:txBody>
      </p:sp>
    </p:spTree>
    <p:extLst>
      <p:ext uri="{BB962C8B-B14F-4D97-AF65-F5344CB8AC3E}">
        <p14:creationId xmlns:p14="http://schemas.microsoft.com/office/powerpoint/2010/main" val="336324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228600" y="997527"/>
            <a:ext cx="8686800" cy="19389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lumMod val="60000"/>
                    <a:lumOff val="40000"/>
                  </a:schemeClr>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LINK(HEAD)</a:t>
            </a:r>
          </a:p>
          <a:p>
            <a:r>
              <a:rPr lang="en-IN" sz="2000" dirty="0">
                <a:latin typeface="Consolas" pitchFamily="49" charset="0"/>
                <a:cs typeface="Consolas" pitchFamily="49" charset="0"/>
                <a:sym typeface="Wingdings" pitchFamily="2" charset="2"/>
              </a:rPr>
              <a:t>   LINK(HEAD)  NEW</a:t>
            </a:r>
            <a:endParaRPr lang="en-IN" sz="2000" dirty="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381000" y="48768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374355" y="48768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593555" y="48768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812755" y="48768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031955" y="48768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7251155" y="4876800"/>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301012" y="5143500"/>
            <a:ext cx="107334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2943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5135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7327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6951967" y="51435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1676400" y="3364468"/>
            <a:ext cx="659155"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sp>
        <p:nvSpPr>
          <p:cNvPr id="30" name="Freeform 29"/>
          <p:cNvSpPr/>
          <p:nvPr/>
        </p:nvSpPr>
        <p:spPr>
          <a:xfrm>
            <a:off x="647701" y="5162550"/>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1524000" y="373380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04800" y="44958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6" name="Freeform 35"/>
          <p:cNvSpPr/>
          <p:nvPr/>
        </p:nvSpPr>
        <p:spPr>
          <a:xfrm>
            <a:off x="2434442" y="3978234"/>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1056904" y="3990109"/>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297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at the last position </a:t>
            </a:r>
            <a:r>
              <a:rPr lang="en-IN" dirty="0"/>
              <a:t>of Circular linked list with Head node.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3164588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228600" y="997527"/>
            <a:ext cx="8686800" cy="2246769"/>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lumMod val="60000"/>
                    <a:lumOff val="40000"/>
                  </a:schemeClr>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775959"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155697"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374897"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94097"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5813297"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95971" y="4838700"/>
            <a:ext cx="45972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0757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42949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55141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7919188" y="3364468"/>
            <a:ext cx="659155"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7766788"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699759"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529441"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043650" y="5257800"/>
            <a:ext cx="699550"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239342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5833693" y="5105400"/>
            <a:ext cx="642484" cy="526682"/>
            <a:chOff x="5833693" y="5105400"/>
            <a:chExt cx="642484" cy="526682"/>
          </a:xfrm>
        </p:grpSpPr>
        <p:sp>
          <p:nvSpPr>
            <p:cNvPr id="41" name="TextBox 40"/>
            <p:cNvSpPr txBox="1"/>
            <p:nvPr/>
          </p:nvSpPr>
          <p:spPr>
            <a:xfrm>
              <a:off x="5833693" y="5262750"/>
              <a:ext cx="642484"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237506" y="4263242"/>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6507678"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3605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1 3.83904E-6 L 0.1559 3.83904E-6 C 0.18004 3.83904E-6 0.21024 -0.03469 0.21024 -0.06268 L 0.21024 -0.12489 " pathEditMode="relative" rAng="0" ptsTypes="FfFF">
                                      <p:cBhvr>
                                        <p:cTn id="80" dur="2000" fill="hold"/>
                                        <p:tgtEl>
                                          <p:spTgt spid="47"/>
                                        </p:tgtEl>
                                        <p:attrNameLst>
                                          <p:attrName>ppt_x</p:attrName>
                                          <p:attrName>ppt_y</p:attrName>
                                        </p:attrNameLst>
                                      </p:cBhvr>
                                      <p:rCtr x="5417" y="-62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FF0000"/>
                </a:solidFill>
              </a:rPr>
              <a:t>inserts a new node  after a node whose address is given by P </a:t>
            </a:r>
            <a:r>
              <a:rPr lang="en-IN" dirty="0"/>
              <a:t>of Circular linked list with Head node. </a:t>
            </a:r>
          </a:p>
          <a:p>
            <a:pPr>
              <a:buClr>
                <a:schemeClr val="tx1"/>
              </a:buClr>
            </a:pPr>
            <a:r>
              <a:rPr lang="en-IN" b="1" dirty="0">
                <a:solidFill>
                  <a:srgbClr val="FF0000"/>
                </a:solidFill>
              </a:rPr>
              <a:t>X</a:t>
            </a:r>
            <a:r>
              <a:rPr lang="en-IN" dirty="0"/>
              <a:t> is a new element to be inserted.</a:t>
            </a:r>
          </a:p>
          <a:p>
            <a:pPr>
              <a:buClr>
                <a:schemeClr val="tx1"/>
              </a:buClr>
            </a:pPr>
            <a:r>
              <a:rPr lang="en-IN" b="1" dirty="0">
                <a:solidFill>
                  <a:srgbClr val="FF0000"/>
                </a:solidFill>
              </a:rPr>
              <a:t>FIRST</a:t>
            </a:r>
            <a:r>
              <a:rPr lang="en-IN" dirty="0"/>
              <a:t> and </a:t>
            </a:r>
            <a:r>
              <a:rPr lang="en-IN" b="1" dirty="0">
                <a:solidFill>
                  <a:srgbClr val="FF0000"/>
                </a:solidFill>
              </a:rPr>
              <a:t>LAST</a:t>
            </a:r>
            <a:r>
              <a:rPr lang="en-IN" dirty="0">
                <a:solidFill>
                  <a:srgbClr val="FF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FF0000"/>
                </a:solidFill>
              </a:rPr>
              <a:t>INFO</a:t>
            </a:r>
            <a:r>
              <a:rPr lang="en-IN" dirty="0">
                <a:solidFill>
                  <a:srgbClr val="FF0000"/>
                </a:solidFill>
              </a:rPr>
              <a:t> </a:t>
            </a:r>
            <a:r>
              <a:rPr lang="en-IN" dirty="0"/>
              <a:t>and </a:t>
            </a:r>
            <a:r>
              <a:rPr lang="en-IN" b="1" dirty="0">
                <a:solidFill>
                  <a:srgbClr val="FF0000"/>
                </a:solidFill>
              </a:rPr>
              <a:t>LINK</a:t>
            </a:r>
            <a:r>
              <a:rPr lang="en-IN" dirty="0">
                <a:solidFill>
                  <a:srgbClr val="FF0000"/>
                </a:solidFill>
              </a:rPr>
              <a:t> </a:t>
            </a:r>
            <a:r>
              <a:rPr lang="en-IN" dirty="0"/>
              <a:t>fields. </a:t>
            </a:r>
          </a:p>
          <a:p>
            <a:pPr>
              <a:buClr>
                <a:schemeClr val="tx1"/>
              </a:buClr>
            </a:pPr>
            <a:r>
              <a:rPr lang="en-IN" b="1" dirty="0">
                <a:solidFill>
                  <a:srgbClr val="FF0000"/>
                </a:solidFill>
              </a:rPr>
              <a:t>HEAD</a:t>
            </a:r>
            <a:r>
              <a:rPr lang="en-IN" dirty="0"/>
              <a:t> is pointer variable pointing to Head node of Linked List.</a:t>
            </a:r>
            <a:endParaRPr lang="en-US" dirty="0"/>
          </a:p>
          <a:p>
            <a:pPr>
              <a:buClr>
                <a:schemeClr val="tx1"/>
              </a:buClr>
            </a:pPr>
            <a:r>
              <a:rPr lang="en-IN" b="1" dirty="0">
                <a:solidFill>
                  <a:srgbClr val="FF0000"/>
                </a:solidFill>
              </a:rPr>
              <a:t>NEW</a:t>
            </a:r>
            <a:r>
              <a:rPr lang="en-IN" dirty="0">
                <a:solidFill>
                  <a:srgbClr val="FF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2239950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228600" y="997527"/>
            <a:ext cx="8686800" cy="240065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lumMod val="60000"/>
                    <a:lumOff val="40000"/>
                  </a:schemeClr>
                </a:solidFill>
                <a:latin typeface="Consolas" pitchFamily="49" charset="0"/>
                <a:cs typeface="Consolas" pitchFamily="49" charset="0"/>
              </a:rPr>
              <a:t>2. [Initialize fields of new node and its link to the list]</a:t>
            </a:r>
          </a:p>
          <a:p>
            <a:r>
              <a:rPr lang="en-IN" dirty="0">
                <a:latin typeface="Consolas" pitchFamily="49" charset="0"/>
                <a:cs typeface="Consolas" pitchFamily="49" charset="0"/>
              </a:rPr>
              <a:t>   INFO(NEW) </a:t>
            </a:r>
            <a:r>
              <a:rPr lang="en-IN" dirty="0">
                <a:latin typeface="Consolas" pitchFamily="49" charset="0"/>
                <a:cs typeface="Consolas" pitchFamily="49" charset="0"/>
                <a:sym typeface="Wingdings" pitchFamily="2" charset="2"/>
              </a:rPr>
              <a:t> X</a:t>
            </a:r>
          </a:p>
          <a:p>
            <a:r>
              <a:rPr lang="en-IN" dirty="0">
                <a:latin typeface="Consolas" pitchFamily="49" charset="0"/>
                <a:cs typeface="Consolas" pitchFamily="49" charset="0"/>
                <a:sym typeface="Wingdings" pitchFamily="2" charset="2"/>
              </a:rPr>
              <a:t>   LINK(NEW)  LINK(P)</a:t>
            </a:r>
          </a:p>
          <a:p>
            <a:r>
              <a:rPr lang="en-IN" dirty="0">
                <a:latin typeface="Consolas" pitchFamily="49" charset="0"/>
                <a:cs typeface="Consolas" pitchFamily="49" charset="0"/>
                <a:sym typeface="Wingdings" pitchFamily="2" charset="2"/>
              </a:rPr>
              <a:t>   LINK(P)  NEW</a:t>
            </a:r>
          </a:p>
          <a:p>
            <a:r>
              <a:rPr lang="en-IN" dirty="0">
                <a:latin typeface="Consolas" pitchFamily="49" charset="0"/>
                <a:cs typeface="Consolas" pitchFamily="49" charset="0"/>
                <a:sym typeface="Wingdings" pitchFamily="2" charset="2"/>
              </a:rPr>
              <a:t>   IF   P = LAST</a:t>
            </a:r>
          </a:p>
          <a:p>
            <a:r>
              <a:rPr lang="en-IN" dirty="0">
                <a:latin typeface="Consolas" pitchFamily="49" charset="0"/>
                <a:cs typeface="Consolas" pitchFamily="49" charset="0"/>
                <a:sym typeface="Wingdings" pitchFamily="2" charset="2"/>
              </a:rPr>
              <a:t>   THEN LAST  NEW</a:t>
            </a:r>
            <a:endParaRPr lang="en-IN" dirty="0">
              <a:latin typeface="Consolas" pitchFamily="49" charset="0"/>
              <a:cs typeface="Consolas" pitchFamily="49" charset="0"/>
            </a:endParaRPr>
          </a:p>
        </p:txBody>
      </p:sp>
      <p:sp>
        <p:nvSpPr>
          <p:cNvPr id="5" name="Left Arrow 4"/>
          <p:cNvSpPr/>
          <p:nvPr/>
        </p:nvSpPr>
        <p:spPr>
          <a:xfrm>
            <a:off x="128041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775959"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155697"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374897"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4594097"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5813297"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1695971" y="4838700"/>
            <a:ext cx="45972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0757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42949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5514109" y="4838700"/>
            <a:ext cx="29918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919188" y="3364468"/>
            <a:ext cx="659155"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26" name="Group 25"/>
          <p:cNvGrpSpPr/>
          <p:nvPr/>
        </p:nvGrpSpPr>
        <p:grpSpPr>
          <a:xfrm>
            <a:off x="7766788" y="37338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699759"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0" name="Freeform 29"/>
          <p:cNvSpPr/>
          <p:nvPr/>
        </p:nvSpPr>
        <p:spPr>
          <a:xfrm>
            <a:off x="529441"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043650" y="5257800"/>
            <a:ext cx="699550"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32" name="Straight Arrow Connector 31"/>
          <p:cNvCxnSpPr/>
          <p:nvPr/>
        </p:nvCxnSpPr>
        <p:spPr>
          <a:xfrm flipV="1">
            <a:off x="239342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6248400" y="5105400"/>
            <a:ext cx="642484" cy="526682"/>
            <a:chOff x="5833693" y="5105400"/>
            <a:chExt cx="642484" cy="526682"/>
          </a:xfrm>
        </p:grpSpPr>
        <p:sp>
          <p:nvSpPr>
            <p:cNvPr id="34" name="TextBox 33"/>
            <p:cNvSpPr txBox="1"/>
            <p:nvPr/>
          </p:nvSpPr>
          <p:spPr>
            <a:xfrm>
              <a:off x="5833693" y="5262750"/>
              <a:ext cx="642484"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35" name="Straight Arrow Connector 34"/>
            <p:cNvCxnSpPr/>
            <p:nvPr/>
          </p:nvCxnSpPr>
          <p:spPr>
            <a:xfrm flipV="1">
              <a:off x="6154935" y="5105400"/>
              <a:ext cx="0" cy="2231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237506" y="4263242"/>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6507678"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5979667" y="4171167"/>
            <a:ext cx="308098" cy="369332"/>
          </a:xfrm>
          <a:prstGeom prst="rect">
            <a:avLst/>
          </a:prstGeom>
          <a:noFill/>
        </p:spPr>
        <p:txBody>
          <a:bodyPr wrap="none" rtlCol="0">
            <a:spAutoFit/>
          </a:bodyPr>
          <a:lstStyle/>
          <a:p>
            <a:pPr algn="ctr"/>
            <a:r>
              <a:rPr lang="en-IN" b="1" dirty="0">
                <a:solidFill>
                  <a:srgbClr val="FF0000"/>
                </a:solidFill>
              </a:rPr>
              <a:t>P</a:t>
            </a:r>
            <a:endParaRPr lang="en-US" b="1" dirty="0">
              <a:solidFill>
                <a:srgbClr val="FF0000"/>
              </a:solidFill>
            </a:endParaRPr>
          </a:p>
        </p:txBody>
      </p:sp>
    </p:spTree>
    <p:extLst>
      <p:ext uri="{BB962C8B-B14F-4D97-AF65-F5344CB8AC3E}">
        <p14:creationId xmlns:p14="http://schemas.microsoft.com/office/powerpoint/2010/main" val="29432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87 -0.00486 0.05729 -0.01412 0.06216 -0.0162 C 0.06632 -0.02176 0.06771 -0.02662 0.07327 -0.02917 C 0.07969 -0.03773 0.0842 -0.04583 0.09271 -0.04954 C 0.09844 -0.05995 0.10955 -0.06852 0.1191 -0.07176 C 0.12327 -0.07731 0.12604 -0.08032 0.1316 -0.08287 C 0.14341 -0.10393 0.12587 -0.075 0.1441 -0.09583 C 0.14514 -0.09699 0.14462 -0.09977 0.14549 -0.10139 C 0.14653 -0.10324 0.14827 -0.10393 0.14966 -0.10509 C 0.15052 -0.10694 0.15122 -0.10903 0.15243 -0.11065 C 0.15365 -0.11227 0.1566 -0.11435 0.1566 -0.11435 L 0.1566 -0.12731 " pathEditMode="relative" ptsTypes="ffffffffffAA">
                                      <p:cBhvr>
                                        <p:cTn id="88"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FF0000"/>
                </a:solidFill>
              </a:rPr>
              <a:t>Predecessor</a:t>
            </a:r>
            <a:r>
              <a:rPr lang="en-IN" dirty="0"/>
              <a:t> and </a:t>
            </a:r>
            <a:r>
              <a:rPr lang="en-IN" b="1" dirty="0">
                <a:solidFill>
                  <a:srgbClr val="FF0000"/>
                </a:solidFill>
              </a:rPr>
              <a:t>Successor</a:t>
            </a:r>
            <a:r>
              <a:rPr lang="en-IN" dirty="0"/>
              <a:t> of node.</a:t>
            </a:r>
          </a:p>
          <a:p>
            <a:r>
              <a:rPr lang="en-IN" dirty="0"/>
              <a:t>The link denoting its </a:t>
            </a:r>
            <a:r>
              <a:rPr lang="en-IN" b="1" dirty="0">
                <a:solidFill>
                  <a:srgbClr val="FF0000"/>
                </a:solidFill>
              </a:rPr>
              <a:t>predecessor</a:t>
            </a:r>
            <a:r>
              <a:rPr lang="en-IN" dirty="0"/>
              <a:t> is called </a:t>
            </a:r>
            <a:r>
              <a:rPr lang="en-IN" b="1" dirty="0">
                <a:solidFill>
                  <a:srgbClr val="FF0000"/>
                </a:solidFill>
              </a:rPr>
              <a:t>Left Link</a:t>
            </a:r>
            <a:r>
              <a:rPr lang="en-IN" b="1" dirty="0"/>
              <a:t>.</a:t>
            </a:r>
          </a:p>
          <a:p>
            <a:r>
              <a:rPr lang="en-IN" dirty="0"/>
              <a:t>The link denoting  its </a:t>
            </a:r>
            <a:r>
              <a:rPr lang="en-IN" b="1" dirty="0">
                <a:solidFill>
                  <a:srgbClr val="FF0000"/>
                </a:solidFill>
              </a:rPr>
              <a:t>successor</a:t>
            </a:r>
            <a:r>
              <a:rPr lang="en-IN" dirty="0">
                <a:solidFill>
                  <a:srgbClr val="FF0000"/>
                </a:solidFill>
              </a:rPr>
              <a:t> </a:t>
            </a:r>
            <a:r>
              <a:rPr lang="en-IN" dirty="0"/>
              <a:t>is called </a:t>
            </a:r>
            <a:r>
              <a:rPr lang="en-IN" b="1" dirty="0">
                <a:solidFill>
                  <a:srgbClr val="FF0000"/>
                </a:solidFill>
              </a:rPr>
              <a:t>Right Link</a:t>
            </a:r>
            <a:r>
              <a:rPr lang="en-IN" b="1" dirty="0"/>
              <a:t>.</a:t>
            </a:r>
          </a:p>
          <a:p>
            <a:r>
              <a:rPr lang="en-IN" dirty="0"/>
              <a:t>A list containing this type of node is called </a:t>
            </a:r>
            <a:r>
              <a:rPr lang="en-IN" b="1" dirty="0">
                <a:solidFill>
                  <a:srgbClr val="FF0000"/>
                </a:solidFill>
              </a:rPr>
              <a:t>doubly linked list</a:t>
            </a:r>
            <a:r>
              <a:rPr lang="en-IN" dirty="0"/>
              <a:t> or </a:t>
            </a:r>
            <a:r>
              <a:rPr lang="en-IN" b="1" dirty="0">
                <a:solidFill>
                  <a:srgbClr val="FF0000"/>
                </a:solidFill>
              </a:rPr>
              <a:t>two way chain</a:t>
            </a:r>
            <a:r>
              <a:rPr lang="en-IN" dirty="0"/>
              <a:t>.</a:t>
            </a:r>
          </a:p>
          <a:p>
            <a:endParaRPr lang="en-US" dirty="0"/>
          </a:p>
        </p:txBody>
      </p:sp>
    </p:spTree>
    <p:extLst>
      <p:ext uri="{BB962C8B-B14F-4D97-AF65-F5344CB8AC3E}">
        <p14:creationId xmlns:p14="http://schemas.microsoft.com/office/powerpoint/2010/main" val="206936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90500" y="990600"/>
            <a:ext cx="8763000" cy="2971800"/>
          </a:xfrm>
        </p:spPr>
        <p:txBody>
          <a:bodyPr>
            <a:normAutofit lnSpcReduction="10000"/>
          </a:bodyPr>
          <a:lstStyle/>
          <a:p>
            <a:r>
              <a:rPr lang="en-IN" dirty="0"/>
              <a:t>Typical node of doubly linked linear list contains INFO, LPTR  RPTR Fields</a:t>
            </a:r>
          </a:p>
          <a:p>
            <a:pPr>
              <a:buClr>
                <a:schemeClr val="tx1"/>
              </a:buClr>
            </a:pPr>
            <a:r>
              <a:rPr lang="en-IN" b="1" dirty="0">
                <a:solidFill>
                  <a:srgbClr val="FF0000"/>
                </a:solidFill>
              </a:rPr>
              <a:t>LPTR</a:t>
            </a:r>
            <a:r>
              <a:rPr lang="en-IN" dirty="0">
                <a:solidFill>
                  <a:srgbClr val="FF0000"/>
                </a:solidFill>
              </a:rPr>
              <a:t> </a:t>
            </a:r>
            <a:r>
              <a:rPr lang="en-IN" dirty="0"/>
              <a:t>is pointer variable pointing to Predecessor of a node</a:t>
            </a:r>
          </a:p>
          <a:p>
            <a:pPr>
              <a:buClr>
                <a:schemeClr val="tx1"/>
              </a:buClr>
            </a:pPr>
            <a:r>
              <a:rPr lang="en-IN" b="1" dirty="0">
                <a:solidFill>
                  <a:srgbClr val="FF0000"/>
                </a:solidFill>
              </a:rPr>
              <a:t>RPTR</a:t>
            </a:r>
            <a:r>
              <a:rPr lang="en-IN" dirty="0">
                <a:solidFill>
                  <a:srgbClr val="FF0000"/>
                </a:solidFill>
              </a:rPr>
              <a:t> </a:t>
            </a:r>
            <a:r>
              <a:rPr lang="en-IN" dirty="0"/>
              <a:t>is pointer variable pointing to Successor of a node</a:t>
            </a:r>
          </a:p>
          <a:p>
            <a:r>
              <a:rPr lang="en-IN" dirty="0"/>
              <a:t>Left most node of doubly linked linear list is called </a:t>
            </a:r>
            <a:r>
              <a:rPr lang="en-IN" b="1" dirty="0">
                <a:solidFill>
                  <a:srgbClr val="FF0000"/>
                </a:solidFill>
              </a:rPr>
              <a:t>L</a:t>
            </a:r>
            <a:r>
              <a:rPr lang="en-IN" dirty="0"/>
              <a:t>, </a:t>
            </a:r>
            <a:r>
              <a:rPr lang="en-IN" b="1" dirty="0">
                <a:solidFill>
                  <a:srgbClr val="FF0000"/>
                </a:solidFill>
              </a:rPr>
              <a:t>LPTR</a:t>
            </a:r>
            <a:r>
              <a:rPr lang="en-IN" dirty="0">
                <a:solidFill>
                  <a:srgbClr val="FF0000"/>
                </a:solidFill>
              </a:rPr>
              <a:t> </a:t>
            </a:r>
            <a:r>
              <a:rPr lang="en-IN" dirty="0"/>
              <a:t>of node L</a:t>
            </a:r>
            <a:r>
              <a:rPr lang="en-IN" b="1" dirty="0">
                <a:solidFill>
                  <a:srgbClr val="FF0000"/>
                </a:solidFill>
              </a:rPr>
              <a:t> is always NULL</a:t>
            </a:r>
          </a:p>
          <a:p>
            <a:r>
              <a:rPr lang="en-IN" dirty="0"/>
              <a:t>Right most node of doubly linked linear list is called </a:t>
            </a:r>
            <a:r>
              <a:rPr lang="en-IN" b="1" dirty="0">
                <a:solidFill>
                  <a:srgbClr val="FF0000"/>
                </a:solidFill>
              </a:rPr>
              <a:t>R</a:t>
            </a:r>
            <a:r>
              <a:rPr lang="en-IN" dirty="0"/>
              <a:t>, </a:t>
            </a:r>
            <a:r>
              <a:rPr lang="en-IN" b="1" dirty="0">
                <a:solidFill>
                  <a:srgbClr val="FF0000"/>
                </a:solidFill>
              </a:rPr>
              <a:t>RPTR</a:t>
            </a:r>
            <a:r>
              <a:rPr lang="en-IN" dirty="0">
                <a:solidFill>
                  <a:srgbClr val="FF0000"/>
                </a:solidFill>
              </a:rPr>
              <a:t> </a:t>
            </a:r>
            <a:r>
              <a:rPr lang="en-IN" dirty="0"/>
              <a:t>of node </a:t>
            </a:r>
            <a:r>
              <a:rPr lang="en-IN" b="1" dirty="0">
                <a:solidFill>
                  <a:srgbClr val="FF0000"/>
                </a:solidFill>
              </a:rPr>
              <a:t>R is always NULL</a:t>
            </a:r>
            <a:endParaRPr lang="en-US" b="1" dirty="0">
              <a:solidFill>
                <a:srgbClr val="FF0000"/>
              </a:solidFill>
            </a:endParaRPr>
          </a:p>
          <a:p>
            <a:endParaRPr lang="en-US" dirty="0"/>
          </a:p>
          <a:p>
            <a:endParaRPr lang="en-US" dirty="0"/>
          </a:p>
        </p:txBody>
      </p:sp>
      <p:grpSp>
        <p:nvGrpSpPr>
          <p:cNvPr id="8" name="Group 7"/>
          <p:cNvGrpSpPr/>
          <p:nvPr/>
        </p:nvGrpSpPr>
        <p:grpSpPr>
          <a:xfrm>
            <a:off x="3048000" y="5105400"/>
            <a:ext cx="1066800" cy="38100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4648200" y="5105400"/>
            <a:ext cx="1066800" cy="38100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6248400" y="5105400"/>
            <a:ext cx="1066800" cy="38100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7848600" y="5105400"/>
            <a:ext cx="1066800" cy="38100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41148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57150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315200" y="51816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73152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57150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4114800" y="54102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V="1">
            <a:off x="8610600" y="51054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3048000" y="51054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056965" y="5726668"/>
            <a:ext cx="282450" cy="369332"/>
          </a:xfrm>
          <a:prstGeom prst="rect">
            <a:avLst/>
          </a:prstGeom>
          <a:noFill/>
        </p:spPr>
        <p:txBody>
          <a:bodyPr wrap="none" rtlCol="0">
            <a:spAutoFit/>
          </a:bodyPr>
          <a:lstStyle/>
          <a:p>
            <a:pPr algn="ctr"/>
            <a:r>
              <a:rPr lang="en-IN" b="1" dirty="0"/>
              <a:t>L</a:t>
            </a:r>
            <a:endParaRPr lang="en-US" b="1" dirty="0"/>
          </a:p>
        </p:txBody>
      </p:sp>
      <p:sp>
        <p:nvSpPr>
          <p:cNvPr id="49" name="TextBox 48"/>
          <p:cNvSpPr txBox="1"/>
          <p:nvPr/>
        </p:nvSpPr>
        <p:spPr>
          <a:xfrm>
            <a:off x="8600890" y="5715000"/>
            <a:ext cx="314510" cy="369332"/>
          </a:xfrm>
          <a:prstGeom prst="rect">
            <a:avLst/>
          </a:prstGeom>
          <a:noFill/>
        </p:spPr>
        <p:txBody>
          <a:bodyPr wrap="none" rtlCol="0">
            <a:spAutoFit/>
          </a:bodyPr>
          <a:lstStyle/>
          <a:p>
            <a:pPr algn="ctr"/>
            <a:r>
              <a:rPr lang="en-IN" b="1" dirty="0"/>
              <a:t>R</a:t>
            </a:r>
            <a:endParaRPr lang="en-US" b="1" dirty="0"/>
          </a:p>
        </p:txBody>
      </p:sp>
      <p:cxnSp>
        <p:nvCxnSpPr>
          <p:cNvPr id="51" name="Straight Arrow Connector 50"/>
          <p:cNvCxnSpPr>
            <a:stCxn id="48" idx="0"/>
            <a:endCxn id="5" idx="2"/>
          </p:cNvCxnSpPr>
          <p:nvPr/>
        </p:nvCxnSpPr>
        <p:spPr>
          <a:xfrm flipV="1">
            <a:off x="3198190" y="54864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p:nvPr/>
        </p:nvCxnSpPr>
        <p:spPr>
          <a:xfrm flipV="1">
            <a:off x="8760790" y="54864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895600" y="4876800"/>
            <a:ext cx="0" cy="1371600"/>
          </a:xfrm>
          <a:prstGeom prst="line">
            <a:avLst/>
          </a:prstGeom>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457200" y="5105400"/>
            <a:ext cx="2083904" cy="38100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a:t>
              </a:r>
              <a:r>
                <a:rPr lang="en-IN" b="1" dirty="0"/>
                <a:t>PTR</a:t>
              </a:r>
              <a:endParaRPr lang="en-US" b="1" dirty="0"/>
            </a:p>
          </p:txBody>
        </p:sp>
      </p:grpSp>
      <p:sp>
        <p:nvSpPr>
          <p:cNvPr id="60" name="TextBox 59"/>
          <p:cNvSpPr txBox="1"/>
          <p:nvPr/>
        </p:nvSpPr>
        <p:spPr>
          <a:xfrm>
            <a:off x="4883957" y="5943600"/>
            <a:ext cx="2431243" cy="369332"/>
          </a:xfrm>
          <a:prstGeom prst="rect">
            <a:avLst/>
          </a:prstGeom>
          <a:noFill/>
        </p:spPr>
        <p:txBody>
          <a:bodyPr wrap="none" rtlCol="0">
            <a:spAutoFit/>
          </a:bodyPr>
          <a:lstStyle/>
          <a:p>
            <a:pPr algn="ctr"/>
            <a:r>
              <a:rPr lang="en-IN" b="1" dirty="0"/>
              <a:t>Doubly linked linear list</a:t>
            </a:r>
            <a:endParaRPr lang="en-US" b="1" dirty="0"/>
          </a:p>
        </p:txBody>
      </p:sp>
      <p:sp>
        <p:nvSpPr>
          <p:cNvPr id="61" name="TextBox 60"/>
          <p:cNvSpPr txBox="1"/>
          <p:nvPr/>
        </p:nvSpPr>
        <p:spPr>
          <a:xfrm>
            <a:off x="533400" y="5638800"/>
            <a:ext cx="1915076" cy="646331"/>
          </a:xfrm>
          <a:prstGeom prst="rect">
            <a:avLst/>
          </a:prstGeom>
          <a:noFill/>
        </p:spPr>
        <p:txBody>
          <a:bodyPr wrap="non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347979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304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1905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6096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696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13716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971800" y="2198132"/>
            <a:ext cx="1524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71628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71628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971800" y="2426732"/>
            <a:ext cx="15240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13716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458200" y="2121932"/>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304800" y="212193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3765" y="2743200"/>
            <a:ext cx="282450"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8448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454990" y="25029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608390" y="25029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4495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5562600" y="21981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5562600" y="24267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3200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3352800" y="3276600"/>
            <a:ext cx="659155"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4506300" y="1676400"/>
            <a:ext cx="386644"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228600" y="1524000"/>
            <a:ext cx="2591479" cy="523220"/>
          </a:xfrm>
          <a:prstGeom prst="rect">
            <a:avLst/>
          </a:prstGeom>
          <a:noFill/>
        </p:spPr>
        <p:txBody>
          <a:bodyPr wrap="none" rtlCol="0">
            <a:spAutoFit/>
          </a:bodyPr>
          <a:lstStyle/>
          <a:p>
            <a:r>
              <a:rPr lang="en-IN" sz="2800" b="1" dirty="0">
                <a:solidFill>
                  <a:schemeClr val="tx2"/>
                </a:solidFill>
              </a:rPr>
              <a:t>Before Insertion</a:t>
            </a:r>
            <a:endParaRPr lang="en-US" sz="2800" b="1" dirty="0">
              <a:solidFill>
                <a:schemeClr val="tx2"/>
              </a:solidFill>
            </a:endParaRPr>
          </a:p>
        </p:txBody>
      </p:sp>
      <p:sp>
        <p:nvSpPr>
          <p:cNvPr id="47" name="TextBox 46"/>
          <p:cNvSpPr txBox="1"/>
          <p:nvPr/>
        </p:nvSpPr>
        <p:spPr>
          <a:xfrm>
            <a:off x="5181600" y="30744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5181600" y="34290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5181600" y="3810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5181600" y="41910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304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1905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6096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696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13716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2971800" y="4953000"/>
            <a:ext cx="1524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71628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71628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2971800" y="5181600"/>
            <a:ext cx="15240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13716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8458200" y="48768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304800" y="48768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313765" y="5498068"/>
            <a:ext cx="282450"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8448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454990" y="5257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8608390" y="5257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4495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5562600" y="4953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5562600" y="5181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3200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3352800" y="6031468"/>
            <a:ext cx="659155"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228600" y="4103132"/>
            <a:ext cx="2366802" cy="523220"/>
          </a:xfrm>
          <a:prstGeom prst="rect">
            <a:avLst/>
          </a:prstGeom>
          <a:noFill/>
        </p:spPr>
        <p:txBody>
          <a:bodyPr wrap="none" rtlCol="0">
            <a:spAutoFit/>
          </a:bodyPr>
          <a:lstStyle/>
          <a:p>
            <a:r>
              <a:rPr lang="en-IN" sz="2800" b="1" dirty="0">
                <a:solidFill>
                  <a:schemeClr val="tx2"/>
                </a:solidFill>
              </a:rPr>
              <a:t>After Insertion</a:t>
            </a:r>
            <a:endParaRPr lang="en-US" sz="2800" b="1" dirty="0">
              <a:solidFill>
                <a:schemeClr val="tx2"/>
              </a:solidFill>
            </a:endParaRPr>
          </a:p>
        </p:txBody>
      </p:sp>
      <p:sp>
        <p:nvSpPr>
          <p:cNvPr id="99" name="Freeform 98"/>
          <p:cNvSpPr/>
          <p:nvPr/>
        </p:nvSpPr>
        <p:spPr>
          <a:xfrm>
            <a:off x="4267200" y="5263149"/>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4283242" y="5273842"/>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2903621" y="5268495"/>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2566737"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4529221" y="4441686"/>
            <a:ext cx="386644"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1319980" y="990600"/>
            <a:ext cx="6661760" cy="461665"/>
          </a:xfrm>
          <a:prstGeom prst="rect">
            <a:avLst/>
          </a:prstGeom>
          <a:noFill/>
        </p:spPr>
        <p:txBody>
          <a:bodyPr wrap="none" rtlCol="0">
            <a:spAutoFit/>
          </a:bodyPr>
          <a:lstStyle/>
          <a:p>
            <a:pPr algn="ctr"/>
            <a:r>
              <a:rPr lang="en-IN" sz="2400" b="1" dirty="0">
                <a:solidFill>
                  <a:schemeClr val="accent2"/>
                </a:solidFill>
              </a:rPr>
              <a:t>Insertion in the middle of Doubly Linked Linear List</a:t>
            </a:r>
            <a:endParaRPr lang="en-IN" sz="2400" b="1" dirty="0">
              <a:solidFill>
                <a:schemeClr val="accent2"/>
              </a:solidFill>
              <a:sym typeface="Wingdings" pitchFamily="2" charset="2"/>
            </a:endParaRPr>
          </a:p>
        </p:txBody>
      </p:sp>
    </p:spTree>
    <p:extLst>
      <p:ext uri="{BB962C8B-B14F-4D97-AF65-F5344CB8AC3E}">
        <p14:creationId xmlns:p14="http://schemas.microsoft.com/office/powerpoint/2010/main" val="341872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p:bldP spid="47" grpId="0"/>
      <p:bldP spid="48" grpId="0"/>
      <p:bldP spid="49" grpId="0"/>
      <p:bldP spid="50" grpId="0"/>
      <p:bldP spid="75" grpId="0"/>
      <p:bldP spid="76" grpId="0"/>
      <p:bldP spid="89" grpId="0"/>
      <p:bldP spid="92" grpId="0"/>
      <p:bldP spid="99" grpId="0" animBg="1"/>
      <p:bldP spid="102" grpId="0" animBg="1"/>
      <p:bldP spid="103" grpId="0" animBg="1"/>
      <p:bldP spid="104" grpId="0" animBg="1"/>
      <p:bldP spid="105" grpId="0"/>
      <p:bldP spid="9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447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048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6248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848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5146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73152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73152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5146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610600" y="1969532"/>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447800" y="196953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622550" y="2590800"/>
            <a:ext cx="282450"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8600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1771906" y="23505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760790" y="235053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4648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5715000" y="2045732"/>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5715000" y="2274332"/>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214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366656" y="3505200"/>
            <a:ext cx="659155"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1355198" y="1666552"/>
            <a:ext cx="386644"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6400121" y="1457980"/>
            <a:ext cx="2591479" cy="523220"/>
          </a:xfrm>
          <a:prstGeom prst="rect">
            <a:avLst/>
          </a:prstGeom>
          <a:noFill/>
        </p:spPr>
        <p:txBody>
          <a:bodyPr wrap="none" rtlCol="0">
            <a:spAutoFit/>
          </a:bodyPr>
          <a:lstStyle/>
          <a:p>
            <a:r>
              <a:rPr lang="en-IN" sz="2800" b="1" dirty="0">
                <a:solidFill>
                  <a:schemeClr val="tx2"/>
                </a:solidFill>
              </a:rPr>
              <a:t>Before Insertion</a:t>
            </a:r>
            <a:endParaRPr lang="en-US" sz="2800" b="1" dirty="0">
              <a:solidFill>
                <a:schemeClr val="tx2"/>
              </a:solidFill>
            </a:endParaRPr>
          </a:p>
        </p:txBody>
      </p:sp>
      <p:sp>
        <p:nvSpPr>
          <p:cNvPr id="45" name="TextBox 44"/>
          <p:cNvSpPr txBox="1"/>
          <p:nvPr/>
        </p:nvSpPr>
        <p:spPr>
          <a:xfrm>
            <a:off x="5591173"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5591173"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5591173"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4114800" y="2057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4114800" y="2286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81000" y="5029200"/>
            <a:ext cx="282450"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1600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3200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6400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8001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26670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74676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74676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26670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8763000" y="46482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1600200" y="46482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1774950" y="5269468"/>
            <a:ext cx="282450"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8753290" y="525780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1924306" y="50292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8913190" y="50292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4800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5867400" y="47244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5867400" y="49530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366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533400" y="6107668"/>
            <a:ext cx="659155"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507598" y="4257352"/>
            <a:ext cx="386644"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6700998" y="4124980"/>
            <a:ext cx="2366802" cy="523220"/>
          </a:xfrm>
          <a:prstGeom prst="rect">
            <a:avLst/>
          </a:prstGeom>
          <a:noFill/>
        </p:spPr>
        <p:txBody>
          <a:bodyPr wrap="none" rtlCol="0">
            <a:spAutoFit/>
          </a:bodyPr>
          <a:lstStyle/>
          <a:p>
            <a:r>
              <a:rPr lang="en-IN" sz="2800" b="1" dirty="0">
                <a:solidFill>
                  <a:schemeClr val="tx2"/>
                </a:solidFill>
              </a:rPr>
              <a:t>After Insertion</a:t>
            </a:r>
            <a:endParaRPr lang="en-US" sz="2800" b="1" dirty="0">
              <a:solidFill>
                <a:schemeClr val="tx2"/>
              </a:solidFill>
            </a:endParaRPr>
          </a:p>
        </p:txBody>
      </p:sp>
      <p:cxnSp>
        <p:nvCxnSpPr>
          <p:cNvPr id="94" name="Straight Arrow Connector 93"/>
          <p:cNvCxnSpPr/>
          <p:nvPr/>
        </p:nvCxnSpPr>
        <p:spPr>
          <a:xfrm>
            <a:off x="4267200" y="4736068"/>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4267200" y="4964668"/>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1497106" y="5017560"/>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1281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381000" y="5802868"/>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1327743" y="990600"/>
            <a:ext cx="6139886" cy="461665"/>
          </a:xfrm>
          <a:prstGeom prst="rect">
            <a:avLst/>
          </a:prstGeom>
          <a:noFill/>
        </p:spPr>
        <p:txBody>
          <a:bodyPr wrap="none" rtlCol="0">
            <a:spAutoFit/>
          </a:bodyPr>
          <a:lstStyle/>
          <a:p>
            <a:pPr algn="ctr"/>
            <a:r>
              <a:rPr lang="en-IN" sz="2400" b="1" dirty="0">
                <a:solidFill>
                  <a:schemeClr val="accent2"/>
                </a:solidFill>
              </a:rPr>
              <a:t>Left most insertion in Doubly Linked Linear List</a:t>
            </a:r>
            <a:endParaRPr lang="en-IN" sz="2400" b="1" dirty="0">
              <a:solidFill>
                <a:schemeClr val="accent2"/>
              </a:solidFill>
              <a:sym typeface="Wingdings" pitchFamily="2" charset="2"/>
            </a:endParaRPr>
          </a:p>
        </p:txBody>
      </p:sp>
      <p:cxnSp>
        <p:nvCxnSpPr>
          <p:cNvPr id="101" name="Straight Arrow Connector 100"/>
          <p:cNvCxnSpPr>
            <a:stCxn id="53" idx="2"/>
            <a:endCxn id="89" idx="0"/>
          </p:cNvCxnSpPr>
          <p:nvPr/>
        </p:nvCxnSpPr>
        <p:spPr>
          <a:xfrm flipH="1">
            <a:off x="519056" y="5398532"/>
            <a:ext cx="3169" cy="392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5594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260574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p:bldP spid="45" grpId="0"/>
      <p:bldP spid="46" grpId="0"/>
      <p:bldP spid="47" grpId="0"/>
      <p:bldP spid="53" grpId="0"/>
      <p:bldP spid="77" grpId="0"/>
      <p:bldP spid="77" grpId="1"/>
      <p:bldP spid="78" grpId="0"/>
      <p:bldP spid="91" grpId="0"/>
      <p:bldP spid="92" grpId="0"/>
      <p:bldP spid="93" grpId="0"/>
      <p:bldP spid="96" grpId="0" animBg="1"/>
      <p:bldP spid="97" grpId="0" animBg="1"/>
      <p:bldP spid="99" grpId="0"/>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599"/>
            <a:ext cx="8763000" cy="3791852"/>
          </a:xfrm>
        </p:spPr>
        <p:txBody>
          <a:bodyPr>
            <a:normAutofit/>
          </a:bodyPr>
          <a:lstStyle/>
          <a:p>
            <a:pPr>
              <a:buClr>
                <a:schemeClr val="tx1"/>
              </a:buClr>
            </a:pPr>
            <a:r>
              <a:rPr lang="en-IN" b="1" dirty="0">
                <a:solidFill>
                  <a:srgbClr val="FF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pPr>
              <a:buClr>
                <a:schemeClr val="tx1"/>
              </a:buClr>
            </a:pPr>
            <a:r>
              <a:rPr lang="en-IN" b="1" dirty="0">
                <a:solidFill>
                  <a:srgbClr val="FF0000"/>
                </a:solidFill>
              </a:rPr>
              <a:t>Join Operation</a:t>
            </a:r>
          </a:p>
          <a:p>
            <a:pPr marL="606425" lvl="2">
              <a:buFont typeface="Wingdings" panose="05000000000000000000" pitchFamily="2" charset="2"/>
              <a:buChar char="§"/>
            </a:pPr>
            <a:r>
              <a:rPr lang="en-IN" dirty="0"/>
              <a:t>Join operation is more efficient in Linked Allocation.</a:t>
            </a:r>
          </a:p>
          <a:p>
            <a:endParaRPr lang="en-US" dirty="0"/>
          </a:p>
        </p:txBody>
      </p:sp>
      <p:grpSp>
        <p:nvGrpSpPr>
          <p:cNvPr id="4" name="Group 3"/>
          <p:cNvGrpSpPr/>
          <p:nvPr/>
        </p:nvGrpSpPr>
        <p:grpSpPr>
          <a:xfrm>
            <a:off x="666468"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4287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4020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44942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45074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45074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45058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561519"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496958"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401958"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306958"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093761" y="5811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029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6934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068958" y="5544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3417446" y="6018217"/>
            <a:ext cx="535724" cy="369332"/>
          </a:xfrm>
          <a:prstGeom prst="rect">
            <a:avLst/>
          </a:prstGeom>
          <a:noFill/>
        </p:spPr>
        <p:txBody>
          <a:bodyPr wrap="none" rtlCol="0">
            <a:spAutoFit/>
          </a:bodyPr>
          <a:lstStyle/>
          <a:p>
            <a:r>
              <a:rPr lang="en-IN" b="1" dirty="0">
                <a:solidFill>
                  <a:srgbClr val="FF0000"/>
                </a:solidFill>
              </a:rPr>
              <a:t>580</a:t>
            </a:r>
            <a:endParaRPr lang="en-US" b="1" dirty="0">
              <a:solidFill>
                <a:srgbClr val="FF0000"/>
              </a:solidFill>
            </a:endParaRPr>
          </a:p>
        </p:txBody>
      </p:sp>
      <p:sp>
        <p:nvSpPr>
          <p:cNvPr id="44" name="TextBox 43"/>
          <p:cNvSpPr txBox="1"/>
          <p:nvPr/>
        </p:nvSpPr>
        <p:spPr>
          <a:xfrm>
            <a:off x="5324061" y="6031468"/>
            <a:ext cx="652743" cy="369332"/>
          </a:xfrm>
          <a:prstGeom prst="rect">
            <a:avLst/>
          </a:prstGeom>
          <a:noFill/>
        </p:spPr>
        <p:txBody>
          <a:bodyPr wrap="none" rtlCol="0">
            <a:spAutoFit/>
          </a:bodyPr>
          <a:lstStyle/>
          <a:p>
            <a:r>
              <a:rPr lang="en-IN" b="1" dirty="0">
                <a:solidFill>
                  <a:srgbClr val="FF0000"/>
                </a:solidFill>
              </a:rPr>
              <a:t>5096</a:t>
            </a:r>
            <a:endParaRPr lang="en-US" b="1" dirty="0">
              <a:solidFill>
                <a:srgbClr val="FF0000"/>
              </a:solidFill>
            </a:endParaRPr>
          </a:p>
        </p:txBody>
      </p:sp>
      <p:sp>
        <p:nvSpPr>
          <p:cNvPr id="45" name="TextBox 44"/>
          <p:cNvSpPr txBox="1"/>
          <p:nvPr/>
        </p:nvSpPr>
        <p:spPr>
          <a:xfrm>
            <a:off x="7252179" y="6031468"/>
            <a:ext cx="652743" cy="369332"/>
          </a:xfrm>
          <a:prstGeom prst="rect">
            <a:avLst/>
          </a:prstGeom>
          <a:noFill/>
        </p:spPr>
        <p:txBody>
          <a:bodyPr wrap="none" rtlCol="0">
            <a:spAutoFit/>
          </a:bodyPr>
          <a:lstStyle/>
          <a:p>
            <a:r>
              <a:rPr lang="en-IN" b="1" dirty="0">
                <a:solidFill>
                  <a:srgbClr val="FF0000"/>
                </a:solidFill>
              </a:rPr>
              <a:t>5145</a:t>
            </a:r>
            <a:endParaRPr lang="en-US" b="1" dirty="0">
              <a:solidFill>
                <a:srgbClr val="FF0000"/>
              </a:solidFill>
            </a:endParaRPr>
          </a:p>
        </p:txBody>
      </p:sp>
      <p:sp>
        <p:nvSpPr>
          <p:cNvPr id="46" name="TextBox 45"/>
          <p:cNvSpPr txBox="1"/>
          <p:nvPr/>
        </p:nvSpPr>
        <p:spPr>
          <a:xfrm>
            <a:off x="1487556" y="6029885"/>
            <a:ext cx="652743" cy="369332"/>
          </a:xfrm>
          <a:prstGeom prst="rect">
            <a:avLst/>
          </a:prstGeom>
          <a:noFill/>
        </p:spPr>
        <p:txBody>
          <a:bodyPr wrap="none" rtlCol="0">
            <a:spAutoFit/>
          </a:bodyPr>
          <a:lstStyle/>
          <a:p>
            <a:r>
              <a:rPr lang="en-IN" b="1" dirty="0">
                <a:solidFill>
                  <a:srgbClr val="FF0000"/>
                </a:solidFill>
              </a:rPr>
              <a:t>5050</a:t>
            </a:r>
            <a:endParaRPr lang="en-US" b="1" dirty="0">
              <a:solidFill>
                <a:srgbClr val="FF0000"/>
              </a:solidFill>
            </a:endParaRPr>
          </a:p>
        </p:txBody>
      </p:sp>
      <p:sp>
        <p:nvSpPr>
          <p:cNvPr id="47" name="TextBox 46"/>
          <p:cNvSpPr txBox="1"/>
          <p:nvPr/>
        </p:nvSpPr>
        <p:spPr>
          <a:xfrm>
            <a:off x="2395257"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320135"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231762"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cxnSp>
        <p:nvCxnSpPr>
          <p:cNvPr id="53" name="Straight Connector 52"/>
          <p:cNvCxnSpPr>
            <a:stCxn id="15" idx="3"/>
          </p:cNvCxnSpPr>
          <p:nvPr/>
        </p:nvCxnSpPr>
        <p:spPr>
          <a:xfrm>
            <a:off x="7944149" y="4287151"/>
            <a:ext cx="50993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454079" y="4281317"/>
            <a:ext cx="0" cy="824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047468" y="5105400"/>
            <a:ext cx="74107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047468" y="51054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047468" y="5805317"/>
            <a:ext cx="514051" cy="58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7272057"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0681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FF0000"/>
                </a:solidFill>
              </a:rPr>
              <a:t>insertion</a:t>
            </a:r>
            <a:r>
              <a:rPr lang="en-IN" dirty="0">
                <a:solidFill>
                  <a:srgbClr val="FF0000"/>
                </a:solidFill>
              </a:rPr>
              <a:t> </a:t>
            </a:r>
            <a:r>
              <a:rPr lang="en-IN" dirty="0"/>
              <a:t>is to be </a:t>
            </a:r>
            <a:r>
              <a:rPr lang="en-IN" b="1" dirty="0">
                <a:solidFill>
                  <a:srgbClr val="FF0000"/>
                </a:solidFill>
              </a:rPr>
              <a:t>performed</a:t>
            </a:r>
            <a:r>
              <a:rPr lang="en-IN" b="1" dirty="0"/>
              <a:t> </a:t>
            </a:r>
            <a:r>
              <a:rPr lang="en-IN" dirty="0"/>
              <a:t>to the </a:t>
            </a:r>
            <a:r>
              <a:rPr lang="en-IN" b="1" dirty="0">
                <a:solidFill>
                  <a:srgbClr val="FF0000"/>
                </a:solidFill>
              </a:rPr>
              <a:t>left of a specific node</a:t>
            </a:r>
            <a:r>
              <a:rPr lang="en-IN" dirty="0"/>
              <a:t> </a:t>
            </a:r>
            <a:r>
              <a:rPr lang="en-IN" b="1" dirty="0"/>
              <a:t>with</a:t>
            </a:r>
            <a:r>
              <a:rPr lang="en-IN" dirty="0"/>
              <a:t> its </a:t>
            </a:r>
            <a:r>
              <a:rPr lang="en-IN" b="1" dirty="0"/>
              <a:t>address</a:t>
            </a:r>
            <a:r>
              <a:rPr lang="en-IN" dirty="0"/>
              <a:t> given by the pointer variable </a:t>
            </a:r>
            <a:r>
              <a:rPr lang="en-IN" b="1" dirty="0">
                <a:solidFill>
                  <a:srgbClr val="FF0000"/>
                </a:solidFill>
              </a:rPr>
              <a:t>M</a:t>
            </a:r>
          </a:p>
          <a:p>
            <a:r>
              <a:rPr lang="en-IN" dirty="0"/>
              <a:t>Typical node of doubly linked list contains following fields </a:t>
            </a:r>
            <a:r>
              <a:rPr lang="en-IN" b="1" dirty="0">
                <a:solidFill>
                  <a:srgbClr val="FF0000"/>
                </a:solidFill>
              </a:rPr>
              <a:t>LPTR</a:t>
            </a:r>
            <a:r>
              <a:rPr lang="en-IN" dirty="0"/>
              <a:t>, </a:t>
            </a:r>
            <a:r>
              <a:rPr lang="en-IN" b="1" dirty="0">
                <a:solidFill>
                  <a:srgbClr val="FF0000"/>
                </a:solidFill>
              </a:rPr>
              <a:t>RPTR</a:t>
            </a:r>
            <a:r>
              <a:rPr lang="en-IN" dirty="0">
                <a:solidFill>
                  <a:srgbClr val="FF0000"/>
                </a:solidFill>
              </a:rPr>
              <a:t> </a:t>
            </a:r>
            <a:r>
              <a:rPr lang="en-IN" dirty="0"/>
              <a:t>and </a:t>
            </a:r>
            <a:r>
              <a:rPr lang="en-IN" b="1" dirty="0">
                <a:solidFill>
                  <a:srgbClr val="FF0000"/>
                </a:solidFill>
              </a:rPr>
              <a:t>INFO</a:t>
            </a:r>
          </a:p>
          <a:p>
            <a:pPr>
              <a:buClr>
                <a:schemeClr val="tx1"/>
              </a:buClr>
            </a:pPr>
            <a:r>
              <a:rPr lang="en-IN" b="1" dirty="0">
                <a:solidFill>
                  <a:srgbClr val="FF0000"/>
                </a:solidFill>
              </a:rPr>
              <a:t>LPTR</a:t>
            </a:r>
            <a:r>
              <a:rPr lang="en-IN" dirty="0">
                <a:solidFill>
                  <a:srgbClr val="FF0000"/>
                </a:solidFill>
              </a:rPr>
              <a:t> </a:t>
            </a:r>
            <a:r>
              <a:rPr lang="en-IN" dirty="0"/>
              <a:t>is pointer variable pointing to Predecessor of a node</a:t>
            </a:r>
          </a:p>
          <a:p>
            <a:pPr>
              <a:buClr>
                <a:schemeClr val="tx1"/>
              </a:buClr>
            </a:pPr>
            <a:r>
              <a:rPr lang="en-IN" b="1" dirty="0">
                <a:solidFill>
                  <a:srgbClr val="FF0000"/>
                </a:solidFill>
              </a:rPr>
              <a:t>RPTR</a:t>
            </a:r>
            <a:r>
              <a:rPr lang="en-IN" dirty="0">
                <a:solidFill>
                  <a:srgbClr val="FF0000"/>
                </a:solidFill>
              </a:rPr>
              <a:t> </a:t>
            </a:r>
            <a:r>
              <a:rPr lang="en-IN" dirty="0"/>
              <a:t>is pointer variable pointing to Successor of a node</a:t>
            </a:r>
          </a:p>
          <a:p>
            <a:pPr>
              <a:buClr>
                <a:schemeClr val="tx1"/>
              </a:buClr>
            </a:pPr>
            <a:r>
              <a:rPr lang="en-IN" b="1" dirty="0">
                <a:solidFill>
                  <a:srgbClr val="FF0000"/>
                </a:solidFill>
              </a:rPr>
              <a:t>L</a:t>
            </a:r>
            <a:r>
              <a:rPr lang="en-IN" dirty="0"/>
              <a:t> &amp; </a:t>
            </a:r>
            <a:r>
              <a:rPr lang="en-IN" b="1" dirty="0">
                <a:solidFill>
                  <a:srgbClr val="FF0000"/>
                </a:solidFill>
              </a:rPr>
              <a:t>R</a:t>
            </a:r>
            <a:r>
              <a:rPr lang="en-IN" dirty="0"/>
              <a:t> are pointer variables pointing for Leftmost and Rightmost node of Linked List.</a:t>
            </a:r>
          </a:p>
          <a:p>
            <a:pPr>
              <a:buClr>
                <a:schemeClr val="tx1"/>
              </a:buClr>
            </a:pPr>
            <a:r>
              <a:rPr lang="en-IN" b="1" dirty="0">
                <a:solidFill>
                  <a:srgbClr val="FF0000"/>
                </a:solidFill>
              </a:rPr>
              <a:t>NEW</a:t>
            </a:r>
            <a:r>
              <a:rPr lang="en-IN" dirty="0">
                <a:solidFill>
                  <a:srgbClr val="FF0000"/>
                </a:solidFill>
              </a:rPr>
              <a:t> </a:t>
            </a:r>
            <a:r>
              <a:rPr lang="en-IN" dirty="0"/>
              <a:t>is the address of New Node</a:t>
            </a:r>
          </a:p>
          <a:p>
            <a:pPr>
              <a:buClr>
                <a:schemeClr val="tx1"/>
              </a:buClr>
            </a:pPr>
            <a:r>
              <a:rPr lang="en-IN" b="1" dirty="0">
                <a:solidFill>
                  <a:srgbClr val="FF0000"/>
                </a:solidFill>
              </a:rPr>
              <a:t>X</a:t>
            </a:r>
            <a:r>
              <a:rPr lang="en-IN" dirty="0"/>
              <a:t> is value to be inserted</a:t>
            </a:r>
          </a:p>
          <a:p>
            <a:endParaRPr lang="en-IN" dirty="0"/>
          </a:p>
          <a:p>
            <a:endParaRPr lang="en-IN" dirty="0"/>
          </a:p>
          <a:p>
            <a:endParaRPr lang="en-US" dirty="0"/>
          </a:p>
        </p:txBody>
      </p:sp>
    </p:spTree>
    <p:extLst>
      <p:ext uri="{BB962C8B-B14F-4D97-AF65-F5344CB8AC3E}">
        <p14:creationId xmlns:p14="http://schemas.microsoft.com/office/powerpoint/2010/main" val="370124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28600" y="997527"/>
            <a:ext cx="4343400" cy="3477875"/>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lumMod val="60000"/>
                    <a:lumOff val="40000"/>
                  </a:schemeClr>
                </a:solidFill>
                <a:latin typeface="Consolas" pitchFamily="49" charset="0"/>
                <a:cs typeface="Consolas" pitchFamily="49" charset="0"/>
              </a:rPr>
              <a:t>[Create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lumMod val="60000"/>
                    <a:lumOff val="40000"/>
                  </a:schemeClr>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lumMod val="60000"/>
                    <a:lumOff val="40000"/>
                  </a:schemeClr>
                </a:solidFill>
                <a:latin typeface="Consolas" pitchFamily="49" charset="0"/>
                <a:cs typeface="Consolas" pitchFamily="49" charset="0"/>
              </a:rPr>
              <a:t>3. [Insert into an empty </a:t>
            </a:r>
          </a:p>
          <a:p>
            <a:r>
              <a:rPr lang="en-IN" sz="2000" b="1" dirty="0">
                <a:solidFill>
                  <a:schemeClr val="tx2">
                    <a:lumMod val="60000"/>
                    <a:lumOff val="40000"/>
                  </a:schemeClr>
                </a:solidFill>
                <a:latin typeface="Consolas" pitchFamily="49" charset="0"/>
                <a:cs typeface="Consolas" pitchFamily="49" charset="0"/>
              </a:rPr>
              <a:t>    list]</a:t>
            </a:r>
          </a:p>
          <a:p>
            <a:r>
              <a:rPr lang="en-IN" sz="2000" dirty="0">
                <a:latin typeface="Consolas" pitchFamily="49" charset="0"/>
                <a:cs typeface="Consolas" pitchFamily="49" charset="0"/>
              </a:rPr>
              <a:t>   IF   R = NULL</a:t>
            </a:r>
          </a:p>
          <a:p>
            <a:r>
              <a:rPr lang="en-IN" sz="2000" dirty="0">
                <a:latin typeface="Consolas" pitchFamily="49" charset="0"/>
                <a:cs typeface="Consolas" pitchFamily="49" charset="0"/>
              </a:rPr>
              <a:t>   THEN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600200" y="138335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4648200" y="990600"/>
            <a:ext cx="4343400" cy="440120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4. [Is left most insertion ?]</a:t>
            </a:r>
          </a:p>
          <a:p>
            <a:r>
              <a:rPr lang="en-IN" sz="2000" dirty="0">
                <a:latin typeface="Consolas" pitchFamily="49" charset="0"/>
                <a:cs typeface="Consolas" pitchFamily="49" charset="0"/>
              </a:rPr>
              <a:t>   IF	 M = L</a:t>
            </a:r>
          </a:p>
          <a:p>
            <a:r>
              <a:rPr lang="en-IN" sz="2000" dirty="0">
                <a:latin typeface="Consolas" pitchFamily="49" charset="0"/>
                <a:cs typeface="Consolas" pitchFamily="49" charset="0"/>
              </a:rPr>
              <a:t>   THEN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endParaRPr lang="en-IN" sz="2000" dirty="0">
              <a:latin typeface="Consolas" pitchFamily="49" charset="0"/>
              <a:cs typeface="Consolas" pitchFamily="49" charset="0"/>
            </a:endParaRPr>
          </a:p>
          <a:p>
            <a:r>
              <a:rPr lang="en-IN" sz="2000" b="1" dirty="0">
                <a:solidFill>
                  <a:schemeClr val="tx2">
                    <a:lumMod val="60000"/>
                    <a:lumOff val="40000"/>
                  </a:schemeClr>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grpSp>
        <p:nvGrpSpPr>
          <p:cNvPr id="7" name="Group 6"/>
          <p:cNvGrpSpPr/>
          <p:nvPr/>
        </p:nvGrpSpPr>
        <p:grpSpPr>
          <a:xfrm>
            <a:off x="1866900" y="5201305"/>
            <a:ext cx="1066800" cy="381000"/>
            <a:chOff x="304800" y="4191000"/>
            <a:chExt cx="1066800" cy="381000"/>
          </a:xfrm>
        </p:grpSpPr>
        <p:sp>
          <p:nvSpPr>
            <p:cNvPr id="8" name="Rectangle 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9" name="Rectangle 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11" name="TextBox 10"/>
          <p:cNvSpPr txBox="1"/>
          <p:nvPr/>
        </p:nvSpPr>
        <p:spPr>
          <a:xfrm>
            <a:off x="2093640" y="5593973"/>
            <a:ext cx="659155" cy="369332"/>
          </a:xfrm>
          <a:prstGeom prst="rect">
            <a:avLst/>
          </a:prstGeom>
          <a:noFill/>
        </p:spPr>
        <p:txBody>
          <a:bodyPr wrap="none" rtlCol="0">
            <a:spAutoFit/>
          </a:bodyPr>
          <a:lstStyle/>
          <a:p>
            <a:pPr algn="ctr"/>
            <a:r>
              <a:rPr lang="en-IN" b="1" dirty="0"/>
              <a:t>NEW</a:t>
            </a:r>
            <a:endParaRPr lang="en-US" b="1" dirty="0"/>
          </a:p>
        </p:txBody>
      </p:sp>
      <p:cxnSp>
        <p:nvCxnSpPr>
          <p:cNvPr id="12" name="Straight Connector 11"/>
          <p:cNvCxnSpPr/>
          <p:nvPr/>
        </p:nvCxnSpPr>
        <p:spPr>
          <a:xfrm flipH="1">
            <a:off x="1862418" y="5212973"/>
            <a:ext cx="304800" cy="381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p:nvPr/>
        </p:nvCxnSpPr>
        <p:spPr>
          <a:xfrm flipH="1">
            <a:off x="2628900" y="5201305"/>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1862418" y="5791210"/>
            <a:ext cx="282450" cy="369332"/>
          </a:xfrm>
          <a:prstGeom prst="rect">
            <a:avLst/>
          </a:prstGeom>
          <a:noFill/>
        </p:spPr>
        <p:txBody>
          <a:bodyPr wrap="none" rtlCol="0">
            <a:spAutoFit/>
          </a:bodyPr>
          <a:lstStyle/>
          <a:p>
            <a:pPr algn="ctr"/>
            <a:r>
              <a:rPr lang="en-IN" b="1" dirty="0"/>
              <a:t>L</a:t>
            </a:r>
            <a:endParaRPr lang="en-US" b="1" dirty="0"/>
          </a:p>
        </p:txBody>
      </p:sp>
      <p:cxnSp>
        <p:nvCxnSpPr>
          <p:cNvPr id="15" name="Straight Arrow Connector 14"/>
          <p:cNvCxnSpPr>
            <a:stCxn id="14" idx="0"/>
          </p:cNvCxnSpPr>
          <p:nvPr/>
        </p:nvCxnSpPr>
        <p:spPr>
          <a:xfrm flipV="1">
            <a:off x="2003643" y="555094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2688356" y="5791210"/>
            <a:ext cx="314510" cy="369332"/>
          </a:xfrm>
          <a:prstGeom prst="rect">
            <a:avLst/>
          </a:prstGeom>
          <a:noFill/>
        </p:spPr>
        <p:txBody>
          <a:bodyPr wrap="none" rtlCol="0">
            <a:spAutoFit/>
          </a:bodyPr>
          <a:lstStyle/>
          <a:p>
            <a:pPr algn="ctr"/>
            <a:r>
              <a:rPr lang="en-IN" b="1" dirty="0"/>
              <a:t>R</a:t>
            </a:r>
            <a:endParaRPr lang="en-US" b="1" dirty="0"/>
          </a:p>
        </p:txBody>
      </p:sp>
      <p:cxnSp>
        <p:nvCxnSpPr>
          <p:cNvPr id="17" name="Straight Arrow Connector 16"/>
          <p:cNvCxnSpPr>
            <a:stCxn id="16" idx="0"/>
          </p:cNvCxnSpPr>
          <p:nvPr/>
        </p:nvCxnSpPr>
        <p:spPr>
          <a:xfrm flipV="1">
            <a:off x="2845611" y="5550942"/>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361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4"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FF0000"/>
                </a:solidFill>
              </a:rPr>
              <a:t>deletes the node</a:t>
            </a:r>
            <a:r>
              <a:rPr lang="en-IN" dirty="0"/>
              <a:t> whose </a:t>
            </a:r>
            <a:r>
              <a:rPr lang="en-IN" b="1" dirty="0">
                <a:solidFill>
                  <a:srgbClr val="FF0000"/>
                </a:solidFill>
              </a:rPr>
              <a:t>address</a:t>
            </a:r>
            <a:r>
              <a:rPr lang="en-IN" dirty="0">
                <a:solidFill>
                  <a:srgbClr val="FF0000"/>
                </a:solidFill>
              </a:rPr>
              <a:t> </a:t>
            </a:r>
            <a:r>
              <a:rPr lang="en-IN" dirty="0"/>
              <a:t>is contained in the variable </a:t>
            </a:r>
            <a:r>
              <a:rPr lang="en-IN" b="1" dirty="0">
                <a:solidFill>
                  <a:srgbClr val="FF0000"/>
                </a:solidFill>
              </a:rPr>
              <a:t>OLD</a:t>
            </a:r>
          </a:p>
          <a:p>
            <a:r>
              <a:rPr lang="en-IN" dirty="0"/>
              <a:t>Typical node of doubly linked list contains following fields </a:t>
            </a:r>
            <a:r>
              <a:rPr lang="en-IN" b="1" dirty="0">
                <a:solidFill>
                  <a:srgbClr val="FF0000"/>
                </a:solidFill>
              </a:rPr>
              <a:t>LPTR</a:t>
            </a:r>
            <a:r>
              <a:rPr lang="en-IN" dirty="0"/>
              <a:t>, </a:t>
            </a:r>
            <a:r>
              <a:rPr lang="en-IN" b="1" dirty="0">
                <a:solidFill>
                  <a:srgbClr val="FF0000"/>
                </a:solidFill>
              </a:rPr>
              <a:t>RPTR</a:t>
            </a:r>
            <a:r>
              <a:rPr lang="en-IN" dirty="0">
                <a:solidFill>
                  <a:srgbClr val="FF0000"/>
                </a:solidFill>
              </a:rPr>
              <a:t> </a:t>
            </a:r>
            <a:r>
              <a:rPr lang="en-IN" dirty="0"/>
              <a:t>and </a:t>
            </a:r>
            <a:r>
              <a:rPr lang="en-IN" b="1" dirty="0">
                <a:solidFill>
                  <a:srgbClr val="FF0000"/>
                </a:solidFill>
              </a:rPr>
              <a:t>INFO</a:t>
            </a:r>
          </a:p>
          <a:p>
            <a:pPr>
              <a:buClr>
                <a:schemeClr val="tx1"/>
              </a:buClr>
            </a:pPr>
            <a:r>
              <a:rPr lang="en-IN" b="1" dirty="0">
                <a:solidFill>
                  <a:srgbClr val="FF0000"/>
                </a:solidFill>
              </a:rPr>
              <a:t>LPTR</a:t>
            </a:r>
            <a:r>
              <a:rPr lang="en-IN" dirty="0">
                <a:solidFill>
                  <a:srgbClr val="FF0000"/>
                </a:solidFill>
              </a:rPr>
              <a:t> </a:t>
            </a:r>
            <a:r>
              <a:rPr lang="en-IN" dirty="0"/>
              <a:t>is pointer variable pointing to Predecessor of a node</a:t>
            </a:r>
          </a:p>
          <a:p>
            <a:pPr>
              <a:buClr>
                <a:schemeClr val="tx1"/>
              </a:buClr>
            </a:pPr>
            <a:r>
              <a:rPr lang="en-IN" b="1" dirty="0">
                <a:solidFill>
                  <a:srgbClr val="FF0000"/>
                </a:solidFill>
              </a:rPr>
              <a:t>RPTR</a:t>
            </a:r>
            <a:r>
              <a:rPr lang="en-IN" dirty="0">
                <a:solidFill>
                  <a:srgbClr val="FF0000"/>
                </a:solidFill>
              </a:rPr>
              <a:t> </a:t>
            </a:r>
            <a:r>
              <a:rPr lang="en-IN" dirty="0"/>
              <a:t>is pointer variable pointing to Successor of a node</a:t>
            </a:r>
          </a:p>
          <a:p>
            <a:pPr>
              <a:buClr>
                <a:schemeClr val="tx1"/>
              </a:buClr>
            </a:pPr>
            <a:r>
              <a:rPr lang="en-IN" b="1" dirty="0">
                <a:solidFill>
                  <a:srgbClr val="FF0000"/>
                </a:solidFill>
              </a:rPr>
              <a:t>L</a:t>
            </a:r>
            <a:r>
              <a:rPr lang="en-IN" dirty="0"/>
              <a:t> &amp; </a:t>
            </a:r>
            <a:r>
              <a:rPr lang="en-IN" b="1" dirty="0">
                <a:solidFill>
                  <a:srgbClr val="FF0000"/>
                </a:solidFill>
              </a:rPr>
              <a:t>R</a:t>
            </a:r>
            <a:r>
              <a:rPr lang="en-IN" dirty="0"/>
              <a:t> are pointer variables pointing for Leftmost and Rightmost node of Linked List.</a:t>
            </a:r>
          </a:p>
          <a:p>
            <a:endParaRPr lang="en-IN" dirty="0"/>
          </a:p>
          <a:p>
            <a:endParaRPr lang="en-US" dirty="0"/>
          </a:p>
          <a:p>
            <a:endParaRPr lang="en-US" dirty="0"/>
          </a:p>
        </p:txBody>
      </p:sp>
    </p:spTree>
    <p:extLst>
      <p:ext uri="{BB962C8B-B14F-4D97-AF65-F5344CB8AC3E}">
        <p14:creationId xmlns:p14="http://schemas.microsoft.com/office/powerpoint/2010/main" val="144464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838200" y="37338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038600" y="37338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5638800" y="37338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7239000" y="37338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51054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67056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67056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51054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8001000" y="3733800"/>
            <a:ext cx="3048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838200" y="3733800"/>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847165" y="4355068"/>
            <a:ext cx="282450"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7991290" y="43434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98839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815119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2438400" y="37338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19050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3505200" y="3810000"/>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35052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1905000" y="4038600"/>
            <a:ext cx="533400" cy="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4280093" y="33565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1066800" y="33771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7493386" y="33644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3089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3353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3084952" y="1230868"/>
            <a:ext cx="304800" cy="381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3851434" y="1219200"/>
            <a:ext cx="304800" cy="381000"/>
          </a:xfrm>
          <a:prstGeom prst="line">
            <a:avLst/>
          </a:prstGeom>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3084952" y="1809105"/>
            <a:ext cx="282450"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3226177" y="1568837"/>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910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4068145" y="1568837"/>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4837552" y="1295400"/>
            <a:ext cx="1563248"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0" y="5105400"/>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7316961" y="5105400"/>
            <a:ext cx="1827039"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3048000" y="5410200"/>
            <a:ext cx="3170612"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3377184" y="31333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3389376" y="41087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3048000" y="5105400"/>
            <a:ext cx="3187989"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2384550" y="4355068"/>
            <a:ext cx="282450"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2525775"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2423160" y="3738372"/>
            <a:ext cx="3048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400800" y="43434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6560700" y="4114800"/>
            <a:ext cx="2210" cy="240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6400800" y="3725918"/>
            <a:ext cx="304800" cy="3810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68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228600" y="1050786"/>
            <a:ext cx="8686800" cy="532453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lumMod val="60000"/>
                    <a:lumOff val="40000"/>
                  </a:schemeClr>
                </a:solidFill>
                <a:latin typeface="Consolas" pitchFamily="49" charset="0"/>
                <a:cs typeface="Consolas" pitchFamily="49" charset="0"/>
              </a:rPr>
              <a:t>1. [Is underflow ?]</a:t>
            </a:r>
          </a:p>
          <a:p>
            <a:r>
              <a:rPr lang="en-IN" sz="2000" dirty="0">
                <a:latin typeface="Consolas" pitchFamily="49" charset="0"/>
                <a:cs typeface="Consolas" pitchFamily="49" charset="0"/>
              </a:rPr>
              <a:t>   IF   R=NULL</a:t>
            </a:r>
          </a:p>
          <a:p>
            <a:r>
              <a:rPr lang="en-IN" sz="2000" dirty="0">
                <a:latin typeface="Consolas" pitchFamily="49" charset="0"/>
                <a:cs typeface="Consolas" pitchFamily="49" charset="0"/>
              </a:rPr>
              <a:t>   THEN write (‘UNDERFLOW’)</a:t>
            </a:r>
          </a:p>
          <a:p>
            <a:r>
              <a:rPr lang="en-IN" sz="2000" dirty="0">
                <a:latin typeface="Consolas" pitchFamily="49" charset="0"/>
                <a:cs typeface="Consolas" pitchFamily="49" charset="0"/>
              </a:rPr>
              <a:t>        return</a:t>
            </a:r>
          </a:p>
          <a:p>
            <a:r>
              <a:rPr lang="en-IN" sz="2000" b="1" dirty="0">
                <a:solidFill>
                  <a:schemeClr val="tx2">
                    <a:lumMod val="60000"/>
                    <a:lumOff val="40000"/>
                  </a:schemeClr>
                </a:solidFill>
                <a:latin typeface="Consolas" pitchFamily="49" charset="0"/>
                <a:cs typeface="Consolas" pitchFamily="49" charset="0"/>
              </a:rPr>
              <a:t>2. [Delete node]</a:t>
            </a:r>
          </a:p>
          <a:p>
            <a:r>
              <a:rPr lang="en-IN" sz="2000" b="1" dirty="0">
                <a:solidFill>
                  <a:srgbClr val="FF0000"/>
                </a:solidFill>
                <a:latin typeface="Consolas" pitchFamily="49" charset="0"/>
                <a:cs typeface="Consolas" pitchFamily="49" charset="0"/>
              </a:rPr>
              <a:t>IF   L = R (single node in list)</a:t>
            </a:r>
          </a:p>
          <a:p>
            <a:r>
              <a:rPr lang="en-IN" sz="2000" dirty="0">
                <a:latin typeface="Consolas" pitchFamily="49" charset="0"/>
                <a:cs typeface="Consolas" pitchFamily="49" charset="0"/>
              </a:rPr>
              <a:t>THEN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ELSE </a:t>
            </a:r>
            <a:r>
              <a:rPr lang="en-IN" sz="2000" b="1" dirty="0">
                <a:solidFill>
                  <a:srgbClr val="FF0000"/>
                </a:solidFill>
                <a:latin typeface="Consolas" pitchFamily="49" charset="0"/>
                <a:cs typeface="Consolas" pitchFamily="49" charset="0"/>
              </a:rPr>
              <a:t>IF    OLD = L (left most node)</a:t>
            </a:r>
          </a:p>
          <a:p>
            <a:r>
              <a:rPr lang="en-IN" sz="2000" dirty="0">
                <a:latin typeface="Consolas" pitchFamily="49" charset="0"/>
                <a:cs typeface="Consolas" pitchFamily="49" charset="0"/>
              </a:rPr>
              <a:t>     THEN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RPTR(L)</a:t>
            </a:r>
          </a:p>
          <a:p>
            <a:r>
              <a:rPr lang="en-IN" sz="2000" dirty="0">
                <a:latin typeface="Consolas" pitchFamily="49" charset="0"/>
                <a:cs typeface="Consolas" pitchFamily="49" charset="0"/>
              </a:rPr>
              <a:t>           LPTR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ELSE </a:t>
            </a:r>
            <a:r>
              <a:rPr lang="en-IN" sz="2000" b="1" dirty="0">
                <a:solidFill>
                  <a:srgbClr val="FF0000"/>
                </a:solidFill>
                <a:latin typeface="Consolas" pitchFamily="49" charset="0"/>
                <a:cs typeface="Consolas" pitchFamily="49" charset="0"/>
              </a:rPr>
              <a:t>IF    OLD = R (right most)</a:t>
            </a:r>
          </a:p>
          <a:p>
            <a:r>
              <a:rPr lang="en-IN" sz="2000" dirty="0">
                <a:latin typeface="Consolas" pitchFamily="49" charset="0"/>
                <a:cs typeface="Consolas" pitchFamily="49" charset="0"/>
              </a:rPr>
              <a:t>          THEN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 (R)</a:t>
            </a:r>
          </a:p>
          <a:p>
            <a:r>
              <a:rPr lang="en-IN" sz="2000" dirty="0">
                <a:latin typeface="Consolas" pitchFamily="49" charset="0"/>
                <a:cs typeface="Consolas" pitchFamily="49" charset="0"/>
              </a:rPr>
              <a:t>                RPTR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ELSE  RPTR(LPTR (OLD))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 (OLD)</a:t>
            </a:r>
          </a:p>
          <a:p>
            <a:r>
              <a:rPr lang="en-IN" sz="2000" dirty="0">
                <a:latin typeface="Consolas" pitchFamily="49" charset="0"/>
                <a:cs typeface="Consolas" pitchFamily="49" charset="0"/>
              </a:rPr>
              <a:t>                LPTR(RPTR (OLD))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LPTR (OLD)</a:t>
            </a:r>
          </a:p>
          <a:p>
            <a:r>
              <a:rPr lang="en-IN" sz="2000" b="1" dirty="0">
                <a:solidFill>
                  <a:schemeClr val="tx2">
                    <a:lumMod val="60000"/>
                    <a:lumOff val="40000"/>
                  </a:schemeClr>
                </a:solidFill>
                <a:latin typeface="Consolas" pitchFamily="49" charset="0"/>
                <a:cs typeface="Consolas" pitchFamily="49" charset="0"/>
              </a:rPr>
              <a:t>3. [FREE deleted node ?]</a:t>
            </a:r>
          </a:p>
          <a:p>
            <a:r>
              <a:rPr lang="en-IN" sz="2000" dirty="0">
                <a:latin typeface="Consolas" pitchFamily="49" charset="0"/>
                <a:cs typeface="Consolas" pitchFamily="49" charset="0"/>
              </a:rPr>
              <a:t>   FREE(OLD)</a:t>
            </a:r>
          </a:p>
        </p:txBody>
      </p:sp>
    </p:spTree>
    <p:extLst>
      <p:ext uri="{BB962C8B-B14F-4D97-AF65-F5344CB8AC3E}">
        <p14:creationId xmlns:p14="http://schemas.microsoft.com/office/powerpoint/2010/main" val="137571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600"/>
            <a:ext cx="8763000" cy="990600"/>
          </a:xfrm>
        </p:spPr>
        <p:txBody>
          <a:bodyPr>
            <a:normAutofit/>
          </a:bodyPr>
          <a:lstStyle/>
          <a:p>
            <a:r>
              <a:rPr lang="en-IN" dirty="0"/>
              <a:t>Split Operation</a:t>
            </a:r>
          </a:p>
          <a:p>
            <a:pPr marL="614362" lvl="3">
              <a:buFont typeface="Wingdings" panose="05000000000000000000" pitchFamily="2" charset="2"/>
              <a:buChar char="§"/>
            </a:pPr>
            <a:r>
              <a:rPr lang="en-IN" dirty="0"/>
              <a:t>Split operation is more efficient in Linked Allocation</a:t>
            </a:r>
          </a:p>
          <a:p>
            <a:endParaRPr lang="en-US" dirty="0"/>
          </a:p>
        </p:txBody>
      </p:sp>
      <p:sp>
        <p:nvSpPr>
          <p:cNvPr id="5" name="Rectangle 4"/>
          <p:cNvSpPr/>
          <p:nvPr/>
        </p:nvSpPr>
        <p:spPr>
          <a:xfrm>
            <a:off x="666468"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436710"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260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337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4506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5277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641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718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2198710" y="28012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5345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1500206" y="26224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3425084" y="26107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5336711" y="26107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685800"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1456042"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262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339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4526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5296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643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720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2218042" y="40585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605848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7193239" y="38299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1519538" y="39178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5356043" y="39061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3444416" y="3928185"/>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3391502" y="382949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2522395" y="30464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4" name="TextBox 43"/>
          <p:cNvSpPr txBox="1"/>
          <p:nvPr/>
        </p:nvSpPr>
        <p:spPr>
          <a:xfrm>
            <a:off x="4429010" y="30596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5" name="TextBox 44"/>
          <p:cNvSpPr txBox="1"/>
          <p:nvPr/>
        </p:nvSpPr>
        <p:spPr>
          <a:xfrm>
            <a:off x="6357128" y="30596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46" name="TextBox 45"/>
          <p:cNvSpPr txBox="1"/>
          <p:nvPr/>
        </p:nvSpPr>
        <p:spPr>
          <a:xfrm>
            <a:off x="592505" y="30580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cxnSp>
        <p:nvCxnSpPr>
          <p:cNvPr id="48" name="Straight Arrow Connector 47"/>
          <p:cNvCxnSpPr/>
          <p:nvPr/>
        </p:nvCxnSpPr>
        <p:spPr>
          <a:xfrm>
            <a:off x="416619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2522395" y="43418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51" name="TextBox 50"/>
          <p:cNvSpPr txBox="1"/>
          <p:nvPr/>
        </p:nvSpPr>
        <p:spPr>
          <a:xfrm>
            <a:off x="4429010" y="43550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52" name="TextBox 51"/>
          <p:cNvSpPr txBox="1"/>
          <p:nvPr/>
        </p:nvSpPr>
        <p:spPr>
          <a:xfrm>
            <a:off x="6357128" y="43550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53" name="TextBox 52"/>
          <p:cNvSpPr txBox="1"/>
          <p:nvPr/>
        </p:nvSpPr>
        <p:spPr>
          <a:xfrm>
            <a:off x="592505" y="43534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Tree>
    <p:extLst>
      <p:ext uri="{BB962C8B-B14F-4D97-AF65-F5344CB8AC3E}">
        <p14:creationId xmlns:p14="http://schemas.microsoft.com/office/powerpoint/2010/main" val="32889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lstStyle/>
          <a:p>
            <a:r>
              <a:rPr lang="en-IN" dirty="0"/>
              <a:t>Linked list require </a:t>
            </a:r>
            <a:r>
              <a:rPr lang="en-IN" b="1" dirty="0">
                <a:solidFill>
                  <a:srgbClr val="FF0000"/>
                </a:solidFill>
              </a:rPr>
              <a:t>more memory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p>
        </p:txBody>
      </p:sp>
    </p:spTree>
    <p:extLst>
      <p:ext uri="{BB962C8B-B14F-4D97-AF65-F5344CB8AC3E}">
        <p14:creationId xmlns:p14="http://schemas.microsoft.com/office/powerpoint/2010/main" val="7222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5257800" y="1676400"/>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a:p>
            <a:endParaRPr lang="en-US" dirty="0"/>
          </a:p>
        </p:txBody>
      </p:sp>
      <p:sp>
        <p:nvSpPr>
          <p:cNvPr id="7" name="Content Placeholder 2"/>
          <p:cNvSpPr txBox="1">
            <a:spLocks/>
          </p:cNvSpPr>
          <p:nvPr/>
        </p:nvSpPr>
        <p:spPr>
          <a:xfrm>
            <a:off x="228600" y="1676400"/>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228600" y="1066800"/>
            <a:ext cx="41148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5257800" y="1066800"/>
            <a:ext cx="35814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4800600" y="1066800"/>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54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24805</TotalTime>
  <Words>5414</Words>
  <Application>Microsoft Office PowerPoint</Application>
  <PresentationFormat>On-screen Show (4:3)</PresentationFormat>
  <Paragraphs>1158</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Consolas</vt:lpstr>
      <vt:lpstr>Open Sans Extrabold</vt:lpstr>
      <vt:lpstr>Wingdings</vt:lpstr>
      <vt:lpstr>Office Theme</vt:lpstr>
      <vt:lpstr>PowerPoint Presentation</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Algorithms for singly linked list</vt:lpstr>
      <vt:lpstr>Availability Stack</vt:lpstr>
      <vt:lpstr>Function: INSERT( X,First)</vt:lpstr>
      <vt:lpstr>Function: INSERT(X,FIRST) Cont…</vt:lpstr>
      <vt:lpstr>Example: INSERT(50,FIRST)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 X, FIRST)</vt:lpstr>
      <vt:lpstr>Procedure: DELETE( X, FIRST)</vt:lpstr>
      <vt:lpstr>Procedure: DELETE( 7541, FIRST)</vt:lpstr>
      <vt:lpstr>Function: COUNT_NODES(FIRST)</vt:lpstr>
      <vt:lpstr>Function: COUNT_NODES(FIRST) Cont…</vt:lpstr>
      <vt:lpstr>Function: COPY (FIRST)</vt:lpstr>
      <vt:lpstr>Function: COPY (FIRST)</vt:lpstr>
      <vt:lpstr>Function: COPY (FIRST)</vt:lpstr>
      <vt:lpstr>Function: COPY (FIRST)</vt:lpstr>
      <vt:lpstr>Circularly Linked Linear List</vt:lpstr>
      <vt:lpstr>Circularly Linked Linear List Cont…</vt:lpstr>
      <vt:lpstr>Operations on Circular List</vt:lpstr>
      <vt:lpstr>Procedure: CIR_INS_FIRST( X,FIRST,LAST)</vt:lpstr>
      <vt:lpstr>Procedure: CIR_INS_FIRST( X,FIRST,LAST)</vt:lpstr>
      <vt:lpstr>Procedure: CIR_INS_FIRST( X,FIRST,LAST)</vt:lpstr>
      <vt:lpstr>Procedure: CIR_INS_LAST( X,FIRST,LAST)</vt:lpstr>
      <vt:lpstr>Procedure: CIR_INS_LAST( X,FIRST,LAST)</vt:lpstr>
      <vt:lpstr>Procedure: CIR_INS_LAST(X,FIRST,LAST)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Data Structure - 2130702 - Darshan Institute of Engineering &amp; Technology</dc:title>
  <dc:creator>Darshan Institute of Engg. &amp; Tech.</dc:creator>
  <cp:lastModifiedBy>Naimish Vadodariya</cp:lastModifiedBy>
  <cp:revision>5604</cp:revision>
  <dcterms:created xsi:type="dcterms:W3CDTF">2013-05-17T03:00:03Z</dcterms:created>
  <dcterms:modified xsi:type="dcterms:W3CDTF">2019-10-03T02:39:15Z</dcterms:modified>
</cp:coreProperties>
</file>