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94" r:id="rId2"/>
    <p:sldId id="257" r:id="rId3"/>
    <p:sldId id="280" r:id="rId4"/>
    <p:sldId id="267" r:id="rId5"/>
    <p:sldId id="268" r:id="rId6"/>
    <p:sldId id="269" r:id="rId7"/>
    <p:sldId id="281" r:id="rId8"/>
    <p:sldId id="270" r:id="rId9"/>
    <p:sldId id="282" r:id="rId10"/>
    <p:sldId id="277" r:id="rId11"/>
    <p:sldId id="271" r:id="rId12"/>
    <p:sldId id="283" r:id="rId13"/>
    <p:sldId id="279" r:id="rId14"/>
    <p:sldId id="284" r:id="rId15"/>
    <p:sldId id="272" r:id="rId16"/>
    <p:sldId id="285" r:id="rId17"/>
    <p:sldId id="286" r:id="rId18"/>
    <p:sldId id="287" r:id="rId19"/>
    <p:sldId id="288" r:id="rId20"/>
    <p:sldId id="273" r:id="rId21"/>
    <p:sldId id="274" r:id="rId22"/>
    <p:sldId id="289" r:id="rId23"/>
    <p:sldId id="290" r:id="rId24"/>
    <p:sldId id="291"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jOesKLZTEqlSAUoTgfk4A==" hashData="d1e/0qxBaSJWwGH4fumTWESKoGafArDCLmAQF+AIdr4oxpLtsZXi14wdt9+caaTBCz7ghrVLeNl3Ev/cV29fa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FF6702"/>
    <a:srgbClr val="7D7D8F"/>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3: </a:t>
            </a:r>
            <a:r>
              <a:rPr lang="en-US" sz="1800" baseline="0" noProof="1">
                <a:solidFill>
                  <a:schemeClr val="lt1"/>
                </a:solidFill>
                <a:latin typeface="+mn-lt"/>
                <a:ea typeface="+mn-ea"/>
                <a:cs typeface="+mn-cs"/>
              </a:rPr>
              <a:t>Non Li</a:t>
            </a:r>
            <a:r>
              <a:rPr lang="en-US" dirty="0"/>
              <a:t>near Data Structure</a:t>
            </a:r>
            <a:r>
              <a:rPr lang="en-US" baseline="0" dirty="0"/>
              <a:t> </a:t>
            </a:r>
            <a:r>
              <a:rPr lang="en-US" dirty="0"/>
              <a:t> Tree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a:p>
            <a:pPr marL="1143000" lvl="2" indent="-228600" algn="l" defTabSz="914400" rtl="0" eaLnBrk="1" latinLnBrk="0" hangingPunct="1">
              <a:spcBef>
                <a:spcPct val="20000"/>
              </a:spcBef>
              <a:buFont typeface="Arial" pitchFamily="34" charset="0"/>
              <a:buChar char="•"/>
            </a:pPr>
            <a:r>
              <a:rPr lang="en-US" dirty="0"/>
              <a:t>Third level</a:t>
            </a:r>
          </a:p>
          <a:p>
            <a:pPr marL="1600200" lvl="3" indent="-228600" algn="l" defTabSz="914400" rtl="0" eaLnBrk="1" latinLnBrk="0" hangingPunct="1">
              <a:spcBef>
                <a:spcPct val="20000"/>
              </a:spcBef>
              <a:buFont typeface="Arial" pitchFamily="34" charset="0"/>
              <a:buChar char="–"/>
            </a:pPr>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dirty="0"/>
              <a:t>Process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34" Type="http://schemas.openxmlformats.org/officeDocument/2006/relationships/image" Target="../media/image11.png"/><Relationship Id="rId33" Type="http://schemas.openxmlformats.org/officeDocument/2006/relationships/image" Target="../media/image10.png"/><Relationship Id="rId2" Type="http://schemas.openxmlformats.org/officeDocument/2006/relationships/image" Target="../media/image211.png"/><Relationship Id="rId29" Type="http://schemas.openxmlformats.org/officeDocument/2006/relationships/image" Target="../media/image6.png"/><Relationship Id="rId1" Type="http://schemas.openxmlformats.org/officeDocument/2006/relationships/slideLayout" Target="../slideLayouts/slideLayout2.xml"/><Relationship Id="rId32" Type="http://schemas.openxmlformats.org/officeDocument/2006/relationships/image" Target="../media/image9.png"/><Relationship Id="rId28" Type="http://schemas.openxmlformats.org/officeDocument/2006/relationships/image" Target="../media/image5.png"/><Relationship Id="rId31" Type="http://schemas.openxmlformats.org/officeDocument/2006/relationships/image" Target="../media/image8.png"/><Relationship Id="rId4" Type="http://schemas.openxmlformats.org/officeDocument/2006/relationships/image" Target="../media/image4.png"/><Relationship Id="rId27" Type="http://schemas.openxmlformats.org/officeDocument/2006/relationships/image" Target="../media/image27.png"/><Relationship Id="rId30"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80.png"/><Relationship Id="rId26" Type="http://schemas.openxmlformats.org/officeDocument/2006/relationships/image" Target="../media/image26.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10.png"/><Relationship Id="rId34" Type="http://schemas.openxmlformats.org/officeDocument/2006/relationships/image" Target="../media/image34.png"/><Relationship Id="rId21"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image" Target="../media/image12.png"/><Relationship Id="rId25" Type="http://schemas.openxmlformats.org/officeDocument/2006/relationships/image" Target="../media/image25.png"/><Relationship Id="rId33" Type="http://schemas.openxmlformats.org/officeDocument/2006/relationships/image" Target="../media/image33.png"/><Relationship Id="rId17" Type="http://schemas.openxmlformats.org/officeDocument/2006/relationships/image" Target="../media/image17.png"/><Relationship Id="rId2" Type="http://schemas.openxmlformats.org/officeDocument/2006/relationships/image" Target="../media/image210.png"/><Relationship Id="rId29" Type="http://schemas.openxmlformats.org/officeDocument/2006/relationships/image" Target="../media/image29.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0.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0.png"/><Relationship Id="rId28" Type="http://schemas.openxmlformats.org/officeDocument/2006/relationships/image" Target="../media/image28.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0.png"/><Relationship Id="rId31" Type="http://schemas.openxmlformats.org/officeDocument/2006/relationships/image" Target="../media/image31.png"/><Relationship Id="rId19" Type="http://schemas.openxmlformats.org/officeDocument/2006/relationships/image" Target="../media/image19.png"/><Relationship Id="rId4" Type="http://schemas.openxmlformats.org/officeDocument/2006/relationships/image" Target="../media/image410.png"/><Relationship Id="rId9" Type="http://schemas.openxmlformats.org/officeDocument/2006/relationships/image" Target="../media/image90.png"/><Relationship Id="rId27" Type="http://schemas.openxmlformats.org/officeDocument/2006/relationships/image" Target="../media/image27.png"/><Relationship Id="rId30" Type="http://schemas.openxmlformats.org/officeDocument/2006/relationships/image" Target="../media/image30.png"/><Relationship Id="rId14" Type="http://schemas.openxmlformats.org/officeDocument/2006/relationships/image" Target="../media/image14.png"/><Relationship Id="rId22"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Dr. </a:t>
              </a:r>
              <a:r>
                <a:rPr lang="en-US" sz="2000" b="1" dirty="0" err="1"/>
                <a:t>Pradyumansinh</a:t>
              </a:r>
              <a:r>
                <a:rPr lang="en-US" sz="2000" b="1" dirty="0"/>
                <a:t> </a:t>
              </a:r>
              <a:r>
                <a:rPr lang="en-US" sz="2000" b="1" dirty="0" err="1"/>
                <a:t>Jadeja</a:t>
              </a:r>
              <a:endParaRPr lang="en-US" sz="2000" b="1" dirty="0"/>
            </a:p>
          </p:txBody>
        </p:sp>
        <p:sp>
          <p:nvSpPr>
            <p:cNvPr id="23" name="TextBox 22"/>
            <p:cNvSpPr txBox="1"/>
            <p:nvPr/>
          </p:nvSpPr>
          <p:spPr>
            <a:xfrm>
              <a:off x="297914" y="5225106"/>
              <a:ext cx="3816885" cy="646331"/>
            </a:xfrm>
            <a:prstGeom prst="rect">
              <a:avLst/>
            </a:prstGeom>
            <a:noFill/>
          </p:spPr>
          <p:txBody>
            <a:bodyPr wrap="square" rtlCol="0">
              <a:spAutoFit/>
            </a:bodyPr>
            <a:lstStyle/>
            <a:p>
              <a:r>
                <a:rPr lang="en-US" dirty="0"/>
                <a:t>     9879461848</a:t>
              </a:r>
            </a:p>
            <a:p>
              <a:r>
                <a:rPr lang="en-US" dirty="0"/>
                <a:t>     pradyuman.jadeja@darshan.ac.in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59595B"/>
                  </a:solidFill>
                </a:endParaRPr>
              </a:p>
            </p:txBody>
          </p:sp>
          <p:grpSp>
            <p:nvGrpSpPr>
              <p:cNvPr id="47" name="Group 46"/>
              <p:cNvGrpSpPr/>
              <p:nvPr/>
            </p:nvGrpSpPr>
            <p:grpSpPr>
              <a:xfrm>
                <a:off x="-14748" y="986564"/>
                <a:ext cx="4014973" cy="1115763"/>
                <a:chOff x="-19391" y="1011603"/>
                <a:chExt cx="5278947" cy="1115763"/>
              </a:xfrm>
            </p:grpSpPr>
            <p:sp>
              <p:nvSpPr>
                <p:cNvPr id="51" name="Pentagon 50"/>
                <p:cNvSpPr/>
                <p:nvPr/>
              </p:nvSpPr>
              <p:spPr>
                <a:xfrm>
                  <a:off x="-19391" y="1011603"/>
                  <a:ext cx="5278947" cy="1075928"/>
                </a:xfrm>
                <a:prstGeom prst="homePlate">
                  <a:avLst/>
                </a:prstGeom>
                <a:solidFill>
                  <a:srgbClr val="03A9F4"/>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50148"/>
                  <a:ext cx="4181886" cy="1077218"/>
                </a:xfrm>
                <a:prstGeom prst="rect">
                  <a:avLst/>
                </a:prstGeom>
                <a:noFill/>
              </p:spPr>
              <p:txBody>
                <a:bodyPr wrap="square" rtlCol="0" anchor="ctr">
                  <a:spAutoFit/>
                </a:bodyPr>
                <a:lstStyle/>
                <a:p>
                  <a:r>
                    <a:rPr lang="en-US" sz="3200" b="1" dirty="0">
                      <a:solidFill>
                        <a:schemeClr val="bg1"/>
                      </a:solidFill>
                      <a:ea typeface="Open Sans Light" panose="020B0306030504020204" pitchFamily="34" charset="0"/>
                      <a:cs typeface="Open Sans Light" panose="020B0306030504020204" pitchFamily="34" charset="0"/>
                    </a:rPr>
                    <a:t>3130702</a:t>
                  </a:r>
                </a:p>
                <a:p>
                  <a:r>
                    <a:rPr lang="en-US" sz="3200" b="1" dirty="0">
                      <a:solidFill>
                        <a:schemeClr val="bg1"/>
                      </a:solidFill>
                      <a:ea typeface="Open Sans Light" panose="020B0306030504020204" pitchFamily="34" charset="0"/>
                      <a:cs typeface="Open Sans Light" panose="020B0306030504020204" pitchFamily="34" charset="0"/>
                    </a:rPr>
                    <a:t>Data Structure</a:t>
                  </a:r>
                </a:p>
              </p:txBody>
            </p:sp>
          </p:gr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42" name="Picture 4" descr="http://btechsmartclass.com/DS/images/Tree.png"/>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857"/>
          <a:stretch/>
        </p:blipFill>
        <p:spPr bwMode="auto">
          <a:xfrm>
            <a:off x="6139323" y="1889012"/>
            <a:ext cx="2866132" cy="231139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43141" y="2376607"/>
            <a:ext cx="5495659" cy="1661993"/>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 - 3 </a:t>
            </a:r>
            <a:r>
              <a:rPr lang="en-US" sz="2800" b="1" dirty="0">
                <a:solidFill>
                  <a:schemeClr val="bg1"/>
                </a:solidFill>
                <a:ea typeface="Open Sans Bold" panose="020B0806030504020204" pitchFamily="34" charset="0"/>
                <a:cs typeface="Open Sans Bold" panose="020B0806030504020204" pitchFamily="34" charset="0"/>
              </a:rPr>
              <a:t>|</a:t>
            </a:r>
            <a:r>
              <a:rPr lang="en-US" sz="2800" b="1" dirty="0">
                <a:solidFill>
                  <a:srgbClr val="03A9F4"/>
                </a:solidFill>
                <a:ea typeface="Open Sans Bold" panose="020B0806030504020204" pitchFamily="34" charset="0"/>
                <a:cs typeface="Open Sans Bold" panose="020B0806030504020204" pitchFamily="34" charset="0"/>
              </a:rPr>
              <a:t> </a:t>
            </a:r>
            <a:r>
              <a:rPr lang="en-US" sz="2800" b="1" dirty="0">
                <a:solidFill>
                  <a:schemeClr val="bg1"/>
                </a:solidFill>
                <a:ea typeface="Open Sans Bold" panose="020B0806030504020204" pitchFamily="34" charset="0"/>
                <a:cs typeface="Open Sans Bold" panose="020B0806030504020204" pitchFamily="34" charset="0"/>
              </a:rPr>
              <a:t>Tree Part - I</a:t>
            </a:r>
            <a:br>
              <a:rPr lang="en-US" sz="6000" b="1" dirty="0">
                <a:solidFill>
                  <a:schemeClr val="bg1"/>
                </a:solidFill>
                <a:ea typeface="Open Sans Bold" panose="020B0806030504020204" pitchFamily="34" charset="0"/>
                <a:cs typeface="Open Sans Bold" panose="020B0806030504020204" pitchFamily="34" charset="0"/>
              </a:rPr>
            </a:br>
            <a:r>
              <a:rPr lang="en-US" sz="3000" b="1" dirty="0">
                <a:solidFill>
                  <a:schemeClr val="bg1"/>
                </a:solidFill>
                <a:ea typeface="Open Sans Bold" panose="020B0806030504020204" pitchFamily="34" charset="0"/>
                <a:cs typeface="Open Sans Bold" panose="020B0806030504020204" pitchFamily="34" charset="0"/>
              </a:rPr>
              <a:t>Concepts &amp; Basic Notations</a:t>
            </a:r>
          </a:p>
          <a:p>
            <a:r>
              <a:rPr lang="en-US" sz="2800" b="1" dirty="0">
                <a:solidFill>
                  <a:srgbClr val="03A9F4"/>
                </a:solidFill>
                <a:ea typeface="Open Sans Bold" panose="020B0806030504020204" pitchFamily="34" charset="0"/>
                <a:cs typeface="Open Sans Bold" panose="020B0806030504020204" pitchFamily="34" charset="0"/>
              </a:rPr>
              <a:t>Non-Linear Data Structure</a:t>
            </a:r>
          </a:p>
        </p:txBody>
      </p:sp>
    </p:spTree>
    <p:extLst>
      <p:ext uri="{BB962C8B-B14F-4D97-AF65-F5344CB8AC3E}">
        <p14:creationId xmlns:p14="http://schemas.microsoft.com/office/powerpoint/2010/main" val="41876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 of the Graph</a:t>
            </a:r>
            <a:endParaRPr lang="en-US" dirty="0"/>
          </a:p>
        </p:txBody>
      </p:sp>
      <p:sp>
        <p:nvSpPr>
          <p:cNvPr id="3" name="Content Placeholder 2"/>
          <p:cNvSpPr>
            <a:spLocks noGrp="1"/>
          </p:cNvSpPr>
          <p:nvPr>
            <p:ph idx="1"/>
          </p:nvPr>
        </p:nvSpPr>
        <p:spPr>
          <a:xfrm>
            <a:off x="190500" y="4114800"/>
            <a:ext cx="8763000" cy="2209800"/>
          </a:xfrm>
        </p:spPr>
        <p:txBody>
          <a:bodyPr>
            <a:normAutofit/>
          </a:bodyPr>
          <a:lstStyle/>
          <a:p>
            <a:r>
              <a:rPr lang="en-IN" dirty="0"/>
              <a:t>Let G=(V, E) be a simple digraph such that the terminal node of any  edge in the sequence is the initial node of the edge, if any appearing next in the sequence defined as path of the graph</a:t>
            </a:r>
          </a:p>
          <a:p>
            <a:r>
              <a:rPr lang="en-IN" b="1" dirty="0">
                <a:solidFill>
                  <a:srgbClr val="C00000"/>
                </a:solidFill>
              </a:rPr>
              <a:t>Length of Path</a:t>
            </a:r>
          </a:p>
          <a:p>
            <a:pPr lvl="1"/>
            <a:r>
              <a:rPr lang="en-IN" dirty="0"/>
              <a:t>The number of edges appearing in the sequence of the path is called length of path</a:t>
            </a:r>
          </a:p>
          <a:p>
            <a:endParaRPr lang="en-US" dirty="0"/>
          </a:p>
        </p:txBody>
      </p:sp>
      <p:sp>
        <p:nvSpPr>
          <p:cNvPr id="5" name="Oval 4"/>
          <p:cNvSpPr/>
          <p:nvPr/>
        </p:nvSpPr>
        <p:spPr>
          <a:xfrm>
            <a:off x="533400" y="1295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6" name="Oval 5"/>
          <p:cNvSpPr/>
          <p:nvPr/>
        </p:nvSpPr>
        <p:spPr>
          <a:xfrm>
            <a:off x="533400" y="3049733"/>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4</a:t>
            </a:r>
            <a:endParaRPr lang="en-US" b="1" dirty="0"/>
          </a:p>
        </p:txBody>
      </p:sp>
      <p:sp>
        <p:nvSpPr>
          <p:cNvPr id="7" name="Oval 6"/>
          <p:cNvSpPr/>
          <p:nvPr/>
        </p:nvSpPr>
        <p:spPr>
          <a:xfrm>
            <a:off x="2317793" y="1295400"/>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2</a:t>
            </a:r>
            <a:endParaRPr lang="en-US" b="1" dirty="0"/>
          </a:p>
        </p:txBody>
      </p:sp>
      <p:sp>
        <p:nvSpPr>
          <p:cNvPr id="8" name="Oval 7"/>
          <p:cNvSpPr/>
          <p:nvPr/>
        </p:nvSpPr>
        <p:spPr>
          <a:xfrm>
            <a:off x="2317793" y="30497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9" name="Curved Connector 8"/>
          <p:cNvCxnSpPr>
            <a:stCxn id="5" idx="1"/>
            <a:endCxn id="7" idx="1"/>
          </p:cNvCxnSpPr>
          <p:nvPr/>
        </p:nvCxnSpPr>
        <p:spPr>
          <a:xfrm rot="5400000" flipH="1" flipV="1">
            <a:off x="1481392" y="459000"/>
            <a:ext cx="12700" cy="1784393"/>
          </a:xfrm>
          <a:prstGeom prst="curvedConnector3">
            <a:avLst>
              <a:gd name="adj1" fmla="val 2239339"/>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6" idx="2"/>
            <a:endCxn id="5" idx="2"/>
          </p:cNvCxnSpPr>
          <p:nvPr/>
        </p:nvCxnSpPr>
        <p:spPr>
          <a:xfrm rot="10800000">
            <a:off x="533400" y="1485901"/>
            <a:ext cx="12700" cy="1754333"/>
          </a:xfrm>
          <a:prstGeom prst="curvedConnector3">
            <a:avLst>
              <a:gd name="adj1" fmla="val 180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1" name="Curved Connector 10"/>
          <p:cNvCxnSpPr>
            <a:stCxn id="7" idx="6"/>
            <a:endCxn id="8" idx="6"/>
          </p:cNvCxnSpPr>
          <p:nvPr/>
        </p:nvCxnSpPr>
        <p:spPr>
          <a:xfrm>
            <a:off x="2698793" y="1485900"/>
            <a:ext cx="12700" cy="1754333"/>
          </a:xfrm>
          <a:prstGeom prst="curvedConnector3">
            <a:avLst>
              <a:gd name="adj1" fmla="val 180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Curved Connector 11"/>
          <p:cNvCxnSpPr>
            <a:stCxn id="8" idx="4"/>
            <a:endCxn id="6" idx="3"/>
          </p:cNvCxnSpPr>
          <p:nvPr/>
        </p:nvCxnSpPr>
        <p:spPr>
          <a:xfrm rot="5400000" flipH="1">
            <a:off x="1520847" y="2443287"/>
            <a:ext cx="55796" cy="1919097"/>
          </a:xfrm>
          <a:prstGeom prst="curvedConnector3">
            <a:avLst>
              <a:gd name="adj1" fmla="val -612453"/>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3"/>
            <a:endCxn id="6" idx="7"/>
          </p:cNvCxnSpPr>
          <p:nvPr/>
        </p:nvCxnSpPr>
        <p:spPr>
          <a:xfrm flipH="1">
            <a:off x="858604" y="1620604"/>
            <a:ext cx="1514985" cy="14849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1"/>
            <a:endCxn id="5" idx="5"/>
          </p:cNvCxnSpPr>
          <p:nvPr/>
        </p:nvCxnSpPr>
        <p:spPr>
          <a:xfrm flipH="1" flipV="1">
            <a:off x="858604" y="1620604"/>
            <a:ext cx="1514985" cy="14849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Curved Connector 14"/>
          <p:cNvCxnSpPr>
            <a:stCxn id="7" idx="2"/>
            <a:endCxn id="5" idx="6"/>
          </p:cNvCxnSpPr>
          <p:nvPr/>
        </p:nvCxnSpPr>
        <p:spPr>
          <a:xfrm rot="10800000">
            <a:off x="914401" y="1485900"/>
            <a:ext cx="1403393" cy="12700"/>
          </a:xfrm>
          <a:prstGeom prst="curvedConnector3">
            <a:avLst>
              <a:gd name="adj1" fmla="val 5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5" idx="4"/>
            <a:endCxn id="6" idx="0"/>
          </p:cNvCxnSpPr>
          <p:nvPr/>
        </p:nvCxnSpPr>
        <p:spPr>
          <a:xfrm rot="5400000">
            <a:off x="37234" y="2363066"/>
            <a:ext cx="1373333" cy="12700"/>
          </a:xfrm>
          <a:prstGeom prst="curvedConnector3">
            <a:avLst>
              <a:gd name="adj1" fmla="val 50000"/>
            </a:avLst>
          </a:prstGeom>
          <a:ln>
            <a:tailEnd type="arrow" w="sm" len="lg"/>
          </a:ln>
        </p:spPr>
        <p:style>
          <a:lnRef idx="2">
            <a:schemeClr val="accent2"/>
          </a:lnRef>
          <a:fillRef idx="0">
            <a:schemeClr val="accent2"/>
          </a:fillRef>
          <a:effectRef idx="1">
            <a:schemeClr val="accent2"/>
          </a:effectRef>
          <a:fontRef idx="minor">
            <a:schemeClr val="tx1"/>
          </a:fontRef>
        </p:style>
      </p:cxnSp>
      <p:cxnSp>
        <p:nvCxnSpPr>
          <p:cNvPr id="17" name="Curved Connector 16"/>
          <p:cNvCxnSpPr>
            <a:stCxn id="6" idx="6"/>
            <a:endCxn id="8" idx="2"/>
          </p:cNvCxnSpPr>
          <p:nvPr/>
        </p:nvCxnSpPr>
        <p:spPr>
          <a:xfrm>
            <a:off x="914400" y="3240233"/>
            <a:ext cx="1403393" cy="12700"/>
          </a:xfrm>
          <a:prstGeom prst="curvedConnector3">
            <a:avLst>
              <a:gd name="adj1" fmla="val 5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Curved Connector 17"/>
          <p:cNvCxnSpPr>
            <a:stCxn id="8" idx="0"/>
            <a:endCxn id="7" idx="4"/>
          </p:cNvCxnSpPr>
          <p:nvPr/>
        </p:nvCxnSpPr>
        <p:spPr>
          <a:xfrm rot="5400000" flipH="1" flipV="1">
            <a:off x="1821627" y="2363067"/>
            <a:ext cx="1373333" cy="12700"/>
          </a:xfrm>
          <a:prstGeom prst="curvedConnector3">
            <a:avLst>
              <a:gd name="adj1" fmla="val 5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Curved Connector 18"/>
          <p:cNvCxnSpPr>
            <a:stCxn id="7" idx="0"/>
            <a:endCxn id="7" idx="7"/>
          </p:cNvCxnSpPr>
          <p:nvPr/>
        </p:nvCxnSpPr>
        <p:spPr>
          <a:xfrm rot="16200000" flipH="1">
            <a:off x="2547747" y="1255946"/>
            <a:ext cx="55796" cy="134704"/>
          </a:xfrm>
          <a:prstGeom prst="curvedConnector3">
            <a:avLst>
              <a:gd name="adj1" fmla="val -575665"/>
            </a:avLst>
          </a:prstGeom>
          <a:ln>
            <a:tailEnd type="arrow" w="sm" len="lg"/>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669032" y="990600"/>
            <a:ext cx="4712968" cy="461665"/>
          </a:xfrm>
          <a:prstGeom prst="rect">
            <a:avLst/>
          </a:prstGeom>
          <a:noFill/>
        </p:spPr>
        <p:txBody>
          <a:bodyPr wrap="square" rtlCol="0">
            <a:spAutoFit/>
          </a:bodyPr>
          <a:lstStyle/>
          <a:p>
            <a:r>
              <a:rPr lang="en-IN" sz="2400" dirty="0"/>
              <a:t>Some of the path from 2 to 4</a:t>
            </a:r>
          </a:p>
        </p:txBody>
      </p:sp>
      <p:sp>
        <p:nvSpPr>
          <p:cNvPr id="23" name="TextBox 22"/>
          <p:cNvSpPr txBox="1"/>
          <p:nvPr/>
        </p:nvSpPr>
        <p:spPr>
          <a:xfrm>
            <a:off x="4050032" y="1367135"/>
            <a:ext cx="4712968" cy="461665"/>
          </a:xfrm>
          <a:prstGeom prst="rect">
            <a:avLst/>
          </a:prstGeom>
          <a:noFill/>
        </p:spPr>
        <p:txBody>
          <a:bodyPr wrap="square" rtlCol="0">
            <a:spAutoFit/>
          </a:bodyPr>
          <a:lstStyle/>
          <a:p>
            <a:r>
              <a:rPr lang="en-IN" sz="2400" b="1" dirty="0">
                <a:solidFill>
                  <a:srgbClr val="C00000"/>
                </a:solidFill>
              </a:rPr>
              <a:t>P1 =</a:t>
            </a:r>
            <a:r>
              <a:rPr lang="en-IN" sz="2400" dirty="0"/>
              <a:t> ((2,4))</a:t>
            </a:r>
          </a:p>
        </p:txBody>
      </p:sp>
      <p:sp>
        <p:nvSpPr>
          <p:cNvPr id="24" name="TextBox 23"/>
          <p:cNvSpPr txBox="1"/>
          <p:nvPr/>
        </p:nvSpPr>
        <p:spPr>
          <a:xfrm>
            <a:off x="4050175" y="1748135"/>
            <a:ext cx="4712968" cy="461665"/>
          </a:xfrm>
          <a:prstGeom prst="rect">
            <a:avLst/>
          </a:prstGeom>
          <a:noFill/>
        </p:spPr>
        <p:txBody>
          <a:bodyPr wrap="square" rtlCol="0">
            <a:spAutoFit/>
          </a:bodyPr>
          <a:lstStyle/>
          <a:p>
            <a:r>
              <a:rPr lang="en-IN" sz="2400" b="1" dirty="0">
                <a:solidFill>
                  <a:srgbClr val="C00000"/>
                </a:solidFill>
              </a:rPr>
              <a:t>P2 =</a:t>
            </a:r>
            <a:r>
              <a:rPr lang="en-IN" sz="2400" dirty="0"/>
              <a:t> ((2,3), (3,4))</a:t>
            </a:r>
          </a:p>
        </p:txBody>
      </p:sp>
      <p:sp>
        <p:nvSpPr>
          <p:cNvPr id="25" name="TextBox 24"/>
          <p:cNvSpPr txBox="1"/>
          <p:nvPr/>
        </p:nvSpPr>
        <p:spPr>
          <a:xfrm>
            <a:off x="4050175" y="2140710"/>
            <a:ext cx="4712968" cy="461665"/>
          </a:xfrm>
          <a:prstGeom prst="rect">
            <a:avLst/>
          </a:prstGeom>
          <a:noFill/>
        </p:spPr>
        <p:txBody>
          <a:bodyPr wrap="square" rtlCol="0">
            <a:spAutoFit/>
          </a:bodyPr>
          <a:lstStyle/>
          <a:p>
            <a:r>
              <a:rPr lang="en-IN" sz="2400" b="1" dirty="0">
                <a:solidFill>
                  <a:srgbClr val="C00000"/>
                </a:solidFill>
              </a:rPr>
              <a:t>P3 =</a:t>
            </a:r>
            <a:r>
              <a:rPr lang="en-IN" sz="2400" dirty="0"/>
              <a:t> ((2,1), (1,4))</a:t>
            </a:r>
          </a:p>
        </p:txBody>
      </p:sp>
      <p:sp>
        <p:nvSpPr>
          <p:cNvPr id="26" name="TextBox 25"/>
          <p:cNvSpPr txBox="1"/>
          <p:nvPr/>
        </p:nvSpPr>
        <p:spPr>
          <a:xfrm>
            <a:off x="4038600" y="2537750"/>
            <a:ext cx="4712968" cy="461665"/>
          </a:xfrm>
          <a:prstGeom prst="rect">
            <a:avLst/>
          </a:prstGeom>
          <a:noFill/>
        </p:spPr>
        <p:txBody>
          <a:bodyPr wrap="square" rtlCol="0">
            <a:spAutoFit/>
          </a:bodyPr>
          <a:lstStyle/>
          <a:p>
            <a:r>
              <a:rPr lang="en-IN" sz="2400" b="1" dirty="0">
                <a:solidFill>
                  <a:srgbClr val="C00000"/>
                </a:solidFill>
              </a:rPr>
              <a:t>P4 =</a:t>
            </a:r>
            <a:r>
              <a:rPr lang="en-IN" sz="2400" dirty="0"/>
              <a:t> ((2,3), (3,1), (1,4))</a:t>
            </a:r>
          </a:p>
        </p:txBody>
      </p:sp>
      <p:sp>
        <p:nvSpPr>
          <p:cNvPr id="27" name="TextBox 26"/>
          <p:cNvSpPr txBox="1"/>
          <p:nvPr/>
        </p:nvSpPr>
        <p:spPr>
          <a:xfrm>
            <a:off x="4038600" y="2967335"/>
            <a:ext cx="4712968" cy="461665"/>
          </a:xfrm>
          <a:prstGeom prst="rect">
            <a:avLst/>
          </a:prstGeom>
          <a:noFill/>
        </p:spPr>
        <p:txBody>
          <a:bodyPr wrap="square" rtlCol="0">
            <a:spAutoFit/>
          </a:bodyPr>
          <a:lstStyle/>
          <a:p>
            <a:r>
              <a:rPr lang="en-IN" sz="2400" b="1" dirty="0">
                <a:solidFill>
                  <a:srgbClr val="C00000"/>
                </a:solidFill>
              </a:rPr>
              <a:t>P5 =</a:t>
            </a:r>
            <a:r>
              <a:rPr lang="en-IN" sz="2400" dirty="0"/>
              <a:t> ((2,3), (3,2), (2,4))</a:t>
            </a:r>
          </a:p>
        </p:txBody>
      </p:sp>
      <p:sp>
        <p:nvSpPr>
          <p:cNvPr id="28" name="TextBox 27"/>
          <p:cNvSpPr txBox="1"/>
          <p:nvPr/>
        </p:nvSpPr>
        <p:spPr>
          <a:xfrm>
            <a:off x="4038600" y="3348335"/>
            <a:ext cx="4712968" cy="461665"/>
          </a:xfrm>
          <a:prstGeom prst="rect">
            <a:avLst/>
          </a:prstGeom>
          <a:noFill/>
        </p:spPr>
        <p:txBody>
          <a:bodyPr wrap="square" rtlCol="0">
            <a:spAutoFit/>
          </a:bodyPr>
          <a:lstStyle/>
          <a:p>
            <a:r>
              <a:rPr lang="en-IN" sz="2400" b="1" dirty="0">
                <a:solidFill>
                  <a:srgbClr val="C00000"/>
                </a:solidFill>
              </a:rPr>
              <a:t>P6 =</a:t>
            </a:r>
            <a:r>
              <a:rPr lang="en-IN" sz="2400" dirty="0"/>
              <a:t> ((2,2), (2,4))</a:t>
            </a:r>
          </a:p>
        </p:txBody>
      </p:sp>
    </p:spTree>
    <p:extLst>
      <p:ext uri="{BB962C8B-B14F-4D97-AF65-F5344CB8AC3E}">
        <p14:creationId xmlns:p14="http://schemas.microsoft.com/office/powerpoint/2010/main" val="5963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999"/>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1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1500"/>
                                        <p:tgtEl>
                                          <p:spTgt spid="18"/>
                                        </p:tgtEl>
                                      </p:cBhvr>
                                    </p:animEffect>
                                  </p:childTnLst>
                                </p:cTn>
                              </p:par>
                            </p:childTnLst>
                          </p:cTn>
                        </p:par>
                        <p:par>
                          <p:cTn id="57" fill="hold">
                            <p:stCondLst>
                              <p:cond delay="1500"/>
                            </p:stCondLst>
                            <p:childTnLst>
                              <p:par>
                                <p:cTn id="58" presetID="22" presetClass="entr" presetSubtype="2"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right)">
                                      <p:cBhvr>
                                        <p:cTn id="60" dur="1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right)">
                                      <p:cBhvr>
                                        <p:cTn id="69" dur="1500"/>
                                        <p:tgtEl>
                                          <p:spTgt spid="15"/>
                                        </p:tgtEl>
                                      </p:cBhvr>
                                    </p:animEffect>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up)">
                                      <p:cBhvr>
                                        <p:cTn id="73" dur="1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1500"/>
                                        <p:tgtEl>
                                          <p:spTgt spid="18"/>
                                        </p:tgtEl>
                                      </p:cBhvr>
                                    </p:animEffec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1500"/>
                                        <p:tgtEl>
                                          <p:spTgt spid="14"/>
                                        </p:tgtEl>
                                      </p:cBhvr>
                                    </p:animEffect>
                                  </p:childTnLst>
                                </p:cTn>
                              </p:par>
                            </p:childTnLst>
                          </p:cTn>
                        </p:par>
                        <p:par>
                          <p:cTn id="87" fill="hold">
                            <p:stCondLst>
                              <p:cond delay="3000"/>
                            </p:stCondLst>
                            <p:childTnLst>
                              <p:par>
                                <p:cTn id="88" presetID="22" presetClass="entr" presetSubtype="1" fill="hold"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up)">
                                      <p:cBhvr>
                                        <p:cTn id="90" dur="1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up)">
                                      <p:cBhvr>
                                        <p:cTn id="99" dur="1500"/>
                                        <p:tgtEl>
                                          <p:spTgt spid="18"/>
                                        </p:tgtEl>
                                      </p:cBhvr>
                                    </p:animEffect>
                                  </p:childTnLst>
                                </p:cTn>
                              </p:par>
                            </p:childTnLst>
                          </p:cTn>
                        </p:par>
                        <p:par>
                          <p:cTn id="100" fill="hold">
                            <p:stCondLst>
                              <p:cond delay="1500"/>
                            </p:stCondLst>
                            <p:childTnLst>
                              <p:par>
                                <p:cTn id="101" presetID="22" presetClass="entr" presetSubtype="4"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down)">
                                      <p:cBhvr>
                                        <p:cTn id="103" dur="1500"/>
                                        <p:tgtEl>
                                          <p:spTgt spid="11"/>
                                        </p:tgtEl>
                                      </p:cBhvr>
                                    </p:animEffect>
                                  </p:childTnLst>
                                </p:cTn>
                              </p:par>
                            </p:childTnLst>
                          </p:cTn>
                        </p:par>
                        <p:par>
                          <p:cTn id="104" fill="hold">
                            <p:stCondLst>
                              <p:cond delay="3000"/>
                            </p:stCondLst>
                            <p:childTnLst>
                              <p:par>
                                <p:cTn id="105" presetID="22" presetClass="entr" presetSubtype="1" fill="hold" nodeType="after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up)">
                                      <p:cBhvr>
                                        <p:cTn id="107" dur="1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1500"/>
                                        <p:tgtEl>
                                          <p:spTgt spid="19"/>
                                        </p:tgtEl>
                                      </p:cBhvr>
                                    </p:animEffect>
                                  </p:childTnLst>
                                </p:cTn>
                              </p:par>
                            </p:childTnLst>
                          </p:cTn>
                        </p:par>
                        <p:par>
                          <p:cTn id="117" fill="hold">
                            <p:stCondLst>
                              <p:cond delay="1500"/>
                            </p:stCondLst>
                            <p:childTnLst>
                              <p:par>
                                <p:cTn id="118" presetID="22" presetClass="entr" presetSubtype="2" fill="hold" nodeType="after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wipe(right)">
                                      <p:cBhvr>
                                        <p:cTn id="120" dur="15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0" grpId="0"/>
      <p:bldP spid="23" grpId="0"/>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Simple Path (Edge Simple)</a:t>
            </a:r>
          </a:p>
          <a:p>
            <a:pPr lvl="1"/>
            <a:r>
              <a:rPr lang="en-IN" dirty="0"/>
              <a:t>A </a:t>
            </a:r>
            <a:r>
              <a:rPr lang="en-IN" b="1" dirty="0">
                <a:solidFill>
                  <a:srgbClr val="FF0000"/>
                </a:solidFill>
              </a:rPr>
              <a:t>path</a:t>
            </a:r>
            <a:r>
              <a:rPr lang="en-IN" dirty="0"/>
              <a:t> in a diagraph in which </a:t>
            </a:r>
            <a:r>
              <a:rPr lang="en-IN" b="1" dirty="0">
                <a:solidFill>
                  <a:srgbClr val="FF0000"/>
                </a:solidFill>
              </a:rPr>
              <a:t>the edges are distinct</a:t>
            </a:r>
            <a:r>
              <a:rPr lang="en-IN" dirty="0"/>
              <a:t> is called simple path or edge simple</a:t>
            </a:r>
          </a:p>
          <a:p>
            <a:pPr lvl="1"/>
            <a:r>
              <a:rPr lang="en-IN" dirty="0"/>
              <a:t>Path P5, P6 are Simple Paths</a:t>
            </a:r>
          </a:p>
          <a:p>
            <a:r>
              <a:rPr lang="en-US" b="1" dirty="0">
                <a:solidFill>
                  <a:srgbClr val="C00000"/>
                </a:solidFill>
              </a:rPr>
              <a:t>Elementary Path (Node Simple)</a:t>
            </a:r>
          </a:p>
          <a:p>
            <a:pPr lvl="1"/>
            <a:r>
              <a:rPr lang="en-IN" dirty="0"/>
              <a:t>A </a:t>
            </a:r>
            <a:r>
              <a:rPr lang="en-IN" b="1" dirty="0">
                <a:solidFill>
                  <a:srgbClr val="FF0000"/>
                </a:solidFill>
              </a:rPr>
              <a:t>path</a:t>
            </a:r>
            <a:r>
              <a:rPr lang="en-IN" dirty="0">
                <a:solidFill>
                  <a:srgbClr val="FF0000"/>
                </a:solidFill>
              </a:rPr>
              <a:t> </a:t>
            </a:r>
            <a:r>
              <a:rPr lang="en-IN" dirty="0"/>
              <a:t>in which</a:t>
            </a:r>
            <a:r>
              <a:rPr lang="en-IN" b="1" dirty="0">
                <a:solidFill>
                  <a:srgbClr val="FF0000"/>
                </a:solidFill>
              </a:rPr>
              <a:t> all the nodes through which it traverses</a:t>
            </a:r>
            <a:r>
              <a:rPr lang="en-IN" dirty="0"/>
              <a:t> are </a:t>
            </a:r>
            <a:r>
              <a:rPr lang="en-IN" b="1" dirty="0">
                <a:solidFill>
                  <a:srgbClr val="FF0000"/>
                </a:solidFill>
              </a:rPr>
              <a:t>distinct</a:t>
            </a:r>
            <a:r>
              <a:rPr lang="en-IN" dirty="0">
                <a:solidFill>
                  <a:srgbClr val="FF0000"/>
                </a:solidFill>
              </a:rPr>
              <a:t> </a:t>
            </a:r>
            <a:r>
              <a:rPr lang="en-IN" dirty="0"/>
              <a:t>is called elementary path</a:t>
            </a:r>
          </a:p>
          <a:p>
            <a:pPr lvl="1"/>
            <a:r>
              <a:rPr lang="en-IN" dirty="0"/>
              <a:t>Path P1, P2, P3 &amp; P4 are elementary Path</a:t>
            </a:r>
          </a:p>
          <a:p>
            <a:pPr lvl="1"/>
            <a:r>
              <a:rPr lang="en-IN" dirty="0"/>
              <a:t>Path P5, P6 are Simple but not Elementary</a:t>
            </a:r>
          </a:p>
          <a:p>
            <a:r>
              <a:rPr lang="en-US" b="1" dirty="0">
                <a:solidFill>
                  <a:srgbClr val="C00000"/>
                </a:solidFill>
              </a:rPr>
              <a:t>Cycle (Circuit)</a:t>
            </a:r>
          </a:p>
          <a:p>
            <a:pPr lvl="1"/>
            <a:r>
              <a:rPr lang="en-IN" dirty="0"/>
              <a:t>A </a:t>
            </a:r>
            <a:r>
              <a:rPr lang="en-IN" b="1" dirty="0">
                <a:solidFill>
                  <a:srgbClr val="FF0000"/>
                </a:solidFill>
              </a:rPr>
              <a:t>path</a:t>
            </a:r>
            <a:r>
              <a:rPr lang="en-IN" dirty="0">
                <a:solidFill>
                  <a:srgbClr val="FF0000"/>
                </a:solidFill>
              </a:rPr>
              <a:t> </a:t>
            </a:r>
            <a:r>
              <a:rPr lang="en-IN" dirty="0"/>
              <a:t>which </a:t>
            </a:r>
            <a:r>
              <a:rPr lang="en-IN" b="1" dirty="0">
                <a:solidFill>
                  <a:srgbClr val="FF0000"/>
                </a:solidFill>
              </a:rPr>
              <a:t>originates and ends in the same node </a:t>
            </a:r>
            <a:r>
              <a:rPr lang="en-IN" dirty="0"/>
              <a:t>is called cycle (circuit)</a:t>
            </a:r>
          </a:p>
          <a:p>
            <a:pPr lvl="1"/>
            <a:r>
              <a:rPr lang="en-IN" dirty="0"/>
              <a:t>E.g. C1 = ((2,2)), C2 = ((1,2),(2,1)), C3 = ((2,3), (3,1), (1,2)), </a:t>
            </a:r>
          </a:p>
        </p:txBody>
      </p:sp>
    </p:spTree>
    <p:extLst>
      <p:ext uri="{BB962C8B-B14F-4D97-AF65-F5344CB8AC3E}">
        <p14:creationId xmlns:p14="http://schemas.microsoft.com/office/powerpoint/2010/main" val="37404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IN" b="1" dirty="0">
                <a:solidFill>
                  <a:srgbClr val="C00000"/>
                </a:solidFill>
              </a:rPr>
              <a:t>Acyclic Diagraph</a:t>
            </a:r>
          </a:p>
          <a:p>
            <a:pPr lvl="1"/>
            <a:r>
              <a:rPr lang="en-IN" dirty="0"/>
              <a:t>A simple </a:t>
            </a:r>
            <a:r>
              <a:rPr lang="en-IN" b="1" dirty="0">
                <a:solidFill>
                  <a:srgbClr val="FF0000"/>
                </a:solidFill>
              </a:rPr>
              <a:t>diagraph which does not have any cycle </a:t>
            </a:r>
            <a:r>
              <a:rPr lang="en-IN" dirty="0"/>
              <a:t>is called Acyclic Diagraph</a:t>
            </a:r>
          </a:p>
          <a:p>
            <a:pPr lvl="1"/>
            <a:endParaRPr lang="en-US" dirty="0"/>
          </a:p>
        </p:txBody>
      </p:sp>
    </p:spTree>
    <p:extLst>
      <p:ext uri="{BB962C8B-B14F-4D97-AF65-F5344CB8AC3E}">
        <p14:creationId xmlns:p14="http://schemas.microsoft.com/office/powerpoint/2010/main" val="328865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Directed Tree</a:t>
            </a:r>
          </a:p>
          <a:p>
            <a:pPr lvl="1"/>
            <a:r>
              <a:rPr lang="en-IN" dirty="0"/>
              <a:t>A directed tree is an acyclic digraph which has one node called its root with in degree 0, while all other nodes have in degree 1</a:t>
            </a:r>
          </a:p>
          <a:p>
            <a:pPr lvl="1"/>
            <a:r>
              <a:rPr lang="en-IN" dirty="0"/>
              <a:t>Every directed tree must have at least one node</a:t>
            </a:r>
          </a:p>
          <a:p>
            <a:pPr lvl="1"/>
            <a:r>
              <a:rPr lang="en-IN" dirty="0"/>
              <a:t>An isolated node is also a directed tree</a:t>
            </a:r>
            <a:endParaRPr lang="en-US" dirty="0"/>
          </a:p>
          <a:p>
            <a:endParaRPr lang="en-US" dirty="0"/>
          </a:p>
        </p:txBody>
      </p:sp>
      <p:grpSp>
        <p:nvGrpSpPr>
          <p:cNvPr id="5" name="Group 4"/>
          <p:cNvGrpSpPr/>
          <p:nvPr/>
        </p:nvGrpSpPr>
        <p:grpSpPr>
          <a:xfrm>
            <a:off x="2019278" y="3417193"/>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𝟎</m:t>
                            </m:r>
                          </m:sub>
                        </m:sSub>
                      </m:oMath>
                    </m:oMathPara>
                  </a14:m>
                  <a:endParaRPr lang="en-US" b="1" dirty="0"/>
                </a:p>
              </p:txBody>
            </p:sp>
          </mc:Choice>
          <mc:Fallback xmlns="">
            <p:sp>
              <p:nvSpPr>
                <p:cNvPr id="7" name="Oval 6"/>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1">
                  <a:blip r:embed="rId2"/>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𝟏</m:t>
                            </m:r>
                          </m:sub>
                        </m:sSub>
                      </m:oMath>
                    </m:oMathPara>
                  </a14:m>
                  <a:endParaRPr lang="en-US" b="1" dirty="0"/>
                </a:p>
              </p:txBody>
            </p:sp>
          </mc:Choice>
          <mc:Fallback xmlns="">
            <p:sp>
              <p:nvSpPr>
                <p:cNvPr id="8" name="Oval 7"/>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1">
                  <a:blip r:embed="rId3"/>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𝟕</m:t>
                            </m:r>
                          </m:sub>
                        </m:sSub>
                      </m:oMath>
                    </m:oMathPara>
                  </a14:m>
                  <a:endParaRPr lang="en-US" b="1" dirty="0"/>
                </a:p>
              </p:txBody>
            </p:sp>
          </mc:Choice>
          <mc:Fallback xmlns="">
            <p:sp>
              <p:nvSpPr>
                <p:cNvPr id="9" name="Oval 8"/>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1">
                  <a:blip r:embed="rId4"/>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2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𝟑</m:t>
                            </m:r>
                          </m:sub>
                        </m:sSub>
                      </m:oMath>
                    </m:oMathPara>
                  </a14:m>
                  <a:endParaRPr lang="en-US" b="1" dirty="0"/>
                </a:p>
              </p:txBody>
            </p:sp>
          </mc:Choice>
          <mc:Fallback xmlns="">
            <p:sp>
              <p:nvSpPr>
                <p:cNvPr id="11" name="Oval 10"/>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1">
                  <a:blip r:embed="rId28"/>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𝟒</m:t>
                            </m:r>
                          </m:sub>
                        </m:sSub>
                      </m:oMath>
                    </m:oMathPara>
                  </a14:m>
                  <a:endParaRPr lang="en-US" b="1" dirty="0"/>
                </a:p>
              </p:txBody>
            </p:sp>
          </mc:Choice>
          <mc:Fallback xmlns="">
            <p:sp>
              <p:nvSpPr>
                <p:cNvPr id="12" name="Oval 11"/>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1">
                  <a:blip r:embed="rId29"/>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𝟖</m:t>
                            </m:r>
                          </m:sub>
                        </m:sSub>
                      </m:oMath>
                    </m:oMathPara>
                  </a14:m>
                  <a:endParaRPr lang="en-US" b="1" dirty="0"/>
                </a:p>
              </p:txBody>
            </p:sp>
          </mc:Choice>
          <mc:Fallback xmlns="">
            <p:sp>
              <p:nvSpPr>
                <p:cNvPr id="13" name="Oval 12"/>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1">
                  <a:blip r:embed="rId30"/>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𝟗</m:t>
                            </m:r>
                          </m:sub>
                        </m:sSub>
                      </m:oMath>
                    </m:oMathPara>
                  </a14:m>
                  <a:endParaRPr lang="en-US" b="1" dirty="0"/>
                </a:p>
              </p:txBody>
            </p:sp>
          </mc:Choice>
          <mc:Fallback xmlns="">
            <p:sp>
              <p:nvSpPr>
                <p:cNvPr id="14" name="Oval 13"/>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1">
                  <a:blip r:embed="rId31"/>
                  <a:stretch>
                    <a:fillRect l="-1515" r="-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𝟓</m:t>
                            </m:r>
                          </m:sub>
                        </m:sSub>
                      </m:oMath>
                    </m:oMathPara>
                  </a14:m>
                  <a:endParaRPr lang="en-US" b="1" dirty="0"/>
                </a:p>
              </p:txBody>
            </p:sp>
          </mc:Choice>
          <mc:Fallback xmlns="">
            <p:sp>
              <p:nvSpPr>
                <p:cNvPr id="15" name="Oval 14"/>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1">
                  <a:blip r:embed="rId32"/>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𝟔</m:t>
                            </m:r>
                          </m:sub>
                        </m:sSub>
                      </m:oMath>
                    </m:oMathPara>
                  </a14:m>
                  <a:endParaRPr lang="en-US" b="1" dirty="0"/>
                </a:p>
              </p:txBody>
            </p:sp>
          </mc:Choice>
          <mc:Fallback xmlns="">
            <p:sp>
              <p:nvSpPr>
                <p:cNvPr id="16" name="Oval 15"/>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1">
                  <a:blip r:embed="rId33"/>
                  <a:stretch>
                    <a:fillRect l="-1493" r="-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a:rPr>
                              <m:t>  </m:t>
                            </m:r>
                            <m:r>
                              <a:rPr lang="en-IN" b="1" i="1" smtClean="0">
                                <a:latin typeface="Cambria Math"/>
                              </a:rPr>
                              <m:t>𝑽</m:t>
                            </m:r>
                          </m:e>
                          <m:sub>
                            <m:r>
                              <a:rPr lang="en-IN" b="1" i="1" smtClean="0">
                                <a:latin typeface="Cambria Math"/>
                              </a:rPr>
                              <m:t>𝟏𝟎</m:t>
                            </m:r>
                          </m:sub>
                        </m:sSub>
                      </m:oMath>
                    </m:oMathPara>
                  </a14:m>
                  <a:endParaRPr lang="en-US" b="1" dirty="0"/>
                </a:p>
              </p:txBody>
            </p:sp>
          </mc:Choice>
          <mc:Fallback xmlns="">
            <p:sp>
              <p:nvSpPr>
                <p:cNvPr id="17" name="Oval 16"/>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1">
                  <a:blip r:embed="rId34"/>
                  <a:stretch>
                    <a:fillRect l="-13433" r="-14925"/>
                  </a:stretch>
                </a:blipFill>
              </p:spPr>
              <p:txBody>
                <a:bodyPr/>
                <a:lstStyle/>
                <a:p>
                  <a:r>
                    <a:rPr lang="en-US">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8" name="TextBox 27"/>
          <p:cNvSpPr txBox="1"/>
          <p:nvPr/>
        </p:nvSpPr>
        <p:spPr>
          <a:xfrm>
            <a:off x="6324600" y="3200400"/>
            <a:ext cx="727507" cy="461665"/>
          </a:xfrm>
          <a:prstGeom prst="rect">
            <a:avLst/>
          </a:prstGeom>
          <a:noFill/>
        </p:spPr>
        <p:txBody>
          <a:bodyPr wrap="none" rtlCol="0">
            <a:spAutoFit/>
          </a:bodyPr>
          <a:lstStyle/>
          <a:p>
            <a:r>
              <a:rPr lang="en-IN" sz="2400" b="1" dirty="0"/>
              <a:t>root</a:t>
            </a:r>
            <a:endParaRPr lang="en-US" sz="2400" b="1" dirty="0"/>
          </a:p>
        </p:txBody>
      </p:sp>
      <p:cxnSp>
        <p:nvCxnSpPr>
          <p:cNvPr id="30" name="Straight Arrow Connector 29"/>
          <p:cNvCxnSpPr>
            <a:stCxn id="28" idx="1"/>
          </p:cNvCxnSpPr>
          <p:nvPr/>
        </p:nvCxnSpPr>
        <p:spPr>
          <a:xfrm flipH="1" flipV="1">
            <a:off x="4703604" y="3431232"/>
            <a:ext cx="1620996"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7391400" y="5562600"/>
            <a:ext cx="1636025" cy="830997"/>
          </a:xfrm>
          <a:prstGeom prst="rect">
            <a:avLst/>
          </a:prstGeom>
          <a:noFill/>
        </p:spPr>
        <p:txBody>
          <a:bodyPr wrap="none" rtlCol="0">
            <a:spAutoFit/>
          </a:bodyPr>
          <a:lstStyle/>
          <a:p>
            <a:r>
              <a:rPr lang="en-IN" sz="2400" b="1" dirty="0"/>
              <a:t>Terminal or</a:t>
            </a:r>
          </a:p>
          <a:p>
            <a:r>
              <a:rPr lang="en-IN" sz="2400" b="1" dirty="0"/>
              <a:t>Leaf Node</a:t>
            </a:r>
            <a:endParaRPr lang="en-US" sz="2400" b="1" dirty="0"/>
          </a:p>
        </p:txBody>
      </p:sp>
      <p:cxnSp>
        <p:nvCxnSpPr>
          <p:cNvPr id="31" name="Straight Arrow Connector 30"/>
          <p:cNvCxnSpPr>
            <a:stCxn id="29" idx="1"/>
          </p:cNvCxnSpPr>
          <p:nvPr/>
        </p:nvCxnSpPr>
        <p:spPr>
          <a:xfrm flipH="1" flipV="1">
            <a:off x="6172200" y="5978098"/>
            <a:ext cx="1219200"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08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grpSp>
        <p:nvGrpSpPr>
          <p:cNvPr id="4" name="Group 3"/>
          <p:cNvGrpSpPr/>
          <p:nvPr/>
        </p:nvGrpSpPr>
        <p:grpSpPr>
          <a:xfrm>
            <a:off x="355600" y="1109028"/>
            <a:ext cx="3533261" cy="3081972"/>
            <a:chOff x="355600" y="1104901"/>
            <a:chExt cx="3533261" cy="3081972"/>
          </a:xfrm>
        </p:grpSpPr>
        <mc:AlternateContent xmlns:mc="http://schemas.openxmlformats.org/markup-compatibility/2006" xmlns:a14="http://schemas.microsoft.com/office/drawing/2010/main">
          <mc:Choice Requires="a14">
            <p:sp>
              <p:nvSpPr>
                <p:cNvPr id="5" name="Oval 4"/>
                <p:cNvSpPr/>
                <p:nvPr/>
              </p:nvSpPr>
              <p:spPr>
                <a:xfrm>
                  <a:off x="355600" y="11049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23" name="Oval 22"/>
                <p:cNvSpPr>
                  <a:spLocks noRot="1" noChangeAspect="1" noMove="1" noResize="1" noEditPoints="1" noAdjustHandles="1" noChangeArrowheads="1" noChangeShapeType="1" noTextEdit="1"/>
                </p:cNvSpPr>
                <p:nvPr/>
              </p:nvSpPr>
              <p:spPr>
                <a:xfrm>
                  <a:off x="355600" y="1104901"/>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1167745" y="11088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24" name="Oval 23"/>
                <p:cNvSpPr>
                  <a:spLocks noRot="1" noChangeAspect="1" noMove="1" noResize="1" noEditPoints="1" noAdjustHandles="1" noChangeArrowheads="1" noChangeShapeType="1" noTextEdit="1"/>
                </p:cNvSpPr>
                <p:nvPr/>
              </p:nvSpPr>
              <p:spPr>
                <a:xfrm>
                  <a:off x="1167745" y="1108830"/>
                  <a:ext cx="381000" cy="381000"/>
                </a:xfrm>
                <a:prstGeom prst="ellipse">
                  <a:avLst/>
                </a:prstGeom>
                <a:blipFill rotWithShape="0">
                  <a:blip r:embed="rId3"/>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3276600" y="110490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25" name="Oval 24"/>
                <p:cNvSpPr>
                  <a:spLocks noRot="1" noChangeAspect="1" noMove="1" noResize="1" noEditPoints="1" noAdjustHandles="1" noChangeArrowheads="1" noChangeShapeType="1" noTextEdit="1"/>
                </p:cNvSpPr>
                <p:nvPr/>
              </p:nvSpPr>
              <p:spPr>
                <a:xfrm>
                  <a:off x="3276600" y="1104901"/>
                  <a:ext cx="381000" cy="381000"/>
                </a:xfrm>
                <a:prstGeom prst="ellipse">
                  <a:avLst/>
                </a:prstGeom>
                <a:blipFill rotWithShape="0">
                  <a:blip r:embed="rId4"/>
                  <a:stretch>
                    <a:fillRect l="-15152" r="-151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68104"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26" name="Oval 25"/>
                <p:cNvSpPr>
                  <a:spLocks noRot="1" noChangeAspect="1" noMove="1" noResize="1" noEditPoints="1" noAdjustHandles="1" noChangeArrowheads="1" noChangeShapeType="1" noTextEdit="1"/>
                </p:cNvSpPr>
                <p:nvPr/>
              </p:nvSpPr>
              <p:spPr>
                <a:xfrm>
                  <a:off x="668104" y="1861228"/>
                  <a:ext cx="381000" cy="381000"/>
                </a:xfrm>
                <a:prstGeom prst="ellipse">
                  <a:avLst/>
                </a:prstGeom>
                <a:blipFill rotWithShape="0">
                  <a:blip r:embed="rId5"/>
                  <a:stretch>
                    <a:fillRect l="-3030" r="-1515"/>
                  </a:stretch>
                </a:blipFill>
              </p:spPr>
              <p:txBody>
                <a:bodyPr/>
                <a:lstStyle/>
                <a:p>
                  <a:r>
                    <a:rPr lang="en-IN">
                      <a:noFill/>
                    </a:rPr>
                    <a:t> </a:t>
                  </a:r>
                </a:p>
              </p:txBody>
            </p:sp>
          </mc:Fallback>
        </mc:AlternateContent>
        <p:cxnSp>
          <p:nvCxnSpPr>
            <p:cNvPr id="9" name="Straight Arrow Connector 8"/>
            <p:cNvCxnSpPr>
              <a:stCxn id="8" idx="1"/>
              <a:endCxn id="5" idx="4"/>
            </p:cNvCxnSpPr>
            <p:nvPr/>
          </p:nvCxnSpPr>
          <p:spPr>
            <a:xfrm flipH="1" flipV="1">
              <a:off x="546100" y="1485901"/>
              <a:ext cx="177800" cy="4311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Oval 9"/>
                <p:cNvSpPr/>
                <p:nvPr/>
              </p:nvSpPr>
              <p:spPr>
                <a:xfrm>
                  <a:off x="1424453" y="185354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33" name="Oval 32"/>
                <p:cNvSpPr>
                  <a:spLocks noRot="1" noChangeAspect="1" noMove="1" noResize="1" noEditPoints="1" noAdjustHandles="1" noChangeArrowheads="1" noChangeShapeType="1" noTextEdit="1"/>
                </p:cNvSpPr>
                <p:nvPr/>
              </p:nvSpPr>
              <p:spPr>
                <a:xfrm>
                  <a:off x="1424453" y="1853548"/>
                  <a:ext cx="381000" cy="381000"/>
                </a:xfrm>
                <a:prstGeom prst="ellipse">
                  <a:avLst/>
                </a:prstGeom>
                <a:blipFill rotWithShape="0">
                  <a:blip r:embed="rId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2133644" y="185354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34" name="Oval 33"/>
                <p:cNvSpPr>
                  <a:spLocks noRot="1" noChangeAspect="1" noMove="1" noResize="1" noEditPoints="1" noAdjustHandles="1" noChangeArrowheads="1" noChangeShapeType="1" noTextEdit="1"/>
                </p:cNvSpPr>
                <p:nvPr/>
              </p:nvSpPr>
              <p:spPr>
                <a:xfrm>
                  <a:off x="2133644" y="1853548"/>
                  <a:ext cx="381000" cy="381000"/>
                </a:xfrm>
                <a:prstGeom prst="ellipse">
                  <a:avLst/>
                </a:prstGeom>
                <a:blipFill rotWithShape="0">
                  <a:blip r:embed="rId7"/>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2798670"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36" name="Oval 35"/>
                <p:cNvSpPr>
                  <a:spLocks noRot="1" noChangeAspect="1" noMove="1" noResize="1" noEditPoints="1" noAdjustHandles="1" noChangeArrowheads="1" noChangeShapeType="1" noTextEdit="1"/>
                </p:cNvSpPr>
                <p:nvPr/>
              </p:nvSpPr>
              <p:spPr>
                <a:xfrm>
                  <a:off x="2798670" y="1861228"/>
                  <a:ext cx="381000" cy="381000"/>
                </a:xfrm>
                <a:prstGeom prst="ellipse">
                  <a:avLst/>
                </a:prstGeom>
                <a:blipFill rotWithShape="0">
                  <a:blip r:embed="rId8"/>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3507861" y="18612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37" name="Oval 36"/>
                <p:cNvSpPr>
                  <a:spLocks noRot="1" noChangeAspect="1" noMove="1" noResize="1" noEditPoints="1" noAdjustHandles="1" noChangeArrowheads="1" noChangeShapeType="1" noTextEdit="1"/>
                </p:cNvSpPr>
                <p:nvPr/>
              </p:nvSpPr>
              <p:spPr>
                <a:xfrm>
                  <a:off x="3507861" y="1861228"/>
                  <a:ext cx="381000" cy="381000"/>
                </a:xfrm>
                <a:prstGeom prst="ellipse">
                  <a:avLst/>
                </a:prstGeom>
                <a:blipFill rotWithShape="0">
                  <a:blip r:embed="rId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1805453" y="25982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38" name="Oval 37"/>
                <p:cNvSpPr>
                  <a:spLocks noRot="1" noChangeAspect="1" noMove="1" noResize="1" noEditPoints="1" noAdjustHandles="1" noChangeArrowheads="1" noChangeShapeType="1" noTextEdit="1"/>
                </p:cNvSpPr>
                <p:nvPr/>
              </p:nvSpPr>
              <p:spPr>
                <a:xfrm>
                  <a:off x="1805453" y="2598266"/>
                  <a:ext cx="381000" cy="381000"/>
                </a:xfrm>
                <a:prstGeom prst="ellipse">
                  <a:avLst/>
                </a:prstGeom>
                <a:blipFill rotWithShape="0">
                  <a:blip r:embed="rId1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3122933" y="257452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39" name="Oval 38"/>
                <p:cNvSpPr>
                  <a:spLocks noRot="1" noChangeAspect="1" noMove="1" noResize="1" noEditPoints="1" noAdjustHandles="1" noChangeArrowheads="1" noChangeShapeType="1" noTextEdit="1"/>
                </p:cNvSpPr>
                <p:nvPr/>
              </p:nvSpPr>
              <p:spPr>
                <a:xfrm>
                  <a:off x="3122933" y="2574523"/>
                  <a:ext cx="381000" cy="381000"/>
                </a:xfrm>
                <a:prstGeom prst="ellipse">
                  <a:avLst/>
                </a:prstGeom>
                <a:blipFill rotWithShape="0">
                  <a:blip r:embed="rId11"/>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2374464"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40" name="Oval 39"/>
                <p:cNvSpPr>
                  <a:spLocks noRot="1" noChangeAspect="1" noMove="1" noResize="1" noEditPoints="1" noAdjustHandles="1" noChangeArrowheads="1" noChangeShapeType="1" noTextEdit="1"/>
                </p:cNvSpPr>
                <p:nvPr/>
              </p:nvSpPr>
              <p:spPr>
                <a:xfrm>
                  <a:off x="2374464" y="3352800"/>
                  <a:ext cx="381000" cy="381000"/>
                </a:xfrm>
                <a:prstGeom prst="ellipse">
                  <a:avLst/>
                </a:prstGeom>
                <a:blipFill rotWithShape="0">
                  <a:blip r:embed="rId12"/>
                  <a:stretch>
                    <a:fillRect l="-3030" r="-1515"/>
                  </a:stretch>
                </a:blipFill>
              </p:spPr>
              <p:txBody>
                <a:bodyPr/>
                <a:lstStyle/>
                <a:p>
                  <a:r>
                    <a:rPr lang="en-IN">
                      <a:noFill/>
                    </a:rPr>
                    <a:t> </a:t>
                  </a:r>
                </a:p>
              </p:txBody>
            </p:sp>
          </mc:Fallback>
        </mc:AlternateContent>
        <p:cxnSp>
          <p:nvCxnSpPr>
            <p:cNvPr id="17" name="Straight Arrow Connector 16"/>
            <p:cNvCxnSpPr>
              <a:stCxn id="16" idx="1"/>
              <a:endCxn id="14" idx="4"/>
            </p:cNvCxnSpPr>
            <p:nvPr/>
          </p:nvCxnSpPr>
          <p:spPr>
            <a:xfrm flipH="1" flipV="1">
              <a:off x="1995953" y="2979266"/>
              <a:ext cx="434307" cy="4293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6" idx="7"/>
              <a:endCxn id="15" idx="3"/>
            </p:cNvCxnSpPr>
            <p:nvPr/>
          </p:nvCxnSpPr>
          <p:spPr>
            <a:xfrm flipV="1">
              <a:off x="2699668" y="2899727"/>
              <a:ext cx="479061" cy="5088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4" idx="2"/>
              <a:endCxn id="8" idx="4"/>
            </p:cNvCxnSpPr>
            <p:nvPr/>
          </p:nvCxnSpPr>
          <p:spPr>
            <a:xfrm flipH="1" flipV="1">
              <a:off x="858604" y="2242228"/>
              <a:ext cx="946849" cy="5465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1"/>
              <a:endCxn id="10" idx="4"/>
            </p:cNvCxnSpPr>
            <p:nvPr/>
          </p:nvCxnSpPr>
          <p:spPr>
            <a:xfrm flipH="1" flipV="1">
              <a:off x="1614953" y="2234548"/>
              <a:ext cx="246296" cy="4195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4" idx="0"/>
              <a:endCxn id="11" idx="3"/>
            </p:cNvCxnSpPr>
            <p:nvPr/>
          </p:nvCxnSpPr>
          <p:spPr>
            <a:xfrm flipV="1">
              <a:off x="1995953" y="2178752"/>
              <a:ext cx="193487" cy="4195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5" idx="1"/>
              <a:endCxn id="12" idx="4"/>
            </p:cNvCxnSpPr>
            <p:nvPr/>
          </p:nvCxnSpPr>
          <p:spPr>
            <a:xfrm flipH="1" flipV="1">
              <a:off x="2989170" y="2242228"/>
              <a:ext cx="189559" cy="388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5" idx="7"/>
              <a:endCxn id="13" idx="4"/>
            </p:cNvCxnSpPr>
            <p:nvPr/>
          </p:nvCxnSpPr>
          <p:spPr>
            <a:xfrm flipV="1">
              <a:off x="3448137" y="2242228"/>
              <a:ext cx="250224" cy="388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3" idx="0"/>
              <a:endCxn id="7" idx="4"/>
            </p:cNvCxnSpPr>
            <p:nvPr/>
          </p:nvCxnSpPr>
          <p:spPr>
            <a:xfrm flipH="1" flipV="1">
              <a:off x="3467100" y="1485901"/>
              <a:ext cx="231261" cy="3753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2321182" y="3817541"/>
              <a:ext cx="442750" cy="369332"/>
            </a:xfrm>
            <a:prstGeom prst="rect">
              <a:avLst/>
            </a:prstGeom>
            <a:noFill/>
          </p:spPr>
          <p:txBody>
            <a:bodyPr wrap="none" rtlCol="0">
              <a:spAutoFit/>
            </a:bodyPr>
            <a:lstStyle/>
            <a:p>
              <a:r>
                <a:rPr lang="en-IN" b="1" dirty="0"/>
                <a:t>(a)</a:t>
              </a:r>
              <a:endParaRPr lang="en-US" b="1" dirty="0"/>
            </a:p>
          </p:txBody>
        </p:sp>
        <p:cxnSp>
          <p:nvCxnSpPr>
            <p:cNvPr id="26" name="Straight Arrow Connector 25"/>
            <p:cNvCxnSpPr>
              <a:stCxn id="8" idx="7"/>
              <a:endCxn id="6" idx="3"/>
            </p:cNvCxnSpPr>
            <p:nvPr/>
          </p:nvCxnSpPr>
          <p:spPr>
            <a:xfrm flipV="1">
              <a:off x="993308" y="1434034"/>
              <a:ext cx="230233" cy="4829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7" name="Group 26"/>
          <p:cNvGrpSpPr/>
          <p:nvPr/>
        </p:nvGrpSpPr>
        <p:grpSpPr>
          <a:xfrm>
            <a:off x="4876800" y="1150069"/>
            <a:ext cx="3886200" cy="3048273"/>
            <a:chOff x="4724400" y="997669"/>
            <a:chExt cx="3886200" cy="3048273"/>
          </a:xfrm>
        </p:grpSpPr>
        <p:grpSp>
          <p:nvGrpSpPr>
            <p:cNvPr id="28" name="Group 27"/>
            <p:cNvGrpSpPr/>
            <p:nvPr/>
          </p:nvGrpSpPr>
          <p:grpSpPr>
            <a:xfrm>
              <a:off x="4724400" y="997669"/>
              <a:ext cx="3886200" cy="2678807"/>
              <a:chOff x="4724400" y="997669"/>
              <a:chExt cx="3886200" cy="2678807"/>
            </a:xfrm>
          </p:grpSpPr>
          <mc:AlternateContent xmlns:mc="http://schemas.openxmlformats.org/markup-compatibility/2006" xmlns:a14="http://schemas.microsoft.com/office/drawing/2010/main">
            <mc:Choice Requires="a14">
              <p:sp>
                <p:nvSpPr>
                  <p:cNvPr id="30" name="Oval 29"/>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4"/>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25"/>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2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Oval 32"/>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2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2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2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Oval 35"/>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3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31"/>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Oval 37"/>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3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Oval 38"/>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3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34"/>
                    <a:stretch>
                      <a:fillRect l="-14925" r="-13433"/>
                    </a:stretch>
                  </a:blipFill>
                </p:spPr>
                <p:txBody>
                  <a:bodyPr/>
                  <a:lstStyle/>
                  <a:p>
                    <a:r>
                      <a:rPr lang="en-IN">
                        <a:noFill/>
                      </a:rPr>
                      <a:t> </a:t>
                    </a:r>
                  </a:p>
                </p:txBody>
              </p:sp>
            </mc:Fallback>
          </mc:AlternateContent>
          <p:cxnSp>
            <p:nvCxnSpPr>
              <p:cNvPr id="41" name="Straight Arrow Connector 40"/>
              <p:cNvCxnSpPr>
                <a:stCxn id="31" idx="3"/>
                <a:endCxn id="33"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0" idx="3"/>
                <a:endCxn id="31"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0" idx="5"/>
                <a:endCxn id="32"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4"/>
                <a:endCxn id="34"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1" idx="5"/>
                <a:endCxn id="35"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2" idx="3"/>
                <a:endCxn id="36"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2" idx="5"/>
                <a:endCxn id="37"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3" idx="3"/>
                <a:endCxn id="38"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33" idx="5"/>
                <a:endCxn id="39"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37" idx="5"/>
                <a:endCxn id="40"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6816607" y="3676610"/>
              <a:ext cx="452368" cy="369332"/>
            </a:xfrm>
            <a:prstGeom prst="rect">
              <a:avLst/>
            </a:prstGeom>
            <a:noFill/>
          </p:spPr>
          <p:txBody>
            <a:bodyPr wrap="none" rtlCol="0">
              <a:spAutoFit/>
            </a:bodyPr>
            <a:lstStyle/>
            <a:p>
              <a:r>
                <a:rPr lang="en-IN" b="1" dirty="0"/>
                <a:t>(b)</a:t>
              </a:r>
              <a:endParaRPr lang="en-US" b="1" dirty="0"/>
            </a:p>
          </p:txBody>
        </p:sp>
      </p:grpSp>
      <p:cxnSp>
        <p:nvCxnSpPr>
          <p:cNvPr id="70" name="Straight Arrow Connector 69"/>
          <p:cNvCxnSpPr>
            <a:stCxn id="73" idx="5"/>
            <a:endCxn id="76" idx="1"/>
          </p:cNvCxnSpPr>
          <p:nvPr/>
        </p:nvCxnSpPr>
        <p:spPr>
          <a:xfrm>
            <a:off x="4135204" y="3830131"/>
            <a:ext cx="41639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76" idx="5"/>
            <a:endCxn id="81" idx="1"/>
          </p:cNvCxnSpPr>
          <p:nvPr/>
        </p:nvCxnSpPr>
        <p:spPr>
          <a:xfrm>
            <a:off x="4821004" y="4492297"/>
            <a:ext cx="416392" cy="562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72" name="Group 71"/>
          <p:cNvGrpSpPr/>
          <p:nvPr/>
        </p:nvGrpSpPr>
        <p:grpSpPr>
          <a:xfrm>
            <a:off x="2386620" y="3504927"/>
            <a:ext cx="3175980" cy="3048273"/>
            <a:chOff x="2158020" y="3455556"/>
            <a:chExt cx="3175980" cy="3048273"/>
          </a:xfrm>
        </p:grpSpPr>
        <mc:AlternateContent xmlns:mc="http://schemas.openxmlformats.org/markup-compatibility/2006" xmlns:a14="http://schemas.microsoft.com/office/drawing/2010/main">
          <mc:Choice Requires="a14">
            <p:sp>
              <p:nvSpPr>
                <p:cNvPr id="73" name="Oval 72"/>
                <p:cNvSpPr/>
                <p:nvPr/>
              </p:nvSpPr>
              <p:spPr>
                <a:xfrm>
                  <a:off x="3581400" y="345555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99" name="Oval 98"/>
                <p:cNvSpPr>
                  <a:spLocks noRot="1" noChangeAspect="1" noMove="1" noResize="1" noEditPoints="1" noAdjustHandles="1" noChangeArrowheads="1" noChangeShapeType="1" noTextEdit="1"/>
                </p:cNvSpPr>
                <p:nvPr/>
              </p:nvSpPr>
              <p:spPr>
                <a:xfrm>
                  <a:off x="3581400" y="3455556"/>
                  <a:ext cx="381000" cy="381000"/>
                </a:xfrm>
                <a:prstGeom prst="ellipse">
                  <a:avLst/>
                </a:prstGeom>
                <a:blipFill rotWithShape="0">
                  <a:blip r:embed="rId13"/>
                  <a:stretch>
                    <a:fillRect l="-1493" r="-1493"/>
                  </a:stretch>
                </a:blipFill>
              </p:spPr>
              <p:txBody>
                <a:bodyPr/>
                <a:lstStyle/>
                <a:p>
                  <a:r>
                    <a:rPr lang="en-IN">
                      <a:noFill/>
                    </a:rPr>
                    <a:t> </a:t>
                  </a:r>
                </a:p>
              </p:txBody>
            </p:sp>
          </mc:Fallback>
        </mc:AlternateContent>
        <p:grpSp>
          <p:nvGrpSpPr>
            <p:cNvPr id="74" name="Group 73"/>
            <p:cNvGrpSpPr/>
            <p:nvPr/>
          </p:nvGrpSpPr>
          <p:grpSpPr>
            <a:xfrm>
              <a:off x="2158020" y="3780760"/>
              <a:ext cx="3175980" cy="2723069"/>
              <a:chOff x="2158020" y="3780760"/>
              <a:chExt cx="3175980" cy="2723069"/>
            </a:xfrm>
          </p:grpSpPr>
          <mc:AlternateContent xmlns:mc="http://schemas.openxmlformats.org/markup-compatibility/2006" xmlns:a14="http://schemas.microsoft.com/office/drawing/2010/main">
            <mc:Choice Requires="a14">
              <p:sp>
                <p:nvSpPr>
                  <p:cNvPr id="75" name="Oval 74"/>
                  <p:cNvSpPr/>
                  <p:nvPr/>
                </p:nvSpPr>
                <p:spPr>
                  <a:xfrm>
                    <a:off x="2667000" y="41414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00" name="Oval 99"/>
                  <p:cNvSpPr>
                    <a:spLocks noRot="1" noChangeAspect="1" noMove="1" noResize="1" noEditPoints="1" noAdjustHandles="1" noChangeArrowheads="1" noChangeShapeType="1" noTextEdit="1"/>
                  </p:cNvSpPr>
                  <p:nvPr/>
                </p:nvSpPr>
                <p:spPr>
                  <a:xfrm>
                    <a:off x="2667000" y="4141465"/>
                    <a:ext cx="381000" cy="381000"/>
                  </a:xfrm>
                  <a:prstGeom prst="ellipse">
                    <a:avLst/>
                  </a:prstGeom>
                  <a:blipFill rotWithShape="0">
                    <a:blip r:embed="rId1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Oval 75"/>
                  <p:cNvSpPr/>
                  <p:nvPr/>
                </p:nvSpPr>
                <p:spPr>
                  <a:xfrm>
                    <a:off x="4267200" y="411772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01" name="Oval 100"/>
                  <p:cNvSpPr>
                    <a:spLocks noRot="1" noChangeAspect="1" noMove="1" noResize="1" noEditPoints="1" noAdjustHandles="1" noChangeArrowheads="1" noChangeShapeType="1" noTextEdit="1"/>
                  </p:cNvSpPr>
                  <p:nvPr/>
                </p:nvSpPr>
                <p:spPr>
                  <a:xfrm>
                    <a:off x="4267200" y="4117722"/>
                    <a:ext cx="381000" cy="381000"/>
                  </a:xfrm>
                  <a:prstGeom prst="ellipse">
                    <a:avLst/>
                  </a:prstGeom>
                  <a:blipFill rotWithShape="0">
                    <a:blip r:embed="rId15"/>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2158020"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02" name="Oval 101"/>
                  <p:cNvSpPr>
                    <a:spLocks noRot="1" noChangeAspect="1" noMove="1" noResize="1" noEditPoints="1" noAdjustHandles="1" noChangeArrowheads="1" noChangeShapeType="1" noTextEdit="1"/>
                  </p:cNvSpPr>
                  <p:nvPr/>
                </p:nvSpPr>
                <p:spPr>
                  <a:xfrm>
                    <a:off x="2158020" y="4949532"/>
                    <a:ext cx="381000" cy="381000"/>
                  </a:xfrm>
                  <a:prstGeom prst="ellipse">
                    <a:avLst/>
                  </a:prstGeom>
                  <a:blipFill rotWithShape="0">
                    <a:blip r:embed="rId16"/>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Oval 77"/>
                  <p:cNvSpPr/>
                  <p:nvPr/>
                </p:nvSpPr>
                <p:spPr>
                  <a:xfrm>
                    <a:off x="2914369" y="49418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03" name="Oval 102"/>
                  <p:cNvSpPr>
                    <a:spLocks noRot="1" noChangeAspect="1" noMove="1" noResize="1" noEditPoints="1" noAdjustHandles="1" noChangeArrowheads="1" noChangeShapeType="1" noTextEdit="1"/>
                  </p:cNvSpPr>
                  <p:nvPr/>
                </p:nvSpPr>
                <p:spPr>
                  <a:xfrm>
                    <a:off x="2914369" y="4941852"/>
                    <a:ext cx="381000" cy="381000"/>
                  </a:xfrm>
                  <a:prstGeom prst="ellipse">
                    <a:avLst/>
                  </a:prstGeom>
                  <a:blipFill rotWithShape="0">
                    <a:blip r:embed="rId1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3623560" y="49418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04" name="Oval 103"/>
                  <p:cNvSpPr>
                    <a:spLocks noRot="1" noChangeAspect="1" noMove="1" noResize="1" noEditPoints="1" noAdjustHandles="1" noChangeArrowheads="1" noChangeShapeType="1" noTextEdit="1"/>
                  </p:cNvSpPr>
                  <p:nvPr/>
                </p:nvSpPr>
                <p:spPr>
                  <a:xfrm>
                    <a:off x="3623560" y="4941852"/>
                    <a:ext cx="381000" cy="381000"/>
                  </a:xfrm>
                  <a:prstGeom prst="ellipse">
                    <a:avLst/>
                  </a:prstGeom>
                  <a:blipFill rotWithShape="0">
                    <a:blip r:embed="rId1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Oval 79"/>
                  <p:cNvSpPr/>
                  <p:nvPr/>
                </p:nvSpPr>
                <p:spPr>
                  <a:xfrm>
                    <a:off x="4288586"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05" name="Oval 104"/>
                  <p:cNvSpPr>
                    <a:spLocks noRot="1" noChangeAspect="1" noMove="1" noResize="1" noEditPoints="1" noAdjustHandles="1" noChangeArrowheads="1" noChangeShapeType="1" noTextEdit="1"/>
                  </p:cNvSpPr>
                  <p:nvPr/>
                </p:nvSpPr>
                <p:spPr>
                  <a:xfrm>
                    <a:off x="4288586" y="4949532"/>
                    <a:ext cx="381000" cy="381000"/>
                  </a:xfrm>
                  <a:prstGeom prst="ellipse">
                    <a:avLst/>
                  </a:prstGeom>
                  <a:blipFill rotWithShape="0">
                    <a:blip r:embed="rId19"/>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Oval 80"/>
                  <p:cNvSpPr/>
                  <p:nvPr/>
                </p:nvSpPr>
                <p:spPr>
                  <a:xfrm>
                    <a:off x="4953000" y="49495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06" name="Oval 105"/>
                  <p:cNvSpPr>
                    <a:spLocks noRot="1" noChangeAspect="1" noMove="1" noResize="1" noEditPoints="1" noAdjustHandles="1" noChangeArrowheads="1" noChangeShapeType="1" noTextEdit="1"/>
                  </p:cNvSpPr>
                  <p:nvPr/>
                </p:nvSpPr>
                <p:spPr>
                  <a:xfrm>
                    <a:off x="4953000" y="4949532"/>
                    <a:ext cx="381000" cy="381000"/>
                  </a:xfrm>
                  <a:prstGeom prst="ellipse">
                    <a:avLst/>
                  </a:prstGeom>
                  <a:blipFill rotWithShape="0">
                    <a:blip r:embed="rId20"/>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Oval 81"/>
                  <p:cNvSpPr/>
                  <p:nvPr/>
                </p:nvSpPr>
                <p:spPr>
                  <a:xfrm>
                    <a:off x="2438400" y="57494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07" name="Oval 106"/>
                  <p:cNvSpPr>
                    <a:spLocks noRot="1" noChangeAspect="1" noMove="1" noResize="1" noEditPoints="1" noAdjustHandles="1" noChangeArrowheads="1" noChangeShapeType="1" noTextEdit="1"/>
                  </p:cNvSpPr>
                  <p:nvPr/>
                </p:nvSpPr>
                <p:spPr>
                  <a:xfrm>
                    <a:off x="2438400" y="5749434"/>
                    <a:ext cx="381000" cy="381000"/>
                  </a:xfrm>
                  <a:prstGeom prst="ellipse">
                    <a:avLst/>
                  </a:prstGeom>
                  <a:blipFill rotWithShape="0">
                    <a:blip r:embed="rId21"/>
                    <a:stretch>
                      <a:fillRect l="-15152" r="-151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3" name="Oval 82"/>
                  <p:cNvSpPr/>
                  <p:nvPr/>
                </p:nvSpPr>
                <p:spPr>
                  <a:xfrm>
                    <a:off x="3276600" y="57533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09" name="Oval 108"/>
                  <p:cNvSpPr>
                    <a:spLocks noRot="1" noChangeAspect="1" noMove="1" noResize="1" noEditPoints="1" noAdjustHandles="1" noChangeArrowheads="1" noChangeShapeType="1" noTextEdit="1"/>
                  </p:cNvSpPr>
                  <p:nvPr/>
                </p:nvSpPr>
                <p:spPr>
                  <a:xfrm>
                    <a:off x="3276600" y="5753363"/>
                    <a:ext cx="381000" cy="381000"/>
                  </a:xfrm>
                  <a:prstGeom prst="ellipse">
                    <a:avLst/>
                  </a:prstGeom>
                  <a:blipFill rotWithShape="0">
                    <a:blip r:embed="rId2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Oval 83"/>
                  <p:cNvSpPr/>
                  <p:nvPr/>
                </p:nvSpPr>
                <p:spPr>
                  <a:xfrm>
                    <a:off x="3962400" y="57494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10" name="Oval 109"/>
                  <p:cNvSpPr>
                    <a:spLocks noRot="1" noChangeAspect="1" noMove="1" noResize="1" noEditPoints="1" noAdjustHandles="1" noChangeArrowheads="1" noChangeShapeType="1" noTextEdit="1"/>
                  </p:cNvSpPr>
                  <p:nvPr/>
                </p:nvSpPr>
                <p:spPr>
                  <a:xfrm>
                    <a:off x="3962400" y="5749434"/>
                    <a:ext cx="381000" cy="381000"/>
                  </a:xfrm>
                  <a:prstGeom prst="ellipse">
                    <a:avLst/>
                  </a:prstGeom>
                  <a:blipFill rotWithShape="0">
                    <a:blip r:embed="rId23"/>
                    <a:stretch>
                      <a:fillRect l="-3030" r="-1515"/>
                    </a:stretch>
                  </a:blipFill>
                </p:spPr>
                <p:txBody>
                  <a:bodyPr/>
                  <a:lstStyle/>
                  <a:p>
                    <a:r>
                      <a:rPr lang="en-IN">
                        <a:noFill/>
                      </a:rPr>
                      <a:t> </a:t>
                    </a:r>
                  </a:p>
                </p:txBody>
              </p:sp>
            </mc:Fallback>
          </mc:AlternateContent>
          <p:cxnSp>
            <p:nvCxnSpPr>
              <p:cNvPr id="85" name="Straight Arrow Connector 84"/>
              <p:cNvCxnSpPr>
                <a:stCxn id="75" idx="3"/>
                <a:endCxn id="77" idx="0"/>
              </p:cNvCxnSpPr>
              <p:nvPr/>
            </p:nvCxnSpPr>
            <p:spPr>
              <a:xfrm flipH="1">
                <a:off x="2348520" y="4466669"/>
                <a:ext cx="37427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73" idx="3"/>
                <a:endCxn id="75" idx="7"/>
              </p:cNvCxnSpPr>
              <p:nvPr/>
            </p:nvCxnSpPr>
            <p:spPr>
              <a:xfrm flipH="1">
                <a:off x="2992204" y="3780760"/>
                <a:ext cx="6449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a:stCxn id="78" idx="3"/>
                <a:endCxn id="82" idx="0"/>
              </p:cNvCxnSpPr>
              <p:nvPr/>
            </p:nvCxnSpPr>
            <p:spPr>
              <a:xfrm flipH="1">
                <a:off x="2628900" y="5267056"/>
                <a:ext cx="341265" cy="482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a:stCxn id="79" idx="3"/>
                <a:endCxn id="83" idx="0"/>
              </p:cNvCxnSpPr>
              <p:nvPr/>
            </p:nvCxnSpPr>
            <p:spPr>
              <a:xfrm flipH="1">
                <a:off x="3467100" y="5267056"/>
                <a:ext cx="212256" cy="48630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Straight Arrow Connector 88"/>
              <p:cNvCxnSpPr>
                <a:stCxn id="79" idx="5"/>
                <a:endCxn id="84" idx="0"/>
              </p:cNvCxnSpPr>
              <p:nvPr/>
            </p:nvCxnSpPr>
            <p:spPr>
              <a:xfrm>
                <a:off x="3948764" y="5267056"/>
                <a:ext cx="204136" cy="482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3886967" y="6134497"/>
                <a:ext cx="425116" cy="369332"/>
              </a:xfrm>
              <a:prstGeom prst="rect">
                <a:avLst/>
              </a:prstGeom>
              <a:noFill/>
            </p:spPr>
            <p:txBody>
              <a:bodyPr wrap="none" rtlCol="0">
                <a:spAutoFit/>
              </a:bodyPr>
              <a:lstStyle/>
              <a:p>
                <a:r>
                  <a:rPr lang="en-IN" b="1" dirty="0"/>
                  <a:t>(c)</a:t>
                </a:r>
                <a:endParaRPr lang="en-US" b="1" dirty="0"/>
              </a:p>
            </p:txBody>
          </p:sp>
        </p:grpSp>
      </p:grpSp>
      <p:cxnSp>
        <p:nvCxnSpPr>
          <p:cNvPr id="91" name="Straight Arrow Connector 90"/>
          <p:cNvCxnSpPr/>
          <p:nvPr/>
        </p:nvCxnSpPr>
        <p:spPr>
          <a:xfrm>
            <a:off x="3086100" y="4571836"/>
            <a:ext cx="247369"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2" name="Straight Arrow Connector 91"/>
          <p:cNvCxnSpPr/>
          <p:nvPr/>
        </p:nvCxnSpPr>
        <p:spPr>
          <a:xfrm flipH="1">
            <a:off x="4042660" y="4492297"/>
            <a:ext cx="508936" cy="4989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4686300" y="4548093"/>
            <a:ext cx="21386" cy="450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337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Terminal Node (Leaf Node)</a:t>
            </a:r>
          </a:p>
          <a:p>
            <a:pPr lvl="1"/>
            <a:r>
              <a:rPr lang="en-IN" dirty="0"/>
              <a:t>In a directed tree, any </a:t>
            </a:r>
            <a:r>
              <a:rPr lang="en-IN" b="1" dirty="0">
                <a:solidFill>
                  <a:srgbClr val="FF0000"/>
                </a:solidFill>
              </a:rPr>
              <a:t>node</a:t>
            </a:r>
            <a:r>
              <a:rPr lang="en-IN" dirty="0">
                <a:solidFill>
                  <a:srgbClr val="FF0000"/>
                </a:solidFill>
              </a:rPr>
              <a:t> </a:t>
            </a:r>
            <a:r>
              <a:rPr lang="en-IN" dirty="0"/>
              <a:t>which </a:t>
            </a:r>
            <a:r>
              <a:rPr lang="en-IN" b="1" dirty="0">
                <a:solidFill>
                  <a:srgbClr val="FF0000"/>
                </a:solidFill>
              </a:rPr>
              <a:t>has out degree 0 </a:t>
            </a:r>
            <a:r>
              <a:rPr lang="en-IN" dirty="0"/>
              <a:t>is called terminal node or leaf node</a:t>
            </a:r>
          </a:p>
          <a:p>
            <a:r>
              <a:rPr lang="en-US" b="1" dirty="0">
                <a:solidFill>
                  <a:srgbClr val="C00000"/>
                </a:solidFill>
              </a:rPr>
              <a:t>Level of Node</a:t>
            </a:r>
          </a:p>
          <a:p>
            <a:pPr lvl="1"/>
            <a:r>
              <a:rPr lang="en-IN" dirty="0"/>
              <a:t>The level of any node is the length of its path from the root</a:t>
            </a:r>
          </a:p>
          <a:p>
            <a:r>
              <a:rPr lang="en-US" b="1" dirty="0">
                <a:solidFill>
                  <a:srgbClr val="C00000"/>
                </a:solidFill>
              </a:rPr>
              <a:t>Ordered Tree</a:t>
            </a:r>
          </a:p>
          <a:p>
            <a:pPr lvl="1"/>
            <a:r>
              <a:rPr lang="en-IN" dirty="0"/>
              <a:t>In a directed tree an ordering of the nodes at each level is prescribed then such a tree is called ordered tree</a:t>
            </a:r>
          </a:p>
          <a:p>
            <a:pPr lvl="1"/>
            <a:r>
              <a:rPr lang="en-IN" dirty="0"/>
              <a:t>The diagrams (b) and (c) represents same directed tree but different ordered tree</a:t>
            </a:r>
          </a:p>
          <a:p>
            <a:r>
              <a:rPr lang="en-US" b="1" dirty="0">
                <a:solidFill>
                  <a:srgbClr val="C00000"/>
                </a:solidFill>
              </a:rPr>
              <a:t>Forest</a:t>
            </a:r>
          </a:p>
          <a:p>
            <a:pPr lvl="1"/>
            <a:r>
              <a:rPr lang="en-IN" dirty="0"/>
              <a:t>If we delete the root and its edges connecting the nodes at level 1, we obtain a set of disjoint tree. A set of disjoint tree is a forest</a:t>
            </a:r>
          </a:p>
        </p:txBody>
      </p:sp>
    </p:spTree>
    <p:extLst>
      <p:ext uri="{BB962C8B-B14F-4D97-AF65-F5344CB8AC3E}">
        <p14:creationId xmlns:p14="http://schemas.microsoft.com/office/powerpoint/2010/main" val="179446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Directed Tree</a:t>
            </a:r>
            <a:endParaRPr lang="en-US" dirty="0"/>
          </a:p>
        </p:txBody>
      </p:sp>
      <p:sp>
        <p:nvSpPr>
          <p:cNvPr id="3" name="Content Placeholder 2"/>
          <p:cNvSpPr>
            <a:spLocks noGrp="1"/>
          </p:cNvSpPr>
          <p:nvPr>
            <p:ph idx="1"/>
          </p:nvPr>
        </p:nvSpPr>
        <p:spPr/>
        <p:txBody>
          <a:bodyPr/>
          <a:lstStyle/>
          <a:p>
            <a:r>
              <a:rPr lang="en-IN" dirty="0"/>
              <a:t>Other way to represent directed tree are</a:t>
            </a:r>
          </a:p>
          <a:p>
            <a:pPr lvl="1"/>
            <a:r>
              <a:rPr lang="en-IN" dirty="0"/>
              <a:t>Venn Diagram</a:t>
            </a:r>
          </a:p>
          <a:p>
            <a:pPr lvl="1"/>
            <a:r>
              <a:rPr lang="en-IN" dirty="0"/>
              <a:t>Nesting of Parenthesis</a:t>
            </a:r>
          </a:p>
          <a:p>
            <a:pPr lvl="1"/>
            <a:r>
              <a:rPr lang="en-IN" dirty="0"/>
              <a:t>Like table content of Book</a:t>
            </a:r>
          </a:p>
          <a:p>
            <a:pPr lvl="1"/>
            <a:r>
              <a:rPr lang="en-IN" dirty="0"/>
              <a:t>Level Format</a:t>
            </a:r>
            <a:endParaRPr lang="en-US" dirty="0"/>
          </a:p>
        </p:txBody>
      </p:sp>
      <p:grpSp>
        <p:nvGrpSpPr>
          <p:cNvPr id="5" name="Group 4"/>
          <p:cNvGrpSpPr/>
          <p:nvPr/>
        </p:nvGrpSpPr>
        <p:grpSpPr>
          <a:xfrm>
            <a:off x="4724400" y="3046949"/>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56788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Venn Diagram</a:t>
            </a:r>
            <a:endParaRPr lang="en-US" dirty="0"/>
          </a:p>
        </p:txBody>
      </p:sp>
      <p:grpSp>
        <p:nvGrpSpPr>
          <p:cNvPr id="5" name="Group 4"/>
          <p:cNvGrpSpPr/>
          <p:nvPr/>
        </p:nvGrpSpPr>
        <p:grpSpPr>
          <a:xfrm>
            <a:off x="457200" y="1275278"/>
            <a:ext cx="3886200" cy="2678807"/>
            <a:chOff x="4724400" y="997669"/>
            <a:chExt cx="3886200" cy="2678807"/>
          </a:xfrm>
        </p:grpSpPr>
        <mc:AlternateContent xmlns:mc="http://schemas.openxmlformats.org/markup-compatibility/2006" xmlns:a14="http://schemas.microsoft.com/office/drawing/2010/main">
          <mc:Choice Requires="a14">
            <p:sp>
              <p:nvSpPr>
                <p:cNvPr id="7" name="Oval 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8" name="Straight Arrow Connector 17"/>
            <p:cNvCxnSpPr>
              <a:stCxn id="8" idx="3"/>
              <a:endCxn id="10"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5"/>
              <a:endCxn id="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4"/>
              <a:endCxn id="11"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5"/>
              <a:endCxn id="12"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3"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5"/>
              <a:endCxn id="14"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0" idx="3"/>
              <a:endCxn id="15"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6"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4" idx="5"/>
              <a:endCxn id="17"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Oval 28"/>
          <p:cNvSpPr/>
          <p:nvPr/>
        </p:nvSpPr>
        <p:spPr>
          <a:xfrm>
            <a:off x="4724400" y="990600"/>
            <a:ext cx="4038600" cy="480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Oval 29"/>
          <p:cNvSpPr/>
          <p:nvPr/>
        </p:nvSpPr>
        <p:spPr>
          <a:xfrm>
            <a:off x="4886859" y="1652766"/>
            <a:ext cx="1752600" cy="342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4955617" y="2286000"/>
            <a:ext cx="914400" cy="227792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2" name="Oval 31"/>
          <p:cNvSpPr/>
          <p:nvPr/>
        </p:nvSpPr>
        <p:spPr>
          <a:xfrm>
            <a:off x="5928693" y="2450799"/>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V3</a:t>
            </a:r>
          </a:p>
        </p:txBody>
      </p:sp>
      <p:sp>
        <p:nvSpPr>
          <p:cNvPr id="33" name="Oval 32"/>
          <p:cNvSpPr/>
          <p:nvPr/>
        </p:nvSpPr>
        <p:spPr>
          <a:xfrm>
            <a:off x="5938775" y="3505422"/>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V4</a:t>
            </a:r>
          </a:p>
        </p:txBody>
      </p:sp>
      <p:sp>
        <p:nvSpPr>
          <p:cNvPr id="34" name="Oval 33"/>
          <p:cNvSpPr/>
          <p:nvPr/>
        </p:nvSpPr>
        <p:spPr>
          <a:xfrm>
            <a:off x="6802249" y="1717206"/>
            <a:ext cx="1752600" cy="342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7213818" y="2476896"/>
            <a:ext cx="914400" cy="165477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6" name="Oval 35"/>
          <p:cNvSpPr/>
          <p:nvPr/>
        </p:nvSpPr>
        <p:spPr>
          <a:xfrm>
            <a:off x="7383927" y="4267200"/>
            <a:ext cx="589243" cy="717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V8</a:t>
            </a:r>
          </a:p>
        </p:txBody>
      </p:sp>
      <p:sp>
        <p:nvSpPr>
          <p:cNvPr id="37" name="Oval 36"/>
          <p:cNvSpPr/>
          <p:nvPr/>
        </p:nvSpPr>
        <p:spPr>
          <a:xfrm>
            <a:off x="5067300" y="2971151"/>
            <a:ext cx="531724"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V5</a:t>
            </a:r>
          </a:p>
        </p:txBody>
      </p:sp>
      <p:sp>
        <p:nvSpPr>
          <p:cNvPr id="38" name="Oval 37"/>
          <p:cNvSpPr/>
          <p:nvPr/>
        </p:nvSpPr>
        <p:spPr>
          <a:xfrm>
            <a:off x="7350908" y="3238286"/>
            <a:ext cx="666556"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V10</a:t>
            </a:r>
          </a:p>
        </p:txBody>
      </p:sp>
      <p:sp>
        <p:nvSpPr>
          <p:cNvPr id="39" name="Oval 38"/>
          <p:cNvSpPr/>
          <p:nvPr/>
        </p:nvSpPr>
        <p:spPr>
          <a:xfrm>
            <a:off x="5101769" y="3675781"/>
            <a:ext cx="531724" cy="5342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V6</a:t>
            </a:r>
          </a:p>
        </p:txBody>
      </p:sp>
      <p:sp>
        <p:nvSpPr>
          <p:cNvPr id="40" name="TextBox 39"/>
          <p:cNvSpPr txBox="1"/>
          <p:nvPr/>
        </p:nvSpPr>
        <p:spPr>
          <a:xfrm>
            <a:off x="5496670" y="1840468"/>
            <a:ext cx="437940" cy="369332"/>
          </a:xfrm>
          <a:prstGeom prst="rect">
            <a:avLst/>
          </a:prstGeom>
          <a:noFill/>
        </p:spPr>
        <p:txBody>
          <a:bodyPr wrap="none" rtlCol="0">
            <a:spAutoFit/>
          </a:bodyPr>
          <a:lstStyle/>
          <a:p>
            <a:r>
              <a:rPr lang="en-IN" b="1" dirty="0">
                <a:solidFill>
                  <a:schemeClr val="bg1"/>
                </a:solidFill>
              </a:rPr>
              <a:t>V1</a:t>
            </a:r>
            <a:endParaRPr lang="en-US" b="1" dirty="0">
              <a:solidFill>
                <a:schemeClr val="bg1"/>
              </a:solidFill>
            </a:endParaRPr>
          </a:p>
        </p:txBody>
      </p:sp>
      <p:sp>
        <p:nvSpPr>
          <p:cNvPr id="41" name="TextBox 40"/>
          <p:cNvSpPr txBox="1"/>
          <p:nvPr/>
        </p:nvSpPr>
        <p:spPr>
          <a:xfrm>
            <a:off x="7515759" y="1972034"/>
            <a:ext cx="437940" cy="369332"/>
          </a:xfrm>
          <a:prstGeom prst="rect">
            <a:avLst/>
          </a:prstGeom>
          <a:noFill/>
        </p:spPr>
        <p:txBody>
          <a:bodyPr wrap="none" rtlCol="0">
            <a:spAutoFit/>
          </a:bodyPr>
          <a:lstStyle/>
          <a:p>
            <a:r>
              <a:rPr lang="en-IN" b="1" dirty="0">
                <a:solidFill>
                  <a:schemeClr val="bg1"/>
                </a:solidFill>
              </a:rPr>
              <a:t>V7</a:t>
            </a:r>
            <a:endParaRPr lang="en-US" b="1" dirty="0">
              <a:solidFill>
                <a:schemeClr val="bg1"/>
              </a:solidFill>
            </a:endParaRPr>
          </a:p>
        </p:txBody>
      </p:sp>
      <p:sp>
        <p:nvSpPr>
          <p:cNvPr id="42" name="TextBox 41"/>
          <p:cNvSpPr txBox="1"/>
          <p:nvPr/>
        </p:nvSpPr>
        <p:spPr>
          <a:xfrm>
            <a:off x="7459578" y="2627867"/>
            <a:ext cx="437940" cy="369332"/>
          </a:xfrm>
          <a:prstGeom prst="rect">
            <a:avLst/>
          </a:prstGeom>
          <a:noFill/>
        </p:spPr>
        <p:txBody>
          <a:bodyPr wrap="none" rtlCol="0">
            <a:spAutoFit/>
          </a:bodyPr>
          <a:lstStyle/>
          <a:p>
            <a:r>
              <a:rPr lang="en-IN" b="1" dirty="0">
                <a:solidFill>
                  <a:schemeClr val="bg1"/>
                </a:solidFill>
              </a:rPr>
              <a:t>V9</a:t>
            </a:r>
            <a:endParaRPr lang="en-US" b="1" dirty="0">
              <a:solidFill>
                <a:schemeClr val="bg1"/>
              </a:solidFill>
            </a:endParaRPr>
          </a:p>
        </p:txBody>
      </p:sp>
      <p:sp>
        <p:nvSpPr>
          <p:cNvPr id="43" name="TextBox 42"/>
          <p:cNvSpPr txBox="1"/>
          <p:nvPr/>
        </p:nvSpPr>
        <p:spPr>
          <a:xfrm>
            <a:off x="6562830" y="1339388"/>
            <a:ext cx="437940" cy="369332"/>
          </a:xfrm>
          <a:prstGeom prst="rect">
            <a:avLst/>
          </a:prstGeom>
          <a:noFill/>
        </p:spPr>
        <p:txBody>
          <a:bodyPr wrap="none" rtlCol="0">
            <a:spAutoFit/>
          </a:bodyPr>
          <a:lstStyle/>
          <a:p>
            <a:r>
              <a:rPr lang="en-IN" b="1" dirty="0">
                <a:solidFill>
                  <a:schemeClr val="bg1"/>
                </a:solidFill>
              </a:rPr>
              <a:t>V0</a:t>
            </a:r>
            <a:endParaRPr lang="en-US" b="1" dirty="0">
              <a:solidFill>
                <a:schemeClr val="bg1"/>
              </a:solidFill>
            </a:endParaRPr>
          </a:p>
        </p:txBody>
      </p:sp>
      <p:sp>
        <p:nvSpPr>
          <p:cNvPr id="44" name="TextBox 43"/>
          <p:cNvSpPr txBox="1"/>
          <p:nvPr/>
        </p:nvSpPr>
        <p:spPr>
          <a:xfrm>
            <a:off x="5183119" y="2536963"/>
            <a:ext cx="437940" cy="369332"/>
          </a:xfrm>
          <a:prstGeom prst="rect">
            <a:avLst/>
          </a:prstGeom>
          <a:noFill/>
        </p:spPr>
        <p:txBody>
          <a:bodyPr wrap="none" rtlCol="0">
            <a:spAutoFit/>
          </a:bodyPr>
          <a:lstStyle/>
          <a:p>
            <a:r>
              <a:rPr lang="en-IN" b="1" dirty="0">
                <a:solidFill>
                  <a:schemeClr val="bg1"/>
                </a:solidFill>
              </a:rPr>
              <a:t>V2</a:t>
            </a:r>
            <a:endParaRPr lang="en-US" b="1" dirty="0">
              <a:solidFill>
                <a:schemeClr val="bg1"/>
              </a:solidFill>
            </a:endParaRPr>
          </a:p>
        </p:txBody>
      </p:sp>
    </p:spTree>
    <p:extLst>
      <p:ext uri="{BB962C8B-B14F-4D97-AF65-F5344CB8AC3E}">
        <p14:creationId xmlns:p14="http://schemas.microsoft.com/office/powerpoint/2010/main" val="19487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of Parenthesis</a:t>
            </a:r>
            <a:endParaRPr lang="en-US" dirty="0"/>
          </a:p>
        </p:txBody>
      </p:sp>
      <p:grpSp>
        <p:nvGrpSpPr>
          <p:cNvPr id="4" name="Group 3"/>
          <p:cNvGrpSpPr/>
          <p:nvPr/>
        </p:nvGrpSpPr>
        <p:grpSpPr>
          <a:xfrm>
            <a:off x="152400" y="1588393"/>
            <a:ext cx="3886200" cy="2678807"/>
            <a:chOff x="4724400" y="997669"/>
            <a:chExt cx="3886200" cy="2678807"/>
          </a:xfrm>
        </p:grpSpPr>
        <mc:AlternateContent xmlns:mc="http://schemas.openxmlformats.org/markup-compatibility/2006" xmlns:a14="http://schemas.microsoft.com/office/drawing/2010/main">
          <mc:Choice Requires="a14">
            <p:sp>
              <p:nvSpPr>
                <p:cNvPr id="5" name="Oval 4"/>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6" name="Straight Arrow Connector 15"/>
            <p:cNvCxnSpPr>
              <a:stCxn id="6" idx="3"/>
              <a:endCxn id="8"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6"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4"/>
              <a:endCxn id="9"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5"/>
              <a:endCxn id="10"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1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5"/>
              <a:endCxn id="1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13"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4"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2" idx="5"/>
              <a:endCxn id="15"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TextBox 25"/>
          <p:cNvSpPr txBox="1"/>
          <p:nvPr/>
        </p:nvSpPr>
        <p:spPr>
          <a:xfrm>
            <a:off x="917017" y="5611185"/>
            <a:ext cx="556563" cy="461665"/>
          </a:xfrm>
          <a:prstGeom prst="rect">
            <a:avLst/>
          </a:prstGeom>
          <a:noFill/>
        </p:spPr>
        <p:txBody>
          <a:bodyPr wrap="none" rtlCol="0">
            <a:spAutoFit/>
          </a:bodyPr>
          <a:lstStyle/>
          <a:p>
            <a:r>
              <a:rPr lang="en-IN" sz="2400" dirty="0"/>
              <a:t>(V</a:t>
            </a:r>
            <a:r>
              <a:rPr lang="en-IN" sz="2400" baseline="-25000" dirty="0"/>
              <a:t>0</a:t>
            </a:r>
            <a:endParaRPr lang="en-US" sz="2400" baseline="-25000" dirty="0"/>
          </a:p>
        </p:txBody>
      </p:sp>
      <p:sp>
        <p:nvSpPr>
          <p:cNvPr id="27" name="TextBox 26"/>
          <p:cNvSpPr txBox="1"/>
          <p:nvPr/>
        </p:nvSpPr>
        <p:spPr>
          <a:xfrm>
            <a:off x="7951960" y="5634335"/>
            <a:ext cx="277640" cy="461665"/>
          </a:xfrm>
          <a:prstGeom prst="rect">
            <a:avLst/>
          </a:prstGeom>
          <a:noFill/>
        </p:spPr>
        <p:txBody>
          <a:bodyPr wrap="none" rtlCol="0">
            <a:spAutoFit/>
          </a:bodyPr>
          <a:lstStyle/>
          <a:p>
            <a:r>
              <a:rPr lang="en-IN" sz="2400" dirty="0"/>
              <a:t>)</a:t>
            </a:r>
            <a:endParaRPr lang="en-US" sz="2400" baseline="-25000" dirty="0"/>
          </a:p>
        </p:txBody>
      </p:sp>
      <p:sp>
        <p:nvSpPr>
          <p:cNvPr id="28" name="TextBox 27"/>
          <p:cNvSpPr txBox="1"/>
          <p:nvPr/>
        </p:nvSpPr>
        <p:spPr>
          <a:xfrm>
            <a:off x="1427254" y="5611185"/>
            <a:ext cx="556563" cy="461665"/>
          </a:xfrm>
          <a:prstGeom prst="rect">
            <a:avLst/>
          </a:prstGeom>
          <a:noFill/>
        </p:spPr>
        <p:txBody>
          <a:bodyPr wrap="none" rtlCol="0">
            <a:spAutoFit/>
          </a:bodyPr>
          <a:lstStyle/>
          <a:p>
            <a:r>
              <a:rPr lang="en-IN" sz="2400" dirty="0">
                <a:solidFill>
                  <a:srgbClr val="00B050"/>
                </a:solidFill>
              </a:rPr>
              <a:t>(V</a:t>
            </a:r>
            <a:r>
              <a:rPr lang="en-IN" sz="2400" baseline="-25000" dirty="0">
                <a:solidFill>
                  <a:srgbClr val="00B050"/>
                </a:solidFill>
              </a:rPr>
              <a:t>1</a:t>
            </a:r>
            <a:endParaRPr lang="en-US" sz="2400" baseline="-25000" dirty="0">
              <a:solidFill>
                <a:srgbClr val="00B050"/>
              </a:solidFill>
            </a:endParaRPr>
          </a:p>
        </p:txBody>
      </p:sp>
      <p:sp>
        <p:nvSpPr>
          <p:cNvPr id="29" name="TextBox 28"/>
          <p:cNvSpPr txBox="1"/>
          <p:nvPr/>
        </p:nvSpPr>
        <p:spPr>
          <a:xfrm>
            <a:off x="5108017" y="5611185"/>
            <a:ext cx="277640" cy="461665"/>
          </a:xfrm>
          <a:prstGeom prst="rect">
            <a:avLst/>
          </a:prstGeom>
          <a:noFill/>
        </p:spPr>
        <p:txBody>
          <a:bodyPr wrap="none" rtlCol="0">
            <a:spAutoFit/>
          </a:bodyPr>
          <a:lstStyle/>
          <a:p>
            <a:r>
              <a:rPr lang="en-IN" sz="2400" dirty="0">
                <a:solidFill>
                  <a:srgbClr val="00B050"/>
                </a:solidFill>
              </a:rPr>
              <a:t>)</a:t>
            </a:r>
            <a:endParaRPr lang="en-US" sz="2400" baseline="-25000" dirty="0">
              <a:solidFill>
                <a:srgbClr val="00B050"/>
              </a:solidFill>
            </a:endParaRPr>
          </a:p>
        </p:txBody>
      </p:sp>
      <p:sp>
        <p:nvSpPr>
          <p:cNvPr id="30" name="TextBox 29"/>
          <p:cNvSpPr txBox="1"/>
          <p:nvPr/>
        </p:nvSpPr>
        <p:spPr>
          <a:xfrm>
            <a:off x="5336617" y="5611185"/>
            <a:ext cx="556563" cy="461665"/>
          </a:xfrm>
          <a:prstGeom prst="rect">
            <a:avLst/>
          </a:prstGeom>
          <a:noFill/>
        </p:spPr>
        <p:txBody>
          <a:bodyPr wrap="none" rtlCol="0">
            <a:spAutoFit/>
          </a:bodyPr>
          <a:lstStyle/>
          <a:p>
            <a:r>
              <a:rPr lang="en-IN" sz="2400" dirty="0">
                <a:solidFill>
                  <a:schemeClr val="accent2"/>
                </a:solidFill>
              </a:rPr>
              <a:t>(V</a:t>
            </a:r>
            <a:r>
              <a:rPr lang="en-IN" sz="2400" baseline="-25000" dirty="0">
                <a:solidFill>
                  <a:schemeClr val="accent2"/>
                </a:solidFill>
              </a:rPr>
              <a:t>7</a:t>
            </a:r>
            <a:endParaRPr lang="en-US" sz="2400" baseline="-25000" dirty="0">
              <a:solidFill>
                <a:schemeClr val="accent2"/>
              </a:solidFill>
            </a:endParaRPr>
          </a:p>
        </p:txBody>
      </p:sp>
      <p:sp>
        <p:nvSpPr>
          <p:cNvPr id="31" name="TextBox 30"/>
          <p:cNvSpPr txBox="1"/>
          <p:nvPr/>
        </p:nvSpPr>
        <p:spPr>
          <a:xfrm>
            <a:off x="7763576" y="5634335"/>
            <a:ext cx="277640" cy="461665"/>
          </a:xfrm>
          <a:prstGeom prst="rect">
            <a:avLst/>
          </a:prstGeom>
          <a:noFill/>
        </p:spPr>
        <p:txBody>
          <a:bodyPr wrap="none" rtlCol="0">
            <a:spAutoFit/>
          </a:bodyPr>
          <a:lstStyle/>
          <a:p>
            <a:r>
              <a:rPr lang="en-IN" sz="2400" dirty="0">
                <a:solidFill>
                  <a:schemeClr val="accent2"/>
                </a:solidFill>
              </a:rPr>
              <a:t>)</a:t>
            </a:r>
            <a:endParaRPr lang="en-US" sz="2400" baseline="-25000" dirty="0">
              <a:solidFill>
                <a:schemeClr val="accent2"/>
              </a:solidFill>
            </a:endParaRPr>
          </a:p>
        </p:txBody>
      </p:sp>
      <p:sp>
        <p:nvSpPr>
          <p:cNvPr id="32" name="TextBox 31"/>
          <p:cNvSpPr txBox="1"/>
          <p:nvPr/>
        </p:nvSpPr>
        <p:spPr>
          <a:xfrm>
            <a:off x="1960654" y="5611185"/>
            <a:ext cx="556563" cy="461665"/>
          </a:xfrm>
          <a:prstGeom prst="rect">
            <a:avLst/>
          </a:prstGeom>
          <a:noFill/>
        </p:spPr>
        <p:txBody>
          <a:bodyPr wrap="none" rtlCol="0">
            <a:spAutoFit/>
          </a:bodyPr>
          <a:lstStyle/>
          <a:p>
            <a:r>
              <a:rPr lang="en-IN" sz="2400" dirty="0">
                <a:solidFill>
                  <a:schemeClr val="accent4"/>
                </a:solidFill>
              </a:rPr>
              <a:t>(V</a:t>
            </a:r>
            <a:r>
              <a:rPr lang="en-IN" sz="2400" baseline="-25000" dirty="0">
                <a:solidFill>
                  <a:schemeClr val="accent4"/>
                </a:solidFill>
              </a:rPr>
              <a:t>2</a:t>
            </a:r>
            <a:endParaRPr lang="en-US" sz="2400" baseline="-25000" dirty="0">
              <a:solidFill>
                <a:schemeClr val="accent4"/>
              </a:solidFill>
            </a:endParaRPr>
          </a:p>
        </p:txBody>
      </p:sp>
      <p:sp>
        <p:nvSpPr>
          <p:cNvPr id="33" name="TextBox 32"/>
          <p:cNvSpPr txBox="1"/>
          <p:nvPr/>
        </p:nvSpPr>
        <p:spPr>
          <a:xfrm>
            <a:off x="3584017" y="5611185"/>
            <a:ext cx="277640" cy="461665"/>
          </a:xfrm>
          <a:prstGeom prst="rect">
            <a:avLst/>
          </a:prstGeom>
          <a:noFill/>
        </p:spPr>
        <p:txBody>
          <a:bodyPr wrap="none" rtlCol="0">
            <a:spAutoFit/>
          </a:bodyPr>
          <a:lstStyle/>
          <a:p>
            <a:r>
              <a:rPr lang="en-IN" sz="2400" dirty="0">
                <a:solidFill>
                  <a:schemeClr val="accent4"/>
                </a:solidFill>
              </a:rPr>
              <a:t>)</a:t>
            </a:r>
            <a:endParaRPr lang="en-US" sz="2400" baseline="-25000" dirty="0">
              <a:solidFill>
                <a:schemeClr val="accent4"/>
              </a:solidFill>
            </a:endParaRPr>
          </a:p>
        </p:txBody>
      </p:sp>
      <p:sp>
        <p:nvSpPr>
          <p:cNvPr id="34" name="TextBox 33"/>
          <p:cNvSpPr txBox="1"/>
          <p:nvPr/>
        </p:nvSpPr>
        <p:spPr>
          <a:xfrm>
            <a:off x="3888817" y="5614685"/>
            <a:ext cx="649537" cy="461665"/>
          </a:xfrm>
          <a:prstGeom prst="rect">
            <a:avLst/>
          </a:prstGeom>
          <a:noFill/>
        </p:spPr>
        <p:txBody>
          <a:bodyPr wrap="none" rtlCol="0">
            <a:spAutoFit/>
          </a:bodyPr>
          <a:lstStyle/>
          <a:p>
            <a:r>
              <a:rPr lang="en-IN" sz="2400" dirty="0"/>
              <a:t>(V</a:t>
            </a:r>
            <a:r>
              <a:rPr lang="en-IN" sz="2400" baseline="-25000" dirty="0"/>
              <a:t>3</a:t>
            </a:r>
            <a:r>
              <a:rPr lang="en-IN" sz="2400" dirty="0"/>
              <a:t>)</a:t>
            </a:r>
            <a:endParaRPr lang="en-US" sz="2400" dirty="0"/>
          </a:p>
        </p:txBody>
      </p:sp>
      <p:sp>
        <p:nvSpPr>
          <p:cNvPr id="36" name="TextBox 35"/>
          <p:cNvSpPr txBox="1"/>
          <p:nvPr/>
        </p:nvSpPr>
        <p:spPr>
          <a:xfrm>
            <a:off x="4498417" y="5611185"/>
            <a:ext cx="649537" cy="461665"/>
          </a:xfrm>
          <a:prstGeom prst="rect">
            <a:avLst/>
          </a:prstGeom>
          <a:noFill/>
        </p:spPr>
        <p:txBody>
          <a:bodyPr wrap="none" rtlCol="0">
            <a:spAutoFit/>
          </a:bodyPr>
          <a:lstStyle/>
          <a:p>
            <a:r>
              <a:rPr lang="en-IN" sz="2400" dirty="0"/>
              <a:t>(V</a:t>
            </a:r>
            <a:r>
              <a:rPr lang="en-IN" sz="2400" baseline="-25000" dirty="0"/>
              <a:t>4</a:t>
            </a:r>
            <a:r>
              <a:rPr lang="en-IN" sz="2400" dirty="0"/>
              <a:t>)</a:t>
            </a:r>
            <a:endParaRPr lang="en-US" sz="2400" dirty="0"/>
          </a:p>
        </p:txBody>
      </p:sp>
      <p:sp>
        <p:nvSpPr>
          <p:cNvPr id="37" name="TextBox 36"/>
          <p:cNvSpPr txBox="1"/>
          <p:nvPr/>
        </p:nvSpPr>
        <p:spPr>
          <a:xfrm>
            <a:off x="2401080" y="5611185"/>
            <a:ext cx="649537" cy="461665"/>
          </a:xfrm>
          <a:prstGeom prst="rect">
            <a:avLst/>
          </a:prstGeom>
          <a:noFill/>
        </p:spPr>
        <p:txBody>
          <a:bodyPr wrap="none" rtlCol="0">
            <a:spAutoFit/>
          </a:bodyPr>
          <a:lstStyle/>
          <a:p>
            <a:r>
              <a:rPr lang="en-IN" sz="2400" dirty="0"/>
              <a:t>(V</a:t>
            </a:r>
            <a:r>
              <a:rPr lang="en-IN" sz="2400" baseline="-25000" dirty="0"/>
              <a:t>5</a:t>
            </a:r>
            <a:r>
              <a:rPr lang="en-IN" sz="2400" dirty="0"/>
              <a:t>)</a:t>
            </a:r>
            <a:endParaRPr lang="en-US" sz="2400" dirty="0"/>
          </a:p>
        </p:txBody>
      </p:sp>
      <p:sp>
        <p:nvSpPr>
          <p:cNvPr id="38" name="TextBox 37"/>
          <p:cNvSpPr txBox="1"/>
          <p:nvPr/>
        </p:nvSpPr>
        <p:spPr>
          <a:xfrm>
            <a:off x="2934480" y="5611185"/>
            <a:ext cx="649537" cy="461665"/>
          </a:xfrm>
          <a:prstGeom prst="rect">
            <a:avLst/>
          </a:prstGeom>
          <a:noFill/>
        </p:spPr>
        <p:txBody>
          <a:bodyPr wrap="none" rtlCol="0">
            <a:spAutoFit/>
          </a:bodyPr>
          <a:lstStyle/>
          <a:p>
            <a:r>
              <a:rPr lang="en-IN" sz="2400" dirty="0"/>
              <a:t>(V</a:t>
            </a:r>
            <a:r>
              <a:rPr lang="en-IN" sz="2400" baseline="-25000" dirty="0"/>
              <a:t>6</a:t>
            </a:r>
            <a:r>
              <a:rPr lang="en-IN" sz="2400" dirty="0"/>
              <a:t>)</a:t>
            </a:r>
            <a:endParaRPr lang="en-US" sz="2400" dirty="0"/>
          </a:p>
        </p:txBody>
      </p:sp>
      <p:sp>
        <p:nvSpPr>
          <p:cNvPr id="39" name="TextBox 38"/>
          <p:cNvSpPr txBox="1"/>
          <p:nvPr/>
        </p:nvSpPr>
        <p:spPr>
          <a:xfrm>
            <a:off x="5830080" y="5611185"/>
            <a:ext cx="649537" cy="461665"/>
          </a:xfrm>
          <a:prstGeom prst="rect">
            <a:avLst/>
          </a:prstGeom>
          <a:noFill/>
        </p:spPr>
        <p:txBody>
          <a:bodyPr wrap="none" rtlCol="0">
            <a:spAutoFit/>
          </a:bodyPr>
          <a:lstStyle/>
          <a:p>
            <a:r>
              <a:rPr lang="en-IN" sz="2400" dirty="0"/>
              <a:t>(V</a:t>
            </a:r>
            <a:r>
              <a:rPr lang="en-IN" sz="2400" baseline="-25000" dirty="0"/>
              <a:t>8</a:t>
            </a:r>
            <a:r>
              <a:rPr lang="en-IN" sz="2400" dirty="0"/>
              <a:t>)</a:t>
            </a:r>
            <a:endParaRPr lang="en-US" sz="2400" dirty="0"/>
          </a:p>
        </p:txBody>
      </p:sp>
      <p:sp>
        <p:nvSpPr>
          <p:cNvPr id="40" name="TextBox 39"/>
          <p:cNvSpPr txBox="1"/>
          <p:nvPr/>
        </p:nvSpPr>
        <p:spPr>
          <a:xfrm>
            <a:off x="6380254" y="5611185"/>
            <a:ext cx="556563" cy="461665"/>
          </a:xfrm>
          <a:prstGeom prst="rect">
            <a:avLst/>
          </a:prstGeom>
          <a:noFill/>
        </p:spPr>
        <p:txBody>
          <a:bodyPr wrap="none" rtlCol="0">
            <a:spAutoFit/>
          </a:bodyPr>
          <a:lstStyle/>
          <a:p>
            <a:r>
              <a:rPr lang="en-IN" sz="2400" dirty="0">
                <a:solidFill>
                  <a:schemeClr val="accent4"/>
                </a:solidFill>
              </a:rPr>
              <a:t>(V</a:t>
            </a:r>
            <a:r>
              <a:rPr lang="en-IN" sz="2400" baseline="-25000" dirty="0">
                <a:solidFill>
                  <a:schemeClr val="accent4"/>
                </a:solidFill>
              </a:rPr>
              <a:t>9</a:t>
            </a:r>
            <a:endParaRPr lang="en-US" sz="2400" baseline="-25000" dirty="0">
              <a:solidFill>
                <a:schemeClr val="accent4"/>
              </a:solidFill>
            </a:endParaRPr>
          </a:p>
        </p:txBody>
      </p:sp>
      <p:sp>
        <p:nvSpPr>
          <p:cNvPr id="41" name="TextBox 40"/>
          <p:cNvSpPr txBox="1"/>
          <p:nvPr/>
        </p:nvSpPr>
        <p:spPr>
          <a:xfrm>
            <a:off x="7546417" y="5634335"/>
            <a:ext cx="277640" cy="461665"/>
          </a:xfrm>
          <a:prstGeom prst="rect">
            <a:avLst/>
          </a:prstGeom>
          <a:noFill/>
        </p:spPr>
        <p:txBody>
          <a:bodyPr wrap="none" rtlCol="0">
            <a:spAutoFit/>
          </a:bodyPr>
          <a:lstStyle/>
          <a:p>
            <a:r>
              <a:rPr lang="en-IN" sz="2400" dirty="0">
                <a:solidFill>
                  <a:schemeClr val="accent4"/>
                </a:solidFill>
              </a:rPr>
              <a:t>)</a:t>
            </a:r>
            <a:endParaRPr lang="en-US" sz="2400" baseline="-25000" dirty="0">
              <a:solidFill>
                <a:schemeClr val="accent4"/>
              </a:solidFill>
            </a:endParaRPr>
          </a:p>
        </p:txBody>
      </p:sp>
      <p:sp>
        <p:nvSpPr>
          <p:cNvPr id="42" name="TextBox 41"/>
          <p:cNvSpPr txBox="1"/>
          <p:nvPr/>
        </p:nvSpPr>
        <p:spPr>
          <a:xfrm>
            <a:off x="6899186" y="5631082"/>
            <a:ext cx="753732" cy="461665"/>
          </a:xfrm>
          <a:prstGeom prst="rect">
            <a:avLst/>
          </a:prstGeom>
          <a:noFill/>
        </p:spPr>
        <p:txBody>
          <a:bodyPr wrap="none" rtlCol="0">
            <a:spAutoFit/>
          </a:bodyPr>
          <a:lstStyle/>
          <a:p>
            <a:r>
              <a:rPr lang="en-IN" sz="2400" dirty="0"/>
              <a:t>(V</a:t>
            </a:r>
            <a:r>
              <a:rPr lang="en-IN" sz="2400" baseline="-25000" dirty="0"/>
              <a:t>10</a:t>
            </a:r>
            <a:r>
              <a:rPr lang="en-IN" sz="2400" dirty="0"/>
              <a:t>)</a:t>
            </a:r>
            <a:endParaRPr lang="en-US" sz="2400" dirty="0"/>
          </a:p>
        </p:txBody>
      </p:sp>
      <p:grpSp>
        <p:nvGrpSpPr>
          <p:cNvPr id="43" name="Group 42"/>
          <p:cNvGrpSpPr/>
          <p:nvPr/>
        </p:nvGrpSpPr>
        <p:grpSpPr>
          <a:xfrm>
            <a:off x="3674831" y="1305892"/>
            <a:ext cx="5252681" cy="4180508"/>
            <a:chOff x="690919" y="1214534"/>
            <a:chExt cx="5252681" cy="4180508"/>
          </a:xfrm>
        </p:grpSpPr>
        <p:cxnSp>
          <p:nvCxnSpPr>
            <p:cNvPr id="45" name="Straight Connector 44"/>
            <p:cNvCxnSpPr/>
            <p:nvPr/>
          </p:nvCxnSpPr>
          <p:spPr>
            <a:xfrm>
              <a:off x="1143000" y="1371600"/>
              <a:ext cx="48006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1143000" y="121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a:off x="5943600" y="121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1623600" y="1752600"/>
              <a:ext cx="432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a:off x="1623600" y="1600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a:off x="5943600" y="1600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2163600" y="2133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2163600" y="1981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a:off x="5943600" y="1981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883600" y="2514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2883600" y="2362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5943600" y="2362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a:off x="2883600" y="2895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2883600" y="2743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5943600" y="2743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a:off x="2163600" y="3276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a:off x="2163600" y="3124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a:off x="5943600" y="3124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Connector 62"/>
            <p:cNvCxnSpPr/>
            <p:nvPr/>
          </p:nvCxnSpPr>
          <p:spPr>
            <a:xfrm>
              <a:off x="2163600" y="3657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2163600" y="3505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Straight Connector 64"/>
            <p:cNvCxnSpPr/>
            <p:nvPr/>
          </p:nvCxnSpPr>
          <p:spPr>
            <a:xfrm>
              <a:off x="5943600" y="3505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a:off x="1623600" y="4038600"/>
              <a:ext cx="432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p:nvPr/>
          </p:nvCxnSpPr>
          <p:spPr>
            <a:xfrm>
              <a:off x="1623600" y="3886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5943600" y="3886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Straight Connector 68"/>
            <p:cNvCxnSpPr/>
            <p:nvPr/>
          </p:nvCxnSpPr>
          <p:spPr>
            <a:xfrm>
              <a:off x="2163600" y="4419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2163600" y="4267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a:off x="5943600" y="4267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a:off x="2163600" y="4800600"/>
              <a:ext cx="378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2163600" y="4648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5943600" y="4648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2883600" y="5181600"/>
              <a:ext cx="3060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2883600" y="5029200"/>
              <a:ext cx="0" cy="360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5943600" y="5029200"/>
              <a:ext cx="0" cy="360000"/>
            </a:xfrm>
            <a:prstGeom prst="line">
              <a:avLst/>
            </a:prstGeom>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690919" y="1214534"/>
              <a:ext cx="437940" cy="369332"/>
            </a:xfrm>
            <a:prstGeom prst="rect">
              <a:avLst/>
            </a:prstGeom>
            <a:noFill/>
          </p:spPr>
          <p:txBody>
            <a:bodyPr wrap="none" rtlCol="0">
              <a:spAutoFit/>
            </a:bodyPr>
            <a:lstStyle/>
            <a:p>
              <a:r>
                <a:rPr lang="en-IN" b="1" dirty="0"/>
                <a:t>V0</a:t>
              </a:r>
              <a:endParaRPr lang="en-US" b="1" dirty="0"/>
            </a:p>
          </p:txBody>
        </p:sp>
        <p:sp>
          <p:nvSpPr>
            <p:cNvPr id="79" name="TextBox 78"/>
            <p:cNvSpPr txBox="1"/>
            <p:nvPr/>
          </p:nvSpPr>
          <p:spPr>
            <a:xfrm>
              <a:off x="1185659" y="1585784"/>
              <a:ext cx="437940" cy="369332"/>
            </a:xfrm>
            <a:prstGeom prst="rect">
              <a:avLst/>
            </a:prstGeom>
            <a:noFill/>
          </p:spPr>
          <p:txBody>
            <a:bodyPr wrap="none" rtlCol="0">
              <a:spAutoFit/>
            </a:bodyPr>
            <a:lstStyle/>
            <a:p>
              <a:r>
                <a:rPr lang="en-IN" b="1" dirty="0"/>
                <a:t>V1</a:t>
              </a:r>
              <a:endParaRPr lang="en-US" b="1" dirty="0"/>
            </a:p>
          </p:txBody>
        </p:sp>
        <p:sp>
          <p:nvSpPr>
            <p:cNvPr id="80" name="TextBox 79"/>
            <p:cNvSpPr txBox="1"/>
            <p:nvPr/>
          </p:nvSpPr>
          <p:spPr>
            <a:xfrm>
              <a:off x="1717018" y="1961700"/>
              <a:ext cx="437940" cy="369332"/>
            </a:xfrm>
            <a:prstGeom prst="rect">
              <a:avLst/>
            </a:prstGeom>
            <a:noFill/>
          </p:spPr>
          <p:txBody>
            <a:bodyPr wrap="none" rtlCol="0">
              <a:spAutoFit/>
            </a:bodyPr>
            <a:lstStyle/>
            <a:p>
              <a:r>
                <a:rPr lang="en-IN" b="1" dirty="0"/>
                <a:t>V2</a:t>
              </a:r>
              <a:endParaRPr lang="en-US" b="1" dirty="0"/>
            </a:p>
          </p:txBody>
        </p:sp>
        <p:sp>
          <p:nvSpPr>
            <p:cNvPr id="81" name="TextBox 80"/>
            <p:cNvSpPr txBox="1"/>
            <p:nvPr/>
          </p:nvSpPr>
          <p:spPr>
            <a:xfrm>
              <a:off x="2448801" y="2368026"/>
              <a:ext cx="437940" cy="369332"/>
            </a:xfrm>
            <a:prstGeom prst="rect">
              <a:avLst/>
            </a:prstGeom>
            <a:noFill/>
          </p:spPr>
          <p:txBody>
            <a:bodyPr wrap="none" rtlCol="0">
              <a:spAutoFit/>
            </a:bodyPr>
            <a:lstStyle/>
            <a:p>
              <a:r>
                <a:rPr lang="en-IN" b="1" dirty="0"/>
                <a:t>V5</a:t>
              </a:r>
              <a:endParaRPr lang="en-US" b="1" dirty="0"/>
            </a:p>
          </p:txBody>
        </p:sp>
        <p:sp>
          <p:nvSpPr>
            <p:cNvPr id="82" name="TextBox 81"/>
            <p:cNvSpPr txBox="1"/>
            <p:nvPr/>
          </p:nvSpPr>
          <p:spPr>
            <a:xfrm>
              <a:off x="2442520" y="2716769"/>
              <a:ext cx="437940" cy="369332"/>
            </a:xfrm>
            <a:prstGeom prst="rect">
              <a:avLst/>
            </a:prstGeom>
            <a:noFill/>
          </p:spPr>
          <p:txBody>
            <a:bodyPr wrap="none" rtlCol="0">
              <a:spAutoFit/>
            </a:bodyPr>
            <a:lstStyle/>
            <a:p>
              <a:r>
                <a:rPr lang="en-IN" b="1" dirty="0"/>
                <a:t>V6</a:t>
              </a:r>
              <a:endParaRPr lang="en-US" b="1" dirty="0"/>
            </a:p>
          </p:txBody>
        </p:sp>
        <p:sp>
          <p:nvSpPr>
            <p:cNvPr id="83" name="TextBox 82"/>
            <p:cNvSpPr txBox="1"/>
            <p:nvPr/>
          </p:nvSpPr>
          <p:spPr>
            <a:xfrm>
              <a:off x="1711519" y="3110990"/>
              <a:ext cx="437940" cy="369332"/>
            </a:xfrm>
            <a:prstGeom prst="rect">
              <a:avLst/>
            </a:prstGeom>
            <a:noFill/>
          </p:spPr>
          <p:txBody>
            <a:bodyPr wrap="none" rtlCol="0">
              <a:spAutoFit/>
            </a:bodyPr>
            <a:lstStyle/>
            <a:p>
              <a:r>
                <a:rPr lang="en-IN" b="1" dirty="0"/>
                <a:t>V3</a:t>
              </a:r>
              <a:endParaRPr lang="en-US" b="1" dirty="0"/>
            </a:p>
          </p:txBody>
        </p:sp>
        <p:sp>
          <p:nvSpPr>
            <p:cNvPr id="84" name="TextBox 83"/>
            <p:cNvSpPr txBox="1"/>
            <p:nvPr/>
          </p:nvSpPr>
          <p:spPr>
            <a:xfrm>
              <a:off x="1718590" y="3491984"/>
              <a:ext cx="437940" cy="369332"/>
            </a:xfrm>
            <a:prstGeom prst="rect">
              <a:avLst/>
            </a:prstGeom>
            <a:noFill/>
          </p:spPr>
          <p:txBody>
            <a:bodyPr wrap="none" rtlCol="0">
              <a:spAutoFit/>
            </a:bodyPr>
            <a:lstStyle/>
            <a:p>
              <a:r>
                <a:rPr lang="en-IN" b="1" dirty="0"/>
                <a:t>V4</a:t>
              </a:r>
              <a:endParaRPr lang="en-US" b="1" dirty="0"/>
            </a:p>
          </p:txBody>
        </p:sp>
        <p:sp>
          <p:nvSpPr>
            <p:cNvPr id="85" name="TextBox 84"/>
            <p:cNvSpPr txBox="1"/>
            <p:nvPr/>
          </p:nvSpPr>
          <p:spPr>
            <a:xfrm>
              <a:off x="1185659" y="3890948"/>
              <a:ext cx="437940" cy="369332"/>
            </a:xfrm>
            <a:prstGeom prst="rect">
              <a:avLst/>
            </a:prstGeom>
            <a:noFill/>
          </p:spPr>
          <p:txBody>
            <a:bodyPr wrap="none" rtlCol="0">
              <a:spAutoFit/>
            </a:bodyPr>
            <a:lstStyle/>
            <a:p>
              <a:r>
                <a:rPr lang="en-IN" b="1" dirty="0"/>
                <a:t>V7</a:t>
              </a:r>
              <a:endParaRPr lang="en-US" b="1" dirty="0"/>
            </a:p>
          </p:txBody>
        </p:sp>
        <p:sp>
          <p:nvSpPr>
            <p:cNvPr id="86" name="TextBox 85"/>
            <p:cNvSpPr txBox="1"/>
            <p:nvPr/>
          </p:nvSpPr>
          <p:spPr>
            <a:xfrm>
              <a:off x="1718590" y="4234934"/>
              <a:ext cx="437940" cy="369332"/>
            </a:xfrm>
            <a:prstGeom prst="rect">
              <a:avLst/>
            </a:prstGeom>
            <a:noFill/>
          </p:spPr>
          <p:txBody>
            <a:bodyPr wrap="none" rtlCol="0">
              <a:spAutoFit/>
            </a:bodyPr>
            <a:lstStyle/>
            <a:p>
              <a:r>
                <a:rPr lang="en-IN" b="1" dirty="0"/>
                <a:t>V8</a:t>
              </a:r>
              <a:endParaRPr lang="en-US" b="1" dirty="0"/>
            </a:p>
          </p:txBody>
        </p:sp>
        <p:sp>
          <p:nvSpPr>
            <p:cNvPr id="87" name="TextBox 86"/>
            <p:cNvSpPr txBox="1"/>
            <p:nvPr/>
          </p:nvSpPr>
          <p:spPr>
            <a:xfrm>
              <a:off x="1711519" y="4638114"/>
              <a:ext cx="437940" cy="369332"/>
            </a:xfrm>
            <a:prstGeom prst="rect">
              <a:avLst/>
            </a:prstGeom>
            <a:noFill/>
          </p:spPr>
          <p:txBody>
            <a:bodyPr wrap="none" rtlCol="0">
              <a:spAutoFit/>
            </a:bodyPr>
            <a:lstStyle/>
            <a:p>
              <a:r>
                <a:rPr lang="en-IN" b="1" dirty="0"/>
                <a:t>V9</a:t>
              </a:r>
              <a:endParaRPr lang="en-US" b="1" dirty="0"/>
            </a:p>
          </p:txBody>
        </p:sp>
        <p:sp>
          <p:nvSpPr>
            <p:cNvPr id="88" name="TextBox 87"/>
            <p:cNvSpPr txBox="1"/>
            <p:nvPr/>
          </p:nvSpPr>
          <p:spPr>
            <a:xfrm>
              <a:off x="2350200" y="5025710"/>
              <a:ext cx="554960" cy="369332"/>
            </a:xfrm>
            <a:prstGeom prst="rect">
              <a:avLst/>
            </a:prstGeom>
            <a:noFill/>
          </p:spPr>
          <p:txBody>
            <a:bodyPr wrap="none" rtlCol="0">
              <a:spAutoFit/>
            </a:bodyPr>
            <a:lstStyle/>
            <a:p>
              <a:r>
                <a:rPr lang="en-IN" b="1" dirty="0"/>
                <a:t>V10</a:t>
              </a:r>
              <a:endParaRPr lang="en-US" b="1" dirty="0"/>
            </a:p>
          </p:txBody>
        </p:sp>
      </p:grpSp>
      <p:sp>
        <p:nvSpPr>
          <p:cNvPr id="89" name="TextBox 88"/>
          <p:cNvSpPr txBox="1"/>
          <p:nvPr/>
        </p:nvSpPr>
        <p:spPr>
          <a:xfrm>
            <a:off x="3200400" y="6096000"/>
            <a:ext cx="2514086" cy="400110"/>
          </a:xfrm>
          <a:prstGeom prst="rect">
            <a:avLst/>
          </a:prstGeom>
          <a:noFill/>
        </p:spPr>
        <p:txBody>
          <a:bodyPr wrap="none" rtlCol="0">
            <a:spAutoFit/>
          </a:bodyPr>
          <a:lstStyle/>
          <a:p>
            <a:r>
              <a:rPr lang="en-IN" sz="2000" dirty="0"/>
              <a:t>Nesting of Parenthesis</a:t>
            </a:r>
            <a:endParaRPr lang="en-US" sz="2000" dirty="0"/>
          </a:p>
        </p:txBody>
      </p:sp>
      <p:sp>
        <p:nvSpPr>
          <p:cNvPr id="90" name="TextBox 89"/>
          <p:cNvSpPr txBox="1"/>
          <p:nvPr/>
        </p:nvSpPr>
        <p:spPr>
          <a:xfrm>
            <a:off x="5714486" y="965122"/>
            <a:ext cx="3102452" cy="400110"/>
          </a:xfrm>
          <a:prstGeom prst="rect">
            <a:avLst/>
          </a:prstGeom>
          <a:noFill/>
        </p:spPr>
        <p:txBody>
          <a:bodyPr wrap="none" rtlCol="0">
            <a:spAutoFit/>
          </a:bodyPr>
          <a:lstStyle/>
          <a:p>
            <a:r>
              <a:rPr lang="en-IN" sz="2000" dirty="0"/>
              <a:t>Like a table Content of Book</a:t>
            </a:r>
            <a:endParaRPr lang="en-US" sz="2000" dirty="0"/>
          </a:p>
        </p:txBody>
      </p:sp>
    </p:spTree>
    <p:extLst>
      <p:ext uri="{BB962C8B-B14F-4D97-AF65-F5344CB8AC3E}">
        <p14:creationId xmlns:p14="http://schemas.microsoft.com/office/powerpoint/2010/main" val="106565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6" grpId="0"/>
      <p:bldP spid="37" grpId="0"/>
      <p:bldP spid="38" grpId="0"/>
      <p:bldP spid="39" grpId="0"/>
      <p:bldP spid="40" grpId="0"/>
      <p:bldP spid="41" grpId="0"/>
      <p:bldP spid="42" grpId="0"/>
      <p:bldP spid="89"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Format</a:t>
            </a:r>
          </a:p>
        </p:txBody>
      </p:sp>
      <p:grpSp>
        <p:nvGrpSpPr>
          <p:cNvPr id="4" name="Group 3"/>
          <p:cNvGrpSpPr/>
          <p:nvPr/>
        </p:nvGrpSpPr>
        <p:grpSpPr>
          <a:xfrm>
            <a:off x="457200" y="1275278"/>
            <a:ext cx="3886200" cy="2678807"/>
            <a:chOff x="4724400" y="997669"/>
            <a:chExt cx="3886200" cy="2678807"/>
          </a:xfrm>
        </p:grpSpPr>
        <mc:AlternateContent xmlns:mc="http://schemas.openxmlformats.org/markup-compatibility/2006" xmlns:a14="http://schemas.microsoft.com/office/drawing/2010/main">
          <mc:Choice Requires="a14">
            <p:sp>
              <p:nvSpPr>
                <p:cNvPr id="5" name="Oval 4"/>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𝟎</m:t>
                            </m:r>
                          </m:sub>
                        </m:sSub>
                      </m:oMath>
                    </m:oMathPara>
                  </a14:m>
                  <a:endParaRPr lang="en-US" b="1" dirty="0"/>
                </a:p>
              </p:txBody>
            </p:sp>
          </mc:Choice>
          <mc:Fallback xmlns="">
            <p:sp>
              <p:nvSpPr>
                <p:cNvPr id="149" name="Oval 148"/>
                <p:cNvSpPr>
                  <a:spLocks noRot="1" noChangeAspect="1" noMove="1" noResize="1" noEditPoints="1" noAdjustHandles="1" noChangeArrowheads="1" noChangeShapeType="1" noTextEdit="1"/>
                </p:cNvSpPr>
                <p:nvPr/>
              </p:nvSpPr>
              <p:spPr>
                <a:xfrm>
                  <a:off x="6781800" y="997669"/>
                  <a:ext cx="381000" cy="381000"/>
                </a:xfrm>
                <a:prstGeom prst="ellipse">
                  <a:avLst/>
                </a:prstGeom>
                <a:blipFill rotWithShape="0">
                  <a:blip r:embed="rId2"/>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m:t>
                            </m:r>
                          </m:sub>
                        </m:sSub>
                      </m:oMath>
                    </m:oMathPara>
                  </a14:m>
                  <a:endParaRPr lang="en-US" b="1" dirty="0"/>
                </a:p>
              </p:txBody>
            </p:sp>
          </mc:Choice>
          <mc:Fallback xmlns="">
            <p:sp>
              <p:nvSpPr>
                <p:cNvPr id="150" name="Oval 149"/>
                <p:cNvSpPr>
                  <a:spLocks noRot="1" noChangeAspect="1" noMove="1" noResize="1" noEditPoints="1" noAdjustHandles="1" noChangeArrowheads="1" noChangeShapeType="1" noTextEdit="1"/>
                </p:cNvSpPr>
                <p:nvPr/>
              </p:nvSpPr>
              <p:spPr>
                <a:xfrm>
                  <a:off x="6172200" y="1683578"/>
                  <a:ext cx="381000" cy="381000"/>
                </a:xfrm>
                <a:prstGeom prst="ellipse">
                  <a:avLst/>
                </a:prstGeom>
                <a:blipFill rotWithShape="0">
                  <a:blip r:embed="rId3"/>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𝟕</m:t>
                            </m:r>
                          </m:sub>
                        </m:sSub>
                      </m:oMath>
                    </m:oMathPara>
                  </a14:m>
                  <a:endParaRPr lang="en-US" b="1" dirty="0"/>
                </a:p>
              </p:txBody>
            </p:sp>
          </mc:Choice>
          <mc:Fallback xmlns="">
            <p:sp>
              <p:nvSpPr>
                <p:cNvPr id="152" name="Oval 151"/>
                <p:cNvSpPr>
                  <a:spLocks noRot="1" noChangeAspect="1" noMove="1" noResize="1" noEditPoints="1" noAdjustHandles="1" noChangeArrowheads="1" noChangeShapeType="1" noTextEdit="1"/>
                </p:cNvSpPr>
                <p:nvPr/>
              </p:nvSpPr>
              <p:spPr>
                <a:xfrm>
                  <a:off x="7489680" y="1659835"/>
                  <a:ext cx="381000" cy="381000"/>
                </a:xfrm>
                <a:prstGeom prst="ellipse">
                  <a:avLst/>
                </a:prstGeom>
                <a:blipFill rotWithShape="0">
                  <a:blip r:embed="rId4"/>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08766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𝟐</m:t>
                            </m:r>
                          </m:sub>
                        </m:sSub>
                      </m:oMath>
                    </m:oMathPara>
                  </a14:m>
                  <a:endParaRPr lang="en-US" b="1" dirty="0"/>
                </a:p>
              </p:txBody>
            </p:sp>
          </mc:Choice>
          <mc:Fallback xmlns="">
            <p:sp>
              <p:nvSpPr>
                <p:cNvPr id="153" name="Oval 152"/>
                <p:cNvSpPr>
                  <a:spLocks noRot="1" noChangeAspect="1" noMove="1" noResize="1" noEditPoints="1" noAdjustHandles="1" noChangeArrowheads="1" noChangeShapeType="1" noTextEdit="1"/>
                </p:cNvSpPr>
                <p:nvPr/>
              </p:nvSpPr>
              <p:spPr>
                <a:xfrm>
                  <a:off x="5087660" y="2491645"/>
                  <a:ext cx="381000" cy="381000"/>
                </a:xfrm>
                <a:prstGeom prst="ellipse">
                  <a:avLst/>
                </a:prstGeom>
                <a:blipFill rotWithShape="0">
                  <a:blip r:embed="rId5"/>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844009"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𝟑</m:t>
                            </m:r>
                          </m:sub>
                        </m:sSub>
                      </m:oMath>
                    </m:oMathPara>
                  </a14:m>
                  <a:endParaRPr lang="en-US" b="1" dirty="0"/>
                </a:p>
              </p:txBody>
            </p:sp>
          </mc:Choice>
          <mc:Fallback xmlns="">
            <p:sp>
              <p:nvSpPr>
                <p:cNvPr id="154" name="Oval 153"/>
                <p:cNvSpPr>
                  <a:spLocks noRot="1" noChangeAspect="1" noMove="1" noResize="1" noEditPoints="1" noAdjustHandles="1" noChangeArrowheads="1" noChangeShapeType="1" noTextEdit="1"/>
                </p:cNvSpPr>
                <p:nvPr/>
              </p:nvSpPr>
              <p:spPr>
                <a:xfrm>
                  <a:off x="5844009" y="2483965"/>
                  <a:ext cx="381000" cy="381000"/>
                </a:xfrm>
                <a:prstGeom prst="ellipse">
                  <a:avLst/>
                </a:prstGeom>
                <a:blipFill rotWithShape="0">
                  <a:blip r:embed="rId6"/>
                  <a:stretch>
                    <a:fillRect l="-1493"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6553200" y="248396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𝟒</m:t>
                            </m:r>
                          </m:sub>
                        </m:sSub>
                      </m:oMath>
                    </m:oMathPara>
                  </a14:m>
                  <a:endParaRPr lang="en-US" b="1" dirty="0"/>
                </a:p>
              </p:txBody>
            </p:sp>
          </mc:Choice>
          <mc:Fallback xmlns="">
            <p:sp>
              <p:nvSpPr>
                <p:cNvPr id="155" name="Oval 154"/>
                <p:cNvSpPr>
                  <a:spLocks noRot="1" noChangeAspect="1" noMove="1" noResize="1" noEditPoints="1" noAdjustHandles="1" noChangeArrowheads="1" noChangeShapeType="1" noTextEdit="1"/>
                </p:cNvSpPr>
                <p:nvPr/>
              </p:nvSpPr>
              <p:spPr>
                <a:xfrm>
                  <a:off x="6553200" y="2483965"/>
                  <a:ext cx="381000" cy="381000"/>
                </a:xfrm>
                <a:prstGeom prst="ellipse">
                  <a:avLst/>
                </a:prstGeom>
                <a:blipFill rotWithShape="0">
                  <a:blip r:embed="rId7"/>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𝟖</m:t>
                            </m:r>
                          </m:sub>
                        </m:sSub>
                      </m:oMath>
                    </m:oMathPara>
                  </a14:m>
                  <a:endParaRPr lang="en-US" b="1" dirty="0"/>
                </a:p>
              </p:txBody>
            </p:sp>
          </mc:Choice>
          <mc:Fallback xmlns="">
            <p:sp>
              <p:nvSpPr>
                <p:cNvPr id="156" name="Oval 155"/>
                <p:cNvSpPr>
                  <a:spLocks noRot="1" noChangeAspect="1" noMove="1" noResize="1" noEditPoints="1" noAdjustHandles="1" noChangeArrowheads="1" noChangeShapeType="1" noTextEdit="1"/>
                </p:cNvSpPr>
                <p:nvPr/>
              </p:nvSpPr>
              <p:spPr>
                <a:xfrm>
                  <a:off x="7218226" y="2491645"/>
                  <a:ext cx="381000" cy="381000"/>
                </a:xfrm>
                <a:prstGeom prst="ellipse">
                  <a:avLst/>
                </a:prstGeom>
                <a:blipFill rotWithShape="0">
                  <a:blip r:embed="rId8"/>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𝟗</m:t>
                            </m:r>
                          </m:sub>
                        </m:sSub>
                      </m:oMath>
                    </m:oMathPara>
                  </a14:m>
                  <a:endParaRPr lang="en-US" b="1" dirty="0"/>
                </a:p>
              </p:txBody>
            </p:sp>
          </mc:Choice>
          <mc:Fallback xmlns="">
            <p:sp>
              <p:nvSpPr>
                <p:cNvPr id="158" name="Oval 157"/>
                <p:cNvSpPr>
                  <a:spLocks noRot="1" noChangeAspect="1" noMove="1" noResize="1" noEditPoints="1" noAdjustHandles="1" noChangeArrowheads="1" noChangeShapeType="1" noTextEdit="1"/>
                </p:cNvSpPr>
                <p:nvPr/>
              </p:nvSpPr>
              <p:spPr>
                <a:xfrm>
                  <a:off x="7927417" y="2491645"/>
                  <a:ext cx="381000" cy="381000"/>
                </a:xfrm>
                <a:prstGeom prst="ellipse">
                  <a:avLst/>
                </a:prstGeom>
                <a:blipFill rotWithShape="0">
                  <a:blip r:embed="rId9"/>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47244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𝟓</m:t>
                            </m:r>
                          </m:sub>
                        </m:sSub>
                      </m:oMath>
                    </m:oMathPara>
                  </a14:m>
                  <a:endParaRPr lang="en-US" b="1" dirty="0"/>
                </a:p>
              </p:txBody>
            </p:sp>
          </mc:Choice>
          <mc:Fallback xmlns="">
            <p:sp>
              <p:nvSpPr>
                <p:cNvPr id="159" name="Oval 158"/>
                <p:cNvSpPr>
                  <a:spLocks noRot="1" noChangeAspect="1" noMove="1" noResize="1" noEditPoints="1" noAdjustHandles="1" noChangeArrowheads="1" noChangeShapeType="1" noTextEdit="1"/>
                </p:cNvSpPr>
                <p:nvPr/>
              </p:nvSpPr>
              <p:spPr>
                <a:xfrm>
                  <a:off x="4724400" y="3291547"/>
                  <a:ext cx="381000" cy="381000"/>
                </a:xfrm>
                <a:prstGeom prst="ellipse">
                  <a:avLst/>
                </a:prstGeom>
                <a:blipFill rotWithShape="0">
                  <a:blip r:embed="rId10"/>
                  <a:stretch>
                    <a:fillRect l="-3030"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5486400" y="32954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𝟔</m:t>
                            </m:r>
                          </m:sub>
                        </m:sSub>
                      </m:oMath>
                    </m:oMathPara>
                  </a14:m>
                  <a:endParaRPr lang="en-US" b="1" dirty="0"/>
                </a:p>
              </p:txBody>
            </p:sp>
          </mc:Choice>
          <mc:Fallback xmlns="">
            <p:sp>
              <p:nvSpPr>
                <p:cNvPr id="160" name="Oval 159"/>
                <p:cNvSpPr>
                  <a:spLocks noRot="1" noChangeAspect="1" noMove="1" noResize="1" noEditPoints="1" noAdjustHandles="1" noChangeArrowheads="1" noChangeShapeType="1" noTextEdit="1"/>
                </p:cNvSpPr>
                <p:nvPr/>
              </p:nvSpPr>
              <p:spPr>
                <a:xfrm>
                  <a:off x="5486400" y="3295476"/>
                  <a:ext cx="381000" cy="381000"/>
                </a:xfrm>
                <a:prstGeom prst="ellipse">
                  <a:avLst/>
                </a:prstGeom>
                <a:blipFill rotWithShape="0">
                  <a:blip r:embed="rId11"/>
                  <a:stretch>
                    <a:fillRect l="-3030" r="-15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8229600" y="329154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  </m:t>
                            </m:r>
                            <m:r>
                              <a:rPr lang="en-IN" b="1" i="1" smtClean="0">
                                <a:latin typeface="Cambria Math" panose="02040503050406030204" pitchFamily="18" charset="0"/>
                              </a:rPr>
                              <m:t>𝑽</m:t>
                            </m:r>
                          </m:e>
                          <m:sub>
                            <m:r>
                              <a:rPr lang="en-IN" b="1" i="1" smtClean="0">
                                <a:latin typeface="Cambria Math" panose="02040503050406030204" pitchFamily="18" charset="0"/>
                              </a:rPr>
                              <m:t>𝟏𝟎</m:t>
                            </m:r>
                          </m:sub>
                        </m:sSub>
                      </m:oMath>
                    </m:oMathPara>
                  </a14:m>
                  <a:endParaRPr lang="en-US" b="1" dirty="0"/>
                </a:p>
              </p:txBody>
            </p:sp>
          </mc:Choice>
          <mc:Fallback xmlns="">
            <p:sp>
              <p:nvSpPr>
                <p:cNvPr id="162" name="Oval 161"/>
                <p:cNvSpPr>
                  <a:spLocks noRot="1" noChangeAspect="1" noMove="1" noResize="1" noEditPoints="1" noAdjustHandles="1" noChangeArrowheads="1" noChangeShapeType="1" noTextEdit="1"/>
                </p:cNvSpPr>
                <p:nvPr/>
              </p:nvSpPr>
              <p:spPr>
                <a:xfrm>
                  <a:off x="8229600" y="3291547"/>
                  <a:ext cx="381000" cy="381000"/>
                </a:xfrm>
                <a:prstGeom prst="ellipse">
                  <a:avLst/>
                </a:prstGeom>
                <a:blipFill rotWithShape="0">
                  <a:blip r:embed="rId12"/>
                  <a:stretch>
                    <a:fillRect l="-15152" r="-15152"/>
                  </a:stretch>
                </a:blipFill>
              </p:spPr>
              <p:txBody>
                <a:bodyPr/>
                <a:lstStyle/>
                <a:p>
                  <a:r>
                    <a:rPr lang="en-IN">
                      <a:noFill/>
                    </a:rPr>
                    <a:t> </a:t>
                  </a:r>
                </a:p>
              </p:txBody>
            </p:sp>
          </mc:Fallback>
        </mc:AlternateContent>
        <p:cxnSp>
          <p:nvCxnSpPr>
            <p:cNvPr id="16" name="Straight Arrow Connector 15"/>
            <p:cNvCxnSpPr>
              <a:stCxn id="6" idx="3"/>
              <a:endCxn id="8" idx="0"/>
            </p:cNvCxnSpPr>
            <p:nvPr/>
          </p:nvCxnSpPr>
          <p:spPr>
            <a:xfrm flipH="1">
              <a:off x="5278160" y="2008782"/>
              <a:ext cx="9498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6"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4"/>
              <a:endCxn id="9" idx="0"/>
            </p:cNvCxnSpPr>
            <p:nvPr/>
          </p:nvCxnSpPr>
          <p:spPr>
            <a:xfrm flipH="1">
              <a:off x="6034509" y="2064578"/>
              <a:ext cx="328191" cy="4193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5"/>
              <a:endCxn id="10" idx="1"/>
            </p:cNvCxnSpPr>
            <p:nvPr/>
          </p:nvCxnSpPr>
          <p:spPr>
            <a:xfrm>
              <a:off x="6497404" y="2008782"/>
              <a:ext cx="111592" cy="5309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1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5"/>
              <a:endCxn id="1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13" idx="0"/>
            </p:cNvCxnSpPr>
            <p:nvPr/>
          </p:nvCxnSpPr>
          <p:spPr>
            <a:xfrm flipH="1">
              <a:off x="4914900" y="2816849"/>
              <a:ext cx="228556"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4" idx="0"/>
            </p:cNvCxnSpPr>
            <p:nvPr/>
          </p:nvCxnSpPr>
          <p:spPr>
            <a:xfrm>
              <a:off x="5412864" y="2816849"/>
              <a:ext cx="264036" cy="4786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2" idx="5"/>
              <a:endCxn id="15" idx="0"/>
            </p:cNvCxnSpPr>
            <p:nvPr/>
          </p:nvCxnSpPr>
          <p:spPr>
            <a:xfrm>
              <a:off x="8252621" y="2816849"/>
              <a:ext cx="167479" cy="4746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TextBox 25"/>
          <p:cNvSpPr txBox="1"/>
          <p:nvPr/>
        </p:nvSpPr>
        <p:spPr>
          <a:xfrm>
            <a:off x="4648200" y="996910"/>
            <a:ext cx="301686" cy="369332"/>
          </a:xfrm>
          <a:prstGeom prst="rect">
            <a:avLst/>
          </a:prstGeom>
          <a:noFill/>
        </p:spPr>
        <p:txBody>
          <a:bodyPr wrap="none" rtlCol="0">
            <a:spAutoFit/>
          </a:bodyPr>
          <a:lstStyle/>
          <a:p>
            <a:pPr algn="ctr"/>
            <a:r>
              <a:rPr lang="en-IN" b="1" dirty="0">
                <a:solidFill>
                  <a:srgbClr val="FF0000"/>
                </a:solidFill>
              </a:rPr>
              <a:t>1</a:t>
            </a:r>
            <a:endParaRPr lang="en-US" b="1" dirty="0">
              <a:solidFill>
                <a:srgbClr val="FF0000"/>
              </a:solidFill>
            </a:endParaRPr>
          </a:p>
        </p:txBody>
      </p:sp>
      <p:sp>
        <p:nvSpPr>
          <p:cNvPr id="27" name="TextBox 26"/>
          <p:cNvSpPr txBox="1"/>
          <p:nvPr/>
        </p:nvSpPr>
        <p:spPr>
          <a:xfrm>
            <a:off x="4831023" y="990600"/>
            <a:ext cx="399468" cy="369332"/>
          </a:xfrm>
          <a:prstGeom prst="rect">
            <a:avLst/>
          </a:prstGeom>
          <a:noFill/>
        </p:spPr>
        <p:txBody>
          <a:bodyPr wrap="none" rtlCol="0">
            <a:spAutoFit/>
          </a:bodyPr>
          <a:lstStyle/>
          <a:p>
            <a:pPr algn="ctr"/>
            <a:r>
              <a:rPr lang="en-IN" b="1" dirty="0">
                <a:solidFill>
                  <a:srgbClr val="FF0000"/>
                </a:solidFill>
              </a:rPr>
              <a:t>V</a:t>
            </a:r>
            <a:r>
              <a:rPr lang="en-IN" b="1" baseline="-25000" dirty="0">
                <a:solidFill>
                  <a:srgbClr val="FF0000"/>
                </a:solidFill>
              </a:rPr>
              <a:t>0</a:t>
            </a:r>
            <a:endParaRPr lang="en-US" b="1" baseline="-25000" dirty="0">
              <a:solidFill>
                <a:srgbClr val="FF0000"/>
              </a:solidFill>
            </a:endParaRPr>
          </a:p>
        </p:txBody>
      </p:sp>
      <p:sp>
        <p:nvSpPr>
          <p:cNvPr id="28" name="TextBox 27"/>
          <p:cNvSpPr txBox="1"/>
          <p:nvPr/>
        </p:nvSpPr>
        <p:spPr>
          <a:xfrm>
            <a:off x="5105400" y="1301710"/>
            <a:ext cx="301686" cy="369332"/>
          </a:xfrm>
          <a:prstGeom prst="rect">
            <a:avLst/>
          </a:prstGeom>
          <a:noFill/>
        </p:spPr>
        <p:txBody>
          <a:bodyPr wrap="none" rtlCol="0">
            <a:spAutoFit/>
          </a:bodyPr>
          <a:lstStyle/>
          <a:p>
            <a:pPr algn="ctr"/>
            <a:r>
              <a:rPr lang="en-IN" b="1" dirty="0"/>
              <a:t>2</a:t>
            </a:r>
            <a:endParaRPr lang="en-US" b="1" dirty="0"/>
          </a:p>
        </p:txBody>
      </p:sp>
      <p:sp>
        <p:nvSpPr>
          <p:cNvPr id="29" name="TextBox 28"/>
          <p:cNvSpPr txBox="1"/>
          <p:nvPr/>
        </p:nvSpPr>
        <p:spPr>
          <a:xfrm>
            <a:off x="5288223" y="1295400"/>
            <a:ext cx="399468" cy="369332"/>
          </a:xfrm>
          <a:prstGeom prst="rect">
            <a:avLst/>
          </a:prstGeom>
          <a:noFill/>
        </p:spPr>
        <p:txBody>
          <a:bodyPr wrap="none" rtlCol="0">
            <a:spAutoFit/>
          </a:bodyPr>
          <a:lstStyle/>
          <a:p>
            <a:pPr algn="ctr"/>
            <a:r>
              <a:rPr lang="en-IN" b="1" dirty="0"/>
              <a:t>V</a:t>
            </a:r>
            <a:r>
              <a:rPr lang="en-IN" b="1" baseline="-25000" dirty="0"/>
              <a:t>1</a:t>
            </a:r>
            <a:endParaRPr lang="en-US" b="1" baseline="-25000" dirty="0"/>
          </a:p>
        </p:txBody>
      </p:sp>
      <p:sp>
        <p:nvSpPr>
          <p:cNvPr id="30" name="TextBox 29"/>
          <p:cNvSpPr txBox="1"/>
          <p:nvPr/>
        </p:nvSpPr>
        <p:spPr>
          <a:xfrm>
            <a:off x="5105400" y="3440668"/>
            <a:ext cx="301686" cy="369332"/>
          </a:xfrm>
          <a:prstGeom prst="rect">
            <a:avLst/>
          </a:prstGeom>
          <a:noFill/>
        </p:spPr>
        <p:txBody>
          <a:bodyPr wrap="none" rtlCol="0">
            <a:spAutoFit/>
          </a:bodyPr>
          <a:lstStyle/>
          <a:p>
            <a:pPr algn="ctr"/>
            <a:r>
              <a:rPr lang="en-IN" b="1" dirty="0"/>
              <a:t>2</a:t>
            </a:r>
            <a:endParaRPr lang="en-US" b="1" dirty="0"/>
          </a:p>
        </p:txBody>
      </p:sp>
      <p:sp>
        <p:nvSpPr>
          <p:cNvPr id="31" name="TextBox 30"/>
          <p:cNvSpPr txBox="1"/>
          <p:nvPr/>
        </p:nvSpPr>
        <p:spPr>
          <a:xfrm>
            <a:off x="5288223" y="3434358"/>
            <a:ext cx="399468" cy="369332"/>
          </a:xfrm>
          <a:prstGeom prst="rect">
            <a:avLst/>
          </a:prstGeom>
          <a:noFill/>
        </p:spPr>
        <p:txBody>
          <a:bodyPr wrap="none" rtlCol="0">
            <a:spAutoFit/>
          </a:bodyPr>
          <a:lstStyle/>
          <a:p>
            <a:pPr algn="ctr"/>
            <a:r>
              <a:rPr lang="en-IN" b="1" dirty="0"/>
              <a:t>V</a:t>
            </a:r>
            <a:r>
              <a:rPr lang="en-IN" b="1" baseline="-25000" dirty="0"/>
              <a:t>7</a:t>
            </a:r>
            <a:endParaRPr lang="en-US" b="1" baseline="-25000" dirty="0"/>
          </a:p>
        </p:txBody>
      </p:sp>
      <p:sp>
        <p:nvSpPr>
          <p:cNvPr id="32" name="TextBox 31"/>
          <p:cNvSpPr txBox="1"/>
          <p:nvPr/>
        </p:nvSpPr>
        <p:spPr>
          <a:xfrm>
            <a:off x="5589909" y="1535668"/>
            <a:ext cx="301686" cy="369332"/>
          </a:xfrm>
          <a:prstGeom prst="rect">
            <a:avLst/>
          </a:prstGeom>
          <a:noFill/>
        </p:spPr>
        <p:txBody>
          <a:bodyPr wrap="none" rtlCol="0">
            <a:spAutoFit/>
          </a:bodyPr>
          <a:lstStyle/>
          <a:p>
            <a:pPr algn="ctr"/>
            <a:r>
              <a:rPr lang="en-IN" b="1" dirty="0">
                <a:solidFill>
                  <a:schemeClr val="accent4"/>
                </a:solidFill>
              </a:rPr>
              <a:t>3</a:t>
            </a:r>
            <a:endParaRPr lang="en-US" b="1" dirty="0">
              <a:solidFill>
                <a:schemeClr val="accent4"/>
              </a:solidFill>
            </a:endParaRPr>
          </a:p>
        </p:txBody>
      </p:sp>
      <p:sp>
        <p:nvSpPr>
          <p:cNvPr id="33" name="TextBox 32"/>
          <p:cNvSpPr txBox="1"/>
          <p:nvPr/>
        </p:nvSpPr>
        <p:spPr>
          <a:xfrm>
            <a:off x="5772732" y="1529358"/>
            <a:ext cx="399468" cy="369332"/>
          </a:xfrm>
          <a:prstGeom prst="rect">
            <a:avLst/>
          </a:prstGeom>
          <a:noFill/>
        </p:spPr>
        <p:txBody>
          <a:bodyPr wrap="none" rtlCol="0">
            <a:spAutoFit/>
          </a:bodyPr>
          <a:lstStyle/>
          <a:p>
            <a:pPr algn="ctr"/>
            <a:r>
              <a:rPr lang="en-IN" b="1" dirty="0">
                <a:solidFill>
                  <a:schemeClr val="accent4"/>
                </a:solidFill>
              </a:rPr>
              <a:t>V</a:t>
            </a:r>
            <a:r>
              <a:rPr lang="en-IN" b="1" baseline="-25000" dirty="0">
                <a:solidFill>
                  <a:schemeClr val="accent4"/>
                </a:solidFill>
              </a:rPr>
              <a:t>2</a:t>
            </a:r>
            <a:endParaRPr lang="en-US" b="1" baseline="-25000" dirty="0">
              <a:solidFill>
                <a:schemeClr val="accent4"/>
              </a:solidFill>
            </a:endParaRPr>
          </a:p>
        </p:txBody>
      </p:sp>
      <p:sp>
        <p:nvSpPr>
          <p:cNvPr id="34" name="TextBox 33"/>
          <p:cNvSpPr txBox="1"/>
          <p:nvPr/>
        </p:nvSpPr>
        <p:spPr>
          <a:xfrm>
            <a:off x="5666109" y="2602468"/>
            <a:ext cx="301686" cy="369332"/>
          </a:xfrm>
          <a:prstGeom prst="rect">
            <a:avLst/>
          </a:prstGeom>
          <a:noFill/>
        </p:spPr>
        <p:txBody>
          <a:bodyPr wrap="none" rtlCol="0">
            <a:spAutoFit/>
          </a:bodyPr>
          <a:lstStyle/>
          <a:p>
            <a:pPr algn="ctr"/>
            <a:r>
              <a:rPr lang="en-IN" b="1" dirty="0">
                <a:solidFill>
                  <a:schemeClr val="accent4"/>
                </a:solidFill>
              </a:rPr>
              <a:t>3</a:t>
            </a:r>
            <a:endParaRPr lang="en-US" b="1" dirty="0">
              <a:solidFill>
                <a:schemeClr val="accent4"/>
              </a:solidFill>
            </a:endParaRPr>
          </a:p>
        </p:txBody>
      </p:sp>
      <p:sp>
        <p:nvSpPr>
          <p:cNvPr id="35" name="TextBox 34"/>
          <p:cNvSpPr txBox="1"/>
          <p:nvPr/>
        </p:nvSpPr>
        <p:spPr>
          <a:xfrm>
            <a:off x="5848932" y="2596158"/>
            <a:ext cx="399468" cy="369332"/>
          </a:xfrm>
          <a:prstGeom prst="rect">
            <a:avLst/>
          </a:prstGeom>
          <a:noFill/>
        </p:spPr>
        <p:txBody>
          <a:bodyPr wrap="none" rtlCol="0">
            <a:spAutoFit/>
          </a:bodyPr>
          <a:lstStyle/>
          <a:p>
            <a:pPr algn="ctr"/>
            <a:r>
              <a:rPr lang="en-IN" b="1" dirty="0">
                <a:solidFill>
                  <a:schemeClr val="accent4"/>
                </a:solidFill>
              </a:rPr>
              <a:t>V</a:t>
            </a:r>
            <a:r>
              <a:rPr lang="en-IN" b="1" baseline="-25000" dirty="0">
                <a:solidFill>
                  <a:schemeClr val="accent4"/>
                </a:solidFill>
              </a:rPr>
              <a:t>3</a:t>
            </a:r>
            <a:endParaRPr lang="en-US" b="1" baseline="-25000" dirty="0">
              <a:solidFill>
                <a:schemeClr val="accent4"/>
              </a:solidFill>
            </a:endParaRPr>
          </a:p>
        </p:txBody>
      </p:sp>
      <p:sp>
        <p:nvSpPr>
          <p:cNvPr id="36" name="TextBox 35"/>
          <p:cNvSpPr txBox="1"/>
          <p:nvPr/>
        </p:nvSpPr>
        <p:spPr>
          <a:xfrm>
            <a:off x="5672736" y="2983468"/>
            <a:ext cx="301686" cy="369332"/>
          </a:xfrm>
          <a:prstGeom prst="rect">
            <a:avLst/>
          </a:prstGeom>
          <a:noFill/>
        </p:spPr>
        <p:txBody>
          <a:bodyPr wrap="none" rtlCol="0">
            <a:spAutoFit/>
          </a:bodyPr>
          <a:lstStyle/>
          <a:p>
            <a:pPr algn="ctr"/>
            <a:r>
              <a:rPr lang="en-IN" b="1" dirty="0">
                <a:solidFill>
                  <a:schemeClr val="accent4"/>
                </a:solidFill>
              </a:rPr>
              <a:t>3</a:t>
            </a:r>
            <a:endParaRPr lang="en-US" b="1" dirty="0">
              <a:solidFill>
                <a:schemeClr val="accent4"/>
              </a:solidFill>
            </a:endParaRPr>
          </a:p>
        </p:txBody>
      </p:sp>
      <p:sp>
        <p:nvSpPr>
          <p:cNvPr id="37" name="TextBox 36"/>
          <p:cNvSpPr txBox="1"/>
          <p:nvPr/>
        </p:nvSpPr>
        <p:spPr>
          <a:xfrm>
            <a:off x="5855559" y="2977158"/>
            <a:ext cx="399468" cy="369332"/>
          </a:xfrm>
          <a:prstGeom prst="rect">
            <a:avLst/>
          </a:prstGeom>
          <a:noFill/>
        </p:spPr>
        <p:txBody>
          <a:bodyPr wrap="none" rtlCol="0">
            <a:spAutoFit/>
          </a:bodyPr>
          <a:lstStyle/>
          <a:p>
            <a:pPr algn="ctr"/>
            <a:r>
              <a:rPr lang="en-IN" b="1" dirty="0">
                <a:solidFill>
                  <a:schemeClr val="accent4"/>
                </a:solidFill>
              </a:rPr>
              <a:t>V</a:t>
            </a:r>
            <a:r>
              <a:rPr lang="en-IN" b="1" baseline="-25000" dirty="0">
                <a:solidFill>
                  <a:schemeClr val="accent4"/>
                </a:solidFill>
              </a:rPr>
              <a:t>4</a:t>
            </a:r>
            <a:endParaRPr lang="en-US" b="1" baseline="-25000" dirty="0">
              <a:solidFill>
                <a:schemeClr val="accent4"/>
              </a:solidFill>
            </a:endParaRPr>
          </a:p>
        </p:txBody>
      </p:sp>
      <p:sp>
        <p:nvSpPr>
          <p:cNvPr id="38" name="TextBox 37"/>
          <p:cNvSpPr txBox="1"/>
          <p:nvPr/>
        </p:nvSpPr>
        <p:spPr>
          <a:xfrm>
            <a:off x="5638800" y="3740110"/>
            <a:ext cx="301686" cy="369332"/>
          </a:xfrm>
          <a:prstGeom prst="rect">
            <a:avLst/>
          </a:prstGeom>
          <a:noFill/>
        </p:spPr>
        <p:txBody>
          <a:bodyPr wrap="none" rtlCol="0">
            <a:spAutoFit/>
          </a:bodyPr>
          <a:lstStyle/>
          <a:p>
            <a:pPr algn="ctr"/>
            <a:r>
              <a:rPr lang="en-IN" b="1" dirty="0">
                <a:solidFill>
                  <a:schemeClr val="accent4"/>
                </a:solidFill>
              </a:rPr>
              <a:t>3</a:t>
            </a:r>
            <a:endParaRPr lang="en-US" b="1" dirty="0">
              <a:solidFill>
                <a:schemeClr val="accent4"/>
              </a:solidFill>
            </a:endParaRPr>
          </a:p>
        </p:txBody>
      </p:sp>
      <p:sp>
        <p:nvSpPr>
          <p:cNvPr id="39" name="TextBox 38"/>
          <p:cNvSpPr txBox="1"/>
          <p:nvPr/>
        </p:nvSpPr>
        <p:spPr>
          <a:xfrm>
            <a:off x="5821623" y="3733800"/>
            <a:ext cx="399468" cy="369332"/>
          </a:xfrm>
          <a:prstGeom prst="rect">
            <a:avLst/>
          </a:prstGeom>
          <a:noFill/>
        </p:spPr>
        <p:txBody>
          <a:bodyPr wrap="none" rtlCol="0">
            <a:spAutoFit/>
          </a:bodyPr>
          <a:lstStyle/>
          <a:p>
            <a:pPr algn="ctr"/>
            <a:r>
              <a:rPr lang="en-IN" b="1" dirty="0">
                <a:solidFill>
                  <a:schemeClr val="accent4"/>
                </a:solidFill>
              </a:rPr>
              <a:t>V</a:t>
            </a:r>
            <a:r>
              <a:rPr lang="en-IN" b="1" baseline="-25000" dirty="0">
                <a:solidFill>
                  <a:schemeClr val="accent4"/>
                </a:solidFill>
              </a:rPr>
              <a:t>8</a:t>
            </a:r>
            <a:endParaRPr lang="en-US" b="1" baseline="-25000" dirty="0">
              <a:solidFill>
                <a:schemeClr val="accent4"/>
              </a:solidFill>
            </a:endParaRPr>
          </a:p>
        </p:txBody>
      </p:sp>
      <p:sp>
        <p:nvSpPr>
          <p:cNvPr id="40" name="TextBox 39"/>
          <p:cNvSpPr txBox="1"/>
          <p:nvPr/>
        </p:nvSpPr>
        <p:spPr>
          <a:xfrm>
            <a:off x="5645427" y="4121110"/>
            <a:ext cx="301686" cy="369332"/>
          </a:xfrm>
          <a:prstGeom prst="rect">
            <a:avLst/>
          </a:prstGeom>
          <a:noFill/>
        </p:spPr>
        <p:txBody>
          <a:bodyPr wrap="none" rtlCol="0">
            <a:spAutoFit/>
          </a:bodyPr>
          <a:lstStyle/>
          <a:p>
            <a:pPr algn="ctr"/>
            <a:r>
              <a:rPr lang="en-IN" b="1" dirty="0">
                <a:solidFill>
                  <a:schemeClr val="accent4"/>
                </a:solidFill>
              </a:rPr>
              <a:t>3</a:t>
            </a:r>
            <a:endParaRPr lang="en-US" b="1" dirty="0">
              <a:solidFill>
                <a:schemeClr val="accent4"/>
              </a:solidFill>
            </a:endParaRPr>
          </a:p>
        </p:txBody>
      </p:sp>
      <p:sp>
        <p:nvSpPr>
          <p:cNvPr id="41" name="TextBox 40"/>
          <p:cNvSpPr txBox="1"/>
          <p:nvPr/>
        </p:nvSpPr>
        <p:spPr>
          <a:xfrm>
            <a:off x="5828250" y="4114800"/>
            <a:ext cx="399468" cy="369332"/>
          </a:xfrm>
          <a:prstGeom prst="rect">
            <a:avLst/>
          </a:prstGeom>
          <a:noFill/>
        </p:spPr>
        <p:txBody>
          <a:bodyPr wrap="none" rtlCol="0">
            <a:spAutoFit/>
          </a:bodyPr>
          <a:lstStyle/>
          <a:p>
            <a:pPr algn="ctr"/>
            <a:r>
              <a:rPr lang="en-IN" b="1" dirty="0">
                <a:solidFill>
                  <a:schemeClr val="accent4"/>
                </a:solidFill>
              </a:rPr>
              <a:t>V</a:t>
            </a:r>
            <a:r>
              <a:rPr lang="en-IN" b="1" baseline="-25000" dirty="0">
                <a:solidFill>
                  <a:schemeClr val="accent4"/>
                </a:solidFill>
              </a:rPr>
              <a:t>9</a:t>
            </a:r>
            <a:endParaRPr lang="en-US" b="1" baseline="-25000" dirty="0">
              <a:solidFill>
                <a:schemeClr val="accent4"/>
              </a:solidFill>
            </a:endParaRPr>
          </a:p>
        </p:txBody>
      </p:sp>
      <p:sp>
        <p:nvSpPr>
          <p:cNvPr id="42" name="TextBox 41"/>
          <p:cNvSpPr txBox="1"/>
          <p:nvPr/>
        </p:nvSpPr>
        <p:spPr>
          <a:xfrm>
            <a:off x="6047109" y="1840468"/>
            <a:ext cx="301686" cy="369332"/>
          </a:xfrm>
          <a:prstGeom prst="rect">
            <a:avLst/>
          </a:prstGeom>
          <a:noFill/>
        </p:spPr>
        <p:txBody>
          <a:bodyPr wrap="none" rtlCol="0">
            <a:spAutoFit/>
          </a:bodyPr>
          <a:lstStyle/>
          <a:p>
            <a:pPr algn="ctr"/>
            <a:r>
              <a:rPr lang="en-IN" b="1" dirty="0">
                <a:solidFill>
                  <a:srgbClr val="C00000"/>
                </a:solidFill>
              </a:rPr>
              <a:t>4</a:t>
            </a:r>
            <a:endParaRPr lang="en-US" b="1" dirty="0">
              <a:solidFill>
                <a:srgbClr val="C00000"/>
              </a:solidFill>
            </a:endParaRPr>
          </a:p>
        </p:txBody>
      </p:sp>
      <p:sp>
        <p:nvSpPr>
          <p:cNvPr id="43" name="TextBox 42"/>
          <p:cNvSpPr txBox="1"/>
          <p:nvPr/>
        </p:nvSpPr>
        <p:spPr>
          <a:xfrm>
            <a:off x="6229932" y="1834158"/>
            <a:ext cx="399468" cy="369332"/>
          </a:xfrm>
          <a:prstGeom prst="rect">
            <a:avLst/>
          </a:prstGeom>
          <a:noFill/>
        </p:spPr>
        <p:txBody>
          <a:bodyPr wrap="none" rtlCol="0">
            <a:spAutoFit/>
          </a:bodyPr>
          <a:lstStyle/>
          <a:p>
            <a:pPr algn="ctr"/>
            <a:r>
              <a:rPr lang="en-IN" b="1" dirty="0">
                <a:solidFill>
                  <a:srgbClr val="C00000"/>
                </a:solidFill>
              </a:rPr>
              <a:t>V</a:t>
            </a:r>
            <a:r>
              <a:rPr lang="en-IN" b="1" baseline="-25000" dirty="0">
                <a:solidFill>
                  <a:srgbClr val="C00000"/>
                </a:solidFill>
              </a:rPr>
              <a:t>5</a:t>
            </a:r>
            <a:endParaRPr lang="en-US" b="1" baseline="-25000" dirty="0">
              <a:solidFill>
                <a:srgbClr val="C00000"/>
              </a:solidFill>
            </a:endParaRPr>
          </a:p>
        </p:txBody>
      </p:sp>
      <p:sp>
        <p:nvSpPr>
          <p:cNvPr id="44" name="TextBox 43"/>
          <p:cNvSpPr txBox="1"/>
          <p:nvPr/>
        </p:nvSpPr>
        <p:spPr>
          <a:xfrm>
            <a:off x="6039678" y="2221468"/>
            <a:ext cx="301686" cy="369332"/>
          </a:xfrm>
          <a:prstGeom prst="rect">
            <a:avLst/>
          </a:prstGeom>
          <a:noFill/>
        </p:spPr>
        <p:txBody>
          <a:bodyPr wrap="none" rtlCol="0">
            <a:spAutoFit/>
          </a:bodyPr>
          <a:lstStyle/>
          <a:p>
            <a:pPr algn="ctr"/>
            <a:r>
              <a:rPr lang="en-IN" b="1" dirty="0">
                <a:solidFill>
                  <a:srgbClr val="C00000"/>
                </a:solidFill>
              </a:rPr>
              <a:t>4</a:t>
            </a:r>
            <a:endParaRPr lang="en-US" b="1" dirty="0">
              <a:solidFill>
                <a:srgbClr val="C00000"/>
              </a:solidFill>
            </a:endParaRPr>
          </a:p>
        </p:txBody>
      </p:sp>
      <p:sp>
        <p:nvSpPr>
          <p:cNvPr id="45" name="TextBox 44"/>
          <p:cNvSpPr txBox="1"/>
          <p:nvPr/>
        </p:nvSpPr>
        <p:spPr>
          <a:xfrm>
            <a:off x="6222501" y="2215158"/>
            <a:ext cx="399468" cy="369332"/>
          </a:xfrm>
          <a:prstGeom prst="rect">
            <a:avLst/>
          </a:prstGeom>
          <a:noFill/>
        </p:spPr>
        <p:txBody>
          <a:bodyPr wrap="none" rtlCol="0">
            <a:spAutoFit/>
          </a:bodyPr>
          <a:lstStyle/>
          <a:p>
            <a:pPr algn="ctr"/>
            <a:r>
              <a:rPr lang="en-IN" b="1" dirty="0">
                <a:solidFill>
                  <a:srgbClr val="C00000"/>
                </a:solidFill>
              </a:rPr>
              <a:t>V</a:t>
            </a:r>
            <a:r>
              <a:rPr lang="en-IN" b="1" baseline="-25000" dirty="0">
                <a:solidFill>
                  <a:srgbClr val="C00000"/>
                </a:solidFill>
              </a:rPr>
              <a:t>6</a:t>
            </a:r>
            <a:endParaRPr lang="en-US" b="1" baseline="-25000" dirty="0">
              <a:solidFill>
                <a:srgbClr val="C00000"/>
              </a:solidFill>
            </a:endParaRPr>
          </a:p>
        </p:txBody>
      </p:sp>
      <p:sp>
        <p:nvSpPr>
          <p:cNvPr id="46" name="TextBox 45"/>
          <p:cNvSpPr txBox="1"/>
          <p:nvPr/>
        </p:nvSpPr>
        <p:spPr>
          <a:xfrm>
            <a:off x="6019800" y="4502110"/>
            <a:ext cx="301686" cy="369332"/>
          </a:xfrm>
          <a:prstGeom prst="rect">
            <a:avLst/>
          </a:prstGeom>
          <a:noFill/>
        </p:spPr>
        <p:txBody>
          <a:bodyPr wrap="none" rtlCol="0">
            <a:spAutoFit/>
          </a:bodyPr>
          <a:lstStyle/>
          <a:p>
            <a:pPr algn="ctr"/>
            <a:r>
              <a:rPr lang="en-IN" b="1" dirty="0">
                <a:solidFill>
                  <a:srgbClr val="C00000"/>
                </a:solidFill>
              </a:rPr>
              <a:t>4</a:t>
            </a:r>
            <a:endParaRPr lang="en-US" b="1" dirty="0">
              <a:solidFill>
                <a:srgbClr val="C00000"/>
              </a:solidFill>
            </a:endParaRPr>
          </a:p>
        </p:txBody>
      </p:sp>
      <p:sp>
        <p:nvSpPr>
          <p:cNvPr id="47" name="TextBox 46"/>
          <p:cNvSpPr txBox="1"/>
          <p:nvPr/>
        </p:nvSpPr>
        <p:spPr>
          <a:xfrm>
            <a:off x="6163349" y="4495800"/>
            <a:ext cx="478016" cy="369332"/>
          </a:xfrm>
          <a:prstGeom prst="rect">
            <a:avLst/>
          </a:prstGeom>
          <a:noFill/>
        </p:spPr>
        <p:txBody>
          <a:bodyPr wrap="none" rtlCol="0">
            <a:spAutoFit/>
          </a:bodyPr>
          <a:lstStyle/>
          <a:p>
            <a:pPr algn="ctr"/>
            <a:r>
              <a:rPr lang="en-IN" b="1" dirty="0">
                <a:solidFill>
                  <a:srgbClr val="C00000"/>
                </a:solidFill>
              </a:rPr>
              <a:t>V</a:t>
            </a:r>
            <a:r>
              <a:rPr lang="en-IN" b="1" baseline="-25000" dirty="0">
                <a:solidFill>
                  <a:srgbClr val="C00000"/>
                </a:solidFill>
              </a:rPr>
              <a:t>10</a:t>
            </a:r>
            <a:endParaRPr lang="en-US" b="1" baseline="-25000" dirty="0">
              <a:solidFill>
                <a:srgbClr val="C00000"/>
              </a:solidFill>
            </a:endParaRPr>
          </a:p>
        </p:txBody>
      </p:sp>
    </p:spTree>
    <p:extLst>
      <p:ext uri="{BB962C8B-B14F-4D97-AF65-F5344CB8AC3E}">
        <p14:creationId xmlns:p14="http://schemas.microsoft.com/office/powerpoint/2010/main" val="303621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Notations of Graph Theory</a:t>
            </a:r>
            <a:endParaRPr lang="en-US" dirty="0"/>
          </a:p>
        </p:txBody>
      </p:sp>
      <p:grpSp>
        <p:nvGrpSpPr>
          <p:cNvPr id="9" name="Group 8"/>
          <p:cNvGrpSpPr/>
          <p:nvPr/>
        </p:nvGrpSpPr>
        <p:grpSpPr>
          <a:xfrm>
            <a:off x="395257" y="1483403"/>
            <a:ext cx="1509743" cy="1031197"/>
            <a:chOff x="287606" y="1239604"/>
            <a:chExt cx="1509743" cy="1031197"/>
          </a:xfrm>
        </p:grpSpPr>
        <p:sp>
          <p:nvSpPr>
            <p:cNvPr id="24" name="TextBox 23"/>
            <p:cNvSpPr txBox="1"/>
            <p:nvPr/>
          </p:nvSpPr>
          <p:spPr>
            <a:xfrm>
              <a:off x="922336" y="1901469"/>
              <a:ext cx="442750" cy="369332"/>
            </a:xfrm>
            <a:prstGeom prst="rect">
              <a:avLst/>
            </a:prstGeom>
            <a:noFill/>
          </p:spPr>
          <p:txBody>
            <a:bodyPr wrap="none" rtlCol="0">
              <a:spAutoFit/>
            </a:bodyPr>
            <a:lstStyle/>
            <a:p>
              <a:r>
                <a:rPr lang="en-IN" b="1" dirty="0"/>
                <a:t>(a)</a:t>
              </a:r>
              <a:endParaRPr lang="en-US" b="1" dirty="0"/>
            </a:p>
          </p:txBody>
        </p:sp>
        <p:sp>
          <p:nvSpPr>
            <p:cNvPr id="25" name="Oval 24"/>
            <p:cNvSpPr/>
            <p:nvPr/>
          </p:nvSpPr>
          <p:spPr>
            <a:xfrm>
              <a:off x="287606" y="1239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26" name="Oval 25"/>
            <p:cNvSpPr/>
            <p:nvPr/>
          </p:nvSpPr>
          <p:spPr>
            <a:xfrm>
              <a:off x="1401504" y="124408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34" name="TextBox 33"/>
            <p:cNvSpPr txBox="1"/>
            <p:nvPr/>
          </p:nvSpPr>
          <p:spPr>
            <a:xfrm>
              <a:off x="287606" y="1611868"/>
              <a:ext cx="410690" cy="369332"/>
            </a:xfrm>
            <a:prstGeom prst="rect">
              <a:avLst/>
            </a:prstGeom>
            <a:noFill/>
          </p:spPr>
          <p:txBody>
            <a:bodyPr wrap="none" rtlCol="0">
              <a:spAutoFit/>
            </a:bodyPr>
            <a:lstStyle/>
            <a:p>
              <a:r>
                <a:rPr lang="en-IN" b="1" dirty="0"/>
                <a:t>v1</a:t>
              </a:r>
              <a:endParaRPr lang="en-US" b="1" dirty="0"/>
            </a:p>
          </p:txBody>
        </p:sp>
        <p:sp>
          <p:nvSpPr>
            <p:cNvPr id="40" name="TextBox 39"/>
            <p:cNvSpPr txBox="1"/>
            <p:nvPr/>
          </p:nvSpPr>
          <p:spPr>
            <a:xfrm>
              <a:off x="1386659" y="1611868"/>
              <a:ext cx="410690" cy="369332"/>
            </a:xfrm>
            <a:prstGeom prst="rect">
              <a:avLst/>
            </a:prstGeom>
            <a:noFill/>
          </p:spPr>
          <p:txBody>
            <a:bodyPr wrap="none" rtlCol="0">
              <a:spAutoFit/>
            </a:bodyPr>
            <a:lstStyle/>
            <a:p>
              <a:r>
                <a:rPr lang="en-IN" b="1" dirty="0"/>
                <a:t>v2</a:t>
              </a:r>
              <a:endParaRPr lang="en-US" b="1" dirty="0"/>
            </a:p>
          </p:txBody>
        </p:sp>
      </p:grpSp>
      <p:grpSp>
        <p:nvGrpSpPr>
          <p:cNvPr id="14" name="Group 13"/>
          <p:cNvGrpSpPr/>
          <p:nvPr/>
        </p:nvGrpSpPr>
        <p:grpSpPr>
          <a:xfrm>
            <a:off x="380412" y="3276600"/>
            <a:ext cx="1509743" cy="1031197"/>
            <a:chOff x="3657600" y="1102402"/>
            <a:chExt cx="1509743" cy="1031197"/>
          </a:xfrm>
        </p:grpSpPr>
        <p:sp>
          <p:nvSpPr>
            <p:cNvPr id="42" name="TextBox 41"/>
            <p:cNvSpPr txBox="1"/>
            <p:nvPr/>
          </p:nvSpPr>
          <p:spPr>
            <a:xfrm>
              <a:off x="4292330" y="1764267"/>
              <a:ext cx="452368" cy="369332"/>
            </a:xfrm>
            <a:prstGeom prst="rect">
              <a:avLst/>
            </a:prstGeom>
            <a:noFill/>
          </p:spPr>
          <p:txBody>
            <a:bodyPr wrap="none" rtlCol="0">
              <a:spAutoFit/>
            </a:bodyPr>
            <a:lstStyle/>
            <a:p>
              <a:r>
                <a:rPr lang="en-IN" b="1" dirty="0"/>
                <a:t>(b)</a:t>
              </a:r>
              <a:endParaRPr lang="en-US" b="1" dirty="0"/>
            </a:p>
          </p:txBody>
        </p:sp>
        <p:sp>
          <p:nvSpPr>
            <p:cNvPr id="43" name="Oval 42"/>
            <p:cNvSpPr/>
            <p:nvPr/>
          </p:nvSpPr>
          <p:spPr>
            <a:xfrm>
              <a:off x="3657600" y="11024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44" name="Oval 43"/>
            <p:cNvSpPr/>
            <p:nvPr/>
          </p:nvSpPr>
          <p:spPr>
            <a:xfrm>
              <a:off x="4771498" y="11068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45" name="TextBox 44"/>
            <p:cNvSpPr txBox="1"/>
            <p:nvPr/>
          </p:nvSpPr>
          <p:spPr>
            <a:xfrm>
              <a:off x="3657600" y="1474666"/>
              <a:ext cx="410690" cy="369332"/>
            </a:xfrm>
            <a:prstGeom prst="rect">
              <a:avLst/>
            </a:prstGeom>
            <a:noFill/>
          </p:spPr>
          <p:txBody>
            <a:bodyPr wrap="none" rtlCol="0">
              <a:spAutoFit/>
            </a:bodyPr>
            <a:lstStyle/>
            <a:p>
              <a:r>
                <a:rPr lang="en-IN" b="1" dirty="0"/>
                <a:t>v1</a:t>
              </a:r>
              <a:endParaRPr lang="en-US" b="1" dirty="0"/>
            </a:p>
          </p:txBody>
        </p:sp>
        <p:sp>
          <p:nvSpPr>
            <p:cNvPr id="46" name="TextBox 45"/>
            <p:cNvSpPr txBox="1"/>
            <p:nvPr/>
          </p:nvSpPr>
          <p:spPr>
            <a:xfrm>
              <a:off x="4756653" y="1474666"/>
              <a:ext cx="410690" cy="369332"/>
            </a:xfrm>
            <a:prstGeom prst="rect">
              <a:avLst/>
            </a:prstGeom>
            <a:noFill/>
          </p:spPr>
          <p:txBody>
            <a:bodyPr wrap="none" rtlCol="0">
              <a:spAutoFit/>
            </a:bodyPr>
            <a:lstStyle/>
            <a:p>
              <a:r>
                <a:rPr lang="en-IN" b="1" dirty="0"/>
                <a:t>v2</a:t>
              </a:r>
              <a:endParaRPr lang="en-US" b="1" dirty="0"/>
            </a:p>
          </p:txBody>
        </p:sp>
        <p:cxnSp>
          <p:nvCxnSpPr>
            <p:cNvPr id="47" name="Straight Arrow Connector 46"/>
            <p:cNvCxnSpPr>
              <a:stCxn id="43" idx="6"/>
              <a:endCxn id="44" idx="2"/>
            </p:cNvCxnSpPr>
            <p:nvPr/>
          </p:nvCxnSpPr>
          <p:spPr>
            <a:xfrm>
              <a:off x="4038600" y="1292902"/>
              <a:ext cx="732898" cy="44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8" name="Group 47"/>
          <p:cNvGrpSpPr/>
          <p:nvPr/>
        </p:nvGrpSpPr>
        <p:grpSpPr>
          <a:xfrm>
            <a:off x="395257" y="4988603"/>
            <a:ext cx="1509743" cy="1031197"/>
            <a:chOff x="3657600" y="1102402"/>
            <a:chExt cx="1509743" cy="1031197"/>
          </a:xfrm>
        </p:grpSpPr>
        <p:sp>
          <p:nvSpPr>
            <p:cNvPr id="49" name="TextBox 48"/>
            <p:cNvSpPr txBox="1"/>
            <p:nvPr/>
          </p:nvSpPr>
          <p:spPr>
            <a:xfrm>
              <a:off x="4292330" y="1764267"/>
              <a:ext cx="425116" cy="369332"/>
            </a:xfrm>
            <a:prstGeom prst="rect">
              <a:avLst/>
            </a:prstGeom>
            <a:noFill/>
          </p:spPr>
          <p:txBody>
            <a:bodyPr wrap="none" rtlCol="0">
              <a:spAutoFit/>
            </a:bodyPr>
            <a:lstStyle/>
            <a:p>
              <a:r>
                <a:rPr lang="en-IN" b="1" dirty="0"/>
                <a:t>(c)</a:t>
              </a:r>
              <a:endParaRPr lang="en-US" b="1" dirty="0"/>
            </a:p>
          </p:txBody>
        </p:sp>
        <p:sp>
          <p:nvSpPr>
            <p:cNvPr id="50" name="Oval 49"/>
            <p:cNvSpPr/>
            <p:nvPr/>
          </p:nvSpPr>
          <p:spPr>
            <a:xfrm>
              <a:off x="3657600" y="11024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51" name="Oval 50"/>
            <p:cNvSpPr/>
            <p:nvPr/>
          </p:nvSpPr>
          <p:spPr>
            <a:xfrm>
              <a:off x="4771498" y="11068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52" name="TextBox 51"/>
            <p:cNvSpPr txBox="1"/>
            <p:nvPr/>
          </p:nvSpPr>
          <p:spPr>
            <a:xfrm>
              <a:off x="3657600" y="1474666"/>
              <a:ext cx="410690" cy="369332"/>
            </a:xfrm>
            <a:prstGeom prst="rect">
              <a:avLst/>
            </a:prstGeom>
            <a:noFill/>
          </p:spPr>
          <p:txBody>
            <a:bodyPr wrap="none" rtlCol="0">
              <a:spAutoFit/>
            </a:bodyPr>
            <a:lstStyle/>
            <a:p>
              <a:r>
                <a:rPr lang="en-IN" b="1" dirty="0"/>
                <a:t>v1</a:t>
              </a:r>
              <a:endParaRPr lang="en-US" b="1" dirty="0"/>
            </a:p>
          </p:txBody>
        </p:sp>
        <p:sp>
          <p:nvSpPr>
            <p:cNvPr id="53" name="TextBox 52"/>
            <p:cNvSpPr txBox="1"/>
            <p:nvPr/>
          </p:nvSpPr>
          <p:spPr>
            <a:xfrm>
              <a:off x="4756653" y="1474666"/>
              <a:ext cx="410690" cy="369332"/>
            </a:xfrm>
            <a:prstGeom prst="rect">
              <a:avLst/>
            </a:prstGeom>
            <a:noFill/>
          </p:spPr>
          <p:txBody>
            <a:bodyPr wrap="none" rtlCol="0">
              <a:spAutoFit/>
            </a:bodyPr>
            <a:lstStyle/>
            <a:p>
              <a:r>
                <a:rPr lang="en-IN" b="1" dirty="0"/>
                <a:t>v2</a:t>
              </a:r>
              <a:endParaRPr lang="en-US" b="1" dirty="0"/>
            </a:p>
          </p:txBody>
        </p:sp>
        <p:cxnSp>
          <p:nvCxnSpPr>
            <p:cNvPr id="54" name="Straight Arrow Connector 53"/>
            <p:cNvCxnSpPr>
              <a:stCxn id="50" idx="6"/>
              <a:endCxn id="51" idx="2"/>
            </p:cNvCxnSpPr>
            <p:nvPr/>
          </p:nvCxnSpPr>
          <p:spPr>
            <a:xfrm>
              <a:off x="4038600" y="1292902"/>
              <a:ext cx="732898" cy="4482"/>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grpSp>
      <p:grpSp>
        <p:nvGrpSpPr>
          <p:cNvPr id="16" name="Group 15"/>
          <p:cNvGrpSpPr/>
          <p:nvPr/>
        </p:nvGrpSpPr>
        <p:grpSpPr>
          <a:xfrm>
            <a:off x="3124200" y="1143000"/>
            <a:ext cx="2362200" cy="2313264"/>
            <a:chOff x="190500" y="2548128"/>
            <a:chExt cx="2362200" cy="2313264"/>
          </a:xfrm>
        </p:grpSpPr>
        <p:sp>
          <p:nvSpPr>
            <p:cNvPr id="3" name="Oval 2"/>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4" name="Oval 3"/>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5" name="Oval 4"/>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6" name="Oval 5"/>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cxnSp>
          <p:nvCxnSpPr>
            <p:cNvPr id="8" name="Straight Arrow Connector 7"/>
            <p:cNvCxnSpPr>
              <a:stCxn id="4" idx="7"/>
              <a:endCxn id="3" idx="3"/>
            </p:cNvCxnSpPr>
            <p:nvPr/>
          </p:nvCxnSpPr>
          <p:spPr>
            <a:xfrm flipV="1">
              <a:off x="515704" y="2873332"/>
              <a:ext cx="1025992" cy="5352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1811104" y="2903812"/>
              <a:ext cx="416392" cy="535264"/>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6"/>
              <a:endCxn id="5"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6"/>
              <a:endCxn id="5" idx="3"/>
            </p:cNvCxnSpPr>
            <p:nvPr/>
          </p:nvCxnSpPr>
          <p:spPr>
            <a:xfrm flipV="1">
              <a:off x="1485900" y="3678004"/>
              <a:ext cx="741596" cy="551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4" idx="5"/>
              <a:endCxn id="6" idx="1"/>
            </p:cNvCxnSpPr>
            <p:nvPr/>
          </p:nvCxnSpPr>
          <p:spPr>
            <a:xfrm>
              <a:off x="515704" y="3678004"/>
              <a:ext cx="644992" cy="416392"/>
            </a:xfrm>
            <a:prstGeom prst="line">
              <a:avLst/>
            </a:prstGeom>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723900" y="2831068"/>
              <a:ext cx="407484" cy="369332"/>
            </a:xfrm>
            <a:prstGeom prst="rect">
              <a:avLst/>
            </a:prstGeom>
            <a:noFill/>
          </p:spPr>
          <p:txBody>
            <a:bodyPr wrap="none" rtlCol="0">
              <a:spAutoFit/>
            </a:bodyPr>
            <a:lstStyle/>
            <a:p>
              <a:r>
                <a:rPr lang="en-IN" b="1" dirty="0"/>
                <a:t>x1</a:t>
              </a:r>
              <a:endParaRPr lang="en-US" b="1" dirty="0"/>
            </a:p>
          </p:txBody>
        </p:sp>
        <p:sp>
          <p:nvSpPr>
            <p:cNvPr id="19" name="TextBox 18"/>
            <p:cNvSpPr txBox="1"/>
            <p:nvPr/>
          </p:nvSpPr>
          <p:spPr>
            <a:xfrm>
              <a:off x="1148520" y="3236452"/>
              <a:ext cx="407484" cy="369332"/>
            </a:xfrm>
            <a:prstGeom prst="rect">
              <a:avLst/>
            </a:prstGeom>
            <a:noFill/>
          </p:spPr>
          <p:txBody>
            <a:bodyPr wrap="none" rtlCol="0">
              <a:spAutoFit/>
            </a:bodyPr>
            <a:lstStyle/>
            <a:p>
              <a:r>
                <a:rPr lang="en-IN" b="1" dirty="0"/>
                <a:t>x2</a:t>
              </a:r>
              <a:endParaRPr lang="en-US" b="1" dirty="0"/>
            </a:p>
          </p:txBody>
        </p:sp>
        <p:sp>
          <p:nvSpPr>
            <p:cNvPr id="20" name="TextBox 19"/>
            <p:cNvSpPr txBox="1"/>
            <p:nvPr/>
          </p:nvSpPr>
          <p:spPr>
            <a:xfrm>
              <a:off x="1876992" y="2819400"/>
              <a:ext cx="407484" cy="369332"/>
            </a:xfrm>
            <a:prstGeom prst="rect">
              <a:avLst/>
            </a:prstGeom>
            <a:noFill/>
          </p:spPr>
          <p:txBody>
            <a:bodyPr wrap="none" rtlCol="0">
              <a:spAutoFit/>
            </a:bodyPr>
            <a:lstStyle/>
            <a:p>
              <a:r>
                <a:rPr lang="en-IN" b="1" dirty="0"/>
                <a:t>x3</a:t>
              </a:r>
              <a:endParaRPr lang="en-US" b="1" dirty="0"/>
            </a:p>
          </p:txBody>
        </p:sp>
        <p:sp>
          <p:nvSpPr>
            <p:cNvPr id="21" name="TextBox 20"/>
            <p:cNvSpPr txBox="1"/>
            <p:nvPr/>
          </p:nvSpPr>
          <p:spPr>
            <a:xfrm>
              <a:off x="480060" y="3772900"/>
              <a:ext cx="407484" cy="369332"/>
            </a:xfrm>
            <a:prstGeom prst="rect">
              <a:avLst/>
            </a:prstGeom>
            <a:noFill/>
          </p:spPr>
          <p:txBody>
            <a:bodyPr wrap="none" rtlCol="0">
              <a:spAutoFit/>
            </a:bodyPr>
            <a:lstStyle/>
            <a:p>
              <a:r>
                <a:rPr lang="en-IN" b="1" dirty="0"/>
                <a:t>x4</a:t>
              </a:r>
              <a:endParaRPr lang="en-US" b="1" dirty="0"/>
            </a:p>
          </p:txBody>
        </p:sp>
        <p:sp>
          <p:nvSpPr>
            <p:cNvPr id="22" name="TextBox 21"/>
            <p:cNvSpPr txBox="1"/>
            <p:nvPr/>
          </p:nvSpPr>
          <p:spPr>
            <a:xfrm>
              <a:off x="1782504" y="3821668"/>
              <a:ext cx="407484" cy="369332"/>
            </a:xfrm>
            <a:prstGeom prst="rect">
              <a:avLst/>
            </a:prstGeom>
            <a:noFill/>
          </p:spPr>
          <p:txBody>
            <a:bodyPr wrap="none" rtlCol="0">
              <a:spAutoFit/>
            </a:bodyPr>
            <a:lstStyle/>
            <a:p>
              <a:r>
                <a:rPr lang="en-IN" b="1" dirty="0"/>
                <a:t>x</a:t>
              </a:r>
              <a:r>
                <a:rPr lang="en-IN" sz="1600" b="1" dirty="0"/>
                <a:t>5</a:t>
              </a:r>
              <a:endParaRPr lang="en-US" b="1" dirty="0"/>
            </a:p>
          </p:txBody>
        </p:sp>
        <p:sp>
          <p:nvSpPr>
            <p:cNvPr id="55" name="TextBox 54"/>
            <p:cNvSpPr txBox="1"/>
            <p:nvPr/>
          </p:nvSpPr>
          <p:spPr>
            <a:xfrm>
              <a:off x="1358736" y="4492060"/>
              <a:ext cx="452368" cy="369332"/>
            </a:xfrm>
            <a:prstGeom prst="rect">
              <a:avLst/>
            </a:prstGeom>
            <a:noFill/>
          </p:spPr>
          <p:txBody>
            <a:bodyPr wrap="none" rtlCol="0">
              <a:spAutoFit/>
            </a:bodyPr>
            <a:lstStyle/>
            <a:p>
              <a:r>
                <a:rPr lang="en-IN" b="1" dirty="0"/>
                <a:t>(d)</a:t>
              </a:r>
              <a:endParaRPr lang="en-US" b="1" dirty="0"/>
            </a:p>
          </p:txBody>
        </p:sp>
      </p:grpSp>
      <p:grpSp>
        <p:nvGrpSpPr>
          <p:cNvPr id="56" name="Group 55"/>
          <p:cNvGrpSpPr/>
          <p:nvPr/>
        </p:nvGrpSpPr>
        <p:grpSpPr>
          <a:xfrm>
            <a:off x="6477000" y="4033598"/>
            <a:ext cx="2362200" cy="2313264"/>
            <a:chOff x="190500" y="2548128"/>
            <a:chExt cx="2362200" cy="2313264"/>
          </a:xfrm>
        </p:grpSpPr>
        <p:sp>
          <p:nvSpPr>
            <p:cNvPr id="57" name="Oval 56"/>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58" name="Oval 57"/>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59" name="Oval 58"/>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60" name="Oval 59"/>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cxnSp>
          <p:nvCxnSpPr>
            <p:cNvPr id="61" name="Straight Arrow Connector 60"/>
            <p:cNvCxnSpPr>
              <a:stCxn id="58" idx="7"/>
              <a:endCxn id="57" idx="3"/>
            </p:cNvCxnSpPr>
            <p:nvPr/>
          </p:nvCxnSpPr>
          <p:spPr>
            <a:xfrm flipV="1">
              <a:off x="515704" y="2873332"/>
              <a:ext cx="1025992" cy="53526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a:off x="1811104" y="2903812"/>
              <a:ext cx="416392" cy="535264"/>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a:stCxn id="58" idx="6"/>
              <a:endCxn id="59"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60" idx="6"/>
              <a:endCxn id="59" idx="3"/>
            </p:cNvCxnSpPr>
            <p:nvPr/>
          </p:nvCxnSpPr>
          <p:spPr>
            <a:xfrm flipV="1">
              <a:off x="1485900" y="3678004"/>
              <a:ext cx="741596" cy="551096"/>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58" idx="5"/>
              <a:endCxn id="60" idx="1"/>
            </p:cNvCxnSpPr>
            <p:nvPr/>
          </p:nvCxnSpPr>
          <p:spPr>
            <a:xfrm>
              <a:off x="515704" y="3678004"/>
              <a:ext cx="644992" cy="416392"/>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723900" y="2831068"/>
              <a:ext cx="407484" cy="369332"/>
            </a:xfrm>
            <a:prstGeom prst="rect">
              <a:avLst/>
            </a:prstGeom>
            <a:noFill/>
          </p:spPr>
          <p:txBody>
            <a:bodyPr wrap="none" rtlCol="0">
              <a:spAutoFit/>
            </a:bodyPr>
            <a:lstStyle/>
            <a:p>
              <a:r>
                <a:rPr lang="en-IN" b="1" dirty="0"/>
                <a:t>x1</a:t>
              </a:r>
              <a:endParaRPr lang="en-US" b="1" dirty="0"/>
            </a:p>
          </p:txBody>
        </p:sp>
        <p:sp>
          <p:nvSpPr>
            <p:cNvPr id="67" name="TextBox 66"/>
            <p:cNvSpPr txBox="1"/>
            <p:nvPr/>
          </p:nvSpPr>
          <p:spPr>
            <a:xfrm>
              <a:off x="1148520" y="3236452"/>
              <a:ext cx="407484" cy="369332"/>
            </a:xfrm>
            <a:prstGeom prst="rect">
              <a:avLst/>
            </a:prstGeom>
            <a:noFill/>
          </p:spPr>
          <p:txBody>
            <a:bodyPr wrap="none" rtlCol="0">
              <a:spAutoFit/>
            </a:bodyPr>
            <a:lstStyle/>
            <a:p>
              <a:r>
                <a:rPr lang="en-IN" b="1" dirty="0"/>
                <a:t>x2</a:t>
              </a:r>
              <a:endParaRPr lang="en-US" b="1" dirty="0"/>
            </a:p>
          </p:txBody>
        </p:sp>
        <p:sp>
          <p:nvSpPr>
            <p:cNvPr id="68" name="TextBox 67"/>
            <p:cNvSpPr txBox="1"/>
            <p:nvPr/>
          </p:nvSpPr>
          <p:spPr>
            <a:xfrm>
              <a:off x="1876992" y="2819400"/>
              <a:ext cx="407484" cy="369332"/>
            </a:xfrm>
            <a:prstGeom prst="rect">
              <a:avLst/>
            </a:prstGeom>
            <a:noFill/>
          </p:spPr>
          <p:txBody>
            <a:bodyPr wrap="none" rtlCol="0">
              <a:spAutoFit/>
            </a:bodyPr>
            <a:lstStyle/>
            <a:p>
              <a:r>
                <a:rPr lang="en-IN" b="1" dirty="0"/>
                <a:t>x3</a:t>
              </a:r>
              <a:endParaRPr lang="en-US" b="1" dirty="0"/>
            </a:p>
          </p:txBody>
        </p:sp>
        <p:sp>
          <p:nvSpPr>
            <p:cNvPr id="69" name="TextBox 68"/>
            <p:cNvSpPr txBox="1"/>
            <p:nvPr/>
          </p:nvSpPr>
          <p:spPr>
            <a:xfrm>
              <a:off x="480060" y="3772900"/>
              <a:ext cx="407484" cy="369332"/>
            </a:xfrm>
            <a:prstGeom prst="rect">
              <a:avLst/>
            </a:prstGeom>
            <a:noFill/>
          </p:spPr>
          <p:txBody>
            <a:bodyPr wrap="none" rtlCol="0">
              <a:spAutoFit/>
            </a:bodyPr>
            <a:lstStyle/>
            <a:p>
              <a:r>
                <a:rPr lang="en-IN" b="1" dirty="0"/>
                <a:t>x4</a:t>
              </a:r>
              <a:endParaRPr lang="en-US" b="1" dirty="0"/>
            </a:p>
          </p:txBody>
        </p:sp>
        <p:sp>
          <p:nvSpPr>
            <p:cNvPr id="70" name="TextBox 69"/>
            <p:cNvSpPr txBox="1"/>
            <p:nvPr/>
          </p:nvSpPr>
          <p:spPr>
            <a:xfrm>
              <a:off x="1782504" y="3821668"/>
              <a:ext cx="407484" cy="369332"/>
            </a:xfrm>
            <a:prstGeom prst="rect">
              <a:avLst/>
            </a:prstGeom>
            <a:noFill/>
          </p:spPr>
          <p:txBody>
            <a:bodyPr wrap="none" rtlCol="0">
              <a:spAutoFit/>
            </a:bodyPr>
            <a:lstStyle/>
            <a:p>
              <a:r>
                <a:rPr lang="en-IN" b="1" dirty="0"/>
                <a:t>x</a:t>
              </a:r>
              <a:r>
                <a:rPr lang="en-IN" sz="1600" b="1" dirty="0"/>
                <a:t>5</a:t>
              </a:r>
              <a:endParaRPr lang="en-US" b="1" dirty="0"/>
            </a:p>
          </p:txBody>
        </p:sp>
        <p:sp>
          <p:nvSpPr>
            <p:cNvPr id="71" name="TextBox 70"/>
            <p:cNvSpPr txBox="1"/>
            <p:nvPr/>
          </p:nvSpPr>
          <p:spPr>
            <a:xfrm>
              <a:off x="1358736" y="4492060"/>
              <a:ext cx="439095" cy="369332"/>
            </a:xfrm>
            <a:prstGeom prst="rect">
              <a:avLst/>
            </a:prstGeom>
            <a:noFill/>
          </p:spPr>
          <p:txBody>
            <a:bodyPr wrap="none" rtlCol="0">
              <a:spAutoFit/>
            </a:bodyPr>
            <a:lstStyle/>
            <a:p>
              <a:r>
                <a:rPr lang="en-IN" b="1" dirty="0"/>
                <a:t>(g)</a:t>
              </a:r>
              <a:endParaRPr lang="en-US" b="1" dirty="0"/>
            </a:p>
          </p:txBody>
        </p:sp>
      </p:grpSp>
      <p:grpSp>
        <p:nvGrpSpPr>
          <p:cNvPr id="105" name="Group 104"/>
          <p:cNvGrpSpPr/>
          <p:nvPr/>
        </p:nvGrpSpPr>
        <p:grpSpPr>
          <a:xfrm>
            <a:off x="6477000" y="1143000"/>
            <a:ext cx="2362200" cy="2313264"/>
            <a:chOff x="304800" y="4038600"/>
            <a:chExt cx="2362200" cy="2313264"/>
          </a:xfrm>
        </p:grpSpPr>
        <p:grpSp>
          <p:nvGrpSpPr>
            <p:cNvPr id="72" name="Group 71"/>
            <p:cNvGrpSpPr/>
            <p:nvPr/>
          </p:nvGrpSpPr>
          <p:grpSpPr>
            <a:xfrm>
              <a:off x="304800" y="4038600"/>
              <a:ext cx="2362200" cy="2313264"/>
              <a:chOff x="190500" y="2548128"/>
              <a:chExt cx="2362200" cy="2313264"/>
            </a:xfrm>
          </p:grpSpPr>
          <p:sp>
            <p:nvSpPr>
              <p:cNvPr id="73" name="Oval 72"/>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74" name="Oval 73"/>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75" name="Oval 74"/>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76" name="Oval 75"/>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cxnSp>
            <p:nvCxnSpPr>
              <p:cNvPr id="77" name="Straight Arrow Connector 76"/>
              <p:cNvCxnSpPr>
                <a:stCxn id="74" idx="7"/>
                <a:endCxn id="73" idx="3"/>
              </p:cNvCxnSpPr>
              <p:nvPr/>
            </p:nvCxnSpPr>
            <p:spPr>
              <a:xfrm flipV="1">
                <a:off x="515704" y="2873332"/>
                <a:ext cx="1025992" cy="535264"/>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1811104" y="2903812"/>
                <a:ext cx="416392" cy="535264"/>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4" idx="6"/>
                <a:endCxn id="75" idx="2"/>
              </p:cNvCxnSpPr>
              <p:nvPr/>
            </p:nvCxnSpPr>
            <p:spPr>
              <a:xfrm>
                <a:off x="571500" y="3543300"/>
                <a:ext cx="1600200" cy="0"/>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6" idx="6"/>
                <a:endCxn id="75" idx="3"/>
              </p:cNvCxnSpPr>
              <p:nvPr/>
            </p:nvCxnSpPr>
            <p:spPr>
              <a:xfrm flipV="1">
                <a:off x="1485900" y="3678004"/>
                <a:ext cx="741596" cy="551096"/>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a:stCxn id="74" idx="5"/>
                <a:endCxn id="76" idx="1"/>
              </p:cNvCxnSpPr>
              <p:nvPr/>
            </p:nvCxnSpPr>
            <p:spPr>
              <a:xfrm>
                <a:off x="515704" y="3678004"/>
                <a:ext cx="644992" cy="416392"/>
              </a:xfrm>
              <a:prstGeom prst="line">
                <a:avLst/>
              </a:prstGeom>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723900" y="2831068"/>
                <a:ext cx="407484" cy="369332"/>
              </a:xfrm>
              <a:prstGeom prst="rect">
                <a:avLst/>
              </a:prstGeom>
              <a:noFill/>
            </p:spPr>
            <p:txBody>
              <a:bodyPr wrap="none" rtlCol="0">
                <a:spAutoFit/>
              </a:bodyPr>
              <a:lstStyle/>
              <a:p>
                <a:r>
                  <a:rPr lang="en-IN" b="1" dirty="0"/>
                  <a:t>x1</a:t>
                </a:r>
                <a:endParaRPr lang="en-US" b="1" dirty="0"/>
              </a:p>
            </p:txBody>
          </p:sp>
          <p:sp>
            <p:nvSpPr>
              <p:cNvPr id="83" name="TextBox 82"/>
              <p:cNvSpPr txBox="1"/>
              <p:nvPr/>
            </p:nvSpPr>
            <p:spPr>
              <a:xfrm>
                <a:off x="1148520" y="3236452"/>
                <a:ext cx="407484" cy="369332"/>
              </a:xfrm>
              <a:prstGeom prst="rect">
                <a:avLst/>
              </a:prstGeom>
              <a:noFill/>
            </p:spPr>
            <p:txBody>
              <a:bodyPr wrap="none" rtlCol="0">
                <a:spAutoFit/>
              </a:bodyPr>
              <a:lstStyle/>
              <a:p>
                <a:r>
                  <a:rPr lang="en-IN" b="1" dirty="0"/>
                  <a:t>x2</a:t>
                </a:r>
                <a:endParaRPr lang="en-US" b="1" dirty="0"/>
              </a:p>
            </p:txBody>
          </p:sp>
          <p:sp>
            <p:nvSpPr>
              <p:cNvPr id="84" name="TextBox 83"/>
              <p:cNvSpPr txBox="1"/>
              <p:nvPr/>
            </p:nvSpPr>
            <p:spPr>
              <a:xfrm>
                <a:off x="1876992" y="2819400"/>
                <a:ext cx="407484" cy="369332"/>
              </a:xfrm>
              <a:prstGeom prst="rect">
                <a:avLst/>
              </a:prstGeom>
              <a:noFill/>
            </p:spPr>
            <p:txBody>
              <a:bodyPr wrap="none" rtlCol="0">
                <a:spAutoFit/>
              </a:bodyPr>
              <a:lstStyle/>
              <a:p>
                <a:r>
                  <a:rPr lang="en-IN" b="1" dirty="0"/>
                  <a:t>x3</a:t>
                </a:r>
                <a:endParaRPr lang="en-US" b="1" dirty="0"/>
              </a:p>
            </p:txBody>
          </p:sp>
          <p:sp>
            <p:nvSpPr>
              <p:cNvPr id="85" name="TextBox 84"/>
              <p:cNvSpPr txBox="1"/>
              <p:nvPr/>
            </p:nvSpPr>
            <p:spPr>
              <a:xfrm>
                <a:off x="480060" y="3772900"/>
                <a:ext cx="407484" cy="369332"/>
              </a:xfrm>
              <a:prstGeom prst="rect">
                <a:avLst/>
              </a:prstGeom>
              <a:noFill/>
            </p:spPr>
            <p:txBody>
              <a:bodyPr wrap="none" rtlCol="0">
                <a:spAutoFit/>
              </a:bodyPr>
              <a:lstStyle/>
              <a:p>
                <a:r>
                  <a:rPr lang="en-IN" b="1" dirty="0"/>
                  <a:t>x4</a:t>
                </a:r>
                <a:endParaRPr lang="en-US" b="1" dirty="0"/>
              </a:p>
            </p:txBody>
          </p:sp>
          <p:sp>
            <p:nvSpPr>
              <p:cNvPr id="86" name="TextBox 85"/>
              <p:cNvSpPr txBox="1"/>
              <p:nvPr/>
            </p:nvSpPr>
            <p:spPr>
              <a:xfrm>
                <a:off x="1782504" y="3821668"/>
                <a:ext cx="407484" cy="369332"/>
              </a:xfrm>
              <a:prstGeom prst="rect">
                <a:avLst/>
              </a:prstGeom>
              <a:noFill/>
            </p:spPr>
            <p:txBody>
              <a:bodyPr wrap="none" rtlCol="0">
                <a:spAutoFit/>
              </a:bodyPr>
              <a:lstStyle/>
              <a:p>
                <a:r>
                  <a:rPr lang="en-IN" b="1" dirty="0"/>
                  <a:t>x</a:t>
                </a:r>
                <a:r>
                  <a:rPr lang="en-IN" sz="1600" b="1" dirty="0"/>
                  <a:t>5</a:t>
                </a:r>
                <a:endParaRPr lang="en-US" b="1" dirty="0"/>
              </a:p>
            </p:txBody>
          </p:sp>
          <p:sp>
            <p:nvSpPr>
              <p:cNvPr id="87" name="TextBox 86"/>
              <p:cNvSpPr txBox="1"/>
              <p:nvPr/>
            </p:nvSpPr>
            <p:spPr>
              <a:xfrm>
                <a:off x="1358736" y="4492060"/>
                <a:ext cx="406073" cy="369332"/>
              </a:xfrm>
              <a:prstGeom prst="rect">
                <a:avLst/>
              </a:prstGeom>
              <a:noFill/>
            </p:spPr>
            <p:txBody>
              <a:bodyPr wrap="none" rtlCol="0">
                <a:spAutoFit/>
              </a:bodyPr>
              <a:lstStyle/>
              <a:p>
                <a:r>
                  <a:rPr lang="en-IN" b="1" dirty="0"/>
                  <a:t>(f)</a:t>
                </a:r>
                <a:endParaRPr lang="en-US" b="1" dirty="0"/>
              </a:p>
            </p:txBody>
          </p:sp>
        </p:grpSp>
        <p:sp>
          <p:nvSpPr>
            <p:cNvPr id="88" name="Oval 87"/>
            <p:cNvSpPr/>
            <p:nvPr/>
          </p:nvSpPr>
          <p:spPr>
            <a:xfrm>
              <a:off x="424947" y="57920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grpSp>
      <p:grpSp>
        <p:nvGrpSpPr>
          <p:cNvPr id="89" name="Group 88"/>
          <p:cNvGrpSpPr/>
          <p:nvPr/>
        </p:nvGrpSpPr>
        <p:grpSpPr>
          <a:xfrm>
            <a:off x="3200400" y="4011336"/>
            <a:ext cx="2362200" cy="2313264"/>
            <a:chOff x="190500" y="2548128"/>
            <a:chExt cx="2362200" cy="2313264"/>
          </a:xfrm>
        </p:grpSpPr>
        <p:sp>
          <p:nvSpPr>
            <p:cNvPr id="90" name="Oval 89"/>
            <p:cNvSpPr/>
            <p:nvPr/>
          </p:nvSpPr>
          <p:spPr>
            <a:xfrm>
              <a:off x="1485900" y="254812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91" name="Oval 90"/>
            <p:cNvSpPr/>
            <p:nvPr/>
          </p:nvSpPr>
          <p:spPr>
            <a:xfrm>
              <a:off x="1905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92" name="Oval 91"/>
            <p:cNvSpPr/>
            <p:nvPr/>
          </p:nvSpPr>
          <p:spPr>
            <a:xfrm>
              <a:off x="21717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93" name="Oval 92"/>
            <p:cNvSpPr/>
            <p:nvPr/>
          </p:nvSpPr>
          <p:spPr>
            <a:xfrm>
              <a:off x="11049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cxnSp>
          <p:nvCxnSpPr>
            <p:cNvPr id="94" name="Straight Arrow Connector 93"/>
            <p:cNvCxnSpPr>
              <a:stCxn id="91" idx="7"/>
              <a:endCxn id="90" idx="3"/>
            </p:cNvCxnSpPr>
            <p:nvPr/>
          </p:nvCxnSpPr>
          <p:spPr>
            <a:xfrm flipV="1">
              <a:off x="515704" y="2873332"/>
              <a:ext cx="1025992" cy="53526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p:nvPr/>
          </p:nvCxnSpPr>
          <p:spPr>
            <a:xfrm>
              <a:off x="1811104" y="2903812"/>
              <a:ext cx="416392" cy="535264"/>
            </a:xfrm>
            <a:prstGeom prst="line">
              <a:avLst/>
            </a:prstGeom>
            <a:ln>
              <a:headEnd type="arrow"/>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91" idx="6"/>
              <a:endCxn id="92" idx="2"/>
            </p:cNvCxnSpPr>
            <p:nvPr/>
          </p:nvCxnSpPr>
          <p:spPr>
            <a:xfrm>
              <a:off x="571500" y="3543300"/>
              <a:ext cx="1600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a:stCxn id="93" idx="6"/>
              <a:endCxn id="92" idx="3"/>
            </p:cNvCxnSpPr>
            <p:nvPr/>
          </p:nvCxnSpPr>
          <p:spPr>
            <a:xfrm flipV="1">
              <a:off x="1485900" y="3678004"/>
              <a:ext cx="741596" cy="551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8" name="Straight Connector 97"/>
            <p:cNvCxnSpPr>
              <a:stCxn id="91" idx="5"/>
              <a:endCxn id="93" idx="1"/>
            </p:cNvCxnSpPr>
            <p:nvPr/>
          </p:nvCxnSpPr>
          <p:spPr>
            <a:xfrm>
              <a:off x="515704" y="3678004"/>
              <a:ext cx="644992" cy="416392"/>
            </a:xfrm>
            <a:prstGeom prst="line">
              <a:avLst/>
            </a:prstGeom>
            <a:ln>
              <a:headEnd type="none"/>
              <a:tailEnd type="arrow"/>
            </a:ln>
          </p:spPr>
          <p:style>
            <a:lnRef idx="2">
              <a:schemeClr val="accent2"/>
            </a:lnRef>
            <a:fillRef idx="0">
              <a:schemeClr val="accent2"/>
            </a:fillRef>
            <a:effectRef idx="1">
              <a:schemeClr val="accent2"/>
            </a:effectRef>
            <a:fontRef idx="minor">
              <a:schemeClr val="tx1"/>
            </a:fontRef>
          </p:style>
        </p:cxnSp>
        <p:sp>
          <p:nvSpPr>
            <p:cNvPr id="99" name="TextBox 98"/>
            <p:cNvSpPr txBox="1"/>
            <p:nvPr/>
          </p:nvSpPr>
          <p:spPr>
            <a:xfrm>
              <a:off x="723900" y="2831068"/>
              <a:ext cx="407484" cy="369332"/>
            </a:xfrm>
            <a:prstGeom prst="rect">
              <a:avLst/>
            </a:prstGeom>
            <a:noFill/>
          </p:spPr>
          <p:txBody>
            <a:bodyPr wrap="none" rtlCol="0">
              <a:spAutoFit/>
            </a:bodyPr>
            <a:lstStyle/>
            <a:p>
              <a:r>
                <a:rPr lang="en-IN" b="1" dirty="0"/>
                <a:t>x1</a:t>
              </a:r>
              <a:endParaRPr lang="en-US" b="1" dirty="0"/>
            </a:p>
          </p:txBody>
        </p:sp>
        <p:sp>
          <p:nvSpPr>
            <p:cNvPr id="100" name="TextBox 99"/>
            <p:cNvSpPr txBox="1"/>
            <p:nvPr/>
          </p:nvSpPr>
          <p:spPr>
            <a:xfrm>
              <a:off x="1148520" y="3236452"/>
              <a:ext cx="407484" cy="369332"/>
            </a:xfrm>
            <a:prstGeom prst="rect">
              <a:avLst/>
            </a:prstGeom>
            <a:noFill/>
          </p:spPr>
          <p:txBody>
            <a:bodyPr wrap="none" rtlCol="0">
              <a:spAutoFit/>
            </a:bodyPr>
            <a:lstStyle/>
            <a:p>
              <a:r>
                <a:rPr lang="en-IN" b="1" dirty="0"/>
                <a:t>x2</a:t>
              </a:r>
              <a:endParaRPr lang="en-US" b="1" dirty="0"/>
            </a:p>
          </p:txBody>
        </p:sp>
        <p:sp>
          <p:nvSpPr>
            <p:cNvPr id="101" name="TextBox 100"/>
            <p:cNvSpPr txBox="1"/>
            <p:nvPr/>
          </p:nvSpPr>
          <p:spPr>
            <a:xfrm>
              <a:off x="1876992" y="2819400"/>
              <a:ext cx="407484" cy="369332"/>
            </a:xfrm>
            <a:prstGeom prst="rect">
              <a:avLst/>
            </a:prstGeom>
            <a:noFill/>
          </p:spPr>
          <p:txBody>
            <a:bodyPr wrap="none" rtlCol="0">
              <a:spAutoFit/>
            </a:bodyPr>
            <a:lstStyle/>
            <a:p>
              <a:r>
                <a:rPr lang="en-IN" b="1" dirty="0"/>
                <a:t>x3</a:t>
              </a:r>
              <a:endParaRPr lang="en-US" b="1" dirty="0"/>
            </a:p>
          </p:txBody>
        </p:sp>
        <p:sp>
          <p:nvSpPr>
            <p:cNvPr id="102" name="TextBox 101"/>
            <p:cNvSpPr txBox="1"/>
            <p:nvPr/>
          </p:nvSpPr>
          <p:spPr>
            <a:xfrm>
              <a:off x="480060" y="3772900"/>
              <a:ext cx="407484" cy="369332"/>
            </a:xfrm>
            <a:prstGeom prst="rect">
              <a:avLst/>
            </a:prstGeom>
            <a:noFill/>
          </p:spPr>
          <p:txBody>
            <a:bodyPr wrap="none" rtlCol="0">
              <a:spAutoFit/>
            </a:bodyPr>
            <a:lstStyle/>
            <a:p>
              <a:r>
                <a:rPr lang="en-IN" b="1" dirty="0"/>
                <a:t>x4</a:t>
              </a:r>
              <a:endParaRPr lang="en-US" b="1" dirty="0"/>
            </a:p>
          </p:txBody>
        </p:sp>
        <p:sp>
          <p:nvSpPr>
            <p:cNvPr id="103" name="TextBox 102"/>
            <p:cNvSpPr txBox="1"/>
            <p:nvPr/>
          </p:nvSpPr>
          <p:spPr>
            <a:xfrm>
              <a:off x="1782504" y="3821668"/>
              <a:ext cx="407484" cy="369332"/>
            </a:xfrm>
            <a:prstGeom prst="rect">
              <a:avLst/>
            </a:prstGeom>
            <a:noFill/>
          </p:spPr>
          <p:txBody>
            <a:bodyPr wrap="none" rtlCol="0">
              <a:spAutoFit/>
            </a:bodyPr>
            <a:lstStyle/>
            <a:p>
              <a:r>
                <a:rPr lang="en-IN" b="1" dirty="0"/>
                <a:t>x</a:t>
              </a:r>
              <a:r>
                <a:rPr lang="en-IN" sz="1600" b="1" dirty="0"/>
                <a:t>5</a:t>
              </a:r>
              <a:endParaRPr lang="en-US" b="1" dirty="0"/>
            </a:p>
          </p:txBody>
        </p:sp>
        <p:sp>
          <p:nvSpPr>
            <p:cNvPr id="104" name="TextBox 103"/>
            <p:cNvSpPr txBox="1"/>
            <p:nvPr/>
          </p:nvSpPr>
          <p:spPr>
            <a:xfrm>
              <a:off x="1358736" y="4492060"/>
              <a:ext cx="444352" cy="369332"/>
            </a:xfrm>
            <a:prstGeom prst="rect">
              <a:avLst/>
            </a:prstGeom>
            <a:noFill/>
          </p:spPr>
          <p:txBody>
            <a:bodyPr wrap="none" rtlCol="0">
              <a:spAutoFit/>
            </a:bodyPr>
            <a:lstStyle/>
            <a:p>
              <a:r>
                <a:rPr lang="en-IN" b="1" dirty="0"/>
                <a:t>(e)</a:t>
              </a:r>
              <a:endParaRPr lang="en-US" b="1" dirty="0"/>
            </a:p>
          </p:txBody>
        </p:sp>
      </p:grpSp>
      <p:cxnSp>
        <p:nvCxnSpPr>
          <p:cNvPr id="10" name="Straight Connector 9"/>
          <p:cNvCxnSpPr/>
          <p:nvPr/>
        </p:nvCxnSpPr>
        <p:spPr>
          <a:xfrm>
            <a:off x="2590800" y="1143000"/>
            <a:ext cx="0" cy="5181600"/>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6019800" y="1143000"/>
            <a:ext cx="0" cy="51816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228600" y="2823972"/>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228600" y="4648200"/>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2819400" y="365760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6185442" y="3662082"/>
            <a:ext cx="28061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65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normAutofit lnSpcReduction="10000"/>
          </a:bodyPr>
          <a:lstStyle/>
          <a:p>
            <a:pPr>
              <a:buClr>
                <a:schemeClr val="tx1"/>
              </a:buClr>
            </a:pPr>
            <a:r>
              <a:rPr lang="en-IN" dirty="0"/>
              <a:t>The node that is reachable from a node is called </a:t>
            </a:r>
            <a:r>
              <a:rPr lang="en-IN" b="1" dirty="0">
                <a:solidFill>
                  <a:srgbClr val="FF0000"/>
                </a:solidFill>
              </a:rPr>
              <a:t>descendant</a:t>
            </a:r>
            <a:r>
              <a:rPr lang="en-IN" dirty="0">
                <a:solidFill>
                  <a:srgbClr val="FF0000"/>
                </a:solidFill>
              </a:rPr>
              <a:t> </a:t>
            </a:r>
            <a:r>
              <a:rPr lang="en-IN" dirty="0"/>
              <a:t>of a node</a:t>
            </a:r>
          </a:p>
          <a:p>
            <a:pPr>
              <a:buClr>
                <a:schemeClr val="tx1"/>
              </a:buClr>
            </a:pPr>
            <a:r>
              <a:rPr lang="en-IN" dirty="0"/>
              <a:t>The nodes which </a:t>
            </a:r>
            <a:r>
              <a:rPr lang="en-IN" b="1" dirty="0"/>
              <a:t>are reachable from a node through a single edge </a:t>
            </a:r>
            <a:r>
              <a:rPr lang="en-IN" dirty="0"/>
              <a:t>are called the </a:t>
            </a:r>
            <a:r>
              <a:rPr lang="en-IN" b="1" dirty="0">
                <a:solidFill>
                  <a:srgbClr val="FF0000"/>
                </a:solidFill>
              </a:rPr>
              <a:t>children of node</a:t>
            </a:r>
            <a:r>
              <a:rPr lang="en-IN" dirty="0"/>
              <a:t>.</a:t>
            </a:r>
            <a:endParaRPr lang="en-US" dirty="0"/>
          </a:p>
          <a:p>
            <a:pPr>
              <a:buClr>
                <a:schemeClr val="tx1"/>
              </a:buClr>
            </a:pPr>
            <a:r>
              <a:rPr lang="en-US" b="1" dirty="0">
                <a:solidFill>
                  <a:srgbClr val="C00000"/>
                </a:solidFill>
              </a:rPr>
              <a:t>M-</a:t>
            </a:r>
            <a:r>
              <a:rPr lang="en-US" b="1" dirty="0" err="1">
                <a:solidFill>
                  <a:srgbClr val="C00000"/>
                </a:solidFill>
              </a:rPr>
              <a:t>ary</a:t>
            </a:r>
            <a:r>
              <a:rPr lang="en-US" b="1" dirty="0">
                <a:solidFill>
                  <a:srgbClr val="C00000"/>
                </a:solidFill>
              </a:rPr>
              <a:t> Tree</a:t>
            </a:r>
          </a:p>
          <a:p>
            <a:pPr lvl="1"/>
            <a:r>
              <a:rPr lang="en-IN" dirty="0"/>
              <a:t>If in a directed tree the </a:t>
            </a:r>
            <a:r>
              <a:rPr lang="en-IN" b="1" dirty="0">
                <a:solidFill>
                  <a:srgbClr val="FF0000"/>
                </a:solidFill>
              </a:rPr>
              <a:t>out degree of every node </a:t>
            </a:r>
            <a:r>
              <a:rPr lang="en-IN" dirty="0"/>
              <a:t>is </a:t>
            </a:r>
            <a:r>
              <a:rPr lang="en-IN" b="1" dirty="0">
                <a:solidFill>
                  <a:srgbClr val="FF0000"/>
                </a:solidFill>
              </a:rPr>
              <a:t>less than or equal to m</a:t>
            </a:r>
            <a:r>
              <a:rPr lang="en-IN" dirty="0"/>
              <a:t> then tree is called an m-</a:t>
            </a:r>
            <a:r>
              <a:rPr lang="en-IN" dirty="0" err="1"/>
              <a:t>ary</a:t>
            </a:r>
            <a:r>
              <a:rPr lang="en-IN" dirty="0"/>
              <a:t> tree</a:t>
            </a:r>
            <a:endParaRPr lang="en-US" dirty="0"/>
          </a:p>
          <a:p>
            <a:pPr>
              <a:buClr>
                <a:schemeClr val="tx1"/>
              </a:buClr>
            </a:pPr>
            <a:r>
              <a:rPr lang="en-IN" b="1" dirty="0">
                <a:solidFill>
                  <a:srgbClr val="C00000"/>
                </a:solidFill>
              </a:rPr>
              <a:t>Full or Complete M-</a:t>
            </a:r>
            <a:r>
              <a:rPr lang="en-IN" b="1" dirty="0" err="1">
                <a:solidFill>
                  <a:srgbClr val="C00000"/>
                </a:solidFill>
              </a:rPr>
              <a:t>ary</a:t>
            </a:r>
            <a:r>
              <a:rPr lang="en-IN" b="1" dirty="0">
                <a:solidFill>
                  <a:srgbClr val="C00000"/>
                </a:solidFill>
              </a:rPr>
              <a:t> Tree</a:t>
            </a:r>
          </a:p>
          <a:p>
            <a:pPr lvl="1"/>
            <a:r>
              <a:rPr lang="en-IN" dirty="0"/>
              <a:t>If </a:t>
            </a:r>
            <a:r>
              <a:rPr lang="en-IN" b="1" dirty="0">
                <a:solidFill>
                  <a:srgbClr val="FF0000"/>
                </a:solidFill>
              </a:rPr>
              <a:t>the out degree of each and every node </a:t>
            </a:r>
            <a:r>
              <a:rPr lang="en-IN" dirty="0"/>
              <a:t>is </a:t>
            </a:r>
            <a:r>
              <a:rPr lang="en-IN" b="1" dirty="0">
                <a:solidFill>
                  <a:srgbClr val="FF0000"/>
                </a:solidFill>
              </a:rPr>
              <a:t>exactly equal to m or 0 </a:t>
            </a:r>
            <a:r>
              <a:rPr lang="en-IN" dirty="0"/>
              <a:t>and their </a:t>
            </a:r>
            <a:r>
              <a:rPr lang="en-IN" b="1" dirty="0">
                <a:solidFill>
                  <a:srgbClr val="FF0000"/>
                </a:solidFill>
              </a:rPr>
              <a:t>number of nodes at level i is m(i-1) </a:t>
            </a:r>
            <a:r>
              <a:rPr lang="en-IN" dirty="0"/>
              <a:t>then the tree is called a full or complete m-</a:t>
            </a:r>
            <a:r>
              <a:rPr lang="en-IN" dirty="0" err="1"/>
              <a:t>ary</a:t>
            </a:r>
            <a:r>
              <a:rPr lang="en-IN" dirty="0"/>
              <a:t> tree</a:t>
            </a:r>
          </a:p>
          <a:p>
            <a:pPr>
              <a:buClr>
                <a:schemeClr val="tx1"/>
              </a:buClr>
            </a:pPr>
            <a:r>
              <a:rPr lang="en-US" b="1" dirty="0">
                <a:solidFill>
                  <a:srgbClr val="C00000"/>
                </a:solidFill>
              </a:rPr>
              <a:t>Positional M-</a:t>
            </a:r>
            <a:r>
              <a:rPr lang="en-US" b="1" dirty="0" err="1">
                <a:solidFill>
                  <a:srgbClr val="C00000"/>
                </a:solidFill>
              </a:rPr>
              <a:t>ary</a:t>
            </a:r>
            <a:r>
              <a:rPr lang="en-US" b="1" dirty="0">
                <a:solidFill>
                  <a:srgbClr val="C00000"/>
                </a:solidFill>
              </a:rPr>
              <a:t> Tree</a:t>
            </a:r>
          </a:p>
          <a:p>
            <a:pPr lvl="1"/>
            <a:r>
              <a:rPr lang="en-IN" dirty="0"/>
              <a:t>If we consider m-</a:t>
            </a:r>
            <a:r>
              <a:rPr lang="en-IN" dirty="0" err="1"/>
              <a:t>ary</a:t>
            </a:r>
            <a:r>
              <a:rPr lang="en-IN" dirty="0"/>
              <a:t> trees in which the m children of any node are assumed to have m distinct positions, if such positions are taken into account, then tree is called positional m-</a:t>
            </a:r>
            <a:r>
              <a:rPr lang="en-IN" dirty="0" err="1"/>
              <a:t>ary</a:t>
            </a:r>
            <a:r>
              <a:rPr lang="en-IN" dirty="0"/>
              <a:t> tree</a:t>
            </a:r>
          </a:p>
        </p:txBody>
      </p:sp>
    </p:spTree>
    <p:extLst>
      <p:ext uri="{BB962C8B-B14F-4D97-AF65-F5344CB8AC3E}">
        <p14:creationId xmlns:p14="http://schemas.microsoft.com/office/powerpoint/2010/main" val="38700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p:txBody>
          <a:bodyPr>
            <a:normAutofit/>
          </a:bodyPr>
          <a:lstStyle/>
          <a:p>
            <a:r>
              <a:rPr lang="en-US" b="1" dirty="0">
                <a:solidFill>
                  <a:srgbClr val="C00000"/>
                </a:solidFill>
              </a:rPr>
              <a:t>Height of the tree</a:t>
            </a:r>
          </a:p>
          <a:p>
            <a:pPr lvl="1"/>
            <a:r>
              <a:rPr lang="en-IN" dirty="0"/>
              <a:t>The height of a tree is the length of the path from the root to the deepest node in the tree</a:t>
            </a:r>
          </a:p>
          <a:p>
            <a:r>
              <a:rPr lang="en-US" b="1" dirty="0">
                <a:solidFill>
                  <a:srgbClr val="C00000"/>
                </a:solidFill>
              </a:rPr>
              <a:t>Binary Tree</a:t>
            </a:r>
          </a:p>
          <a:p>
            <a:pPr lvl="1"/>
            <a:r>
              <a:rPr lang="en-IN" dirty="0"/>
              <a:t>If in a directed tree the </a:t>
            </a:r>
            <a:r>
              <a:rPr lang="en-IN" b="1" dirty="0">
                <a:solidFill>
                  <a:srgbClr val="FF0000"/>
                </a:solidFill>
              </a:rPr>
              <a:t>out degree of every node </a:t>
            </a:r>
            <a:r>
              <a:rPr lang="en-IN" dirty="0"/>
              <a:t>is </a:t>
            </a:r>
            <a:r>
              <a:rPr lang="en-IN" b="1" dirty="0">
                <a:solidFill>
                  <a:srgbClr val="FF0000"/>
                </a:solidFill>
              </a:rPr>
              <a:t>less than or equal to 2</a:t>
            </a:r>
            <a:r>
              <a:rPr lang="en-IN" dirty="0"/>
              <a:t> then tree is called binary tree</a:t>
            </a:r>
            <a:endParaRPr lang="en-US" dirty="0"/>
          </a:p>
          <a:p>
            <a:r>
              <a:rPr lang="en-US" b="1" dirty="0">
                <a:solidFill>
                  <a:srgbClr val="C00000"/>
                </a:solidFill>
              </a:rPr>
              <a:t>Strictly Binary Tree</a:t>
            </a:r>
          </a:p>
          <a:p>
            <a:pPr lvl="1"/>
            <a:r>
              <a:rPr lang="en-IN" dirty="0"/>
              <a:t>A strictly binary tree (sometimes proper binary tree or 2-tree or full binary tree) is a tree in </a:t>
            </a:r>
            <a:r>
              <a:rPr lang="en-IN" b="1" dirty="0">
                <a:solidFill>
                  <a:srgbClr val="FF0000"/>
                </a:solidFill>
              </a:rPr>
              <a:t>which every node other than the leaves has two children</a:t>
            </a:r>
          </a:p>
          <a:p>
            <a:r>
              <a:rPr lang="en-US" b="1" dirty="0">
                <a:solidFill>
                  <a:srgbClr val="C00000"/>
                </a:solidFill>
              </a:rPr>
              <a:t>Complete Binary Tree</a:t>
            </a:r>
          </a:p>
          <a:p>
            <a:pPr lvl="1"/>
            <a:r>
              <a:rPr lang="en-IN" dirty="0"/>
              <a:t>If the </a:t>
            </a:r>
            <a:r>
              <a:rPr lang="en-IN" b="1" dirty="0">
                <a:solidFill>
                  <a:srgbClr val="FF0000"/>
                </a:solidFill>
              </a:rPr>
              <a:t>out degree of each and every node is exactly equal to 2 or 0 </a:t>
            </a:r>
            <a:r>
              <a:rPr lang="en-IN" dirty="0"/>
              <a:t>and </a:t>
            </a:r>
            <a:r>
              <a:rPr lang="en-IN" b="1" dirty="0">
                <a:solidFill>
                  <a:srgbClr val="FF0000"/>
                </a:solidFill>
              </a:rPr>
              <a:t>their number of nodes at level i is 2(i-1) </a:t>
            </a:r>
            <a:r>
              <a:rPr lang="en-IN" dirty="0"/>
              <a:t>then the tree is called a full or complete binary tree</a:t>
            </a:r>
          </a:p>
        </p:txBody>
      </p:sp>
    </p:spTree>
    <p:extLst>
      <p:ext uri="{BB962C8B-B14F-4D97-AF65-F5344CB8AC3E}">
        <p14:creationId xmlns:p14="http://schemas.microsoft.com/office/powerpoint/2010/main" val="230208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Concepts &amp; Definitions</a:t>
            </a:r>
            <a:endParaRPr lang="en-US" dirty="0"/>
          </a:p>
        </p:txBody>
      </p:sp>
      <p:sp>
        <p:nvSpPr>
          <p:cNvPr id="3" name="Content Placeholder 2"/>
          <p:cNvSpPr>
            <a:spLocks noGrp="1"/>
          </p:cNvSpPr>
          <p:nvPr>
            <p:ph idx="1"/>
          </p:nvPr>
        </p:nvSpPr>
        <p:spPr>
          <a:xfrm>
            <a:off x="190500" y="990600"/>
            <a:ext cx="8763000" cy="2514600"/>
          </a:xfrm>
        </p:spPr>
        <p:txBody>
          <a:bodyPr>
            <a:normAutofit/>
          </a:bodyPr>
          <a:lstStyle/>
          <a:p>
            <a:r>
              <a:rPr lang="en-US" b="1" dirty="0">
                <a:solidFill>
                  <a:srgbClr val="C00000"/>
                </a:solidFill>
              </a:rPr>
              <a:t>Sibling</a:t>
            </a:r>
          </a:p>
          <a:p>
            <a:pPr lvl="1"/>
            <a:r>
              <a:rPr lang="en-IN" dirty="0"/>
              <a:t>Siblings are nodes that share the same parent node</a:t>
            </a:r>
            <a:endParaRPr lang="en-US" dirty="0"/>
          </a:p>
          <a:p>
            <a:pPr>
              <a:buClr>
                <a:schemeClr val="tx1"/>
              </a:buClr>
            </a:pPr>
            <a:r>
              <a:rPr lang="en-IN" b="1" dirty="0">
                <a:solidFill>
                  <a:srgbClr val="C00000"/>
                </a:solidFill>
              </a:rPr>
              <a:t>Positional m-</a:t>
            </a:r>
            <a:r>
              <a:rPr lang="en-IN" b="1" dirty="0" err="1">
                <a:solidFill>
                  <a:srgbClr val="C00000"/>
                </a:solidFill>
              </a:rPr>
              <a:t>ary</a:t>
            </a:r>
            <a:r>
              <a:rPr lang="en-IN" b="1" dirty="0">
                <a:solidFill>
                  <a:srgbClr val="C00000"/>
                </a:solidFill>
              </a:rPr>
              <a:t> Tree</a:t>
            </a:r>
          </a:p>
          <a:p>
            <a:pPr lvl="1"/>
            <a:r>
              <a:rPr lang="en-IN" dirty="0"/>
              <a:t>If we consider m-</a:t>
            </a:r>
            <a:r>
              <a:rPr lang="en-IN" dirty="0" err="1"/>
              <a:t>ary</a:t>
            </a:r>
            <a:r>
              <a:rPr lang="en-IN" dirty="0"/>
              <a:t> trees in which the </a:t>
            </a:r>
            <a:r>
              <a:rPr lang="en-IN" b="1" dirty="0">
                <a:solidFill>
                  <a:srgbClr val="FF0000"/>
                </a:solidFill>
              </a:rPr>
              <a:t>m children of any node </a:t>
            </a:r>
            <a:r>
              <a:rPr lang="en-IN" dirty="0"/>
              <a:t>are assumed </a:t>
            </a:r>
            <a:r>
              <a:rPr lang="en-IN" b="1" dirty="0">
                <a:solidFill>
                  <a:srgbClr val="FF0000"/>
                </a:solidFill>
              </a:rPr>
              <a:t>to have m distinct positions</a:t>
            </a:r>
            <a:r>
              <a:rPr lang="en-IN" dirty="0"/>
              <a:t>, if such positions are taken into account, then tree is called positional m-</a:t>
            </a:r>
            <a:r>
              <a:rPr lang="en-IN" dirty="0" err="1"/>
              <a:t>ary</a:t>
            </a:r>
            <a:r>
              <a:rPr lang="en-IN" dirty="0"/>
              <a:t> tree</a:t>
            </a:r>
            <a:endParaRPr lang="en-US" dirty="0"/>
          </a:p>
        </p:txBody>
      </p:sp>
      <p:grpSp>
        <p:nvGrpSpPr>
          <p:cNvPr id="18" name="Group 17"/>
          <p:cNvGrpSpPr/>
          <p:nvPr/>
        </p:nvGrpSpPr>
        <p:grpSpPr>
          <a:xfrm>
            <a:off x="3048000" y="3823558"/>
            <a:ext cx="3048000" cy="2547549"/>
            <a:chOff x="3810000" y="1080155"/>
            <a:chExt cx="3048000" cy="2547549"/>
          </a:xfrm>
        </p:grpSpPr>
        <p:grpSp>
          <p:nvGrpSpPr>
            <p:cNvPr id="19" name="Group 18"/>
            <p:cNvGrpSpPr/>
            <p:nvPr/>
          </p:nvGrpSpPr>
          <p:grpSpPr>
            <a:xfrm>
              <a:off x="3810000" y="1080155"/>
              <a:ext cx="3048000" cy="2057618"/>
              <a:chOff x="5744436" y="921469"/>
              <a:chExt cx="3048000" cy="2057618"/>
            </a:xfrm>
          </p:grpSpPr>
          <p:sp>
            <p:nvSpPr>
              <p:cNvPr id="23" name="Oval 22"/>
              <p:cNvSpPr/>
              <p:nvPr/>
            </p:nvSpPr>
            <p:spPr>
              <a:xfrm>
                <a:off x="699849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4" name="Oval 23"/>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25" name="Oval 24"/>
              <p:cNvSpPr/>
              <p:nvPr/>
            </p:nvSpPr>
            <p:spPr>
              <a:xfrm>
                <a:off x="7718278"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6" name="Oval 25"/>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00</a:t>
                </a:r>
              </a:p>
            </p:txBody>
          </p:sp>
          <p:sp>
            <p:nvSpPr>
              <p:cNvPr id="27" name="Oval 26"/>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sp>
            <p:nvSpPr>
              <p:cNvPr id="28" name="Oval 27"/>
              <p:cNvSpPr/>
              <p:nvPr/>
            </p:nvSpPr>
            <p:spPr>
              <a:xfrm>
                <a:off x="8133456" y="2491645"/>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11</a:t>
                </a:r>
              </a:p>
            </p:txBody>
          </p:sp>
          <p:cxnSp>
            <p:nvCxnSpPr>
              <p:cNvPr id="29" name="Straight Arrow Connector 28"/>
              <p:cNvCxnSpPr>
                <a:stCxn id="24" idx="3"/>
                <a:endCxn id="26"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3" idx="3"/>
                <a:endCxn id="24" idx="0"/>
              </p:cNvCxnSpPr>
              <p:nvPr/>
            </p:nvCxnSpPr>
            <p:spPr>
              <a:xfrm flipH="1">
                <a:off x="6477000" y="1311714"/>
                <a:ext cx="59450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3" idx="5"/>
                <a:endCxn id="25" idx="0"/>
              </p:cNvCxnSpPr>
              <p:nvPr/>
            </p:nvCxnSpPr>
            <p:spPr>
              <a:xfrm>
                <a:off x="7424026" y="1311714"/>
                <a:ext cx="564631"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24" idx="5"/>
                <a:endCxn id="27"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5" idx="5"/>
                <a:endCxn id="28" idx="0"/>
              </p:cNvCxnSpPr>
              <p:nvPr/>
            </p:nvCxnSpPr>
            <p:spPr>
              <a:xfrm>
                <a:off x="8179844" y="2070251"/>
                <a:ext cx="283102" cy="4213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a:off x="4114800" y="3258372"/>
              <a:ext cx="2528706" cy="369332"/>
            </a:xfrm>
            <a:prstGeom prst="rect">
              <a:avLst/>
            </a:prstGeom>
            <a:noFill/>
          </p:spPr>
          <p:txBody>
            <a:bodyPr wrap="none" rtlCol="0">
              <a:spAutoFit/>
            </a:bodyPr>
            <a:lstStyle/>
            <a:p>
              <a:r>
                <a:rPr lang="en-IN" b="1" dirty="0"/>
                <a:t>(b) Complete binary tree</a:t>
              </a:r>
              <a:endParaRPr lang="en-US" b="1" dirty="0"/>
            </a:p>
          </p:txBody>
        </p:sp>
        <p:sp>
          <p:nvSpPr>
            <p:cNvPr id="21" name="Oval 20"/>
            <p:cNvSpPr/>
            <p:nvPr/>
          </p:nvSpPr>
          <p:spPr>
            <a:xfrm>
              <a:off x="5395242" y="2633136"/>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11</a:t>
              </a:r>
            </a:p>
          </p:txBody>
        </p:sp>
        <p:cxnSp>
          <p:nvCxnSpPr>
            <p:cNvPr id="22" name="Straight Arrow Connector 21"/>
            <p:cNvCxnSpPr>
              <a:stCxn id="25" idx="3"/>
              <a:endCxn id="21" idx="0"/>
            </p:cNvCxnSpPr>
            <p:nvPr/>
          </p:nvCxnSpPr>
          <p:spPr>
            <a:xfrm flipH="1">
              <a:off x="5724732" y="2228937"/>
              <a:ext cx="138302" cy="4041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4" name="Group 33"/>
          <p:cNvGrpSpPr/>
          <p:nvPr/>
        </p:nvGrpSpPr>
        <p:grpSpPr>
          <a:xfrm>
            <a:off x="228600" y="3823558"/>
            <a:ext cx="2487781" cy="2547549"/>
            <a:chOff x="1477236" y="1066800"/>
            <a:chExt cx="2487781" cy="2547549"/>
          </a:xfrm>
        </p:grpSpPr>
        <p:grpSp>
          <p:nvGrpSpPr>
            <p:cNvPr id="35" name="Group 34"/>
            <p:cNvGrpSpPr/>
            <p:nvPr/>
          </p:nvGrpSpPr>
          <p:grpSpPr>
            <a:xfrm>
              <a:off x="1477236" y="1066800"/>
              <a:ext cx="2487781" cy="2057618"/>
              <a:chOff x="5744436" y="921469"/>
              <a:chExt cx="2487781" cy="2057618"/>
            </a:xfrm>
          </p:grpSpPr>
          <p:sp>
            <p:nvSpPr>
              <p:cNvPr id="37" name="Oval 36"/>
              <p:cNvSpPr/>
              <p:nvPr/>
            </p:nvSpPr>
            <p:spPr>
              <a:xfrm>
                <a:off x="678180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38" name="Oval 37"/>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39" name="Oval 38"/>
              <p:cNvSpPr/>
              <p:nvPr/>
            </p:nvSpPr>
            <p:spPr>
              <a:xfrm>
                <a:off x="7413479"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40" name="Oval 39"/>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00</a:t>
                </a:r>
              </a:p>
            </p:txBody>
          </p:sp>
          <p:sp>
            <p:nvSpPr>
              <p:cNvPr id="41" name="Oval 40"/>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sp>
            <p:nvSpPr>
              <p:cNvPr id="42" name="Oval 41"/>
              <p:cNvSpPr/>
              <p:nvPr/>
            </p:nvSpPr>
            <p:spPr>
              <a:xfrm>
                <a:off x="7573237" y="2491645"/>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11</a:t>
                </a:r>
              </a:p>
            </p:txBody>
          </p:sp>
          <p:cxnSp>
            <p:nvCxnSpPr>
              <p:cNvPr id="43" name="Straight Arrow Connector 42"/>
              <p:cNvCxnSpPr>
                <a:stCxn id="38" idx="3"/>
                <a:endCxn id="40"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7" idx="3"/>
                <a:endCxn id="38" idx="0"/>
              </p:cNvCxnSpPr>
              <p:nvPr/>
            </p:nvCxnSpPr>
            <p:spPr>
              <a:xfrm flipH="1">
                <a:off x="6477000" y="1311714"/>
                <a:ext cx="37781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7" idx="5"/>
                <a:endCxn id="39" idx="0"/>
              </p:cNvCxnSpPr>
              <p:nvPr/>
            </p:nvCxnSpPr>
            <p:spPr>
              <a:xfrm>
                <a:off x="7207336" y="1311714"/>
                <a:ext cx="476522"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8" idx="5"/>
                <a:endCxn id="41"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4"/>
                <a:endCxn id="42" idx="0"/>
              </p:cNvCxnSpPr>
              <p:nvPr/>
            </p:nvCxnSpPr>
            <p:spPr>
              <a:xfrm>
                <a:off x="7683858" y="2140667"/>
                <a:ext cx="218869" cy="3509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6" name="TextBox 35"/>
            <p:cNvSpPr txBox="1"/>
            <p:nvPr/>
          </p:nvSpPr>
          <p:spPr>
            <a:xfrm>
              <a:off x="1980942" y="3245017"/>
              <a:ext cx="1553695" cy="369332"/>
            </a:xfrm>
            <a:prstGeom prst="rect">
              <a:avLst/>
            </a:prstGeom>
            <a:noFill/>
          </p:spPr>
          <p:txBody>
            <a:bodyPr wrap="none" rtlCol="0">
              <a:spAutoFit/>
            </a:bodyPr>
            <a:lstStyle/>
            <a:p>
              <a:r>
                <a:rPr lang="en-IN" b="1" dirty="0"/>
                <a:t>(a) Binary tree</a:t>
              </a:r>
              <a:endParaRPr lang="en-US" b="1" dirty="0"/>
            </a:p>
          </p:txBody>
        </p:sp>
      </p:grpSp>
      <p:grpSp>
        <p:nvGrpSpPr>
          <p:cNvPr id="48" name="Group 47"/>
          <p:cNvGrpSpPr/>
          <p:nvPr/>
        </p:nvGrpSpPr>
        <p:grpSpPr>
          <a:xfrm>
            <a:off x="6477000" y="3828532"/>
            <a:ext cx="2514600" cy="2547549"/>
            <a:chOff x="3810000" y="1080155"/>
            <a:chExt cx="2514600" cy="2547549"/>
          </a:xfrm>
        </p:grpSpPr>
        <p:grpSp>
          <p:nvGrpSpPr>
            <p:cNvPr id="49" name="Group 48"/>
            <p:cNvGrpSpPr/>
            <p:nvPr/>
          </p:nvGrpSpPr>
          <p:grpSpPr>
            <a:xfrm>
              <a:off x="3810000" y="1080155"/>
              <a:ext cx="2514600" cy="2057618"/>
              <a:chOff x="5744436" y="921469"/>
              <a:chExt cx="2514600" cy="2057618"/>
            </a:xfrm>
          </p:grpSpPr>
          <p:sp>
            <p:nvSpPr>
              <p:cNvPr id="53" name="Oval 52"/>
              <p:cNvSpPr/>
              <p:nvPr/>
            </p:nvSpPr>
            <p:spPr>
              <a:xfrm>
                <a:off x="6998490" y="921469"/>
                <a:ext cx="4985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54" name="Oval 53"/>
              <p:cNvSpPr/>
              <p:nvPr/>
            </p:nvSpPr>
            <p:spPr>
              <a:xfrm>
                <a:off x="6172200" y="1683577"/>
                <a:ext cx="609600" cy="457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a:t>
                </a:r>
              </a:p>
            </p:txBody>
          </p:sp>
          <p:sp>
            <p:nvSpPr>
              <p:cNvPr id="55" name="Oval 54"/>
              <p:cNvSpPr/>
              <p:nvPr/>
            </p:nvSpPr>
            <p:spPr>
              <a:xfrm>
                <a:off x="7718278" y="1659834"/>
                <a:ext cx="540758" cy="480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56" name="Oval 55"/>
              <p:cNvSpPr/>
              <p:nvPr/>
            </p:nvSpPr>
            <p:spPr>
              <a:xfrm>
                <a:off x="5744436" y="2491645"/>
                <a:ext cx="618263"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00</a:t>
                </a:r>
              </a:p>
            </p:txBody>
          </p:sp>
          <p:sp>
            <p:nvSpPr>
              <p:cNvPr id="57" name="Oval 56"/>
              <p:cNvSpPr/>
              <p:nvPr/>
            </p:nvSpPr>
            <p:spPr>
              <a:xfrm>
                <a:off x="6553200" y="2483965"/>
                <a:ext cx="609600" cy="49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cxnSp>
            <p:nvCxnSpPr>
              <p:cNvPr id="58" name="Straight Arrow Connector 57"/>
              <p:cNvCxnSpPr>
                <a:stCxn id="54" idx="3"/>
                <a:endCxn id="56" idx="0"/>
              </p:cNvCxnSpPr>
              <p:nvPr/>
            </p:nvCxnSpPr>
            <p:spPr>
              <a:xfrm flipH="1">
                <a:off x="6053568" y="2073729"/>
                <a:ext cx="207906" cy="4179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4" idx="0"/>
              </p:cNvCxnSpPr>
              <p:nvPr/>
            </p:nvCxnSpPr>
            <p:spPr>
              <a:xfrm flipH="1">
                <a:off x="6477000" y="1311714"/>
                <a:ext cx="594500" cy="37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53" idx="5"/>
                <a:endCxn id="55" idx="0"/>
              </p:cNvCxnSpPr>
              <p:nvPr/>
            </p:nvCxnSpPr>
            <p:spPr>
              <a:xfrm>
                <a:off x="7424026" y="1311714"/>
                <a:ext cx="564631" cy="348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54" idx="5"/>
                <a:endCxn id="57" idx="0"/>
              </p:cNvCxnSpPr>
              <p:nvPr/>
            </p:nvCxnSpPr>
            <p:spPr>
              <a:xfrm>
                <a:off x="6692526" y="2073729"/>
                <a:ext cx="165474" cy="4102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0" name="TextBox 49"/>
            <p:cNvSpPr txBox="1"/>
            <p:nvPr/>
          </p:nvSpPr>
          <p:spPr>
            <a:xfrm>
              <a:off x="5017711" y="3258372"/>
              <a:ext cx="425116" cy="369332"/>
            </a:xfrm>
            <a:prstGeom prst="rect">
              <a:avLst/>
            </a:prstGeom>
            <a:noFill/>
          </p:spPr>
          <p:txBody>
            <a:bodyPr wrap="none" rtlCol="0">
              <a:spAutoFit/>
            </a:bodyPr>
            <a:lstStyle/>
            <a:p>
              <a:r>
                <a:rPr lang="en-IN" b="1" dirty="0"/>
                <a:t>(c)</a:t>
              </a:r>
              <a:endParaRPr lang="en-US" b="1" dirty="0"/>
            </a:p>
          </p:txBody>
        </p:sp>
        <p:sp>
          <p:nvSpPr>
            <p:cNvPr id="51" name="Oval 50"/>
            <p:cNvSpPr/>
            <p:nvPr/>
          </p:nvSpPr>
          <p:spPr>
            <a:xfrm>
              <a:off x="5395242" y="2633136"/>
              <a:ext cx="658980" cy="487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10</a:t>
              </a:r>
            </a:p>
          </p:txBody>
        </p:sp>
        <p:cxnSp>
          <p:nvCxnSpPr>
            <p:cNvPr id="52" name="Straight Arrow Connector 51"/>
            <p:cNvCxnSpPr>
              <a:stCxn id="55" idx="3"/>
              <a:endCxn id="51" idx="0"/>
            </p:cNvCxnSpPr>
            <p:nvPr/>
          </p:nvCxnSpPr>
          <p:spPr>
            <a:xfrm flipH="1">
              <a:off x="5724732" y="2228937"/>
              <a:ext cx="138302" cy="4041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71096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any tree to Binary Tree</a:t>
            </a:r>
            <a:endParaRPr lang="en-US" dirty="0"/>
          </a:p>
        </p:txBody>
      </p:sp>
      <p:sp>
        <p:nvSpPr>
          <p:cNvPr id="3" name="Content Placeholder 2"/>
          <p:cNvSpPr>
            <a:spLocks noGrp="1"/>
          </p:cNvSpPr>
          <p:nvPr>
            <p:ph idx="1"/>
          </p:nvPr>
        </p:nvSpPr>
        <p:spPr>
          <a:xfrm>
            <a:off x="190500" y="990600"/>
            <a:ext cx="8763000" cy="990600"/>
          </a:xfrm>
        </p:spPr>
        <p:txBody>
          <a:bodyPr/>
          <a:lstStyle/>
          <a:p>
            <a:r>
              <a:rPr lang="en-IN" dirty="0"/>
              <a:t>Every Tree can be Uniquely represented by binary tree</a:t>
            </a:r>
          </a:p>
          <a:p>
            <a:r>
              <a:rPr lang="en-IN" dirty="0"/>
              <a:t>Let’s have an example to convert given tree into binary tree </a:t>
            </a:r>
            <a:endParaRPr lang="en-US" dirty="0"/>
          </a:p>
        </p:txBody>
      </p:sp>
      <p:grpSp>
        <p:nvGrpSpPr>
          <p:cNvPr id="4" name="Group 3"/>
          <p:cNvGrpSpPr/>
          <p:nvPr/>
        </p:nvGrpSpPr>
        <p:grpSpPr>
          <a:xfrm>
            <a:off x="228600" y="2032446"/>
            <a:ext cx="3045336" cy="2691954"/>
            <a:chOff x="381000" y="990600"/>
            <a:chExt cx="3045336" cy="2691954"/>
          </a:xfrm>
        </p:grpSpPr>
        <p:sp>
          <p:nvSpPr>
            <p:cNvPr id="5" name="Oval 4"/>
            <p:cNvSpPr/>
            <p:nvPr/>
          </p:nvSpPr>
          <p:spPr>
            <a:xfrm>
              <a:off x="180844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6" name="Oval 5"/>
            <p:cNvSpPr/>
            <p:nvPr/>
          </p:nvSpPr>
          <p:spPr>
            <a:xfrm>
              <a:off x="741640" y="16765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7" name="Oval 6"/>
            <p:cNvSpPr/>
            <p:nvPr/>
          </p:nvSpPr>
          <p:spPr>
            <a:xfrm>
              <a:off x="2494240" y="1652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8" name="Oval 7"/>
            <p:cNvSpPr/>
            <p:nvPr/>
          </p:nvSpPr>
          <p:spPr>
            <a:xfrm>
              <a:off x="38100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9" name="Oval 8"/>
            <p:cNvSpPr/>
            <p:nvPr/>
          </p:nvSpPr>
          <p:spPr>
            <a:xfrm>
              <a:off x="970240" y="2476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0" name="Oval 9"/>
            <p:cNvSpPr/>
            <p:nvPr/>
          </p:nvSpPr>
          <p:spPr>
            <a:xfrm>
              <a:off x="196084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11" name="Oval 10"/>
            <p:cNvSpPr/>
            <p:nvPr/>
          </p:nvSpPr>
          <p:spPr>
            <a:xfrm>
              <a:off x="249424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2" name="Oval 11"/>
            <p:cNvSpPr/>
            <p:nvPr/>
          </p:nvSpPr>
          <p:spPr>
            <a:xfrm>
              <a:off x="1752600"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13" name="Oval 12"/>
            <p:cNvSpPr/>
            <p:nvPr/>
          </p:nvSpPr>
          <p:spPr>
            <a:xfrm>
              <a:off x="1143000"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4" name="Oval 13"/>
            <p:cNvSpPr/>
            <p:nvPr/>
          </p:nvSpPr>
          <p:spPr>
            <a:xfrm>
              <a:off x="3045336" y="2476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15" name="Straight Arrow Connector 14"/>
            <p:cNvCxnSpPr>
              <a:stCxn id="6" idx="3"/>
              <a:endCxn id="8" idx="0"/>
            </p:cNvCxnSpPr>
            <p:nvPr/>
          </p:nvCxnSpPr>
          <p:spPr>
            <a:xfrm flipH="1">
              <a:off x="571500" y="2001713"/>
              <a:ext cx="2259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7"/>
            </p:cNvCxnSpPr>
            <p:nvPr/>
          </p:nvCxnSpPr>
          <p:spPr>
            <a:xfrm flipH="1">
              <a:off x="1066844" y="1315804"/>
              <a:ext cx="7973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5"/>
              <a:endCxn id="7" idx="1"/>
            </p:cNvCxnSpPr>
            <p:nvPr/>
          </p:nvCxnSpPr>
          <p:spPr>
            <a:xfrm>
              <a:off x="2133644" y="1315804"/>
              <a:ext cx="41639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5"/>
              <a:endCxn id="9" idx="0"/>
            </p:cNvCxnSpPr>
            <p:nvPr/>
          </p:nvCxnSpPr>
          <p:spPr>
            <a:xfrm>
              <a:off x="1066844" y="2001713"/>
              <a:ext cx="93896" cy="4751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10" idx="0"/>
            </p:cNvCxnSpPr>
            <p:nvPr/>
          </p:nvCxnSpPr>
          <p:spPr>
            <a:xfrm flipH="1">
              <a:off x="2151340" y="1977970"/>
              <a:ext cx="398696"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1" idx="0"/>
            </p:cNvCxnSpPr>
            <p:nvPr/>
          </p:nvCxnSpPr>
          <p:spPr>
            <a:xfrm>
              <a:off x="2684740" y="2033766"/>
              <a:ext cx="0" cy="450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0" idx="3"/>
              <a:endCxn id="12" idx="0"/>
            </p:cNvCxnSpPr>
            <p:nvPr/>
          </p:nvCxnSpPr>
          <p:spPr>
            <a:xfrm flipH="1">
              <a:off x="1943100" y="2809780"/>
              <a:ext cx="73536" cy="4917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4"/>
              <a:endCxn id="13" idx="0"/>
            </p:cNvCxnSpPr>
            <p:nvPr/>
          </p:nvCxnSpPr>
          <p:spPr>
            <a:xfrm>
              <a:off x="1160740" y="2857896"/>
              <a:ext cx="172760" cy="4436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7" idx="5"/>
              <a:endCxn id="14" idx="0"/>
            </p:cNvCxnSpPr>
            <p:nvPr/>
          </p:nvCxnSpPr>
          <p:spPr>
            <a:xfrm>
              <a:off x="2819444" y="1977970"/>
              <a:ext cx="416392" cy="4989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Oval 23"/>
            <p:cNvSpPr/>
            <p:nvPr/>
          </p:nvSpPr>
          <p:spPr>
            <a:xfrm>
              <a:off x="2300447" y="330155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cxnSp>
          <p:nvCxnSpPr>
            <p:cNvPr id="25" name="Straight Arrow Connector 24"/>
            <p:cNvCxnSpPr>
              <a:stCxn id="10" idx="5"/>
              <a:endCxn id="24" idx="0"/>
            </p:cNvCxnSpPr>
            <p:nvPr/>
          </p:nvCxnSpPr>
          <p:spPr>
            <a:xfrm>
              <a:off x="2286044" y="2809780"/>
              <a:ext cx="204903" cy="4917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7" name="Oval 26"/>
          <p:cNvSpPr/>
          <p:nvPr/>
        </p:nvSpPr>
        <p:spPr>
          <a:xfrm>
            <a:off x="4408040" y="19324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28" name="Oval 27"/>
          <p:cNvSpPr/>
          <p:nvPr/>
        </p:nvSpPr>
        <p:spPr>
          <a:xfrm>
            <a:off x="4408040" y="28468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29" name="Oval 28"/>
          <p:cNvSpPr/>
          <p:nvPr/>
        </p:nvSpPr>
        <p:spPr>
          <a:xfrm>
            <a:off x="6150306" y="28409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30" name="Oval 29"/>
          <p:cNvSpPr/>
          <p:nvPr/>
        </p:nvSpPr>
        <p:spPr>
          <a:xfrm>
            <a:off x="4408040" y="37816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31" name="Oval 30"/>
          <p:cNvSpPr/>
          <p:nvPr/>
        </p:nvSpPr>
        <p:spPr>
          <a:xfrm>
            <a:off x="5303390" y="37730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32" name="Oval 31"/>
          <p:cNvSpPr/>
          <p:nvPr/>
        </p:nvSpPr>
        <p:spPr>
          <a:xfrm>
            <a:off x="6150306"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33" name="Oval 32"/>
          <p:cNvSpPr/>
          <p:nvPr/>
        </p:nvSpPr>
        <p:spPr>
          <a:xfrm>
            <a:off x="7075040"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4" name="Oval 33"/>
          <p:cNvSpPr/>
          <p:nvPr/>
        </p:nvSpPr>
        <p:spPr>
          <a:xfrm>
            <a:off x="6150306" y="45681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5" name="Oval 34"/>
          <p:cNvSpPr/>
          <p:nvPr/>
        </p:nvSpPr>
        <p:spPr>
          <a:xfrm>
            <a:off x="5303390" y="4572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36" name="Oval 35"/>
          <p:cNvSpPr/>
          <p:nvPr/>
        </p:nvSpPr>
        <p:spPr>
          <a:xfrm>
            <a:off x="7924800" y="37997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37" name="Straight Arrow Connector 36"/>
          <p:cNvCxnSpPr>
            <a:stCxn id="28" idx="4"/>
            <a:endCxn id="30" idx="0"/>
          </p:cNvCxnSpPr>
          <p:nvPr/>
        </p:nvCxnSpPr>
        <p:spPr>
          <a:xfrm>
            <a:off x="4598540" y="3227870"/>
            <a:ext cx="0" cy="5538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4"/>
            <a:endCxn id="28" idx="0"/>
          </p:cNvCxnSpPr>
          <p:nvPr/>
        </p:nvCxnSpPr>
        <p:spPr>
          <a:xfrm>
            <a:off x="4598540" y="2313470"/>
            <a:ext cx="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8" idx="6"/>
            <a:endCxn id="29" idx="2"/>
          </p:cNvCxnSpPr>
          <p:nvPr/>
        </p:nvCxnSpPr>
        <p:spPr>
          <a:xfrm flipV="1">
            <a:off x="4789040" y="3031406"/>
            <a:ext cx="1361266" cy="59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0" idx="6"/>
            <a:endCxn id="31" idx="2"/>
          </p:cNvCxnSpPr>
          <p:nvPr/>
        </p:nvCxnSpPr>
        <p:spPr>
          <a:xfrm flipV="1">
            <a:off x="4789040" y="3963533"/>
            <a:ext cx="514350" cy="8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29" idx="4"/>
            <a:endCxn id="32" idx="0"/>
          </p:cNvCxnSpPr>
          <p:nvPr/>
        </p:nvCxnSpPr>
        <p:spPr>
          <a:xfrm>
            <a:off x="6340806" y="3221906"/>
            <a:ext cx="0" cy="577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2" idx="6"/>
            <a:endCxn id="33" idx="2"/>
          </p:cNvCxnSpPr>
          <p:nvPr/>
        </p:nvCxnSpPr>
        <p:spPr>
          <a:xfrm>
            <a:off x="6531306" y="399026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2" idx="4"/>
            <a:endCxn id="34" idx="0"/>
          </p:cNvCxnSpPr>
          <p:nvPr/>
        </p:nvCxnSpPr>
        <p:spPr>
          <a:xfrm>
            <a:off x="6340806" y="4180766"/>
            <a:ext cx="0" cy="3873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4"/>
            <a:endCxn id="35" idx="0"/>
          </p:cNvCxnSpPr>
          <p:nvPr/>
        </p:nvCxnSpPr>
        <p:spPr>
          <a:xfrm>
            <a:off x="5493890" y="4154033"/>
            <a:ext cx="0" cy="417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3" idx="6"/>
            <a:endCxn id="36" idx="2"/>
          </p:cNvCxnSpPr>
          <p:nvPr/>
        </p:nvCxnSpPr>
        <p:spPr>
          <a:xfrm>
            <a:off x="7456040" y="3990266"/>
            <a:ext cx="4687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Oval 45"/>
          <p:cNvSpPr/>
          <p:nvPr/>
        </p:nvSpPr>
        <p:spPr>
          <a:xfrm>
            <a:off x="7075040" y="45681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cxnSp>
        <p:nvCxnSpPr>
          <p:cNvPr id="47" name="Straight Arrow Connector 46"/>
          <p:cNvCxnSpPr>
            <a:stCxn id="34" idx="6"/>
            <a:endCxn id="46" idx="2"/>
          </p:cNvCxnSpPr>
          <p:nvPr/>
        </p:nvCxnSpPr>
        <p:spPr>
          <a:xfrm>
            <a:off x="6531306" y="475862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59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up)">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up)">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left)">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up)">
                                      <p:cBhvr>
                                        <p:cTn id="91" dur="500"/>
                                        <p:tgtEl>
                                          <p:spTgt spid="4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left)">
                                      <p:cBhvr>
                                        <p:cTn id="9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any tree to Binary Tree</a:t>
            </a:r>
            <a:endParaRPr lang="en-US" dirty="0"/>
          </a:p>
        </p:txBody>
      </p:sp>
      <p:grpSp>
        <p:nvGrpSpPr>
          <p:cNvPr id="4" name="Group 3"/>
          <p:cNvGrpSpPr/>
          <p:nvPr/>
        </p:nvGrpSpPr>
        <p:grpSpPr>
          <a:xfrm>
            <a:off x="5867356" y="1066800"/>
            <a:ext cx="2895644" cy="3903721"/>
            <a:chOff x="228600" y="990600"/>
            <a:chExt cx="2895644" cy="3903721"/>
          </a:xfrm>
        </p:grpSpPr>
        <p:sp>
          <p:nvSpPr>
            <p:cNvPr id="5" name="Oval 4"/>
            <p:cNvSpPr/>
            <p:nvPr/>
          </p:nvSpPr>
          <p:spPr>
            <a:xfrm>
              <a:off x="1808440" y="99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6" name="Oval 5"/>
            <p:cNvSpPr/>
            <p:nvPr/>
          </p:nvSpPr>
          <p:spPr>
            <a:xfrm>
              <a:off x="741640" y="16765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7" name="Oval 6"/>
            <p:cNvSpPr/>
            <p:nvPr/>
          </p:nvSpPr>
          <p:spPr>
            <a:xfrm>
              <a:off x="2253932"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8" name="Oval 7"/>
            <p:cNvSpPr/>
            <p:nvPr/>
          </p:nvSpPr>
          <p:spPr>
            <a:xfrm>
              <a:off x="228600" y="24845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9" name="Oval 8"/>
            <p:cNvSpPr/>
            <p:nvPr/>
          </p:nvSpPr>
          <p:spPr>
            <a:xfrm>
              <a:off x="609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0" name="Oval 9"/>
            <p:cNvSpPr/>
            <p:nvPr/>
          </p:nvSpPr>
          <p:spPr>
            <a:xfrm>
              <a:off x="1696804" y="307934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11" name="Oval 10"/>
            <p:cNvSpPr/>
            <p:nvPr/>
          </p:nvSpPr>
          <p:spPr>
            <a:xfrm>
              <a:off x="2362244" y="377149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2" name="Oval 11"/>
            <p:cNvSpPr/>
            <p:nvPr/>
          </p:nvSpPr>
          <p:spPr>
            <a:xfrm>
              <a:off x="1275040" y="37934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13" name="Oval 12"/>
            <p:cNvSpPr/>
            <p:nvPr/>
          </p:nvSpPr>
          <p:spPr>
            <a:xfrm>
              <a:off x="2286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4" name="Oval 13"/>
            <p:cNvSpPr/>
            <p:nvPr/>
          </p:nvSpPr>
          <p:spPr>
            <a:xfrm>
              <a:off x="2743244" y="45133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15" name="Straight Arrow Connector 14"/>
            <p:cNvCxnSpPr>
              <a:stCxn id="6" idx="3"/>
              <a:endCxn id="8" idx="0"/>
            </p:cNvCxnSpPr>
            <p:nvPr/>
          </p:nvCxnSpPr>
          <p:spPr>
            <a:xfrm flipH="1">
              <a:off x="419100" y="2001713"/>
              <a:ext cx="37833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7"/>
            </p:cNvCxnSpPr>
            <p:nvPr/>
          </p:nvCxnSpPr>
          <p:spPr>
            <a:xfrm flipH="1">
              <a:off x="1066844" y="1315804"/>
              <a:ext cx="7973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6" idx="5"/>
              <a:endCxn id="7" idx="1"/>
            </p:cNvCxnSpPr>
            <p:nvPr/>
          </p:nvCxnSpPr>
          <p:spPr>
            <a:xfrm>
              <a:off x="1066844" y="2001713"/>
              <a:ext cx="1242884" cy="4924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8" idx="5"/>
              <a:endCxn id="9" idx="0"/>
            </p:cNvCxnSpPr>
            <p:nvPr/>
          </p:nvCxnSpPr>
          <p:spPr>
            <a:xfrm>
              <a:off x="553804" y="2809780"/>
              <a:ext cx="246296" cy="4668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10" idx="0"/>
            </p:cNvCxnSpPr>
            <p:nvPr/>
          </p:nvCxnSpPr>
          <p:spPr>
            <a:xfrm flipH="1">
              <a:off x="1887304" y="2763604"/>
              <a:ext cx="422424" cy="3157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0" idx="5"/>
              <a:endCxn id="11" idx="0"/>
            </p:cNvCxnSpPr>
            <p:nvPr/>
          </p:nvCxnSpPr>
          <p:spPr>
            <a:xfrm>
              <a:off x="2022008" y="3404545"/>
              <a:ext cx="530736" cy="3669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0" idx="3"/>
              <a:endCxn id="12" idx="0"/>
            </p:cNvCxnSpPr>
            <p:nvPr/>
          </p:nvCxnSpPr>
          <p:spPr>
            <a:xfrm flipH="1">
              <a:off x="1465540" y="3404545"/>
              <a:ext cx="287060" cy="3889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3"/>
              <a:endCxn id="13" idx="0"/>
            </p:cNvCxnSpPr>
            <p:nvPr/>
          </p:nvCxnSpPr>
          <p:spPr>
            <a:xfrm flipH="1">
              <a:off x="419100" y="3601804"/>
              <a:ext cx="246296" cy="4367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5"/>
              <a:endCxn id="14" idx="0"/>
            </p:cNvCxnSpPr>
            <p:nvPr/>
          </p:nvCxnSpPr>
          <p:spPr>
            <a:xfrm>
              <a:off x="2687448" y="4096701"/>
              <a:ext cx="246296" cy="4166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Oval 23"/>
            <p:cNvSpPr/>
            <p:nvPr/>
          </p:nvSpPr>
          <p:spPr>
            <a:xfrm>
              <a:off x="1688286" y="451332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cxnSp>
          <p:nvCxnSpPr>
            <p:cNvPr id="25" name="Straight Arrow Connector 24"/>
            <p:cNvCxnSpPr>
              <a:stCxn id="12" idx="5"/>
              <a:endCxn id="24" idx="0"/>
            </p:cNvCxnSpPr>
            <p:nvPr/>
          </p:nvCxnSpPr>
          <p:spPr>
            <a:xfrm>
              <a:off x="1600244" y="4118676"/>
              <a:ext cx="278542" cy="3946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Oval 25"/>
          <p:cNvSpPr/>
          <p:nvPr/>
        </p:nvSpPr>
        <p:spPr>
          <a:xfrm>
            <a:off x="685800" y="13990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27" name="Oval 26"/>
          <p:cNvSpPr/>
          <p:nvPr/>
        </p:nvSpPr>
        <p:spPr>
          <a:xfrm>
            <a:off x="685800" y="231347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28" name="Oval 27"/>
          <p:cNvSpPr/>
          <p:nvPr/>
        </p:nvSpPr>
        <p:spPr>
          <a:xfrm>
            <a:off x="2428066" y="23075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29" name="Oval 28"/>
          <p:cNvSpPr/>
          <p:nvPr/>
        </p:nvSpPr>
        <p:spPr>
          <a:xfrm>
            <a:off x="685800" y="324827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30" name="Oval 29"/>
          <p:cNvSpPr/>
          <p:nvPr/>
        </p:nvSpPr>
        <p:spPr>
          <a:xfrm>
            <a:off x="1581150" y="323963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31" name="Oval 30"/>
          <p:cNvSpPr/>
          <p:nvPr/>
        </p:nvSpPr>
        <p:spPr>
          <a:xfrm>
            <a:off x="2428066"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32" name="Oval 31"/>
          <p:cNvSpPr/>
          <p:nvPr/>
        </p:nvSpPr>
        <p:spPr>
          <a:xfrm>
            <a:off x="3352800"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3" name="Oval 32"/>
          <p:cNvSpPr/>
          <p:nvPr/>
        </p:nvSpPr>
        <p:spPr>
          <a:xfrm>
            <a:off x="2428066" y="40347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4" name="Oval 33"/>
          <p:cNvSpPr/>
          <p:nvPr/>
        </p:nvSpPr>
        <p:spPr>
          <a:xfrm>
            <a:off x="158115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35" name="Oval 34"/>
          <p:cNvSpPr/>
          <p:nvPr/>
        </p:nvSpPr>
        <p:spPr>
          <a:xfrm>
            <a:off x="4202560" y="32663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36" name="Straight Arrow Connector 35"/>
          <p:cNvCxnSpPr>
            <a:stCxn id="27" idx="4"/>
            <a:endCxn id="29" idx="0"/>
          </p:cNvCxnSpPr>
          <p:nvPr/>
        </p:nvCxnSpPr>
        <p:spPr>
          <a:xfrm>
            <a:off x="876300" y="2694470"/>
            <a:ext cx="0" cy="5538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6" idx="4"/>
            <a:endCxn id="27" idx="0"/>
          </p:cNvCxnSpPr>
          <p:nvPr/>
        </p:nvCxnSpPr>
        <p:spPr>
          <a:xfrm>
            <a:off x="876300" y="1780070"/>
            <a:ext cx="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6"/>
            <a:endCxn id="28" idx="2"/>
          </p:cNvCxnSpPr>
          <p:nvPr/>
        </p:nvCxnSpPr>
        <p:spPr>
          <a:xfrm flipV="1">
            <a:off x="1066800" y="2498006"/>
            <a:ext cx="1361266" cy="59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9" idx="6"/>
            <a:endCxn id="30" idx="2"/>
          </p:cNvCxnSpPr>
          <p:nvPr/>
        </p:nvCxnSpPr>
        <p:spPr>
          <a:xfrm flipV="1">
            <a:off x="1066800" y="3430133"/>
            <a:ext cx="514350" cy="8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28" idx="4"/>
            <a:endCxn id="31" idx="0"/>
          </p:cNvCxnSpPr>
          <p:nvPr/>
        </p:nvCxnSpPr>
        <p:spPr>
          <a:xfrm>
            <a:off x="2618566" y="2688506"/>
            <a:ext cx="0" cy="577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1" idx="6"/>
            <a:endCxn id="32" idx="2"/>
          </p:cNvCxnSpPr>
          <p:nvPr/>
        </p:nvCxnSpPr>
        <p:spPr>
          <a:xfrm>
            <a:off x="2809066" y="345686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1" idx="4"/>
            <a:endCxn id="33" idx="0"/>
          </p:cNvCxnSpPr>
          <p:nvPr/>
        </p:nvCxnSpPr>
        <p:spPr>
          <a:xfrm>
            <a:off x="2618566" y="3647366"/>
            <a:ext cx="0" cy="3873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0" idx="4"/>
            <a:endCxn id="34" idx="0"/>
          </p:cNvCxnSpPr>
          <p:nvPr/>
        </p:nvCxnSpPr>
        <p:spPr>
          <a:xfrm>
            <a:off x="1771650" y="3620633"/>
            <a:ext cx="0" cy="417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2" idx="6"/>
            <a:endCxn id="35" idx="2"/>
          </p:cNvCxnSpPr>
          <p:nvPr/>
        </p:nvCxnSpPr>
        <p:spPr>
          <a:xfrm>
            <a:off x="3733800" y="3456866"/>
            <a:ext cx="4687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Oval 44"/>
          <p:cNvSpPr/>
          <p:nvPr/>
        </p:nvSpPr>
        <p:spPr>
          <a:xfrm>
            <a:off x="3352800" y="403472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cxnSp>
        <p:nvCxnSpPr>
          <p:cNvPr id="46" name="Straight Arrow Connector 45"/>
          <p:cNvCxnSpPr>
            <a:stCxn id="33" idx="6"/>
            <a:endCxn id="45" idx="2"/>
          </p:cNvCxnSpPr>
          <p:nvPr/>
        </p:nvCxnSpPr>
        <p:spPr>
          <a:xfrm>
            <a:off x="2809066" y="4225226"/>
            <a:ext cx="54373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1284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Forest to Binary Tree</a:t>
            </a:r>
            <a:endParaRPr lang="en-US" dirty="0"/>
          </a:p>
        </p:txBody>
      </p:sp>
      <p:grpSp>
        <p:nvGrpSpPr>
          <p:cNvPr id="4" name="Group 3"/>
          <p:cNvGrpSpPr/>
          <p:nvPr/>
        </p:nvGrpSpPr>
        <p:grpSpPr>
          <a:xfrm>
            <a:off x="5105400" y="1066800"/>
            <a:ext cx="2286000" cy="2027376"/>
            <a:chOff x="5595722" y="845269"/>
            <a:chExt cx="2286000" cy="2027376"/>
          </a:xfrm>
        </p:grpSpPr>
        <p:sp>
          <p:nvSpPr>
            <p:cNvPr id="5" name="Oval 4"/>
            <p:cNvSpPr/>
            <p:nvPr/>
          </p:nvSpPr>
          <p:spPr>
            <a:xfrm>
              <a:off x="6781800" y="8452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6" name="Oval 5"/>
            <p:cNvSpPr/>
            <p:nvPr/>
          </p:nvSpPr>
          <p:spPr>
            <a:xfrm>
              <a:off x="7500722"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7" name="Oval 6"/>
            <p:cNvSpPr/>
            <p:nvPr/>
          </p:nvSpPr>
          <p:spPr>
            <a:xfrm>
              <a:off x="6129122" y="16834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8" name="Oval 7"/>
            <p:cNvSpPr/>
            <p:nvPr/>
          </p:nvSpPr>
          <p:spPr>
            <a:xfrm>
              <a:off x="75007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9" name="Oval 8"/>
            <p:cNvSpPr/>
            <p:nvPr/>
          </p:nvSpPr>
          <p:spPr>
            <a:xfrm>
              <a:off x="55957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0" name="Oval 9"/>
            <p:cNvSpPr/>
            <p:nvPr/>
          </p:nvSpPr>
          <p:spPr>
            <a:xfrm>
              <a:off x="6586322"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11" name="Straight Arrow Connector 10"/>
            <p:cNvCxnSpPr>
              <a:stCxn id="6" idx="4"/>
              <a:endCxn id="8" idx="0"/>
            </p:cNvCxnSpPr>
            <p:nvPr/>
          </p:nvCxnSpPr>
          <p:spPr>
            <a:xfrm>
              <a:off x="7691222" y="2064578"/>
              <a:ext cx="0" cy="4270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5"/>
              <a:endCxn id="6" idx="0"/>
            </p:cNvCxnSpPr>
            <p:nvPr/>
          </p:nvCxnSpPr>
          <p:spPr>
            <a:xfrm>
              <a:off x="7107004" y="1170473"/>
              <a:ext cx="584218" cy="5131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7" idx="0"/>
            </p:cNvCxnSpPr>
            <p:nvPr/>
          </p:nvCxnSpPr>
          <p:spPr>
            <a:xfrm flipH="1">
              <a:off x="6319622" y="1170473"/>
              <a:ext cx="517974" cy="5129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7" idx="3"/>
              <a:endCxn id="9" idx="0"/>
            </p:cNvCxnSpPr>
            <p:nvPr/>
          </p:nvCxnSpPr>
          <p:spPr>
            <a:xfrm flipH="1">
              <a:off x="5786222" y="2008673"/>
              <a:ext cx="398696" cy="482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7" idx="5"/>
              <a:endCxn id="10" idx="0"/>
            </p:cNvCxnSpPr>
            <p:nvPr/>
          </p:nvCxnSpPr>
          <p:spPr>
            <a:xfrm>
              <a:off x="6454326" y="2008673"/>
              <a:ext cx="322496" cy="482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6" name="Group 15"/>
          <p:cNvGrpSpPr/>
          <p:nvPr/>
        </p:nvGrpSpPr>
        <p:grpSpPr>
          <a:xfrm>
            <a:off x="1828800" y="1238921"/>
            <a:ext cx="2136217" cy="1874976"/>
            <a:chOff x="6172200" y="997669"/>
            <a:chExt cx="2136217" cy="1874976"/>
          </a:xfrm>
        </p:grpSpPr>
        <p:sp>
          <p:nvSpPr>
            <p:cNvPr id="17" name="Oval 16"/>
            <p:cNvSpPr/>
            <p:nvPr/>
          </p:nvSpPr>
          <p:spPr>
            <a:xfrm>
              <a:off x="6781800" y="99766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8" name="Oval 17"/>
            <p:cNvSpPr/>
            <p:nvPr/>
          </p:nvSpPr>
          <p:spPr>
            <a:xfrm>
              <a:off x="6172200" y="168357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9" name="Oval 18"/>
            <p:cNvSpPr/>
            <p:nvPr/>
          </p:nvSpPr>
          <p:spPr>
            <a:xfrm>
              <a:off x="7489680" y="165983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0" name="Oval 19"/>
            <p:cNvSpPr/>
            <p:nvPr/>
          </p:nvSpPr>
          <p:spPr>
            <a:xfrm>
              <a:off x="6172200"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21" name="Oval 20"/>
            <p:cNvSpPr/>
            <p:nvPr/>
          </p:nvSpPr>
          <p:spPr>
            <a:xfrm>
              <a:off x="7218226"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2" name="Oval 21"/>
            <p:cNvSpPr/>
            <p:nvPr/>
          </p:nvSpPr>
          <p:spPr>
            <a:xfrm>
              <a:off x="7927417" y="249164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23" name="Straight Arrow Connector 22"/>
            <p:cNvCxnSpPr>
              <a:stCxn id="18" idx="4"/>
              <a:endCxn id="20" idx="0"/>
            </p:cNvCxnSpPr>
            <p:nvPr/>
          </p:nvCxnSpPr>
          <p:spPr>
            <a:xfrm>
              <a:off x="6362700" y="2064578"/>
              <a:ext cx="0" cy="4270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8" idx="7"/>
            </p:cNvCxnSpPr>
            <p:nvPr/>
          </p:nvCxnSpPr>
          <p:spPr>
            <a:xfrm flipH="1">
              <a:off x="6497404" y="1322873"/>
              <a:ext cx="340192" cy="416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5"/>
              <a:endCxn id="19" idx="1"/>
            </p:cNvCxnSpPr>
            <p:nvPr/>
          </p:nvCxnSpPr>
          <p:spPr>
            <a:xfrm>
              <a:off x="7107004" y="1322873"/>
              <a:ext cx="438472" cy="392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9" idx="3"/>
              <a:endCxn id="21" idx="0"/>
            </p:cNvCxnSpPr>
            <p:nvPr/>
          </p:nvCxnSpPr>
          <p:spPr>
            <a:xfrm flipH="1">
              <a:off x="7408726" y="1985039"/>
              <a:ext cx="136750"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9" idx="5"/>
              <a:endCxn id="22" idx="0"/>
            </p:cNvCxnSpPr>
            <p:nvPr/>
          </p:nvCxnSpPr>
          <p:spPr>
            <a:xfrm>
              <a:off x="7814884" y="1985039"/>
              <a:ext cx="303033" cy="506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Oval 28"/>
          <p:cNvSpPr/>
          <p:nvPr/>
        </p:nvSpPr>
        <p:spPr>
          <a:xfrm>
            <a:off x="51054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30" name="Oval 29"/>
          <p:cNvSpPr/>
          <p:nvPr/>
        </p:nvSpPr>
        <p:spPr>
          <a:xfrm>
            <a:off x="70104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31" name="Oval 30"/>
          <p:cNvSpPr/>
          <p:nvPr/>
        </p:nvSpPr>
        <p:spPr>
          <a:xfrm>
            <a:off x="5116355"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2" name="Oval 31"/>
          <p:cNvSpPr/>
          <p:nvPr/>
        </p:nvSpPr>
        <p:spPr>
          <a:xfrm>
            <a:off x="7007466" y="5771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33" name="Oval 32"/>
          <p:cNvSpPr/>
          <p:nvPr/>
        </p:nvSpPr>
        <p:spPr>
          <a:xfrm>
            <a:off x="5109905" y="5771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4" name="Oval 33"/>
          <p:cNvSpPr/>
          <p:nvPr/>
        </p:nvSpPr>
        <p:spPr>
          <a:xfrm>
            <a:off x="6096000" y="57611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35" name="Straight Arrow Connector 34"/>
          <p:cNvCxnSpPr>
            <a:stCxn id="30" idx="4"/>
            <a:endCxn id="32" idx="0"/>
          </p:cNvCxnSpPr>
          <p:nvPr/>
        </p:nvCxnSpPr>
        <p:spPr>
          <a:xfrm flipH="1">
            <a:off x="7197966" y="5334000"/>
            <a:ext cx="2934"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31" idx="6"/>
            <a:endCxn id="30" idx="2"/>
          </p:cNvCxnSpPr>
          <p:nvPr/>
        </p:nvCxnSpPr>
        <p:spPr>
          <a:xfrm>
            <a:off x="5497355" y="5143500"/>
            <a:ext cx="151304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9" idx="4"/>
            <a:endCxn id="31" idx="0"/>
          </p:cNvCxnSpPr>
          <p:nvPr/>
        </p:nvCxnSpPr>
        <p:spPr>
          <a:xfrm>
            <a:off x="5295900" y="4495800"/>
            <a:ext cx="10955"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31" idx="4"/>
            <a:endCxn id="33" idx="0"/>
          </p:cNvCxnSpPr>
          <p:nvPr/>
        </p:nvCxnSpPr>
        <p:spPr>
          <a:xfrm flipH="1">
            <a:off x="5300405" y="5334000"/>
            <a:ext cx="6450"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33" idx="6"/>
            <a:endCxn id="34" idx="2"/>
          </p:cNvCxnSpPr>
          <p:nvPr/>
        </p:nvCxnSpPr>
        <p:spPr>
          <a:xfrm flipV="1">
            <a:off x="5490905" y="5951676"/>
            <a:ext cx="605095" cy="10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Oval 39"/>
          <p:cNvSpPr/>
          <p:nvPr/>
        </p:nvSpPr>
        <p:spPr>
          <a:xfrm>
            <a:off x="17526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41" name="Oval 40"/>
          <p:cNvSpPr/>
          <p:nvPr/>
        </p:nvSpPr>
        <p:spPr>
          <a:xfrm>
            <a:off x="1752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42" name="Oval 41"/>
          <p:cNvSpPr/>
          <p:nvPr/>
        </p:nvSpPr>
        <p:spPr>
          <a:xfrm>
            <a:off x="2770346"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43" name="Oval 42"/>
          <p:cNvSpPr/>
          <p:nvPr/>
        </p:nvSpPr>
        <p:spPr>
          <a:xfrm>
            <a:off x="17526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44" name="Oval 43"/>
          <p:cNvSpPr/>
          <p:nvPr/>
        </p:nvSpPr>
        <p:spPr>
          <a:xfrm>
            <a:off x="2770346"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5" name="Oval 44"/>
          <p:cNvSpPr/>
          <p:nvPr/>
        </p:nvSpPr>
        <p:spPr>
          <a:xfrm>
            <a:off x="3733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46" name="Straight Arrow Connector 45"/>
          <p:cNvCxnSpPr>
            <a:stCxn id="41" idx="4"/>
            <a:endCxn id="43" idx="0"/>
          </p:cNvCxnSpPr>
          <p:nvPr/>
        </p:nvCxnSpPr>
        <p:spPr>
          <a:xfrm>
            <a:off x="1943100" y="533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0" idx="4"/>
            <a:endCxn id="41" idx="0"/>
          </p:cNvCxnSpPr>
          <p:nvPr/>
        </p:nvCxnSpPr>
        <p:spPr>
          <a:xfrm>
            <a:off x="1943100" y="44958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1" idx="6"/>
            <a:endCxn id="42" idx="2"/>
          </p:cNvCxnSpPr>
          <p:nvPr/>
        </p:nvCxnSpPr>
        <p:spPr>
          <a:xfrm>
            <a:off x="2133600" y="5143500"/>
            <a:ext cx="6367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2" idx="4"/>
            <a:endCxn id="44" idx="0"/>
          </p:cNvCxnSpPr>
          <p:nvPr/>
        </p:nvCxnSpPr>
        <p:spPr>
          <a:xfrm>
            <a:off x="2960846" y="533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4" idx="6"/>
            <a:endCxn id="45" idx="2"/>
          </p:cNvCxnSpPr>
          <p:nvPr/>
        </p:nvCxnSpPr>
        <p:spPr>
          <a:xfrm>
            <a:off x="3151346" y="5981700"/>
            <a:ext cx="5824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0" idx="6"/>
            <a:endCxn id="29" idx="2"/>
          </p:cNvCxnSpPr>
          <p:nvPr/>
        </p:nvCxnSpPr>
        <p:spPr>
          <a:xfrm>
            <a:off x="2133600" y="4305300"/>
            <a:ext cx="2971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716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up)">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left)">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up)">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up)">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40" grpId="0" animBg="1"/>
      <p:bldP spid="41" grpId="0" animBg="1"/>
      <p:bldP spid="42" grpId="0" animBg="1"/>
      <p:bldP spid="43" grpId="0" animBg="1"/>
      <p:bldP spid="44" grpId="0" animBg="1"/>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Forest to Binary Tree</a:t>
            </a:r>
            <a:endParaRPr lang="en-US" dirty="0"/>
          </a:p>
        </p:txBody>
      </p:sp>
      <p:grpSp>
        <p:nvGrpSpPr>
          <p:cNvPr id="4" name="Group 3"/>
          <p:cNvGrpSpPr/>
          <p:nvPr/>
        </p:nvGrpSpPr>
        <p:grpSpPr>
          <a:xfrm>
            <a:off x="4300951" y="3341063"/>
            <a:ext cx="4385849" cy="3008247"/>
            <a:chOff x="1676400" y="3341063"/>
            <a:chExt cx="4385849" cy="3008247"/>
          </a:xfrm>
        </p:grpSpPr>
        <p:sp>
          <p:nvSpPr>
            <p:cNvPr id="5" name="Oval 4"/>
            <p:cNvSpPr/>
            <p:nvPr/>
          </p:nvSpPr>
          <p:spPr>
            <a:xfrm>
              <a:off x="5559987" y="408102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6" name="Oval 5"/>
            <p:cNvSpPr/>
            <p:nvPr/>
          </p:nvSpPr>
          <p:spPr>
            <a:xfrm>
              <a:off x="5681249" y="55138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7" name="Oval 6"/>
            <p:cNvSpPr/>
            <p:nvPr/>
          </p:nvSpPr>
          <p:spPr>
            <a:xfrm>
              <a:off x="4923364"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8" name="Oval 7"/>
            <p:cNvSpPr/>
            <p:nvPr/>
          </p:nvSpPr>
          <p:spPr>
            <a:xfrm>
              <a:off x="5105400"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9" name="Oval 8"/>
            <p:cNvSpPr/>
            <p:nvPr/>
          </p:nvSpPr>
          <p:spPr>
            <a:xfrm>
              <a:off x="3962400" y="55138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0" name="Oval 9"/>
            <p:cNvSpPr/>
            <p:nvPr/>
          </p:nvSpPr>
          <p:spPr>
            <a:xfrm>
              <a:off x="4495800"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11" name="Straight Arrow Connector 10"/>
            <p:cNvCxnSpPr>
              <a:stCxn id="6" idx="2"/>
              <a:endCxn id="8" idx="0"/>
            </p:cNvCxnSpPr>
            <p:nvPr/>
          </p:nvCxnSpPr>
          <p:spPr>
            <a:xfrm flipH="1">
              <a:off x="5295900" y="5704366"/>
              <a:ext cx="385349" cy="2639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5"/>
              <a:endCxn id="6" idx="0"/>
            </p:cNvCxnSpPr>
            <p:nvPr/>
          </p:nvCxnSpPr>
          <p:spPr>
            <a:xfrm>
              <a:off x="5248568" y="5160243"/>
              <a:ext cx="623181" cy="3536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7" idx="0"/>
            </p:cNvCxnSpPr>
            <p:nvPr/>
          </p:nvCxnSpPr>
          <p:spPr>
            <a:xfrm flipH="1">
              <a:off x="5113864" y="4406228"/>
              <a:ext cx="501919" cy="4288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7" idx="3"/>
              <a:endCxn id="9" idx="0"/>
            </p:cNvCxnSpPr>
            <p:nvPr/>
          </p:nvCxnSpPr>
          <p:spPr>
            <a:xfrm flipH="1">
              <a:off x="4152900" y="5160243"/>
              <a:ext cx="826260" cy="3536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9" idx="6"/>
              <a:endCxn id="10" idx="0"/>
            </p:cNvCxnSpPr>
            <p:nvPr/>
          </p:nvCxnSpPr>
          <p:spPr>
            <a:xfrm>
              <a:off x="4343400" y="5704366"/>
              <a:ext cx="342900" cy="2639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3962400" y="33410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7" name="Oval 16"/>
            <p:cNvSpPr/>
            <p:nvPr/>
          </p:nvSpPr>
          <p:spPr>
            <a:xfrm>
              <a:off x="2286000" y="4026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8" name="Oval 17"/>
            <p:cNvSpPr/>
            <p:nvPr/>
          </p:nvSpPr>
          <p:spPr>
            <a:xfrm>
              <a:off x="2866827"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19" name="Oval 18"/>
            <p:cNvSpPr/>
            <p:nvPr/>
          </p:nvSpPr>
          <p:spPr>
            <a:xfrm>
              <a:off x="1676400" y="483503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20" name="Oval 19"/>
            <p:cNvSpPr/>
            <p:nvPr/>
          </p:nvSpPr>
          <p:spPr>
            <a:xfrm>
              <a:off x="2341796" y="55331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21" name="Oval 20"/>
            <p:cNvSpPr/>
            <p:nvPr/>
          </p:nvSpPr>
          <p:spPr>
            <a:xfrm>
              <a:off x="2936531" y="5968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22" name="Straight Arrow Connector 21"/>
            <p:cNvCxnSpPr>
              <a:stCxn id="17" idx="3"/>
              <a:endCxn id="19" idx="0"/>
            </p:cNvCxnSpPr>
            <p:nvPr/>
          </p:nvCxnSpPr>
          <p:spPr>
            <a:xfrm flipH="1">
              <a:off x="1866900" y="4352176"/>
              <a:ext cx="474896" cy="482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6" idx="2"/>
              <a:endCxn id="17" idx="7"/>
            </p:cNvCxnSpPr>
            <p:nvPr/>
          </p:nvCxnSpPr>
          <p:spPr>
            <a:xfrm flipH="1">
              <a:off x="2611204" y="3531563"/>
              <a:ext cx="1351196" cy="5512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5"/>
              <a:endCxn id="18" idx="1"/>
            </p:cNvCxnSpPr>
            <p:nvPr/>
          </p:nvCxnSpPr>
          <p:spPr>
            <a:xfrm>
              <a:off x="2611204" y="4352176"/>
              <a:ext cx="311419" cy="5386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8" idx="3"/>
              <a:endCxn id="20" idx="0"/>
            </p:cNvCxnSpPr>
            <p:nvPr/>
          </p:nvCxnSpPr>
          <p:spPr>
            <a:xfrm flipH="1">
              <a:off x="2532296" y="5160243"/>
              <a:ext cx="390327" cy="3729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20" idx="6"/>
              <a:endCxn id="21" idx="0"/>
            </p:cNvCxnSpPr>
            <p:nvPr/>
          </p:nvCxnSpPr>
          <p:spPr>
            <a:xfrm>
              <a:off x="2722796" y="5723666"/>
              <a:ext cx="404235" cy="2446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6" idx="6"/>
              <a:endCxn id="5" idx="1"/>
            </p:cNvCxnSpPr>
            <p:nvPr/>
          </p:nvCxnSpPr>
          <p:spPr>
            <a:xfrm>
              <a:off x="4343400" y="3531563"/>
              <a:ext cx="1272383" cy="6052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8" name="Oval 27"/>
          <p:cNvSpPr/>
          <p:nvPr/>
        </p:nvSpPr>
        <p:spPr>
          <a:xfrm>
            <a:off x="3733800" y="114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29" name="Oval 28"/>
          <p:cNvSpPr/>
          <p:nvPr/>
        </p:nvSpPr>
        <p:spPr>
          <a:xfrm>
            <a:off x="56388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30" name="Oval 29"/>
          <p:cNvSpPr/>
          <p:nvPr/>
        </p:nvSpPr>
        <p:spPr>
          <a:xfrm>
            <a:off x="3744755"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31" name="Oval 30"/>
          <p:cNvSpPr/>
          <p:nvPr/>
        </p:nvSpPr>
        <p:spPr>
          <a:xfrm>
            <a:off x="5635866" y="27995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32" name="Oval 31"/>
          <p:cNvSpPr/>
          <p:nvPr/>
        </p:nvSpPr>
        <p:spPr>
          <a:xfrm>
            <a:off x="3738305" y="27995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33" name="Oval 32"/>
          <p:cNvSpPr/>
          <p:nvPr/>
        </p:nvSpPr>
        <p:spPr>
          <a:xfrm>
            <a:off x="4724400" y="278937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34" name="Straight Arrow Connector 33"/>
          <p:cNvCxnSpPr>
            <a:stCxn id="29" idx="4"/>
            <a:endCxn id="31" idx="0"/>
          </p:cNvCxnSpPr>
          <p:nvPr/>
        </p:nvCxnSpPr>
        <p:spPr>
          <a:xfrm flipH="1">
            <a:off x="5826366" y="2362200"/>
            <a:ext cx="2934"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30" idx="6"/>
            <a:endCxn id="29" idx="2"/>
          </p:cNvCxnSpPr>
          <p:nvPr/>
        </p:nvCxnSpPr>
        <p:spPr>
          <a:xfrm>
            <a:off x="4125755" y="2171700"/>
            <a:ext cx="151304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4"/>
            <a:endCxn id="30" idx="0"/>
          </p:cNvCxnSpPr>
          <p:nvPr/>
        </p:nvCxnSpPr>
        <p:spPr>
          <a:xfrm>
            <a:off x="3924300" y="1524000"/>
            <a:ext cx="10955"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0" idx="4"/>
            <a:endCxn id="32" idx="0"/>
          </p:cNvCxnSpPr>
          <p:nvPr/>
        </p:nvCxnSpPr>
        <p:spPr>
          <a:xfrm flipH="1">
            <a:off x="3928805" y="2362200"/>
            <a:ext cx="6450" cy="4373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32" idx="6"/>
            <a:endCxn id="33" idx="2"/>
          </p:cNvCxnSpPr>
          <p:nvPr/>
        </p:nvCxnSpPr>
        <p:spPr>
          <a:xfrm flipV="1">
            <a:off x="4119305" y="2979876"/>
            <a:ext cx="605095" cy="10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381000" y="114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40" name="Oval 39"/>
          <p:cNvSpPr/>
          <p:nvPr/>
        </p:nvSpPr>
        <p:spPr>
          <a:xfrm>
            <a:off x="3810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41" name="Oval 40"/>
          <p:cNvSpPr/>
          <p:nvPr/>
        </p:nvSpPr>
        <p:spPr>
          <a:xfrm>
            <a:off x="1398746"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42" name="Oval 41"/>
          <p:cNvSpPr/>
          <p:nvPr/>
        </p:nvSpPr>
        <p:spPr>
          <a:xfrm>
            <a:off x="381000"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43" name="Oval 42"/>
          <p:cNvSpPr/>
          <p:nvPr/>
        </p:nvSpPr>
        <p:spPr>
          <a:xfrm>
            <a:off x="1398746"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4" name="Oval 43"/>
          <p:cNvSpPr/>
          <p:nvPr/>
        </p:nvSpPr>
        <p:spPr>
          <a:xfrm>
            <a:off x="2362200"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45" name="Straight Arrow Connector 44"/>
          <p:cNvCxnSpPr>
            <a:stCxn id="40" idx="4"/>
            <a:endCxn id="42" idx="0"/>
          </p:cNvCxnSpPr>
          <p:nvPr/>
        </p:nvCxnSpPr>
        <p:spPr>
          <a:xfrm>
            <a:off x="571500" y="23622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9" idx="4"/>
            <a:endCxn id="40" idx="0"/>
          </p:cNvCxnSpPr>
          <p:nvPr/>
        </p:nvCxnSpPr>
        <p:spPr>
          <a:xfrm>
            <a:off x="571500" y="1524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0" idx="6"/>
            <a:endCxn id="41" idx="2"/>
          </p:cNvCxnSpPr>
          <p:nvPr/>
        </p:nvCxnSpPr>
        <p:spPr>
          <a:xfrm>
            <a:off x="762000" y="2171700"/>
            <a:ext cx="63674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1" idx="4"/>
            <a:endCxn id="43" idx="0"/>
          </p:cNvCxnSpPr>
          <p:nvPr/>
        </p:nvCxnSpPr>
        <p:spPr>
          <a:xfrm>
            <a:off x="1589246" y="23622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3" idx="6"/>
            <a:endCxn id="44" idx="2"/>
          </p:cNvCxnSpPr>
          <p:nvPr/>
        </p:nvCxnSpPr>
        <p:spPr>
          <a:xfrm>
            <a:off x="1779746" y="3009900"/>
            <a:ext cx="5824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39" idx="6"/>
            <a:endCxn id="28" idx="2"/>
          </p:cNvCxnSpPr>
          <p:nvPr/>
        </p:nvCxnSpPr>
        <p:spPr>
          <a:xfrm>
            <a:off x="762000" y="1333500"/>
            <a:ext cx="2971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7803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9" grpId="0" animBg="1"/>
      <p:bldP spid="40" grpId="0" animBg="1"/>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Notations of Graph Theory</a:t>
            </a:r>
            <a:endParaRPr lang="en-US" dirty="0"/>
          </a:p>
        </p:txBody>
      </p:sp>
      <p:sp>
        <p:nvSpPr>
          <p:cNvPr id="3" name="Content Placeholder 2"/>
          <p:cNvSpPr>
            <a:spLocks noGrp="1"/>
          </p:cNvSpPr>
          <p:nvPr>
            <p:ph idx="1"/>
          </p:nvPr>
        </p:nvSpPr>
        <p:spPr/>
        <p:txBody>
          <a:bodyPr/>
          <a:lstStyle/>
          <a:p>
            <a:r>
              <a:rPr lang="en-IN" dirty="0"/>
              <a:t>Consider diagrams shown in above figure</a:t>
            </a:r>
          </a:p>
          <a:p>
            <a:r>
              <a:rPr lang="en-IN" dirty="0"/>
              <a:t>Every diagrams represent Graphs</a:t>
            </a:r>
          </a:p>
          <a:p>
            <a:r>
              <a:rPr lang="en-IN" dirty="0"/>
              <a:t>Every diagram consists of a </a:t>
            </a:r>
            <a:r>
              <a:rPr lang="en-IN" b="1" dirty="0">
                <a:solidFill>
                  <a:srgbClr val="FF0000"/>
                </a:solidFill>
              </a:rPr>
              <a:t>set of points </a:t>
            </a:r>
            <a:r>
              <a:rPr lang="en-IN" dirty="0"/>
              <a:t>which are shown by </a:t>
            </a:r>
            <a:r>
              <a:rPr lang="en-IN" b="1" dirty="0">
                <a:solidFill>
                  <a:srgbClr val="FF0000"/>
                </a:solidFill>
              </a:rPr>
              <a:t>dots</a:t>
            </a:r>
            <a:r>
              <a:rPr lang="en-IN" dirty="0"/>
              <a:t> or </a:t>
            </a:r>
            <a:r>
              <a:rPr lang="en-IN" b="1" dirty="0">
                <a:solidFill>
                  <a:srgbClr val="FF0000"/>
                </a:solidFill>
              </a:rPr>
              <a:t>circles</a:t>
            </a:r>
            <a:r>
              <a:rPr lang="en-IN" dirty="0"/>
              <a:t> and are sometimes labelled V</a:t>
            </a:r>
            <a:r>
              <a:rPr lang="en-IN" baseline="-25000" dirty="0"/>
              <a:t>1</a:t>
            </a:r>
            <a:r>
              <a:rPr lang="en-IN" dirty="0"/>
              <a:t>, V</a:t>
            </a:r>
            <a:r>
              <a:rPr lang="en-IN" baseline="-25000" dirty="0"/>
              <a:t>2</a:t>
            </a:r>
            <a:r>
              <a:rPr lang="en-IN" dirty="0"/>
              <a:t>, V</a:t>
            </a:r>
            <a:r>
              <a:rPr lang="en-IN" baseline="-25000" dirty="0"/>
              <a:t>3</a:t>
            </a:r>
            <a:r>
              <a:rPr lang="en-IN" dirty="0"/>
              <a:t>… OR 1,2,3… </a:t>
            </a:r>
          </a:p>
          <a:p>
            <a:r>
              <a:rPr lang="en-IN" dirty="0"/>
              <a:t>In every diagrams, certain pairs of such points are connected by lines or arcs</a:t>
            </a:r>
          </a:p>
          <a:p>
            <a:r>
              <a:rPr lang="en-IN" dirty="0"/>
              <a:t>Note that every arc start at one point and ends at another point</a:t>
            </a:r>
            <a:endParaRPr lang="en-US" dirty="0"/>
          </a:p>
        </p:txBody>
      </p:sp>
    </p:spTree>
    <p:extLst>
      <p:ext uri="{BB962C8B-B14F-4D97-AF65-F5344CB8AC3E}">
        <p14:creationId xmlns:p14="http://schemas.microsoft.com/office/powerpoint/2010/main" val="11335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Notations of Graph Theory</a:t>
            </a:r>
            <a:endParaRPr lang="en-US" dirty="0"/>
          </a:p>
        </p:txBody>
      </p:sp>
      <p:sp>
        <p:nvSpPr>
          <p:cNvPr id="3" name="Content Placeholder 2"/>
          <p:cNvSpPr>
            <a:spLocks noGrp="1"/>
          </p:cNvSpPr>
          <p:nvPr>
            <p:ph idx="1"/>
          </p:nvPr>
        </p:nvSpPr>
        <p:spPr/>
        <p:txBody>
          <a:bodyPr>
            <a:normAutofit/>
          </a:bodyPr>
          <a:lstStyle/>
          <a:p>
            <a:pPr>
              <a:buClr>
                <a:schemeClr val="tx1"/>
              </a:buClr>
            </a:pPr>
            <a:r>
              <a:rPr lang="en-US" b="1" dirty="0">
                <a:solidFill>
                  <a:srgbClr val="C00000"/>
                </a:solidFill>
              </a:rPr>
              <a:t>Graph</a:t>
            </a:r>
          </a:p>
          <a:p>
            <a:pPr lvl="1"/>
            <a:r>
              <a:rPr lang="en-IN" b="1" dirty="0">
                <a:solidFill>
                  <a:srgbClr val="FF0000"/>
                </a:solidFill>
              </a:rPr>
              <a:t>A graph G</a:t>
            </a:r>
            <a:r>
              <a:rPr lang="en-IN" dirty="0"/>
              <a:t> consist of a </a:t>
            </a:r>
            <a:r>
              <a:rPr lang="en-IN" b="1" dirty="0">
                <a:solidFill>
                  <a:srgbClr val="FF0000"/>
                </a:solidFill>
              </a:rPr>
              <a:t>non-empty set V </a:t>
            </a:r>
            <a:r>
              <a:rPr lang="en-IN" dirty="0"/>
              <a:t>called the </a:t>
            </a:r>
            <a:r>
              <a:rPr lang="en-IN" b="1" dirty="0">
                <a:solidFill>
                  <a:srgbClr val="FF0000"/>
                </a:solidFill>
              </a:rPr>
              <a:t>set of nodes</a:t>
            </a:r>
            <a:r>
              <a:rPr lang="en-IN" b="1" dirty="0"/>
              <a:t> </a:t>
            </a:r>
            <a:r>
              <a:rPr lang="en-IN" dirty="0"/>
              <a:t>(points, vertices) of the graph, a </a:t>
            </a:r>
            <a:r>
              <a:rPr lang="en-IN" b="1" dirty="0">
                <a:solidFill>
                  <a:srgbClr val="FF0000"/>
                </a:solidFill>
              </a:rPr>
              <a:t>set E</a:t>
            </a:r>
            <a:r>
              <a:rPr lang="en-IN" dirty="0"/>
              <a:t> which is the </a:t>
            </a:r>
            <a:r>
              <a:rPr lang="en-IN" b="1" dirty="0">
                <a:solidFill>
                  <a:srgbClr val="FF0000"/>
                </a:solidFill>
              </a:rPr>
              <a:t>set of edges </a:t>
            </a:r>
            <a:r>
              <a:rPr lang="en-IN" dirty="0"/>
              <a:t>and a </a:t>
            </a:r>
            <a:r>
              <a:rPr lang="en-IN" b="1" dirty="0">
                <a:solidFill>
                  <a:srgbClr val="FF0000"/>
                </a:solidFill>
              </a:rPr>
              <a:t>mapping</a:t>
            </a:r>
            <a:r>
              <a:rPr lang="en-IN" dirty="0">
                <a:solidFill>
                  <a:srgbClr val="FF0000"/>
                </a:solidFill>
              </a:rPr>
              <a:t> </a:t>
            </a:r>
            <a:r>
              <a:rPr lang="en-IN" dirty="0"/>
              <a:t>from the set of edges </a:t>
            </a:r>
            <a:r>
              <a:rPr lang="en-IN" b="1" dirty="0">
                <a:solidFill>
                  <a:srgbClr val="FF0000"/>
                </a:solidFill>
              </a:rPr>
              <a:t>E</a:t>
            </a:r>
            <a:r>
              <a:rPr lang="en-IN" dirty="0"/>
              <a:t> </a:t>
            </a:r>
            <a:r>
              <a:rPr lang="en-IN" b="1" dirty="0">
                <a:solidFill>
                  <a:srgbClr val="FF0000"/>
                </a:solidFill>
              </a:rPr>
              <a:t>to</a:t>
            </a:r>
            <a:r>
              <a:rPr lang="en-IN" dirty="0"/>
              <a:t> a set of </a:t>
            </a:r>
            <a:r>
              <a:rPr lang="en-IN" b="1" dirty="0">
                <a:solidFill>
                  <a:srgbClr val="FF0000"/>
                </a:solidFill>
              </a:rPr>
              <a:t>pairs of elements of V</a:t>
            </a:r>
            <a:endParaRPr lang="en-IN" dirty="0"/>
          </a:p>
          <a:p>
            <a:pPr lvl="1"/>
            <a:r>
              <a:rPr lang="en-IN" dirty="0"/>
              <a:t>It is also convenient to write a graph as </a:t>
            </a:r>
            <a:r>
              <a:rPr lang="en-IN" b="1" dirty="0">
                <a:solidFill>
                  <a:srgbClr val="FF0000"/>
                </a:solidFill>
              </a:rPr>
              <a:t>G=(V,E)</a:t>
            </a:r>
          </a:p>
          <a:p>
            <a:pPr lvl="1"/>
            <a:r>
              <a:rPr lang="en-IN" dirty="0"/>
              <a:t>Notice that definition of graph implies that to every edge of a graph G, we can associate a pair of nodes of the graph. If an edge X Є E is thus associated with a pair of nodes (</a:t>
            </a:r>
            <a:r>
              <a:rPr lang="en-IN" dirty="0" err="1"/>
              <a:t>u,v</a:t>
            </a:r>
            <a:r>
              <a:rPr lang="en-IN" dirty="0"/>
              <a:t>) where u, v Є V then we says that edge x connect u and v</a:t>
            </a:r>
          </a:p>
          <a:p>
            <a:pPr>
              <a:buClr>
                <a:schemeClr val="tx1"/>
              </a:buClr>
            </a:pPr>
            <a:r>
              <a:rPr lang="en-US" b="1" dirty="0">
                <a:solidFill>
                  <a:srgbClr val="C00000"/>
                </a:solidFill>
              </a:rPr>
              <a:t>Adjacent Nodes</a:t>
            </a:r>
          </a:p>
          <a:p>
            <a:pPr lvl="1"/>
            <a:r>
              <a:rPr lang="en-IN" dirty="0"/>
              <a:t>Any two nodes which are connected by an edge in a graph are called adjacent nodes</a:t>
            </a:r>
          </a:p>
        </p:txBody>
      </p:sp>
    </p:spTree>
    <p:extLst>
      <p:ext uri="{BB962C8B-B14F-4D97-AF65-F5344CB8AC3E}">
        <p14:creationId xmlns:p14="http://schemas.microsoft.com/office/powerpoint/2010/main" val="162011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US" b="1" dirty="0">
                <a:solidFill>
                  <a:srgbClr val="C00000"/>
                </a:solidFill>
              </a:rPr>
              <a:t>Directed &amp; Undirected Edge</a:t>
            </a:r>
          </a:p>
          <a:p>
            <a:pPr lvl="1"/>
            <a:r>
              <a:rPr lang="en-IN" dirty="0"/>
              <a:t>In a graph </a:t>
            </a:r>
            <a:r>
              <a:rPr lang="en-IN" b="1" dirty="0">
                <a:solidFill>
                  <a:srgbClr val="FF0000"/>
                </a:solidFill>
              </a:rPr>
              <a:t>G=(V,E) </a:t>
            </a:r>
            <a:r>
              <a:rPr lang="en-IN" dirty="0"/>
              <a:t>an </a:t>
            </a:r>
            <a:r>
              <a:rPr lang="en-IN" b="1" dirty="0">
                <a:solidFill>
                  <a:srgbClr val="FF0000"/>
                </a:solidFill>
              </a:rPr>
              <a:t>edge</a:t>
            </a:r>
            <a:r>
              <a:rPr lang="en-IN" dirty="0">
                <a:solidFill>
                  <a:srgbClr val="FF0000"/>
                </a:solidFill>
              </a:rPr>
              <a:t> </a:t>
            </a:r>
            <a:r>
              <a:rPr lang="en-IN" dirty="0"/>
              <a:t>which is </a:t>
            </a:r>
            <a:r>
              <a:rPr lang="en-IN" b="1" dirty="0">
                <a:solidFill>
                  <a:srgbClr val="FF0000"/>
                </a:solidFill>
              </a:rPr>
              <a:t>directed</a:t>
            </a:r>
            <a:r>
              <a:rPr lang="en-IN" dirty="0">
                <a:solidFill>
                  <a:srgbClr val="FF0000"/>
                </a:solidFill>
              </a:rPr>
              <a:t> </a:t>
            </a:r>
            <a:r>
              <a:rPr lang="en-IN" dirty="0"/>
              <a:t>from one end to another end is called a </a:t>
            </a:r>
            <a:r>
              <a:rPr lang="en-IN" b="1" dirty="0">
                <a:solidFill>
                  <a:srgbClr val="FF0000"/>
                </a:solidFill>
              </a:rPr>
              <a:t>directed edge</a:t>
            </a:r>
            <a:r>
              <a:rPr lang="en-IN" dirty="0"/>
              <a:t>, while the edge which has no specific direction is called </a:t>
            </a:r>
            <a:r>
              <a:rPr lang="en-IN" b="1" dirty="0">
                <a:solidFill>
                  <a:srgbClr val="FF0000"/>
                </a:solidFill>
              </a:rPr>
              <a:t>undirected edge</a:t>
            </a:r>
          </a:p>
          <a:p>
            <a:r>
              <a:rPr lang="en-US" b="1" dirty="0">
                <a:solidFill>
                  <a:srgbClr val="C00000"/>
                </a:solidFill>
              </a:rPr>
              <a:t>Directed graph (Digraph)</a:t>
            </a:r>
          </a:p>
          <a:p>
            <a:pPr lvl="1"/>
            <a:r>
              <a:rPr lang="en-IN" dirty="0"/>
              <a:t>A graph in which </a:t>
            </a:r>
            <a:r>
              <a:rPr lang="en-IN" b="1" dirty="0">
                <a:solidFill>
                  <a:srgbClr val="FF0000"/>
                </a:solidFill>
              </a:rPr>
              <a:t>every edge is directed</a:t>
            </a:r>
            <a:r>
              <a:rPr lang="en-IN" dirty="0"/>
              <a:t> is called directed graph or digraph e.g. </a:t>
            </a:r>
            <a:r>
              <a:rPr lang="en-IN" b="1" dirty="0" err="1">
                <a:solidFill>
                  <a:srgbClr val="FF0000"/>
                </a:solidFill>
              </a:rPr>
              <a:t>b,e</a:t>
            </a:r>
            <a:r>
              <a:rPr lang="en-IN" b="1" dirty="0">
                <a:solidFill>
                  <a:srgbClr val="FF0000"/>
                </a:solidFill>
              </a:rPr>
              <a:t> &amp; g</a:t>
            </a:r>
            <a:r>
              <a:rPr lang="en-IN" dirty="0"/>
              <a:t> are directed graphs</a:t>
            </a:r>
          </a:p>
          <a:p>
            <a:r>
              <a:rPr lang="en-US" b="1" dirty="0">
                <a:solidFill>
                  <a:srgbClr val="C00000"/>
                </a:solidFill>
              </a:rPr>
              <a:t>Undirected graph</a:t>
            </a:r>
          </a:p>
          <a:p>
            <a:pPr lvl="1"/>
            <a:r>
              <a:rPr lang="en-IN" dirty="0"/>
              <a:t>A graph in which </a:t>
            </a:r>
            <a:r>
              <a:rPr lang="en-IN" b="1" dirty="0">
                <a:solidFill>
                  <a:srgbClr val="FF0000"/>
                </a:solidFill>
              </a:rPr>
              <a:t>every edge is undirected</a:t>
            </a:r>
            <a:r>
              <a:rPr lang="en-IN" dirty="0"/>
              <a:t> is called undirected graph e.g. </a:t>
            </a:r>
            <a:r>
              <a:rPr lang="en-IN" b="1" dirty="0">
                <a:solidFill>
                  <a:srgbClr val="FF0000"/>
                </a:solidFill>
              </a:rPr>
              <a:t>c &amp; f </a:t>
            </a:r>
            <a:r>
              <a:rPr lang="en-IN" dirty="0"/>
              <a:t>are undirected graphs</a:t>
            </a:r>
          </a:p>
          <a:p>
            <a:r>
              <a:rPr lang="en-IN" b="1" dirty="0">
                <a:solidFill>
                  <a:srgbClr val="C00000"/>
                </a:solidFill>
              </a:rPr>
              <a:t>Mixed Graph</a:t>
            </a:r>
          </a:p>
          <a:p>
            <a:pPr lvl="1"/>
            <a:r>
              <a:rPr lang="en-IN" dirty="0"/>
              <a:t>If </a:t>
            </a:r>
            <a:r>
              <a:rPr lang="en-IN" b="1" dirty="0">
                <a:solidFill>
                  <a:srgbClr val="FF0000"/>
                </a:solidFill>
              </a:rPr>
              <a:t>some</a:t>
            </a:r>
            <a:r>
              <a:rPr lang="en-IN" dirty="0">
                <a:solidFill>
                  <a:srgbClr val="FF0000"/>
                </a:solidFill>
              </a:rPr>
              <a:t> </a:t>
            </a:r>
            <a:r>
              <a:rPr lang="en-IN" dirty="0"/>
              <a:t>of the </a:t>
            </a:r>
            <a:r>
              <a:rPr lang="en-IN" b="1" dirty="0">
                <a:solidFill>
                  <a:srgbClr val="FF0000"/>
                </a:solidFill>
              </a:rPr>
              <a:t>edges</a:t>
            </a:r>
            <a:r>
              <a:rPr lang="en-IN" dirty="0">
                <a:solidFill>
                  <a:srgbClr val="FF0000"/>
                </a:solidFill>
              </a:rPr>
              <a:t> </a:t>
            </a:r>
            <a:r>
              <a:rPr lang="en-IN" dirty="0"/>
              <a:t>are </a:t>
            </a:r>
            <a:r>
              <a:rPr lang="en-IN" b="1" dirty="0">
                <a:solidFill>
                  <a:srgbClr val="FF0000"/>
                </a:solidFill>
              </a:rPr>
              <a:t>directed</a:t>
            </a:r>
            <a:r>
              <a:rPr lang="en-IN" dirty="0"/>
              <a:t> and </a:t>
            </a:r>
            <a:r>
              <a:rPr lang="en-IN" b="1" dirty="0">
                <a:solidFill>
                  <a:srgbClr val="FF0000"/>
                </a:solidFill>
              </a:rPr>
              <a:t>some are undirected </a:t>
            </a:r>
            <a:r>
              <a:rPr lang="en-IN" dirty="0"/>
              <a:t>in graph then the graph is called mixed graph e.g. </a:t>
            </a:r>
            <a:r>
              <a:rPr lang="en-IN" b="1" dirty="0">
                <a:solidFill>
                  <a:srgbClr val="FF0000"/>
                </a:solidFill>
              </a:rPr>
              <a:t>d</a:t>
            </a:r>
            <a:r>
              <a:rPr lang="en-IN" dirty="0"/>
              <a:t> is mixed graph</a:t>
            </a:r>
          </a:p>
          <a:p>
            <a:endParaRPr lang="en-US" dirty="0"/>
          </a:p>
          <a:p>
            <a:endParaRPr lang="en-US" dirty="0"/>
          </a:p>
        </p:txBody>
      </p:sp>
    </p:spTree>
    <p:extLst>
      <p:ext uri="{BB962C8B-B14F-4D97-AF65-F5344CB8AC3E}">
        <p14:creationId xmlns:p14="http://schemas.microsoft.com/office/powerpoint/2010/main" val="199630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a:xfrm>
            <a:off x="190500" y="990600"/>
            <a:ext cx="8763000" cy="1600200"/>
          </a:xfrm>
        </p:spPr>
        <p:txBody>
          <a:bodyPr>
            <a:normAutofit fontScale="92500"/>
          </a:bodyPr>
          <a:lstStyle/>
          <a:p>
            <a:r>
              <a:rPr lang="en-US" b="1" dirty="0">
                <a:solidFill>
                  <a:srgbClr val="C00000"/>
                </a:solidFill>
              </a:rPr>
              <a:t>Loop (Sling)</a:t>
            </a:r>
          </a:p>
          <a:p>
            <a:pPr lvl="1"/>
            <a:r>
              <a:rPr lang="en-IN" dirty="0"/>
              <a:t>An </a:t>
            </a:r>
            <a:r>
              <a:rPr lang="en-IN" b="1" dirty="0">
                <a:solidFill>
                  <a:srgbClr val="FF0000"/>
                </a:solidFill>
              </a:rPr>
              <a:t>edge</a:t>
            </a:r>
            <a:r>
              <a:rPr lang="en-IN" dirty="0"/>
              <a:t> of a graph </a:t>
            </a:r>
            <a:r>
              <a:rPr lang="en-IN" b="1" dirty="0">
                <a:solidFill>
                  <a:srgbClr val="FF0000"/>
                </a:solidFill>
              </a:rPr>
              <a:t>which joins a node to itself </a:t>
            </a:r>
            <a:r>
              <a:rPr lang="en-IN" dirty="0"/>
              <a:t>is called a loop (sling)</a:t>
            </a:r>
          </a:p>
          <a:p>
            <a:pPr lvl="1"/>
            <a:r>
              <a:rPr lang="en-IN" dirty="0"/>
              <a:t>The</a:t>
            </a:r>
            <a:r>
              <a:rPr lang="en-IN" b="1" i="1" dirty="0"/>
              <a:t> direction of a loop is of no significance</a:t>
            </a:r>
            <a:r>
              <a:rPr lang="en-IN" dirty="0"/>
              <a:t> so it can be considered either a directed or an undirected</a:t>
            </a:r>
          </a:p>
        </p:txBody>
      </p:sp>
      <p:sp>
        <p:nvSpPr>
          <p:cNvPr id="4" name="Oval 3"/>
          <p:cNvSpPr/>
          <p:nvPr/>
        </p:nvSpPr>
        <p:spPr>
          <a:xfrm>
            <a:off x="1638300" y="360454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5" name="Oval 4"/>
          <p:cNvSpPr/>
          <p:nvPr/>
        </p:nvSpPr>
        <p:spPr>
          <a:xfrm>
            <a:off x="457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6" name="Oval 5"/>
          <p:cNvSpPr/>
          <p:nvPr/>
        </p:nvSpPr>
        <p:spPr>
          <a:xfrm>
            <a:off x="1638300" y="5715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
        <p:nvSpPr>
          <p:cNvPr id="7" name="Oval 6"/>
          <p:cNvSpPr/>
          <p:nvPr/>
        </p:nvSpPr>
        <p:spPr>
          <a:xfrm>
            <a:off x="2743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11" name="Curved Connector 10"/>
          <p:cNvCxnSpPr>
            <a:stCxn id="4" idx="6"/>
            <a:endCxn id="7" idx="0"/>
          </p:cNvCxnSpPr>
          <p:nvPr/>
        </p:nvCxnSpPr>
        <p:spPr>
          <a:xfrm>
            <a:off x="2019300" y="3795049"/>
            <a:ext cx="914400" cy="853151"/>
          </a:xfrm>
          <a:prstGeom prst="curvedConnector2">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Curved Connector 12"/>
          <p:cNvCxnSpPr>
            <a:stCxn id="7" idx="2"/>
            <a:endCxn id="4" idx="4"/>
          </p:cNvCxnSpPr>
          <p:nvPr/>
        </p:nvCxnSpPr>
        <p:spPr>
          <a:xfrm rot="10800000">
            <a:off x="1828800" y="3985550"/>
            <a:ext cx="914400" cy="853151"/>
          </a:xfrm>
          <a:prstGeom prst="curvedConnector2">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7"/>
            <a:endCxn id="4" idx="3"/>
          </p:cNvCxnSpPr>
          <p:nvPr/>
        </p:nvCxnSpPr>
        <p:spPr>
          <a:xfrm flipV="1">
            <a:off x="782404" y="3929753"/>
            <a:ext cx="911692" cy="7742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6" idx="2"/>
            <a:endCxn id="5" idx="5"/>
          </p:cNvCxnSpPr>
          <p:nvPr/>
        </p:nvCxnSpPr>
        <p:spPr>
          <a:xfrm flipH="1" flipV="1">
            <a:off x="782404" y="4973404"/>
            <a:ext cx="855896" cy="932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4"/>
            <a:endCxn id="6" idx="6"/>
          </p:cNvCxnSpPr>
          <p:nvPr/>
        </p:nvCxnSpPr>
        <p:spPr>
          <a:xfrm flipH="1">
            <a:off x="2019300" y="5029200"/>
            <a:ext cx="914400" cy="876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990600" y="4050268"/>
            <a:ext cx="301686" cy="369332"/>
          </a:xfrm>
          <a:prstGeom prst="rect">
            <a:avLst/>
          </a:prstGeom>
          <a:noFill/>
        </p:spPr>
        <p:txBody>
          <a:bodyPr wrap="none" rtlCol="0">
            <a:spAutoFit/>
          </a:bodyPr>
          <a:lstStyle/>
          <a:p>
            <a:pPr algn="ctr"/>
            <a:r>
              <a:rPr lang="en-IN" b="1" dirty="0"/>
              <a:t>2</a:t>
            </a:r>
            <a:endParaRPr lang="en-US" b="1" dirty="0"/>
          </a:p>
        </p:txBody>
      </p:sp>
      <p:sp>
        <p:nvSpPr>
          <p:cNvPr id="21" name="TextBox 20"/>
          <p:cNvSpPr txBox="1"/>
          <p:nvPr/>
        </p:nvSpPr>
        <p:spPr>
          <a:xfrm>
            <a:off x="2670114" y="3876499"/>
            <a:ext cx="301686" cy="369332"/>
          </a:xfrm>
          <a:prstGeom prst="rect">
            <a:avLst/>
          </a:prstGeom>
          <a:noFill/>
        </p:spPr>
        <p:txBody>
          <a:bodyPr wrap="none" rtlCol="0">
            <a:spAutoFit/>
          </a:bodyPr>
          <a:lstStyle/>
          <a:p>
            <a:pPr algn="ctr"/>
            <a:r>
              <a:rPr lang="en-IN" b="1" dirty="0"/>
              <a:t>2</a:t>
            </a:r>
            <a:endParaRPr lang="en-US" b="1" dirty="0"/>
          </a:p>
        </p:txBody>
      </p:sp>
      <p:sp>
        <p:nvSpPr>
          <p:cNvPr id="22" name="TextBox 21"/>
          <p:cNvSpPr txBox="1"/>
          <p:nvPr/>
        </p:nvSpPr>
        <p:spPr>
          <a:xfrm>
            <a:off x="1755714" y="4355068"/>
            <a:ext cx="301686" cy="369332"/>
          </a:xfrm>
          <a:prstGeom prst="rect">
            <a:avLst/>
          </a:prstGeom>
          <a:noFill/>
        </p:spPr>
        <p:txBody>
          <a:bodyPr wrap="none" rtlCol="0">
            <a:spAutoFit/>
          </a:bodyPr>
          <a:lstStyle/>
          <a:p>
            <a:pPr algn="ctr"/>
            <a:r>
              <a:rPr lang="en-IN" b="1" dirty="0"/>
              <a:t>1</a:t>
            </a:r>
            <a:endParaRPr lang="en-US" b="1" dirty="0"/>
          </a:p>
        </p:txBody>
      </p:sp>
      <p:sp>
        <p:nvSpPr>
          <p:cNvPr id="23" name="TextBox 22"/>
          <p:cNvSpPr txBox="1"/>
          <p:nvPr/>
        </p:nvSpPr>
        <p:spPr>
          <a:xfrm>
            <a:off x="2441514" y="5345668"/>
            <a:ext cx="301686" cy="369332"/>
          </a:xfrm>
          <a:prstGeom prst="rect">
            <a:avLst/>
          </a:prstGeom>
          <a:noFill/>
        </p:spPr>
        <p:txBody>
          <a:bodyPr wrap="none" rtlCol="0">
            <a:spAutoFit/>
          </a:bodyPr>
          <a:lstStyle/>
          <a:p>
            <a:pPr algn="ctr"/>
            <a:r>
              <a:rPr lang="en-IN" b="1" dirty="0"/>
              <a:t>1</a:t>
            </a:r>
            <a:endParaRPr lang="en-US" b="1" dirty="0"/>
          </a:p>
        </p:txBody>
      </p:sp>
      <p:sp>
        <p:nvSpPr>
          <p:cNvPr id="24" name="TextBox 23"/>
          <p:cNvSpPr txBox="1"/>
          <p:nvPr/>
        </p:nvSpPr>
        <p:spPr>
          <a:xfrm>
            <a:off x="900190" y="5345668"/>
            <a:ext cx="303243" cy="369332"/>
          </a:xfrm>
          <a:prstGeom prst="rect">
            <a:avLst/>
          </a:prstGeom>
          <a:noFill/>
        </p:spPr>
        <p:txBody>
          <a:bodyPr wrap="square" rtlCol="0">
            <a:spAutoFit/>
          </a:bodyPr>
          <a:lstStyle/>
          <a:p>
            <a:pPr algn="ctr"/>
            <a:r>
              <a:rPr lang="en-IN" b="1" dirty="0"/>
              <a:t>1</a:t>
            </a:r>
            <a:endParaRPr lang="en-US" b="1" dirty="0"/>
          </a:p>
        </p:txBody>
      </p:sp>
      <p:cxnSp>
        <p:nvCxnSpPr>
          <p:cNvPr id="26" name="Curved Connector 25"/>
          <p:cNvCxnSpPr>
            <a:stCxn id="4" idx="1"/>
            <a:endCxn id="4" idx="7"/>
          </p:cNvCxnSpPr>
          <p:nvPr/>
        </p:nvCxnSpPr>
        <p:spPr>
          <a:xfrm rot="5400000" flipH="1" flipV="1">
            <a:off x="1828800" y="3525641"/>
            <a:ext cx="12700" cy="269408"/>
          </a:xfrm>
          <a:prstGeom prst="curvedConnector3">
            <a:avLst>
              <a:gd name="adj1" fmla="val 6158323"/>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971800"/>
            <a:ext cx="301686" cy="369332"/>
          </a:xfrm>
          <a:prstGeom prst="rect">
            <a:avLst/>
          </a:prstGeom>
          <a:noFill/>
        </p:spPr>
        <p:txBody>
          <a:bodyPr wrap="none" rtlCol="0">
            <a:spAutoFit/>
          </a:bodyPr>
          <a:lstStyle/>
          <a:p>
            <a:pPr algn="ctr"/>
            <a:r>
              <a:rPr lang="en-IN" b="1" dirty="0"/>
              <a:t>2</a:t>
            </a:r>
            <a:endParaRPr lang="en-US" b="1" dirty="0"/>
          </a:p>
        </p:txBody>
      </p:sp>
      <p:sp>
        <p:nvSpPr>
          <p:cNvPr id="29" name="Content Placeholder 2"/>
          <p:cNvSpPr txBox="1">
            <a:spLocks/>
          </p:cNvSpPr>
          <p:nvPr/>
        </p:nvSpPr>
        <p:spPr>
          <a:xfrm>
            <a:off x="3429000" y="2819400"/>
            <a:ext cx="5486400" cy="3581400"/>
          </a:xfrm>
          <a:prstGeom prst="rect">
            <a:avLst/>
          </a:prstGeom>
        </p:spPr>
        <p:txBody>
          <a:bodyPr vert="horz" lIns="91440" tIns="45720" rIns="91440" bIns="45720" rtlCol="0">
            <a:normAutofit lnSpcReduction="10000"/>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solidFill>
                  <a:srgbClr val="C00000"/>
                </a:solidFill>
              </a:rPr>
              <a:t>Distinct Edges</a:t>
            </a:r>
          </a:p>
          <a:p>
            <a:pPr lvl="1"/>
            <a:r>
              <a:rPr lang="en-IN" dirty="0"/>
              <a:t>In case of directed edges,</a:t>
            </a:r>
            <a:r>
              <a:rPr lang="en-IN" b="1" dirty="0">
                <a:solidFill>
                  <a:srgbClr val="FF0000"/>
                </a:solidFill>
              </a:rPr>
              <a:t> two possible edges</a:t>
            </a:r>
            <a:r>
              <a:rPr lang="en-IN" dirty="0"/>
              <a:t> between any pair of nodes which </a:t>
            </a:r>
            <a:r>
              <a:rPr lang="en-IN" b="1" dirty="0">
                <a:solidFill>
                  <a:srgbClr val="FF0000"/>
                </a:solidFill>
              </a:rPr>
              <a:t>are opposite in direction </a:t>
            </a:r>
            <a:r>
              <a:rPr lang="en-IN" dirty="0"/>
              <a:t>are considered </a:t>
            </a:r>
            <a:r>
              <a:rPr lang="en-IN" b="1" dirty="0"/>
              <a:t>Distinct</a:t>
            </a:r>
            <a:r>
              <a:rPr lang="en-IN" dirty="0"/>
              <a:t>.</a:t>
            </a:r>
          </a:p>
          <a:p>
            <a:r>
              <a:rPr lang="en-US" b="1" dirty="0">
                <a:solidFill>
                  <a:srgbClr val="C00000"/>
                </a:solidFill>
              </a:rPr>
              <a:t>Parallel Edges</a:t>
            </a:r>
          </a:p>
          <a:p>
            <a:pPr lvl="1"/>
            <a:r>
              <a:rPr lang="en-IN" dirty="0"/>
              <a:t>In some directed as well as undirected graphs, we may have </a:t>
            </a:r>
            <a:r>
              <a:rPr lang="en-IN" b="1" dirty="0">
                <a:solidFill>
                  <a:srgbClr val="FF0000"/>
                </a:solidFill>
              </a:rPr>
              <a:t>certain pairs of nodes joined by more than one edges</a:t>
            </a:r>
            <a:r>
              <a:rPr lang="en-IN" dirty="0"/>
              <a:t>, such edges are called Parallel edges</a:t>
            </a:r>
          </a:p>
          <a:p>
            <a:endParaRPr lang="en-IN" dirty="0"/>
          </a:p>
        </p:txBody>
      </p:sp>
    </p:spTree>
    <p:extLst>
      <p:ext uri="{BB962C8B-B14F-4D97-AF65-F5344CB8AC3E}">
        <p14:creationId xmlns:p14="http://schemas.microsoft.com/office/powerpoint/2010/main" val="6378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21" grpId="0"/>
      <p:bldP spid="22" grpId="0"/>
      <p:bldP spid="23" grpId="0"/>
      <p:bldP spid="2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US" b="1" dirty="0" err="1">
                <a:solidFill>
                  <a:srgbClr val="C00000"/>
                </a:solidFill>
              </a:rPr>
              <a:t>Multigraph</a:t>
            </a:r>
            <a:endParaRPr lang="en-US" b="1" dirty="0">
              <a:solidFill>
                <a:srgbClr val="C00000"/>
              </a:solidFill>
            </a:endParaRPr>
          </a:p>
          <a:p>
            <a:pPr lvl="1"/>
            <a:r>
              <a:rPr lang="en-IN" dirty="0"/>
              <a:t>Any </a:t>
            </a:r>
            <a:r>
              <a:rPr lang="en-IN" b="1" dirty="0">
                <a:solidFill>
                  <a:srgbClr val="FF0000"/>
                </a:solidFill>
              </a:rPr>
              <a:t>graph</a:t>
            </a:r>
            <a:r>
              <a:rPr lang="en-IN" dirty="0">
                <a:solidFill>
                  <a:srgbClr val="FF0000"/>
                </a:solidFill>
              </a:rPr>
              <a:t> </a:t>
            </a:r>
            <a:r>
              <a:rPr lang="en-IN" dirty="0"/>
              <a:t>which </a:t>
            </a:r>
            <a:r>
              <a:rPr lang="en-IN" b="1" dirty="0">
                <a:solidFill>
                  <a:srgbClr val="FF0000"/>
                </a:solidFill>
              </a:rPr>
              <a:t>contains</a:t>
            </a:r>
            <a:r>
              <a:rPr lang="en-IN" dirty="0">
                <a:solidFill>
                  <a:srgbClr val="FF0000"/>
                </a:solidFill>
              </a:rPr>
              <a:t> </a:t>
            </a:r>
            <a:r>
              <a:rPr lang="en-IN" dirty="0"/>
              <a:t>some </a:t>
            </a:r>
            <a:r>
              <a:rPr lang="en-IN" b="1" dirty="0">
                <a:solidFill>
                  <a:srgbClr val="FF0000"/>
                </a:solidFill>
              </a:rPr>
              <a:t>parallel edges </a:t>
            </a:r>
            <a:r>
              <a:rPr lang="en-IN" dirty="0"/>
              <a:t>is called </a:t>
            </a:r>
            <a:r>
              <a:rPr lang="en-IN" b="1" dirty="0" err="1">
                <a:solidFill>
                  <a:srgbClr val="FF0000"/>
                </a:solidFill>
              </a:rPr>
              <a:t>multigraph</a:t>
            </a:r>
            <a:endParaRPr lang="en-IN" b="1" dirty="0">
              <a:solidFill>
                <a:srgbClr val="FF0000"/>
              </a:solidFill>
            </a:endParaRPr>
          </a:p>
          <a:p>
            <a:pPr lvl="1"/>
            <a:r>
              <a:rPr lang="en-IN" dirty="0"/>
              <a:t>If there is no more then one edge between a pair of nodes then such a graph is called </a:t>
            </a:r>
            <a:r>
              <a:rPr lang="en-IN" b="1" dirty="0">
                <a:solidFill>
                  <a:srgbClr val="FF0000"/>
                </a:solidFill>
              </a:rPr>
              <a:t>Simple graph</a:t>
            </a:r>
            <a:endParaRPr lang="en-IN" dirty="0"/>
          </a:p>
          <a:p>
            <a:r>
              <a:rPr lang="en-US" b="1" dirty="0">
                <a:solidFill>
                  <a:srgbClr val="C00000"/>
                </a:solidFill>
              </a:rPr>
              <a:t>Weighted Graph</a:t>
            </a:r>
          </a:p>
          <a:p>
            <a:pPr lvl="1"/>
            <a:r>
              <a:rPr lang="en-IN" dirty="0"/>
              <a:t>A graph in which </a:t>
            </a:r>
            <a:r>
              <a:rPr lang="en-IN" b="1" dirty="0">
                <a:solidFill>
                  <a:srgbClr val="FF0000"/>
                </a:solidFill>
              </a:rPr>
              <a:t>weights are assigned to every edge </a:t>
            </a:r>
            <a:r>
              <a:rPr lang="en-IN" dirty="0"/>
              <a:t>is called weighted graph</a:t>
            </a:r>
          </a:p>
          <a:p>
            <a:r>
              <a:rPr lang="en-US" b="1" dirty="0">
                <a:solidFill>
                  <a:srgbClr val="C00000"/>
                </a:solidFill>
              </a:rPr>
              <a:t>Isolated Node</a:t>
            </a:r>
          </a:p>
          <a:p>
            <a:pPr lvl="1"/>
            <a:r>
              <a:rPr lang="en-IN" dirty="0"/>
              <a:t>In a graph a </a:t>
            </a:r>
            <a:r>
              <a:rPr lang="en-IN" b="1" dirty="0">
                <a:solidFill>
                  <a:srgbClr val="FF0000"/>
                </a:solidFill>
              </a:rPr>
              <a:t>node</a:t>
            </a:r>
            <a:r>
              <a:rPr lang="en-IN" dirty="0">
                <a:solidFill>
                  <a:srgbClr val="FF0000"/>
                </a:solidFill>
              </a:rPr>
              <a:t> </a:t>
            </a:r>
            <a:r>
              <a:rPr lang="en-IN" dirty="0"/>
              <a:t>which is </a:t>
            </a:r>
            <a:r>
              <a:rPr lang="en-IN" b="1" dirty="0">
                <a:solidFill>
                  <a:srgbClr val="FF0000"/>
                </a:solidFill>
              </a:rPr>
              <a:t>not adjacent to any other node </a:t>
            </a:r>
            <a:r>
              <a:rPr lang="en-IN" dirty="0"/>
              <a:t>is called isolated node</a:t>
            </a:r>
            <a:endParaRPr lang="en-US" dirty="0"/>
          </a:p>
          <a:p>
            <a:r>
              <a:rPr lang="en-US" b="1" dirty="0">
                <a:solidFill>
                  <a:srgbClr val="C00000"/>
                </a:solidFill>
              </a:rPr>
              <a:t>Null Graph</a:t>
            </a:r>
          </a:p>
          <a:p>
            <a:pPr lvl="1"/>
            <a:r>
              <a:rPr lang="en-IN" dirty="0"/>
              <a:t>A graph </a:t>
            </a:r>
            <a:r>
              <a:rPr lang="en-IN" b="1" dirty="0">
                <a:solidFill>
                  <a:srgbClr val="FF0000"/>
                </a:solidFill>
              </a:rPr>
              <a:t>containing only isolated nodes </a:t>
            </a:r>
            <a:r>
              <a:rPr lang="en-IN" dirty="0"/>
              <a:t>are called null graph. In other words set of edges in null graph is empty</a:t>
            </a:r>
          </a:p>
          <a:p>
            <a:pPr lvl="1"/>
            <a:endParaRPr lang="en-IN" dirty="0"/>
          </a:p>
          <a:p>
            <a:endParaRPr lang="en-US" dirty="0"/>
          </a:p>
        </p:txBody>
      </p:sp>
    </p:spTree>
    <p:extLst>
      <p:ext uri="{BB962C8B-B14F-4D97-AF65-F5344CB8AC3E}">
        <p14:creationId xmlns:p14="http://schemas.microsoft.com/office/powerpoint/2010/main" val="18030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a:xfrm>
            <a:off x="190500" y="990600"/>
            <a:ext cx="8763000" cy="2133600"/>
          </a:xfrm>
        </p:spPr>
        <p:txBody>
          <a:bodyPr>
            <a:normAutofit/>
          </a:bodyPr>
          <a:lstStyle/>
          <a:p>
            <a:r>
              <a:rPr lang="en-IN" dirty="0"/>
              <a:t>For a given </a:t>
            </a:r>
            <a:r>
              <a:rPr lang="en-IN" b="1" dirty="0">
                <a:solidFill>
                  <a:srgbClr val="FF0000"/>
                </a:solidFill>
              </a:rPr>
              <a:t>graph</a:t>
            </a:r>
            <a:r>
              <a:rPr lang="en-IN" dirty="0">
                <a:solidFill>
                  <a:srgbClr val="FF0000"/>
                </a:solidFill>
              </a:rPr>
              <a:t> </a:t>
            </a:r>
            <a:r>
              <a:rPr lang="en-IN" dirty="0"/>
              <a:t>there is </a:t>
            </a:r>
            <a:r>
              <a:rPr lang="en-IN" b="1" dirty="0">
                <a:solidFill>
                  <a:srgbClr val="FF0000"/>
                </a:solidFill>
              </a:rPr>
              <a:t>no unique diagram </a:t>
            </a:r>
            <a:r>
              <a:rPr lang="en-IN" dirty="0"/>
              <a:t>which represents the graph</a:t>
            </a:r>
          </a:p>
          <a:p>
            <a:r>
              <a:rPr lang="en-IN" dirty="0"/>
              <a:t>We can obtain a variety of diagrams by locating the nodes in an arbitrary numbers</a:t>
            </a:r>
          </a:p>
          <a:p>
            <a:r>
              <a:rPr lang="en-IN" dirty="0"/>
              <a:t>Following both diagrams represents same Graph</a:t>
            </a:r>
            <a:endParaRPr lang="en-US" dirty="0"/>
          </a:p>
        </p:txBody>
      </p:sp>
      <p:grpSp>
        <p:nvGrpSpPr>
          <p:cNvPr id="61" name="Group 60"/>
          <p:cNvGrpSpPr/>
          <p:nvPr/>
        </p:nvGrpSpPr>
        <p:grpSpPr>
          <a:xfrm>
            <a:off x="768270" y="3837972"/>
            <a:ext cx="2258510" cy="1877028"/>
            <a:chOff x="768270" y="3837972"/>
            <a:chExt cx="2258510" cy="1877028"/>
          </a:xfrm>
        </p:grpSpPr>
        <p:sp>
          <p:nvSpPr>
            <p:cNvPr id="4" name="Oval 3"/>
            <p:cNvSpPr/>
            <p:nvPr/>
          </p:nvSpPr>
          <p:spPr>
            <a:xfrm>
              <a:off x="768270" y="3837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5" name="Oval 4"/>
            <p:cNvSpPr/>
            <p:nvPr/>
          </p:nvSpPr>
          <p:spPr>
            <a:xfrm>
              <a:off x="2645780" y="383797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6" name="Oval 5"/>
            <p:cNvSpPr/>
            <p:nvPr/>
          </p:nvSpPr>
          <p:spPr>
            <a:xfrm>
              <a:off x="768270" y="532001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
          <p:nvSpPr>
            <p:cNvPr id="7" name="Oval 6"/>
            <p:cNvSpPr/>
            <p:nvPr/>
          </p:nvSpPr>
          <p:spPr>
            <a:xfrm>
              <a:off x="264578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3" name="Straight Connector 22"/>
            <p:cNvCxnSpPr>
              <a:stCxn id="4" idx="6"/>
              <a:endCxn id="5" idx="2"/>
            </p:cNvCxnSpPr>
            <p:nvPr/>
          </p:nvCxnSpPr>
          <p:spPr>
            <a:xfrm>
              <a:off x="1149270" y="4028472"/>
              <a:ext cx="14965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5" idx="4"/>
              <a:endCxn id="7" idx="0"/>
            </p:cNvCxnSpPr>
            <p:nvPr/>
          </p:nvCxnSpPr>
          <p:spPr>
            <a:xfrm>
              <a:off x="2836280" y="4218972"/>
              <a:ext cx="0" cy="1115028"/>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Connector 26"/>
            <p:cNvCxnSpPr>
              <a:stCxn id="7" idx="2"/>
              <a:endCxn id="6" idx="6"/>
            </p:cNvCxnSpPr>
            <p:nvPr/>
          </p:nvCxnSpPr>
          <p:spPr>
            <a:xfrm flipH="1" flipV="1">
              <a:off x="1149270" y="5510514"/>
              <a:ext cx="1496510" cy="139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6" idx="0"/>
              <a:endCxn id="4" idx="4"/>
            </p:cNvCxnSpPr>
            <p:nvPr/>
          </p:nvCxnSpPr>
          <p:spPr>
            <a:xfrm flipV="1">
              <a:off x="958770" y="4218972"/>
              <a:ext cx="0" cy="1101042"/>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Curved Connector 30"/>
            <p:cNvCxnSpPr>
              <a:stCxn id="4" idx="0"/>
              <a:endCxn id="7" idx="6"/>
            </p:cNvCxnSpPr>
            <p:nvPr/>
          </p:nvCxnSpPr>
          <p:spPr>
            <a:xfrm rot="16200000" flipH="1">
              <a:off x="1149511" y="3647231"/>
              <a:ext cx="1686528" cy="2068010"/>
            </a:xfrm>
            <a:prstGeom prst="curvedConnector4">
              <a:avLst>
                <a:gd name="adj1" fmla="val -31397"/>
                <a:gd name="adj2" fmla="val 127285"/>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a:stCxn id="5" idx="3"/>
              <a:endCxn id="6" idx="7"/>
            </p:cNvCxnSpPr>
            <p:nvPr/>
          </p:nvCxnSpPr>
          <p:spPr>
            <a:xfrm flipH="1">
              <a:off x="1093474" y="4163176"/>
              <a:ext cx="1608102" cy="1212634"/>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2" name="Group 61"/>
          <p:cNvGrpSpPr/>
          <p:nvPr/>
        </p:nvGrpSpPr>
        <p:grpSpPr>
          <a:xfrm>
            <a:off x="5181600" y="3442503"/>
            <a:ext cx="2971800" cy="2219929"/>
            <a:chOff x="5181600" y="3442503"/>
            <a:chExt cx="2971800" cy="2219929"/>
          </a:xfrm>
        </p:grpSpPr>
        <p:sp>
          <p:nvSpPr>
            <p:cNvPr id="41" name="Oval 40"/>
            <p:cNvSpPr/>
            <p:nvPr/>
          </p:nvSpPr>
          <p:spPr>
            <a:xfrm>
              <a:off x="6477000" y="34425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42" name="Oval 41"/>
            <p:cNvSpPr/>
            <p:nvPr/>
          </p:nvSpPr>
          <p:spPr>
            <a:xfrm>
              <a:off x="5181600" y="51853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43" name="Oval 42"/>
            <p:cNvSpPr/>
            <p:nvPr/>
          </p:nvSpPr>
          <p:spPr>
            <a:xfrm>
              <a:off x="7772400" y="528143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sp>
          <p:nvSpPr>
            <p:cNvPr id="44" name="Oval 43"/>
            <p:cNvSpPr/>
            <p:nvPr/>
          </p:nvSpPr>
          <p:spPr>
            <a:xfrm>
              <a:off x="6540179" y="458598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cxnSp>
          <p:nvCxnSpPr>
            <p:cNvPr id="46" name="Straight Connector 45"/>
            <p:cNvCxnSpPr>
              <a:stCxn id="41" idx="2"/>
              <a:endCxn id="42" idx="0"/>
            </p:cNvCxnSpPr>
            <p:nvPr/>
          </p:nvCxnSpPr>
          <p:spPr>
            <a:xfrm flipH="1">
              <a:off x="5372100" y="3633003"/>
              <a:ext cx="1104900" cy="1552307"/>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stCxn id="41" idx="6"/>
              <a:endCxn id="43" idx="0"/>
            </p:cNvCxnSpPr>
            <p:nvPr/>
          </p:nvCxnSpPr>
          <p:spPr>
            <a:xfrm>
              <a:off x="6858000" y="3633003"/>
              <a:ext cx="1104900" cy="1648429"/>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a:stCxn id="42" idx="6"/>
              <a:endCxn id="43" idx="2"/>
            </p:cNvCxnSpPr>
            <p:nvPr/>
          </p:nvCxnSpPr>
          <p:spPr>
            <a:xfrm>
              <a:off x="5562600" y="5375810"/>
              <a:ext cx="2209800" cy="96122"/>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1" idx="4"/>
              <a:endCxn id="44" idx="0"/>
            </p:cNvCxnSpPr>
            <p:nvPr/>
          </p:nvCxnSpPr>
          <p:spPr>
            <a:xfrm>
              <a:off x="6667500" y="3823503"/>
              <a:ext cx="63179" cy="7624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44" idx="2"/>
              <a:endCxn id="42" idx="7"/>
            </p:cNvCxnSpPr>
            <p:nvPr/>
          </p:nvCxnSpPr>
          <p:spPr>
            <a:xfrm flipH="1">
              <a:off x="5506804" y="4776486"/>
              <a:ext cx="1033375" cy="464620"/>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44" idx="6"/>
              <a:endCxn id="43" idx="1"/>
            </p:cNvCxnSpPr>
            <p:nvPr/>
          </p:nvCxnSpPr>
          <p:spPr>
            <a:xfrm>
              <a:off x="6921179" y="4776486"/>
              <a:ext cx="907017" cy="560742"/>
            </a:xfrm>
            <a:prstGeom prst="line">
              <a:avLst/>
            </a:prstGeom>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783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 Concepts &amp; Definitions</a:t>
            </a:r>
            <a:endParaRPr lang="en-US" dirty="0"/>
          </a:p>
        </p:txBody>
      </p:sp>
      <p:sp>
        <p:nvSpPr>
          <p:cNvPr id="3" name="Content Placeholder 2"/>
          <p:cNvSpPr>
            <a:spLocks noGrp="1"/>
          </p:cNvSpPr>
          <p:nvPr>
            <p:ph idx="1"/>
          </p:nvPr>
        </p:nvSpPr>
        <p:spPr/>
        <p:txBody>
          <a:bodyPr/>
          <a:lstStyle/>
          <a:p>
            <a:r>
              <a:rPr lang="en-IN" b="1" dirty="0" err="1">
                <a:solidFill>
                  <a:srgbClr val="C00000"/>
                </a:solidFill>
              </a:rPr>
              <a:t>Indegree</a:t>
            </a:r>
            <a:r>
              <a:rPr lang="en-IN" b="1" dirty="0">
                <a:solidFill>
                  <a:srgbClr val="C00000"/>
                </a:solidFill>
              </a:rPr>
              <a:t> of Node</a:t>
            </a:r>
          </a:p>
          <a:p>
            <a:pPr lvl="1"/>
            <a:r>
              <a:rPr lang="en-IN" dirty="0"/>
              <a:t>The </a:t>
            </a:r>
            <a:r>
              <a:rPr lang="en-IN" b="1" dirty="0"/>
              <a:t>no of edges </a:t>
            </a:r>
            <a:r>
              <a:rPr lang="en-IN" dirty="0"/>
              <a:t>which have </a:t>
            </a:r>
            <a:r>
              <a:rPr lang="en-IN" b="1" dirty="0">
                <a:solidFill>
                  <a:srgbClr val="FF0000"/>
                </a:solidFill>
              </a:rPr>
              <a:t>V as their terminal node </a:t>
            </a:r>
            <a:r>
              <a:rPr lang="en-IN" dirty="0"/>
              <a:t>is call as </a:t>
            </a:r>
            <a:r>
              <a:rPr lang="en-IN" dirty="0" err="1"/>
              <a:t>indegree</a:t>
            </a:r>
            <a:r>
              <a:rPr lang="en-IN" dirty="0"/>
              <a:t> of node V</a:t>
            </a:r>
          </a:p>
          <a:p>
            <a:r>
              <a:rPr lang="en-IN" b="1" dirty="0" err="1">
                <a:solidFill>
                  <a:srgbClr val="C00000"/>
                </a:solidFill>
              </a:rPr>
              <a:t>Outdegree</a:t>
            </a:r>
            <a:r>
              <a:rPr lang="en-IN" b="1" dirty="0">
                <a:solidFill>
                  <a:srgbClr val="C00000"/>
                </a:solidFill>
              </a:rPr>
              <a:t> of Node</a:t>
            </a:r>
          </a:p>
          <a:p>
            <a:pPr lvl="1"/>
            <a:r>
              <a:rPr lang="en-IN" dirty="0"/>
              <a:t>The </a:t>
            </a:r>
            <a:r>
              <a:rPr lang="en-IN" b="1" dirty="0"/>
              <a:t>no of edges </a:t>
            </a:r>
            <a:r>
              <a:rPr lang="en-IN" dirty="0"/>
              <a:t>which have </a:t>
            </a:r>
            <a:r>
              <a:rPr lang="en-IN" b="1" dirty="0">
                <a:solidFill>
                  <a:srgbClr val="FF0000"/>
                </a:solidFill>
              </a:rPr>
              <a:t>V as their initial node </a:t>
            </a:r>
            <a:r>
              <a:rPr lang="en-IN" dirty="0"/>
              <a:t>is call as </a:t>
            </a:r>
            <a:r>
              <a:rPr lang="en-IN" dirty="0" err="1"/>
              <a:t>outdegree</a:t>
            </a:r>
            <a:r>
              <a:rPr lang="en-IN" dirty="0"/>
              <a:t> of node V</a:t>
            </a:r>
          </a:p>
          <a:p>
            <a:r>
              <a:rPr lang="en-IN" b="1" dirty="0" err="1">
                <a:solidFill>
                  <a:srgbClr val="C00000"/>
                </a:solidFill>
              </a:rPr>
              <a:t>Totaldegree</a:t>
            </a:r>
            <a:r>
              <a:rPr lang="en-IN" b="1" dirty="0">
                <a:solidFill>
                  <a:srgbClr val="C00000"/>
                </a:solidFill>
              </a:rPr>
              <a:t> of Node</a:t>
            </a:r>
          </a:p>
          <a:p>
            <a:pPr lvl="1"/>
            <a:r>
              <a:rPr lang="en-IN" dirty="0"/>
              <a:t>Sum of </a:t>
            </a:r>
            <a:r>
              <a:rPr lang="en-IN" dirty="0" err="1"/>
              <a:t>indegree</a:t>
            </a:r>
            <a:r>
              <a:rPr lang="en-IN" dirty="0"/>
              <a:t> and </a:t>
            </a:r>
            <a:r>
              <a:rPr lang="en-IN" dirty="0" err="1"/>
              <a:t>outdegree</a:t>
            </a:r>
            <a:r>
              <a:rPr lang="en-IN" dirty="0"/>
              <a:t> of node V is called its Total Degree or Degree of vertex.</a:t>
            </a:r>
          </a:p>
          <a:p>
            <a:endParaRPr lang="en-US" dirty="0"/>
          </a:p>
        </p:txBody>
      </p:sp>
    </p:spTree>
    <p:extLst>
      <p:ext uri="{BB962C8B-B14F-4D97-AF65-F5344CB8AC3E}">
        <p14:creationId xmlns:p14="http://schemas.microsoft.com/office/powerpoint/2010/main" val="19795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24431</TotalTime>
  <Words>1947</Words>
  <Application>Microsoft Office PowerPoint</Application>
  <PresentationFormat>On-screen Show (4:3)</PresentationFormat>
  <Paragraphs>483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Open Sans Extrabold</vt:lpstr>
      <vt:lpstr>Wingdings</vt:lpstr>
      <vt:lpstr>Office Theme</vt:lpstr>
      <vt:lpstr>PowerPoint Presentation</vt:lpstr>
      <vt:lpstr>Basic Notations of Graph Theory</vt:lpstr>
      <vt:lpstr>Basic Notations of Graph Theory</vt:lpstr>
      <vt:lpstr>Basic Notations of Graph Theory</vt:lpstr>
      <vt:lpstr>Graph – Concepts &amp; Definitions</vt:lpstr>
      <vt:lpstr>Graph – Concepts &amp; Definitions</vt:lpstr>
      <vt:lpstr>Graph – Concepts &amp; Definitions</vt:lpstr>
      <vt:lpstr>Graph – Concepts &amp; Definitions</vt:lpstr>
      <vt:lpstr>Graph – Concepts &amp; Definitions</vt:lpstr>
      <vt:lpstr>Path of the Graph</vt:lpstr>
      <vt:lpstr>Graph – Concepts &amp; Definitions</vt:lpstr>
      <vt:lpstr>Graph – Concepts &amp; Definitions</vt:lpstr>
      <vt:lpstr>Tree– Concepts &amp; Definitions</vt:lpstr>
      <vt:lpstr>Tree– Concepts &amp; Definitions</vt:lpstr>
      <vt:lpstr>Tree– Concepts &amp; Definitions</vt:lpstr>
      <vt:lpstr>Representation of Directed Tree</vt:lpstr>
      <vt:lpstr>Venn Diagram</vt:lpstr>
      <vt:lpstr>Nesting of Parenthesis</vt:lpstr>
      <vt:lpstr>Level Format</vt:lpstr>
      <vt:lpstr>Tree– Concepts &amp; Definitions</vt:lpstr>
      <vt:lpstr>Tree– Concepts &amp; Definitions</vt:lpstr>
      <vt:lpstr>Tree– Concepts &amp; Definitions</vt:lpstr>
      <vt:lpstr>Convert any tree to Binary Tree</vt:lpstr>
      <vt:lpstr>Convert any tree to Binary Tree</vt:lpstr>
      <vt:lpstr>Convert Forest to Binary Tree</vt:lpstr>
      <vt:lpstr>Convert Forest to Binary Tree</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 Concepts &amp; Basic Notations - 2130702 - Data Structure</dc:title>
  <dc:creator>Darshan Institute of Engg. &amp; Tech.</dc:creator>
  <cp:lastModifiedBy>Naimish Vadodariya</cp:lastModifiedBy>
  <cp:revision>4297</cp:revision>
  <dcterms:created xsi:type="dcterms:W3CDTF">2013-05-17T03:00:03Z</dcterms:created>
  <dcterms:modified xsi:type="dcterms:W3CDTF">2019-10-03T02:39:37Z</dcterms:modified>
</cp:coreProperties>
</file>