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07" r:id="rId2"/>
    <p:sldId id="273" r:id="rId3"/>
    <p:sldId id="274" r:id="rId4"/>
    <p:sldId id="275" r:id="rId5"/>
    <p:sldId id="276" r:id="rId6"/>
    <p:sldId id="277" r:id="rId7"/>
    <p:sldId id="294" r:id="rId8"/>
    <p:sldId id="278" r:id="rId9"/>
    <p:sldId id="279" r:id="rId10"/>
    <p:sldId id="280" r:id="rId11"/>
    <p:sldId id="291" r:id="rId12"/>
    <p:sldId id="281" r:id="rId13"/>
    <p:sldId id="292" r:id="rId14"/>
    <p:sldId id="282" r:id="rId15"/>
    <p:sldId id="293" r:id="rId16"/>
    <p:sldId id="283" r:id="rId17"/>
    <p:sldId id="295" r:id="rId18"/>
    <p:sldId id="296" r:id="rId19"/>
    <p:sldId id="286" r:id="rId20"/>
    <p:sldId id="297" r:id="rId21"/>
    <p:sldId id="298" r:id="rId22"/>
    <p:sldId id="299" r:id="rId23"/>
    <p:sldId id="300" r:id="rId24"/>
    <p:sldId id="301" r:id="rId25"/>
    <p:sldId id="302" r:id="rId26"/>
    <p:sldId id="284" r:id="rId27"/>
    <p:sldId id="303" r:id="rId28"/>
    <p:sldId id="304" r:id="rId29"/>
    <p:sldId id="305" r:id="rId30"/>
    <p:sldId id="30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PsVbz2sYBuop/bNKcj+/g==" hashData="eAdnI0pdNZRzokwMulogKZjKu0XNfS+z91/0oqmmNQ4V5J3cY3gPUycAb+7Bnw4zdmAOcdgSGbuHtxOoiq+cD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sz="1800" baseline="0" noProof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Non Li</a:t>
            </a:r>
            <a:r>
              <a:rPr lang="en-US" dirty="0"/>
              <a:t>near Data Structure</a:t>
            </a:r>
            <a:r>
              <a:rPr lang="en-US" baseline="0" dirty="0"/>
              <a:t> </a:t>
            </a:r>
            <a:r>
              <a:rPr lang="en-US" dirty="0"/>
              <a:t> Tree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Dr. </a:t>
              </a:r>
              <a:r>
                <a:rPr lang="en-US" sz="2000" b="1" dirty="0" err="1"/>
                <a:t>Pradyumansinh</a:t>
              </a:r>
              <a:r>
                <a:rPr lang="en-US" sz="2000" b="1" dirty="0"/>
                <a:t> </a:t>
              </a:r>
              <a:r>
                <a:rPr lang="en-US" sz="2000" b="1" dirty="0" err="1"/>
                <a:t>Jadeja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4" y="5225106"/>
              <a:ext cx="3816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9879461848</a:t>
              </a:r>
            </a:p>
            <a:p>
              <a:r>
                <a:rPr lang="en-US" dirty="0"/>
                <a:t>     pradyuman.jadeja@darshan.ac.in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59595B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115763"/>
                <a:chOff x="-19391" y="1011603"/>
                <a:chExt cx="5278947" cy="1115763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50148"/>
                  <a:ext cx="4181886" cy="10772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3130702</a:t>
                  </a:r>
                </a:p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Structure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43141" y="2295942"/>
                <a:ext cx="549565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- 3 </a:t>
                </a:r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|</a:t>
                </a:r>
                <a:r>
                  <a:rPr lang="en-US" sz="2800" b="1" dirty="0">
                    <a:solidFill>
                      <a:srgbClr val="03A9F4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 </a:t>
                </a:r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Tree Part - II</a:t>
                </a:r>
                <a:br>
                  <a:rPr lang="en-US" sz="6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</a:br>
                <a:r>
                  <a:rPr lang="en-US" sz="3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Traversal, Binary Search Tree, Threaded Binary Tree</a:t>
                </a:r>
              </a:p>
              <a:p>
                <a:r>
                  <a:rPr lang="en-US" sz="2800" b="1" dirty="0">
                    <a:solidFill>
                      <a:srgbClr val="03A9F4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Non-Linear Data Structure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2" name="Picture 4" descr="http://btechsmartclass.com/DS/images/Tree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6139323" y="1889012"/>
            <a:ext cx="2866132" cy="23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38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FF0000"/>
                </a:solidFill>
              </a:rPr>
              <a:t>traverses the tree</a:t>
            </a:r>
            <a:r>
              <a:rPr lang="en-IN" dirty="0"/>
              <a:t> in </a:t>
            </a:r>
            <a:r>
              <a:rPr lang="en-IN" b="1" dirty="0" err="1">
                <a:solidFill>
                  <a:srgbClr val="FF0000"/>
                </a:solidFill>
              </a:rPr>
              <a:t>preorder</a:t>
            </a:r>
            <a:r>
              <a:rPr lang="en-IN" dirty="0"/>
              <a:t>, in a recursive 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is root node address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936" y="3619500"/>
            <a:ext cx="2083904" cy="381000"/>
            <a:chOff x="-76200" y="4191000"/>
            <a:chExt cx="1997075" cy="381000"/>
          </a:xfrm>
        </p:grpSpPr>
        <p:sp>
          <p:nvSpPr>
            <p:cNvPr id="5" name="Rectangle 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/>
                <a:t>DATA</a:t>
              </a:r>
              <a:endParaRPr lang="en-US" sz="17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LPTR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R</a:t>
              </a:r>
              <a:r>
                <a:rPr lang="en-IN" b="1" dirty="0"/>
                <a:t>PTR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7072" y="41529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Typical node of</a:t>
            </a:r>
          </a:p>
          <a:p>
            <a:pPr algn="ctr"/>
            <a:r>
              <a:rPr lang="en-IN" b="1" dirty="0"/>
              <a:t>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6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49353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ELSE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(DATA(T))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(LPTR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(RPTR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5079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RINORDER(T)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752600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FF0000"/>
                </a:solidFill>
              </a:rPr>
              <a:t>traverses the tree</a:t>
            </a:r>
            <a:r>
              <a:rPr lang="en-IN" dirty="0"/>
              <a:t> in </a:t>
            </a:r>
            <a:r>
              <a:rPr lang="en-IN" b="1" dirty="0" err="1">
                <a:solidFill>
                  <a:srgbClr val="FF0000"/>
                </a:solidFill>
              </a:rPr>
              <a:t>InOrder</a:t>
            </a:r>
            <a:r>
              <a:rPr lang="en-IN" dirty="0"/>
              <a:t>, in a recursive 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is root node address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936" y="3619500"/>
            <a:ext cx="2083904" cy="381000"/>
            <a:chOff x="-76200" y="4191000"/>
            <a:chExt cx="1997075" cy="381000"/>
          </a:xfrm>
        </p:grpSpPr>
        <p:sp>
          <p:nvSpPr>
            <p:cNvPr id="5" name="Rectangle 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/>
                <a:t>DATA</a:t>
              </a:r>
              <a:endParaRPr lang="en-US" sz="17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LPTR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R</a:t>
              </a:r>
              <a:r>
                <a:rPr lang="en-IN" b="1" dirty="0"/>
                <a:t>PTR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7072" y="41529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Typical node of</a:t>
            </a:r>
          </a:p>
          <a:p>
            <a:pPr algn="ctr"/>
            <a:r>
              <a:rPr lang="en-IN" b="1" dirty="0"/>
              <a:t>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36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RINORDER(T)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8320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(LPTR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(RPTR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78855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FF0000"/>
                </a:solidFill>
              </a:rPr>
              <a:t>traverses the tree</a:t>
            </a:r>
            <a:r>
              <a:rPr lang="en-IN" dirty="0"/>
              <a:t> in </a:t>
            </a:r>
            <a:r>
              <a:rPr lang="en-IN" b="1" dirty="0" err="1">
                <a:solidFill>
                  <a:srgbClr val="FF0000"/>
                </a:solidFill>
              </a:rPr>
              <a:t>PostOrder</a:t>
            </a:r>
            <a:r>
              <a:rPr lang="en-IN" dirty="0"/>
              <a:t>, in a recursive 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is root node address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936" y="3619500"/>
            <a:ext cx="2083904" cy="381000"/>
            <a:chOff x="-76200" y="4191000"/>
            <a:chExt cx="1997075" cy="381000"/>
          </a:xfrm>
        </p:grpSpPr>
        <p:sp>
          <p:nvSpPr>
            <p:cNvPr id="5" name="Rectangle 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/>
                <a:t>DATA</a:t>
              </a:r>
              <a:endParaRPr lang="en-US" sz="17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LPTR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R</a:t>
              </a:r>
              <a:r>
                <a:rPr lang="en-IN" b="1" dirty="0"/>
                <a:t>PTR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87072" y="41529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Typical node of</a:t>
            </a:r>
          </a:p>
          <a:p>
            <a:pPr algn="ctr"/>
            <a:r>
              <a:rPr lang="en-IN" b="1" dirty="0"/>
              <a:t>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02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8320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(LPTR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THEN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(RPTR 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11500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Construct a Binary tree </a:t>
            </a:r>
            <a:r>
              <a:rPr lang="en-IN" sz="2200" dirty="0"/>
              <a:t>from the given </a:t>
            </a:r>
            <a:r>
              <a:rPr lang="en-IN" sz="2200" b="1" dirty="0" err="1">
                <a:solidFill>
                  <a:srgbClr val="FF0000"/>
                </a:solidFill>
              </a:rPr>
              <a:t>Inorder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and </a:t>
            </a:r>
            <a:r>
              <a:rPr lang="en-IN" sz="2200" b="1" dirty="0" err="1">
                <a:solidFill>
                  <a:srgbClr val="FF0000"/>
                </a:solidFill>
              </a:rPr>
              <a:t>Postorder</a:t>
            </a:r>
            <a:r>
              <a:rPr lang="en-IN" sz="2200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31612" y="1822319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</a:t>
            </a:r>
            <a:r>
              <a:rPr lang="pt-BR" sz="2100" dirty="0"/>
              <a:t> D G B </a:t>
            </a:r>
            <a:r>
              <a:rPr lang="pt-BR" sz="2100" b="1" dirty="0"/>
              <a:t>A</a:t>
            </a:r>
            <a:r>
              <a:rPr lang="pt-BR" sz="2100" dirty="0"/>
              <a:t> H E I C F </a:t>
            </a:r>
          </a:p>
          <a:p>
            <a:r>
              <a:rPr lang="pt-BR" sz="2100" b="1" dirty="0"/>
              <a:t>Postorder 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418272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Preoder</a:t>
            </a:r>
            <a:r>
              <a:rPr lang="en-IN" dirty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Postoder</a:t>
            </a:r>
            <a:r>
              <a:rPr lang="en-IN" dirty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Inorder</a:t>
            </a:r>
            <a:r>
              <a:rPr lang="en-IN" dirty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05200" y="1455003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095" y="1455003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28956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94997" y="4495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247397" y="5410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124200" y="5399314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3609599" y="4919850"/>
            <a:ext cx="558154" cy="479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4519047" y="4919850"/>
            <a:ext cx="452250" cy="49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3458" y="3514246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88832" y="2993574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2076" y="2993572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FF0000"/>
                </a:solidFill>
              </a:rPr>
              <a:t>A</a:t>
            </a:r>
            <a:endParaRPr lang="en-US" sz="2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8801" y="3514244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FF0000"/>
                </a:solidFill>
              </a:rPr>
              <a:t>A</a:t>
            </a:r>
            <a:endParaRPr lang="en-US" sz="21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984172" y="3886200"/>
            <a:ext cx="5566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76801" y="3886200"/>
            <a:ext cx="8183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8134" y="1894109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514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7337" y="2514600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4" idx="3"/>
            <a:endCxn id="6" idx="0"/>
          </p:cNvCxnSpPr>
          <p:nvPr/>
        </p:nvCxnSpPr>
        <p:spPr>
          <a:xfrm flipH="1">
            <a:off x="1022736" y="2318159"/>
            <a:ext cx="558154" cy="19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5" idx="0"/>
          </p:cNvCxnSpPr>
          <p:nvPr/>
        </p:nvCxnSpPr>
        <p:spPr>
          <a:xfrm>
            <a:off x="1932184" y="2318159"/>
            <a:ext cx="544316" cy="196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9910" y="1108504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4710" y="1108504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14" name="Oval 13"/>
          <p:cNvSpPr/>
          <p:nvPr/>
        </p:nvSpPr>
        <p:spPr>
          <a:xfrm>
            <a:off x="1757058" y="3635829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14" idx="3"/>
            <a:endCxn id="19" idx="0"/>
          </p:cNvCxnSpPr>
          <p:nvPr/>
        </p:nvCxnSpPr>
        <p:spPr>
          <a:xfrm flipH="1">
            <a:off x="1187064" y="4059879"/>
            <a:ext cx="6427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5"/>
            <a:endCxn id="24" idx="0"/>
          </p:cNvCxnSpPr>
          <p:nvPr/>
        </p:nvCxnSpPr>
        <p:spPr>
          <a:xfrm>
            <a:off x="2181108" y="4059879"/>
            <a:ext cx="5665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8661" y="440872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04800" y="5170720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9" idx="3"/>
            <a:endCxn id="21" idx="0"/>
          </p:cNvCxnSpPr>
          <p:nvPr/>
        </p:nvCxnSpPr>
        <p:spPr>
          <a:xfrm flipH="1">
            <a:off x="659831" y="4832770"/>
            <a:ext cx="351586" cy="33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99255" y="440872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376529" y="5181600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</a:t>
            </a:r>
            <a:endParaRPr lang="en-US" sz="2400" b="1" dirty="0"/>
          </a:p>
        </p:txBody>
      </p:sp>
      <p:sp>
        <p:nvSpPr>
          <p:cNvPr id="27" name="Oval 26"/>
          <p:cNvSpPr/>
          <p:nvPr/>
        </p:nvSpPr>
        <p:spPr>
          <a:xfrm>
            <a:off x="2996061" y="52181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29" name="Straight Arrow Connector 28"/>
          <p:cNvCxnSpPr>
            <a:stCxn id="24" idx="3"/>
            <a:endCxn id="26" idx="0"/>
          </p:cNvCxnSpPr>
          <p:nvPr/>
        </p:nvCxnSpPr>
        <p:spPr>
          <a:xfrm flipH="1">
            <a:off x="1881495" y="4832770"/>
            <a:ext cx="690516" cy="348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5"/>
            <a:endCxn id="27" idx="0"/>
          </p:cNvCxnSpPr>
          <p:nvPr/>
        </p:nvCxnSpPr>
        <p:spPr>
          <a:xfrm>
            <a:off x="2923305" y="4832770"/>
            <a:ext cx="321159" cy="38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24600" y="2102667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33" name="Straight Arrow Connector 32"/>
          <p:cNvCxnSpPr>
            <a:stCxn id="32" idx="3"/>
            <a:endCxn id="35" idx="0"/>
          </p:cNvCxnSpPr>
          <p:nvPr/>
        </p:nvCxnSpPr>
        <p:spPr>
          <a:xfrm flipH="1">
            <a:off x="5754606" y="2526717"/>
            <a:ext cx="6427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8" idx="0"/>
          </p:cNvCxnSpPr>
          <p:nvPr/>
        </p:nvCxnSpPr>
        <p:spPr>
          <a:xfrm>
            <a:off x="6748650" y="2526717"/>
            <a:ext cx="566550" cy="348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06203" y="287555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stCxn id="35" idx="3"/>
            <a:endCxn id="43" idx="0"/>
          </p:cNvCxnSpPr>
          <p:nvPr/>
        </p:nvCxnSpPr>
        <p:spPr>
          <a:xfrm flipH="1">
            <a:off x="5125203" y="3299608"/>
            <a:ext cx="453756" cy="470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66797" y="287555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0" name="Oval 39"/>
          <p:cNvSpPr/>
          <p:nvPr/>
        </p:nvSpPr>
        <p:spPr>
          <a:xfrm>
            <a:off x="7563603" y="368503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38" idx="3"/>
            <a:endCxn id="49" idx="0"/>
          </p:cNvCxnSpPr>
          <p:nvPr/>
        </p:nvCxnSpPr>
        <p:spPr>
          <a:xfrm flipH="1">
            <a:off x="6685797" y="3299608"/>
            <a:ext cx="453756" cy="37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40" idx="0"/>
          </p:cNvCxnSpPr>
          <p:nvPr/>
        </p:nvCxnSpPr>
        <p:spPr>
          <a:xfrm>
            <a:off x="7490847" y="3299608"/>
            <a:ext cx="321159" cy="38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76800" y="37703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5330556" y="46085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8" name="Straight Arrow Connector 47"/>
          <p:cNvCxnSpPr>
            <a:stCxn id="43" idx="5"/>
            <a:endCxn id="46" idx="0"/>
          </p:cNvCxnSpPr>
          <p:nvPr/>
        </p:nvCxnSpPr>
        <p:spPr>
          <a:xfrm>
            <a:off x="5300850" y="4194444"/>
            <a:ext cx="278109" cy="41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437394" y="367937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5943600" y="455915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6891150" y="4597221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</a:t>
            </a:r>
            <a:endParaRPr lang="en-US" sz="2400" b="1" dirty="0"/>
          </a:p>
        </p:txBody>
      </p:sp>
      <p:cxnSp>
        <p:nvCxnSpPr>
          <p:cNvPr id="54" name="Straight Arrow Connector 53"/>
          <p:cNvCxnSpPr>
            <a:stCxn id="49" idx="3"/>
            <a:endCxn id="51" idx="0"/>
          </p:cNvCxnSpPr>
          <p:nvPr/>
        </p:nvCxnSpPr>
        <p:spPr>
          <a:xfrm flipH="1">
            <a:off x="6192003" y="4103422"/>
            <a:ext cx="318147" cy="455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5"/>
            <a:endCxn id="52" idx="0"/>
          </p:cNvCxnSpPr>
          <p:nvPr/>
        </p:nvCxnSpPr>
        <p:spPr>
          <a:xfrm>
            <a:off x="6861444" y="4103422"/>
            <a:ext cx="278109" cy="49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" y="1600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43400" y="1032302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4" grpId="0" animBg="1"/>
      <p:bldP spid="19" grpId="0" animBg="1"/>
      <p:bldP spid="21" grpId="0" animBg="1"/>
      <p:bldP spid="24" grpId="0" animBg="1"/>
      <p:bldP spid="26" grpId="0" animBg="1"/>
      <p:bldP spid="27" grpId="0" animBg="1"/>
      <p:bldP spid="32" grpId="0" animBg="1"/>
      <p:bldP spid="35" grpId="0" animBg="1"/>
      <p:bldP spid="38" grpId="0" animBg="1"/>
      <p:bldP spid="40" grpId="0" animBg="1"/>
      <p:bldP spid="43" grpId="0" animBg="1"/>
      <p:bldP spid="46" grpId="0" animBg="1"/>
      <p:bldP spid="49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7413" y="1108504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57" y="1108504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16002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1032302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7544" y="1108502"/>
            <a:ext cx="356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FF0000"/>
                </a:solidFill>
              </a:rPr>
              <a:t>G</a:t>
            </a:r>
            <a:endParaRPr lang="en-US" sz="21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6879" y="1110259"/>
            <a:ext cx="356188" cy="50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FF0000"/>
                </a:solidFill>
              </a:rPr>
              <a:t>G</a:t>
            </a:r>
            <a:endParaRPr lang="en-US" sz="21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943600" y="1524000"/>
            <a:ext cx="11351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53674" y="1524000"/>
            <a:ext cx="10045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94417" y="1828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9349" y="2677891"/>
            <a:ext cx="127953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4000" y="2667000"/>
            <a:ext cx="115191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 E D  H 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799116" y="2252850"/>
            <a:ext cx="468057" cy="425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1618467" y="2252850"/>
            <a:ext cx="481492" cy="41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27134" y="41910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80372" y="5649691"/>
            <a:ext cx="996028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 C F A</a:t>
            </a:r>
          </a:p>
        </p:txBody>
      </p:sp>
      <p:sp>
        <p:nvSpPr>
          <p:cNvPr id="28" name="Oval 27"/>
          <p:cNvSpPr/>
          <p:nvPr/>
        </p:nvSpPr>
        <p:spPr>
          <a:xfrm>
            <a:off x="381000" y="4910963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6200" y="5610085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324603" y="5335013"/>
            <a:ext cx="129153" cy="2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805050" y="5335013"/>
            <a:ext cx="373336" cy="31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828800" y="5649691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 D  H R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752600" y="4938177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176650" y="5362227"/>
            <a:ext cx="147450" cy="28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09880" y="19050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7"/>
          </p:cNvCxnSpPr>
          <p:nvPr/>
        </p:nvCxnSpPr>
        <p:spPr>
          <a:xfrm flipH="1">
            <a:off x="3776850" y="2329050"/>
            <a:ext cx="305786" cy="105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1"/>
          </p:cNvCxnSpPr>
          <p:nvPr/>
        </p:nvCxnSpPr>
        <p:spPr>
          <a:xfrm>
            <a:off x="4433930" y="2329050"/>
            <a:ext cx="274172" cy="105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352800" y="2362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3048000" y="306132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3296403" y="2786250"/>
            <a:ext cx="129153" cy="2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3776850" y="2786250"/>
            <a:ext cx="229093" cy="31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635346" y="2362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5059396" y="2786250"/>
            <a:ext cx="205353" cy="185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223960" y="3810000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 C F</a:t>
            </a:r>
          </a:p>
        </p:txBody>
      </p:sp>
      <p:sp>
        <p:nvSpPr>
          <p:cNvPr id="53" name="Oval 52"/>
          <p:cNvSpPr/>
          <p:nvPr/>
        </p:nvSpPr>
        <p:spPr>
          <a:xfrm>
            <a:off x="3757540" y="310092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7800" y="3657600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H R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5016346" y="2971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3624853" y="3524978"/>
            <a:ext cx="205443" cy="285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5440396" y="3395850"/>
            <a:ext cx="157076" cy="26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199394" y="32766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6937644" y="3700650"/>
            <a:ext cx="334506" cy="25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7623444" y="3700650"/>
            <a:ext cx="334506" cy="25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513594" y="3886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6056394" y="4585322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6304797" y="4310250"/>
            <a:ext cx="281553" cy="27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6937644" y="4310250"/>
            <a:ext cx="129153" cy="31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885194" y="38862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8309244" y="4310250"/>
            <a:ext cx="52953" cy="185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818394" y="462492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8113794" y="44958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7"/>
          </p:cNvCxnSpPr>
          <p:nvPr/>
        </p:nvCxnSpPr>
        <p:spPr>
          <a:xfrm flipH="1">
            <a:off x="6709044" y="5048978"/>
            <a:ext cx="182106" cy="254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1"/>
          </p:cNvCxnSpPr>
          <p:nvPr/>
        </p:nvCxnSpPr>
        <p:spPr>
          <a:xfrm>
            <a:off x="8537844" y="4919850"/>
            <a:ext cx="105906" cy="25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805050" y="4615050"/>
            <a:ext cx="394840" cy="368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1551184" y="4615050"/>
            <a:ext cx="274172" cy="395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284994" y="5231156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5751594" y="59039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6818394" y="590399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7"/>
          </p:cNvCxnSpPr>
          <p:nvPr/>
        </p:nvCxnSpPr>
        <p:spPr>
          <a:xfrm flipH="1">
            <a:off x="6175644" y="5655206"/>
            <a:ext cx="182106" cy="32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1"/>
          </p:cNvCxnSpPr>
          <p:nvPr/>
        </p:nvCxnSpPr>
        <p:spPr>
          <a:xfrm>
            <a:off x="6709044" y="5655206"/>
            <a:ext cx="182106" cy="32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495800" y="362645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7"/>
          </p:cNvCxnSpPr>
          <p:nvPr/>
        </p:nvCxnSpPr>
        <p:spPr>
          <a:xfrm flipH="1">
            <a:off x="4919850" y="3395850"/>
            <a:ext cx="169252" cy="30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28978" y="5121734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7"/>
          </p:cNvCxnSpPr>
          <p:nvPr/>
        </p:nvCxnSpPr>
        <p:spPr>
          <a:xfrm flipH="1">
            <a:off x="7953028" y="4919850"/>
            <a:ext cx="233522" cy="27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570994" y="5105400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8153400" y="5815978"/>
            <a:ext cx="496806" cy="4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8368653" y="5529450"/>
            <a:ext cx="241947" cy="286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59349" y="3657600"/>
            <a:ext cx="26600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819400" y="1828800"/>
            <a:ext cx="0" cy="3578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19400" y="43434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937144" y="3626454"/>
            <a:ext cx="307319" cy="7169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244463" y="1828800"/>
            <a:ext cx="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262338" y="3056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813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003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4147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7195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1005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795738" y="5342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109938" y="3446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28938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652583" y="3446451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643338" y="4208451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109783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804983" y="4970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57200" y="1219200"/>
            <a:ext cx="2083904" cy="381000"/>
            <a:chOff x="-76200" y="4191000"/>
            <a:chExt cx="1997075" cy="381000"/>
          </a:xfrm>
        </p:grpSpPr>
        <p:sp>
          <p:nvSpPr>
            <p:cNvPr id="18" name="Rectangle 1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/>
                <a:t>DATA</a:t>
              </a:r>
              <a:endParaRPr lang="en-US" sz="17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LPTR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R</a:t>
              </a:r>
              <a:r>
                <a:rPr lang="en-IN" b="1" dirty="0"/>
                <a:t>PTR</a:t>
              </a:r>
              <a:endParaRPr lang="en-US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4336" y="17526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Typical node of</a:t>
            </a:r>
          </a:p>
          <a:p>
            <a:pPr algn="ctr"/>
            <a:r>
              <a:rPr lang="en-IN" b="1" dirty="0"/>
              <a:t>Binary Tree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410200" y="1905000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1000" y="3200400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53200" y="3200400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00400" y="4572000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8800" y="4572000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00" y="4572000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29400" y="5867400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4698609" y="2077329"/>
            <a:ext cx="829994" cy="1125416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758419" y="3371557"/>
            <a:ext cx="508781" cy="1181686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330462" y="2063262"/>
            <a:ext cx="731520" cy="1111347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33514" y="3399692"/>
            <a:ext cx="534572" cy="113948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484012" y="3357489"/>
            <a:ext cx="647114" cy="1223889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69612" y="4722055"/>
            <a:ext cx="534573" cy="1139483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953000" y="3202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00400" y="45743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9624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388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620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382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391400" y="5869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629400" y="58674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63640" y="9480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>
            <a:stCxn id="65" idx="2"/>
          </p:cNvCxnSpPr>
          <p:nvPr/>
        </p:nvCxnSpPr>
        <p:spPr>
          <a:xfrm>
            <a:off x="5932116" y="1409700"/>
            <a:ext cx="1148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00400"/>
          </a:xfrm>
        </p:spPr>
        <p:txBody>
          <a:bodyPr/>
          <a:lstStyle/>
          <a:p>
            <a:r>
              <a:rPr lang="en-IN" dirty="0"/>
              <a:t>The most common operations performed on tree structure is that of traversal.</a:t>
            </a:r>
          </a:p>
          <a:p>
            <a:r>
              <a:rPr lang="en-IN" dirty="0"/>
              <a:t>This is a </a:t>
            </a:r>
            <a:r>
              <a:rPr lang="en-IN" b="1" dirty="0">
                <a:solidFill>
                  <a:srgbClr val="C00000"/>
                </a:solidFill>
              </a:rPr>
              <a:t>procedure by which each node in the tree is processed exactly once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systematic manner.</a:t>
            </a:r>
          </a:p>
          <a:p>
            <a:r>
              <a:rPr lang="en-IN" dirty="0"/>
              <a:t>There are three ways of traversing a binary tree.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Preorder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6324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68580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162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5438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7239000" y="571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65532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6172200" y="4581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7095845" y="38192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0"/>
          </p:cNvCxnSpPr>
          <p:nvPr/>
        </p:nvCxnSpPr>
        <p:spPr>
          <a:xfrm flipH="1">
            <a:off x="7086600" y="45812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0"/>
          </p:cNvCxnSpPr>
          <p:nvPr/>
        </p:nvCxnSpPr>
        <p:spPr>
          <a:xfrm>
            <a:off x="7553045" y="4581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0" idx="0"/>
          </p:cNvCxnSpPr>
          <p:nvPr/>
        </p:nvCxnSpPr>
        <p:spPr>
          <a:xfrm>
            <a:off x="7248245" y="5343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wasted NULL </a:t>
            </a:r>
            <a:r>
              <a:rPr lang="en-IN" dirty="0"/>
              <a:t>links in the binary tree storage representation can be </a:t>
            </a:r>
            <a:r>
              <a:rPr lang="en-IN" b="1" dirty="0">
                <a:solidFill>
                  <a:srgbClr val="FF0000"/>
                </a:solidFill>
              </a:rPr>
              <a:t>replaced by threads</a:t>
            </a:r>
          </a:p>
          <a:p>
            <a:r>
              <a:rPr lang="en-IN" dirty="0"/>
              <a:t>A binary </a:t>
            </a:r>
            <a:r>
              <a:rPr lang="en-IN" b="1" dirty="0">
                <a:solidFill>
                  <a:srgbClr val="FF0000"/>
                </a:solidFill>
              </a:rPr>
              <a:t>tree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FF0000"/>
                </a:solidFill>
              </a:rPr>
              <a:t>threaded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according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to particular </a:t>
            </a:r>
            <a:r>
              <a:rPr lang="en-IN" b="1" dirty="0">
                <a:solidFill>
                  <a:srgbClr val="FF0000"/>
                </a:solidFill>
              </a:rPr>
              <a:t>traversal order</a:t>
            </a:r>
            <a:r>
              <a:rPr lang="en-IN" dirty="0"/>
              <a:t>. e.g.: Threads for the </a:t>
            </a:r>
            <a:r>
              <a:rPr lang="en-IN" dirty="0" err="1"/>
              <a:t>inorder</a:t>
            </a:r>
            <a:r>
              <a:rPr lang="en-IN" dirty="0"/>
              <a:t> traversals of tree are pointers to its higher nodes, for this traversal order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In-Threaded Binary Tree</a:t>
            </a:r>
          </a:p>
          <a:p>
            <a:pPr lvl="1"/>
            <a:r>
              <a:rPr lang="en-IN" b="1" dirty="0"/>
              <a:t>If left link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 </a:t>
            </a:r>
            <a:r>
              <a:rPr lang="en-IN" b="1" dirty="0"/>
              <a:t>P </a:t>
            </a:r>
            <a:r>
              <a:rPr lang="en-IN" b="1" dirty="0">
                <a:solidFill>
                  <a:srgbClr val="FF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FF0000"/>
                </a:solidFill>
              </a:rPr>
              <a:t>replaced by</a:t>
            </a:r>
            <a:r>
              <a:rPr lang="en-IN" dirty="0"/>
              <a:t> the </a:t>
            </a:r>
            <a:r>
              <a:rPr lang="en-IN" b="1" dirty="0">
                <a:solidFill>
                  <a:srgbClr val="FF0000"/>
                </a:solidFill>
              </a:rPr>
              <a:t>address of its predecessor</a:t>
            </a:r>
          </a:p>
          <a:p>
            <a:pPr lvl="1"/>
            <a:r>
              <a:rPr lang="en-IN" b="1" dirty="0"/>
              <a:t>If right link of </a:t>
            </a:r>
            <a:r>
              <a:rPr lang="en-IN" b="1" dirty="0">
                <a:solidFill>
                  <a:srgbClr val="FF0000"/>
                </a:solidFill>
              </a:rPr>
              <a:t>node </a:t>
            </a:r>
            <a:r>
              <a:rPr lang="en-IN" b="1" dirty="0"/>
              <a:t>P</a:t>
            </a:r>
            <a:r>
              <a:rPr lang="en-IN" b="1" dirty="0">
                <a:solidFill>
                  <a:srgbClr val="FF0000"/>
                </a:solidFill>
              </a:rPr>
              <a:t> 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FF0000"/>
                </a:solidFill>
              </a:rPr>
              <a:t>replaced by</a:t>
            </a:r>
            <a:r>
              <a:rPr lang="en-IN" dirty="0"/>
              <a:t> the </a:t>
            </a:r>
            <a:r>
              <a:rPr lang="en-IN" b="1" dirty="0">
                <a:solidFill>
                  <a:srgbClr val="FF0000"/>
                </a:solidFill>
              </a:rPr>
              <a:t>address of its successor</a:t>
            </a:r>
          </a:p>
          <a:p>
            <a:r>
              <a:rPr lang="en-IN" dirty="0"/>
              <a:t>Because the left or right </a:t>
            </a:r>
            <a:r>
              <a:rPr lang="en-IN" b="1" dirty="0"/>
              <a:t>link</a:t>
            </a:r>
            <a:r>
              <a:rPr lang="en-IN" dirty="0"/>
              <a:t> of </a:t>
            </a:r>
            <a:r>
              <a:rPr lang="en-IN" b="1" dirty="0"/>
              <a:t>a node </a:t>
            </a:r>
            <a:r>
              <a:rPr lang="en-IN" dirty="0"/>
              <a:t>can denote </a:t>
            </a:r>
            <a:r>
              <a:rPr lang="en-IN" b="1" dirty="0">
                <a:solidFill>
                  <a:srgbClr val="FF0000"/>
                </a:solidFill>
              </a:rPr>
              <a:t>either structural link </a:t>
            </a:r>
            <a:r>
              <a:rPr lang="en-IN" dirty="0"/>
              <a:t>or </a:t>
            </a:r>
            <a:r>
              <a:rPr lang="en-IN" b="1" dirty="0">
                <a:solidFill>
                  <a:srgbClr val="FF0000"/>
                </a:solidFill>
              </a:rPr>
              <a:t>a thread</a:t>
            </a:r>
            <a:r>
              <a:rPr lang="en-IN" dirty="0"/>
              <a:t>, we must somehow be able to distinguish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r>
              <a:rPr lang="en-IN" b="1" dirty="0"/>
              <a:t>Method 1:- </a:t>
            </a:r>
            <a:r>
              <a:rPr lang="en-IN" dirty="0"/>
              <a:t>Represent </a:t>
            </a:r>
            <a:r>
              <a:rPr lang="en-IN" b="1" dirty="0">
                <a:solidFill>
                  <a:srgbClr val="FF0000"/>
                </a:solidFill>
              </a:rPr>
              <a:t>thread a Negative address</a:t>
            </a:r>
            <a:endParaRPr lang="en-IN" dirty="0"/>
          </a:p>
          <a:p>
            <a:r>
              <a:rPr lang="en-IN" b="1" dirty="0"/>
              <a:t>Method 2:- </a:t>
            </a:r>
            <a:r>
              <a:rPr lang="en-IN" dirty="0"/>
              <a:t>To have a </a:t>
            </a:r>
            <a:r>
              <a:rPr lang="en-IN" b="1" dirty="0">
                <a:solidFill>
                  <a:srgbClr val="FF0000"/>
                </a:solidFill>
              </a:rPr>
              <a:t>separate Boolean flag </a:t>
            </a:r>
            <a:r>
              <a:rPr lang="en-IN" dirty="0"/>
              <a:t>for each of left and right pointers, node structure for this is given 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1912" y="2469630"/>
            <a:ext cx="6559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DATA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2849218" y="2469630"/>
            <a:ext cx="119269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LTHREAD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98296" y="2469630"/>
            <a:ext cx="71230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</a:t>
            </a:r>
            <a:r>
              <a:rPr lang="en-IN" b="1" dirty="0"/>
              <a:t>PTR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998635"/>
            <a:ext cx="4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Typical node of Threaded Binary Tree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133600" y="2469630"/>
            <a:ext cx="71561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LPTR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703404" y="2469630"/>
            <a:ext cx="119269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RTHREAD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29510" y="3600271"/>
            <a:ext cx="485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LTHREAD = true = </a:t>
            </a:r>
            <a:r>
              <a:rPr lang="en-US" dirty="0"/>
              <a:t>Denotes leaf thread link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LTHREAD = false =</a:t>
            </a:r>
            <a:r>
              <a:rPr lang="en-US" dirty="0"/>
              <a:t> Denotes leaf structural link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RTHREAD = true =</a:t>
            </a:r>
            <a:r>
              <a:rPr lang="en-US" dirty="0"/>
              <a:t> Denotes right threaded link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RTHREAD = false =</a:t>
            </a:r>
            <a:r>
              <a:rPr lang="en-US" dirty="0"/>
              <a:t> Denotes right structural 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5232737"/>
            <a:ext cx="6014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000" b="1" dirty="0"/>
              <a:t>Head node is simply another node which serves as the </a:t>
            </a:r>
          </a:p>
          <a:p>
            <a:pPr lvl="0" algn="ctr"/>
            <a:r>
              <a:rPr lang="en-US" sz="2000" b="1" dirty="0"/>
              <a:t>predecessor and successor of first and last tree nodes. </a:t>
            </a:r>
          </a:p>
          <a:p>
            <a:pPr lvl="0" algn="ctr"/>
            <a:r>
              <a:rPr lang="en-US" sz="2000" b="1" dirty="0"/>
              <a:t>Tree is attached to the left branch of the head node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10600" y="5333999"/>
            <a:ext cx="2083904" cy="381000"/>
            <a:chOff x="-76200" y="4191000"/>
            <a:chExt cx="1997075" cy="381000"/>
          </a:xfrm>
        </p:grpSpPr>
        <p:sp>
          <p:nvSpPr>
            <p:cNvPr id="14" name="Rectangle 13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19" name="Curved Connector 18"/>
          <p:cNvCxnSpPr>
            <a:stCxn id="16" idx="3"/>
            <a:endCxn id="14" idx="2"/>
          </p:cNvCxnSpPr>
          <p:nvPr/>
        </p:nvCxnSpPr>
        <p:spPr>
          <a:xfrm flipH="1">
            <a:off x="7654208" y="5524499"/>
            <a:ext cx="1040296" cy="190500"/>
          </a:xfrm>
          <a:prstGeom prst="curvedConnector4">
            <a:avLst>
              <a:gd name="adj1" fmla="val -10559"/>
              <a:gd name="adj2" fmla="val 38831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1"/>
            <a:endCxn id="14" idx="2"/>
          </p:cNvCxnSpPr>
          <p:nvPr/>
        </p:nvCxnSpPr>
        <p:spPr>
          <a:xfrm rot="10800000" flipH="1" flipV="1">
            <a:off x="6610600" y="5524499"/>
            <a:ext cx="1043608" cy="190500"/>
          </a:xfrm>
          <a:prstGeom prst="curvedConnector4">
            <a:avLst>
              <a:gd name="adj1" fmla="val -19629"/>
              <a:gd name="adj2" fmla="val 35714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74625" y="4888467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0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154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334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1524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0668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3716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7526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447800" y="3440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762000" y="1544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381000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304645" y="1544913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295400" y="2306913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1761845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457045" y="3068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81600" y="2362200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2400" y="3352800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24600" y="3352800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71800" y="4495800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10200" y="4495800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91400" y="4495800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00800" y="5562600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4470009" y="2534529"/>
            <a:ext cx="829994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529819" y="3523957"/>
            <a:ext cx="508781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101862" y="2520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904914" y="3552092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7255412" y="3509890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341012" y="4645855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724400" y="33551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71800" y="44981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7338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102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3914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153400" y="4495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62800" y="55649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400800" y="55626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950" y="4643735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 B  A  E  F  D  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1000" y="4202668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/>
              <a:t>Inorder</a:t>
            </a:r>
            <a:r>
              <a:rPr lang="en-IN" b="1" dirty="0"/>
              <a:t> Traversal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438400" y="1066800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621696" y="1447800"/>
            <a:ext cx="2083904" cy="381000"/>
            <a:chOff x="-76200" y="4191000"/>
            <a:chExt cx="1997075" cy="381000"/>
          </a:xfrm>
        </p:grpSpPr>
        <p:sp>
          <p:nvSpPr>
            <p:cNvPr id="71" name="Rectangle 70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294537" y="1002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cxnSp>
        <p:nvCxnSpPr>
          <p:cNvPr id="76" name="Straight Arrow Connector 75"/>
          <p:cNvCxnSpPr>
            <a:stCxn id="29" idx="3"/>
            <a:endCxn id="23" idx="2"/>
          </p:cNvCxnSpPr>
          <p:nvPr/>
        </p:nvCxnSpPr>
        <p:spPr>
          <a:xfrm flipV="1">
            <a:off x="5029200" y="2743200"/>
            <a:ext cx="685800" cy="8001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3"/>
            <a:endCxn id="27" idx="2"/>
          </p:cNvCxnSpPr>
          <p:nvPr/>
        </p:nvCxnSpPr>
        <p:spPr>
          <a:xfrm flipV="1">
            <a:off x="4038600" y="3733800"/>
            <a:ext cx="457200" cy="952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0"/>
            <a:endCxn id="23" idx="2"/>
          </p:cNvCxnSpPr>
          <p:nvPr/>
        </p:nvCxnSpPr>
        <p:spPr>
          <a:xfrm flipV="1">
            <a:off x="5562600" y="2743200"/>
            <a:ext cx="152400" cy="1752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0"/>
            <a:endCxn id="39" idx="2"/>
          </p:cNvCxnSpPr>
          <p:nvPr/>
        </p:nvCxnSpPr>
        <p:spPr>
          <a:xfrm flipH="1" flipV="1">
            <a:off x="5943600" y="4876800"/>
            <a:ext cx="6096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0"/>
            <a:endCxn id="31" idx="2"/>
          </p:cNvCxnSpPr>
          <p:nvPr/>
        </p:nvCxnSpPr>
        <p:spPr>
          <a:xfrm flipH="1" flipV="1">
            <a:off x="6858000" y="3733800"/>
            <a:ext cx="457200" cy="1828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0"/>
            <a:endCxn id="31" idx="2"/>
          </p:cNvCxnSpPr>
          <p:nvPr/>
        </p:nvCxnSpPr>
        <p:spPr>
          <a:xfrm flipH="1" flipV="1">
            <a:off x="6858000" y="3733800"/>
            <a:ext cx="685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3087584" y="1615044"/>
            <a:ext cx="1520042" cy="2873829"/>
          </a:xfrm>
          <a:custGeom>
            <a:avLst/>
            <a:gdLst>
              <a:gd name="connsiteX0" fmla="*/ 0 w 1520042"/>
              <a:gd name="connsiteY0" fmla="*/ 2873829 h 2873829"/>
              <a:gd name="connsiteX1" fmla="*/ 0 w 1520042"/>
              <a:gd name="connsiteY1" fmla="*/ 0 h 2873829"/>
              <a:gd name="connsiteX2" fmla="*/ 1520042 w 1520042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42" h="2873829">
                <a:moveTo>
                  <a:pt x="0" y="2873829"/>
                </a:moveTo>
                <a:lnTo>
                  <a:pt x="0" y="0"/>
                </a:lnTo>
                <a:lnTo>
                  <a:pt x="1520042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6721434" y="1615044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72" idx="2"/>
            <a:endCxn id="23" idx="0"/>
          </p:cNvCxnSpPr>
          <p:nvPr/>
        </p:nvCxnSpPr>
        <p:spPr>
          <a:xfrm>
            <a:off x="4979505" y="1828800"/>
            <a:ext cx="73549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7200" y="6096000"/>
            <a:ext cx="29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Fully In-Threaded Binary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30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74" grpId="0"/>
      <p:bldP spid="89" grpId="0" animBg="1"/>
      <p:bldP spid="91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1154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334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1524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4478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828800" y="1916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2098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905000" y="3440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762000" y="1544913"/>
            <a:ext cx="4479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381000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533245" y="1544913"/>
            <a:ext cx="524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676400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219045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838045" y="3068913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4643735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B D A F G E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202668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/>
              <a:t>Inorder</a:t>
            </a:r>
            <a:r>
              <a:rPr lang="en-IN" b="1" dirty="0"/>
              <a:t> Traversal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95600" y="1066800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4400" y="26786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5" idx="5"/>
            <a:endCxn id="20" idx="0"/>
          </p:cNvCxnSpPr>
          <p:nvPr/>
        </p:nvCxnSpPr>
        <p:spPr>
          <a:xfrm>
            <a:off x="923645" y="2306913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38800" y="2743200"/>
            <a:ext cx="1066800" cy="381000"/>
            <a:chOff x="304800" y="4191000"/>
            <a:chExt cx="1066800" cy="381000"/>
          </a:xfrm>
        </p:grpSpPr>
        <p:sp>
          <p:nvSpPr>
            <p:cNvPr id="26" name="Rectangle 2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86200" y="37338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1800" y="37338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48000" y="48768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7400" y="48768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848600" y="48768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H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58000" y="59436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4495800" y="2915529"/>
            <a:ext cx="1261403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81401" y="3904957"/>
            <a:ext cx="457199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59062" y="2901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362114" y="3933092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7712612" y="3890890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798212" y="5026855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048000" y="48791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100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8674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486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6106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620000" y="59459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858000" y="59436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078896" y="1828800"/>
            <a:ext cx="2083904" cy="381000"/>
            <a:chOff x="-76200" y="4191000"/>
            <a:chExt cx="1997075" cy="381000"/>
          </a:xfrm>
        </p:grpSpPr>
        <p:sp>
          <p:nvSpPr>
            <p:cNvPr id="68" name="Rectangle 6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51737" y="1383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sp>
        <p:nvSpPr>
          <p:cNvPr id="79" name="Freeform 78"/>
          <p:cNvSpPr/>
          <p:nvPr/>
        </p:nvSpPr>
        <p:spPr>
          <a:xfrm>
            <a:off x="7178634" y="1996044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5436705" y="2209800"/>
            <a:ext cx="73549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648200" y="4869873"/>
            <a:ext cx="1066800" cy="381000"/>
            <a:chOff x="304800" y="4191000"/>
            <a:chExt cx="1066800" cy="381000"/>
          </a:xfrm>
        </p:grpSpPr>
        <p:sp>
          <p:nvSpPr>
            <p:cNvPr id="82" name="Rectangle 8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797631" y="3930732"/>
            <a:ext cx="391886" cy="938150"/>
          </a:xfrm>
          <a:custGeom>
            <a:avLst/>
            <a:gdLst>
              <a:gd name="connsiteX0" fmla="*/ 0 w 391886"/>
              <a:gd name="connsiteY0" fmla="*/ 0 h 938150"/>
              <a:gd name="connsiteX1" fmla="*/ 391886 w 391886"/>
              <a:gd name="connsiteY1" fmla="*/ 0 h 938150"/>
              <a:gd name="connsiteX2" fmla="*/ 391886 w 391886"/>
              <a:gd name="connsiteY2" fmla="*/ 938150 h 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938150">
                <a:moveTo>
                  <a:pt x="0" y="0"/>
                </a:moveTo>
                <a:lnTo>
                  <a:pt x="391886" y="0"/>
                </a:lnTo>
                <a:lnTo>
                  <a:pt x="391886" y="93815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6482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410200" y="48768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06508" y="1013936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Construct Right In-Threaded Binary Tree of given Tree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40" idx="0"/>
            <a:endCxn id="30" idx="2"/>
          </p:cNvCxnSpPr>
          <p:nvPr/>
        </p:nvCxnSpPr>
        <p:spPr>
          <a:xfrm flipV="1">
            <a:off x="3962400" y="4114800"/>
            <a:ext cx="4572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26" idx="2"/>
          </p:cNvCxnSpPr>
          <p:nvPr/>
        </p:nvCxnSpPr>
        <p:spPr>
          <a:xfrm flipV="1">
            <a:off x="5562600" y="3124200"/>
            <a:ext cx="609600" cy="17456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0"/>
            <a:endCxn id="34" idx="2"/>
          </p:cNvCxnSpPr>
          <p:nvPr/>
        </p:nvCxnSpPr>
        <p:spPr>
          <a:xfrm flipH="1" flipV="1">
            <a:off x="7315200" y="4114800"/>
            <a:ext cx="457200" cy="1828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2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1" grpId="0"/>
      <p:bldP spid="79" grpId="0" animBg="1"/>
      <p:bldP spid="86" grpId="0" animBg="1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 err="1">
                <a:solidFill>
                  <a:srgbClr val="FF0000"/>
                </a:solidFill>
              </a:rPr>
              <a:t>Inorder</a:t>
            </a:r>
            <a:r>
              <a:rPr lang="en-IN" b="1" dirty="0">
                <a:solidFill>
                  <a:srgbClr val="FF0000"/>
                </a:solidFill>
              </a:rPr>
              <a:t> traversal is faster </a:t>
            </a:r>
            <a:r>
              <a:rPr lang="en-IN" dirty="0"/>
              <a:t>than unthreaded version as stack is not required.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Effectively determines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predecessor and successor </a:t>
            </a:r>
            <a:r>
              <a:rPr lang="en-IN" dirty="0"/>
              <a:t>for </a:t>
            </a:r>
            <a:r>
              <a:rPr lang="en-IN" dirty="0" err="1"/>
              <a:t>inorder</a:t>
            </a:r>
            <a:r>
              <a:rPr lang="en-IN" dirty="0"/>
              <a:t> traversal, for unthreaded tree this task is more difficult.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A stack is required</a:t>
            </a:r>
            <a:r>
              <a:rPr lang="en-IN" dirty="0"/>
              <a:t> to provide upward pointing information </a:t>
            </a:r>
            <a:r>
              <a:rPr lang="en-IN" b="1" dirty="0">
                <a:solidFill>
                  <a:srgbClr val="FF0000"/>
                </a:solidFill>
              </a:rPr>
              <a:t>in binary tree</a:t>
            </a:r>
            <a:r>
              <a:rPr lang="en-IN" dirty="0"/>
              <a:t> which </a:t>
            </a:r>
            <a:r>
              <a:rPr lang="en-IN" b="1" dirty="0">
                <a:solidFill>
                  <a:srgbClr val="FF0000"/>
                </a:solidFill>
              </a:rPr>
              <a:t>threading provides without stack</a:t>
            </a:r>
            <a:r>
              <a:rPr lang="en-IN" dirty="0"/>
              <a:t>.</a:t>
            </a:r>
          </a:p>
          <a:p>
            <a:r>
              <a:rPr lang="en-IN" dirty="0"/>
              <a:t>It is possible to </a:t>
            </a:r>
            <a:r>
              <a:rPr lang="en-IN" b="1" dirty="0">
                <a:solidFill>
                  <a:srgbClr val="FF0000"/>
                </a:solidFill>
              </a:rPr>
              <a:t>generate successor or predecessor </a:t>
            </a:r>
            <a:r>
              <a:rPr lang="en-IN" dirty="0"/>
              <a:t>of any node </a:t>
            </a:r>
            <a:r>
              <a:rPr lang="en-IN" b="1" dirty="0">
                <a:solidFill>
                  <a:srgbClr val="FF0000"/>
                </a:solidFill>
              </a:rPr>
              <a:t>without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having over head of </a:t>
            </a:r>
            <a:r>
              <a:rPr lang="en-IN" b="1" dirty="0">
                <a:solidFill>
                  <a:srgbClr val="FF0000"/>
                </a:solidFill>
              </a:rPr>
              <a:t>stack</a:t>
            </a:r>
            <a:r>
              <a:rPr lang="en-IN" dirty="0"/>
              <a:t> with the help of threading.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Threaded trees are </a:t>
            </a:r>
            <a:r>
              <a:rPr lang="en-IN" b="1" dirty="0">
                <a:solidFill>
                  <a:srgbClr val="FF0000"/>
                </a:solidFill>
              </a:rPr>
              <a:t>unable to share common sub trees</a:t>
            </a:r>
          </a:p>
          <a:p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Negative addressing is not permitted</a:t>
            </a:r>
            <a:r>
              <a:rPr lang="en-IN" dirty="0"/>
              <a:t> in programming language, </a:t>
            </a:r>
            <a:r>
              <a:rPr lang="en-IN" b="1" dirty="0">
                <a:solidFill>
                  <a:srgbClr val="FF0000"/>
                </a:solidFill>
              </a:rPr>
              <a:t>two additional fields are required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Insertion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into and </a:t>
            </a:r>
            <a:r>
              <a:rPr lang="en-IN" b="1" dirty="0">
                <a:solidFill>
                  <a:srgbClr val="FF0000"/>
                </a:solidFill>
              </a:rPr>
              <a:t>deletion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from threaded binary tree are </a:t>
            </a:r>
            <a:r>
              <a:rPr lang="en-IN" b="1" dirty="0">
                <a:solidFill>
                  <a:srgbClr val="FF0000"/>
                </a:solidFill>
              </a:rPr>
              <a:t>more time consuming </a:t>
            </a:r>
            <a:r>
              <a:rPr lang="en-IN" dirty="0"/>
              <a:t>because both thread and structural link must be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4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binary search tree </a:t>
            </a:r>
            <a:r>
              <a:rPr lang="en-IN" dirty="0"/>
              <a:t>is a </a:t>
            </a:r>
            <a:r>
              <a:rPr lang="en-IN" b="1" dirty="0">
                <a:solidFill>
                  <a:srgbClr val="FF0000"/>
                </a:solidFill>
              </a:rPr>
              <a:t>binary tree  </a:t>
            </a:r>
            <a:r>
              <a:rPr lang="en-IN" dirty="0"/>
              <a:t>in which </a:t>
            </a:r>
            <a:r>
              <a:rPr lang="en-IN" b="1" dirty="0">
                <a:solidFill>
                  <a:srgbClr val="FF0000"/>
                </a:solidFill>
              </a:rPr>
              <a:t>each node </a:t>
            </a:r>
            <a:r>
              <a:rPr lang="en-IN" dirty="0"/>
              <a:t>possessed a key that </a:t>
            </a:r>
            <a:r>
              <a:rPr lang="en-IN" b="1" dirty="0">
                <a:solidFill>
                  <a:srgbClr val="FF0000"/>
                </a:solidFill>
              </a:rPr>
              <a:t>satisfy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following conditions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All </a:t>
            </a:r>
            <a:r>
              <a:rPr lang="en-IN" b="1" dirty="0">
                <a:solidFill>
                  <a:srgbClr val="FF0000"/>
                </a:solidFill>
              </a:rPr>
              <a:t>key</a:t>
            </a:r>
            <a:r>
              <a:rPr lang="en-IN" dirty="0"/>
              <a:t> (if any) in </a:t>
            </a:r>
            <a:r>
              <a:rPr lang="en-IN" b="1" dirty="0">
                <a:solidFill>
                  <a:srgbClr val="FF0000"/>
                </a:solidFill>
              </a:rPr>
              <a:t>the left sub tree</a:t>
            </a:r>
            <a:r>
              <a:rPr lang="en-IN" dirty="0"/>
              <a:t> of the root </a:t>
            </a:r>
            <a:r>
              <a:rPr lang="en-IN" b="1" dirty="0">
                <a:solidFill>
                  <a:srgbClr val="FF0000"/>
                </a:solidFill>
              </a:rPr>
              <a:t>precedes the key </a:t>
            </a:r>
            <a:r>
              <a:rPr lang="en-IN" dirty="0"/>
              <a:t>in the </a:t>
            </a:r>
            <a:r>
              <a:rPr lang="en-IN" b="1" dirty="0">
                <a:solidFill>
                  <a:srgbClr val="FF0000"/>
                </a:solidFill>
              </a:rPr>
              <a:t>root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key in the root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precedes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FF0000"/>
                </a:solidFill>
              </a:rPr>
              <a:t>key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(if any) in the </a:t>
            </a:r>
            <a:r>
              <a:rPr lang="en-IN" b="1" dirty="0">
                <a:solidFill>
                  <a:srgbClr val="FF0000"/>
                </a:solidFill>
              </a:rPr>
              <a:t>right sub tree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and right sub trees </a:t>
            </a:r>
            <a:r>
              <a:rPr lang="en-IN" dirty="0"/>
              <a:t>of the root are again </a:t>
            </a:r>
            <a:r>
              <a:rPr lang="en-IN" b="1" dirty="0">
                <a:solidFill>
                  <a:srgbClr val="FF0000"/>
                </a:solidFill>
              </a:rPr>
              <a:t>search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Search Tree (BST)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38600" y="198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50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2971800" y="2743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5257800" y="2743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75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2133600" y="3657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22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3733800" y="366254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40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4572000" y="367244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60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6096000" y="3657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80</a:t>
            </a:r>
            <a:endParaRPr lang="en-US" sz="1900" b="1" dirty="0"/>
          </a:p>
        </p:txBody>
      </p:sp>
      <p:sp>
        <p:nvSpPr>
          <p:cNvPr id="13" name="Oval 12"/>
          <p:cNvSpPr/>
          <p:nvPr/>
        </p:nvSpPr>
        <p:spPr>
          <a:xfrm>
            <a:off x="6858000" y="4495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90</a:t>
            </a:r>
            <a:endParaRPr lang="en-US" sz="1900" b="1" dirty="0"/>
          </a:p>
        </p:txBody>
      </p:sp>
      <p:sp>
        <p:nvSpPr>
          <p:cNvPr id="14" name="Oval 13"/>
          <p:cNvSpPr/>
          <p:nvPr/>
        </p:nvSpPr>
        <p:spPr>
          <a:xfrm>
            <a:off x="1371600" y="46125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15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3277590" y="4800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30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3492126" y="2501526"/>
            <a:ext cx="6357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7"/>
          </p:cNvCxnSpPr>
          <p:nvPr/>
        </p:nvCxnSpPr>
        <p:spPr>
          <a:xfrm flipH="1">
            <a:off x="2653926" y="3263526"/>
            <a:ext cx="407148" cy="483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7"/>
          </p:cNvCxnSpPr>
          <p:nvPr/>
        </p:nvCxnSpPr>
        <p:spPr>
          <a:xfrm flipH="1">
            <a:off x="1891926" y="4177926"/>
            <a:ext cx="330948" cy="523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1"/>
          </p:cNvCxnSpPr>
          <p:nvPr/>
        </p:nvCxnSpPr>
        <p:spPr>
          <a:xfrm>
            <a:off x="3492126" y="3263526"/>
            <a:ext cx="330948" cy="48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5" idx="0"/>
          </p:cNvCxnSpPr>
          <p:nvPr/>
        </p:nvCxnSpPr>
        <p:spPr>
          <a:xfrm flipH="1">
            <a:off x="3582390" y="4182873"/>
            <a:ext cx="240684" cy="61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4558926" y="2501526"/>
            <a:ext cx="7881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7"/>
          </p:cNvCxnSpPr>
          <p:nvPr/>
        </p:nvCxnSpPr>
        <p:spPr>
          <a:xfrm flipH="1">
            <a:off x="5092326" y="3263526"/>
            <a:ext cx="254748" cy="49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1"/>
          </p:cNvCxnSpPr>
          <p:nvPr/>
        </p:nvCxnSpPr>
        <p:spPr>
          <a:xfrm>
            <a:off x="5778126" y="3263526"/>
            <a:ext cx="407148" cy="483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1"/>
          </p:cNvCxnSpPr>
          <p:nvPr/>
        </p:nvCxnSpPr>
        <p:spPr>
          <a:xfrm>
            <a:off x="6616326" y="4177926"/>
            <a:ext cx="330948" cy="407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670468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10, 3, 15, 22, 6, 45, 65, 23, 78, 34, 5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28600" y="5562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a node in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search for target value</a:t>
            </a:r>
          </a:p>
          <a:p>
            <a:r>
              <a:rPr lang="en-IN" dirty="0"/>
              <a:t>we first compare it with the key at root of the tree</a:t>
            </a:r>
          </a:p>
          <a:p>
            <a:r>
              <a:rPr lang="en-IN" dirty="0"/>
              <a:t>If it is not same, we go to either Left sub tree or Right sub tree as appropriate and repeat the search in sub tree.</a:t>
            </a:r>
          </a:p>
          <a:p>
            <a:r>
              <a:rPr lang="en-IN" dirty="0"/>
              <a:t>If we have </a:t>
            </a:r>
            <a:r>
              <a:rPr lang="en-IN" b="1" dirty="0"/>
              <a:t>In-Order List </a:t>
            </a:r>
            <a:r>
              <a:rPr lang="en-IN" dirty="0"/>
              <a:t>&amp; we want to search for specific node it requires </a:t>
            </a:r>
            <a:r>
              <a:rPr lang="en-IN" b="1" dirty="0">
                <a:solidFill>
                  <a:srgbClr val="FF0000"/>
                </a:solidFill>
              </a:rPr>
              <a:t>O(n) time</a:t>
            </a:r>
          </a:p>
          <a:p>
            <a:r>
              <a:rPr lang="en-IN" dirty="0"/>
              <a:t>In case 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Binary tree</a:t>
            </a:r>
            <a:r>
              <a:rPr lang="en-IN" b="1" dirty="0"/>
              <a:t> </a:t>
            </a:r>
            <a:r>
              <a:rPr lang="en-IN" dirty="0"/>
              <a:t>it requires </a:t>
            </a:r>
            <a:r>
              <a:rPr lang="en-IN" b="1" dirty="0">
                <a:solidFill>
                  <a:srgbClr val="FF0000"/>
                </a:solidFill>
              </a:rPr>
              <a:t>O(Log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n)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time to search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106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78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9400" y="30480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8697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412563" y="19365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869763" y="19365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1"/>
          </p:cNvCxnSpPr>
          <p:nvPr/>
        </p:nvCxnSpPr>
        <p:spPr>
          <a:xfrm>
            <a:off x="14793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0"/>
          </p:cNvCxnSpPr>
          <p:nvPr/>
        </p:nvCxnSpPr>
        <p:spPr>
          <a:xfrm flipH="1">
            <a:off x="1600200" y="1936563"/>
            <a:ext cx="2732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0"/>
          </p:cNvCxnSpPr>
          <p:nvPr/>
        </p:nvCxnSpPr>
        <p:spPr>
          <a:xfrm>
            <a:off x="2088963" y="1936563"/>
            <a:ext cx="3494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1" idx="1"/>
          </p:cNvCxnSpPr>
          <p:nvPr/>
        </p:nvCxnSpPr>
        <p:spPr>
          <a:xfrm>
            <a:off x="2546163" y="2622363"/>
            <a:ext cx="317874" cy="4702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86600" y="106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770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198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818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96200" y="167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152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534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67371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7"/>
          </p:cNvCxnSpPr>
          <p:nvPr/>
        </p:nvCxnSpPr>
        <p:spPr>
          <a:xfrm flipH="1">
            <a:off x="6279963" y="19365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0" idx="0"/>
          </p:cNvCxnSpPr>
          <p:nvPr/>
        </p:nvCxnSpPr>
        <p:spPr>
          <a:xfrm>
            <a:off x="6737163" y="19365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31" idx="1"/>
          </p:cNvCxnSpPr>
          <p:nvPr/>
        </p:nvCxnSpPr>
        <p:spPr>
          <a:xfrm>
            <a:off x="7346763" y="13269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0"/>
          </p:cNvCxnSpPr>
          <p:nvPr/>
        </p:nvCxnSpPr>
        <p:spPr>
          <a:xfrm flipH="1">
            <a:off x="7467600" y="1936563"/>
            <a:ext cx="2732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5"/>
            <a:endCxn id="33" idx="0"/>
          </p:cNvCxnSpPr>
          <p:nvPr/>
        </p:nvCxnSpPr>
        <p:spPr>
          <a:xfrm>
            <a:off x="7956363" y="1936563"/>
            <a:ext cx="3494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3137560" y="11166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9660" y="3048000"/>
            <a:ext cx="306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from Leaf Node</a:t>
            </a:r>
            <a:endParaRPr lang="en-US" sz="2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219200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9600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52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14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860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46" idx="3"/>
            <a:endCxn id="47" idx="7"/>
          </p:cNvCxnSpPr>
          <p:nvPr/>
        </p:nvCxnSpPr>
        <p:spPr>
          <a:xfrm flipH="1">
            <a:off x="869763" y="41463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48" idx="7"/>
          </p:cNvCxnSpPr>
          <p:nvPr/>
        </p:nvCxnSpPr>
        <p:spPr>
          <a:xfrm flipH="1">
            <a:off x="412563" y="47559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5"/>
            <a:endCxn id="49" idx="0"/>
          </p:cNvCxnSpPr>
          <p:nvPr/>
        </p:nvCxnSpPr>
        <p:spPr>
          <a:xfrm>
            <a:off x="869763" y="47559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5"/>
            <a:endCxn id="61" idx="0"/>
          </p:cNvCxnSpPr>
          <p:nvPr/>
        </p:nvCxnSpPr>
        <p:spPr>
          <a:xfrm>
            <a:off x="1479363" y="4146363"/>
            <a:ext cx="457200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5"/>
            <a:endCxn id="52" idx="0"/>
          </p:cNvCxnSpPr>
          <p:nvPr/>
        </p:nvCxnSpPr>
        <p:spPr>
          <a:xfrm>
            <a:off x="2044326" y="4800600"/>
            <a:ext cx="39407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784163" y="4540437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1873437" y="594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67000" y="594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52" idx="3"/>
            <a:endCxn id="66" idx="0"/>
          </p:cNvCxnSpPr>
          <p:nvPr/>
        </p:nvCxnSpPr>
        <p:spPr>
          <a:xfrm flipH="1">
            <a:off x="2025837" y="54417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5"/>
            <a:endCxn id="67" idx="0"/>
          </p:cNvCxnSpPr>
          <p:nvPr/>
        </p:nvCxnSpPr>
        <p:spPr>
          <a:xfrm>
            <a:off x="2546163" y="54417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124200" y="40122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934200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324600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867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6294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575363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3" idx="3"/>
            <a:endCxn id="74" idx="7"/>
          </p:cNvCxnSpPr>
          <p:nvPr/>
        </p:nvCxnSpPr>
        <p:spPr>
          <a:xfrm flipH="1">
            <a:off x="6584763" y="41463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7"/>
          </p:cNvCxnSpPr>
          <p:nvPr/>
        </p:nvCxnSpPr>
        <p:spPr>
          <a:xfrm flipH="1">
            <a:off x="6127563" y="47559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0"/>
          </p:cNvCxnSpPr>
          <p:nvPr/>
        </p:nvCxnSpPr>
        <p:spPr>
          <a:xfrm>
            <a:off x="6584763" y="47559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5"/>
            <a:endCxn id="77" idx="1"/>
          </p:cNvCxnSpPr>
          <p:nvPr/>
        </p:nvCxnSpPr>
        <p:spPr>
          <a:xfrm>
            <a:off x="7194363" y="4146363"/>
            <a:ext cx="425637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956363" y="5257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3"/>
            <a:endCxn id="84" idx="0"/>
          </p:cNvCxnSpPr>
          <p:nvPr/>
        </p:nvCxnSpPr>
        <p:spPr>
          <a:xfrm flipH="1">
            <a:off x="7315200" y="47559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5"/>
            <a:endCxn id="85" idx="0"/>
          </p:cNvCxnSpPr>
          <p:nvPr/>
        </p:nvCxnSpPr>
        <p:spPr>
          <a:xfrm>
            <a:off x="7835526" y="47559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461112" y="5939135"/>
            <a:ext cx="5530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/>
              <a:t>Delete from Non Terminal (Empty Left Sub Tree)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183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61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876800"/>
          </a:xfrm>
        </p:spPr>
        <p:txBody>
          <a:bodyPr/>
          <a:lstStyle/>
          <a:p>
            <a:r>
              <a:rPr lang="en-IN" dirty="0" err="1"/>
              <a:t>Preorder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Process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right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r>
              <a:rPr lang="en-IN" dirty="0"/>
              <a:t>If particular </a:t>
            </a:r>
            <a:r>
              <a:rPr lang="en-IN" b="1" dirty="0" err="1"/>
              <a:t>subtree</a:t>
            </a:r>
            <a:r>
              <a:rPr lang="en-IN" b="1" dirty="0"/>
              <a:t> is empty </a:t>
            </a:r>
            <a:r>
              <a:rPr lang="en-IN" dirty="0"/>
              <a:t>(i.e., node has no left or right descendant) the traversal is performed by </a:t>
            </a:r>
            <a:r>
              <a:rPr lang="en-IN" b="1" dirty="0"/>
              <a:t>doing nothing</a:t>
            </a:r>
          </a:p>
          <a:p>
            <a:r>
              <a:rPr lang="en-IN" dirty="0"/>
              <a:t>In other words, a </a:t>
            </a:r>
            <a:r>
              <a:rPr lang="en-IN" b="1" dirty="0"/>
              <a:t>null </a:t>
            </a:r>
            <a:r>
              <a:rPr lang="en-IN" b="1" dirty="0" err="1"/>
              <a:t>subtree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/>
              <a:t>considered to be fully traversed </a:t>
            </a:r>
            <a:r>
              <a:rPr lang="en-IN" dirty="0"/>
              <a:t>when it is encountered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15200" y="129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772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8153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7848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7162800" y="1685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6781800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7705445" y="16856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7696200" y="24476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8162645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7857845" y="3209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1385" y="530322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4453" y="5303222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2418" y="5303222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7600" y="5313161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7780324" y="5314890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8080314" y="5313161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8338628" y="5314890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4343400"/>
            <a:ext cx="237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Preorder</a:t>
            </a:r>
            <a:r>
              <a:rPr lang="en-IN" b="1" dirty="0"/>
              <a:t> traversal of a </a:t>
            </a:r>
          </a:p>
          <a:p>
            <a:pPr algn="ctr"/>
            <a:r>
              <a:rPr lang="en-IN" b="1" dirty="0"/>
              <a:t>given tree as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99512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8695" y="212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6582" y="2844319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38780" y="2042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25410" y="2831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1668" y="359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34400" y="2814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096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945963" y="15555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488763" y="21651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945963" y="21651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26" idx="1"/>
          </p:cNvCxnSpPr>
          <p:nvPr/>
        </p:nvCxnSpPr>
        <p:spPr>
          <a:xfrm>
            <a:off x="1555563" y="1555563"/>
            <a:ext cx="4702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71800" y="32319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21" idx="5"/>
            <a:endCxn id="19" idx="0"/>
          </p:cNvCxnSpPr>
          <p:nvPr/>
        </p:nvCxnSpPr>
        <p:spPr>
          <a:xfrm>
            <a:off x="2730126" y="2850963"/>
            <a:ext cx="39407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69963" y="2590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559237" y="39939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52800" y="39939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3"/>
            <a:endCxn id="22" idx="0"/>
          </p:cNvCxnSpPr>
          <p:nvPr/>
        </p:nvCxnSpPr>
        <p:spPr>
          <a:xfrm flipH="1">
            <a:off x="2711637" y="3492126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3" idx="0"/>
          </p:cNvCxnSpPr>
          <p:nvPr/>
        </p:nvCxnSpPr>
        <p:spPr>
          <a:xfrm>
            <a:off x="3231963" y="3492126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812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7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7"/>
          </p:cNvCxnSpPr>
          <p:nvPr/>
        </p:nvCxnSpPr>
        <p:spPr>
          <a:xfrm flipH="1">
            <a:off x="1707963" y="2165163"/>
            <a:ext cx="3178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1" idx="1"/>
          </p:cNvCxnSpPr>
          <p:nvPr/>
        </p:nvCxnSpPr>
        <p:spPr>
          <a:xfrm>
            <a:off x="2241363" y="2165163"/>
            <a:ext cx="273237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07963" y="3276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12954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88963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3"/>
            <a:endCxn id="33" idx="0"/>
          </p:cNvCxnSpPr>
          <p:nvPr/>
        </p:nvCxnSpPr>
        <p:spPr>
          <a:xfrm flipH="1">
            <a:off x="1447800" y="35367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34" idx="0"/>
          </p:cNvCxnSpPr>
          <p:nvPr/>
        </p:nvCxnSpPr>
        <p:spPr>
          <a:xfrm>
            <a:off x="1968126" y="35367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2" idx="7"/>
          </p:cNvCxnSpPr>
          <p:nvPr/>
        </p:nvCxnSpPr>
        <p:spPr>
          <a:xfrm flipH="1">
            <a:off x="1968126" y="2850963"/>
            <a:ext cx="5464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137560" y="144780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29400" y="129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198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62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4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1" idx="3"/>
            <a:endCxn id="37" idx="7"/>
          </p:cNvCxnSpPr>
          <p:nvPr/>
        </p:nvCxnSpPr>
        <p:spPr>
          <a:xfrm flipH="1">
            <a:off x="6279963" y="1555563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7"/>
          </p:cNvCxnSpPr>
          <p:nvPr/>
        </p:nvCxnSpPr>
        <p:spPr>
          <a:xfrm flipH="1">
            <a:off x="5822763" y="2165163"/>
            <a:ext cx="2416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5"/>
            <a:endCxn id="40" idx="0"/>
          </p:cNvCxnSpPr>
          <p:nvPr/>
        </p:nvCxnSpPr>
        <p:spPr>
          <a:xfrm>
            <a:off x="6279963" y="2165163"/>
            <a:ext cx="197037" cy="425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52" idx="1"/>
          </p:cNvCxnSpPr>
          <p:nvPr/>
        </p:nvCxnSpPr>
        <p:spPr>
          <a:xfrm>
            <a:off x="6889563" y="1555563"/>
            <a:ext cx="4702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03963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73914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84963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5" idx="3"/>
            <a:endCxn id="48" idx="0"/>
          </p:cNvCxnSpPr>
          <p:nvPr/>
        </p:nvCxnSpPr>
        <p:spPr>
          <a:xfrm flipH="1">
            <a:off x="7543800" y="2850963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8064126" y="2850963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15200" y="190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81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  <a:endCxn id="53" idx="7"/>
          </p:cNvCxnSpPr>
          <p:nvPr/>
        </p:nvCxnSpPr>
        <p:spPr>
          <a:xfrm flipH="1">
            <a:off x="7041963" y="2165163"/>
            <a:ext cx="317874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  <a:endCxn id="45" idx="1"/>
          </p:cNvCxnSpPr>
          <p:nvPr/>
        </p:nvCxnSpPr>
        <p:spPr>
          <a:xfrm>
            <a:off x="7575363" y="2165163"/>
            <a:ext cx="273237" cy="4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934200" y="39308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6521637" y="46928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15200" y="46928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3"/>
            <a:endCxn id="57" idx="0"/>
          </p:cNvCxnSpPr>
          <p:nvPr/>
        </p:nvCxnSpPr>
        <p:spPr>
          <a:xfrm flipH="1">
            <a:off x="6674037" y="4191000"/>
            <a:ext cx="304800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8" idx="0"/>
          </p:cNvCxnSpPr>
          <p:nvPr/>
        </p:nvCxnSpPr>
        <p:spPr>
          <a:xfrm>
            <a:off x="7194363" y="4191000"/>
            <a:ext cx="2732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6" idx="7"/>
          </p:cNvCxnSpPr>
          <p:nvPr/>
        </p:nvCxnSpPr>
        <p:spPr>
          <a:xfrm flipH="1">
            <a:off x="7194363" y="3612963"/>
            <a:ext cx="241674" cy="36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71600" y="5756702"/>
            <a:ext cx="6188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/>
              <a:t>Delete from Non Terminal (Neither Sub Tree is Empty)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485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876800"/>
          </a:xfrm>
        </p:spPr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Process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right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315200" y="129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7772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153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7848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162800" y="1685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6781800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0"/>
          </p:cNvCxnSpPr>
          <p:nvPr/>
        </p:nvCxnSpPr>
        <p:spPr>
          <a:xfrm>
            <a:off x="7705445" y="16856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0"/>
          </p:cNvCxnSpPr>
          <p:nvPr/>
        </p:nvCxnSpPr>
        <p:spPr>
          <a:xfrm flipH="1">
            <a:off x="7696200" y="24476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8162645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7857845" y="3209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3642" y="531489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4453" y="5314890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3279" y="5314890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77200" y="5313161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7467600" y="5314890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7775514" y="5314890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8338628" y="5314890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4343400"/>
            <a:ext cx="2244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Inorder</a:t>
            </a:r>
            <a:r>
              <a:rPr lang="en-IN" b="1" dirty="0"/>
              <a:t> traversal of a </a:t>
            </a:r>
          </a:p>
          <a:p>
            <a:pPr algn="ctr"/>
            <a:r>
              <a:rPr lang="en-IN" b="1" dirty="0"/>
              <a:t>given tree as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99512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8695" y="212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26582" y="2844319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8780" y="2042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25410" y="2831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11668" y="359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34400" y="2814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096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753100" cy="4876800"/>
          </a:xfrm>
        </p:spPr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left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Traverse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right </a:t>
            </a:r>
            <a:r>
              <a:rPr lang="en-IN" b="1" dirty="0" err="1">
                <a:solidFill>
                  <a:srgbClr val="FF0000"/>
                </a:solidFill>
              </a:rPr>
              <a:t>subtree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Process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</a:rPr>
              <a:t>root node</a:t>
            </a:r>
          </a:p>
        </p:txBody>
      </p:sp>
      <p:sp>
        <p:nvSpPr>
          <p:cNvPr id="38" name="Oval 37"/>
          <p:cNvSpPr/>
          <p:nvPr/>
        </p:nvSpPr>
        <p:spPr>
          <a:xfrm>
            <a:off x="7315200" y="129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77724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81534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7848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45" name="Straight Arrow Connector 44"/>
          <p:cNvCxnSpPr>
            <a:stCxn id="38" idx="3"/>
            <a:endCxn id="39" idx="0"/>
          </p:cNvCxnSpPr>
          <p:nvPr/>
        </p:nvCxnSpPr>
        <p:spPr>
          <a:xfrm flipH="1">
            <a:off x="7162800" y="1685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0"/>
          </p:cNvCxnSpPr>
          <p:nvPr/>
        </p:nvCxnSpPr>
        <p:spPr>
          <a:xfrm flipH="1">
            <a:off x="6781800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42" idx="0"/>
          </p:cNvCxnSpPr>
          <p:nvPr/>
        </p:nvCxnSpPr>
        <p:spPr>
          <a:xfrm>
            <a:off x="7705445" y="1685645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1" idx="0"/>
          </p:cNvCxnSpPr>
          <p:nvPr/>
        </p:nvCxnSpPr>
        <p:spPr>
          <a:xfrm flipH="1">
            <a:off x="7696200" y="2447645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3" idx="0"/>
          </p:cNvCxnSpPr>
          <p:nvPr/>
        </p:nvCxnSpPr>
        <p:spPr>
          <a:xfrm>
            <a:off x="8162645" y="2447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4" idx="0"/>
          </p:cNvCxnSpPr>
          <p:nvPr/>
        </p:nvCxnSpPr>
        <p:spPr>
          <a:xfrm>
            <a:off x="7857845" y="32096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29600" y="531489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4453" y="5314890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13279" y="5314890"/>
            <a:ext cx="32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01000" y="5313161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7452761" y="5324829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7162800" y="5324829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7696200" y="5314890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477000" y="4343400"/>
            <a:ext cx="246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Postorder</a:t>
            </a:r>
            <a:r>
              <a:rPr lang="en-IN" b="1" dirty="0"/>
              <a:t> traversal of a </a:t>
            </a:r>
          </a:p>
          <a:p>
            <a:pPr algn="ctr"/>
            <a:r>
              <a:rPr lang="en-IN" b="1" dirty="0"/>
              <a:t>given tree as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699512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88695" y="21253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26582" y="2844319"/>
            <a:ext cx="37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8780" y="2042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25410" y="2831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11668" y="3593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34400" y="2814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096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</a:t>
            </a:r>
            <a:r>
              <a:rPr lang="en-IN" b="1" i="1" dirty="0">
                <a:solidFill>
                  <a:srgbClr val="FF0000"/>
                </a:solidFill>
              </a:rPr>
              <a:t>interchange left and right words </a:t>
            </a:r>
            <a:r>
              <a:rPr lang="en-IN" b="1" i="1" dirty="0"/>
              <a:t>in the preceding definitions</a:t>
            </a:r>
            <a:r>
              <a:rPr lang="en-IN" dirty="0"/>
              <a:t>, we obtain three new traversal orders which are called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Converse </a:t>
            </a:r>
            <a:r>
              <a:rPr lang="en-IN" b="1" dirty="0" err="1">
                <a:solidFill>
                  <a:srgbClr val="FF0000"/>
                </a:solidFill>
              </a:rPr>
              <a:t>Preorder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Traversal:  A  D  G  E  F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Converse </a:t>
            </a:r>
            <a:r>
              <a:rPr lang="en-IN" b="1" dirty="0" err="1">
                <a:solidFill>
                  <a:srgbClr val="FF0000"/>
                </a:solidFill>
              </a:rPr>
              <a:t>Inorder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Traversal: G  D  F  E  A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FF0000"/>
                </a:solidFill>
              </a:rPr>
              <a:t>Converse </a:t>
            </a:r>
            <a:r>
              <a:rPr lang="en-IN" b="1" dirty="0" err="1">
                <a:solidFill>
                  <a:srgbClr val="FF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Traversal: G  F  E  D  C  B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Pre/In/Post Order Traversal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119"/>
          <p:cNvGrpSpPr>
            <a:grpSpLocks/>
          </p:cNvGrpSpPr>
          <p:nvPr/>
        </p:nvGrpSpPr>
        <p:grpSpPr bwMode="auto">
          <a:xfrm>
            <a:off x="254851" y="1143000"/>
            <a:ext cx="2183549" cy="2380927"/>
            <a:chOff x="0" y="1637"/>
            <a:chExt cx="15430" cy="16822"/>
          </a:xfrm>
        </p:grpSpPr>
        <p:sp>
          <p:nvSpPr>
            <p:cNvPr id="6" name="AutoShape 11"/>
            <p:cNvSpPr>
              <a:spLocks noChangeAspect="1" noChangeArrowheads="1"/>
            </p:cNvSpPr>
            <p:nvPr/>
          </p:nvSpPr>
          <p:spPr bwMode="auto">
            <a:xfrm>
              <a:off x="0" y="1637"/>
              <a:ext cx="15430" cy="1682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59"/>
            <p:cNvSpPr>
              <a:spLocks noChangeArrowheads="1"/>
            </p:cNvSpPr>
            <p:nvPr/>
          </p:nvSpPr>
          <p:spPr bwMode="auto">
            <a:xfrm>
              <a:off x="6134" y="1637"/>
              <a:ext cx="2832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260"/>
            <p:cNvSpPr>
              <a:spLocks noChangeArrowheads="1"/>
            </p:cNvSpPr>
            <p:nvPr/>
          </p:nvSpPr>
          <p:spPr bwMode="auto">
            <a:xfrm>
              <a:off x="1041" y="5828"/>
              <a:ext cx="2826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Oval 261"/>
            <p:cNvSpPr>
              <a:spLocks noChangeArrowheads="1"/>
            </p:cNvSpPr>
            <p:nvPr/>
          </p:nvSpPr>
          <p:spPr bwMode="auto">
            <a:xfrm>
              <a:off x="10801" y="5828"/>
              <a:ext cx="2832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Oval 262"/>
            <p:cNvSpPr>
              <a:spLocks noChangeArrowheads="1"/>
            </p:cNvSpPr>
            <p:nvPr/>
          </p:nvSpPr>
          <p:spPr bwMode="auto">
            <a:xfrm>
              <a:off x="5975" y="10095"/>
              <a:ext cx="2832" cy="28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" name="Oval 263"/>
            <p:cNvSpPr>
              <a:spLocks noChangeArrowheads="1"/>
            </p:cNvSpPr>
            <p:nvPr/>
          </p:nvSpPr>
          <p:spPr bwMode="auto">
            <a:xfrm>
              <a:off x="10775" y="14572"/>
              <a:ext cx="2833" cy="283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2422" tIns="26212" rIns="52422" bIns="26212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" name="AutoShape 264"/>
            <p:cNvSpPr>
              <a:spLocks noChangeShapeType="1"/>
            </p:cNvSpPr>
            <p:nvPr/>
          </p:nvSpPr>
          <p:spPr bwMode="auto">
            <a:xfrm flipH="1">
              <a:off x="3454" y="4057"/>
              <a:ext cx="3092" cy="2184"/>
            </a:xfrm>
            <a:prstGeom prst="straightConnector1">
              <a:avLst/>
            </a:prstGeom>
            <a:ln>
              <a:headEnd/>
              <a:tailEnd type="stealth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265"/>
            <p:cNvSpPr>
              <a:spLocks noChangeShapeType="1"/>
            </p:cNvSpPr>
            <p:nvPr/>
          </p:nvSpPr>
          <p:spPr bwMode="auto">
            <a:xfrm>
              <a:off x="8553" y="4057"/>
              <a:ext cx="2661" cy="2184"/>
            </a:xfrm>
            <a:prstGeom prst="straightConnector1">
              <a:avLst/>
            </a:prstGeom>
            <a:ln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266"/>
            <p:cNvSpPr>
              <a:spLocks noChangeShapeType="1"/>
            </p:cNvSpPr>
            <p:nvPr/>
          </p:nvSpPr>
          <p:spPr bwMode="auto">
            <a:xfrm flipH="1">
              <a:off x="8394" y="8248"/>
              <a:ext cx="2820" cy="2260"/>
            </a:xfrm>
            <a:prstGeom prst="straightConnector1">
              <a:avLst/>
            </a:prstGeom>
            <a:ln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267"/>
            <p:cNvSpPr>
              <a:spLocks noChangeShapeType="1"/>
            </p:cNvSpPr>
            <p:nvPr/>
          </p:nvSpPr>
          <p:spPr bwMode="auto">
            <a:xfrm>
              <a:off x="8394" y="12515"/>
              <a:ext cx="2794" cy="2470"/>
            </a:xfrm>
            <a:prstGeom prst="straightConnector1">
              <a:avLst/>
            </a:prstGeom>
            <a:ln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Canvas 1099"/>
          <p:cNvGrpSpPr>
            <a:grpSpLocks/>
          </p:cNvGrpSpPr>
          <p:nvPr/>
        </p:nvGrpSpPr>
        <p:grpSpPr bwMode="auto">
          <a:xfrm>
            <a:off x="4724400" y="1060684"/>
            <a:ext cx="4343400" cy="3667279"/>
            <a:chOff x="0" y="0"/>
            <a:chExt cx="25495" cy="21526"/>
          </a:xfrm>
        </p:grpSpPr>
        <p:sp>
          <p:nvSpPr>
            <p:cNvPr id="18" name="AutoShape 4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5495" cy="21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25"/>
            <p:cNvSpPr>
              <a:spLocks noChangeArrowheads="1"/>
            </p:cNvSpPr>
            <p:nvPr/>
          </p:nvSpPr>
          <p:spPr bwMode="auto">
            <a:xfrm>
              <a:off x="5518" y="542"/>
              <a:ext cx="2711" cy="2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600" b="1" dirty="0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226"/>
            <p:cNvSpPr>
              <a:spLocks noChangeArrowheads="1"/>
            </p:cNvSpPr>
            <p:nvPr/>
          </p:nvSpPr>
          <p:spPr bwMode="auto">
            <a:xfrm>
              <a:off x="12801" y="15011"/>
              <a:ext cx="3010" cy="28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21" name="Oval 227"/>
            <p:cNvSpPr>
              <a:spLocks noChangeArrowheads="1"/>
            </p:cNvSpPr>
            <p:nvPr/>
          </p:nvSpPr>
          <p:spPr bwMode="auto">
            <a:xfrm>
              <a:off x="9604" y="4281"/>
              <a:ext cx="2225" cy="235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Oval 228"/>
            <p:cNvSpPr>
              <a:spLocks noChangeArrowheads="1"/>
            </p:cNvSpPr>
            <p:nvPr/>
          </p:nvSpPr>
          <p:spPr bwMode="auto">
            <a:xfrm>
              <a:off x="1383" y="4383"/>
              <a:ext cx="2666" cy="26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3" name="Oval 229"/>
            <p:cNvSpPr>
              <a:spLocks noChangeArrowheads="1"/>
            </p:cNvSpPr>
            <p:nvPr/>
          </p:nvSpPr>
          <p:spPr bwMode="auto">
            <a:xfrm>
              <a:off x="16000" y="11514"/>
              <a:ext cx="3007" cy="250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45</a:t>
              </a:r>
            </a:p>
          </p:txBody>
        </p:sp>
        <p:sp>
          <p:nvSpPr>
            <p:cNvPr id="24" name="Oval 230"/>
            <p:cNvSpPr>
              <a:spLocks noChangeArrowheads="1"/>
            </p:cNvSpPr>
            <p:nvPr/>
          </p:nvSpPr>
          <p:spPr bwMode="auto">
            <a:xfrm>
              <a:off x="19364" y="15012"/>
              <a:ext cx="2698" cy="247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65</a:t>
              </a:r>
            </a:p>
          </p:txBody>
        </p:sp>
        <p:sp>
          <p:nvSpPr>
            <p:cNvPr id="25" name="AutoShape 231"/>
            <p:cNvSpPr>
              <a:spLocks noChangeShapeType="1"/>
            </p:cNvSpPr>
            <p:nvPr/>
          </p:nvSpPr>
          <p:spPr bwMode="auto">
            <a:xfrm flipH="1">
              <a:off x="3657" y="2775"/>
              <a:ext cx="2261" cy="199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32"/>
            <p:cNvSpPr>
              <a:spLocks noChangeShapeType="1"/>
            </p:cNvSpPr>
            <p:nvPr/>
          </p:nvSpPr>
          <p:spPr bwMode="auto">
            <a:xfrm>
              <a:off x="7828" y="2775"/>
              <a:ext cx="2103" cy="1849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233"/>
            <p:cNvSpPr>
              <a:spLocks noChangeShapeType="1"/>
            </p:cNvSpPr>
            <p:nvPr/>
          </p:nvSpPr>
          <p:spPr bwMode="auto">
            <a:xfrm flipH="1">
              <a:off x="14581" y="12767"/>
              <a:ext cx="1419" cy="224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234"/>
            <p:cNvSpPr>
              <a:spLocks noChangeShapeType="1"/>
            </p:cNvSpPr>
            <p:nvPr/>
          </p:nvSpPr>
          <p:spPr bwMode="auto">
            <a:xfrm>
              <a:off x="11506" y="6293"/>
              <a:ext cx="2045" cy="195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36"/>
            <p:cNvSpPr>
              <a:spLocks noChangeArrowheads="1"/>
            </p:cNvSpPr>
            <p:nvPr/>
          </p:nvSpPr>
          <p:spPr bwMode="auto">
            <a:xfrm>
              <a:off x="3147" y="8289"/>
              <a:ext cx="2616" cy="275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1" name="AutoShape 237"/>
            <p:cNvSpPr>
              <a:spLocks noChangeShapeType="1"/>
            </p:cNvSpPr>
            <p:nvPr/>
          </p:nvSpPr>
          <p:spPr bwMode="auto">
            <a:xfrm>
              <a:off x="3657" y="6628"/>
              <a:ext cx="800" cy="1657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38"/>
            <p:cNvSpPr>
              <a:spLocks noChangeArrowheads="1"/>
            </p:cNvSpPr>
            <p:nvPr/>
          </p:nvSpPr>
          <p:spPr bwMode="auto">
            <a:xfrm>
              <a:off x="518" y="12391"/>
              <a:ext cx="2629" cy="26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3" name="AutoShape 239"/>
            <p:cNvSpPr>
              <a:spLocks noChangeShapeType="1"/>
            </p:cNvSpPr>
            <p:nvPr/>
          </p:nvSpPr>
          <p:spPr bwMode="auto">
            <a:xfrm flipH="1">
              <a:off x="1832" y="10636"/>
              <a:ext cx="1698" cy="175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40"/>
            <p:cNvSpPr>
              <a:spLocks noChangeArrowheads="1"/>
            </p:cNvSpPr>
            <p:nvPr/>
          </p:nvSpPr>
          <p:spPr bwMode="auto">
            <a:xfrm>
              <a:off x="13163" y="7844"/>
              <a:ext cx="2837" cy="279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36" name="Oval 242"/>
            <p:cNvSpPr>
              <a:spLocks noChangeArrowheads="1"/>
            </p:cNvSpPr>
            <p:nvPr/>
          </p:nvSpPr>
          <p:spPr bwMode="auto">
            <a:xfrm>
              <a:off x="15241" y="18326"/>
              <a:ext cx="2837" cy="263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38" name="Oval 244"/>
            <p:cNvSpPr>
              <a:spLocks noChangeArrowheads="1"/>
            </p:cNvSpPr>
            <p:nvPr/>
          </p:nvSpPr>
          <p:spPr bwMode="auto">
            <a:xfrm>
              <a:off x="21939" y="17848"/>
              <a:ext cx="2699" cy="267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8522" tIns="29261" rIns="58522" bIns="29261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78</a:t>
              </a:r>
            </a:p>
          </p:txBody>
        </p:sp>
        <p:sp>
          <p:nvSpPr>
            <p:cNvPr id="39" name="AutoShape 245"/>
            <p:cNvSpPr>
              <a:spLocks noChangeShapeType="1"/>
            </p:cNvSpPr>
            <p:nvPr/>
          </p:nvSpPr>
          <p:spPr bwMode="auto">
            <a:xfrm>
              <a:off x="21666" y="17126"/>
              <a:ext cx="669" cy="1114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Straight Arrow Connector 40"/>
          <p:cNvCxnSpPr>
            <a:stCxn id="34" idx="5"/>
            <a:endCxn id="23" idx="0"/>
          </p:cNvCxnSpPr>
          <p:nvPr/>
        </p:nvCxnSpPr>
        <p:spPr>
          <a:xfrm>
            <a:off x="7379425" y="2803028"/>
            <a:ext cx="326921" cy="21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6"/>
            <a:endCxn id="24" idx="0"/>
          </p:cNvCxnSpPr>
          <p:nvPr/>
        </p:nvCxnSpPr>
        <p:spPr>
          <a:xfrm>
            <a:off x="7962486" y="3235736"/>
            <a:ext cx="290640" cy="38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5"/>
            <a:endCxn id="36" idx="0"/>
          </p:cNvCxnSpPr>
          <p:nvPr/>
        </p:nvCxnSpPr>
        <p:spPr>
          <a:xfrm>
            <a:off x="7342909" y="4030724"/>
            <a:ext cx="219651" cy="15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3" name="Canvas 1077"/>
          <p:cNvGrpSpPr>
            <a:grpSpLocks/>
          </p:cNvGrpSpPr>
          <p:nvPr/>
        </p:nvGrpSpPr>
        <p:grpSpPr bwMode="auto">
          <a:xfrm>
            <a:off x="1361712" y="3581400"/>
            <a:ext cx="4353288" cy="2743200"/>
            <a:chOff x="1624" y="6567"/>
            <a:chExt cx="4678" cy="2947"/>
          </a:xfrm>
        </p:grpSpPr>
        <p:sp>
          <p:nvSpPr>
            <p:cNvPr id="54" name="AutoShape 73"/>
            <p:cNvSpPr>
              <a:spLocks noChangeAspect="1" noChangeArrowheads="1"/>
            </p:cNvSpPr>
            <p:nvPr/>
          </p:nvSpPr>
          <p:spPr bwMode="auto">
            <a:xfrm>
              <a:off x="1624" y="6567"/>
              <a:ext cx="4678" cy="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04"/>
            <p:cNvSpPr>
              <a:spLocks noChangeArrowheads="1"/>
            </p:cNvSpPr>
            <p:nvPr/>
          </p:nvSpPr>
          <p:spPr bwMode="auto">
            <a:xfrm>
              <a:off x="3741" y="6670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50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205"/>
            <p:cNvSpPr>
              <a:spLocks noChangeArrowheads="1"/>
            </p:cNvSpPr>
            <p:nvPr/>
          </p:nvSpPr>
          <p:spPr bwMode="auto">
            <a:xfrm>
              <a:off x="4098" y="8022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  <p:sp>
          <p:nvSpPr>
            <p:cNvPr id="57" name="Oval 206"/>
            <p:cNvSpPr>
              <a:spLocks noChangeArrowheads="1"/>
            </p:cNvSpPr>
            <p:nvPr/>
          </p:nvSpPr>
          <p:spPr bwMode="auto">
            <a:xfrm>
              <a:off x="4515" y="7296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75</a:t>
              </a:r>
            </a:p>
          </p:txBody>
        </p:sp>
        <p:sp>
          <p:nvSpPr>
            <p:cNvPr id="58" name="Oval 207"/>
            <p:cNvSpPr>
              <a:spLocks noChangeArrowheads="1"/>
            </p:cNvSpPr>
            <p:nvPr/>
          </p:nvSpPr>
          <p:spPr bwMode="auto">
            <a:xfrm>
              <a:off x="2959" y="7296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59" name="Oval 208"/>
            <p:cNvSpPr>
              <a:spLocks noChangeArrowheads="1"/>
            </p:cNvSpPr>
            <p:nvPr/>
          </p:nvSpPr>
          <p:spPr bwMode="auto">
            <a:xfrm>
              <a:off x="2317" y="7962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" name="Oval 209"/>
            <p:cNvSpPr>
              <a:spLocks noChangeArrowheads="1"/>
            </p:cNvSpPr>
            <p:nvPr/>
          </p:nvSpPr>
          <p:spPr bwMode="auto">
            <a:xfrm>
              <a:off x="5096" y="7977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80</a:t>
              </a:r>
            </a:p>
          </p:txBody>
        </p:sp>
        <p:sp>
          <p:nvSpPr>
            <p:cNvPr id="61" name="Oval 210"/>
            <p:cNvSpPr>
              <a:spLocks noChangeArrowheads="1"/>
            </p:cNvSpPr>
            <p:nvPr/>
          </p:nvSpPr>
          <p:spPr bwMode="auto">
            <a:xfrm>
              <a:off x="5719" y="8804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90</a:t>
              </a:r>
            </a:p>
          </p:txBody>
        </p:sp>
        <p:sp>
          <p:nvSpPr>
            <p:cNvPr id="62" name="AutoShape 211"/>
            <p:cNvSpPr>
              <a:spLocks noChangeShapeType="1"/>
            </p:cNvSpPr>
            <p:nvPr/>
          </p:nvSpPr>
          <p:spPr bwMode="auto">
            <a:xfrm flipH="1">
              <a:off x="3389" y="7070"/>
              <a:ext cx="427" cy="2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AutoShape 212"/>
            <p:cNvSpPr>
              <a:spLocks noChangeShapeType="1"/>
            </p:cNvSpPr>
            <p:nvPr/>
          </p:nvSpPr>
          <p:spPr bwMode="auto">
            <a:xfrm>
              <a:off x="4180" y="7070"/>
              <a:ext cx="407" cy="296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AutoShape 213"/>
            <p:cNvSpPr>
              <a:spLocks noChangeShapeType="1"/>
            </p:cNvSpPr>
            <p:nvPr/>
          </p:nvSpPr>
          <p:spPr bwMode="auto">
            <a:xfrm flipH="1">
              <a:off x="2731" y="7700"/>
              <a:ext cx="302" cy="333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214"/>
            <p:cNvSpPr>
              <a:spLocks noChangeShapeType="1"/>
            </p:cNvSpPr>
            <p:nvPr/>
          </p:nvSpPr>
          <p:spPr bwMode="auto">
            <a:xfrm flipH="1">
              <a:off x="4336" y="7704"/>
              <a:ext cx="251" cy="318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AutoShape 215"/>
            <p:cNvSpPr>
              <a:spLocks noChangeShapeType="1"/>
            </p:cNvSpPr>
            <p:nvPr/>
          </p:nvSpPr>
          <p:spPr bwMode="auto">
            <a:xfrm>
              <a:off x="4938" y="7704"/>
              <a:ext cx="231" cy="344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AutoShape 216"/>
            <p:cNvSpPr>
              <a:spLocks noChangeShapeType="1"/>
            </p:cNvSpPr>
            <p:nvPr/>
          </p:nvSpPr>
          <p:spPr bwMode="auto">
            <a:xfrm>
              <a:off x="5523" y="8391"/>
              <a:ext cx="271" cy="483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17"/>
            <p:cNvSpPr>
              <a:spLocks noChangeArrowheads="1"/>
            </p:cNvSpPr>
            <p:nvPr/>
          </p:nvSpPr>
          <p:spPr bwMode="auto">
            <a:xfrm>
              <a:off x="1773" y="8724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69" name="AutoShape 218"/>
            <p:cNvSpPr>
              <a:spLocks noChangeShapeType="1"/>
            </p:cNvSpPr>
            <p:nvPr/>
          </p:nvSpPr>
          <p:spPr bwMode="auto">
            <a:xfrm flipH="1">
              <a:off x="2003" y="8376"/>
              <a:ext cx="385" cy="348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19"/>
            <p:cNvSpPr>
              <a:spLocks noChangeArrowheads="1"/>
            </p:cNvSpPr>
            <p:nvPr/>
          </p:nvSpPr>
          <p:spPr bwMode="auto">
            <a:xfrm>
              <a:off x="3292" y="8061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71" name="AutoShape 220"/>
            <p:cNvSpPr>
              <a:spLocks noChangeShapeType="1"/>
            </p:cNvSpPr>
            <p:nvPr/>
          </p:nvSpPr>
          <p:spPr bwMode="auto">
            <a:xfrm>
              <a:off x="3389" y="7700"/>
              <a:ext cx="166" cy="361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21"/>
            <p:cNvSpPr>
              <a:spLocks noChangeArrowheads="1"/>
            </p:cNvSpPr>
            <p:nvPr/>
          </p:nvSpPr>
          <p:spPr bwMode="auto">
            <a:xfrm>
              <a:off x="2795" y="8744"/>
              <a:ext cx="503" cy="5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0367" tIns="35184" rIns="70367" bIns="35184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30</a:t>
              </a:r>
            </a:p>
          </p:txBody>
        </p:sp>
        <p:sp>
          <p:nvSpPr>
            <p:cNvPr id="73" name="AutoShape 222"/>
            <p:cNvSpPr>
              <a:spLocks noChangeShapeType="1"/>
            </p:cNvSpPr>
            <p:nvPr/>
          </p:nvSpPr>
          <p:spPr bwMode="auto">
            <a:xfrm flipH="1">
              <a:off x="3122" y="8529"/>
              <a:ext cx="315" cy="245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3597781" y="1153022"/>
            <a:ext cx="0" cy="1879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02166" y="3032229"/>
            <a:ext cx="3195615" cy="2173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97781" y="3039231"/>
            <a:ext cx="3623120" cy="2624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62338" y="3056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813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003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4147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719538" y="3818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100538" y="4580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795738" y="53422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109938" y="3446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28938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1652583" y="3446451"/>
            <a:ext cx="2955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1643338" y="4208451"/>
            <a:ext cx="143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109783" y="4208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1804983" y="4970451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57200" y="1219200"/>
            <a:ext cx="2083904" cy="381000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700" b="1" dirty="0"/>
                <a:t>DATA</a:t>
              </a:r>
              <a:endParaRPr lang="en-US" sz="17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LPTR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R</a:t>
              </a:r>
              <a:r>
                <a:rPr lang="en-IN" b="1" dirty="0"/>
                <a:t>PTR</a:t>
              </a:r>
              <a:endParaRPr lang="en-US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74336" y="1752600"/>
            <a:ext cx="163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Typical node of</a:t>
            </a:r>
          </a:p>
          <a:p>
            <a:pPr algn="ctr"/>
            <a:r>
              <a:rPr lang="en-IN" b="1" dirty="0"/>
              <a:t>Binary Tree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410200" y="19050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1000" y="32004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32004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0400" y="45720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38800" y="45720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620000" y="45720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29400" y="5867400"/>
            <a:ext cx="1066800" cy="381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4698609" y="2077329"/>
            <a:ext cx="829994" cy="1125416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758419" y="3371557"/>
            <a:ext cx="508781" cy="1181686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330462" y="2063262"/>
            <a:ext cx="731520" cy="1111347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133514" y="3399692"/>
            <a:ext cx="534572" cy="113948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7484012" y="3357489"/>
            <a:ext cx="647114" cy="1223889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569612" y="4722055"/>
            <a:ext cx="534573" cy="1139483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953000" y="3202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200400" y="45743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9624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6388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620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382000" y="45720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391400" y="5869745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629400" y="5867400"/>
            <a:ext cx="304800" cy="3786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3640" y="9480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5932116" y="1409700"/>
            <a:ext cx="1148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Binary 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 Traversal - Procedure: RPREORDER(T)</a:t>
            </a:r>
          </a:p>
          <a:p>
            <a:r>
              <a:rPr lang="en-US" dirty="0" err="1"/>
              <a:t>Inorder</a:t>
            </a:r>
            <a:r>
              <a:rPr lang="en-US" dirty="0"/>
              <a:t> Traversal - Procedure: RINORDER(T)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 - Procedure: RPOSTORDER(T)</a:t>
            </a:r>
          </a:p>
        </p:txBody>
      </p:sp>
    </p:spTree>
    <p:extLst>
      <p:ext uri="{BB962C8B-B14F-4D97-AF65-F5344CB8AC3E}">
        <p14:creationId xmlns:p14="http://schemas.microsoft.com/office/powerpoint/2010/main" val="26928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24793</TotalTime>
  <Words>1625</Words>
  <Application>Microsoft Office PowerPoint</Application>
  <PresentationFormat>On-screen Show (4:3)</PresentationFormat>
  <Paragraphs>443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Open Sans Extrabold</vt:lpstr>
      <vt:lpstr>Wingdings</vt:lpstr>
      <vt:lpstr>Office Theme</vt:lpstr>
      <vt:lpstr>PowerPoint Presentation</vt:lpstr>
      <vt:lpstr>Tree Traversal</vt:lpstr>
      <vt:lpstr>Preorder Traversal</vt:lpstr>
      <vt:lpstr>Inorder Traversal</vt:lpstr>
      <vt:lpstr>Postorder Traversal</vt:lpstr>
      <vt:lpstr>Converse Traversal</vt:lpstr>
      <vt:lpstr>Write Pre/In/Post Order Traversal</vt:lpstr>
      <vt:lpstr>Linked Representation of Binary Tree</vt:lpstr>
      <vt:lpstr>Algorithm of Binary Tree Traversal</vt:lpstr>
      <vt:lpstr>Procedure: RPREORDER(T)</vt:lpstr>
      <vt:lpstr>Procedure: RPREORDER(T)</vt:lpstr>
      <vt:lpstr>Procedure: RINORDER(T)</vt:lpstr>
      <vt:lpstr>Procedure: RINORDER(T)</vt:lpstr>
      <vt:lpstr>Procedure: RPOSTORDER(T)</vt:lpstr>
      <vt:lpstr>Procedure: RPOSTORDER(T)</vt:lpstr>
      <vt:lpstr>Construct Binary Tree from Traversal</vt:lpstr>
      <vt:lpstr>Construct Binary Tree from Traversal</vt:lpstr>
      <vt:lpstr>Construct Binary Tree from Traversal</vt:lpstr>
      <vt:lpstr>Threaded Binary Tree</vt:lpstr>
      <vt:lpstr>Threaded Binary Tree</vt:lpstr>
      <vt:lpstr>Threaded Binary Tree</vt:lpstr>
      <vt:lpstr>Threaded Binary Tree</vt:lpstr>
      <vt:lpstr>Threaded Binary Tree</vt:lpstr>
      <vt:lpstr>Advantages of Threaded Binary Tree</vt:lpstr>
      <vt:lpstr>Disadvantages of Threaded Binary Tree</vt:lpstr>
      <vt:lpstr>Binary Search Tree (BST)</vt:lpstr>
      <vt:lpstr>Construct Binary Search Tree (BST)</vt:lpstr>
      <vt:lpstr>Search a node in Binary Search Tree</vt:lpstr>
      <vt:lpstr>Delete node from BST</vt:lpstr>
      <vt:lpstr>Delete node from BST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2 - 2130702 - Data Structure</dc:title>
  <dc:creator>Darshan Institute of Engg. &amp; Tech.</dc:creator>
  <cp:lastModifiedBy>Naimish Vadodariya</cp:lastModifiedBy>
  <cp:revision>5013</cp:revision>
  <dcterms:created xsi:type="dcterms:W3CDTF">2013-05-17T03:00:03Z</dcterms:created>
  <dcterms:modified xsi:type="dcterms:W3CDTF">2019-10-03T02:39:59Z</dcterms:modified>
</cp:coreProperties>
</file>