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28" r:id="rId2"/>
    <p:sldId id="287" r:id="rId3"/>
    <p:sldId id="288" r:id="rId4"/>
    <p:sldId id="291" r:id="rId5"/>
    <p:sldId id="292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8" r:id="rId20"/>
    <p:sldId id="309" r:id="rId21"/>
    <p:sldId id="306" r:id="rId22"/>
    <p:sldId id="307" r:id="rId23"/>
    <p:sldId id="310" r:id="rId24"/>
    <p:sldId id="311" r:id="rId25"/>
    <p:sldId id="312" r:id="rId26"/>
    <p:sldId id="289" r:id="rId27"/>
    <p:sldId id="313" r:id="rId28"/>
    <p:sldId id="314" r:id="rId29"/>
    <p:sldId id="290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vkXDNacVVeJC8BjmY048w==" hashData="epTi5SB8sjBiChcxHEpN2oZ5V86A/16pzuzE8kUMzM/j+NpvxbOiXxqmYW3RPuY8+WWeDjetL2/6Bk/BLVbZx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sz="1800" baseline="0" noProof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Non Li</a:t>
            </a:r>
            <a:r>
              <a:rPr lang="en-US" dirty="0"/>
              <a:t>near Data Structure</a:t>
            </a:r>
            <a:r>
              <a:rPr lang="en-US" baseline="0" dirty="0"/>
              <a:t> </a:t>
            </a:r>
            <a:r>
              <a:rPr lang="en-US" dirty="0"/>
              <a:t> Tree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Dr. </a:t>
              </a:r>
              <a:r>
                <a:rPr lang="en-US" sz="2000" b="1" dirty="0" err="1"/>
                <a:t>Pradyumansinh</a:t>
              </a:r>
              <a:r>
                <a:rPr lang="en-US" sz="2000" b="1" dirty="0"/>
                <a:t> </a:t>
              </a:r>
              <a:r>
                <a:rPr lang="en-US" sz="2000" b="1" dirty="0" err="1"/>
                <a:t>Jadeja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4" y="5225106"/>
              <a:ext cx="3816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9879461848</a:t>
              </a:r>
            </a:p>
            <a:p>
              <a:r>
                <a:rPr lang="en-US" dirty="0"/>
                <a:t>     pradyuman.jadeja@darshan.ac.in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59595B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115763"/>
                <a:chOff x="-19391" y="1011603"/>
                <a:chExt cx="5278947" cy="1115763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50148"/>
                  <a:ext cx="4181886" cy="10772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3130702</a:t>
                  </a:r>
                </a:p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Structure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43141" y="2295942"/>
                <a:ext cx="549565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- 3 </a:t>
                </a: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|</a:t>
                </a:r>
                <a:r>
                  <a:rPr lang="en-US" sz="2800" b="1" dirty="0">
                    <a:solidFill>
                      <a:srgbClr val="03A9F4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 </a:t>
                </a: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Tree Part - III</a:t>
                </a:r>
                <a:br>
                  <a:rPr lang="en-US" sz="6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</a:br>
                <a:r>
                  <a:rPr lang="en-US" sz="3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Height/Weight - Balanced Tree, Multiway Search Tree (B-Tree) </a:t>
                </a:r>
              </a:p>
              <a:p>
                <a:r>
                  <a:rPr lang="en-US" sz="2800" b="1" dirty="0">
                    <a:solidFill>
                      <a:srgbClr val="03A9F4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Non-Linear Data Structure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2" name="Picture 4" descr="http://btechsmartclass.com/DS/images/Tree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6139323" y="1889012"/>
            <a:ext cx="2866132" cy="23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1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FF0000"/>
                </a:solidFill>
              </a:rPr>
              <a:t>unbalanced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FF0000"/>
                </a:solidFill>
              </a:rPr>
              <a:t>insertion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FF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FF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Single Right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unbalanced node</a:t>
            </a:r>
            <a:r>
              <a:rPr lang="en-IN" dirty="0"/>
              <a:t> 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2698563" y="53655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3079563" y="53655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57400" y="6019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7"/>
          </p:cNvCxnSpPr>
          <p:nvPr/>
        </p:nvCxnSpPr>
        <p:spPr>
          <a:xfrm flipH="1">
            <a:off x="2317563" y="58227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1761" y="45720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881771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FF0000"/>
                </a:solidFill>
              </a:rPr>
              <a:t>unbalanced node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35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1976146" y="114300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kumimoji="0" lang="gu-I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241706" y="1695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770540" y="1695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732095" y="2457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1796283" y="2457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6200" y="304800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1714346" y="1628820"/>
            <a:ext cx="343738" cy="166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2449784" y="1628820"/>
            <a:ext cx="401693" cy="16615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071654" y="2153023"/>
            <a:ext cx="215018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1714346" y="2153023"/>
            <a:ext cx="359725" cy="3248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488197" y="2915022"/>
            <a:ext cx="324837" cy="2091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5840" y="14872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600" y="2209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490" y="2457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76290" y="26864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1695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09690" y="22292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36950" y="1154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6780" y="3124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245782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5580" y="268642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1695823"/>
            <a:ext cx="3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5180" y="222922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42331" y="132585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6132731" y="20179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5562600" y="2743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6818531" y="273577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6556665" y="1749786"/>
            <a:ext cx="258401" cy="34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5986534" y="2441865"/>
            <a:ext cx="218932" cy="37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15200" y="1981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885331" y="2743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7166265" y="1749786"/>
            <a:ext cx="221670" cy="30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7739134" y="2405134"/>
            <a:ext cx="218932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7242465" y="2405134"/>
            <a:ext cx="145470" cy="403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14800" y="25908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00556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10290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34251" y="20041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0690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27821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6200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8288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1219200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2438400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533400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1752600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1674485" y="4265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7"/>
          </p:cNvCxnSpPr>
          <p:nvPr/>
        </p:nvCxnSpPr>
        <p:spPr>
          <a:xfrm flipH="1">
            <a:off x="988685" y="4874885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1"/>
          </p:cNvCxnSpPr>
          <p:nvPr/>
        </p:nvCxnSpPr>
        <p:spPr>
          <a:xfrm>
            <a:off x="1674485" y="48748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2284085" y="4265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28600" y="51816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447800" y="53340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954028" y="44958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2146333" y="45720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400580" y="3867835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325117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524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419100" y="5636885"/>
            <a:ext cx="192415" cy="230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85800" y="5941493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9781" y="51816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95400" y="53340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81781" y="44958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81200" y="45720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81000" y="3867835"/>
            <a:ext cx="1209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Critical Node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81400" y="4953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33800" y="4265285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3276600" y="563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6553200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5943600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6398885" y="4357619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5410200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5676900" y="5119619"/>
            <a:ext cx="344815" cy="43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239000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7848600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7694285" y="5119619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7008485" y="4357619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6629400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7084685" y="5119619"/>
            <a:ext cx="232430" cy="37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118133" y="581900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386639" y="567784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632733" y="584903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664356" y="4796454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938651" y="4796454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6261133" y="392340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53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FF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FF0000"/>
                </a:solidFill>
              </a:rPr>
              <a:t>Right sub-tree</a:t>
            </a:r>
            <a:r>
              <a:rPr lang="en-IN" dirty="0"/>
              <a:t> of </a:t>
            </a:r>
            <a:r>
              <a:rPr lang="en-IN" b="1" dirty="0">
                <a:solidFill>
                  <a:srgbClr val="FF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Single Left Rotation</a:t>
            </a:r>
            <a:r>
              <a:rPr lang="en-IN" dirty="0"/>
              <a:t> of </a:t>
            </a:r>
            <a:r>
              <a:rPr lang="en-IN" b="1" dirty="0">
                <a:solidFill>
                  <a:srgbClr val="FF0000"/>
                </a:solidFill>
              </a:rPr>
              <a:t>unbalance node</a:t>
            </a:r>
            <a:r>
              <a:rPr lang="en-IN" dirty="0"/>
              <a:t> 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4943475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25461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29271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290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1"/>
          </p:cNvCxnSpPr>
          <p:nvPr/>
        </p:nvCxnSpPr>
        <p:spPr>
          <a:xfrm>
            <a:off x="3308163" y="5660838"/>
            <a:ext cx="165474" cy="251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61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- 4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5689" y="4881771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</a:rPr>
              <a:t>Single Left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FF0000"/>
                </a:solidFill>
              </a:rPr>
              <a:t>unbalanced node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216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1398621" y="99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017621" y="160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79621" y="160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398621" y="2362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160621" y="2362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265956" y="1414534"/>
            <a:ext cx="205400" cy="18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822555" y="1414534"/>
            <a:ext cx="205401" cy="18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1646956" y="2024134"/>
            <a:ext cx="205400" cy="338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203555" y="2024134"/>
            <a:ext cx="205401" cy="33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14600" y="30847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2584555" y="2786134"/>
            <a:ext cx="17838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3821" y="24384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08111" y="237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7111" y="1639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821" y="1639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46111" y="1002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71904" y="31358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0221" y="23622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2401" y="24384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9221" y="16322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121" y="16396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0022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199" y="14872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60821" y="2209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65621" y="25908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6602379" y="99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020110" y="186826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026313" y="1414534"/>
            <a:ext cx="242132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364379" y="25908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7444044" y="2292202"/>
            <a:ext cx="168670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53310" y="1752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5572310" y="2475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5820645" y="21765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7"/>
          </p:cNvCxnSpPr>
          <p:nvPr/>
        </p:nvCxnSpPr>
        <p:spPr>
          <a:xfrm flipH="1">
            <a:off x="6377244" y="1414534"/>
            <a:ext cx="297870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334994" y="246346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6377244" y="2176534"/>
            <a:ext cx="206085" cy="286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57800" y="2667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21269" y="2678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61048" y="2711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42080" y="17767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88204" y="19182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13243" y="986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52400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8200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19600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7"/>
          </p:cNvCxnSpPr>
          <p:nvPr/>
        </p:nvCxnSpPr>
        <p:spPr>
          <a:xfrm flipH="1">
            <a:off x="760085" y="42652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71600" y="4419600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1"/>
          </p:cNvCxnSpPr>
          <p:nvPr/>
        </p:nvCxnSpPr>
        <p:spPr>
          <a:xfrm>
            <a:off x="1293485" y="42652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4400" y="5029200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28800" y="5029200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86000" y="5715000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1"/>
          </p:cNvCxnSpPr>
          <p:nvPr/>
        </p:nvCxnSpPr>
        <p:spPr>
          <a:xfrm>
            <a:off x="1826885" y="4874885"/>
            <a:ext cx="80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7"/>
          </p:cNvCxnSpPr>
          <p:nvPr/>
        </p:nvCxnSpPr>
        <p:spPr>
          <a:xfrm flipH="1">
            <a:off x="1369685" y="4874885"/>
            <a:ext cx="80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1"/>
          </p:cNvCxnSpPr>
          <p:nvPr/>
        </p:nvCxnSpPr>
        <p:spPr>
          <a:xfrm>
            <a:off x="2284085" y="5484485"/>
            <a:ext cx="800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31156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3467" y="5091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711" y="445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622" y="44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9037" y="38523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7231" y="6019800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FF0000"/>
                </a:solidFill>
              </a:rPr>
              <a:t>90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80035" y="5791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99202" y="50182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3336" y="50828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46111" y="444217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0" y="46792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06577" y="3810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09096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1242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760821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934200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467600" y="4572000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077200" y="5257800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1"/>
          </p:cNvCxnSpPr>
          <p:nvPr/>
        </p:nvCxnSpPr>
        <p:spPr>
          <a:xfrm>
            <a:off x="7389485" y="44176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1"/>
          </p:cNvCxnSpPr>
          <p:nvPr/>
        </p:nvCxnSpPr>
        <p:spPr>
          <a:xfrm>
            <a:off x="7922885" y="5027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3532" y="4597210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820132" y="5206810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7"/>
          </p:cNvCxnSpPr>
          <p:nvPr/>
        </p:nvCxnSpPr>
        <p:spPr>
          <a:xfrm flipH="1">
            <a:off x="6275417" y="505249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7"/>
          </p:cNvCxnSpPr>
          <p:nvPr/>
        </p:nvCxnSpPr>
        <p:spPr>
          <a:xfrm flipH="1">
            <a:off x="6808817" y="4417685"/>
            <a:ext cx="203498" cy="257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6856819" y="5231682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1"/>
          </p:cNvCxnSpPr>
          <p:nvPr/>
        </p:nvCxnSpPr>
        <p:spPr>
          <a:xfrm>
            <a:off x="6808817" y="5052495"/>
            <a:ext cx="126117" cy="25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486400" y="533400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563246" y="532271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819136" y="536786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86291" y="4659868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991291" y="464820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457891" y="3974068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FF0000"/>
                </a:solidFill>
              </a:rPr>
              <a:t>after insertion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FF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FF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Left Child</a:t>
            </a:r>
            <a:r>
              <a:rPr lang="en-IN" dirty="0"/>
              <a:t> followed by 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Right Rotation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Parent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9074" y="3886200"/>
            <a:ext cx="3032177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28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19050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7"/>
          </p:cNvCxnSpPr>
          <p:nvPr/>
        </p:nvCxnSpPr>
        <p:spPr>
          <a:xfrm flipH="1">
            <a:off x="17841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1"/>
          </p:cNvCxnSpPr>
          <p:nvPr/>
        </p:nvCxnSpPr>
        <p:spPr>
          <a:xfrm>
            <a:off x="21651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050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1"/>
          </p:cNvCxnSpPr>
          <p:nvPr/>
        </p:nvCxnSpPr>
        <p:spPr>
          <a:xfrm>
            <a:off x="1784163" y="56703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8158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75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1398621" y="11035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878151" y="1752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905000" y="17525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381482" y="2475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371600" y="250048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865531" y="32371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02085" y="1527465"/>
            <a:ext cx="169271" cy="297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1822555" y="1527465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805416" y="2176534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1"/>
          </p:cNvCxnSpPr>
          <p:nvPr/>
        </p:nvCxnSpPr>
        <p:spPr>
          <a:xfrm>
            <a:off x="1302085" y="2176534"/>
            <a:ext cx="142250" cy="396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1795534" y="2924422"/>
            <a:ext cx="142732" cy="38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8911" y="33306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2590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8823" y="25597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8094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822" y="18259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1143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322" y="4324796"/>
            <a:ext cx="3407278" cy="1923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28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(K)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(J)</a:t>
            </a:r>
            <a:endParaRPr lang="en-US" sz="2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2667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0360" y="167639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791319" y="19281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8" name="Oval 27"/>
          <p:cNvSpPr/>
          <p:nvPr/>
        </p:nvSpPr>
        <p:spPr>
          <a:xfrm>
            <a:off x="6285250" y="2664842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9" name="Straight Arrow Connector 28"/>
          <p:cNvCxnSpPr>
            <a:stCxn id="27" idx="5"/>
            <a:endCxn id="28" idx="1"/>
          </p:cNvCxnSpPr>
          <p:nvPr/>
        </p:nvCxnSpPr>
        <p:spPr>
          <a:xfrm>
            <a:off x="6215253" y="2352133"/>
            <a:ext cx="142732" cy="38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97269" y="249766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4800600" y="322019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7"/>
          </p:cNvCxnSpPr>
          <p:nvPr/>
        </p:nvCxnSpPr>
        <p:spPr>
          <a:xfrm flipH="1">
            <a:off x="5224534" y="2921600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3"/>
            <a:endCxn id="30" idx="7"/>
          </p:cNvCxnSpPr>
          <p:nvPr/>
        </p:nvCxnSpPr>
        <p:spPr>
          <a:xfrm flipH="1">
            <a:off x="5721203" y="2352133"/>
            <a:ext cx="142851" cy="218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27940" y="12093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4" name="Oval 33"/>
          <p:cNvSpPr/>
          <p:nvPr/>
        </p:nvSpPr>
        <p:spPr>
          <a:xfrm>
            <a:off x="6934319" y="18584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33" idx="5"/>
            <a:endCxn id="34" idx="1"/>
          </p:cNvCxnSpPr>
          <p:nvPr/>
        </p:nvCxnSpPr>
        <p:spPr>
          <a:xfrm>
            <a:off x="6851874" y="1633319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3" idx="3"/>
            <a:endCxn id="27" idx="7"/>
          </p:cNvCxnSpPr>
          <p:nvPr/>
        </p:nvCxnSpPr>
        <p:spPr>
          <a:xfrm flipH="1">
            <a:off x="6215253" y="1633319"/>
            <a:ext cx="285422" cy="36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86719" y="2599729"/>
            <a:ext cx="0" cy="1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6562" y="2752129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4148709" y="5390402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6705719" y="4231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211669" y="480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5715000" y="5523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3" name="Straight Arrow Connector 42"/>
          <p:cNvCxnSpPr>
            <a:stCxn id="41" idx="3"/>
            <a:endCxn id="42" idx="7"/>
          </p:cNvCxnSpPr>
          <p:nvPr/>
        </p:nvCxnSpPr>
        <p:spPr>
          <a:xfrm flipH="1">
            <a:off x="6138934" y="5224534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7"/>
          </p:cNvCxnSpPr>
          <p:nvPr/>
        </p:nvCxnSpPr>
        <p:spPr>
          <a:xfrm flipH="1">
            <a:off x="6635603" y="4655067"/>
            <a:ext cx="142851" cy="218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25462" y="4761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7831841" y="541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7" name="Straight Arrow Connector 46"/>
          <p:cNvCxnSpPr>
            <a:stCxn id="45" idx="5"/>
            <a:endCxn id="46" idx="1"/>
          </p:cNvCxnSpPr>
          <p:nvPr/>
        </p:nvCxnSpPr>
        <p:spPr>
          <a:xfrm>
            <a:off x="7749396" y="5185066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5"/>
            <a:endCxn id="45" idx="1"/>
          </p:cNvCxnSpPr>
          <p:nvPr/>
        </p:nvCxnSpPr>
        <p:spPr>
          <a:xfrm>
            <a:off x="7129653" y="4655067"/>
            <a:ext cx="268544" cy="17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821388" y="54102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5" idx="3"/>
            <a:endCxn id="50" idx="7"/>
          </p:cNvCxnSpPr>
          <p:nvPr/>
        </p:nvCxnSpPr>
        <p:spPr>
          <a:xfrm flipH="1">
            <a:off x="7245322" y="5185066"/>
            <a:ext cx="152875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0490" y="5562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5434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4380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49920" y="4800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762690" y="4800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162800" y="4191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4" grpId="0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8" grpId="0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14300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0" y="1905000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59080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327660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327660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259080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71800" y="1854832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0800" y="251460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96240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7"/>
          </p:cNvCxnSpPr>
          <p:nvPr/>
        </p:nvCxnSpPr>
        <p:spPr>
          <a:xfrm flipH="1">
            <a:off x="1826885" y="1598285"/>
            <a:ext cx="4610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7"/>
          </p:cNvCxnSpPr>
          <p:nvPr/>
        </p:nvCxnSpPr>
        <p:spPr>
          <a:xfrm flipH="1">
            <a:off x="1217285" y="2360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7"/>
          </p:cNvCxnSpPr>
          <p:nvPr/>
        </p:nvCxnSpPr>
        <p:spPr>
          <a:xfrm flipH="1">
            <a:off x="683885" y="30460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1"/>
          </p:cNvCxnSpPr>
          <p:nvPr/>
        </p:nvCxnSpPr>
        <p:spPr>
          <a:xfrm>
            <a:off x="1826885" y="23602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1"/>
          </p:cNvCxnSpPr>
          <p:nvPr/>
        </p:nvCxnSpPr>
        <p:spPr>
          <a:xfrm>
            <a:off x="1217285" y="30460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1"/>
          </p:cNvCxnSpPr>
          <p:nvPr/>
        </p:nvCxnSpPr>
        <p:spPr>
          <a:xfrm>
            <a:off x="2665085" y="1598285"/>
            <a:ext cx="384830" cy="33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857500" y="2310117"/>
            <a:ext cx="192415" cy="204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7"/>
          </p:cNvCxnSpPr>
          <p:nvPr/>
        </p:nvCxnSpPr>
        <p:spPr>
          <a:xfrm flipH="1">
            <a:off x="1217285" y="37318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646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73120" y="3352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-31044" y="3352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0822" y="26444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55401" y="27093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76200" y="1905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322" y="4648200"/>
            <a:ext cx="3407279" cy="1800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57601" y="2180483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1143000"/>
            <a:ext cx="13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</a:t>
            </a:r>
          </a:p>
          <a:p>
            <a:pPr algn="ctr"/>
            <a:r>
              <a:rPr lang="en-IN" dirty="0"/>
              <a:t>of</a:t>
            </a:r>
          </a:p>
          <a:p>
            <a:pPr algn="ctr"/>
            <a:r>
              <a:rPr lang="en-IN" dirty="0"/>
              <a:t>Node 4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19400" y="3505200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57800" y="220980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24400" y="2743200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1000" y="3352800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7"/>
          </p:cNvCxnSpPr>
          <p:nvPr/>
        </p:nvCxnSpPr>
        <p:spPr>
          <a:xfrm flipH="1">
            <a:off x="4646285" y="3198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7"/>
          </p:cNvCxnSpPr>
          <p:nvPr/>
        </p:nvCxnSpPr>
        <p:spPr>
          <a:xfrm flipH="1">
            <a:off x="5179685" y="2665085"/>
            <a:ext cx="156230" cy="156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257800" y="3352800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1"/>
          </p:cNvCxnSpPr>
          <p:nvPr/>
        </p:nvCxnSpPr>
        <p:spPr>
          <a:xfrm>
            <a:off x="5179685" y="3198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629400" y="990600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791200" y="1600200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24600" y="220980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391400" y="1600200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10400" y="220980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7"/>
          </p:cNvCxnSpPr>
          <p:nvPr/>
        </p:nvCxnSpPr>
        <p:spPr>
          <a:xfrm flipH="1">
            <a:off x="6246485" y="1445885"/>
            <a:ext cx="461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1"/>
          </p:cNvCxnSpPr>
          <p:nvPr/>
        </p:nvCxnSpPr>
        <p:spPr>
          <a:xfrm>
            <a:off x="6246485" y="2055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1"/>
          </p:cNvCxnSpPr>
          <p:nvPr/>
        </p:nvCxnSpPr>
        <p:spPr>
          <a:xfrm>
            <a:off x="7084685" y="1445885"/>
            <a:ext cx="3848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7277100" y="2055485"/>
            <a:ext cx="192415" cy="15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7"/>
          </p:cNvCxnSpPr>
          <p:nvPr/>
        </p:nvCxnSpPr>
        <p:spPr>
          <a:xfrm flipH="1">
            <a:off x="5713085" y="2055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592670" y="2971800"/>
            <a:ext cx="0" cy="732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05600" y="2895600"/>
            <a:ext cx="180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of</a:t>
            </a:r>
          </a:p>
          <a:p>
            <a:pPr algn="ctr"/>
            <a:r>
              <a:rPr lang="en-IN" b="1" dirty="0"/>
              <a:t>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6126417" y="4582827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93017" y="5181600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059617" y="5867400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7"/>
          </p:cNvCxnSpPr>
          <p:nvPr/>
        </p:nvCxnSpPr>
        <p:spPr>
          <a:xfrm flipH="1">
            <a:off x="5514902" y="56368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7"/>
          </p:cNvCxnSpPr>
          <p:nvPr/>
        </p:nvCxnSpPr>
        <p:spPr>
          <a:xfrm flipH="1">
            <a:off x="6048302" y="5038112"/>
            <a:ext cx="156230" cy="2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141491" y="5847182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1"/>
          </p:cNvCxnSpPr>
          <p:nvPr/>
        </p:nvCxnSpPr>
        <p:spPr>
          <a:xfrm>
            <a:off x="6048302" y="5636885"/>
            <a:ext cx="171304" cy="28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705600" y="5212183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239000" y="5821783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1"/>
          </p:cNvCxnSpPr>
          <p:nvPr/>
        </p:nvCxnSpPr>
        <p:spPr>
          <a:xfrm>
            <a:off x="7160885" y="5667468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1"/>
          </p:cNvCxnSpPr>
          <p:nvPr/>
        </p:nvCxnSpPr>
        <p:spPr>
          <a:xfrm>
            <a:off x="6581702" y="5038112"/>
            <a:ext cx="202013" cy="25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7467600" y="391678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305800" y="4526383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924800" y="5181600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6581702" y="4372068"/>
            <a:ext cx="964013" cy="28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7922885" y="4372068"/>
            <a:ext cx="461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8191500" y="4981668"/>
            <a:ext cx="192415" cy="19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757023" y="59411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857690" y="594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2480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4200" y="594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15309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857690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000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845520" y="4572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7169120" y="3974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9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14300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1828800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800" y="175260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251460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2200" y="251460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12485" y="1598285"/>
            <a:ext cx="3848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1"/>
          </p:cNvCxnSpPr>
          <p:nvPr/>
        </p:nvCxnSpPr>
        <p:spPr>
          <a:xfrm>
            <a:off x="1674485" y="1598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7"/>
          </p:cNvCxnSpPr>
          <p:nvPr/>
        </p:nvCxnSpPr>
        <p:spPr>
          <a:xfrm flipH="1">
            <a:off x="1674485" y="22078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1"/>
          </p:cNvCxnSpPr>
          <p:nvPr/>
        </p:nvCxnSpPr>
        <p:spPr>
          <a:xfrm>
            <a:off x="2284085" y="22078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9600" y="3276600"/>
            <a:ext cx="533400" cy="533400"/>
            <a:chOff x="1246221" y="3810000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7"/>
          </p:cNvCxnSpPr>
          <p:nvPr/>
        </p:nvCxnSpPr>
        <p:spPr>
          <a:xfrm flipH="1">
            <a:off x="1064885" y="29698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3290" y="33644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15008" y="2590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85890" y="2590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40030" y="184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06022" y="18940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87577" y="11546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6330" y="4572000"/>
            <a:ext cx="3842270" cy="1738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0" y="1828800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781800" y="1690028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72200" y="2452028"/>
            <a:ext cx="533400" cy="533400"/>
            <a:chOff x="1246221" y="3810000"/>
            <a:chExt cx="533400" cy="533400"/>
          </a:xfrm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7"/>
          </p:cNvCxnSpPr>
          <p:nvPr/>
        </p:nvCxnSpPr>
        <p:spPr>
          <a:xfrm flipH="1">
            <a:off x="6627485" y="2145313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391400" y="24384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924800" y="3200400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1"/>
          </p:cNvCxnSpPr>
          <p:nvPr/>
        </p:nvCxnSpPr>
        <p:spPr>
          <a:xfrm>
            <a:off x="7846685" y="28936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1"/>
          </p:cNvCxnSpPr>
          <p:nvPr/>
        </p:nvCxnSpPr>
        <p:spPr>
          <a:xfrm>
            <a:off x="7237085" y="2145313"/>
            <a:ext cx="232430" cy="37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170285" y="1066800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08285" y="1752600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7"/>
          </p:cNvCxnSpPr>
          <p:nvPr/>
        </p:nvCxnSpPr>
        <p:spPr>
          <a:xfrm flipH="1">
            <a:off x="5863570" y="1522085"/>
            <a:ext cx="3848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1"/>
          </p:cNvCxnSpPr>
          <p:nvPr/>
        </p:nvCxnSpPr>
        <p:spPr>
          <a:xfrm>
            <a:off x="6625570" y="1522085"/>
            <a:ext cx="234345" cy="246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863570" y="2592715"/>
            <a:ext cx="0" cy="1878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00760" y="3200400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419600" y="4038600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81800" y="4204628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91400" y="4953000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924800" y="5715000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1"/>
          </p:cNvCxnSpPr>
          <p:nvPr/>
        </p:nvCxnSpPr>
        <p:spPr>
          <a:xfrm>
            <a:off x="7846685" y="54082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1"/>
          </p:cNvCxnSpPr>
          <p:nvPr/>
        </p:nvCxnSpPr>
        <p:spPr>
          <a:xfrm>
            <a:off x="7237085" y="4659913"/>
            <a:ext cx="232430" cy="37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042277" y="4979032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10200" y="5715000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7"/>
          </p:cNvCxnSpPr>
          <p:nvPr/>
        </p:nvCxnSpPr>
        <p:spPr>
          <a:xfrm flipH="1">
            <a:off x="5865485" y="5434317"/>
            <a:ext cx="254907" cy="358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7"/>
          </p:cNvCxnSpPr>
          <p:nvPr/>
        </p:nvCxnSpPr>
        <p:spPr>
          <a:xfrm flipH="1">
            <a:off x="6497562" y="4659913"/>
            <a:ext cx="362353" cy="39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554582" y="5723783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1"/>
          </p:cNvCxnSpPr>
          <p:nvPr/>
        </p:nvCxnSpPr>
        <p:spPr>
          <a:xfrm>
            <a:off x="6497562" y="5434317"/>
            <a:ext cx="135135" cy="3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095690" y="57971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314890" y="58137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86490" y="5791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14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9150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30549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8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FF0000"/>
                </a:solidFill>
              </a:rPr>
              <a:t>6, 5, 4, 3, 2, 1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44" y="28701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1151" y="32769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49377" y="4850826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90054" y="55118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52600" y="174539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85800" y="2209800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8200" y="3276600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1000" y="3810000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7"/>
          </p:cNvCxnSpPr>
          <p:nvPr/>
        </p:nvCxnSpPr>
        <p:spPr>
          <a:xfrm flipH="1">
            <a:off x="685206" y="3580806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2400" y="4343400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74978" y="43434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43000" y="4902198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84067" y="4907162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1935" y="5405116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7"/>
          </p:cNvCxnSpPr>
          <p:nvPr/>
        </p:nvCxnSpPr>
        <p:spPr>
          <a:xfrm flipH="1">
            <a:off x="956141" y="5206404"/>
            <a:ext cx="239053" cy="25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0800" y="5943600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7"/>
          </p:cNvCxnSpPr>
          <p:nvPr/>
        </p:nvCxnSpPr>
        <p:spPr>
          <a:xfrm flipH="1">
            <a:off x="405006" y="5714406"/>
            <a:ext cx="2991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151" y="59827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59879" y="5562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5467" y="5672001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76600" y="514543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00865" y="5683922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7"/>
          </p:cNvCxnSpPr>
          <p:nvPr/>
        </p:nvCxnSpPr>
        <p:spPr>
          <a:xfrm flipH="1">
            <a:off x="3005071" y="5454728"/>
            <a:ext cx="3237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811945" y="563880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1"/>
          </p:cNvCxnSpPr>
          <p:nvPr/>
        </p:nvCxnSpPr>
        <p:spPr>
          <a:xfrm>
            <a:off x="3580806" y="5454728"/>
            <a:ext cx="2833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23887" y="57225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157534" y="5675224"/>
            <a:ext cx="28591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14132" y="51646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744133" y="4343400"/>
            <a:ext cx="2802467" cy="2133600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752600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98455" y="2201180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22720" y="2734580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7"/>
          </p:cNvCxnSpPr>
          <p:nvPr/>
        </p:nvCxnSpPr>
        <p:spPr>
          <a:xfrm flipH="1">
            <a:off x="2926926" y="2505386"/>
            <a:ext cx="3237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33800" y="2689458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1"/>
          </p:cNvCxnSpPr>
          <p:nvPr/>
        </p:nvCxnSpPr>
        <p:spPr>
          <a:xfrm>
            <a:off x="3502661" y="2505386"/>
            <a:ext cx="2833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52490" y="3429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057400" y="3276600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7"/>
          </p:cNvCxnSpPr>
          <p:nvPr/>
        </p:nvCxnSpPr>
        <p:spPr>
          <a:xfrm flipH="1">
            <a:off x="2361606" y="3038786"/>
            <a:ext cx="313308" cy="29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78230" y="2590800"/>
            <a:ext cx="28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23130" y="28746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222750" y="1905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542816" y="1752600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42816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094055" y="193584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1031" y="2214764"/>
              <a:ext cx="2742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7"/>
          </p:cNvCxnSpPr>
          <p:nvPr/>
        </p:nvCxnSpPr>
        <p:spPr>
          <a:xfrm flipH="1">
            <a:off x="5922910" y="2240050"/>
            <a:ext cx="223339" cy="2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553200" y="2424122"/>
            <a:ext cx="382945" cy="414488"/>
            <a:chOff x="486299" y="2209800"/>
            <a:chExt cx="382945" cy="414488"/>
          </a:xfrm>
        </p:grpSpPr>
        <p:sp>
          <p:nvSpPr>
            <p:cNvPr id="111" name="Oval 1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7558" y="225495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3" name="Straight Arrow Connector 112"/>
          <p:cNvCxnSpPr>
            <a:stCxn id="104" idx="5"/>
            <a:endCxn id="111" idx="1"/>
          </p:cNvCxnSpPr>
          <p:nvPr/>
        </p:nvCxnSpPr>
        <p:spPr>
          <a:xfrm>
            <a:off x="6398261" y="2240050"/>
            <a:ext cx="2071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181600" y="3006180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7"/>
          </p:cNvCxnSpPr>
          <p:nvPr/>
        </p:nvCxnSpPr>
        <p:spPr>
          <a:xfrm flipH="1">
            <a:off x="5485806" y="2780522"/>
            <a:ext cx="219950" cy="28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724400" y="3505200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028606" y="3315470"/>
            <a:ext cx="205188" cy="241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618704" y="24384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649723" y="24433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57178" y="35211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941422" y="29835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14195" y="2155204"/>
            <a:ext cx="89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6904" y="3149068"/>
            <a:ext cx="1213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15000" y="3208825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797000" y="2738956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339800" y="3272356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7"/>
          </p:cNvCxnSpPr>
          <p:nvPr/>
        </p:nvCxnSpPr>
        <p:spPr>
          <a:xfrm flipH="1">
            <a:off x="7644006" y="3043162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8254200" y="3272356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1"/>
          </p:cNvCxnSpPr>
          <p:nvPr/>
        </p:nvCxnSpPr>
        <p:spPr>
          <a:xfrm>
            <a:off x="8101206" y="3043162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176055" y="2098278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635200" y="2647624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1"/>
          </p:cNvCxnSpPr>
          <p:nvPr/>
        </p:nvCxnSpPr>
        <p:spPr>
          <a:xfrm>
            <a:off x="8480261" y="2402484"/>
            <a:ext cx="207133" cy="312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7975200" y="2402484"/>
            <a:ext cx="253049" cy="33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92593" y="3516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8020074" y="3380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542778" y="2754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96890" y="26887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919712" y="21293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46600" y="4343400"/>
            <a:ext cx="452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542816" y="4343400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84019" y="54151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19375" y="5060278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62175" y="5593678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5466381" y="5364484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076575" y="5593678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5923581" y="5364484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5998430" y="44196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029449" y="44245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6457575" y="4968946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1"/>
          </p:cNvCxnSpPr>
          <p:nvPr/>
        </p:nvCxnSpPr>
        <p:spPr>
          <a:xfrm>
            <a:off x="6302636" y="4723806"/>
            <a:ext cx="207133" cy="312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5797575" y="4723806"/>
            <a:ext cx="253049" cy="33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920470" y="55869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5842449" y="57017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381183" y="50761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219265" y="5010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286088" y="434120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4728904" y="6076744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033110" y="5897884"/>
            <a:ext cx="181259" cy="23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029200" y="61336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6482343" y="5510046"/>
            <a:ext cx="827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184484" y="5720523"/>
            <a:ext cx="1267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Case 1</a:t>
            </a:r>
            <a:br>
              <a:rPr lang="en-IN" sz="1400" dirty="0"/>
            </a:br>
            <a:r>
              <a:rPr lang="en-IN" sz="1400" dirty="0"/>
              <a:t>Right Rotation </a:t>
            </a:r>
          </a:p>
          <a:p>
            <a:pPr algn="ctr"/>
            <a:r>
              <a:rPr lang="en-IN" sz="1400" dirty="0"/>
              <a:t>of Node </a:t>
            </a:r>
            <a:r>
              <a:rPr lang="en-IN" sz="1400" b="1" dirty="0">
                <a:solidFill>
                  <a:srgbClr val="FF0000"/>
                </a:solidFill>
              </a:rPr>
              <a:t>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694224" y="6040322"/>
            <a:ext cx="356400" cy="374296"/>
            <a:chOff x="486299" y="2209800"/>
            <a:chExt cx="356400" cy="37429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101800" y="4572000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620000" y="5105400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7924206" y="4876206"/>
            <a:ext cx="2297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7263600" y="5645504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7"/>
          </p:cNvCxnSpPr>
          <p:nvPr/>
        </p:nvCxnSpPr>
        <p:spPr>
          <a:xfrm flipH="1">
            <a:off x="7567806" y="5409606"/>
            <a:ext cx="104388" cy="28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482800" y="5105400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8763000" y="5654746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8406006" y="4876206"/>
            <a:ext cx="258656" cy="23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3" idx="0"/>
          </p:cNvCxnSpPr>
          <p:nvPr/>
        </p:nvCxnSpPr>
        <p:spPr>
          <a:xfrm>
            <a:off x="8787006" y="5409606"/>
            <a:ext cx="157856" cy="24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98525" y="5599548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7"/>
          </p:cNvCxnSpPr>
          <p:nvPr/>
        </p:nvCxnSpPr>
        <p:spPr>
          <a:xfrm flipH="1">
            <a:off x="8402731" y="5409606"/>
            <a:ext cx="132263" cy="242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7305490" y="59377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117730" y="589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803530" y="59737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7393536" y="50752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224074" y="5105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408298" y="45259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9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25" grpId="0" animBg="1"/>
      <p:bldP spid="126" grpId="0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FF0000"/>
                </a:solidFill>
              </a:rPr>
              <a:t>64, 1, 44, 26, 13, 110, 98, 85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64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444" y="28701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1151" y="32769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174539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8262" y="22098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9835" y="3276600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38100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7"/>
          </p:cNvCxnSpPr>
          <p:nvPr/>
        </p:nvCxnSpPr>
        <p:spPr>
          <a:xfrm flipH="1">
            <a:off x="685206" y="3580806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43434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44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4978" y="43434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9377" y="4757058"/>
            <a:ext cx="138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Critical 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38" y="5029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1896" y="50333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6473" y="5493968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410679" y="5333406"/>
            <a:ext cx="239053" cy="22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9834" y="59552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410679" y="5812090"/>
            <a:ext cx="226587" cy="200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59879" y="5867400"/>
            <a:ext cx="26264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8896" y="5986046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6314" y="551796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345878" y="4554973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2: Left Right Rotation</a:t>
            </a:r>
          </a:p>
          <a:p>
            <a:r>
              <a:rPr lang="en-IN" dirty="0"/>
              <a:t>Left Rotation of Left Child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</a:p>
          <a:p>
            <a:r>
              <a:rPr lang="en-IN" dirty="0"/>
              <a:t>Followed By</a:t>
            </a:r>
          </a:p>
          <a:p>
            <a:r>
              <a:rPr lang="en-IN" dirty="0"/>
              <a:t>Right Rotation of Parent </a:t>
            </a:r>
            <a:r>
              <a:rPr lang="en-IN" b="1" dirty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19687" y="60075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Rotation of Left Child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876800" y="53387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20400" y="58774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54910" y="47360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7"/>
          </p:cNvCxnSpPr>
          <p:nvPr/>
        </p:nvCxnSpPr>
        <p:spPr>
          <a:xfrm flipH="1">
            <a:off x="5206244" y="5042522"/>
            <a:ext cx="128350" cy="34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7"/>
          </p:cNvCxnSpPr>
          <p:nvPr/>
        </p:nvCxnSpPr>
        <p:spPr>
          <a:xfrm flipH="1">
            <a:off x="4824606" y="5642938"/>
            <a:ext cx="129626" cy="301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99086" y="5410200"/>
            <a:ext cx="1532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58894" y="5550376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Rotation </a:t>
            </a:r>
          </a:p>
          <a:p>
            <a:r>
              <a:rPr lang="en-IN" dirty="0"/>
              <a:t>of Parent </a:t>
            </a:r>
            <a:r>
              <a:rPr lang="en-IN" b="1" dirty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810896" y="49530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0438" y="5638800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341808" y="5638800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7"/>
          </p:cNvCxnSpPr>
          <p:nvPr/>
        </p:nvCxnSpPr>
        <p:spPr>
          <a:xfrm flipH="1">
            <a:off x="7644644" y="5257206"/>
            <a:ext cx="243684" cy="43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1"/>
          </p:cNvCxnSpPr>
          <p:nvPr/>
        </p:nvCxnSpPr>
        <p:spPr>
          <a:xfrm>
            <a:off x="8140340" y="5257206"/>
            <a:ext cx="281388" cy="43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66556" y="59436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8453452" y="5975424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194708" y="49429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752600" y="4343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44953" y="1752600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26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756458" y="213360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286000" y="267173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323429" y="2667000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287370" y="2667000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2590206" y="2437806"/>
            <a:ext cx="243684" cy="286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085902" y="2437806"/>
            <a:ext cx="2813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491042" y="17435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FF0000"/>
                </a:solidFill>
              </a:rPr>
              <a:t>13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2743200" y="3124200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09800" y="35947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2590206" y="2975938"/>
            <a:ext cx="229788" cy="20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528487" y="3433138"/>
            <a:ext cx="291507" cy="21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99356" y="31242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600848" y="270300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442756" y="381381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099356" y="21336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570704" y="362384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B’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85800" y="3124200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L’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18272" y="2380616"/>
            <a:ext cx="8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Critical 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8906" y="1752600"/>
            <a:ext cx="435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3: Right Left Rotation</a:t>
            </a:r>
          </a:p>
          <a:p>
            <a:r>
              <a:rPr lang="en-IN" dirty="0"/>
              <a:t>Right Rotation of Right Child </a:t>
            </a:r>
            <a:r>
              <a:rPr lang="en-IN" b="1" dirty="0">
                <a:solidFill>
                  <a:srgbClr val="FF0000"/>
                </a:solidFill>
              </a:rPr>
              <a:t>26, </a:t>
            </a:r>
            <a:r>
              <a:rPr lang="en-IN" dirty="0"/>
              <a:t>Followed By</a:t>
            </a:r>
          </a:p>
          <a:p>
            <a:r>
              <a:rPr lang="en-IN" dirty="0"/>
              <a:t>Left Rotation of Parent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3389286" y="3581400"/>
            <a:ext cx="1435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198619" y="364055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Rotation </a:t>
            </a:r>
          </a:p>
          <a:p>
            <a:r>
              <a:rPr lang="en-IN" dirty="0"/>
              <a:t>of Right Child </a:t>
            </a:r>
            <a:r>
              <a:rPr lang="en-IN" b="1" dirty="0">
                <a:solidFill>
                  <a:srgbClr val="FF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5220096" y="3505200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638800" y="3886200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800600" y="313586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334000" y="2678668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849560" y="313586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5104806" y="2989318"/>
            <a:ext cx="305988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5662806" y="2989318"/>
            <a:ext cx="261524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5104806" y="3444806"/>
            <a:ext cx="189784" cy="11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1"/>
          </p:cNvCxnSpPr>
          <p:nvPr/>
        </p:nvCxnSpPr>
        <p:spPr>
          <a:xfrm>
            <a:off x="5546602" y="3814138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887500" y="3698175"/>
            <a:ext cx="1243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045556" y="3733576"/>
            <a:ext cx="147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Rotation </a:t>
            </a:r>
          </a:p>
          <a:p>
            <a:r>
              <a:rPr lang="en-IN" dirty="0"/>
              <a:t>of Parent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696200" y="3124200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114904" y="3516868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1"/>
          </p:cNvCxnSpPr>
          <p:nvPr/>
        </p:nvCxnSpPr>
        <p:spPr>
          <a:xfrm>
            <a:off x="8022706" y="3444806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7355775" y="3524517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051306" y="2673444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572896" y="3124200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1"/>
          </p:cNvCxnSpPr>
          <p:nvPr/>
        </p:nvCxnSpPr>
        <p:spPr>
          <a:xfrm>
            <a:off x="8386142" y="2977650"/>
            <a:ext cx="261524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7"/>
          </p:cNvCxnSpPr>
          <p:nvPr/>
        </p:nvCxnSpPr>
        <p:spPr>
          <a:xfrm flipH="1">
            <a:off x="8022706" y="2977650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7"/>
          </p:cNvCxnSpPr>
          <p:nvPr/>
        </p:nvCxnSpPr>
        <p:spPr>
          <a:xfrm flipH="1">
            <a:off x="7659981" y="3444806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204756" y="38100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8052356" y="31242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661956" y="34290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8433356" y="2633246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07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04800" y="3505200"/>
            <a:ext cx="1828800" cy="2590800"/>
            <a:chOff x="304800" y="3505200"/>
            <a:chExt cx="1828800" cy="25908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71600" y="3960485"/>
              <a:ext cx="241674" cy="154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90600" y="4570085"/>
              <a:ext cx="165474" cy="230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9600" y="5255885"/>
              <a:ext cx="165474" cy="306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743200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4384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10200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696200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48006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0104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53200" y="2590800"/>
            <a:ext cx="248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Worst search time cases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for Binary Search Tree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FF0000"/>
                </a:solidFill>
              </a:rPr>
              <a:t>64, 1, 44, 26, 13, 110, 98, 85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110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92825" y="2838154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1529" y="3230822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1"/>
          </p:cNvCxnSpPr>
          <p:nvPr/>
        </p:nvCxnSpPr>
        <p:spPr>
          <a:xfrm>
            <a:off x="819331" y="3158760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52400" y="323847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7931" y="2387398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280272" y="28194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7696" y="2806356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1182767" y="2691604"/>
            <a:ext cx="149699" cy="17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7"/>
          </p:cNvCxnSpPr>
          <p:nvPr/>
        </p:nvCxnSpPr>
        <p:spPr>
          <a:xfrm flipH="1">
            <a:off x="819331" y="2691604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7"/>
          </p:cNvCxnSpPr>
          <p:nvPr/>
        </p:nvCxnSpPr>
        <p:spPr>
          <a:xfrm flipH="1">
            <a:off x="456606" y="3158760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3567" y="32766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94022" y="3261600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1"/>
          </p:cNvCxnSpPr>
          <p:nvPr/>
        </p:nvCxnSpPr>
        <p:spPr>
          <a:xfrm>
            <a:off x="1584478" y="3123606"/>
            <a:ext cx="136267" cy="195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1557" y="17435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FF0000"/>
                </a:solidFill>
              </a:rPr>
              <a:t>98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4450" y="37331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7"/>
          </p:cNvCxnSpPr>
          <p:nvPr/>
        </p:nvCxnSpPr>
        <p:spPr>
          <a:xfrm flipH="1">
            <a:off x="1545982" y="3599607"/>
            <a:ext cx="174763" cy="20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3022" y="3236668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2488" y="325806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48266" y="2825578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6266" y="2819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9024" y="23622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31457" y="3752334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B’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1255" y="3276600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L’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1655" y="2514600"/>
            <a:ext cx="7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Critical 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0" y="1752600"/>
            <a:ext cx="4474495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Case 3: Right Left Rotation</a:t>
            </a:r>
          </a:p>
          <a:p>
            <a:r>
              <a:rPr lang="en-IN" dirty="0"/>
              <a:t>Right Rotation of Right Child </a:t>
            </a:r>
            <a:r>
              <a:rPr lang="en-IN" b="1" dirty="0">
                <a:solidFill>
                  <a:srgbClr val="FF0000"/>
                </a:solidFill>
              </a:rPr>
              <a:t>110, </a:t>
            </a:r>
            <a:r>
              <a:rPr lang="en-IN" dirty="0"/>
              <a:t>Followed By</a:t>
            </a:r>
          </a:p>
          <a:p>
            <a:r>
              <a:rPr lang="en-IN" dirty="0"/>
              <a:t>Left Rotation of Parent </a:t>
            </a:r>
            <a:r>
              <a:rPr lang="en-IN" b="1" dirty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362200" y="3271918"/>
            <a:ext cx="1061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7816" y="2679192"/>
            <a:ext cx="106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</a:t>
            </a:r>
          </a:p>
          <a:p>
            <a:pPr algn="ctr"/>
            <a:r>
              <a:rPr lang="en-IN" dirty="0"/>
              <a:t>Rotation </a:t>
            </a:r>
          </a:p>
          <a:p>
            <a:pPr algn="ctr"/>
            <a:r>
              <a:rPr lang="en-IN" dirty="0"/>
              <a:t>of Right </a:t>
            </a:r>
          </a:p>
          <a:p>
            <a:pPr algn="ctr"/>
            <a:r>
              <a:rPr lang="en-IN" dirty="0"/>
              <a:t>Child </a:t>
            </a:r>
            <a:r>
              <a:rPr lang="en-IN" b="1" dirty="0">
                <a:solidFill>
                  <a:srgbClr val="FF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889451" y="3203306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08155" y="3595974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1"/>
          </p:cNvCxnSpPr>
          <p:nvPr/>
        </p:nvCxnSpPr>
        <p:spPr>
          <a:xfrm>
            <a:off x="4215957" y="3523912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49026" y="3603623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44557" y="2752550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54322" y="3178456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1"/>
          </p:cNvCxnSpPr>
          <p:nvPr/>
        </p:nvCxnSpPr>
        <p:spPr>
          <a:xfrm>
            <a:off x="4579393" y="3056756"/>
            <a:ext cx="149699" cy="17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7"/>
          </p:cNvCxnSpPr>
          <p:nvPr/>
        </p:nvCxnSpPr>
        <p:spPr>
          <a:xfrm flipH="1">
            <a:off x="4215957" y="3056756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7"/>
          </p:cNvCxnSpPr>
          <p:nvPr/>
        </p:nvCxnSpPr>
        <p:spPr>
          <a:xfrm flipH="1">
            <a:off x="3853232" y="3523912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026876" y="3547530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1"/>
          </p:cNvCxnSpPr>
          <p:nvPr/>
        </p:nvCxnSpPr>
        <p:spPr>
          <a:xfrm>
            <a:off x="4981104" y="3488758"/>
            <a:ext cx="129530" cy="113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255476" y="40236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5358118" y="3849292"/>
            <a:ext cx="169318" cy="174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10200" y="3295471"/>
            <a:ext cx="1243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33874" y="2685871"/>
            <a:ext cx="1085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</a:t>
            </a:r>
          </a:p>
          <a:p>
            <a:pPr algn="ctr"/>
            <a:r>
              <a:rPr lang="en-IN" dirty="0"/>
              <a:t>Rotation </a:t>
            </a:r>
          </a:p>
          <a:p>
            <a:pPr algn="ctr"/>
            <a:r>
              <a:rPr lang="en-IN" dirty="0"/>
              <a:t>of </a:t>
            </a:r>
          </a:p>
          <a:p>
            <a:pPr algn="ctr"/>
            <a:r>
              <a:rPr lang="en-IN" dirty="0"/>
              <a:t>Parent </a:t>
            </a:r>
            <a:r>
              <a:rPr lang="en-IN" b="1" dirty="0">
                <a:solidFill>
                  <a:srgbClr val="FF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13651" y="3276600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91400" y="3897868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7340157" y="3597206"/>
            <a:ext cx="117093" cy="357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553200" y="3897868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582296" y="2590800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191896" y="3212068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7917132" y="2895006"/>
            <a:ext cx="349534" cy="38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7340157" y="2895006"/>
            <a:ext cx="324963" cy="45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6857406" y="3597206"/>
            <a:ext cx="230739" cy="35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7848996" y="3897868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553450" y="3871200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8056100" y="3527033"/>
            <a:ext cx="210566" cy="37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8518678" y="3527033"/>
            <a:ext cx="285358" cy="344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0767" y="3962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118967" y="3962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924800" y="4233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642967" y="4233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534400" y="3200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347567" y="32766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7957167" y="25570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28600" y="45382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85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28600" y="4538246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647284" y="5029200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095896" y="5574268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1"/>
          </p:cNvCxnSpPr>
          <p:nvPr/>
        </p:nvCxnSpPr>
        <p:spPr>
          <a:xfrm>
            <a:off x="1973790" y="5349806"/>
            <a:ext cx="187956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186833" y="5562600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15929" y="4614446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25529" y="5029200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550765" y="4918652"/>
            <a:ext cx="349534" cy="173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973790" y="4918652"/>
            <a:ext cx="324963" cy="17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7"/>
          </p:cNvCxnSpPr>
          <p:nvPr/>
        </p:nvCxnSpPr>
        <p:spPr>
          <a:xfrm flipH="1">
            <a:off x="1491039" y="5349806"/>
            <a:ext cx="230739" cy="267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476896" y="5575300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689733" y="5344165"/>
            <a:ext cx="210566" cy="23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895600" y="60314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1"/>
          </p:cNvCxnSpPr>
          <p:nvPr/>
        </p:nvCxnSpPr>
        <p:spPr>
          <a:xfrm>
            <a:off x="2813475" y="5877062"/>
            <a:ext cx="156538" cy="208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235172" y="57000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endCxn id="171" idx="0"/>
          </p:cNvCxnSpPr>
          <p:nvPr/>
        </p:nvCxnSpPr>
        <p:spPr>
          <a:xfrm>
            <a:off x="3200400" y="5355833"/>
            <a:ext cx="285358" cy="344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00400" y="6138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613767" y="57150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808735" y="558353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850409" y="561580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13599" y="559487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403967" y="5018442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3156474" y="5018442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80042" y="45720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29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FF0000"/>
                </a:solidFill>
              </a:rPr>
              <a:t>60,73,75,76,79,81,82,300,0,5,73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60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310" y="2209800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444" y="287019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73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19496" y="3352800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892904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1"/>
          </p:cNvCxnSpPr>
          <p:nvPr/>
        </p:nvCxnSpPr>
        <p:spPr>
          <a:xfrm>
            <a:off x="751192" y="3657006"/>
            <a:ext cx="166692" cy="28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74" y="39221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2496" y="33686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446204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75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06022" y="4462046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2552" y="1745397"/>
            <a:ext cx="0" cy="271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2290" y="48768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486906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58453" y="5298082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1"/>
          </p:cNvCxnSpPr>
          <p:nvPr/>
        </p:nvCxnSpPr>
        <p:spPr>
          <a:xfrm>
            <a:off x="636496" y="5181006"/>
            <a:ext cx="108440" cy="17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10994" y="5735394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1"/>
          </p:cNvCxnSpPr>
          <p:nvPr/>
        </p:nvCxnSpPr>
        <p:spPr>
          <a:xfrm>
            <a:off x="996948" y="5603814"/>
            <a:ext cx="93730" cy="18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7414" y="57476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29280" y="52979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53746" y="482794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59879" y="5562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60707" y="5672001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60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71800" y="5042394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4341" y="5542712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1"/>
          </p:cNvCxnSpPr>
          <p:nvPr/>
        </p:nvCxnSpPr>
        <p:spPr>
          <a:xfrm>
            <a:off x="3310295" y="5346600"/>
            <a:ext cx="93730" cy="24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707257" y="5562600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919746" y="5346600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87834" y="58793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51831" y="58668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017510" y="4736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740131" y="4461163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245743" y="2332000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8284" y="2824324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1"/>
          </p:cNvCxnSpPr>
          <p:nvPr/>
        </p:nvCxnSpPr>
        <p:spPr>
          <a:xfrm>
            <a:off x="2584238" y="2636206"/>
            <a:ext cx="93730" cy="24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81200" y="2852206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93689" y="2636206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44953" y="1752600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76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934096" y="3269856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1"/>
          </p:cNvCxnSpPr>
          <p:nvPr/>
        </p:nvCxnSpPr>
        <p:spPr>
          <a:xfrm>
            <a:off x="2929980" y="3136524"/>
            <a:ext cx="83800" cy="185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90610" y="3266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931898" y="27860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69812" y="2833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018133" y="22994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0950" y="175059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FF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237027" y="3708004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1"/>
          </p:cNvCxnSpPr>
          <p:nvPr/>
        </p:nvCxnSpPr>
        <p:spPr>
          <a:xfrm>
            <a:off x="3265792" y="3574062"/>
            <a:ext cx="50919" cy="199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73714" y="37177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7548" y="323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1453" y="2792776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74479" y="3276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77831" y="244560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75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561263" y="2311957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1"/>
          </p:cNvCxnSpPr>
          <p:nvPr/>
        </p:nvCxnSpPr>
        <p:spPr>
          <a:xfrm>
            <a:off x="5899758" y="2622720"/>
            <a:ext cx="75284" cy="24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296720" y="2838720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509209" y="2622720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95358" y="2819400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198289" y="3276600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1"/>
          </p:cNvCxnSpPr>
          <p:nvPr/>
        </p:nvCxnSpPr>
        <p:spPr>
          <a:xfrm>
            <a:off x="6227054" y="3123606"/>
            <a:ext cx="50919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555851" y="3271837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7"/>
          </p:cNvCxnSpPr>
          <p:nvPr/>
        </p:nvCxnSpPr>
        <p:spPr>
          <a:xfrm flipH="1">
            <a:off x="5887547" y="3123606"/>
            <a:ext cx="87495" cy="20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333692" y="32718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99552" y="33024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82593" y="2804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508201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51954" y="22663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947311" y="1756372"/>
            <a:ext cx="2834489" cy="27069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6781800" y="1752600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81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7305790" y="2243323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280047" y="223001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1"/>
          </p:cNvCxnSpPr>
          <p:nvPr/>
        </p:nvCxnSpPr>
        <p:spPr>
          <a:xfrm>
            <a:off x="7609996" y="2547529"/>
            <a:ext cx="204384" cy="24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7006958" y="2763529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7219447" y="2547529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734696" y="2744209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191896" y="3212068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1"/>
          </p:cNvCxnSpPr>
          <p:nvPr/>
        </p:nvCxnSpPr>
        <p:spPr>
          <a:xfrm>
            <a:off x="8066392" y="3048415"/>
            <a:ext cx="205188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315200" y="3196646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7"/>
          </p:cNvCxnSpPr>
          <p:nvPr/>
        </p:nvCxnSpPr>
        <p:spPr>
          <a:xfrm flipH="1">
            <a:off x="7646896" y="3048415"/>
            <a:ext cx="167484" cy="20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96696" y="3783996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8523592" y="3518677"/>
            <a:ext cx="170126" cy="279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229600" y="3783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7915090" y="32076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7070684" y="32088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8077200" y="2712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6777123" y="274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7654977" y="2216796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70386" y="5398741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8275014" y="4655162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266468" y="473173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737289" y="5202528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1"/>
          </p:cNvCxnSpPr>
          <p:nvPr/>
        </p:nvCxnSpPr>
        <p:spPr>
          <a:xfrm>
            <a:off x="5611785" y="5038875"/>
            <a:ext cx="205188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096000" y="5801408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6068985" y="5509137"/>
            <a:ext cx="224037" cy="30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4791557" y="5221794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91091" y="5773864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7"/>
          </p:cNvCxnSpPr>
          <p:nvPr/>
        </p:nvCxnSpPr>
        <p:spPr>
          <a:xfrm flipH="1">
            <a:off x="5146874" y="5038875"/>
            <a:ext cx="212899" cy="247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4713220" y="5537987"/>
            <a:ext cx="181642" cy="24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5150421" y="5740309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</p:cNvCxnSpPr>
          <p:nvPr/>
        </p:nvCxnSpPr>
        <p:spPr>
          <a:xfrm>
            <a:off x="5146874" y="5537987"/>
            <a:ext cx="92393" cy="24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2" name="Freeform 261"/>
          <p:cNvSpPr/>
          <p:nvPr/>
        </p:nvSpPr>
        <p:spPr>
          <a:xfrm>
            <a:off x="6935821" y="4212077"/>
            <a:ext cx="865762" cy="1050587"/>
          </a:xfrm>
          <a:custGeom>
            <a:avLst/>
            <a:gdLst>
              <a:gd name="connsiteX0" fmla="*/ 865762 w 865762"/>
              <a:gd name="connsiteY0" fmla="*/ 0 h 1050587"/>
              <a:gd name="connsiteX1" fmla="*/ 865762 w 865762"/>
              <a:gd name="connsiteY1" fmla="*/ 1050587 h 1050587"/>
              <a:gd name="connsiteX2" fmla="*/ 0 w 865762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1050587">
                <a:moveTo>
                  <a:pt x="865762" y="0"/>
                </a:moveTo>
                <a:lnTo>
                  <a:pt x="865762" y="1050587"/>
                </a:lnTo>
                <a:lnTo>
                  <a:pt x="0" y="105058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4296949" y="60139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5392135" y="60168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4506311" y="51927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6314062" y="6063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6073610" y="510843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685385" y="46796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2" grpId="0" animBg="1"/>
      <p:bldP spid="263" grpId="0"/>
      <p:bldP spid="264" grpId="0"/>
      <p:bldP spid="265" grpId="0"/>
      <p:bldP spid="266" grpId="0"/>
      <p:bldP spid="267" grpId="0"/>
      <p:bldP spid="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FF0000"/>
                </a:solidFill>
              </a:rPr>
              <a:t>60,73,75,76,79,81,82,300,0,5,73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82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7777" y="2140934"/>
            <a:ext cx="418704" cy="369332"/>
            <a:chOff x="2881979" y="3121265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322890" y="2517003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2514600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8" idx="5"/>
            <a:endCxn id="11" idx="1"/>
          </p:cNvCxnSpPr>
          <p:nvPr/>
        </p:nvCxnSpPr>
        <p:spPr>
          <a:xfrm>
            <a:off x="1273094" y="2448075"/>
            <a:ext cx="10199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600200" y="3059668"/>
            <a:ext cx="418704" cy="369332"/>
            <a:chOff x="3245695" y="3562478"/>
            <a:chExt cx="418704" cy="369332"/>
          </a:xfrm>
        </p:grpSpPr>
        <p:sp>
          <p:nvSpPr>
            <p:cNvPr id="15" name="Oval 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11" idx="5"/>
            <a:endCxn id="15" idx="0"/>
          </p:cNvCxnSpPr>
          <p:nvPr/>
        </p:nvCxnSpPr>
        <p:spPr>
          <a:xfrm>
            <a:off x="1627096" y="2821209"/>
            <a:ext cx="170126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2866" y="2526268"/>
            <a:ext cx="440239" cy="369332"/>
            <a:chOff x="2743339" y="5563807"/>
            <a:chExt cx="440239" cy="369332"/>
          </a:xfrm>
        </p:grpSpPr>
        <p:sp>
          <p:nvSpPr>
            <p:cNvPr id="19" name="Oval 1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400" y="2971800"/>
            <a:ext cx="440239" cy="369332"/>
            <a:chOff x="2750521" y="5569602"/>
            <a:chExt cx="440239" cy="369332"/>
          </a:xfrm>
        </p:grpSpPr>
        <p:sp>
          <p:nvSpPr>
            <p:cNvPr id="22" name="Oval 21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8" idx="3"/>
            <a:endCxn id="19" idx="7"/>
          </p:cNvCxnSpPr>
          <p:nvPr/>
        </p:nvCxnSpPr>
        <p:spPr>
          <a:xfrm flipH="1">
            <a:off x="808183" y="2448075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2" idx="0"/>
          </p:cNvCxnSpPr>
          <p:nvPr/>
        </p:nvCxnSpPr>
        <p:spPr>
          <a:xfrm flipH="1">
            <a:off x="374529" y="2842461"/>
            <a:ext cx="181642" cy="1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11730" y="2977551"/>
            <a:ext cx="418704" cy="369332"/>
            <a:chOff x="2598284" y="2678144"/>
            <a:chExt cx="418704" cy="369332"/>
          </a:xfrm>
        </p:grpSpPr>
        <p:sp>
          <p:nvSpPr>
            <p:cNvPr id="27" name="Oval 2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19" idx="5"/>
            <a:endCxn id="27" idx="1"/>
          </p:cNvCxnSpPr>
          <p:nvPr/>
        </p:nvCxnSpPr>
        <p:spPr>
          <a:xfrm>
            <a:off x="808183" y="2842461"/>
            <a:ext cx="8323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43496" y="3516702"/>
            <a:ext cx="418704" cy="369498"/>
            <a:chOff x="3245695" y="3562312"/>
            <a:chExt cx="418704" cy="369498"/>
          </a:xfrm>
        </p:grpSpPr>
        <p:sp>
          <p:nvSpPr>
            <p:cNvPr id="34" name="Oval 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15" idx="5"/>
            <a:endCxn id="34" idx="1"/>
          </p:cNvCxnSpPr>
          <p:nvPr/>
        </p:nvCxnSpPr>
        <p:spPr>
          <a:xfrm>
            <a:off x="1923228" y="3376806"/>
            <a:ext cx="91284" cy="20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3539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30825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1905000"/>
            <a:ext cx="89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23228" y="2668227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0469" y="273034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FF0000"/>
                </a:solidFill>
              </a:rPr>
              <a:t>79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37887" y="2133600"/>
            <a:ext cx="418704" cy="369332"/>
            <a:chOff x="2881979" y="3121265"/>
            <a:chExt cx="418704" cy="369332"/>
          </a:xfrm>
        </p:grpSpPr>
        <p:sp>
          <p:nvSpPr>
            <p:cNvPr id="43" name="Oval 4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66784" y="2501992"/>
            <a:ext cx="418704" cy="369332"/>
            <a:chOff x="5495274" y="2501992"/>
            <a:chExt cx="418704" cy="369332"/>
          </a:xfrm>
        </p:grpSpPr>
        <p:sp>
          <p:nvSpPr>
            <p:cNvPr id="45" name="Oval 44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3" idx="5"/>
            <a:endCxn id="45" idx="1"/>
          </p:cNvCxnSpPr>
          <p:nvPr/>
        </p:nvCxnSpPr>
        <p:spPr>
          <a:xfrm>
            <a:off x="4483204" y="24407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001206" y="3052334"/>
            <a:ext cx="418704" cy="369332"/>
            <a:chOff x="3245695" y="3562478"/>
            <a:chExt cx="418704" cy="369332"/>
          </a:xfrm>
        </p:grpSpPr>
        <p:sp>
          <p:nvSpPr>
            <p:cNvPr id="49" name="Oval 4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4986716" y="28138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62976" y="2518934"/>
            <a:ext cx="440239" cy="369332"/>
            <a:chOff x="2743339" y="5563807"/>
            <a:chExt cx="440239" cy="369332"/>
          </a:xfrm>
        </p:grpSpPr>
        <p:sp>
          <p:nvSpPr>
            <p:cNvPr id="53" name="Oval 52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62510" y="2964466"/>
            <a:ext cx="440239" cy="369332"/>
            <a:chOff x="2750521" y="5569602"/>
            <a:chExt cx="440239" cy="369332"/>
          </a:xfrm>
        </p:grpSpPr>
        <p:sp>
          <p:nvSpPr>
            <p:cNvPr id="56" name="Oval 55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43" idx="3"/>
            <a:endCxn id="53" idx="7"/>
          </p:cNvCxnSpPr>
          <p:nvPr/>
        </p:nvCxnSpPr>
        <p:spPr>
          <a:xfrm flipH="1">
            <a:off x="4018293" y="24407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56" idx="0"/>
          </p:cNvCxnSpPr>
          <p:nvPr/>
        </p:nvCxnSpPr>
        <p:spPr>
          <a:xfrm flipH="1">
            <a:off x="3584639" y="2835127"/>
            <a:ext cx="181642" cy="1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72110" y="2970217"/>
            <a:ext cx="418704" cy="369332"/>
            <a:chOff x="2598284" y="2678144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3" idx="5"/>
            <a:endCxn id="61" idx="1"/>
          </p:cNvCxnSpPr>
          <p:nvPr/>
        </p:nvCxnSpPr>
        <p:spPr>
          <a:xfrm>
            <a:off x="4018293" y="28351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467806" y="3025698"/>
            <a:ext cx="418704" cy="369332"/>
            <a:chOff x="3245695" y="3572389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45" idx="3"/>
            <a:endCxn id="71" idx="0"/>
          </p:cNvCxnSpPr>
          <p:nvPr/>
        </p:nvCxnSpPr>
        <p:spPr>
          <a:xfrm flipH="1">
            <a:off x="4664828" y="28138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52800" y="3288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038600" y="3276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572000" y="3288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267510" y="3276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38710" y="2514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19600" y="2514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591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47800" y="4114800"/>
            <a:ext cx="8805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8800" y="1745397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300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207796" y="1981508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717458" y="2349900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7533878" y="2288649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051880" y="290238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8037390" y="2661783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713650" y="2366842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13184" y="2812326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endCxn id="94" idx="7"/>
          </p:cNvCxnSpPr>
          <p:nvPr/>
        </p:nvCxnSpPr>
        <p:spPr>
          <a:xfrm flipH="1">
            <a:off x="7068967" y="2288649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6635313" y="2683035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22784" y="2818125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1"/>
          </p:cNvCxnSpPr>
          <p:nvPr/>
        </p:nvCxnSpPr>
        <p:spPr>
          <a:xfrm>
            <a:off x="7068967" y="2683035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518480" y="2873606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7715502" y="2661783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8392060" y="3377708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1"/>
          </p:cNvCxnSpPr>
          <p:nvPr/>
        </p:nvCxnSpPr>
        <p:spPr>
          <a:xfrm>
            <a:off x="8374908" y="3217380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6203406" y="3375569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6381606" y="3123914"/>
            <a:ext cx="127701" cy="25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53200" y="1736483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</a:t>
            </a:r>
            <a:r>
              <a:rPr lang="en-IN" sz="1600" b="1" dirty="0">
                <a:solidFill>
                  <a:srgbClr val="FF0000"/>
                </a:solidFill>
              </a:rPr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508114" y="33626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04689" y="34537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184584" y="27435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022784" y="31245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546474" y="32123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460874" y="28959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565584" y="22979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089584" y="22979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7556184" y="19053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5638800" y="1745397"/>
            <a:ext cx="0" cy="2369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7800" y="4110334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251812" y="4191000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761474" y="4559392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endCxn id="143" idx="1"/>
          </p:cNvCxnSpPr>
          <p:nvPr/>
        </p:nvCxnSpPr>
        <p:spPr>
          <a:xfrm>
            <a:off x="1577894" y="44981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2095896" y="5111873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2081406" y="48712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757666" y="457633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501129" y="5029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57200" y="5029200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endCxn id="151" idx="7"/>
          </p:cNvCxnSpPr>
          <p:nvPr/>
        </p:nvCxnSpPr>
        <p:spPr>
          <a:xfrm flipH="1">
            <a:off x="1112983" y="44981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679329" y="4892527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1066800" y="5027617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1"/>
          </p:cNvCxnSpPr>
          <p:nvPr/>
        </p:nvCxnSpPr>
        <p:spPr>
          <a:xfrm>
            <a:off x="1112983" y="48925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1562496" y="5083098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1759518" y="48712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2436076" y="5587200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1"/>
          </p:cNvCxnSpPr>
          <p:nvPr/>
        </p:nvCxnSpPr>
        <p:spPr>
          <a:xfrm>
            <a:off x="2418924" y="5426872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28600" y="5560888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00" y="5333406"/>
            <a:ext cx="146523" cy="22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634200" y="6015340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1"/>
          </p:cNvCxnSpPr>
          <p:nvPr/>
        </p:nvCxnSpPr>
        <p:spPr>
          <a:xfrm>
            <a:off x="532806" y="5866806"/>
            <a:ext cx="153588" cy="2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50325" y="60499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53340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-83360" y="4495800"/>
            <a:ext cx="84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209800" y="4154269"/>
            <a:ext cx="664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Left Right Rotation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Left Rotation</a:t>
            </a:r>
            <a:r>
              <a:rPr lang="en-US" dirty="0"/>
              <a:t> of Left Child</a:t>
            </a:r>
            <a:r>
              <a:rPr lang="en-US" dirty="0">
                <a:solidFill>
                  <a:srgbClr val="FF0000"/>
                </a:solidFill>
              </a:rPr>
              <a:t> 0</a:t>
            </a:r>
            <a:r>
              <a:rPr lang="en-US" dirty="0"/>
              <a:t>, Followed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Right Rotation</a:t>
            </a:r>
            <a:r>
              <a:rPr lang="en-US" dirty="0"/>
              <a:t> of Parent </a:t>
            </a:r>
            <a:r>
              <a:rPr lang="en-US" b="1" dirty="0">
                <a:solidFill>
                  <a:srgbClr val="FF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5214212" y="4572000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723874" y="4940392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endCxn id="196" idx="1"/>
          </p:cNvCxnSpPr>
          <p:nvPr/>
        </p:nvCxnSpPr>
        <p:spPr>
          <a:xfrm>
            <a:off x="5540294" y="48791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6058296" y="5492873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6043806" y="52522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4720066" y="495733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4463529" y="5410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4419600" y="5407636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endCxn id="204" idx="7"/>
          </p:cNvCxnSpPr>
          <p:nvPr/>
        </p:nvCxnSpPr>
        <p:spPr>
          <a:xfrm flipH="1">
            <a:off x="5075383" y="48791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4641729" y="5273527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5029200" y="5408617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1"/>
          </p:cNvCxnSpPr>
          <p:nvPr/>
        </p:nvCxnSpPr>
        <p:spPr>
          <a:xfrm>
            <a:off x="5075383" y="52735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5524896" y="5464098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5721918" y="52522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398476" y="5968200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1"/>
          </p:cNvCxnSpPr>
          <p:nvPr/>
        </p:nvCxnSpPr>
        <p:spPr>
          <a:xfrm>
            <a:off x="6381324" y="5807872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191000" y="5941888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4369200" y="5714406"/>
            <a:ext cx="146523" cy="22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4658519" y="5910096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4767735" y="5714406"/>
            <a:ext cx="102693" cy="208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7085717" y="4744058"/>
            <a:ext cx="0" cy="1766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085717" y="4754192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048242" y="5080870"/>
            <a:ext cx="2060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</a:t>
            </a:r>
          </a:p>
          <a:p>
            <a:pPr algn="ctr"/>
            <a:r>
              <a:rPr lang="en-IN" sz="2200" b="1" dirty="0">
                <a:solidFill>
                  <a:srgbClr val="FF0000"/>
                </a:solidFill>
              </a:rPr>
              <a:t>73 </a:t>
            </a:r>
          </a:p>
          <a:p>
            <a:pPr algn="ctr"/>
            <a:r>
              <a:rPr lang="en-IN" sz="2200" dirty="0"/>
              <a:t>as duplicate key </a:t>
            </a:r>
          </a:p>
          <a:p>
            <a:pPr algn="ctr"/>
            <a:r>
              <a:rPr lang="en-IN" sz="2200" dirty="0"/>
              <a:t>found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9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2" grpId="0"/>
      <p:bldP spid="38" grpId="0"/>
      <p:bldP spid="39" grpId="0"/>
      <p:bldP spid="36" grpId="0"/>
      <p:bldP spid="4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09800"/>
          </a:xfrm>
        </p:spPr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FF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replaced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FF0000"/>
                </a:solidFill>
              </a:rPr>
              <a:t>In-Order successor </a:t>
            </a:r>
            <a:r>
              <a:rPr lang="en-US" dirty="0"/>
              <a:t>and its </a:t>
            </a:r>
            <a:r>
              <a:rPr lang="en-US" b="1" dirty="0">
                <a:solidFill>
                  <a:srgbClr val="FF0000"/>
                </a:solidFill>
              </a:rPr>
              <a:t>In-Order successor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deleted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FF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FF0000"/>
                </a:solidFill>
              </a:rPr>
              <a:t>revisit every node </a:t>
            </a:r>
            <a:r>
              <a:rPr lang="en-US" dirty="0"/>
              <a:t>on the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point of deletion </a:t>
            </a:r>
            <a:r>
              <a:rPr lang="en-US" dirty="0" err="1"/>
              <a:t>upto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43400" y="3490881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3696" y="3969155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2696" y="4493149"/>
            <a:ext cx="418704" cy="369332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2400" y="4481481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81896" y="5091081"/>
            <a:ext cx="418704" cy="369332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67696" y="3959749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0" y="4481481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62600" y="4416949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67696" y="5091081"/>
            <a:ext cx="418704" cy="369332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58296" y="5091081"/>
            <a:ext cx="418704" cy="369332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7"/>
          </p:cNvCxnSpPr>
          <p:nvPr/>
        </p:nvCxnSpPr>
        <p:spPr>
          <a:xfrm flipH="1">
            <a:off x="3883912" y="3796481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1"/>
          </p:cNvCxnSpPr>
          <p:nvPr/>
        </p:nvCxnSpPr>
        <p:spPr>
          <a:xfrm>
            <a:off x="4675096" y="3796481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7"/>
          </p:cNvCxnSpPr>
          <p:nvPr/>
        </p:nvCxnSpPr>
        <p:spPr>
          <a:xfrm flipH="1">
            <a:off x="3492768" y="4276887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1"/>
          </p:cNvCxnSpPr>
          <p:nvPr/>
        </p:nvCxnSpPr>
        <p:spPr>
          <a:xfrm>
            <a:off x="3883912" y="4276887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7"/>
          </p:cNvCxnSpPr>
          <p:nvPr/>
        </p:nvCxnSpPr>
        <p:spPr>
          <a:xfrm flipH="1">
            <a:off x="4903696" y="4276887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1"/>
          </p:cNvCxnSpPr>
          <p:nvPr/>
        </p:nvCxnSpPr>
        <p:spPr>
          <a:xfrm>
            <a:off x="5398976" y="4276887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1"/>
          </p:cNvCxnSpPr>
          <p:nvPr/>
        </p:nvCxnSpPr>
        <p:spPr>
          <a:xfrm>
            <a:off x="4294096" y="4802183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1"/>
          </p:cNvCxnSpPr>
          <p:nvPr/>
        </p:nvCxnSpPr>
        <p:spPr>
          <a:xfrm>
            <a:off x="4903696" y="4788891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1"/>
          </p:cNvCxnSpPr>
          <p:nvPr/>
        </p:nvCxnSpPr>
        <p:spPr>
          <a:xfrm>
            <a:off x="5893880" y="4724359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42235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93010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091145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818842" y="4481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21719" y="45106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35755" y="45154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949476" y="43993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65905" y="39589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17970" y="39532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724400" y="34178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1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3104" y="1066800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" y="1545074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" y="2069068"/>
            <a:ext cx="418704" cy="369332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2104" y="2057400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71600" y="2667000"/>
            <a:ext cx="418704" cy="369332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535668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61704" y="2057400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52304" y="1992868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2667000"/>
            <a:ext cx="418704" cy="369332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0" y="2667000"/>
            <a:ext cx="418704" cy="369332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873616" y="1372400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1664800" y="13724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482472" y="1852806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873616" y="1852806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1893400" y="18528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388680" y="18528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1283800" y="2378102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1893400" y="2364810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2883584" y="2300278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290" y="3176819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149332" y="3516868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9" y="924128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1014" y="4044243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FF0000"/>
                </a:solidFill>
              </a:rPr>
              <a:t>28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409304" y="4278868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600" y="4757142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5281136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28304" y="5269468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47800" y="5879068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33600" y="4747736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37904" y="5269468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628504" y="5204936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33600" y="5879068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124200" y="5879068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949816" y="4584468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1741000" y="458446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558672" y="5064874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949816" y="5064874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1969600" y="506487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2464880" y="506487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1360000" y="5590170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1969600" y="5576878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2959784" y="5512346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402535" y="4285306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640188" y="5269468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285690" y="6107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114490" y="6172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620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3820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97149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50489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71290" y="4736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504890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52600" y="4202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3910519" y="4046706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13340" y="91440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FF0000"/>
                </a:solidFill>
              </a:rPr>
              <a:t>30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019800" y="1219200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20096" y="1697474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839096" y="2221468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638800" y="2209800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58296" y="2819400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744096" y="1688068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248400" y="2209800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239000" y="2145268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734696" y="2819400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5560312" y="1524800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6351496" y="15248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5169168" y="2005206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5560312" y="2005206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6580096" y="20052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7075376" y="20052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5970496" y="2530502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7570280" y="2452678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019800" y="1219220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8128502" y="28142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10290" y="2069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21577" y="16118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6492084" y="3355334"/>
            <a:ext cx="0" cy="105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480767" y="3420083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FF0000"/>
                </a:solidFill>
              </a:rPr>
              <a:t>32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5828904" y="4355068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029200" y="4833342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648200" y="5357336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47904" y="5345668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67400" y="5955268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553200" y="4823936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57504" y="5345668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048104" y="5281136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5369416" y="4660668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6160600" y="466066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4978272" y="5141074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5369416" y="5141074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6389200" y="514107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6884480" y="514107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5779600" y="5666370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238690" y="601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419600" y="5410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171890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6467290" y="5345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7457890" y="5345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4004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7010400" y="4800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5578630" y="4355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86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3104" y="1066800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4296" y="1545074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800" y="2062344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5296" y="2057400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535668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61704" y="2057400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52304" y="1992868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064512" y="1372400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1664800" y="13724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634872" y="1852806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064512" y="1852806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1893400" y="18528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388680" y="18528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490" y="2665790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205690" y="2376478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34794" y="944240"/>
            <a:ext cx="14418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4400" y="2614136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2954185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81887" y="955343"/>
            <a:ext cx="3439235" cy="2538484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34214" y="4051478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5406" y="4529752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5910" y="5047022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06406" y="5042078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58510" y="4520346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62814" y="5042078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53414" y="4977546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1265622" y="4357078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1865910" y="435707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835982" y="4837484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1265622" y="4837484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2094510" y="483748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2589790" y="483748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28600" y="5650468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06800" y="5361156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3393" y="3492495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24000" y="4050268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23690" y="5638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44630" y="5029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570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144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01830" y="4495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581090" y="449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301720" y="4038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521122" y="3493827"/>
            <a:ext cx="0" cy="2906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16323" y="96507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FF0000"/>
                </a:solidFill>
              </a:rPr>
              <a:t>74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344214" y="107967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35406" y="155795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315910" y="207522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16406" y="207027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68510" y="154854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563414" y="200574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075622" y="1385278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675910" y="138527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645982" y="1865684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075622" y="1865684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399790" y="186568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038600" y="267866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216800" y="2389356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343939" y="1066800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68235" y="155381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724090" y="2678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044920" y="2057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476690" y="2057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502120" y="1524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290" y="1524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826177" y="10668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7527073" y="1761893"/>
            <a:ext cx="847493" cy="2341756"/>
          </a:xfrm>
          <a:custGeom>
            <a:avLst/>
            <a:gdLst>
              <a:gd name="connsiteX0" fmla="*/ 0 w 847493"/>
              <a:gd name="connsiteY0" fmla="*/ 0 h 2341756"/>
              <a:gd name="connsiteX1" fmla="*/ 847493 w 847493"/>
              <a:gd name="connsiteY1" fmla="*/ 0 h 2341756"/>
              <a:gd name="connsiteX2" fmla="*/ 847493 w 847493"/>
              <a:gd name="connsiteY2" fmla="*/ 1906858 h 2341756"/>
              <a:gd name="connsiteX3" fmla="*/ 412595 w 847493"/>
              <a:gd name="connsiteY3" fmla="*/ 2341756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493" h="2341756">
                <a:moveTo>
                  <a:pt x="0" y="0"/>
                </a:moveTo>
                <a:lnTo>
                  <a:pt x="847493" y="0"/>
                </a:lnTo>
                <a:lnTo>
                  <a:pt x="847493" y="1906858"/>
                </a:lnTo>
                <a:lnTo>
                  <a:pt x="412595" y="234175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24600" y="2667000"/>
            <a:ext cx="1806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</a:t>
            </a:r>
          </a:p>
          <a:p>
            <a:r>
              <a:rPr lang="en-US" b="1" dirty="0"/>
              <a:t>Right Rotation of</a:t>
            </a:r>
          </a:p>
          <a:p>
            <a:r>
              <a:rPr lang="en-US" b="1" dirty="0"/>
              <a:t>Node </a:t>
            </a:r>
            <a:r>
              <a:rPr lang="en-US" b="1" dirty="0">
                <a:solidFill>
                  <a:srgbClr val="FF0000"/>
                </a:solidFill>
              </a:rPr>
              <a:t>75</a:t>
            </a:r>
            <a:r>
              <a:rPr lang="en-US" dirty="0"/>
              <a:t>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28546" y="4360657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628144" y="5134373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439296" y="5138958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4958216" y="4668389"/>
            <a:ext cx="658534" cy="52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5868762" y="4668389"/>
            <a:ext cx="650218" cy="52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038600" y="5802868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4216800" y="5448507"/>
            <a:ext cx="489404" cy="36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7058372" y="5762380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867400" y="5810152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6198680" y="5450131"/>
            <a:ext cx="320300" cy="417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6770992" y="5450131"/>
            <a:ext cx="357172" cy="36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5057986" y="3469555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3710553" y="5845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561275" y="5828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7449071" y="57745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349720" y="5042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6767092" y="5110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5960376" y="42443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4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4" grpId="0" animBg="1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FF0000"/>
                </a:solidFill>
              </a:rPr>
              <a:t>basis of</a:t>
            </a:r>
            <a:r>
              <a:rPr lang="en-US" dirty="0"/>
              <a:t> the knowledge available on the </a:t>
            </a:r>
            <a:r>
              <a:rPr lang="en-US" b="1" dirty="0">
                <a:solidFill>
                  <a:srgbClr val="FF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FF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FF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higher in ranking</a:t>
            </a:r>
            <a:r>
              <a:rPr lang="en-US" dirty="0"/>
              <a:t> but </a:t>
            </a:r>
            <a:r>
              <a:rPr lang="en-US" b="1" dirty="0">
                <a:solidFill>
                  <a:srgbClr val="FF0000"/>
                </a:solidFill>
              </a:rPr>
              <a:t>less in probability</a:t>
            </a:r>
            <a:r>
              <a:rPr lang="en-US" dirty="0"/>
              <a:t> 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41084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13143" y="205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2309191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3299791" y="4114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2156791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099891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5890591" y="311094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5052391" y="4114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6781800" y="411148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2764476" y="2512685"/>
            <a:ext cx="1426782" cy="68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4568428" y="2512685"/>
            <a:ext cx="1400278" cy="67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2764476" y="3579485"/>
            <a:ext cx="613430" cy="61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2612076" y="4570085"/>
            <a:ext cx="765830" cy="46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3755076" y="4570085"/>
            <a:ext cx="422930" cy="537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5507676" y="3566233"/>
            <a:ext cx="461030" cy="626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6345876" y="3566233"/>
            <a:ext cx="514039" cy="62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9568" y="2099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7656" y="306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3558" y="3048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21034" y="4117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8922" y="5064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4439" y="5150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9193" y="4615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96496" y="4671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5049" y="1436137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5098272" y="1620803"/>
            <a:ext cx="2116777" cy="66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6587008" y="1620803"/>
            <a:ext cx="628041" cy="14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2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8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52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1333500" y="1257300"/>
            <a:ext cx="4191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2514600" y="1257300"/>
            <a:ext cx="5715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419100" y="1943100"/>
            <a:ext cx="3429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1524000" y="1943100"/>
            <a:ext cx="3429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3657600" y="2019300"/>
            <a:ext cx="2667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2628900" y="2019300"/>
            <a:ext cx="2667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54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62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6858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5715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6248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5981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5435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7512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8001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343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52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05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53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43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65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4914900" y="3684032"/>
            <a:ext cx="647700" cy="6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3924300" y="4533900"/>
            <a:ext cx="4191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2895600" y="5295900"/>
            <a:ext cx="4572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5105400" y="4533900"/>
            <a:ext cx="4191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6324600" y="3684032"/>
            <a:ext cx="609600" cy="6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7505700" y="4533900"/>
            <a:ext cx="350067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14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binary tree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FF0000"/>
                </a:solidFill>
              </a:rPr>
              <a:t>contains only one record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AVL tree is</a:t>
            </a:r>
            <a:r>
              <a:rPr lang="en-US" dirty="0"/>
              <a:t> commonly </a:t>
            </a:r>
            <a:r>
              <a:rPr lang="en-US" b="1" dirty="0">
                <a:solidFill>
                  <a:srgbClr val="FF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huge volume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FF0000"/>
                </a:solidFill>
              </a:rPr>
              <a:t>search tree </a:t>
            </a: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 be 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primary memory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FF0000"/>
                </a:solidFill>
              </a:rPr>
              <a:t>secondary storage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FF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2552700" y="4340382"/>
            <a:ext cx="13335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4076700" y="4568982"/>
            <a:ext cx="2667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5029200" y="4568982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5486400" y="4340382"/>
            <a:ext cx="9144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0255" y="5558135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17106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FF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FF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FF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one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FF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FF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FF0000"/>
                </a:solidFill>
              </a:rPr>
              <a:t>longest path in its right</a:t>
            </a:r>
            <a:r>
              <a:rPr lang="en-IN" b="1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one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FF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FF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FF0000"/>
                </a:solidFill>
              </a:rPr>
              <a:t>both the right and left sub-trees</a:t>
            </a:r>
            <a:r>
              <a:rPr lang="en-IN" dirty="0"/>
              <a:t> 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FF0000"/>
                </a:solidFill>
              </a:rPr>
              <a:t>Unbalanced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M- way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FF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FF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FF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FF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FF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FF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571500" y="3959382"/>
            <a:ext cx="13335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95500" y="4187982"/>
            <a:ext cx="2667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4187982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505200" y="3959382"/>
            <a:ext cx="9144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3048000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4186535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3352800" y="3278833"/>
            <a:ext cx="2133600" cy="37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4648200" y="4416582"/>
            <a:ext cx="838200" cy="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order M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M-way</a:t>
            </a:r>
            <a:r>
              <a:rPr lang="en-US" dirty="0"/>
              <a:t> 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FF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FF0000"/>
                </a:solidFill>
              </a:rPr>
              <a:t>(M-1)/2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FF0000"/>
                </a:solidFill>
              </a:rPr>
              <a:t>leaves</a:t>
            </a:r>
            <a:r>
              <a:rPr lang="en-US" dirty="0"/>
              <a:t> are at the </a:t>
            </a:r>
            <a:r>
              <a:rPr lang="en-US" b="1" dirty="0">
                <a:solidFill>
                  <a:srgbClr val="FF0000"/>
                </a:solidFill>
              </a:rPr>
              <a:t>same 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FF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FF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FF0000"/>
                </a:solidFill>
              </a:rPr>
              <a:t>‘t-1’ keys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of the nodes are stored in </a:t>
            </a:r>
            <a:r>
              <a:rPr lang="en-US" b="1" dirty="0">
                <a:solidFill>
                  <a:srgbClr val="FF0000"/>
                </a:solidFill>
              </a:rPr>
              <a:t>ascending 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2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0988" y="4493914"/>
            <a:ext cx="762000" cy="76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65388" y="4721382"/>
            <a:ext cx="4953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36938" y="4721382"/>
            <a:ext cx="47531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1388" y="4722514"/>
            <a:ext cx="228600" cy="53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22913" y="4492782"/>
            <a:ext cx="371475" cy="76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2388" y="5135646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1620" y="51401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6020" y="51401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6220" y="5140111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6820" y="51401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858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608332"/>
            <a:ext cx="8763000" cy="3716268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P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 P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……… 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baseline="-25000" dirty="0" err="1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33600" y="1326766"/>
            <a:ext cx="762000" cy="76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48000" y="1554234"/>
            <a:ext cx="4953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19550" y="1554234"/>
            <a:ext cx="47531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1555366"/>
            <a:ext cx="228600" cy="53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05525" y="1325634"/>
            <a:ext cx="371475" cy="76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96849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4232" y="197296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8632" y="197296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8832" y="1972963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9432" y="19729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103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83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1905000" y="1524000"/>
            <a:ext cx="19812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723900" y="2514600"/>
            <a:ext cx="647700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71650" y="2743200"/>
            <a:ext cx="133350" cy="851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2438400" y="2514600"/>
            <a:ext cx="533400" cy="1080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4495800" y="1524000"/>
            <a:ext cx="20574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4514850" y="2590800"/>
            <a:ext cx="1123950" cy="100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5562600" y="2819400"/>
            <a:ext cx="685800" cy="77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6781800" y="2819400"/>
            <a:ext cx="76200" cy="75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7467600" y="2590800"/>
            <a:ext cx="649587" cy="989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7000" y="4719935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37958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NULL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construct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FF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FF0000"/>
                </a:solidFill>
              </a:rPr>
              <a:t>correct leaf</a:t>
            </a:r>
            <a:r>
              <a:rPr lang="en-US" dirty="0"/>
              <a:t> 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FF0000"/>
                </a:solidFill>
              </a:rPr>
              <a:t>inserted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FF0000"/>
                </a:solidFill>
              </a:rPr>
              <a:t>split node</a:t>
            </a:r>
            <a:r>
              <a:rPr lang="en-US" dirty="0"/>
              <a:t> into two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08496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100" y="218939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7774" y="32721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5901" y="2651063"/>
            <a:ext cx="381000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5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704850" y="41910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2019300" y="41910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10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4616" y="213360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0400" y="2286000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7000" y="2590800"/>
            <a:ext cx="381000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5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77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5772150" y="39624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7086600" y="39624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3733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67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7315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1143000" y="1371600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2743200" y="1600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4533900" y="1600200"/>
            <a:ext cx="1143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5105400" y="1600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5867400" y="13716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00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2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276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5334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315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914400" y="42672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2438400" y="4495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4191000" y="4495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5105400" y="44958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5867400" y="42672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14416" y="304353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4953000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276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334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15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914400" y="12192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2438400" y="1447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4191000" y="1447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5105400" y="14478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5867400" y="12192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14416" y="259080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33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3429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5486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7467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990600" y="36576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2743200" y="3886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4343400" y="38862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5257800" y="38862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6019800" y="36576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07642" y="4343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7199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8200" y="4038600"/>
            <a:ext cx="269442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763000" cy="808037"/>
          </a:xfrm>
        </p:spPr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29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86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467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571500" y="1295400"/>
            <a:ext cx="27813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2743200" y="15240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4343400" y="15240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257800" y="15240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6019800" y="12954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9842" y="106680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174" y="990600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8758" y="990601"/>
            <a:ext cx="307542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562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657600" y="5562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562600" y="5562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7391400" y="5562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1790700" y="4876800"/>
            <a:ext cx="20955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2628900" y="4648200"/>
            <a:ext cx="342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4572000" y="4648200"/>
            <a:ext cx="952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6153150" y="4876800"/>
            <a:ext cx="28575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6781800" y="4648200"/>
            <a:ext cx="14097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71600" y="44196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24500" y="44196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386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2000250" y="3810000"/>
            <a:ext cx="20383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4876800" y="3810000"/>
            <a:ext cx="12763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43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1562100" y="1528465"/>
            <a:ext cx="2152360" cy="45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8600" y="556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71600" y="556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647700" y="4648200"/>
            <a:ext cx="723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FF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" y="2133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are asked to </a:t>
            </a:r>
            <a:r>
              <a:rPr lang="en-US" sz="2400" b="1" dirty="0">
                <a:solidFill>
                  <a:srgbClr val="FF0000"/>
                </a:solidFill>
              </a:rPr>
              <a:t>create 5 Order Tree (5 Way Tree)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maximum 4 records</a:t>
            </a:r>
            <a:r>
              <a:rPr lang="en-US" sz="2400" dirty="0"/>
              <a:t> 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3124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718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50818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0159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78259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3359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40459" y="3810000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90500" y="449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50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96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818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3359" y="44958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00" y="5181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174" y="58629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132971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49183" y="5867400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0283" y="5867400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34984" y="506237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2449233" y="5290974"/>
            <a:ext cx="28575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3382683" y="5290974"/>
            <a:ext cx="289859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19600" y="4495800"/>
            <a:ext cx="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44958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49160" y="5834226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1200" y="5834226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57800" y="50292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5017780" y="5257800"/>
            <a:ext cx="240020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5905499" y="5257800"/>
            <a:ext cx="263396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81800" y="4495800"/>
            <a:ext cx="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1800" y="44958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58001" y="5834226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01000" y="5834226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629939" y="50292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  <a:endCxn id="50" idx="0"/>
          </p:cNvCxnSpPr>
          <p:nvPr/>
        </p:nvCxnSpPr>
        <p:spPr>
          <a:xfrm flipH="1">
            <a:off x="7317375" y="5257800"/>
            <a:ext cx="312564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8277638" y="5257800"/>
            <a:ext cx="246375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2002522" y="2393674"/>
            <a:ext cx="311513" cy="44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2008584" y="3106060"/>
            <a:ext cx="305451" cy="39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583443" y="3106060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77318" y="20684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56084" y="276804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258239" y="27808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522684" y="34753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818084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808684" y="34997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713184" y="3093252"/>
            <a:ext cx="398696" cy="382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381288" y="2393674"/>
            <a:ext cx="351826" cy="43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710563" y="17636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543458" y="25436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428373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932074" y="2476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759570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962090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6729864" y="1901875"/>
            <a:ext cx="745612" cy="54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5510664" y="2740184"/>
            <a:ext cx="651716" cy="43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6966540" y="2716441"/>
            <a:ext cx="508936" cy="460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7744884" y="2716441"/>
            <a:ext cx="416392" cy="516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04660" y="1576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185460" y="24149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7419680" y="2391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2954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9718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677604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1054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438480" y="3862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6428404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8458200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4485980" y="2740184"/>
            <a:ext cx="755276" cy="43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5510664" y="1901875"/>
            <a:ext cx="949792" cy="56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5628980" y="3502075"/>
            <a:ext cx="3986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6618904" y="3502075"/>
            <a:ext cx="212932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8430684" y="3502075"/>
            <a:ext cx="218016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6437905" y="12718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4620684" y="3502075"/>
            <a:ext cx="3986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28880" y="3862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7648280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7838780" y="3502075"/>
            <a:ext cx="322496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05572" y="45662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7973484" y="4187321"/>
            <a:ext cx="222588" cy="378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7452925" y="2071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4201169" y="28633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7559925" y="3569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5061450" y="2122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600280" y="40584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5209880" y="40526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6195625" y="40526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7744884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8638158" y="42209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6160595" y="2830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6717526" y="2833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8229600" y="28389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3352800" y="5257800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619064" y="1230270"/>
            <a:ext cx="0" cy="3716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FF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773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1" y="3319626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31962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101" y="25146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10" name="Straight Arrow Connector 9"/>
          <p:cNvCxnSpPr>
            <a:stCxn id="9" idx="1"/>
            <a:endCxn id="7" idx="0"/>
          </p:cNvCxnSpPr>
          <p:nvPr/>
        </p:nvCxnSpPr>
        <p:spPr>
          <a:xfrm flipH="1">
            <a:off x="764175" y="2743200"/>
            <a:ext cx="416926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8" idx="0"/>
          </p:cNvCxnSpPr>
          <p:nvPr/>
        </p:nvCxnSpPr>
        <p:spPr>
          <a:xfrm>
            <a:off x="1828800" y="2743200"/>
            <a:ext cx="342900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350" y="4068417"/>
            <a:ext cx="8728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981200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2068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0401" y="3472026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3472026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6700" y="26670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3638551" y="2895600"/>
            <a:ext cx="438149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4724399" y="2895600"/>
            <a:ext cx="352427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8501" y="3074313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4665" y="3398440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72200" y="3472026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48501" y="2667000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6610350" y="2895600"/>
            <a:ext cx="43815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49898" y="3465444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01000" y="3465444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7486651" y="3124200"/>
            <a:ext cx="3579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7924800" y="2895600"/>
            <a:ext cx="547481" cy="569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600" y="4068417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439" y="5715000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4909974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38589" y="5138574"/>
            <a:ext cx="88541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78137" y="5708418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29238" y="5708418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1550680" y="5367174"/>
            <a:ext cx="41147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2400299" y="5138574"/>
            <a:ext cx="709820" cy="569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76600" y="5257800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41917" y="5654265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198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876800" y="572158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57150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5715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772400" y="5715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5314950" y="4876800"/>
            <a:ext cx="704850" cy="8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6239943" y="5105400"/>
            <a:ext cx="198957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6953250" y="5105400"/>
            <a:ext cx="24765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7467600" y="4876800"/>
            <a:ext cx="8001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FF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" y="1981200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3,4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590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3664182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3315" y="3657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12" name="Straight Arrow Connector 11"/>
          <p:cNvCxnSpPr>
            <a:stCxn id="7" idx="1"/>
            <a:endCxn id="8" idx="0"/>
          </p:cNvCxnSpPr>
          <p:nvPr/>
        </p:nvCxnSpPr>
        <p:spPr>
          <a:xfrm flipH="1">
            <a:off x="857250" y="2819400"/>
            <a:ext cx="895350" cy="8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065858" y="3048000"/>
            <a:ext cx="124892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2628900" y="3048000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0"/>
          </p:cNvCxnSpPr>
          <p:nvPr/>
        </p:nvCxnSpPr>
        <p:spPr>
          <a:xfrm>
            <a:off x="3200400" y="2819400"/>
            <a:ext cx="8763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01" y="3048000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2178" y="3617844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67400" y="25907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89115" y="3657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104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772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06278" y="3657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00600" y="3657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29" name="Straight Arrow Connector 28"/>
          <p:cNvCxnSpPr>
            <a:stCxn id="22" idx="1"/>
            <a:endCxn id="27" idx="0"/>
          </p:cNvCxnSpPr>
          <p:nvPr/>
        </p:nvCxnSpPr>
        <p:spPr>
          <a:xfrm flipH="1">
            <a:off x="5105400" y="2819399"/>
            <a:ext cx="7620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5811078" y="3047999"/>
            <a:ext cx="437322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6561658" y="3047999"/>
            <a:ext cx="67742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00900" y="3047999"/>
            <a:ext cx="304800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5" idx="0"/>
          </p:cNvCxnSpPr>
          <p:nvPr/>
        </p:nvCxnSpPr>
        <p:spPr>
          <a:xfrm>
            <a:off x="7696200" y="2819399"/>
            <a:ext cx="8763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8844" y="4338935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844" y="4338935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33800" y="45719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29000" y="56388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95800" y="56388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77000" y="5638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192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1524000" y="4800599"/>
            <a:ext cx="22098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2590800" y="5029199"/>
            <a:ext cx="1485900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3801543" y="5029199"/>
            <a:ext cx="701738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>
            <a:off x="5068956" y="5029199"/>
            <a:ext cx="236883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5562600" y="4800599"/>
            <a:ext cx="19812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FF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21335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2895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28956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2895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895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2895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13" name="Straight Arrow Connector 12"/>
          <p:cNvCxnSpPr>
            <a:stCxn id="7" idx="1"/>
            <a:endCxn id="12" idx="0"/>
          </p:cNvCxnSpPr>
          <p:nvPr/>
        </p:nvCxnSpPr>
        <p:spPr>
          <a:xfrm flipH="1">
            <a:off x="1524000" y="2362199"/>
            <a:ext cx="220980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2590800" y="2590799"/>
            <a:ext cx="1447800" cy="304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3801543" y="2580859"/>
            <a:ext cx="662433" cy="314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5105400" y="2590799"/>
            <a:ext cx="200439" cy="304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0"/>
          </p:cNvCxnSpPr>
          <p:nvPr/>
        </p:nvCxnSpPr>
        <p:spPr>
          <a:xfrm>
            <a:off x="5562600" y="2362199"/>
            <a:ext cx="209550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07075" y="2522785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90758" y="2829339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3810000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3836313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3095" y="3752577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55212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14600" y="5181600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71323" y="5181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88715" y="5943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99723" y="59436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09800" y="594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71600" y="594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2200" y="5943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15200" y="5943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38" name="Straight Arrow Connector 37"/>
          <p:cNvCxnSpPr>
            <a:stCxn id="28" idx="1"/>
            <a:endCxn id="29" idx="0"/>
          </p:cNvCxnSpPr>
          <p:nvPr/>
        </p:nvCxnSpPr>
        <p:spPr>
          <a:xfrm flipH="1">
            <a:off x="2853271" y="4780722"/>
            <a:ext cx="1413929" cy="40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3"/>
            <a:endCxn id="30" idx="0"/>
          </p:cNvCxnSpPr>
          <p:nvPr/>
        </p:nvCxnSpPr>
        <p:spPr>
          <a:xfrm>
            <a:off x="4800600" y="4780722"/>
            <a:ext cx="1475962" cy="40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1"/>
            <a:endCxn id="34" idx="0"/>
          </p:cNvCxnSpPr>
          <p:nvPr/>
        </p:nvCxnSpPr>
        <p:spPr>
          <a:xfrm flipH="1">
            <a:off x="1676400" y="5410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33" idx="0"/>
          </p:cNvCxnSpPr>
          <p:nvPr/>
        </p:nvCxnSpPr>
        <p:spPr>
          <a:xfrm flipH="1">
            <a:off x="2514600" y="5638800"/>
            <a:ext cx="33867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3"/>
            <a:endCxn id="31" idx="0"/>
          </p:cNvCxnSpPr>
          <p:nvPr/>
        </p:nvCxnSpPr>
        <p:spPr>
          <a:xfrm>
            <a:off x="3191942" y="5410200"/>
            <a:ext cx="169316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  <a:endCxn id="32" idx="0"/>
          </p:cNvCxnSpPr>
          <p:nvPr/>
        </p:nvCxnSpPr>
        <p:spPr>
          <a:xfrm flipH="1">
            <a:off x="5209762" y="5410200"/>
            <a:ext cx="561561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35" idx="0"/>
          </p:cNvCxnSpPr>
          <p:nvPr/>
        </p:nvCxnSpPr>
        <p:spPr>
          <a:xfrm>
            <a:off x="6276562" y="5638800"/>
            <a:ext cx="40087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3"/>
            <a:endCxn id="36" idx="0"/>
          </p:cNvCxnSpPr>
          <p:nvPr/>
        </p:nvCxnSpPr>
        <p:spPr>
          <a:xfrm>
            <a:off x="6781800" y="5410200"/>
            <a:ext cx="1038639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5"/>
            <a:endCxn id="9" idx="1"/>
          </p:cNvCxnSpPr>
          <p:nvPr/>
        </p:nvCxnSpPr>
        <p:spPr>
          <a:xfrm>
            <a:off x="2002522" y="1973205"/>
            <a:ext cx="311513" cy="44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3"/>
            <a:endCxn id="11" idx="0"/>
          </p:cNvCxnSpPr>
          <p:nvPr/>
        </p:nvCxnSpPr>
        <p:spPr>
          <a:xfrm flipH="1">
            <a:off x="2008584" y="2685591"/>
            <a:ext cx="305451" cy="39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5"/>
            <a:endCxn id="12" idx="1"/>
          </p:cNvCxnSpPr>
          <p:nvPr/>
        </p:nvCxnSpPr>
        <p:spPr>
          <a:xfrm>
            <a:off x="2583443" y="2685591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77318" y="1648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056084" y="2347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58239" y="2360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202443" y="37705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818084" y="30847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808684" y="307930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1381288" y="1973205"/>
            <a:ext cx="351826" cy="43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75"/>
          <p:cNvSpPr txBox="1"/>
          <p:nvPr/>
        </p:nvSpPr>
        <p:spPr>
          <a:xfrm>
            <a:off x="1710563" y="99060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16" name="TextBox 182"/>
          <p:cNvSpPr txBox="1"/>
          <p:nvPr/>
        </p:nvSpPr>
        <p:spPr>
          <a:xfrm>
            <a:off x="2543458" y="21231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" name="TextBox 183"/>
          <p:cNvSpPr txBox="1"/>
          <p:nvPr/>
        </p:nvSpPr>
        <p:spPr>
          <a:xfrm>
            <a:off x="1946882" y="3964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5"/>
          <p:cNvSpPr txBox="1"/>
          <p:nvPr/>
        </p:nvSpPr>
        <p:spPr>
          <a:xfrm>
            <a:off x="932074" y="20555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92"/>
          <p:cNvSpPr txBox="1"/>
          <p:nvPr/>
        </p:nvSpPr>
        <p:spPr>
          <a:xfrm>
            <a:off x="1759570" y="2741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3"/>
          <p:cNvSpPr txBox="1"/>
          <p:nvPr/>
        </p:nvSpPr>
        <p:spPr>
          <a:xfrm>
            <a:off x="2962090" y="274138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2" idx="3"/>
            <a:endCxn id="10" idx="7"/>
          </p:cNvCxnSpPr>
          <p:nvPr/>
        </p:nvCxnSpPr>
        <p:spPr>
          <a:xfrm flipH="1">
            <a:off x="2527647" y="3404512"/>
            <a:ext cx="336833" cy="421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43400" y="990600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67400" y="17358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27" name="Straight Arrow Connector 26"/>
          <p:cNvCxnSpPr>
            <a:stCxn id="26" idx="5"/>
            <a:endCxn id="29" idx="1"/>
          </p:cNvCxnSpPr>
          <p:nvPr/>
        </p:nvCxnSpPr>
        <p:spPr>
          <a:xfrm>
            <a:off x="6192604" y="2061073"/>
            <a:ext cx="367309" cy="448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5"/>
            <a:endCxn id="30" idx="1"/>
          </p:cNvCxnSpPr>
          <p:nvPr/>
        </p:nvCxnSpPr>
        <p:spPr>
          <a:xfrm>
            <a:off x="6829321" y="2778882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4117" y="24536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7054562" y="317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TextBox 183"/>
          <p:cNvSpPr txBox="1"/>
          <p:nvPr/>
        </p:nvSpPr>
        <p:spPr>
          <a:xfrm>
            <a:off x="7391400" y="34011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183"/>
          <p:cNvSpPr txBox="1"/>
          <p:nvPr/>
        </p:nvSpPr>
        <p:spPr>
          <a:xfrm>
            <a:off x="6858000" y="23343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175"/>
          <p:cNvSpPr txBox="1"/>
          <p:nvPr/>
        </p:nvSpPr>
        <p:spPr>
          <a:xfrm>
            <a:off x="5814045" y="99060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2034" y="4800600"/>
            <a:ext cx="90585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300" dirty="0"/>
              <a:t>Sometimes tree becomes unbalanced by inserting or deleting any node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/>
              <a:t>Then based on position of insertion, we need to rotate the </a:t>
            </a:r>
            <a:br>
              <a:rPr lang="en-IN" sz="2300" dirty="0"/>
            </a:br>
            <a:r>
              <a:rPr lang="en-IN" sz="2300" dirty="0"/>
              <a:t>unbalanced node 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b="1" dirty="0">
                <a:solidFill>
                  <a:srgbClr val="FF0000"/>
                </a:solidFill>
              </a:rPr>
              <a:t>Rotation</a:t>
            </a:r>
            <a:r>
              <a:rPr lang="en-IN" sz="2300" dirty="0"/>
              <a:t> is the </a:t>
            </a:r>
            <a:r>
              <a:rPr lang="en-IN" sz="2300" b="1" dirty="0">
                <a:solidFill>
                  <a:srgbClr val="FF0000"/>
                </a:solidFill>
              </a:rPr>
              <a:t>process</a:t>
            </a:r>
            <a:r>
              <a:rPr lang="en-IN" sz="2300" dirty="0">
                <a:solidFill>
                  <a:srgbClr val="FF0000"/>
                </a:solidFill>
              </a:rPr>
              <a:t> </a:t>
            </a:r>
            <a:r>
              <a:rPr lang="en-IN" sz="2300" dirty="0"/>
              <a:t>to </a:t>
            </a:r>
            <a:r>
              <a:rPr lang="en-IN" sz="2300" b="1" dirty="0">
                <a:solidFill>
                  <a:srgbClr val="FF0000"/>
                </a:solidFill>
              </a:rPr>
              <a:t>make tree balanced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6" grpId="0" animBg="1"/>
      <p:bldP spid="29" grpId="0" animBg="1"/>
      <p:bldP spid="30" grpId="0" animBg="1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133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Detach</a:t>
            </a:r>
            <a:r>
              <a:rPr lang="en-IN" dirty="0"/>
              <a:t> left child’s right sub-tree</a:t>
            </a:r>
            <a:endParaRPr lang="en-IN" b="1" dirty="0"/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FF0000"/>
                </a:solidFill>
              </a:rPr>
              <a:t>left child </a:t>
            </a:r>
            <a:r>
              <a:rPr lang="en-IN" dirty="0"/>
              <a:t>to be the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parent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right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left child’s old right sub-tree </a:t>
            </a:r>
            <a:r>
              <a:rPr lang="en-IN" dirty="0"/>
              <a:t>as </a:t>
            </a:r>
            <a:r>
              <a:rPr lang="en-IN" b="1" dirty="0">
                <a:solidFill>
                  <a:srgbClr val="FF0000"/>
                </a:solidFill>
              </a:rPr>
              <a:t>left sub-tree of new right child</a:t>
            </a:r>
          </a:p>
          <a:p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1976146" y="3714377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kumimoji="0" lang="gu-I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1241706" y="434414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2770540" y="4329149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732095" y="5078872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1796283" y="515384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267450" y="582859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1714346" y="4200197"/>
            <a:ext cx="343738" cy="227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2449784" y="4200197"/>
            <a:ext cx="401693" cy="21292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1008884" y="4829964"/>
            <a:ext cx="313761" cy="24890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1714346" y="4829964"/>
            <a:ext cx="359725" cy="3248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545238" y="5564692"/>
            <a:ext cx="267796" cy="2639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977" y="33528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5840" y="38494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576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6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09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39920" y="3352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5029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5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" y="4267200"/>
            <a:ext cx="3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5180" y="48884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94731" y="368805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7" name="Oval 46"/>
          <p:cNvSpPr/>
          <p:nvPr/>
        </p:nvSpPr>
        <p:spPr>
          <a:xfrm>
            <a:off x="6285131" y="4380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5715000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49" name="Oval 48"/>
          <p:cNvSpPr/>
          <p:nvPr/>
        </p:nvSpPr>
        <p:spPr>
          <a:xfrm>
            <a:off x="6970931" y="509797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0" name="Straight Arrow Connector 29"/>
          <p:cNvCxnSpPr>
            <a:stCxn id="6" idx="3"/>
            <a:endCxn id="47" idx="7"/>
          </p:cNvCxnSpPr>
          <p:nvPr/>
        </p:nvCxnSpPr>
        <p:spPr>
          <a:xfrm flipH="1">
            <a:off x="6709065" y="4111986"/>
            <a:ext cx="258401" cy="34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7"/>
          </p:cNvCxnSpPr>
          <p:nvPr/>
        </p:nvCxnSpPr>
        <p:spPr>
          <a:xfrm flipH="1">
            <a:off x="6138934" y="4804065"/>
            <a:ext cx="218932" cy="37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67600" y="4343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8037731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54" name="Straight Arrow Connector 53"/>
          <p:cNvCxnSpPr>
            <a:stCxn id="6" idx="5"/>
            <a:endCxn id="51" idx="1"/>
          </p:cNvCxnSpPr>
          <p:nvPr/>
        </p:nvCxnSpPr>
        <p:spPr>
          <a:xfrm>
            <a:off x="7318665" y="4111986"/>
            <a:ext cx="221670" cy="30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1"/>
          </p:cNvCxnSpPr>
          <p:nvPr/>
        </p:nvCxnSpPr>
        <p:spPr>
          <a:xfrm>
            <a:off x="7891534" y="4767334"/>
            <a:ext cx="218932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7"/>
          </p:cNvCxnSpPr>
          <p:nvPr/>
        </p:nvCxnSpPr>
        <p:spPr>
          <a:xfrm flipH="1">
            <a:off x="7394865" y="4767334"/>
            <a:ext cx="145470" cy="403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564127" y="56267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10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652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62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986651" y="43663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153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80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609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133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Detach</a:t>
            </a:r>
            <a:r>
              <a:rPr lang="en-IN" dirty="0"/>
              <a:t> left child’s right sub-tree</a:t>
            </a:r>
            <a:endParaRPr lang="en-IN" b="1" dirty="0"/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FF0000"/>
                </a:solidFill>
              </a:rPr>
              <a:t>left child </a:t>
            </a:r>
            <a:r>
              <a:rPr lang="en-IN" dirty="0"/>
              <a:t>to be the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parent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right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left child’s old right sub-tree </a:t>
            </a:r>
            <a:r>
              <a:rPr lang="en-IN" dirty="0"/>
              <a:t>as </a:t>
            </a:r>
            <a:r>
              <a:rPr lang="en-IN" b="1" dirty="0">
                <a:solidFill>
                  <a:srgbClr val="FF0000"/>
                </a:solidFill>
              </a:rPr>
              <a:t>left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6" name="Oval 5"/>
          <p:cNvSpPr/>
          <p:nvPr/>
        </p:nvSpPr>
        <p:spPr>
          <a:xfrm>
            <a:off x="24384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7" name="Oval 6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8" name="Oval 7"/>
          <p:cNvSpPr/>
          <p:nvPr/>
        </p:nvSpPr>
        <p:spPr>
          <a:xfrm>
            <a:off x="17526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6744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988685" y="4646285"/>
            <a:ext cx="308630" cy="46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1674485" y="4646285"/>
            <a:ext cx="156230" cy="46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1"/>
          </p:cNvCxnSpPr>
          <p:nvPr/>
        </p:nvCxnSpPr>
        <p:spPr>
          <a:xfrm>
            <a:off x="22840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51054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1054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4028" y="424883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6333" y="42672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3505200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73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6002" y="5840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492702" y="5484485"/>
            <a:ext cx="118813" cy="35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887" y="5925235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81" y="51054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51054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1781" y="4248835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1200" y="42672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3486835"/>
            <a:ext cx="1209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FF0000"/>
                </a:solidFill>
              </a:rPr>
              <a:t>Critical Node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3800" y="3884285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3619500" y="564031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42" name="Oval 41"/>
          <p:cNvSpPr/>
          <p:nvPr/>
        </p:nvSpPr>
        <p:spPr>
          <a:xfrm>
            <a:off x="65532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43" name="Oval 42"/>
          <p:cNvSpPr/>
          <p:nvPr/>
        </p:nvSpPr>
        <p:spPr>
          <a:xfrm>
            <a:off x="59436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44" name="Straight Arrow Connector 43"/>
          <p:cNvCxnSpPr>
            <a:stCxn id="42" idx="3"/>
            <a:endCxn id="43" idx="7"/>
          </p:cNvCxnSpPr>
          <p:nvPr/>
        </p:nvCxnSpPr>
        <p:spPr>
          <a:xfrm flipH="1">
            <a:off x="63988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10200" y="5078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5676900" y="4646285"/>
            <a:ext cx="344815" cy="43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390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52" name="Oval 51"/>
          <p:cNvSpPr/>
          <p:nvPr/>
        </p:nvSpPr>
        <p:spPr>
          <a:xfrm>
            <a:off x="78486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53" name="Straight Arrow Connector 52"/>
          <p:cNvCxnSpPr>
            <a:stCxn id="51" idx="5"/>
            <a:endCxn id="52" idx="1"/>
          </p:cNvCxnSpPr>
          <p:nvPr/>
        </p:nvCxnSpPr>
        <p:spPr>
          <a:xfrm>
            <a:off x="7694285" y="4646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1"/>
          </p:cNvCxnSpPr>
          <p:nvPr/>
        </p:nvCxnSpPr>
        <p:spPr>
          <a:xfrm>
            <a:off x="7008485" y="3884285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629400" y="49436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58" name="Straight Arrow Connector 57"/>
          <p:cNvCxnSpPr>
            <a:stCxn id="51" idx="3"/>
            <a:endCxn id="56" idx="7"/>
          </p:cNvCxnSpPr>
          <p:nvPr/>
        </p:nvCxnSpPr>
        <p:spPr>
          <a:xfrm flipH="1">
            <a:off x="7084685" y="4646285"/>
            <a:ext cx="232430" cy="37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18133" y="534566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386639" y="520450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32733" y="5375701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664356" y="4323120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938651" y="432312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261133" y="345006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593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Detach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FF0000"/>
                </a:solidFill>
              </a:rPr>
              <a:t>right child </a:t>
            </a:r>
            <a:r>
              <a:rPr lang="en-IN" dirty="0"/>
              <a:t>to be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 old parent</a:t>
            </a:r>
            <a:r>
              <a:rPr lang="en-IN" dirty="0"/>
              <a:t> onto</a:t>
            </a:r>
            <a:r>
              <a:rPr lang="en-IN" b="1" dirty="0">
                <a:solidFill>
                  <a:srgbClr val="FF0000"/>
                </a:solidFill>
              </a:rPr>
              <a:t> left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 old right child’s old left sub-tree</a:t>
            </a:r>
            <a:r>
              <a:rPr lang="en-IN" dirty="0"/>
              <a:t> as </a:t>
            </a:r>
            <a:r>
              <a:rPr lang="en-IN" b="1" dirty="0">
                <a:solidFill>
                  <a:srgbClr val="FF0000"/>
                </a:solidFill>
              </a:rPr>
              <a:t>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3505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685800" y="4227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1447800" y="4227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066800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1828800" y="51053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934135" y="39291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490734" y="3929134"/>
            <a:ext cx="205401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1315135" y="4651665"/>
            <a:ext cx="205400" cy="45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1871734" y="4651665"/>
            <a:ext cx="205401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94131" y="58279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2252734" y="5529333"/>
            <a:ext cx="89732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76290" y="5117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9529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14290" y="3516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51435" y="58790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5105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580" y="5181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7400" y="42598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" y="4267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77" y="31242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5378" y="40018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29000" y="4724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3800" y="55993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6934200" y="3505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7" name="Oval 36"/>
          <p:cNvSpPr/>
          <p:nvPr/>
        </p:nvSpPr>
        <p:spPr>
          <a:xfrm>
            <a:off x="7351931" y="438286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7358134" y="3929134"/>
            <a:ext cx="242132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96200" y="51054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7775865" y="4806802"/>
            <a:ext cx="168670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85131" y="4267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5904131" y="4989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6152466" y="46911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6709065" y="3929134"/>
            <a:ext cx="297870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66815" y="497806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6709065" y="4691134"/>
            <a:ext cx="206085" cy="286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89621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53090" y="5193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192869" y="5226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73901" y="42913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0025" y="4432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45064" y="35009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4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766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FF0000"/>
                </a:solidFill>
              </a:rPr>
              <a:t>Left sub-tree</a:t>
            </a:r>
            <a:r>
              <a:rPr lang="en-IN" b="1" dirty="0"/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FF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FF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FF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764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11745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15555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528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1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7"/>
          </p:cNvCxnSpPr>
          <p:nvPr/>
        </p:nvCxnSpPr>
        <p:spPr>
          <a:xfrm flipH="1">
            <a:off x="3231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1"/>
          </p:cNvCxnSpPr>
          <p:nvPr/>
        </p:nvCxnSpPr>
        <p:spPr>
          <a:xfrm>
            <a:off x="3612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88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57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7"/>
          </p:cNvCxnSpPr>
          <p:nvPr/>
        </p:nvCxnSpPr>
        <p:spPr>
          <a:xfrm flipH="1">
            <a:off x="5517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1"/>
          </p:cNvCxnSpPr>
          <p:nvPr/>
        </p:nvCxnSpPr>
        <p:spPr>
          <a:xfrm>
            <a:off x="5898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96200" y="4943475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772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75753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79563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4582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8337363" y="5660838"/>
            <a:ext cx="165474" cy="251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38800" y="591203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7"/>
          </p:cNvCxnSpPr>
          <p:nvPr/>
        </p:nvCxnSpPr>
        <p:spPr>
          <a:xfrm flipH="1">
            <a:off x="5898963" y="5670363"/>
            <a:ext cx="165474" cy="2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3231963" y="56703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34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7"/>
          </p:cNvCxnSpPr>
          <p:nvPr/>
        </p:nvCxnSpPr>
        <p:spPr>
          <a:xfrm flipH="1">
            <a:off x="793563" y="56703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384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82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18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7761" y="44196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95958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517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- 3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53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3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26446</TotalTime>
  <Words>3484</Words>
  <Application>Microsoft Office PowerPoint</Application>
  <PresentationFormat>On-screen Show (4:3)</PresentationFormat>
  <Paragraphs>1328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Open Sans Extrabold</vt:lpstr>
      <vt:lpstr>Wingdings</vt:lpstr>
      <vt:lpstr>Office Theme</vt:lpstr>
      <vt:lpstr>PowerPoint Presentation</vt:lpstr>
      <vt:lpstr>Balanced Tree</vt:lpstr>
      <vt:lpstr>Height Balanced Tree (AVL Tree)</vt:lpstr>
      <vt:lpstr>AVL Tree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Construct M-Way Tree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 Nonlinear Data Structure - Balanced Tree (Height / Weight Balanced) Multiway Search Tree (B-Tree) - Darshan Institute of Engineering and Technology</dc:title>
  <dc:creator>Darshan Institute of Engg. &amp; Tech.</dc:creator>
  <cp:lastModifiedBy>Naimish Vadodariya</cp:lastModifiedBy>
  <cp:revision>7152</cp:revision>
  <dcterms:created xsi:type="dcterms:W3CDTF">2013-05-17T03:00:03Z</dcterms:created>
  <dcterms:modified xsi:type="dcterms:W3CDTF">2019-10-03T02:40:18Z</dcterms:modified>
</cp:coreProperties>
</file>