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21" r:id="rId2"/>
    <p:sldId id="288" r:id="rId3"/>
    <p:sldId id="289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8" r:id="rId30"/>
    <p:sldId id="319" r:id="rId31"/>
    <p:sldId id="320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E8+XKc4WbW7m1F+zZ6beg==" hashData="B4DNOLW2p7wTxlNCkn7foaYMTul6+84gvFymhM0MWYVIobhWxpUqJoskBBNKawLYDFcJ/042V1eYLRDQlnzdY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E40524"/>
    <a:srgbClr val="7D7D8F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- 3: Graph </a:t>
            </a:r>
            <a:r>
              <a:rPr lang="en-US" sz="1800" baseline="0" noProof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Non Li</a:t>
            </a:r>
            <a:r>
              <a:rPr lang="en-US" dirty="0"/>
              <a:t>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Dr. </a:t>
              </a:r>
              <a:r>
                <a:rPr lang="en-US" sz="2000" b="1" dirty="0" err="1"/>
                <a:t>Pradyumansinh</a:t>
              </a:r>
              <a:r>
                <a:rPr lang="en-US" sz="2000" b="1" dirty="0"/>
                <a:t> </a:t>
              </a:r>
              <a:r>
                <a:rPr lang="en-US" sz="2000" b="1" dirty="0" err="1"/>
                <a:t>Jadeja</a:t>
              </a:r>
              <a:endParaRPr lang="en-US" sz="20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4" y="5225106"/>
              <a:ext cx="3816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9879461848</a:t>
              </a:r>
            </a:p>
            <a:p>
              <a:r>
                <a:rPr lang="en-US" dirty="0"/>
                <a:t>     pradyuman.jadeja@darshan.ac.in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59595B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115763"/>
                <a:chOff x="-19391" y="1011603"/>
                <a:chExt cx="5278947" cy="1115763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50148"/>
                  <a:ext cx="4181886" cy="10772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3130702</a:t>
                  </a:r>
                </a:p>
                <a:p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Structure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43141" y="2295942"/>
                <a:ext cx="549565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- 3</a:t>
                </a:r>
                <a:br>
                  <a:rPr lang="en-US" sz="6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</a:br>
                <a:r>
                  <a:rPr lang="en-US" sz="4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Graph</a:t>
                </a:r>
                <a:endParaRPr lang="en-US" sz="30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  <a:p>
                <a:r>
                  <a:rPr lang="en-US" sz="2800" b="1" dirty="0">
                    <a:solidFill>
                      <a:srgbClr val="03A9F4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Non-Linear Data Structure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9167"/>
          <a:stretch/>
        </p:blipFill>
        <p:spPr>
          <a:xfrm rot="2467786">
            <a:off x="4819690" y="1829231"/>
            <a:ext cx="4419009" cy="13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9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828800"/>
          </a:xfrm>
        </p:spPr>
        <p:txBody>
          <a:bodyPr/>
          <a:lstStyle/>
          <a:p>
            <a:r>
              <a:rPr lang="en-US" dirty="0"/>
              <a:t>It is like preorder traversal of tree</a:t>
            </a:r>
          </a:p>
          <a:p>
            <a:r>
              <a:rPr lang="en-US" dirty="0"/>
              <a:t>Traversal can start from any vertex V</a:t>
            </a:r>
            <a:r>
              <a:rPr lang="en-US" baseline="-25000" dirty="0"/>
              <a:t>i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visited and then all vertices adjacent to V</a:t>
            </a:r>
            <a:r>
              <a:rPr lang="en-US" baseline="-25000" dirty="0"/>
              <a:t>i</a:t>
            </a:r>
            <a:r>
              <a:rPr lang="en-US" dirty="0"/>
              <a:t> 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524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066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1242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5181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667000" y="5181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1600200" y="586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477604" y="3238500"/>
            <a:ext cx="1122596" cy="4748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1981200" y="3238500"/>
            <a:ext cx="1198796" cy="4748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342900" y="4038600"/>
            <a:ext cx="322496" cy="1198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992204" y="4038600"/>
            <a:ext cx="322496" cy="1198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800100" y="5562600"/>
            <a:ext cx="800100" cy="495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1981200" y="5562600"/>
            <a:ext cx="876300" cy="495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1392004" y="3373204"/>
            <a:ext cx="263992" cy="797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1925404" y="3373204"/>
            <a:ext cx="340192" cy="797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934804" y="4495800"/>
            <a:ext cx="322496" cy="741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2400300" y="4495800"/>
            <a:ext cx="322496" cy="741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71800" y="25908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9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13396" y="3440668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5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4200" y="42672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23848" y="362234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6564573" y="4312693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429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658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91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25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58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25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8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75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1174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8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5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23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66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08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23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99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124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981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1696804" y="1392004"/>
            <a:ext cx="3401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2306404" y="1392004"/>
            <a:ext cx="4163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1104900" y="19254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1696804" y="1925404"/>
            <a:ext cx="2462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2552700" y="1925404"/>
            <a:ext cx="1700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2992204" y="19254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1104900" y="2590800"/>
            <a:ext cx="8763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1943100" y="2590800"/>
            <a:ext cx="938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2306404" y="2590800"/>
            <a:ext cx="2462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2362200" y="2590800"/>
            <a:ext cx="9525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30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757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2133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1438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3463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2667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1082208" y="5118100"/>
            <a:ext cx="4036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1755308" y="5118100"/>
            <a:ext cx="434088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1082208" y="5689600"/>
            <a:ext cx="356744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1819952" y="5689600"/>
            <a:ext cx="369444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2514600" y="5554896"/>
            <a:ext cx="94864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2458804" y="5689600"/>
            <a:ext cx="2639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3048000" y="5689600"/>
            <a:ext cx="471044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90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391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5829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6220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6915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7455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8001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5581652" y="2251486"/>
            <a:ext cx="303446" cy="4384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6210302" y="2116782"/>
            <a:ext cx="704849" cy="16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6019802" y="2307282"/>
            <a:ext cx="390727" cy="7407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6545233" y="2308903"/>
            <a:ext cx="560418" cy="794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7781052" y="2307282"/>
            <a:ext cx="410448" cy="7965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6601029" y="3238500"/>
            <a:ext cx="85481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7296151" y="2116782"/>
            <a:ext cx="704849" cy="16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6019802" y="16764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0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353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671206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014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357272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45802" y="3865602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50363" y="3865602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27674" y="3865602"/>
            <a:ext cx="4299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646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6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3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80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451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013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90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505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257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780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287672" y="5334000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820241" y="5334000"/>
            <a:ext cx="388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14338" y="5334000"/>
            <a:ext cx="360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781183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109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61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66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752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895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51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091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FF0000"/>
                </a:solidFill>
              </a:rPr>
              <a:t>starts</a:t>
            </a:r>
            <a:r>
              <a:rPr lang="en-US" dirty="0"/>
              <a:t> from vertex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 is marked as </a:t>
            </a:r>
            <a:r>
              <a:rPr lang="en-US" b="1" dirty="0">
                <a:solidFill>
                  <a:srgbClr val="FF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FF0000"/>
                </a:solidFill>
              </a:rPr>
              <a:t>vertices adjacent to V</a:t>
            </a:r>
            <a:r>
              <a:rPr lang="en-US" b="1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visited next</a:t>
            </a:r>
          </a:p>
          <a:p>
            <a:pPr lvl="0"/>
            <a:r>
              <a:rPr lang="en-US" dirty="0"/>
              <a:t>Let vertices adjacent to V</a:t>
            </a:r>
            <a:r>
              <a:rPr lang="en-US" baseline="-25000" dirty="0"/>
              <a:t>0</a:t>
            </a:r>
            <a:r>
              <a:rPr lang="en-US" dirty="0"/>
              <a:t> are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and V</a:t>
            </a:r>
            <a:r>
              <a:rPr lang="en-US" baseline="-25000" dirty="0"/>
              <a:t>4</a:t>
            </a:r>
            <a:r>
              <a:rPr lang="en-US" dirty="0"/>
              <a:t> are marked visited</a:t>
            </a:r>
          </a:p>
          <a:p>
            <a:r>
              <a:rPr lang="en-US" dirty="0"/>
              <a:t>All unvisited vertices adjacent to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 are visited next</a:t>
            </a:r>
          </a:p>
          <a:p>
            <a:r>
              <a:rPr lang="en-US" dirty="0"/>
              <a:t>The method </a:t>
            </a:r>
            <a:r>
              <a:rPr lang="en-US" b="1" dirty="0">
                <a:solidFill>
                  <a:srgbClr val="FF0000"/>
                </a:solidFill>
              </a:rPr>
              <a:t>continuous until all vertices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visited</a:t>
            </a:r>
          </a:p>
          <a:p>
            <a:r>
              <a:rPr lang="en-US" dirty="0"/>
              <a:t>The algorithm for BFS has to maintain a list of vertices which have been visited but not explored for adjacent vertices</a:t>
            </a:r>
          </a:p>
          <a:p>
            <a:r>
              <a:rPr lang="en-US" dirty="0"/>
              <a:t>The vertices which have been visited but not explored for adjacent vertices can be stored in </a:t>
            </a:r>
            <a:r>
              <a:rPr lang="en-US" b="1" dirty="0">
                <a:solidFill>
                  <a:srgbClr val="FF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0037"/>
            <a:ext cx="8763000" cy="8080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57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838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1257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553804" y="1257300"/>
            <a:ext cx="703496" cy="3224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1638300" y="1257300"/>
            <a:ext cx="627296" cy="3224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419100" y="1905000"/>
            <a:ext cx="246296" cy="9701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2230204" y="1905000"/>
            <a:ext cx="170096" cy="8939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800100" y="3200400"/>
            <a:ext cx="457200" cy="342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1638300" y="3124200"/>
            <a:ext cx="4572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1163404" y="1392004"/>
            <a:ext cx="149692" cy="721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1582504" y="1392004"/>
            <a:ext cx="149692" cy="721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934804" y="2438400"/>
            <a:ext cx="93896" cy="436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1866900" y="2438400"/>
            <a:ext cx="93896" cy="360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7391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8077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6324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7162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7772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8534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7391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7107004" y="1315804"/>
            <a:ext cx="3401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7716604" y="1315804"/>
            <a:ext cx="4163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6515100" y="18492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7107004" y="1849204"/>
            <a:ext cx="2462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7962900" y="1849204"/>
            <a:ext cx="1700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8402404" y="18492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6515100" y="2514600"/>
            <a:ext cx="8763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7353300" y="2514600"/>
            <a:ext cx="938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7716604" y="2514600"/>
            <a:ext cx="2462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7772400" y="2514600"/>
            <a:ext cx="9525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23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1395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1281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2725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2725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4305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1049104" y="4762746"/>
            <a:ext cx="402077" cy="4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1720589" y="4417138"/>
            <a:ext cx="1060711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869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1049104" y="5448546"/>
            <a:ext cx="288311" cy="416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1104900" y="5313842"/>
            <a:ext cx="765044" cy="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1720589" y="4762746"/>
            <a:ext cx="205151" cy="420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1606823" y="5452461"/>
            <a:ext cx="318917" cy="41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3050708" y="4417138"/>
            <a:ext cx="1445092" cy="70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1606823" y="6134346"/>
            <a:ext cx="1174477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1776385" y="4628042"/>
            <a:ext cx="2584711" cy="55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2250944" y="5313842"/>
            <a:ext cx="2054356" cy="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1662619" y="5448546"/>
            <a:ext cx="2698477" cy="55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3050708" y="5504342"/>
            <a:ext cx="1445092" cy="70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1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29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3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77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895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76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624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52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648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Breadth First Search (BFS)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9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981200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359500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20757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82014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43271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56928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18185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231843" y="34245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74443" y="34290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17443" y="34290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003243" y="34290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8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62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76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7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966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09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14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48200" y="3424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64973" y="342900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05856" y="3429000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645568" y="3429000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067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64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736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91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861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060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670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85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816103" y="5845009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DFS &amp; BFS of following Graphs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124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981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696804" y="1392004"/>
            <a:ext cx="3401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2306404" y="1392004"/>
            <a:ext cx="416392" cy="2639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1104900" y="19254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696804" y="1925404"/>
            <a:ext cx="2462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2552700" y="1925404"/>
            <a:ext cx="1700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992204" y="1925404"/>
            <a:ext cx="322496" cy="2843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1104900" y="2590800"/>
            <a:ext cx="8763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943100" y="2590800"/>
            <a:ext cx="938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306404" y="2590800"/>
            <a:ext cx="246296" cy="81779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2362200" y="2590800"/>
            <a:ext cx="952500" cy="9525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8200" y="441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1447800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8382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2743200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0574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8" name="Straight Connector 27"/>
          <p:cNvCxnSpPr>
            <a:stCxn id="22" idx="3"/>
            <a:endCxn id="23" idx="7"/>
          </p:cNvCxnSpPr>
          <p:nvPr/>
        </p:nvCxnSpPr>
        <p:spPr>
          <a:xfrm flipH="1">
            <a:off x="630004" y="4737100"/>
            <a:ext cx="2639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4" idx="1"/>
          </p:cNvCxnSpPr>
          <p:nvPr/>
        </p:nvCxnSpPr>
        <p:spPr>
          <a:xfrm>
            <a:off x="1163404" y="4737100"/>
            <a:ext cx="3401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5"/>
            <a:endCxn id="25" idx="2"/>
          </p:cNvCxnSpPr>
          <p:nvPr/>
        </p:nvCxnSpPr>
        <p:spPr>
          <a:xfrm>
            <a:off x="630004" y="5308600"/>
            <a:ext cx="2081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3"/>
          </p:cNvCxnSpPr>
          <p:nvPr/>
        </p:nvCxnSpPr>
        <p:spPr>
          <a:xfrm flipV="1">
            <a:off x="1163404" y="53086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6" idx="2"/>
          </p:cNvCxnSpPr>
          <p:nvPr/>
        </p:nvCxnSpPr>
        <p:spPr>
          <a:xfrm>
            <a:off x="1828800" y="5173896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7" idx="1"/>
          </p:cNvCxnSpPr>
          <p:nvPr/>
        </p:nvCxnSpPr>
        <p:spPr>
          <a:xfrm>
            <a:off x="1773004" y="53086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7" idx="6"/>
          </p:cNvCxnSpPr>
          <p:nvPr/>
        </p:nvCxnSpPr>
        <p:spPr>
          <a:xfrm flipH="1">
            <a:off x="2438400" y="5308600"/>
            <a:ext cx="3605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90500" y="39624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2800" y="3962400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391152" y="2537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5829302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39" name="Oval 38"/>
          <p:cNvSpPr/>
          <p:nvPr/>
        </p:nvSpPr>
        <p:spPr>
          <a:xfrm>
            <a:off x="6220029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6915151" y="1775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7455848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8001000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43" name="Straight Connector 42"/>
          <p:cNvCxnSpPr>
            <a:stCxn id="38" idx="3"/>
            <a:endCxn id="37" idx="0"/>
          </p:cNvCxnSpPr>
          <p:nvPr/>
        </p:nvCxnSpPr>
        <p:spPr>
          <a:xfrm flipH="1">
            <a:off x="5581652" y="2099086"/>
            <a:ext cx="303446" cy="4384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6"/>
            <a:endCxn id="40" idx="2"/>
          </p:cNvCxnSpPr>
          <p:nvPr/>
        </p:nvCxnSpPr>
        <p:spPr>
          <a:xfrm>
            <a:off x="6210302" y="1964382"/>
            <a:ext cx="704849" cy="16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4"/>
            <a:endCxn id="39" idx="0"/>
          </p:cNvCxnSpPr>
          <p:nvPr/>
        </p:nvCxnSpPr>
        <p:spPr>
          <a:xfrm>
            <a:off x="6019802" y="2154882"/>
            <a:ext cx="390727" cy="7407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39" idx="7"/>
          </p:cNvCxnSpPr>
          <p:nvPr/>
        </p:nvCxnSpPr>
        <p:spPr>
          <a:xfrm flipH="1">
            <a:off x="6545233" y="2156503"/>
            <a:ext cx="560418" cy="7948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41" idx="7"/>
          </p:cNvCxnSpPr>
          <p:nvPr/>
        </p:nvCxnSpPr>
        <p:spPr>
          <a:xfrm flipH="1">
            <a:off x="7781052" y="2154882"/>
            <a:ext cx="410448" cy="7965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1" idx="2"/>
          </p:cNvCxnSpPr>
          <p:nvPr/>
        </p:nvCxnSpPr>
        <p:spPr>
          <a:xfrm>
            <a:off x="6601029" y="3086100"/>
            <a:ext cx="85481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 flipV="1">
            <a:off x="7296151" y="1964382"/>
            <a:ext cx="704849" cy="16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6019802" y="15240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505200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4958673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35052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4958673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246795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5711147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3886200" y="4671103"/>
            <a:ext cx="10724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7" idx="0"/>
          </p:cNvCxnSpPr>
          <p:nvPr/>
        </p:nvCxnSpPr>
        <p:spPr>
          <a:xfrm>
            <a:off x="3695700" y="4861603"/>
            <a:ext cx="0" cy="9295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6"/>
            <a:endCxn id="58" idx="2"/>
          </p:cNvCxnSpPr>
          <p:nvPr/>
        </p:nvCxnSpPr>
        <p:spPr>
          <a:xfrm>
            <a:off x="3886200" y="5981700"/>
            <a:ext cx="10724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4"/>
            <a:endCxn id="58" idx="0"/>
          </p:cNvCxnSpPr>
          <p:nvPr/>
        </p:nvCxnSpPr>
        <p:spPr>
          <a:xfrm>
            <a:off x="5149173" y="4861603"/>
            <a:ext cx="0" cy="9295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5"/>
            <a:endCxn id="59" idx="1"/>
          </p:cNvCxnSpPr>
          <p:nvPr/>
        </p:nvCxnSpPr>
        <p:spPr>
          <a:xfrm>
            <a:off x="3830404" y="4805807"/>
            <a:ext cx="472187" cy="4051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5"/>
            <a:endCxn id="58" idx="1"/>
          </p:cNvCxnSpPr>
          <p:nvPr/>
        </p:nvCxnSpPr>
        <p:spPr>
          <a:xfrm>
            <a:off x="4571999" y="5480323"/>
            <a:ext cx="442470" cy="3666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7"/>
            <a:endCxn id="59" idx="3"/>
          </p:cNvCxnSpPr>
          <p:nvPr/>
        </p:nvCxnSpPr>
        <p:spPr>
          <a:xfrm flipV="1">
            <a:off x="3830404" y="5480323"/>
            <a:ext cx="472187" cy="3666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7"/>
            <a:endCxn id="55" idx="3"/>
          </p:cNvCxnSpPr>
          <p:nvPr/>
        </p:nvCxnSpPr>
        <p:spPr>
          <a:xfrm flipV="1">
            <a:off x="4571999" y="4805807"/>
            <a:ext cx="442470" cy="4051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5"/>
            <a:endCxn id="60" idx="1"/>
          </p:cNvCxnSpPr>
          <p:nvPr/>
        </p:nvCxnSpPr>
        <p:spPr>
          <a:xfrm>
            <a:off x="5283877" y="4805807"/>
            <a:ext cx="483066" cy="4051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58" idx="7"/>
          </p:cNvCxnSpPr>
          <p:nvPr/>
        </p:nvCxnSpPr>
        <p:spPr>
          <a:xfrm flipH="1">
            <a:off x="5283877" y="5480323"/>
            <a:ext cx="483066" cy="3666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800600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543800" y="4286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6553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0104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Oval 91"/>
          <p:cNvSpPr/>
          <p:nvPr/>
        </p:nvSpPr>
        <p:spPr>
          <a:xfrm>
            <a:off x="82296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86106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4" name="Straight Arrow Connector 93"/>
          <p:cNvCxnSpPr>
            <a:stCxn id="89" idx="2"/>
            <a:endCxn id="90" idx="7"/>
          </p:cNvCxnSpPr>
          <p:nvPr/>
        </p:nvCxnSpPr>
        <p:spPr>
          <a:xfrm flipH="1">
            <a:off x="6878404" y="4476750"/>
            <a:ext cx="665396" cy="532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3" idx="1"/>
          </p:cNvCxnSpPr>
          <p:nvPr/>
        </p:nvCxnSpPr>
        <p:spPr>
          <a:xfrm>
            <a:off x="7924800" y="4476750"/>
            <a:ext cx="741596" cy="532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4"/>
            <a:endCxn id="91" idx="1"/>
          </p:cNvCxnSpPr>
          <p:nvPr/>
        </p:nvCxnSpPr>
        <p:spPr>
          <a:xfrm>
            <a:off x="6743700" y="5334000"/>
            <a:ext cx="322496" cy="665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4"/>
            <a:endCxn id="92" idx="7"/>
          </p:cNvCxnSpPr>
          <p:nvPr/>
        </p:nvCxnSpPr>
        <p:spPr>
          <a:xfrm flipH="1">
            <a:off x="8554804" y="5334000"/>
            <a:ext cx="246296" cy="665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3"/>
            <a:endCxn id="91" idx="0"/>
          </p:cNvCxnSpPr>
          <p:nvPr/>
        </p:nvCxnSpPr>
        <p:spPr>
          <a:xfrm flipH="1">
            <a:off x="7200900" y="4611454"/>
            <a:ext cx="398696" cy="133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5"/>
            <a:endCxn id="92" idx="0"/>
          </p:cNvCxnSpPr>
          <p:nvPr/>
        </p:nvCxnSpPr>
        <p:spPr>
          <a:xfrm>
            <a:off x="7869004" y="4611454"/>
            <a:ext cx="551096" cy="133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93" idx="2"/>
          </p:cNvCxnSpPr>
          <p:nvPr/>
        </p:nvCxnSpPr>
        <p:spPr>
          <a:xfrm>
            <a:off x="6934200" y="51435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2" idx="2"/>
          </p:cNvCxnSpPr>
          <p:nvPr/>
        </p:nvCxnSpPr>
        <p:spPr>
          <a:xfrm>
            <a:off x="7391400" y="61341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248400" y="3962400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FF0000"/>
                </a:solidFill>
              </a:rPr>
              <a:t>traverse the graph G in DFS </a:t>
            </a:r>
            <a:r>
              <a:rPr lang="en-US" dirty="0"/>
              <a:t>manner. </a:t>
            </a:r>
          </a:p>
          <a:p>
            <a:r>
              <a:rPr lang="en-US" dirty="0"/>
              <a:t>V is a starting vertex to be explored. </a:t>
            </a:r>
          </a:p>
          <a:p>
            <a:r>
              <a:rPr lang="en-US" dirty="0"/>
              <a:t>Visited[] is an array which tells you whether particular vertex is visited or not. </a:t>
            </a:r>
          </a:p>
          <a:p>
            <a:r>
              <a:rPr lang="en-US" dirty="0"/>
              <a:t>W is a adjacent node of vertex V. </a:t>
            </a:r>
          </a:p>
          <a:p>
            <a:r>
              <a:rPr lang="en-US" dirty="0"/>
              <a:t>S is a Stack, PUSH 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4389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517064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Repeat step 3 while stack is not empty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		   then PUSH (W)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774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FF0000"/>
                </a:solidFill>
              </a:rPr>
              <a:t>traverse the graph G in BFS</a:t>
            </a:r>
            <a:r>
              <a:rPr lang="en-US" dirty="0"/>
              <a:t> manner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starting vertex </a:t>
            </a:r>
            <a:r>
              <a:rPr lang="en-US" dirty="0"/>
              <a:t>to be explored</a:t>
            </a:r>
          </a:p>
          <a:p>
            <a:r>
              <a:rPr lang="en-US" dirty="0"/>
              <a:t>Q is a queue</a:t>
            </a:r>
          </a:p>
          <a:p>
            <a:r>
              <a:rPr lang="en-US" dirty="0"/>
              <a:t>visited[] is an array which tells you whether particular vertex is visited or not</a:t>
            </a:r>
          </a:p>
          <a:p>
            <a:r>
              <a:rPr lang="en-US" dirty="0"/>
              <a:t>W is a adjacent node f vertex V.</a:t>
            </a:r>
          </a:p>
        </p:txBody>
      </p:sp>
    </p:spTree>
    <p:extLst>
      <p:ext uri="{BB962C8B-B14F-4D97-AF65-F5344CB8AC3E}">
        <p14:creationId xmlns:p14="http://schemas.microsoft.com/office/powerpoint/2010/main" val="38757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11746"/>
            <a:ext cx="8686800" cy="483209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Repeat while Q is not empty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For all vertices W adjacent to v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if   visited[w] is 0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	 then	visited[w]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60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Spanning tree</a:t>
            </a:r>
            <a:r>
              <a:rPr lang="en-US" dirty="0"/>
              <a:t> of a graph is an undirected tree </a:t>
            </a:r>
            <a:r>
              <a:rPr lang="en-US" b="1" dirty="0">
                <a:solidFill>
                  <a:srgbClr val="FF0000"/>
                </a:solidFill>
              </a:rPr>
              <a:t>consisting of only those edges necessary to connect all the nodes</a:t>
            </a:r>
            <a:r>
              <a:rPr lang="en-US" dirty="0"/>
              <a:t> in the original 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FF0000"/>
                </a:solidFill>
              </a:rPr>
              <a:t>properties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For any </a:t>
            </a:r>
            <a:r>
              <a:rPr lang="en-US" b="1" dirty="0">
                <a:solidFill>
                  <a:srgbClr val="FF0000"/>
                </a:solidFill>
              </a:rPr>
              <a:t>pair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nodes there exists </a:t>
            </a:r>
            <a:r>
              <a:rPr lang="en-US" b="1" dirty="0">
                <a:solidFill>
                  <a:srgbClr val="FF0000"/>
                </a:solidFill>
              </a:rPr>
              <a:t>only one path between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Insertion </a:t>
            </a:r>
            <a:r>
              <a:rPr lang="en-US" dirty="0"/>
              <a:t>of any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 spanning tree </a:t>
            </a:r>
            <a:r>
              <a:rPr lang="en-US" b="1" dirty="0">
                <a:solidFill>
                  <a:srgbClr val="FF0000"/>
                </a:solidFill>
              </a:rPr>
              <a:t>forms a unique cycle</a:t>
            </a:r>
          </a:p>
          <a:p>
            <a:r>
              <a:rPr lang="en-US" dirty="0"/>
              <a:t>The particular </a:t>
            </a:r>
            <a:r>
              <a:rPr lang="en-US" b="1" dirty="0">
                <a:solidFill>
                  <a:srgbClr val="FF0000"/>
                </a:solidFill>
              </a:rPr>
              <a:t>Spanning for a graph</a:t>
            </a:r>
            <a:r>
              <a:rPr lang="en-US" dirty="0"/>
              <a:t> depends on the </a:t>
            </a:r>
            <a:r>
              <a:rPr lang="en-US" b="1" dirty="0">
                <a:solidFill>
                  <a:srgbClr val="FF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FF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DFS search</a:t>
            </a:r>
            <a:r>
              <a:rPr lang="en-US" dirty="0"/>
              <a:t> is use, those edges traversed by the algorithm forms the edges of tree, referred to as </a:t>
            </a:r>
            <a:r>
              <a:rPr lang="en-US" b="1" dirty="0">
                <a:solidFill>
                  <a:srgbClr val="FF0000"/>
                </a:solidFill>
              </a:rPr>
              <a:t>Depth First Spanning Tree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</a:rPr>
              <a:t>BFS Search</a:t>
            </a:r>
            <a:r>
              <a:rPr lang="en-US" dirty="0"/>
              <a:t> is used, the spanning tree is formed from those edges traversed during the search, producing </a:t>
            </a:r>
            <a:r>
              <a:rPr lang="en-US" b="1" dirty="0">
                <a:solidFill>
                  <a:srgbClr val="FF0000"/>
                </a:solidFill>
              </a:rPr>
              <a:t>Breadth First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5031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  <a:p>
            <a:r>
              <a:rPr lang="en-US" dirty="0"/>
              <a:t>Representation of Graph</a:t>
            </a:r>
          </a:p>
          <a:p>
            <a:pPr lvl="1"/>
            <a:r>
              <a:rPr lang="en-US" dirty="0"/>
              <a:t>Matrix representation of Graph</a:t>
            </a:r>
          </a:p>
          <a:p>
            <a:pPr lvl="1"/>
            <a:r>
              <a:rPr lang="en-US" dirty="0"/>
              <a:t>Linked List representation of Graph</a:t>
            </a:r>
          </a:p>
          <a:p>
            <a:r>
              <a:rPr lang="en-US" dirty="0"/>
              <a:t>Elementary Graph Operations</a:t>
            </a:r>
          </a:p>
          <a:p>
            <a:pPr lvl="1"/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Spanning Trees</a:t>
            </a:r>
          </a:p>
          <a:p>
            <a:pPr lvl="1"/>
            <a:r>
              <a:rPr lang="en-US" dirty="0"/>
              <a:t>Minimal Spanning Trees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44196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3528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41910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800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5562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44196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135204" y="1392004"/>
            <a:ext cx="340192" cy="26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4744804" y="1392004"/>
            <a:ext cx="416392" cy="26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3543300" y="19254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4135204" y="1925404"/>
            <a:ext cx="2462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4991100" y="1925404"/>
            <a:ext cx="1700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5430604" y="19254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3543300" y="2590800"/>
            <a:ext cx="876300" cy="952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4381500" y="2590800"/>
            <a:ext cx="93896" cy="8177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744804" y="2590800"/>
            <a:ext cx="246296" cy="8177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4800600" y="2590800"/>
            <a:ext cx="952500" cy="952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764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1066800" y="4191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362200" y="4191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6096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14478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0574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28194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16764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1392004" y="3982804"/>
            <a:ext cx="340192" cy="26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800100" y="45162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2247900" y="4516204"/>
            <a:ext cx="1700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2687404" y="45162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800100" y="5181600"/>
            <a:ext cx="876300" cy="952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1638300" y="5181600"/>
            <a:ext cx="93896" cy="8177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2001604" y="5181600"/>
            <a:ext cx="246296" cy="8177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800" y="1447800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DFS</a:t>
            </a:r>
          </a:p>
          <a:p>
            <a:pPr algn="ctr"/>
            <a:r>
              <a:rPr lang="en-US" sz="2400" b="1" dirty="0"/>
              <a:t>Spanning</a:t>
            </a:r>
          </a:p>
          <a:p>
            <a:pPr algn="ctr"/>
            <a:r>
              <a:rPr lang="en-US" sz="2400" b="1" dirty="0"/>
              <a:t>Tree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987038" y="2648129"/>
            <a:ext cx="3562" cy="76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93724" y="1447800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BFS</a:t>
            </a:r>
          </a:p>
          <a:p>
            <a:pPr algn="ctr"/>
            <a:r>
              <a:rPr lang="en-US" sz="2400" b="1" dirty="0"/>
              <a:t>Spanning</a:t>
            </a:r>
          </a:p>
          <a:p>
            <a:pPr algn="ctr"/>
            <a:r>
              <a:rPr lang="en-US" sz="2400" b="1" dirty="0"/>
              <a:t>Tree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>
            <a:off x="7775962" y="2648129"/>
            <a:ext cx="3562" cy="76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104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6400800" y="4191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7696200" y="4191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59436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67818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73914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8153400" y="480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70104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6726004" y="3982804"/>
            <a:ext cx="340192" cy="26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7335604" y="3982804"/>
            <a:ext cx="416392" cy="263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6134100" y="45162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6726004" y="4516204"/>
            <a:ext cx="2462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7581900" y="4516204"/>
            <a:ext cx="1700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8021404" y="4516204"/>
            <a:ext cx="322496" cy="2843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6134100" y="5181600"/>
            <a:ext cx="876300" cy="952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2114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17829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495800" y="17829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791200" y="17829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3678004" y="1536700"/>
            <a:ext cx="2639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1"/>
          </p:cNvCxnSpPr>
          <p:nvPr/>
        </p:nvCxnSpPr>
        <p:spPr>
          <a:xfrm>
            <a:off x="4211404" y="1536700"/>
            <a:ext cx="3401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2"/>
          </p:cNvCxnSpPr>
          <p:nvPr/>
        </p:nvCxnSpPr>
        <p:spPr>
          <a:xfrm>
            <a:off x="3678004" y="2108200"/>
            <a:ext cx="2081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6" idx="3"/>
          </p:cNvCxnSpPr>
          <p:nvPr/>
        </p:nvCxnSpPr>
        <p:spPr>
          <a:xfrm flipV="1">
            <a:off x="4211404" y="21082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4876800" y="1973496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9" idx="1"/>
          </p:cNvCxnSpPr>
          <p:nvPr/>
        </p:nvCxnSpPr>
        <p:spPr>
          <a:xfrm>
            <a:off x="4821004" y="21082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9" idx="6"/>
          </p:cNvCxnSpPr>
          <p:nvPr/>
        </p:nvCxnSpPr>
        <p:spPr>
          <a:xfrm flipH="1">
            <a:off x="5486400" y="2108200"/>
            <a:ext cx="3605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90600" y="44880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0595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600200" y="50595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990600" y="563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1" name="Oval 20"/>
          <p:cNvSpPr/>
          <p:nvPr/>
        </p:nvSpPr>
        <p:spPr>
          <a:xfrm>
            <a:off x="2895600" y="50595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2209800" y="563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3" name="Straight Connector 22"/>
          <p:cNvCxnSpPr>
            <a:stCxn id="17" idx="3"/>
            <a:endCxn id="18" idx="7"/>
          </p:cNvCxnSpPr>
          <p:nvPr/>
        </p:nvCxnSpPr>
        <p:spPr>
          <a:xfrm flipH="1">
            <a:off x="782404" y="4813300"/>
            <a:ext cx="2639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5"/>
            <a:endCxn id="20" idx="2"/>
          </p:cNvCxnSpPr>
          <p:nvPr/>
        </p:nvCxnSpPr>
        <p:spPr>
          <a:xfrm>
            <a:off x="782404" y="5384800"/>
            <a:ext cx="2081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7"/>
            <a:endCxn id="19" idx="3"/>
          </p:cNvCxnSpPr>
          <p:nvPr/>
        </p:nvCxnSpPr>
        <p:spPr>
          <a:xfrm flipV="1">
            <a:off x="1315804" y="53848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5"/>
            <a:endCxn id="22" idx="1"/>
          </p:cNvCxnSpPr>
          <p:nvPr/>
        </p:nvCxnSpPr>
        <p:spPr>
          <a:xfrm>
            <a:off x="1925404" y="5384800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6"/>
          </p:cNvCxnSpPr>
          <p:nvPr/>
        </p:nvCxnSpPr>
        <p:spPr>
          <a:xfrm flipH="1">
            <a:off x="2590800" y="5384800"/>
            <a:ext cx="3605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477000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5943600" y="5067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7086600" y="5067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477000" y="56465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4" name="Oval 33"/>
          <p:cNvSpPr/>
          <p:nvPr/>
        </p:nvSpPr>
        <p:spPr>
          <a:xfrm>
            <a:off x="8382000" y="5067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5" name="Oval 34"/>
          <p:cNvSpPr/>
          <p:nvPr/>
        </p:nvSpPr>
        <p:spPr>
          <a:xfrm>
            <a:off x="7696200" y="56465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6" name="Straight Connector 35"/>
          <p:cNvCxnSpPr>
            <a:stCxn id="30" idx="3"/>
            <a:endCxn id="31" idx="7"/>
          </p:cNvCxnSpPr>
          <p:nvPr/>
        </p:nvCxnSpPr>
        <p:spPr>
          <a:xfrm flipH="1">
            <a:off x="6268804" y="4821004"/>
            <a:ext cx="2639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5"/>
            <a:endCxn id="32" idx="1"/>
          </p:cNvCxnSpPr>
          <p:nvPr/>
        </p:nvCxnSpPr>
        <p:spPr>
          <a:xfrm>
            <a:off x="6802204" y="4821004"/>
            <a:ext cx="340192" cy="3020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5"/>
            <a:endCxn id="33" idx="2"/>
          </p:cNvCxnSpPr>
          <p:nvPr/>
        </p:nvCxnSpPr>
        <p:spPr>
          <a:xfrm>
            <a:off x="6268804" y="5392504"/>
            <a:ext cx="208196" cy="444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6"/>
            <a:endCxn id="34" idx="2"/>
          </p:cNvCxnSpPr>
          <p:nvPr/>
        </p:nvCxnSpPr>
        <p:spPr>
          <a:xfrm>
            <a:off x="7467600" y="5257800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5"/>
            <a:endCxn id="35" idx="1"/>
          </p:cNvCxnSpPr>
          <p:nvPr/>
        </p:nvCxnSpPr>
        <p:spPr>
          <a:xfrm>
            <a:off x="7411804" y="5392504"/>
            <a:ext cx="340192" cy="309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" y="1447800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DFS</a:t>
            </a:r>
          </a:p>
          <a:p>
            <a:pPr algn="ctr"/>
            <a:r>
              <a:rPr lang="en-US" sz="2400" b="1" dirty="0"/>
              <a:t>Spanning</a:t>
            </a:r>
          </a:p>
          <a:p>
            <a:pPr algn="ctr"/>
            <a:r>
              <a:rPr lang="en-US" sz="2400" b="1" dirty="0"/>
              <a:t>Tree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>
            <a:off x="987038" y="2648129"/>
            <a:ext cx="3562" cy="76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93724" y="1447800"/>
            <a:ext cx="136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BFS</a:t>
            </a:r>
          </a:p>
          <a:p>
            <a:pPr algn="ctr"/>
            <a:r>
              <a:rPr lang="en-US" sz="2400" b="1" dirty="0"/>
              <a:t>Spanning</a:t>
            </a:r>
          </a:p>
          <a:p>
            <a:pPr algn="ctr"/>
            <a:r>
              <a:rPr lang="en-US" sz="2400" b="1" dirty="0"/>
              <a:t>Tree</a:t>
            </a:r>
          </a:p>
        </p:txBody>
      </p:sp>
      <p:cxnSp>
        <p:nvCxnSpPr>
          <p:cNvPr id="46" name="Straight Arrow Connector 45"/>
          <p:cNvCxnSpPr>
            <a:stCxn id="45" idx="2"/>
          </p:cNvCxnSpPr>
          <p:nvPr/>
        </p:nvCxnSpPr>
        <p:spPr>
          <a:xfrm>
            <a:off x="7775962" y="2648129"/>
            <a:ext cx="3562" cy="760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3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cost of a spanning tree</a:t>
            </a:r>
            <a:r>
              <a:rPr lang="en-US" dirty="0"/>
              <a:t> of a weighted undirected graph is the sum of the costs(weights) of the edges in the spanning tree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minimum cost  spanning tree</a:t>
            </a:r>
            <a:r>
              <a:rPr lang="en-US" dirty="0"/>
              <a:t> is a spanning tree of least cost</a:t>
            </a:r>
          </a:p>
          <a:p>
            <a:r>
              <a:rPr lang="en-US" dirty="0"/>
              <a:t>Two techniques for Constructing minimum cost spanning tree</a:t>
            </a:r>
          </a:p>
          <a:p>
            <a:pPr lvl="1"/>
            <a:r>
              <a:rPr lang="en-US" dirty="0"/>
              <a:t>Prim’s Algorithm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291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52400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685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1828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209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342900" y="1181100"/>
            <a:ext cx="800100" cy="723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208196" y="2230204"/>
            <a:ext cx="477604" cy="10844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011004" y="3449404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1524000" y="1181100"/>
            <a:ext cx="8763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209800" y="2154004"/>
            <a:ext cx="325204" cy="11606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876300" y="1315804"/>
            <a:ext cx="322496" cy="1808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1468204" y="1315804"/>
            <a:ext cx="551096" cy="1808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066800" y="2154004"/>
            <a:ext cx="1198796" cy="11606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533400" y="2019300"/>
            <a:ext cx="1676400" cy="76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1434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8196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296957" y="3414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384161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27727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96957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69644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528671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33500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23192" y="3926775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192" y="4280654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3192" y="465966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48050" y="396240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48050" y="431627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48050" y="4671536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04198" y="3962400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905000" y="4316279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05000" y="4671536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14570" y="5181600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12192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2917375" y="990600"/>
            <a:ext cx="0" cy="533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859508" y="940332"/>
            <a:ext cx="33888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248400" y="990600"/>
            <a:ext cx="0" cy="5334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95012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3509212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3699712" y="1714500"/>
            <a:ext cx="495300" cy="266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6472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710570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88168" y="2590800"/>
            <a:ext cx="326023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weight edge of all Adjacent edges of </a:t>
            </a:r>
          </a:p>
          <a:p>
            <a:pPr algn="ctr"/>
            <a:r>
              <a:rPr lang="en-IN" sz="1700" b="1" dirty="0"/>
              <a:t>X 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4118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3280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3471112" y="3704370"/>
            <a:ext cx="647700" cy="1657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3336408" y="4195360"/>
            <a:ext cx="300788" cy="6449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00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124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3581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4582887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48400" y="992658"/>
            <a:ext cx="2743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minimum weight edge of all Adjacent edges 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71628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6397686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6588186" y="2171700"/>
            <a:ext cx="574614" cy="342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6453482" y="2839804"/>
            <a:ext cx="231714" cy="492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5532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484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6629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7848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7010400" y="3467100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42114" y="3085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7463832" y="2508738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315200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6550086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6740586" y="4877829"/>
            <a:ext cx="574614" cy="342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6605882" y="5545933"/>
            <a:ext cx="231714" cy="492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705600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00800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6781800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01000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7162800" y="6173229"/>
            <a:ext cx="838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394514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7494356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172200" y="3810000"/>
            <a:ext cx="2743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Adjacent edges 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8382000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6931086" y="5411229"/>
            <a:ext cx="145091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46914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6248400" y="3733800"/>
            <a:ext cx="266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930" y="3926775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930" y="4318686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7422" y="4672914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6200" y="5039894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9015" y="3926775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28750" y="3926775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3399" y="3926775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6200" y="3926775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17375" y="2542240"/>
            <a:ext cx="333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12166" y="5290932"/>
            <a:ext cx="333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998516" y="5401270"/>
            <a:ext cx="316395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/>
              <a:t>4 + 2 + 1 + 3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52400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85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828800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342900" y="1181100"/>
            <a:ext cx="800100" cy="723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6" idx="2"/>
          </p:cNvCxnSpPr>
          <p:nvPr/>
        </p:nvCxnSpPr>
        <p:spPr>
          <a:xfrm>
            <a:off x="208196" y="2230204"/>
            <a:ext cx="477604" cy="10844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011004" y="3449404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1524000" y="1181100"/>
            <a:ext cx="8763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209800" y="2154004"/>
            <a:ext cx="325204" cy="11606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876300" y="1315804"/>
            <a:ext cx="322496" cy="1808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468204" y="1315804"/>
            <a:ext cx="551096" cy="1808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066800" y="2154004"/>
            <a:ext cx="1198796" cy="11606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533400" y="2019300"/>
            <a:ext cx="1676400" cy="76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1434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8196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84161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27727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96957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9644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8671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33500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417116" y="4230469"/>
            <a:ext cx="1945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min </a:t>
            </a:r>
          </a:p>
          <a:p>
            <a:pPr algn="ctr"/>
            <a:r>
              <a:rPr lang="en-IN" dirty="0"/>
              <a:t>edge 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98796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5334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1676400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5"/>
            <a:endCxn id="30" idx="3"/>
          </p:cNvCxnSpPr>
          <p:nvPr/>
        </p:nvCxnSpPr>
        <p:spPr>
          <a:xfrm>
            <a:off x="858604" y="5430604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6396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3556474" y="1106269"/>
            <a:ext cx="2006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</a:t>
            </a:r>
          </a:p>
          <a:p>
            <a:pPr algn="ctr"/>
            <a:r>
              <a:rPr lang="en-US" dirty="0"/>
              <a:t>min 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3449404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830404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4973404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3"/>
            <a:endCxn id="35" idx="2"/>
          </p:cNvCxnSpPr>
          <p:nvPr/>
        </p:nvCxnSpPr>
        <p:spPr>
          <a:xfrm>
            <a:off x="3505200" y="2230204"/>
            <a:ext cx="325204" cy="7796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5"/>
            <a:endCxn id="36" idx="3"/>
          </p:cNvCxnSpPr>
          <p:nvPr/>
        </p:nvCxnSpPr>
        <p:spPr>
          <a:xfrm>
            <a:off x="4155608" y="3144604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528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43400" y="3111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3352800" y="3773269"/>
            <a:ext cx="219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next</a:t>
            </a:r>
          </a:p>
          <a:p>
            <a:pPr algn="ctr"/>
            <a:r>
              <a:rPr lang="en-US" dirty="0"/>
              <a:t> min 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338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876800" y="533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5257800" y="449425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3"/>
            <a:endCxn id="43" idx="2"/>
          </p:cNvCxnSpPr>
          <p:nvPr/>
        </p:nvCxnSpPr>
        <p:spPr>
          <a:xfrm>
            <a:off x="3256196" y="4821004"/>
            <a:ext cx="477604" cy="7034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5"/>
            <a:endCxn id="44" idx="3"/>
          </p:cNvCxnSpPr>
          <p:nvPr/>
        </p:nvCxnSpPr>
        <p:spPr>
          <a:xfrm>
            <a:off x="4059004" y="5659204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3581400" y="4684759"/>
            <a:ext cx="1676400" cy="15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56196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26720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46796" y="5626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6477000" y="1135297"/>
            <a:ext cx="2143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next </a:t>
            </a:r>
          </a:p>
          <a:p>
            <a:pPr algn="ctr"/>
            <a:r>
              <a:rPr lang="en-US" dirty="0"/>
              <a:t>min 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6494813" y="295410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7010400" y="406483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8153400" y="406483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8552213" y="295256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3"/>
            <a:endCxn id="55" idx="2"/>
          </p:cNvCxnSpPr>
          <p:nvPr/>
        </p:nvCxnSpPr>
        <p:spPr>
          <a:xfrm>
            <a:off x="6550609" y="3279308"/>
            <a:ext cx="459791" cy="9760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5"/>
            <a:endCxn id="56" idx="3"/>
          </p:cNvCxnSpPr>
          <p:nvPr/>
        </p:nvCxnSpPr>
        <p:spPr>
          <a:xfrm>
            <a:off x="7335604" y="4390042"/>
            <a:ext cx="8735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6875813" y="3143063"/>
            <a:ext cx="1676400" cy="15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77000" y="3563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561613" y="3194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621557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4676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6685313" y="2171700"/>
            <a:ext cx="782287" cy="7824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16034" y="2237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6207825" y="5181600"/>
            <a:ext cx="264918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/>
              <a:t>4 + 2 + 1 + 3 = 10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95600" y="990600"/>
            <a:ext cx="0" cy="525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43600" y="1002475"/>
            <a:ext cx="0" cy="525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40525" y="3963776"/>
            <a:ext cx="274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83725" y="3619500"/>
            <a:ext cx="3059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964004" y="4920734"/>
            <a:ext cx="31037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114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04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2819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9144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3622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630004" y="1468204"/>
            <a:ext cx="949792" cy="721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495300" y="2514600"/>
            <a:ext cx="474896" cy="9701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295400" y="3619500"/>
            <a:ext cx="1066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687404" y="2438400"/>
            <a:ext cx="322496" cy="1046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1849204" y="1468204"/>
            <a:ext cx="1025992" cy="6449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42144" y="23785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1714500" y="1524000"/>
            <a:ext cx="18144" cy="8545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685800" y="2324100"/>
            <a:ext cx="856344" cy="2449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239604" y="2759529"/>
            <a:ext cx="493040" cy="7252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1923144" y="2382604"/>
            <a:ext cx="952052" cy="1864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1867348" y="2703733"/>
            <a:ext cx="550648" cy="7810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9886" y="149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2891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52286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136714" y="214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192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603314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136714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76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6380396" y="11209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5161196" y="21115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7675796" y="20353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5770796" y="34069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7218596" y="34069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5486400" y="1446140"/>
            <a:ext cx="949792" cy="721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5351696" y="2492536"/>
            <a:ext cx="474896" cy="9701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7543800" y="2416336"/>
            <a:ext cx="322496" cy="1046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398540" y="23564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6570896" y="1501936"/>
            <a:ext cx="18144" cy="8545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6723744" y="2681669"/>
            <a:ext cx="550648" cy="7810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56282" y="147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237396" y="2809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993110" y="2797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532796" y="1742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675796" y="2732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59005" y="52015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44848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79543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95714" y="52577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40948" y="4495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3009900" y="59508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81400" y="52287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84209" y="4821004"/>
            <a:ext cx="516435" cy="4363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84209" y="5526761"/>
            <a:ext cx="551130" cy="4726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525848" y="4686300"/>
            <a:ext cx="1315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60543" y="6134100"/>
            <a:ext cx="1449357" cy="72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70052" y="4821004"/>
            <a:ext cx="581458" cy="4925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504747" y="5583003"/>
            <a:ext cx="546763" cy="416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320918" y="4821004"/>
            <a:ext cx="575826" cy="4925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76714" y="5448299"/>
            <a:ext cx="688982" cy="5583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221948" y="4686300"/>
            <a:ext cx="549952" cy="542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35104" y="5609771"/>
            <a:ext cx="436796" cy="39688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60514" y="4295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8200" y="4685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32748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47800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90800" y="49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53502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721205" y="5482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75028" y="5813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76442" y="5456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5007205" y="526699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5793048" y="456124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6643914" y="532323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7489148" y="456124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8229600" y="529421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</p:cNvCxnSpPr>
          <p:nvPr/>
        </p:nvCxnSpPr>
        <p:spPr>
          <a:xfrm>
            <a:off x="5332409" y="5592201"/>
            <a:ext cx="551130" cy="4726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6174048" y="4751740"/>
            <a:ext cx="1315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208743" y="6199540"/>
            <a:ext cx="1449357" cy="72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6118252" y="4886444"/>
            <a:ext cx="581458" cy="4925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</p:cNvCxnSpPr>
          <p:nvPr/>
        </p:nvCxnSpPr>
        <p:spPr>
          <a:xfrm>
            <a:off x="7024914" y="5513739"/>
            <a:ext cx="688982" cy="5583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7870148" y="4751740"/>
            <a:ext cx="549952" cy="542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08714" y="4361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380948" y="5792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6000" y="5030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201702" y="4572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369405" y="5548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723228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7602304" y="59714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5829815" y="599246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47389" y="5660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410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b="1" dirty="0">
                <a:solidFill>
                  <a:srgbClr val="FF0000"/>
                </a:solidFill>
              </a:rPr>
              <a:t>G = (V,E)</a:t>
            </a:r>
            <a:r>
              <a:rPr lang="en-IN" dirty="0"/>
              <a:t> be a simple diagraph with </a:t>
            </a:r>
            <a:r>
              <a:rPr lang="en-IN" b="1" dirty="0">
                <a:solidFill>
                  <a:srgbClr val="FF0000"/>
                </a:solidFill>
              </a:rPr>
              <a:t>n vertices</a:t>
            </a:r>
          </a:p>
          <a:p>
            <a:r>
              <a:rPr lang="en-IN" dirty="0"/>
              <a:t>The problem is to </a:t>
            </a:r>
            <a:r>
              <a:rPr lang="en-IN" b="1" dirty="0">
                <a:solidFill>
                  <a:srgbClr val="FF0000"/>
                </a:solidFill>
              </a:rPr>
              <a:t>find out shortest distance </a:t>
            </a:r>
            <a:r>
              <a:rPr lang="en-IN" dirty="0"/>
              <a:t>from a </a:t>
            </a:r>
            <a:r>
              <a:rPr lang="en-IN" b="1" dirty="0">
                <a:solidFill>
                  <a:srgbClr val="FF0000"/>
                </a:solidFill>
              </a:rPr>
              <a:t>vertex to all other vertices</a:t>
            </a:r>
            <a:r>
              <a:rPr lang="en-IN" dirty="0"/>
              <a:t> of a graph</a:t>
            </a:r>
          </a:p>
          <a:p>
            <a:pPr>
              <a:buClr>
                <a:schemeClr val="tx1"/>
              </a:buClr>
            </a:pPr>
            <a:r>
              <a:rPr lang="en-IN" b="1" dirty="0" err="1">
                <a:solidFill>
                  <a:srgbClr val="FF0000"/>
                </a:solidFill>
              </a:rPr>
              <a:t>Dijkstra</a:t>
            </a:r>
            <a:r>
              <a:rPr lang="en-IN" b="1" dirty="0">
                <a:solidFill>
                  <a:srgbClr val="FF0000"/>
                </a:solidFill>
              </a:rPr>
              <a:t> Algorithm</a:t>
            </a:r>
            <a:r>
              <a:rPr lang="en-IN" dirty="0"/>
              <a:t> – it is also called Single Source Shortest Path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524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200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3200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4267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782404" y="139200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1905000" y="125730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3525604" y="139200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782404" y="207780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1905000" y="278130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3525604" y="207780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1714500" y="144780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3390900" y="144780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1849204" y="1392004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6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18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10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65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41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89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74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34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86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38314"/>
              </p:ext>
            </p:extLst>
          </p:nvPr>
        </p:nvGraphicFramePr>
        <p:xfrm>
          <a:off x="6477001" y="1122596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5105400" y="163570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054162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04800" y="3352800"/>
            <a:ext cx="853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57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1524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524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3200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3200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4267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782404" y="459240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1905000" y="445770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3525604" y="4592404"/>
            <a:ext cx="797392" cy="2523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782404" y="527820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1905000" y="598170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3525604" y="5114136"/>
            <a:ext cx="797392" cy="7328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1714500" y="464820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3390900" y="464820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1849204" y="4592404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76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18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10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365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441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289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374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834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886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23320"/>
              </p:ext>
            </p:extLst>
          </p:nvPr>
        </p:nvGraphicFramePr>
        <p:xfrm>
          <a:off x="6629401" y="48006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5257800" y="53137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5257800" y="57321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3372" y="4964668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17500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14558" y="177515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039428" y="525780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02468" y="3923659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689595" y="57134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7077203" y="571639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7495881" y="5711933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7453022" y="5253335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143000" y="598753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74529" y="52315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04318" y="524192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35751" y="3857789"/>
            <a:ext cx="3786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07101" y="5928500"/>
            <a:ext cx="3786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443591" y="4349234"/>
            <a:ext cx="3786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2095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7143" y="475447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1733943" y="406867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1733943" y="55926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3410343" y="40686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3410343" y="55926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4477143" y="475447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992347" y="4393880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2114943" y="4259176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3735547" y="4393880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992347" y="5079680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2114943" y="5783176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3735547" y="5079680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1924443" y="4449676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3600843" y="4449676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2059147" y="4393880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1732" y="4539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628199" y="4795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50474" y="503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75257" y="3916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51457" y="4678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584001" y="476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44831" y="4268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96143" y="5299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3315" y="476614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8383" y="913818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69647" y="362817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760937" y="6019800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32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35194"/>
              </p:ext>
            </p:extLst>
          </p:nvPr>
        </p:nvGraphicFramePr>
        <p:xfrm>
          <a:off x="6701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649074" y="1776973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5638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32114" y="3622496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925548" y="4429874"/>
            <a:ext cx="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23326" y="4271482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57400" y="4384208"/>
            <a:ext cx="1406992" cy="125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50000" y="6019800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1021" y="4734510"/>
            <a:ext cx="3786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23637"/>
              </p:ext>
            </p:extLst>
          </p:nvPr>
        </p:nvGraphicFramePr>
        <p:xfrm>
          <a:off x="6629401" y="48006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257800" y="53137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5257800" y="57321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689595" y="57134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077203" y="571639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7495881" y="5711933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497550" y="5445026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83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8807"/>
              </p:ext>
            </p:extLst>
          </p:nvPr>
        </p:nvGraphicFramePr>
        <p:xfrm>
          <a:off x="6701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49074" y="1776973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10028" y="44847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476828" y="37989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1476828" y="53229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153228" y="37989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153228" y="53229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220028" y="44847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735232" y="4124184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1857828" y="39894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3478432" y="412418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735232" y="48099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1857828" y="55134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3478432" y="48099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1667328" y="41799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3343728" y="41799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1802032" y="4124184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617" y="4269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71084" y="4525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3359" y="4761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18142" y="3646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94342" y="4408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26886" y="449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87716" y="3998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39028" y="5029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" y="4496448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12532" y="3358476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74999" y="3352800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81343" y="573491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13172" y="576814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678707" y="4185008"/>
            <a:ext cx="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9685" y="4946420"/>
            <a:ext cx="37863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3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866211" y="3997504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20689" y="4124184"/>
            <a:ext cx="1406992" cy="125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39668"/>
              </p:ext>
            </p:extLst>
          </p:nvPr>
        </p:nvGraphicFramePr>
        <p:xfrm>
          <a:off x="6477001" y="44958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105400" y="50089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5105400" y="54273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37195" y="54086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924803" y="541159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43481" y="5407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03808" y="516629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73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diagrammatic representation</a:t>
                </a:r>
                <a:r>
                  <a:rPr lang="en-US" dirty="0"/>
                  <a:t> of a </a:t>
                </a:r>
                <a:r>
                  <a:rPr lang="en-US" b="1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/>
                  <a:t> may have limited usefulness. However such a representation </a:t>
                </a:r>
                <a:r>
                  <a:rPr lang="en-US" b="1" dirty="0">
                    <a:solidFill>
                      <a:srgbClr val="FF0000"/>
                    </a:solidFill>
                  </a:rPr>
                  <a:t>is not feasible</a:t>
                </a:r>
                <a:r>
                  <a:rPr lang="en-US" dirty="0"/>
                  <a:t> when number of </a:t>
                </a:r>
                <a:r>
                  <a:rPr lang="en-US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rgbClr val="FF0000"/>
                    </a:solidFill>
                  </a:rPr>
                  <a:t>edges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in a graph </a:t>
                </a:r>
                <a:r>
                  <a:rPr lang="en-US" b="1" dirty="0">
                    <a:solidFill>
                      <a:srgbClr val="FF0000"/>
                    </a:solidFill>
                  </a:rPr>
                  <a:t>is large</a:t>
                </a:r>
              </a:p>
              <a:p>
                <a:r>
                  <a:rPr lang="en-US" dirty="0"/>
                  <a:t>It is easy to store and manipulate matrices and hence the graphs represented by them in the computer</a:t>
                </a:r>
              </a:p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FF0000"/>
                    </a:solidFill>
                  </a:rPr>
                  <a:t>G = (V, E)</a:t>
                </a:r>
                <a:r>
                  <a:rPr lang="en-US" dirty="0"/>
                  <a:t> be a simple </a:t>
                </a:r>
                <a:r>
                  <a:rPr lang="en-US" b="1" dirty="0">
                    <a:solidFill>
                      <a:srgbClr val="FF0000"/>
                    </a:solidFill>
                  </a:rPr>
                  <a:t>diagraph</a:t>
                </a:r>
                <a:r>
                  <a:rPr lang="en-US" dirty="0"/>
                  <a:t> in which </a:t>
                </a:r>
                <a:r>
                  <a:rPr lang="en-US" b="1" dirty="0">
                    <a:solidFill>
                      <a:srgbClr val="FF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b="1" dirty="0">
                    <a:solidFill>
                      <a:srgbClr val="FF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>
                    <a:solidFill>
                      <a:srgbClr val="FF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b="1" dirty="0">
                    <a:solidFill>
                      <a:srgbClr val="FF0000"/>
                    </a:solidFill>
                  </a:rPr>
                  <a:t>}</a:t>
                </a:r>
                <a:r>
                  <a:rPr lang="en-US" dirty="0"/>
                  <a:t> and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FF0000"/>
                    </a:solidFill>
                  </a:rPr>
                  <a:t>ordered</a:t>
                </a:r>
                <a:r>
                  <a:rPr lang="en-US" dirty="0"/>
                  <a:t> from </a:t>
                </a:r>
                <a:r>
                  <a:rPr lang="en-US" b="1" dirty="0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n</a:t>
                </a:r>
                <a:endParaRPr lang="en-US" dirty="0"/>
              </a:p>
              <a:p>
                <a:r>
                  <a:rPr lang="en-US" dirty="0"/>
                  <a:t>An n x n matrix </a:t>
                </a:r>
                <a:r>
                  <a:rPr lang="en-US" b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Adjacency matrix</a:t>
                </a:r>
                <a:r>
                  <a:rPr lang="en-US" dirty="0"/>
                  <a:t> of the graph G whose </a:t>
                </a:r>
                <a:r>
                  <a:rPr lang="en-US" b="1" dirty="0">
                    <a:solidFill>
                      <a:srgbClr val="FF0000"/>
                    </a:solidFill>
                  </a:rPr>
                  <a:t>elements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ij</a:t>
                </a:r>
                <a:r>
                  <a:rPr lang="en-US" dirty="0"/>
                  <a:t> are given by</a:t>
                </a:r>
              </a:p>
              <a:p>
                <a:pPr marL="361950" lvl="1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6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6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1241"/>
              </p:ext>
            </p:extLst>
          </p:nvPr>
        </p:nvGraphicFramePr>
        <p:xfrm>
          <a:off x="6701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49074" y="1776973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" y="4332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295400" y="36465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51705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971800" y="36465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2971800" y="51705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4038600" y="4332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553804" y="3971784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1676400" y="38370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3297004" y="397178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553804" y="46575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1676400" y="53610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3297004" y="46575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1485900" y="40275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3162300" y="40275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1620604" y="3971784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3189" y="4117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89656" y="4373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11931" y="46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36714" y="3494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12914" y="4256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145458" y="4344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606288" y="3846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7600" y="487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31104" y="3206076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93571" y="3200400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99915" y="558251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05792" y="559194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97279" y="4032608"/>
            <a:ext cx="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94396" y="475731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676400" y="3843584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3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1644184"/>
            <a:ext cx="548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622516" y="3961510"/>
            <a:ext cx="1406992" cy="125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89726" y="3972833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9369"/>
              </p:ext>
            </p:extLst>
          </p:nvPr>
        </p:nvGraphicFramePr>
        <p:xfrm>
          <a:off x="6477001" y="44958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5105400" y="50089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5105400" y="54273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37195" y="54086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24803" y="541159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7343481" y="54071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135207" y="497617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99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4539"/>
              </p:ext>
            </p:extLst>
          </p:nvPr>
        </p:nvGraphicFramePr>
        <p:xfrm>
          <a:off x="6701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49074" y="1776973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228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1295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1295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2971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2971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4038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553804" y="3514584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1676400" y="33798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3297004" y="3514584"/>
            <a:ext cx="797392" cy="4163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553804" y="42003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1676400" y="4903880"/>
            <a:ext cx="1295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3297004" y="4200384"/>
            <a:ext cx="797392" cy="5687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1485900" y="35703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3162300" y="3570380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1620604" y="3514584"/>
            <a:ext cx="1406992" cy="1254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13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89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11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36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212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145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06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57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31104" y="2748876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93571" y="2743200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9915" y="512531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029508" y="5125312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1497279" y="3575408"/>
            <a:ext cx="0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71982" y="3886848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1676400" y="3386384"/>
            <a:ext cx="129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22516" y="3504310"/>
            <a:ext cx="1406992" cy="125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295257" y="4200384"/>
            <a:ext cx="797392" cy="568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54120"/>
              </p:ext>
            </p:extLst>
          </p:nvPr>
        </p:nvGraphicFramePr>
        <p:xfrm>
          <a:off x="6603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5232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5232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663876" y="449423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051484" y="4497199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470162" y="44927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5214216" y="5309978"/>
            <a:ext cx="3579634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/>
              <a:t>A </a:t>
            </a:r>
            <a:r>
              <a:rPr lang="en-IN" sz="2400" dirty="0">
                <a:sym typeface="Wingdings" pitchFamily="2" charset="2"/>
              </a:rPr>
              <a:t> B  E  F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8613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using </a:t>
            </a:r>
          </a:p>
          <a:p>
            <a:pPr algn="ctr"/>
            <a:r>
              <a:rPr lang="en-IN" sz="2400" dirty="0" err="1"/>
              <a:t>Dijkstra</a:t>
            </a:r>
            <a:r>
              <a:rPr lang="en-IN" sz="2400" dirty="0"/>
              <a:t> 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020188" y="22976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496188" y="32120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334388" y="46598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086988" y="46598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3848988" y="30215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686688" y="2488168"/>
            <a:ext cx="1333500" cy="723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2"/>
          </p:cNvCxnSpPr>
          <p:nvPr/>
        </p:nvCxnSpPr>
        <p:spPr>
          <a:xfrm>
            <a:off x="686688" y="3593068"/>
            <a:ext cx="647700" cy="1257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1659592" y="4985072"/>
            <a:ext cx="1483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401188" y="2488168"/>
            <a:ext cx="1503596" cy="5891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412192" y="3402568"/>
            <a:ext cx="627296" cy="13130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345392" y="2622872"/>
            <a:ext cx="932096" cy="20369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1715388" y="3346772"/>
            <a:ext cx="2189396" cy="1503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0350" y="24940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908682" y="23093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91836" y="3153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799726" y="3913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200" y="4095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960651" y="4059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136040" y="5040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6771130" y="31372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5247130" y="40516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6085330" y="54994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7837930" y="54994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8599930" y="386112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5437630" y="3327722"/>
            <a:ext cx="1333500" cy="723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5437630" y="4432622"/>
            <a:ext cx="647700" cy="1257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5"/>
            <a:endCxn id="82" idx="3"/>
          </p:cNvCxnSpPr>
          <p:nvPr/>
        </p:nvCxnSpPr>
        <p:spPr>
          <a:xfrm>
            <a:off x="6410534" y="5824626"/>
            <a:ext cx="1483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7152130" y="3327722"/>
            <a:ext cx="1503596" cy="5891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8163134" y="4242122"/>
            <a:ext cx="627296" cy="13130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7096334" y="3462426"/>
            <a:ext cx="932096" cy="2036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6"/>
            <a:endCxn id="83" idx="3"/>
          </p:cNvCxnSpPr>
          <p:nvPr/>
        </p:nvCxnSpPr>
        <p:spPr>
          <a:xfrm flipV="1">
            <a:off x="6466330" y="4186326"/>
            <a:ext cx="2189396" cy="15035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801292" y="3333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59624" y="31488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942778" y="3993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8550668" y="4753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08142" y="4935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711593" y="4898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86982" y="5880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809348" y="2719764"/>
            <a:ext cx="3016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188910" y="3488634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859801" y="5879068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537514" y="3408402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195348" y="5820026"/>
            <a:ext cx="41870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2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7432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  <a:p>
            <a:r>
              <a:rPr lang="en-US" dirty="0"/>
              <a:t>Any </a:t>
            </a:r>
            <a:r>
              <a:rPr lang="en-US" b="1" dirty="0">
                <a:solidFill>
                  <a:srgbClr val="FF0000"/>
                </a:solidFill>
              </a:rPr>
              <a:t>matrix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FF0000"/>
                </a:solidFill>
              </a:rPr>
              <a:t>elements are either 0 or 1 </a:t>
            </a:r>
            <a:r>
              <a:rPr lang="en-US" dirty="0"/>
              <a:t>is called </a:t>
            </a:r>
            <a:r>
              <a:rPr lang="en-US" b="1" dirty="0">
                <a:solidFill>
                  <a:srgbClr val="FF0000"/>
                </a:solidFill>
              </a:rPr>
              <a:t>bit matrix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Boolean matrix</a:t>
            </a:r>
          </a:p>
          <a:p>
            <a:r>
              <a:rPr lang="en-US" dirty="0"/>
              <a:t>For a given graph G =m (V, E), an </a:t>
            </a:r>
            <a:r>
              <a:rPr lang="en-US" b="1" dirty="0">
                <a:solidFill>
                  <a:srgbClr val="FF0000"/>
                </a:solidFill>
              </a:rPr>
              <a:t>adjacency matrix</a:t>
            </a:r>
            <a:r>
              <a:rPr lang="en-US" dirty="0"/>
              <a:t> depends upon the ordering of the elements of V</a:t>
            </a:r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4550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4550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6750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6750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225550" y="4343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397250" y="45339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225550" y="56388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169754" y="4478104"/>
            <a:ext cx="2092792" cy="102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169754" y="4478104"/>
            <a:ext cx="2092792" cy="102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844550" y="4343400"/>
            <a:ext cx="12700" cy="1295400"/>
          </a:xfrm>
          <a:prstGeom prst="curvedConnector3">
            <a:avLst>
              <a:gd name="adj1" fmla="val 2475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035050" y="45339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7338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550" y="57531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325" y="577721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1396" y="37338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22390"/>
              </p:ext>
            </p:extLst>
          </p:nvPr>
        </p:nvGraphicFramePr>
        <p:xfrm>
          <a:off x="5568950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330825" y="4076700"/>
            <a:ext cx="3124200" cy="2138065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8794" y="375061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6950" y="424727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42565" y="37719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950" y="470893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6336" y="378560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3086" y="51457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0646" y="55825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02421" y="378560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91000" y="4800600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0821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700165"/>
            <a:ext cx="8763000" cy="2624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baseline="30000" dirty="0" err="1">
                <a:solidFill>
                  <a:srgbClr val="FF0000"/>
                </a:solidFill>
              </a:rPr>
              <a:t>th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row</a:t>
            </a:r>
            <a:r>
              <a:rPr lang="en-US" dirty="0"/>
              <a:t> whose </a:t>
            </a:r>
            <a:r>
              <a:rPr lang="en-US" b="1" dirty="0">
                <a:solidFill>
                  <a:srgbClr val="FF0000"/>
                </a:solidFill>
              </a:rPr>
              <a:t>value is 1</a:t>
            </a:r>
            <a:r>
              <a:rPr lang="en-US" dirty="0"/>
              <a:t> is equal to the </a:t>
            </a:r>
            <a:r>
              <a:rPr lang="en-US" b="1" dirty="0">
                <a:solidFill>
                  <a:srgbClr val="FF0000"/>
                </a:solidFill>
              </a:rPr>
              <a:t>out-degree</a:t>
            </a:r>
            <a:r>
              <a:rPr lang="en-US" dirty="0"/>
              <a:t> of node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b="1" baseline="30000" dirty="0" err="1">
                <a:solidFill>
                  <a:srgbClr val="FF0000"/>
                </a:solidFill>
              </a:rPr>
              <a:t>th</a:t>
            </a:r>
            <a:r>
              <a:rPr lang="en-US" b="1" dirty="0">
                <a:solidFill>
                  <a:srgbClr val="FF0000"/>
                </a:solidFill>
              </a:rPr>
              <a:t> column</a:t>
            </a:r>
            <a:r>
              <a:rPr lang="en-US" dirty="0"/>
              <a:t> whose </a:t>
            </a:r>
            <a:r>
              <a:rPr lang="en-US" b="1" dirty="0">
                <a:solidFill>
                  <a:srgbClr val="FF0000"/>
                </a:solidFill>
              </a:rPr>
              <a:t>value is 1</a:t>
            </a:r>
            <a:r>
              <a:rPr lang="en-US" dirty="0"/>
              <a:t> is equal to the </a:t>
            </a:r>
            <a:r>
              <a:rPr lang="en-US" b="1" dirty="0">
                <a:solidFill>
                  <a:srgbClr val="FF0000"/>
                </a:solidFill>
              </a:rPr>
              <a:t>in-degree</a:t>
            </a:r>
            <a:r>
              <a:rPr lang="en-US" dirty="0"/>
              <a:t> of node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j</a:t>
            </a:r>
            <a:endParaRPr lang="en-US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FF0000"/>
                </a:solidFill>
              </a:rPr>
              <a:t>NULL graph </a:t>
            </a:r>
            <a:r>
              <a:rPr lang="en-US" dirty="0"/>
              <a:t>which consist of only n nodes but no edges, the </a:t>
            </a:r>
            <a:r>
              <a:rPr lang="en-US" b="1" dirty="0">
                <a:solidFill>
                  <a:srgbClr val="FF0000"/>
                </a:solidFill>
              </a:rPr>
              <a:t>adjacency matrix </a:t>
            </a:r>
            <a:r>
              <a:rPr lang="en-US" dirty="0"/>
              <a:t>has </a:t>
            </a:r>
            <a:r>
              <a:rPr lang="en-US" b="1" dirty="0">
                <a:solidFill>
                  <a:srgbClr val="FF0000"/>
                </a:solidFill>
              </a:rPr>
              <a:t>all its elements 0</a:t>
            </a:r>
            <a:r>
              <a:rPr lang="en-US" dirty="0"/>
              <a:t>. i.e. the adjacency matrix is the NULL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44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4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6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6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225550" y="15240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397250" y="17145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225550" y="2819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169754" y="1658704"/>
            <a:ext cx="2092792" cy="102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169754" y="1658704"/>
            <a:ext cx="2092792" cy="102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844550" y="1524000"/>
            <a:ext cx="12700" cy="1295400"/>
          </a:xfrm>
          <a:prstGeom prst="curvedConnector3">
            <a:avLst>
              <a:gd name="adj1" fmla="val 2475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035050" y="17145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9144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550" y="29337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325" y="295781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11396" y="9144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59282"/>
              </p:ext>
            </p:extLst>
          </p:nvPr>
        </p:nvGraphicFramePr>
        <p:xfrm>
          <a:off x="5568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330825" y="1257300"/>
            <a:ext cx="3124200" cy="2138065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8794" y="93121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6950" y="142787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42565" y="952500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06950" y="188953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6336" y="96620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3086" y="232633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0646" y="276312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02421" y="966206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5400" y="199578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15079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038600"/>
            <a:ext cx="8763000" cy="2286000"/>
          </a:xfrm>
        </p:spPr>
        <p:txBody>
          <a:bodyPr/>
          <a:lstStyle/>
          <a:p>
            <a:r>
              <a:rPr lang="en-US" dirty="0"/>
              <a:t>Entry of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in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baseline="30000" dirty="0" err="1">
                <a:solidFill>
                  <a:srgbClr val="FF0000"/>
                </a:solidFill>
              </a:rPr>
              <a:t>th</a:t>
            </a:r>
            <a:r>
              <a:rPr lang="en-US" dirty="0"/>
              <a:t> row and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b="1" baseline="30000" dirty="0" err="1">
                <a:solidFill>
                  <a:srgbClr val="FF0000"/>
                </a:solidFill>
              </a:rPr>
              <a:t>th</a:t>
            </a:r>
            <a:r>
              <a:rPr lang="en-US" dirty="0"/>
              <a:t> column of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shows existence of an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(V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j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 that is a </a:t>
            </a:r>
            <a:r>
              <a:rPr lang="en-US" b="1" dirty="0">
                <a:solidFill>
                  <a:srgbClr val="FF0000"/>
                </a:solidFill>
              </a:rPr>
              <a:t>path of length 1</a:t>
            </a:r>
          </a:p>
          <a:p>
            <a:r>
              <a:rPr lang="en-US" dirty="0"/>
              <a:t>Entry in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dirty="0"/>
              <a:t> shows </a:t>
            </a:r>
            <a:r>
              <a:rPr lang="en-US" b="1" dirty="0">
                <a:solidFill>
                  <a:srgbClr val="FF0000"/>
                </a:solidFill>
              </a:rPr>
              <a:t>no of different paths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exactly length 2</a:t>
            </a:r>
            <a:r>
              <a:rPr lang="en-US" dirty="0"/>
              <a:t> from node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j</a:t>
            </a:r>
            <a:endParaRPr lang="en-US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Entry in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3</a:t>
            </a:r>
            <a:r>
              <a:rPr lang="en-US" dirty="0"/>
              <a:t> shows </a:t>
            </a:r>
            <a:r>
              <a:rPr lang="en-US" b="1" dirty="0">
                <a:solidFill>
                  <a:srgbClr val="FF0000"/>
                </a:solidFill>
              </a:rPr>
              <a:t>no of different paths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exactly length 3</a:t>
            </a:r>
            <a:r>
              <a:rPr lang="en-US" dirty="0"/>
              <a:t> from node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</a:t>
            </a:r>
            <a:r>
              <a:rPr lang="en-US" b="1" baseline="-25000" dirty="0" err="1">
                <a:solidFill>
                  <a:srgbClr val="FF0000"/>
                </a:solidFill>
              </a:rPr>
              <a:t>j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2817"/>
              </p:ext>
            </p:extLst>
          </p:nvPr>
        </p:nvGraphicFramePr>
        <p:xfrm>
          <a:off x="838200" y="1621968"/>
          <a:ext cx="1974852" cy="180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838200" y="1596567"/>
            <a:ext cx="1981200" cy="1828801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216806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2276475"/>
            <a:ext cx="139172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solidFill>
                  <a:srgbClr val="C00000"/>
                </a:solidFill>
              </a:rPr>
              <a:t>A</a:t>
            </a:r>
            <a:r>
              <a:rPr lang="en-US" sz="1900" b="1" baseline="30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 = A x A =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36198"/>
              </p:ext>
            </p:extLst>
          </p:nvPr>
        </p:nvGraphicFramePr>
        <p:xfrm>
          <a:off x="4419600" y="1778000"/>
          <a:ext cx="1554496" cy="142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4419600" y="1752600"/>
            <a:ext cx="1568449" cy="1447800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4007"/>
              </p:ext>
            </p:extLst>
          </p:nvPr>
        </p:nvGraphicFramePr>
        <p:xfrm>
          <a:off x="6885545" y="990600"/>
          <a:ext cx="1415704" cy="134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6885545" y="990600"/>
            <a:ext cx="1420255" cy="1311005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48400" y="137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30000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12355"/>
              </p:ext>
            </p:extLst>
          </p:nvPr>
        </p:nvGraphicFramePr>
        <p:xfrm>
          <a:off x="6885545" y="2466120"/>
          <a:ext cx="1415704" cy="134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6885545" y="2466120"/>
            <a:ext cx="1420255" cy="1311005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48400" y="28471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30000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0244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7" grpId="0" animBg="1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or reachability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FF0000"/>
                    </a:solidFill>
                  </a:rPr>
                  <a:t>G = (V,E)</a:t>
                </a:r>
                <a:r>
                  <a:rPr lang="en-US" dirty="0"/>
                  <a:t> be a simple diagraph which contains </a:t>
                </a:r>
                <a:r>
                  <a:rPr lang="en-US" b="1" dirty="0">
                    <a:solidFill>
                      <a:srgbClr val="FF0000"/>
                    </a:solidFill>
                  </a:rPr>
                  <a:t>n nodes</a:t>
                </a:r>
                <a:r>
                  <a:rPr lang="en-US" dirty="0"/>
                  <a:t> that are assumed to be ordered.</a:t>
                </a:r>
              </a:p>
              <a:p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nxn</a:t>
                </a:r>
                <a:r>
                  <a:rPr lang="en-US" dirty="0"/>
                  <a:t> matrix </a:t>
                </a:r>
                <a:r>
                  <a:rPr lang="en-US" b="1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path matrix</a:t>
                </a:r>
                <a:r>
                  <a:rPr lang="en-US" dirty="0"/>
                  <a:t> whose elements are given by</a:t>
                </a:r>
              </a:p>
              <a:p>
                <a:pPr marL="0" lvl="1" indent="0" algn="l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𝑡h𝑒𝑟𝑒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𝑒𝑥𝑖𝑠𝑡𝑠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𝑛𝑜𝑑𝑒𝑉𝑖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16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14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2590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705350" y="2381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7150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2916004" y="1468204"/>
            <a:ext cx="1025992" cy="7211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2916004" y="2458804"/>
            <a:ext cx="721192" cy="4925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3962400" y="2706454"/>
            <a:ext cx="798746" cy="379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5086350" y="2306404"/>
            <a:ext cx="684446" cy="2653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3771900" y="1524000"/>
            <a:ext cx="304800" cy="1371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4211404" y="1468204"/>
            <a:ext cx="549742" cy="9688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4267200" y="1333500"/>
            <a:ext cx="16383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4516204" y="1696804"/>
            <a:ext cx="914400" cy="2133600"/>
          </a:xfrm>
          <a:prstGeom prst="curvedConnector3">
            <a:avLst>
              <a:gd name="adj1" fmla="val -1756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03526"/>
              </p:ext>
            </p:extLst>
          </p:nvPr>
        </p:nvGraphicFramePr>
        <p:xfrm>
          <a:off x="1488608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590800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810000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53000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6000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90800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800475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90800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800475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943475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90800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810000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53000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96000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590800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00475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943475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2286000" y="401002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3429000" y="401002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4648200" y="401002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2286000" y="450532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3429000" y="4505325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2286000" y="500062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3429000" y="5000625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4638675" y="4991100"/>
            <a:ext cx="304800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2286000" y="5486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3429000" y="54864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4648200" y="5486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5791200" y="5486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2286000" y="59817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3429000" y="5981700"/>
            <a:ext cx="371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4638675" y="59817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5791200" y="4010025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6515100" y="3800475"/>
            <a:ext cx="4191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5372100" y="4781550"/>
            <a:ext cx="4191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6515100" y="5276850"/>
            <a:ext cx="4191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5381625" y="5762625"/>
            <a:ext cx="4191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219575" y="4286250"/>
            <a:ext cx="419100" cy="4191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Commonly used Traversal Techniques are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Breadth 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42910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26939</TotalTime>
  <Words>2758</Words>
  <Application>Microsoft Office PowerPoint</Application>
  <PresentationFormat>On-screen Show (4:3)</PresentationFormat>
  <Paragraphs>1047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Open Sans Extrabold</vt:lpstr>
      <vt:lpstr>Wingdings</vt:lpstr>
      <vt:lpstr>Office Theme</vt:lpstr>
      <vt:lpstr>PowerPoint Presentation</vt:lpstr>
      <vt:lpstr>Graphs</vt:lpstr>
      <vt:lpstr>Adjacency matrix</vt:lpstr>
      <vt:lpstr>Adjacency matrix</vt:lpstr>
      <vt:lpstr>Adjacency matrix</vt:lpstr>
      <vt:lpstr>Power of 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PowerPoint Presentation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Construct 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- 3130702 - Data Structure - Darshan Institute of Engineering and Technology</dc:title>
  <dc:creator>Darshan Institute of Engg. &amp; Tech.</dc:creator>
  <cp:lastModifiedBy>Naimish Vadodariya</cp:lastModifiedBy>
  <cp:revision>8226</cp:revision>
  <dcterms:created xsi:type="dcterms:W3CDTF">2013-05-17T03:00:03Z</dcterms:created>
  <dcterms:modified xsi:type="dcterms:W3CDTF">2019-10-03T02:40:49Z</dcterms:modified>
</cp:coreProperties>
</file>