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353"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Qf38dN13nThMwfVt8ba4Q==" hashData="3m/KbEOp7NSVNveUTLJaaVUqD+LwF5TavxISXSftouYfuUZMeyNR2mKKFTce1duT2j+DBdlDsQTgC+8CU+itV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E40524"/>
    <a:srgbClr val="FF6702"/>
    <a:srgbClr val="7D7D8F"/>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4" autoAdjust="0"/>
    <p:restoredTop sz="94662"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18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0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- 4: </a:t>
            </a:r>
            <a:r>
              <a:rPr lang="en-US" sz="1800" baseline="0" noProof="1">
                <a:solidFill>
                  <a:schemeClr val="lt1"/>
                </a:solidFill>
                <a:latin typeface="+mn-lt"/>
                <a:ea typeface="+mn-ea"/>
                <a:cs typeface="+mn-cs"/>
              </a:rPr>
              <a:t>Hashing</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dirty="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Dr. </a:t>
              </a:r>
              <a:r>
                <a:rPr lang="en-US" sz="2000" b="1" dirty="0" err="1"/>
                <a:t>Pradyumansinh</a:t>
              </a:r>
              <a:r>
                <a:rPr lang="en-US" sz="2000" b="1" dirty="0"/>
                <a:t> </a:t>
              </a:r>
              <a:r>
                <a:rPr lang="en-US" sz="2000" b="1" dirty="0" err="1"/>
                <a:t>Jadeja</a:t>
              </a:r>
              <a:endParaRPr lang="en-US" sz="2000" b="1" dirty="0"/>
            </a:p>
          </p:txBody>
        </p:sp>
        <p:sp>
          <p:nvSpPr>
            <p:cNvPr id="23" name="TextBox 22"/>
            <p:cNvSpPr txBox="1"/>
            <p:nvPr/>
          </p:nvSpPr>
          <p:spPr>
            <a:xfrm>
              <a:off x="297914" y="5225106"/>
              <a:ext cx="3816885" cy="646331"/>
            </a:xfrm>
            <a:prstGeom prst="rect">
              <a:avLst/>
            </a:prstGeom>
            <a:noFill/>
          </p:spPr>
          <p:txBody>
            <a:bodyPr wrap="square" rtlCol="0">
              <a:spAutoFit/>
            </a:bodyPr>
            <a:lstStyle/>
            <a:p>
              <a:r>
                <a:rPr lang="en-US" dirty="0"/>
                <a:t>     9879461848</a:t>
              </a:r>
            </a:p>
            <a:p>
              <a:r>
                <a:rPr lang="en-US" dirty="0"/>
                <a:t>     pradyuman.jadeja@darshan.ac.in</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3A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59595B"/>
                  </a:solidFill>
                </a:endParaRPr>
              </a:p>
            </p:txBody>
          </p:sp>
          <p:grpSp>
            <p:nvGrpSpPr>
              <p:cNvPr id="47" name="Group 46"/>
              <p:cNvGrpSpPr/>
              <p:nvPr/>
            </p:nvGrpSpPr>
            <p:grpSpPr>
              <a:xfrm>
                <a:off x="-14748" y="986564"/>
                <a:ext cx="4014973" cy="1115763"/>
                <a:chOff x="-19391" y="1011603"/>
                <a:chExt cx="5278947" cy="1115763"/>
              </a:xfrm>
            </p:grpSpPr>
            <p:sp>
              <p:nvSpPr>
                <p:cNvPr id="51" name="Pentagon 50"/>
                <p:cNvSpPr/>
                <p:nvPr/>
              </p:nvSpPr>
              <p:spPr>
                <a:xfrm>
                  <a:off x="-19391" y="1011603"/>
                  <a:ext cx="5278947" cy="1075928"/>
                </a:xfrm>
                <a:prstGeom prst="homePlate">
                  <a:avLst/>
                </a:prstGeom>
                <a:solidFill>
                  <a:srgbClr val="03A9F4"/>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50148"/>
                  <a:ext cx="4181886" cy="1077218"/>
                </a:xfrm>
                <a:prstGeom prst="rect">
                  <a:avLst/>
                </a:prstGeom>
                <a:noFill/>
              </p:spPr>
              <p:txBody>
                <a:bodyPr wrap="square" rtlCol="0" anchor="ctr">
                  <a:spAutoFit/>
                </a:bodyPr>
                <a:lstStyle/>
                <a:p>
                  <a:r>
                    <a:rPr lang="en-US" sz="3200" b="1" dirty="0">
                      <a:solidFill>
                        <a:schemeClr val="bg1"/>
                      </a:solidFill>
                      <a:ea typeface="Open Sans Light" panose="020B0306030504020204" pitchFamily="34" charset="0"/>
                      <a:cs typeface="Open Sans Light" panose="020B0306030504020204" pitchFamily="34" charset="0"/>
                    </a:rPr>
                    <a:t>3130702</a:t>
                  </a:r>
                </a:p>
                <a:p>
                  <a:r>
                    <a:rPr lang="en-US" sz="3200" b="1" dirty="0">
                      <a:solidFill>
                        <a:schemeClr val="bg1"/>
                      </a:solidFill>
                      <a:ea typeface="Open Sans Light" panose="020B0306030504020204" pitchFamily="34" charset="0"/>
                      <a:cs typeface="Open Sans Light" panose="020B0306030504020204" pitchFamily="34" charset="0"/>
                    </a:rPr>
                    <a:t>Data Structure</a:t>
                  </a:r>
                </a:p>
              </p:txBody>
            </p:sp>
          </p:grpSp>
          <p:sp>
            <p:nvSpPr>
              <p:cNvPr id="48" name="TextBox 47"/>
              <p:cNvSpPr txBox="1"/>
              <p:nvPr/>
            </p:nvSpPr>
            <p:spPr>
              <a:xfrm>
                <a:off x="143141" y="2577405"/>
                <a:ext cx="5495659" cy="1384995"/>
              </a:xfrm>
              <a:prstGeom prst="rect">
                <a:avLst/>
              </a:prstGeom>
              <a:noFill/>
            </p:spPr>
            <p:txBody>
              <a:bodyPr wrap="square" rtlCol="0">
                <a:spAutoFit/>
              </a:bodyPr>
              <a:lstStyle/>
              <a:p>
                <a:r>
                  <a:rPr lang="en-US" sz="4400" b="1" dirty="0">
                    <a:solidFill>
                      <a:schemeClr val="bg1"/>
                    </a:solidFill>
                    <a:ea typeface="Open Sans Bold" panose="020B0806030504020204" pitchFamily="34" charset="0"/>
                    <a:cs typeface="Open Sans Bold" panose="020B0806030504020204" pitchFamily="34" charset="0"/>
                  </a:rPr>
                  <a:t>Unit - 4</a:t>
                </a:r>
                <a:br>
                  <a:rPr lang="en-US" sz="6000" b="1" dirty="0">
                    <a:solidFill>
                      <a:schemeClr val="bg1"/>
                    </a:solidFill>
                    <a:ea typeface="Open Sans Bold" panose="020B0806030504020204" pitchFamily="34" charset="0"/>
                    <a:cs typeface="Open Sans Bold" panose="020B0806030504020204" pitchFamily="34" charset="0"/>
                  </a:rPr>
                </a:br>
                <a:r>
                  <a:rPr lang="en-US" sz="4000" b="1" dirty="0">
                    <a:solidFill>
                      <a:schemeClr val="bg1"/>
                    </a:solidFill>
                    <a:ea typeface="Open Sans Bold" panose="020B0806030504020204" pitchFamily="34" charset="0"/>
                    <a:cs typeface="Open Sans Bold" panose="020B0806030504020204" pitchFamily="34" charset="0"/>
                  </a:rPr>
                  <a:t>Hashing</a:t>
                </a:r>
                <a:endParaRPr lang="en-US" sz="30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7" name="Picture 2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rot="18900000">
            <a:off x="4783641" y="1918146"/>
            <a:ext cx="5121969" cy="1500577"/>
          </a:xfrm>
          <a:prstGeom prst="rect">
            <a:avLst/>
          </a:prstGeom>
        </p:spPr>
      </p:pic>
    </p:spTree>
    <p:extLst>
      <p:ext uri="{BB962C8B-B14F-4D97-AF65-F5344CB8AC3E}">
        <p14:creationId xmlns:p14="http://schemas.microsoft.com/office/powerpoint/2010/main" val="371609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Most machines have a </a:t>
            </a:r>
            <a:r>
              <a:rPr lang="en-US" b="1" dirty="0">
                <a:solidFill>
                  <a:srgbClr val="FF0000"/>
                </a:solidFill>
              </a:rPr>
              <a:t>small number of primitive data types </a:t>
            </a:r>
            <a:r>
              <a:rPr lang="en-US" dirty="0"/>
              <a:t>for which there are arithmetic instructions</a:t>
            </a:r>
          </a:p>
          <a:p>
            <a:r>
              <a:rPr lang="en-US" dirty="0"/>
              <a:t>Frequently </a:t>
            </a:r>
            <a:r>
              <a:rPr lang="en-US" b="1" dirty="0">
                <a:solidFill>
                  <a:srgbClr val="FF0000"/>
                </a:solidFill>
              </a:rPr>
              <a:t>key</a:t>
            </a:r>
            <a:r>
              <a:rPr lang="en-US" dirty="0">
                <a:solidFill>
                  <a:srgbClr val="FF0000"/>
                </a:solidFill>
              </a:rPr>
              <a:t> </a:t>
            </a:r>
            <a:r>
              <a:rPr lang="en-US" dirty="0"/>
              <a:t>to be used will </a:t>
            </a:r>
            <a:r>
              <a:rPr lang="en-US" b="1" dirty="0">
                <a:solidFill>
                  <a:srgbClr val="FF0000"/>
                </a:solidFill>
              </a:rPr>
              <a:t>not fit</a:t>
            </a:r>
            <a:r>
              <a:rPr lang="en-US" dirty="0"/>
              <a:t> easily in to one of these </a:t>
            </a:r>
            <a:r>
              <a:rPr lang="en-US" b="1" dirty="0">
                <a:solidFill>
                  <a:srgbClr val="FF0000"/>
                </a:solidFill>
              </a:rPr>
              <a:t>data types</a:t>
            </a:r>
          </a:p>
          <a:p>
            <a:r>
              <a:rPr lang="en-US" dirty="0"/>
              <a:t>It is </a:t>
            </a:r>
            <a:r>
              <a:rPr lang="en-US" b="1" dirty="0">
                <a:solidFill>
                  <a:srgbClr val="FF0000"/>
                </a:solidFill>
              </a:rPr>
              <a:t>not possible</a:t>
            </a:r>
            <a:r>
              <a:rPr lang="en-US" dirty="0"/>
              <a:t> to </a:t>
            </a:r>
            <a:r>
              <a:rPr lang="en-US" b="1" dirty="0">
                <a:solidFill>
                  <a:srgbClr val="FF0000"/>
                </a:solidFill>
              </a:rPr>
              <a:t>discard</a:t>
            </a:r>
            <a:r>
              <a:rPr lang="en-US" dirty="0">
                <a:solidFill>
                  <a:srgbClr val="FF0000"/>
                </a:solidFill>
              </a:rPr>
              <a:t> </a:t>
            </a:r>
            <a:r>
              <a:rPr lang="en-US" dirty="0"/>
              <a:t>the </a:t>
            </a:r>
            <a:r>
              <a:rPr lang="en-US" b="1" dirty="0">
                <a:solidFill>
                  <a:srgbClr val="FF0000"/>
                </a:solidFill>
              </a:rPr>
              <a:t>portion</a:t>
            </a:r>
            <a:r>
              <a:rPr lang="en-US" dirty="0">
                <a:solidFill>
                  <a:srgbClr val="FF0000"/>
                </a:solidFill>
              </a:rPr>
              <a:t> </a:t>
            </a:r>
            <a:r>
              <a:rPr lang="en-US" dirty="0"/>
              <a:t>of the </a:t>
            </a:r>
            <a:r>
              <a:rPr lang="en-US" b="1" dirty="0">
                <a:solidFill>
                  <a:srgbClr val="FF0000"/>
                </a:solidFill>
              </a:rPr>
              <a:t>key</a:t>
            </a:r>
            <a:r>
              <a:rPr lang="en-US" dirty="0">
                <a:solidFill>
                  <a:srgbClr val="FF0000"/>
                </a:solidFill>
              </a:rPr>
              <a:t> </a:t>
            </a:r>
            <a:r>
              <a:rPr lang="en-US" dirty="0"/>
              <a:t>that does not fit into such an arithmetic data type</a:t>
            </a:r>
          </a:p>
          <a:p>
            <a:r>
              <a:rPr lang="en-US" dirty="0"/>
              <a:t>The </a:t>
            </a:r>
            <a:r>
              <a:rPr lang="en-US" b="1" dirty="0">
                <a:solidFill>
                  <a:srgbClr val="FF0000"/>
                </a:solidFill>
              </a:rPr>
              <a:t>solution</a:t>
            </a:r>
            <a:r>
              <a:rPr lang="en-US" dirty="0">
                <a:solidFill>
                  <a:srgbClr val="FF0000"/>
                </a:solidFill>
              </a:rPr>
              <a:t> </a:t>
            </a:r>
            <a:r>
              <a:rPr lang="en-US" dirty="0"/>
              <a:t>is to </a:t>
            </a:r>
            <a:r>
              <a:rPr lang="en-US" b="1" dirty="0">
                <a:solidFill>
                  <a:srgbClr val="FF0000"/>
                </a:solidFill>
              </a:rPr>
              <a:t>combine</a:t>
            </a:r>
            <a:r>
              <a:rPr lang="en-US" dirty="0">
                <a:solidFill>
                  <a:srgbClr val="FF0000"/>
                </a:solidFill>
              </a:rPr>
              <a:t> </a:t>
            </a:r>
            <a:r>
              <a:rPr lang="en-US" dirty="0"/>
              <a:t>the various </a:t>
            </a:r>
            <a:r>
              <a:rPr lang="en-US" b="1" dirty="0">
                <a:solidFill>
                  <a:srgbClr val="FF0000"/>
                </a:solidFill>
              </a:rPr>
              <a:t>parts of the key </a:t>
            </a:r>
            <a:r>
              <a:rPr lang="en-US" dirty="0"/>
              <a:t>in such a way that all parts of the key affect for final result such an operation is termed folding of the key</a:t>
            </a:r>
          </a:p>
          <a:p>
            <a:r>
              <a:rPr lang="en-US" dirty="0"/>
              <a:t>That is the </a:t>
            </a:r>
            <a:r>
              <a:rPr lang="en-US" b="1" dirty="0">
                <a:solidFill>
                  <a:srgbClr val="FF0000"/>
                </a:solidFill>
              </a:rPr>
              <a:t>key</a:t>
            </a:r>
            <a:r>
              <a:rPr lang="en-US" dirty="0">
                <a:solidFill>
                  <a:srgbClr val="FF0000"/>
                </a:solidFill>
              </a:rPr>
              <a:t> </a:t>
            </a:r>
            <a:r>
              <a:rPr lang="en-US" dirty="0"/>
              <a:t>is actually </a:t>
            </a:r>
            <a:r>
              <a:rPr lang="en-US" b="1" dirty="0">
                <a:solidFill>
                  <a:srgbClr val="FF0000"/>
                </a:solidFill>
              </a:rPr>
              <a:t>partitioned</a:t>
            </a:r>
            <a:r>
              <a:rPr lang="en-US" dirty="0">
                <a:solidFill>
                  <a:srgbClr val="FF0000"/>
                </a:solidFill>
              </a:rPr>
              <a:t> </a:t>
            </a:r>
            <a:r>
              <a:rPr lang="en-US" dirty="0"/>
              <a:t>into number of parts, </a:t>
            </a:r>
            <a:r>
              <a:rPr lang="en-US" b="1" dirty="0">
                <a:solidFill>
                  <a:srgbClr val="FF0000"/>
                </a:solidFill>
              </a:rPr>
              <a:t>each part</a:t>
            </a:r>
            <a:r>
              <a:rPr lang="en-US" dirty="0"/>
              <a:t> having the </a:t>
            </a:r>
            <a:r>
              <a:rPr lang="en-US" b="1" dirty="0">
                <a:solidFill>
                  <a:srgbClr val="FF0000"/>
                </a:solidFill>
              </a:rPr>
              <a:t>same length </a:t>
            </a:r>
            <a:r>
              <a:rPr lang="en-US" dirty="0"/>
              <a:t>as that of the required address</a:t>
            </a:r>
          </a:p>
          <a:p>
            <a:pPr>
              <a:buClr>
                <a:schemeClr val="tx1"/>
              </a:buClr>
            </a:pPr>
            <a:r>
              <a:rPr lang="en-US" b="1" dirty="0">
                <a:solidFill>
                  <a:srgbClr val="FF0000"/>
                </a:solidFill>
              </a:rPr>
              <a:t>Add</a:t>
            </a:r>
            <a:r>
              <a:rPr lang="en-US" dirty="0">
                <a:solidFill>
                  <a:srgbClr val="FF0000"/>
                </a:solidFill>
              </a:rPr>
              <a:t> </a:t>
            </a:r>
            <a:r>
              <a:rPr lang="en-US" dirty="0"/>
              <a:t>the </a:t>
            </a:r>
            <a:r>
              <a:rPr lang="en-US" b="1" dirty="0">
                <a:solidFill>
                  <a:srgbClr val="FF0000"/>
                </a:solidFill>
              </a:rPr>
              <a:t>value</a:t>
            </a:r>
            <a:r>
              <a:rPr lang="en-US" dirty="0">
                <a:solidFill>
                  <a:srgbClr val="FF0000"/>
                </a:solidFill>
              </a:rPr>
              <a:t> </a:t>
            </a:r>
            <a:r>
              <a:rPr lang="en-US" dirty="0"/>
              <a:t>of each parts, </a:t>
            </a:r>
            <a:r>
              <a:rPr lang="en-US" b="1" dirty="0">
                <a:solidFill>
                  <a:srgbClr val="FF0000"/>
                </a:solidFill>
              </a:rPr>
              <a:t>ignoring</a:t>
            </a:r>
            <a:r>
              <a:rPr lang="en-US" dirty="0">
                <a:solidFill>
                  <a:srgbClr val="FF0000"/>
                </a:solidFill>
              </a:rPr>
              <a:t> </a:t>
            </a:r>
            <a:r>
              <a:rPr lang="en-US" dirty="0"/>
              <a:t>the final </a:t>
            </a:r>
            <a:r>
              <a:rPr lang="en-US" b="1" dirty="0">
                <a:solidFill>
                  <a:srgbClr val="FF0000"/>
                </a:solidFill>
              </a:rPr>
              <a:t>carry</a:t>
            </a:r>
            <a:r>
              <a:rPr lang="en-US" dirty="0"/>
              <a:t> to get the </a:t>
            </a:r>
            <a:r>
              <a:rPr lang="en-US" b="1" dirty="0">
                <a:solidFill>
                  <a:srgbClr val="FF0000"/>
                </a:solidFill>
              </a:rPr>
              <a:t>required address</a:t>
            </a:r>
          </a:p>
        </p:txBody>
      </p:sp>
    </p:spTree>
    <p:extLst>
      <p:ext uri="{BB962C8B-B14F-4D97-AF65-F5344CB8AC3E}">
        <p14:creationId xmlns:p14="http://schemas.microsoft.com/office/powerpoint/2010/main" val="423782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This is done in two ways</a:t>
            </a:r>
          </a:p>
          <a:p>
            <a:pPr>
              <a:buClr>
                <a:schemeClr val="tx1"/>
              </a:buClr>
            </a:pPr>
            <a:r>
              <a:rPr lang="en-US" b="1" dirty="0">
                <a:solidFill>
                  <a:srgbClr val="C00000"/>
                </a:solidFill>
              </a:rPr>
              <a:t>Fold-shifting:</a:t>
            </a:r>
            <a:r>
              <a:rPr lang="en-US" dirty="0"/>
              <a:t> Here </a:t>
            </a:r>
            <a:r>
              <a:rPr lang="en-US" b="1" dirty="0">
                <a:solidFill>
                  <a:srgbClr val="FF0000"/>
                </a:solidFill>
              </a:rPr>
              <a:t>actual values </a:t>
            </a:r>
            <a:r>
              <a:rPr lang="en-US" dirty="0"/>
              <a:t>of </a:t>
            </a:r>
            <a:r>
              <a:rPr lang="en-US" b="1" dirty="0">
                <a:solidFill>
                  <a:srgbClr val="FF0000"/>
                </a:solidFill>
              </a:rPr>
              <a:t>each parts </a:t>
            </a:r>
            <a:r>
              <a:rPr lang="en-US" dirty="0"/>
              <a:t>of key are </a:t>
            </a:r>
            <a:r>
              <a:rPr lang="en-US" b="1" dirty="0">
                <a:solidFill>
                  <a:srgbClr val="FF0000"/>
                </a:solidFill>
              </a:rPr>
              <a:t>added</a:t>
            </a:r>
            <a:endParaRPr lang="en-US" dirty="0"/>
          </a:p>
          <a:p>
            <a:pPr lvl="1"/>
            <a:r>
              <a:rPr lang="en-US" dirty="0"/>
              <a:t>Suppose, the </a:t>
            </a:r>
            <a:r>
              <a:rPr lang="en-US" b="1" dirty="0">
                <a:solidFill>
                  <a:srgbClr val="FF0000"/>
                </a:solidFill>
              </a:rPr>
              <a:t>key</a:t>
            </a:r>
            <a:r>
              <a:rPr lang="en-US" dirty="0">
                <a:solidFill>
                  <a:srgbClr val="FF0000"/>
                </a:solidFill>
              </a:rPr>
              <a:t> </a:t>
            </a:r>
            <a:r>
              <a:rPr lang="en-US" dirty="0"/>
              <a:t>is : </a:t>
            </a:r>
            <a:r>
              <a:rPr lang="en-US" b="1" dirty="0">
                <a:solidFill>
                  <a:srgbClr val="FF0000"/>
                </a:solidFill>
              </a:rPr>
              <a:t>12345678</a:t>
            </a:r>
            <a:r>
              <a:rPr lang="en-US" dirty="0"/>
              <a:t>, and the required address is of two digits,</a:t>
            </a:r>
          </a:p>
          <a:p>
            <a:pPr lvl="1"/>
            <a:r>
              <a:rPr lang="en-US" dirty="0"/>
              <a:t>Break the key into: </a:t>
            </a:r>
            <a:r>
              <a:rPr lang="en-US" b="1" dirty="0">
                <a:solidFill>
                  <a:srgbClr val="FF0000"/>
                </a:solidFill>
              </a:rPr>
              <a:t>12, 34, 56, 78</a:t>
            </a:r>
          </a:p>
          <a:p>
            <a:pPr lvl="1"/>
            <a:r>
              <a:rPr lang="en-US" dirty="0"/>
              <a:t>Add these, we get 12 + 34 + 56 + 78 : </a:t>
            </a:r>
            <a:r>
              <a:rPr lang="en-US" b="1" dirty="0">
                <a:solidFill>
                  <a:srgbClr val="FF0000"/>
                </a:solidFill>
              </a:rPr>
              <a:t>180</a:t>
            </a:r>
            <a:r>
              <a:rPr lang="en-US" dirty="0"/>
              <a:t>, ignore first 1 we get </a:t>
            </a:r>
            <a:r>
              <a:rPr lang="en-US" b="1" dirty="0">
                <a:solidFill>
                  <a:srgbClr val="FF0000"/>
                </a:solidFill>
              </a:rPr>
              <a:t>80 as location</a:t>
            </a:r>
          </a:p>
          <a:p>
            <a:pPr>
              <a:buClr>
                <a:schemeClr val="tx1"/>
              </a:buClr>
            </a:pPr>
            <a:r>
              <a:rPr lang="en-US" b="1" dirty="0">
                <a:solidFill>
                  <a:srgbClr val="C00000"/>
                </a:solidFill>
              </a:rPr>
              <a:t>Fold-boundary:</a:t>
            </a:r>
            <a:r>
              <a:rPr lang="en-US" dirty="0">
                <a:solidFill>
                  <a:srgbClr val="C00000"/>
                </a:solidFill>
              </a:rPr>
              <a:t> </a:t>
            </a:r>
            <a:r>
              <a:rPr lang="en-US" dirty="0"/>
              <a:t>Here the </a:t>
            </a:r>
            <a:r>
              <a:rPr lang="en-US" b="1" dirty="0">
                <a:solidFill>
                  <a:srgbClr val="FF0000"/>
                </a:solidFill>
              </a:rPr>
              <a:t>reversed values of outer parts </a:t>
            </a:r>
            <a:r>
              <a:rPr lang="en-US" dirty="0"/>
              <a:t>of key are added</a:t>
            </a:r>
          </a:p>
          <a:p>
            <a:pPr lvl="1"/>
            <a:r>
              <a:rPr lang="en-US" dirty="0"/>
              <a:t>Suppose, the </a:t>
            </a:r>
            <a:r>
              <a:rPr lang="en-US" b="1" dirty="0">
                <a:solidFill>
                  <a:srgbClr val="FF0000"/>
                </a:solidFill>
              </a:rPr>
              <a:t>key</a:t>
            </a:r>
            <a:r>
              <a:rPr lang="en-US" dirty="0">
                <a:solidFill>
                  <a:srgbClr val="FF0000"/>
                </a:solidFill>
              </a:rPr>
              <a:t> </a:t>
            </a:r>
            <a:r>
              <a:rPr lang="en-US" dirty="0"/>
              <a:t>is : </a:t>
            </a:r>
            <a:r>
              <a:rPr lang="en-US" b="1" dirty="0">
                <a:solidFill>
                  <a:srgbClr val="FF0000"/>
                </a:solidFill>
              </a:rPr>
              <a:t>12345678</a:t>
            </a:r>
            <a:r>
              <a:rPr lang="en-US" dirty="0"/>
              <a:t>, and the required address is of two digits,</a:t>
            </a:r>
          </a:p>
          <a:p>
            <a:pPr lvl="1"/>
            <a:r>
              <a:rPr lang="en-US" dirty="0"/>
              <a:t>Beak the key into: </a:t>
            </a:r>
            <a:r>
              <a:rPr lang="en-US" b="1" dirty="0">
                <a:solidFill>
                  <a:srgbClr val="FF0000"/>
                </a:solidFill>
              </a:rPr>
              <a:t>21, 34, 56, 87</a:t>
            </a:r>
            <a:endParaRPr lang="en-US" dirty="0"/>
          </a:p>
          <a:p>
            <a:pPr lvl="1"/>
            <a:r>
              <a:rPr lang="en-US" dirty="0"/>
              <a:t>Add these, we get 21 + 34 + 56 + 87 : </a:t>
            </a:r>
            <a:r>
              <a:rPr lang="en-US" b="1" dirty="0">
                <a:solidFill>
                  <a:srgbClr val="FF0000"/>
                </a:solidFill>
              </a:rPr>
              <a:t>198</a:t>
            </a:r>
            <a:r>
              <a:rPr lang="en-US" dirty="0"/>
              <a:t>, ignore first 1 we get </a:t>
            </a:r>
            <a:r>
              <a:rPr lang="en-US" b="1" dirty="0">
                <a:solidFill>
                  <a:srgbClr val="FF0000"/>
                </a:solidFill>
              </a:rPr>
              <a:t>98 as location</a:t>
            </a:r>
          </a:p>
        </p:txBody>
      </p:sp>
    </p:spTree>
    <p:extLst>
      <p:ext uri="{BB962C8B-B14F-4D97-AF65-F5344CB8AC3E}">
        <p14:creationId xmlns:p14="http://schemas.microsoft.com/office/powerpoint/2010/main" val="37623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 Analysis</a:t>
            </a:r>
          </a:p>
        </p:txBody>
      </p:sp>
      <p:sp>
        <p:nvSpPr>
          <p:cNvPr id="3" name="Content Placeholder 2"/>
          <p:cNvSpPr>
            <a:spLocks noGrp="1"/>
          </p:cNvSpPr>
          <p:nvPr>
            <p:ph idx="1"/>
          </p:nvPr>
        </p:nvSpPr>
        <p:spPr/>
        <p:txBody>
          <a:bodyPr/>
          <a:lstStyle/>
          <a:p>
            <a:r>
              <a:rPr lang="en-US" dirty="0"/>
              <a:t>This hashing function is a </a:t>
            </a:r>
            <a:r>
              <a:rPr lang="en-US" b="1" dirty="0">
                <a:solidFill>
                  <a:srgbClr val="FF0000"/>
                </a:solidFill>
              </a:rPr>
              <a:t>distribution-dependent</a:t>
            </a:r>
          </a:p>
          <a:p>
            <a:r>
              <a:rPr lang="en-US" dirty="0"/>
              <a:t>Here we make a </a:t>
            </a:r>
            <a:r>
              <a:rPr lang="en-US" b="1" dirty="0">
                <a:solidFill>
                  <a:srgbClr val="FF0000"/>
                </a:solidFill>
              </a:rPr>
              <a:t>statistical analysis </a:t>
            </a:r>
            <a:r>
              <a:rPr lang="en-US" dirty="0"/>
              <a:t>of </a:t>
            </a:r>
            <a:r>
              <a:rPr lang="en-US" b="1" dirty="0">
                <a:solidFill>
                  <a:srgbClr val="FF0000"/>
                </a:solidFill>
              </a:rPr>
              <a:t>digits</a:t>
            </a:r>
            <a:r>
              <a:rPr lang="en-US" dirty="0">
                <a:solidFill>
                  <a:srgbClr val="FF0000"/>
                </a:solidFill>
              </a:rPr>
              <a:t> </a:t>
            </a:r>
            <a:r>
              <a:rPr lang="en-US" dirty="0"/>
              <a:t>of the </a:t>
            </a:r>
            <a:r>
              <a:rPr lang="en-US" b="1" dirty="0">
                <a:solidFill>
                  <a:srgbClr val="FF0000"/>
                </a:solidFill>
              </a:rPr>
              <a:t>key</a:t>
            </a:r>
            <a:r>
              <a:rPr lang="en-US" dirty="0"/>
              <a:t>, and </a:t>
            </a:r>
            <a:r>
              <a:rPr lang="en-US" b="1" dirty="0">
                <a:solidFill>
                  <a:srgbClr val="FF0000"/>
                </a:solidFill>
              </a:rPr>
              <a:t>select</a:t>
            </a:r>
            <a:r>
              <a:rPr lang="en-US" dirty="0">
                <a:solidFill>
                  <a:srgbClr val="FF0000"/>
                </a:solidFill>
              </a:rPr>
              <a:t> </a:t>
            </a:r>
            <a:r>
              <a:rPr lang="en-US" dirty="0"/>
              <a:t>those </a:t>
            </a:r>
            <a:r>
              <a:rPr lang="en-US" b="1" dirty="0">
                <a:solidFill>
                  <a:srgbClr val="FF0000"/>
                </a:solidFill>
              </a:rPr>
              <a:t>digits</a:t>
            </a:r>
            <a:r>
              <a:rPr lang="en-US" dirty="0">
                <a:solidFill>
                  <a:srgbClr val="FF0000"/>
                </a:solidFill>
              </a:rPr>
              <a:t> </a:t>
            </a:r>
            <a:r>
              <a:rPr lang="en-US" dirty="0"/>
              <a:t>(of fixed position) which </a:t>
            </a:r>
            <a:r>
              <a:rPr lang="en-US" b="1" dirty="0">
                <a:solidFill>
                  <a:srgbClr val="FF0000"/>
                </a:solidFill>
              </a:rPr>
              <a:t>occur</a:t>
            </a:r>
            <a:r>
              <a:rPr lang="en-US" dirty="0">
                <a:solidFill>
                  <a:srgbClr val="FF0000"/>
                </a:solidFill>
              </a:rPr>
              <a:t> </a:t>
            </a:r>
            <a:r>
              <a:rPr lang="en-US" dirty="0"/>
              <a:t>quite </a:t>
            </a:r>
            <a:r>
              <a:rPr lang="en-US" b="1" dirty="0">
                <a:solidFill>
                  <a:srgbClr val="FF0000"/>
                </a:solidFill>
              </a:rPr>
              <a:t>frequently</a:t>
            </a:r>
          </a:p>
          <a:p>
            <a:r>
              <a:rPr lang="en-US" dirty="0"/>
              <a:t>Then reverse or </a:t>
            </a:r>
            <a:r>
              <a:rPr lang="en-US" b="1" dirty="0">
                <a:solidFill>
                  <a:srgbClr val="FF0000"/>
                </a:solidFill>
              </a:rPr>
              <a:t>shifts the digits </a:t>
            </a:r>
            <a:r>
              <a:rPr lang="en-US" dirty="0"/>
              <a:t>to get the </a:t>
            </a:r>
            <a:r>
              <a:rPr lang="en-US" b="1" dirty="0">
                <a:solidFill>
                  <a:srgbClr val="FF0000"/>
                </a:solidFill>
              </a:rPr>
              <a:t>address</a:t>
            </a:r>
            <a:endParaRPr lang="en-US" dirty="0"/>
          </a:p>
          <a:p>
            <a:r>
              <a:rPr lang="en-US" dirty="0"/>
              <a:t>For example, </a:t>
            </a:r>
          </a:p>
          <a:p>
            <a:pPr lvl="1"/>
            <a:r>
              <a:rPr lang="en-US" dirty="0"/>
              <a:t>The key is : </a:t>
            </a:r>
            <a:r>
              <a:rPr lang="en-US" b="1" dirty="0">
                <a:solidFill>
                  <a:srgbClr val="FF0000"/>
                </a:solidFill>
              </a:rPr>
              <a:t>9861234</a:t>
            </a:r>
          </a:p>
          <a:p>
            <a:pPr lvl="1"/>
            <a:r>
              <a:rPr lang="en-US" dirty="0"/>
              <a:t>If the statistical analysis has revealed the fact that the </a:t>
            </a:r>
            <a:r>
              <a:rPr lang="en-US" b="1" dirty="0">
                <a:solidFill>
                  <a:srgbClr val="FF0000"/>
                </a:solidFill>
              </a:rPr>
              <a:t>third</a:t>
            </a:r>
            <a:r>
              <a:rPr lang="en-US" dirty="0">
                <a:solidFill>
                  <a:srgbClr val="FF0000"/>
                </a:solidFill>
              </a:rPr>
              <a:t> </a:t>
            </a:r>
            <a:r>
              <a:rPr lang="en-US" dirty="0"/>
              <a:t>and </a:t>
            </a:r>
            <a:r>
              <a:rPr lang="en-US" b="1" dirty="0">
                <a:solidFill>
                  <a:srgbClr val="FF0000"/>
                </a:solidFill>
              </a:rPr>
              <a:t>fifth</a:t>
            </a:r>
            <a:r>
              <a:rPr lang="en-US" dirty="0">
                <a:solidFill>
                  <a:srgbClr val="FF0000"/>
                </a:solidFill>
              </a:rPr>
              <a:t> </a:t>
            </a:r>
            <a:r>
              <a:rPr lang="en-US" dirty="0"/>
              <a:t>position digits occur quite frequently, </a:t>
            </a:r>
          </a:p>
          <a:p>
            <a:pPr lvl="1"/>
            <a:r>
              <a:rPr lang="en-US" dirty="0"/>
              <a:t>We </a:t>
            </a:r>
            <a:r>
              <a:rPr lang="en-US" b="1" dirty="0">
                <a:solidFill>
                  <a:srgbClr val="FF0000"/>
                </a:solidFill>
              </a:rPr>
              <a:t>choose</a:t>
            </a:r>
            <a:r>
              <a:rPr lang="en-US" dirty="0">
                <a:solidFill>
                  <a:srgbClr val="FF0000"/>
                </a:solidFill>
              </a:rPr>
              <a:t> </a:t>
            </a:r>
            <a:r>
              <a:rPr lang="en-US" dirty="0"/>
              <a:t>the </a:t>
            </a:r>
            <a:r>
              <a:rPr lang="en-US" b="1" dirty="0">
                <a:solidFill>
                  <a:srgbClr val="FF0000"/>
                </a:solidFill>
              </a:rPr>
              <a:t>digits</a:t>
            </a:r>
            <a:r>
              <a:rPr lang="en-US" dirty="0">
                <a:solidFill>
                  <a:srgbClr val="FF0000"/>
                </a:solidFill>
              </a:rPr>
              <a:t> </a:t>
            </a:r>
            <a:r>
              <a:rPr lang="en-US" dirty="0"/>
              <a:t>in </a:t>
            </a:r>
            <a:r>
              <a:rPr lang="en-US" b="1" dirty="0">
                <a:solidFill>
                  <a:srgbClr val="FF0000"/>
                </a:solidFill>
              </a:rPr>
              <a:t>these positions </a:t>
            </a:r>
            <a:r>
              <a:rPr lang="en-US" dirty="0"/>
              <a:t>from the key </a:t>
            </a:r>
          </a:p>
          <a:p>
            <a:pPr lvl="1"/>
            <a:r>
              <a:rPr lang="en-US" dirty="0"/>
              <a:t>So we get, </a:t>
            </a:r>
            <a:r>
              <a:rPr lang="en-US" b="1" dirty="0">
                <a:solidFill>
                  <a:srgbClr val="FF0000"/>
                </a:solidFill>
              </a:rPr>
              <a:t>62</a:t>
            </a:r>
            <a:r>
              <a:rPr lang="en-US" dirty="0"/>
              <a:t>. </a:t>
            </a:r>
            <a:r>
              <a:rPr lang="en-US" b="1" dirty="0">
                <a:solidFill>
                  <a:srgbClr val="FF0000"/>
                </a:solidFill>
              </a:rPr>
              <a:t>Reversing</a:t>
            </a:r>
            <a:r>
              <a:rPr lang="en-US" dirty="0">
                <a:solidFill>
                  <a:srgbClr val="FF0000"/>
                </a:solidFill>
              </a:rPr>
              <a:t> </a:t>
            </a:r>
            <a:r>
              <a:rPr lang="en-US" dirty="0"/>
              <a:t>it we get </a:t>
            </a:r>
            <a:r>
              <a:rPr lang="en-US" b="1" dirty="0">
                <a:solidFill>
                  <a:srgbClr val="FF0000"/>
                </a:solidFill>
              </a:rPr>
              <a:t>26 as the address</a:t>
            </a:r>
          </a:p>
        </p:txBody>
      </p:sp>
    </p:spTree>
    <p:extLst>
      <p:ext uri="{BB962C8B-B14F-4D97-AF65-F5344CB8AC3E}">
        <p14:creationId xmlns:p14="http://schemas.microsoft.com/office/powerpoint/2010/main" val="200378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Dependent Method</a:t>
            </a:r>
          </a:p>
        </p:txBody>
      </p:sp>
      <p:sp>
        <p:nvSpPr>
          <p:cNvPr id="3" name="Content Placeholder 2"/>
          <p:cNvSpPr>
            <a:spLocks noGrp="1"/>
          </p:cNvSpPr>
          <p:nvPr>
            <p:ph idx="1"/>
          </p:nvPr>
        </p:nvSpPr>
        <p:spPr/>
        <p:txBody>
          <a:bodyPr/>
          <a:lstStyle/>
          <a:p>
            <a:r>
              <a:rPr lang="en-US" dirty="0"/>
              <a:t>In this type of hashing function </a:t>
            </a:r>
            <a:r>
              <a:rPr lang="en-US" b="1" dirty="0">
                <a:solidFill>
                  <a:srgbClr val="FF0000"/>
                </a:solidFill>
              </a:rPr>
              <a:t>we use the length of the key </a:t>
            </a:r>
            <a:r>
              <a:rPr lang="en-US" dirty="0"/>
              <a:t>along </a:t>
            </a:r>
            <a:r>
              <a:rPr lang="en-US" b="1" dirty="0">
                <a:solidFill>
                  <a:srgbClr val="FF0000"/>
                </a:solidFill>
              </a:rPr>
              <a:t>with</a:t>
            </a:r>
            <a:r>
              <a:rPr lang="en-US" dirty="0">
                <a:solidFill>
                  <a:srgbClr val="FF0000"/>
                </a:solidFill>
              </a:rPr>
              <a:t> </a:t>
            </a:r>
            <a:r>
              <a:rPr lang="en-US" b="1" dirty="0">
                <a:solidFill>
                  <a:srgbClr val="FF0000"/>
                </a:solidFill>
              </a:rPr>
              <a:t>some portion of the key </a:t>
            </a:r>
            <a:r>
              <a:rPr lang="en-US" dirty="0"/>
              <a:t>to produce the address, directly.</a:t>
            </a:r>
          </a:p>
          <a:p>
            <a:r>
              <a:rPr lang="en-US" dirty="0"/>
              <a:t>In the </a:t>
            </a:r>
            <a:r>
              <a:rPr lang="en-US" b="1" dirty="0">
                <a:solidFill>
                  <a:srgbClr val="FF0000"/>
                </a:solidFill>
              </a:rPr>
              <a:t>indirect method</a:t>
            </a:r>
            <a:r>
              <a:rPr lang="en-US" dirty="0"/>
              <a:t>, the </a:t>
            </a:r>
            <a:r>
              <a:rPr lang="en-US" b="1" dirty="0">
                <a:solidFill>
                  <a:srgbClr val="FF0000"/>
                </a:solidFill>
              </a:rPr>
              <a:t>length of the key </a:t>
            </a:r>
            <a:r>
              <a:rPr lang="en-US" dirty="0"/>
              <a:t>along with some portion of the key is </a:t>
            </a:r>
            <a:r>
              <a:rPr lang="en-US" b="1" dirty="0">
                <a:solidFill>
                  <a:srgbClr val="FF0000"/>
                </a:solidFill>
              </a:rPr>
              <a:t>used</a:t>
            </a:r>
            <a:r>
              <a:rPr lang="en-US" dirty="0">
                <a:solidFill>
                  <a:srgbClr val="FF0000"/>
                </a:solidFill>
              </a:rPr>
              <a:t> </a:t>
            </a:r>
            <a:r>
              <a:rPr lang="en-US" dirty="0"/>
              <a:t>to obtain </a:t>
            </a:r>
            <a:r>
              <a:rPr lang="en-US" b="1" dirty="0">
                <a:solidFill>
                  <a:srgbClr val="FF0000"/>
                </a:solidFill>
              </a:rPr>
              <a:t>intermediate value</a:t>
            </a:r>
            <a:r>
              <a:rPr lang="en-US" dirty="0"/>
              <a:t>.</a:t>
            </a:r>
          </a:p>
          <a:p>
            <a:endParaRPr lang="en-US" dirty="0"/>
          </a:p>
          <a:p>
            <a:endParaRPr lang="en-US" dirty="0"/>
          </a:p>
        </p:txBody>
      </p:sp>
    </p:spTree>
    <p:extLst>
      <p:ext uri="{BB962C8B-B14F-4D97-AF65-F5344CB8AC3E}">
        <p14:creationId xmlns:p14="http://schemas.microsoft.com/office/powerpoint/2010/main" val="79279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Coding </a:t>
            </a:r>
          </a:p>
        </p:txBody>
      </p:sp>
      <p:sp>
        <p:nvSpPr>
          <p:cNvPr id="3" name="Content Placeholder 2"/>
          <p:cNvSpPr>
            <a:spLocks noGrp="1"/>
          </p:cNvSpPr>
          <p:nvPr>
            <p:ph idx="1"/>
          </p:nvPr>
        </p:nvSpPr>
        <p:spPr/>
        <p:txBody>
          <a:bodyPr/>
          <a:lstStyle/>
          <a:p>
            <a:r>
              <a:rPr lang="en-US" dirty="0"/>
              <a:t>Here a </a:t>
            </a:r>
            <a:r>
              <a:rPr lang="en-US" b="1" dirty="0">
                <a:solidFill>
                  <a:srgbClr val="FF0000"/>
                </a:solidFill>
              </a:rPr>
              <a:t>n</a:t>
            </a:r>
            <a:r>
              <a:rPr lang="en-US" dirty="0"/>
              <a:t> </a:t>
            </a:r>
            <a:r>
              <a:rPr lang="en-US" b="1" dirty="0">
                <a:solidFill>
                  <a:srgbClr val="FF0000"/>
                </a:solidFill>
              </a:rPr>
              <a:t>bit key </a:t>
            </a:r>
            <a:r>
              <a:rPr lang="en-US" dirty="0"/>
              <a:t>value is </a:t>
            </a:r>
            <a:r>
              <a:rPr lang="en-US" b="1" dirty="0">
                <a:solidFill>
                  <a:srgbClr val="FF0000"/>
                </a:solidFill>
              </a:rPr>
              <a:t>represented as a polynomial</a:t>
            </a:r>
            <a:r>
              <a:rPr lang="en-US" dirty="0"/>
              <a:t>.</a:t>
            </a:r>
          </a:p>
          <a:p>
            <a:r>
              <a:rPr lang="en-US" dirty="0"/>
              <a:t>The </a:t>
            </a:r>
            <a:r>
              <a:rPr lang="en-US" b="1" dirty="0">
                <a:solidFill>
                  <a:srgbClr val="FF0000"/>
                </a:solidFill>
              </a:rPr>
              <a:t>divisor polynomial </a:t>
            </a:r>
            <a:r>
              <a:rPr lang="en-US" dirty="0"/>
              <a:t>is then </a:t>
            </a:r>
            <a:r>
              <a:rPr lang="en-US" b="1" dirty="0">
                <a:solidFill>
                  <a:srgbClr val="FF0000"/>
                </a:solidFill>
              </a:rPr>
              <a:t>constructed</a:t>
            </a:r>
            <a:r>
              <a:rPr lang="en-US" dirty="0"/>
              <a:t> based on the </a:t>
            </a:r>
            <a:r>
              <a:rPr lang="en-US" b="1" dirty="0">
                <a:solidFill>
                  <a:srgbClr val="FF0000"/>
                </a:solidFill>
              </a:rPr>
              <a:t>address range</a:t>
            </a:r>
            <a:r>
              <a:rPr lang="en-US" dirty="0"/>
              <a:t> required.</a:t>
            </a:r>
          </a:p>
          <a:p>
            <a:r>
              <a:rPr lang="en-US" dirty="0"/>
              <a:t>The </a:t>
            </a:r>
            <a:r>
              <a:rPr lang="en-US" b="1" dirty="0">
                <a:solidFill>
                  <a:srgbClr val="FF0000"/>
                </a:solidFill>
              </a:rPr>
              <a:t>modular division</a:t>
            </a:r>
            <a:r>
              <a:rPr lang="en-US" dirty="0"/>
              <a:t> of </a:t>
            </a:r>
            <a:r>
              <a:rPr lang="en-US" b="1" dirty="0">
                <a:solidFill>
                  <a:srgbClr val="FF0000"/>
                </a:solidFill>
              </a:rPr>
              <a:t>key-polynomial</a:t>
            </a:r>
            <a:r>
              <a:rPr lang="en-US" dirty="0"/>
              <a:t> by </a:t>
            </a:r>
            <a:r>
              <a:rPr lang="en-US" b="1" dirty="0">
                <a:solidFill>
                  <a:srgbClr val="FF0000"/>
                </a:solidFill>
              </a:rPr>
              <a:t>divisor polynomial</a:t>
            </a:r>
            <a:r>
              <a:rPr lang="en-US" dirty="0"/>
              <a:t>, to get the address-polynomial.</a:t>
            </a:r>
          </a:p>
          <a:p>
            <a:pPr lvl="1"/>
            <a:r>
              <a:rPr lang="en-US" dirty="0"/>
              <a:t>Let </a:t>
            </a:r>
            <a:r>
              <a:rPr lang="en-US" b="1" dirty="0">
                <a:solidFill>
                  <a:srgbClr val="FF0000"/>
                </a:solidFill>
              </a:rPr>
              <a:t>f(x)</a:t>
            </a:r>
            <a:r>
              <a:rPr lang="en-US" dirty="0"/>
              <a:t> = polynomial of </a:t>
            </a:r>
            <a:r>
              <a:rPr lang="en-US" b="1" dirty="0">
                <a:solidFill>
                  <a:srgbClr val="FF0000"/>
                </a:solidFill>
              </a:rPr>
              <a:t>n bit key </a:t>
            </a:r>
            <a:r>
              <a:rPr lang="en-US" dirty="0"/>
              <a:t>= a</a:t>
            </a:r>
            <a:r>
              <a:rPr lang="en-US" b="1" baseline="-25000" dirty="0"/>
              <a:t>1</a:t>
            </a:r>
            <a:r>
              <a:rPr lang="en-US" dirty="0"/>
              <a:t> + a</a:t>
            </a:r>
            <a:r>
              <a:rPr lang="en-US" b="1" baseline="-25000" dirty="0"/>
              <a:t>2</a:t>
            </a:r>
            <a:r>
              <a:rPr lang="en-US" dirty="0"/>
              <a:t>x + ……. + a</a:t>
            </a:r>
            <a:r>
              <a:rPr lang="en-US" b="1" baseline="-25000" dirty="0"/>
              <a:t>n</a:t>
            </a:r>
            <a:r>
              <a:rPr lang="en-US" dirty="0"/>
              <a:t>x</a:t>
            </a:r>
            <a:r>
              <a:rPr lang="en-US" baseline="30000" dirty="0"/>
              <a:t>n-1</a:t>
            </a:r>
          </a:p>
          <a:p>
            <a:pPr lvl="1">
              <a:buClr>
                <a:schemeClr val="tx1"/>
              </a:buClr>
            </a:pPr>
            <a:r>
              <a:rPr lang="en-US" b="1" dirty="0">
                <a:solidFill>
                  <a:srgbClr val="FF0000"/>
                </a:solidFill>
              </a:rPr>
              <a:t>d(x)</a:t>
            </a:r>
            <a:r>
              <a:rPr lang="en-US" dirty="0"/>
              <a:t> = </a:t>
            </a:r>
            <a:r>
              <a:rPr lang="en-US" b="1" dirty="0">
                <a:solidFill>
                  <a:srgbClr val="FF0000"/>
                </a:solidFill>
              </a:rPr>
              <a:t>divisor polynomial </a:t>
            </a:r>
            <a:r>
              <a:rPr lang="en-US" dirty="0"/>
              <a:t>= d</a:t>
            </a:r>
            <a:r>
              <a:rPr lang="en-US" b="1" baseline="-25000" dirty="0"/>
              <a:t>1</a:t>
            </a:r>
            <a:r>
              <a:rPr lang="en-US" dirty="0"/>
              <a:t> + d</a:t>
            </a:r>
            <a:r>
              <a:rPr lang="en-US" b="1" baseline="-25000" dirty="0"/>
              <a:t>2</a:t>
            </a:r>
            <a:r>
              <a:rPr lang="en-US" dirty="0"/>
              <a:t>x + …. + d</a:t>
            </a:r>
            <a:r>
              <a:rPr lang="en-US" b="1" baseline="-25000" dirty="0"/>
              <a:t>n</a:t>
            </a:r>
            <a:r>
              <a:rPr lang="en-US" dirty="0"/>
              <a:t>x</a:t>
            </a:r>
            <a:r>
              <a:rPr lang="en-US" baseline="30000" dirty="0"/>
              <a:t>n-1</a:t>
            </a:r>
          </a:p>
          <a:p>
            <a:pPr lvl="1"/>
            <a:r>
              <a:rPr lang="en-US" dirty="0"/>
              <a:t>Required </a:t>
            </a:r>
            <a:r>
              <a:rPr lang="en-US" b="1" dirty="0">
                <a:solidFill>
                  <a:srgbClr val="FF0000"/>
                </a:solidFill>
              </a:rPr>
              <a:t>address</a:t>
            </a:r>
            <a:r>
              <a:rPr lang="en-US" dirty="0">
                <a:solidFill>
                  <a:srgbClr val="FF0000"/>
                </a:solidFill>
              </a:rPr>
              <a:t> </a:t>
            </a:r>
            <a:r>
              <a:rPr lang="en-US" dirty="0"/>
              <a:t>polynomial will be </a:t>
            </a:r>
            <a:r>
              <a:rPr lang="en-US" b="1" dirty="0">
                <a:solidFill>
                  <a:srgbClr val="FF0000"/>
                </a:solidFill>
              </a:rPr>
              <a:t>f(x) mod d(x)</a:t>
            </a:r>
          </a:p>
        </p:txBody>
      </p:sp>
    </p:spTree>
    <p:extLst>
      <p:ext uri="{BB962C8B-B14F-4D97-AF65-F5344CB8AC3E}">
        <p14:creationId xmlns:p14="http://schemas.microsoft.com/office/powerpoint/2010/main" val="12594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Hashing</a:t>
            </a:r>
          </a:p>
        </p:txBody>
      </p:sp>
      <p:sp>
        <p:nvSpPr>
          <p:cNvPr id="3" name="Content Placeholder 2"/>
          <p:cNvSpPr>
            <a:spLocks noGrp="1"/>
          </p:cNvSpPr>
          <p:nvPr>
            <p:ph idx="1"/>
          </p:nvPr>
        </p:nvSpPr>
        <p:spPr>
          <a:xfrm>
            <a:off x="190500" y="990600"/>
            <a:ext cx="8763000" cy="2438400"/>
          </a:xfrm>
        </p:spPr>
        <p:txBody>
          <a:bodyPr/>
          <a:lstStyle/>
          <a:p>
            <a:r>
              <a:rPr lang="en-US" dirty="0"/>
              <a:t>This method is based on obtaining an </a:t>
            </a:r>
            <a:r>
              <a:rPr lang="en-US" b="1" dirty="0">
                <a:solidFill>
                  <a:srgbClr val="FF0000"/>
                </a:solidFill>
              </a:rPr>
              <a:t>address</a:t>
            </a:r>
            <a:r>
              <a:rPr lang="en-US" dirty="0">
                <a:solidFill>
                  <a:srgbClr val="FF0000"/>
                </a:solidFill>
              </a:rPr>
              <a:t> </a:t>
            </a:r>
            <a:r>
              <a:rPr lang="en-US" dirty="0"/>
              <a:t>of a </a:t>
            </a:r>
            <a:r>
              <a:rPr lang="en-US" b="1" dirty="0">
                <a:solidFill>
                  <a:srgbClr val="FF0000"/>
                </a:solidFill>
              </a:rPr>
              <a:t>key</a:t>
            </a:r>
            <a:r>
              <a:rPr lang="en-US" dirty="0"/>
              <a:t>, </a:t>
            </a:r>
            <a:r>
              <a:rPr lang="en-US" b="1" dirty="0">
                <a:solidFill>
                  <a:srgbClr val="FF0000"/>
                </a:solidFill>
              </a:rPr>
              <a:t>based on the multiplication value</a:t>
            </a:r>
            <a:r>
              <a:rPr lang="en-US" dirty="0"/>
              <a:t>.</a:t>
            </a:r>
          </a:p>
          <a:p>
            <a:r>
              <a:rPr lang="en-US" dirty="0"/>
              <a:t>If</a:t>
            </a:r>
            <a:r>
              <a:rPr lang="en-US" b="1" dirty="0">
                <a:solidFill>
                  <a:srgbClr val="FF0000"/>
                </a:solidFill>
              </a:rPr>
              <a:t> k</a:t>
            </a:r>
            <a:r>
              <a:rPr lang="en-US" dirty="0"/>
              <a:t> is the </a:t>
            </a:r>
            <a:r>
              <a:rPr lang="en-US" b="1" dirty="0">
                <a:solidFill>
                  <a:srgbClr val="FF0000"/>
                </a:solidFill>
              </a:rPr>
              <a:t>non-negative key</a:t>
            </a:r>
            <a:r>
              <a:rPr lang="en-US" dirty="0"/>
              <a:t>, and a </a:t>
            </a:r>
            <a:r>
              <a:rPr lang="en-US" b="1" dirty="0"/>
              <a:t>constant</a:t>
            </a:r>
            <a:r>
              <a:rPr lang="en-US" dirty="0"/>
              <a:t> </a:t>
            </a:r>
            <a:r>
              <a:rPr lang="en-US" b="1" dirty="0">
                <a:solidFill>
                  <a:srgbClr val="FF0000"/>
                </a:solidFill>
              </a:rPr>
              <a:t>c</a:t>
            </a:r>
            <a:r>
              <a:rPr lang="en-US" dirty="0"/>
              <a:t>, (</a:t>
            </a:r>
            <a:r>
              <a:rPr lang="en-US" b="1" dirty="0"/>
              <a:t>0 &lt; c &lt; 1</a:t>
            </a:r>
            <a:r>
              <a:rPr lang="en-US" dirty="0"/>
              <a:t>)</a:t>
            </a:r>
          </a:p>
          <a:p>
            <a:pPr lvl="1"/>
            <a:r>
              <a:rPr lang="en-US" dirty="0"/>
              <a:t>Compute </a:t>
            </a:r>
            <a:r>
              <a:rPr lang="en-US" b="1" dirty="0">
                <a:solidFill>
                  <a:srgbClr val="FF0000"/>
                </a:solidFill>
              </a:rPr>
              <a:t>kc mod 1</a:t>
            </a:r>
            <a:r>
              <a:rPr lang="en-US" dirty="0"/>
              <a:t>, which is a fractional part of kc.</a:t>
            </a:r>
          </a:p>
          <a:p>
            <a:pPr lvl="1">
              <a:buClr>
                <a:schemeClr val="tx1"/>
              </a:buClr>
            </a:pPr>
            <a:r>
              <a:rPr lang="en-US" b="1" dirty="0">
                <a:solidFill>
                  <a:srgbClr val="FF0000"/>
                </a:solidFill>
              </a:rPr>
              <a:t>Multiply</a:t>
            </a:r>
            <a:r>
              <a:rPr lang="en-US" dirty="0"/>
              <a:t> this fractional part </a:t>
            </a:r>
            <a:r>
              <a:rPr lang="en-US" b="1" dirty="0">
                <a:solidFill>
                  <a:srgbClr val="FF0000"/>
                </a:solidFill>
              </a:rPr>
              <a:t>by m</a:t>
            </a:r>
            <a:r>
              <a:rPr lang="en-US" dirty="0"/>
              <a:t> and </a:t>
            </a:r>
            <a:r>
              <a:rPr lang="en-US" b="1" dirty="0">
                <a:solidFill>
                  <a:srgbClr val="FF0000"/>
                </a:solidFill>
              </a:rPr>
              <a:t>take a floor value </a:t>
            </a:r>
            <a:r>
              <a:rPr lang="en-US" dirty="0"/>
              <a:t>to get the </a:t>
            </a:r>
            <a:r>
              <a:rPr lang="en-US" b="1" dirty="0">
                <a:solidFill>
                  <a:srgbClr val="FF0000"/>
                </a:solidFill>
              </a:rPr>
              <a:t>address</a:t>
            </a:r>
          </a:p>
          <a:p>
            <a:pPr marL="361950" lvl="1" indent="0">
              <a:buNone/>
            </a:pPr>
            <a:endParaRPr lang="en-US" dirty="0"/>
          </a:p>
          <a:p>
            <a:endParaRPr lang="en-US" dirty="0"/>
          </a:p>
        </p:txBody>
      </p:sp>
      <p:sp>
        <p:nvSpPr>
          <p:cNvPr id="4" name="Rectangle 3"/>
          <p:cNvSpPr/>
          <p:nvPr/>
        </p:nvSpPr>
        <p:spPr>
          <a:xfrm>
            <a:off x="3429000" y="3886200"/>
            <a:ext cx="1838645" cy="461665"/>
          </a:xfrm>
          <a:prstGeom prst="rect">
            <a:avLst/>
          </a:prstGeom>
        </p:spPr>
        <p:txBody>
          <a:bodyPr wrap="none">
            <a:spAutoFit/>
          </a:bodyPr>
          <a:lstStyle/>
          <a:p>
            <a:r>
              <a:rPr lang="en-US" sz="2400" b="1" dirty="0"/>
              <a:t>m (kc mod 1)</a:t>
            </a:r>
          </a:p>
        </p:txBody>
      </p:sp>
      <p:sp>
        <p:nvSpPr>
          <p:cNvPr id="5" name="Rectangle 4"/>
          <p:cNvSpPr/>
          <p:nvPr/>
        </p:nvSpPr>
        <p:spPr>
          <a:xfrm>
            <a:off x="3048000" y="3810000"/>
            <a:ext cx="492443" cy="830997"/>
          </a:xfrm>
          <a:prstGeom prst="rect">
            <a:avLst/>
          </a:prstGeom>
        </p:spPr>
        <p:txBody>
          <a:bodyPr wrap="none">
            <a:spAutoFit/>
          </a:bodyPr>
          <a:lstStyle/>
          <a:p>
            <a:r>
              <a:rPr lang="en-US" sz="4800" b="1" dirty="0">
                <a:solidFill>
                  <a:srgbClr val="FF0000"/>
                </a:solidFill>
              </a:rPr>
              <a:t>└</a:t>
            </a:r>
          </a:p>
        </p:txBody>
      </p:sp>
      <p:sp>
        <p:nvSpPr>
          <p:cNvPr id="6" name="Rectangle 5"/>
          <p:cNvSpPr/>
          <p:nvPr/>
        </p:nvSpPr>
        <p:spPr>
          <a:xfrm>
            <a:off x="5095875" y="3817203"/>
            <a:ext cx="492443" cy="830997"/>
          </a:xfrm>
          <a:prstGeom prst="rect">
            <a:avLst/>
          </a:prstGeom>
        </p:spPr>
        <p:txBody>
          <a:bodyPr wrap="none">
            <a:spAutoFit/>
          </a:bodyPr>
          <a:lstStyle/>
          <a:p>
            <a:r>
              <a:rPr lang="en-US" sz="4800" b="1" dirty="0">
                <a:solidFill>
                  <a:srgbClr val="FF0000"/>
                </a:solidFill>
              </a:rPr>
              <a:t>┘</a:t>
            </a:r>
          </a:p>
        </p:txBody>
      </p:sp>
      <p:sp>
        <p:nvSpPr>
          <p:cNvPr id="7" name="Rectangle 6"/>
          <p:cNvSpPr/>
          <p:nvPr/>
        </p:nvSpPr>
        <p:spPr>
          <a:xfrm>
            <a:off x="3376856" y="4648200"/>
            <a:ext cx="1747594" cy="461665"/>
          </a:xfrm>
          <a:prstGeom prst="rect">
            <a:avLst/>
          </a:prstGeom>
        </p:spPr>
        <p:txBody>
          <a:bodyPr wrap="none">
            <a:spAutoFit/>
          </a:bodyPr>
          <a:lstStyle/>
          <a:p>
            <a:r>
              <a:rPr lang="en-US" sz="2400" b="1" dirty="0"/>
              <a:t>0 &lt; h (k) &lt; m</a:t>
            </a:r>
          </a:p>
        </p:txBody>
      </p:sp>
    </p:spTree>
    <p:extLst>
      <p:ext uri="{BB962C8B-B14F-4D97-AF65-F5344CB8AC3E}">
        <p14:creationId xmlns:p14="http://schemas.microsoft.com/office/powerpoint/2010/main" val="137814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Collision</a:t>
            </a:r>
            <a:r>
              <a:rPr lang="en-US" b="1" dirty="0"/>
              <a:t> </a:t>
            </a:r>
            <a:r>
              <a:rPr lang="en-US" dirty="0"/>
              <a:t>Resolution</a:t>
            </a:r>
            <a:r>
              <a:rPr lang="en-US" b="1" dirty="0"/>
              <a:t> </a:t>
            </a:r>
            <a:r>
              <a:rPr lang="en-US" dirty="0"/>
              <a:t>Strategies</a:t>
            </a:r>
          </a:p>
        </p:txBody>
      </p:sp>
      <p:sp>
        <p:nvSpPr>
          <p:cNvPr id="3" name="Content Placeholder 2"/>
          <p:cNvSpPr>
            <a:spLocks noGrp="1"/>
          </p:cNvSpPr>
          <p:nvPr>
            <p:ph idx="1"/>
          </p:nvPr>
        </p:nvSpPr>
        <p:spPr/>
        <p:txBody>
          <a:bodyPr/>
          <a:lstStyle/>
          <a:p>
            <a:r>
              <a:rPr lang="en-IN" dirty="0"/>
              <a:t>Collision resolution is the main problem in hashing.</a:t>
            </a:r>
          </a:p>
          <a:p>
            <a:r>
              <a:rPr lang="en-IN" dirty="0"/>
              <a:t>If the element to be inserted is mapped to the same location, where an element is already inserted then we have a </a:t>
            </a:r>
            <a:r>
              <a:rPr lang="en-IN" b="1" dirty="0">
                <a:solidFill>
                  <a:srgbClr val="FF0000"/>
                </a:solidFill>
              </a:rPr>
              <a:t>collision</a:t>
            </a:r>
            <a:r>
              <a:rPr lang="en-IN" dirty="0">
                <a:solidFill>
                  <a:srgbClr val="FF0000"/>
                </a:solidFill>
              </a:rPr>
              <a:t> </a:t>
            </a:r>
            <a:r>
              <a:rPr lang="en-IN" dirty="0"/>
              <a:t>and it must be resolved.</a:t>
            </a:r>
          </a:p>
          <a:p>
            <a:r>
              <a:rPr lang="en-IN" dirty="0"/>
              <a:t>There are several strategies for collision resolution. The most commonly used are :</a:t>
            </a:r>
          </a:p>
          <a:p>
            <a:pPr lvl="1">
              <a:buClr>
                <a:schemeClr val="tx1"/>
              </a:buClr>
            </a:pPr>
            <a:r>
              <a:rPr lang="en-IN" b="1" dirty="0">
                <a:solidFill>
                  <a:srgbClr val="C00000"/>
                </a:solidFill>
              </a:rPr>
              <a:t>Separate chaining </a:t>
            </a:r>
            <a:r>
              <a:rPr lang="en-IN" dirty="0"/>
              <a:t>- used with open hashing</a:t>
            </a:r>
          </a:p>
          <a:p>
            <a:pPr lvl="1">
              <a:buClr>
                <a:schemeClr val="tx1"/>
              </a:buClr>
            </a:pPr>
            <a:r>
              <a:rPr lang="en-IN" b="1" dirty="0">
                <a:solidFill>
                  <a:srgbClr val="C00000"/>
                </a:solidFill>
              </a:rPr>
              <a:t>Open addressing </a:t>
            </a:r>
            <a:r>
              <a:rPr lang="en-IN" dirty="0"/>
              <a:t>- used with closed hashing</a:t>
            </a:r>
          </a:p>
          <a:p>
            <a:endParaRPr lang="en-US" dirty="0"/>
          </a:p>
        </p:txBody>
      </p:sp>
    </p:spTree>
    <p:extLst>
      <p:ext uri="{BB962C8B-B14F-4D97-AF65-F5344CB8AC3E}">
        <p14:creationId xmlns:p14="http://schemas.microsoft.com/office/powerpoint/2010/main" val="183972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Content Placeholder 2"/>
          <p:cNvSpPr>
            <a:spLocks noGrp="1"/>
          </p:cNvSpPr>
          <p:nvPr>
            <p:ph idx="1"/>
          </p:nvPr>
        </p:nvSpPr>
        <p:spPr/>
        <p:txBody>
          <a:bodyPr/>
          <a:lstStyle/>
          <a:p>
            <a:r>
              <a:rPr lang="en-IN" dirty="0"/>
              <a:t>In this strategy, a </a:t>
            </a:r>
            <a:r>
              <a:rPr lang="en-IN" b="1" dirty="0">
                <a:solidFill>
                  <a:srgbClr val="FF0000"/>
                </a:solidFill>
              </a:rPr>
              <a:t>separate list </a:t>
            </a:r>
            <a:r>
              <a:rPr lang="en-IN" dirty="0"/>
              <a:t>of all elements mapped to the same value is maintained.</a:t>
            </a:r>
          </a:p>
          <a:p>
            <a:r>
              <a:rPr lang="en-IN" dirty="0"/>
              <a:t>Separate chaining is based on </a:t>
            </a:r>
            <a:r>
              <a:rPr lang="en-IN" b="1" dirty="0">
                <a:solidFill>
                  <a:srgbClr val="FF0000"/>
                </a:solidFill>
              </a:rPr>
              <a:t>collision avoidance</a:t>
            </a:r>
            <a:r>
              <a:rPr lang="en-IN" dirty="0"/>
              <a:t>.</a:t>
            </a:r>
          </a:p>
          <a:p>
            <a:r>
              <a:rPr lang="en-IN" dirty="0"/>
              <a:t>If memory space is tight, separate chaining should be avoided.</a:t>
            </a:r>
          </a:p>
          <a:p>
            <a:r>
              <a:rPr lang="en-IN" dirty="0"/>
              <a:t>Additional memory space for links is wasted in storing address of linked elements.</a:t>
            </a:r>
          </a:p>
          <a:p>
            <a:pPr>
              <a:buClr>
                <a:schemeClr val="tx1"/>
              </a:buClr>
            </a:pPr>
            <a:r>
              <a:rPr lang="en-IN" b="1" dirty="0">
                <a:solidFill>
                  <a:srgbClr val="FF0000"/>
                </a:solidFill>
              </a:rPr>
              <a:t>Hashing function </a:t>
            </a:r>
            <a:r>
              <a:rPr lang="en-IN" dirty="0"/>
              <a:t>should </a:t>
            </a:r>
            <a:r>
              <a:rPr lang="en-IN" b="1" dirty="0">
                <a:solidFill>
                  <a:srgbClr val="FF0000"/>
                </a:solidFill>
              </a:rPr>
              <a:t>ensure even distribution </a:t>
            </a:r>
            <a:r>
              <a:rPr lang="en-IN" dirty="0"/>
              <a:t>of elements among buckets; otherwise the </a:t>
            </a:r>
            <a:r>
              <a:rPr lang="en-IN" b="1" dirty="0">
                <a:solidFill>
                  <a:srgbClr val="FF0000"/>
                </a:solidFill>
              </a:rPr>
              <a:t>timing behaviour </a:t>
            </a:r>
            <a:r>
              <a:rPr lang="en-IN" dirty="0"/>
              <a:t>of most operations on hash table </a:t>
            </a:r>
            <a:r>
              <a:rPr lang="en-IN" b="1" dirty="0">
                <a:solidFill>
                  <a:srgbClr val="FF0000"/>
                </a:solidFill>
              </a:rPr>
              <a:t>will deteriorate</a:t>
            </a:r>
            <a:r>
              <a:rPr lang="en-IN" dirty="0"/>
              <a:t>.</a:t>
            </a:r>
            <a:endParaRPr lang="en-US" dirty="0"/>
          </a:p>
        </p:txBody>
      </p:sp>
    </p:spTree>
    <p:extLst>
      <p:ext uri="{BB962C8B-B14F-4D97-AF65-F5344CB8AC3E}">
        <p14:creationId xmlns:p14="http://schemas.microsoft.com/office/powerpoint/2010/main" val="195869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graphicFrame>
        <p:nvGraphicFramePr>
          <p:cNvPr id="4" name="Table 3"/>
          <p:cNvGraphicFramePr>
            <a:graphicFrameLocks noGrp="1"/>
          </p:cNvGraphicFramePr>
          <p:nvPr>
            <p:extLst>
              <p:ext uri="{D42A27DB-BD31-4B8C-83A1-F6EECF244321}">
                <p14:modId xmlns:p14="http://schemas.microsoft.com/office/powerpoint/2010/main" val="2475080766"/>
              </p:ext>
            </p:extLst>
          </p:nvPr>
        </p:nvGraphicFramePr>
        <p:xfrm>
          <a:off x="504823" y="1219200"/>
          <a:ext cx="1247776" cy="49113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491130">
                <a:tc>
                  <a:txBody>
                    <a:bodyPr/>
                    <a:lstStyle/>
                    <a:p>
                      <a:r>
                        <a:rPr lang="en-IN" dirty="0"/>
                        <a:t>0</a:t>
                      </a:r>
                      <a:endParaRPr lang="en-US" dirty="0"/>
                    </a:p>
                  </a:txBody>
                  <a:tcPr/>
                </a:tc>
                <a:tc>
                  <a:txBody>
                    <a:bodyPr/>
                    <a:lstStyle/>
                    <a:p>
                      <a:endParaRPr lang="en-US" dirty="0"/>
                    </a:p>
                  </a:txBody>
                  <a:tcPr/>
                </a:tc>
                <a:extLst>
                  <a:ext uri="{0D108BD9-81ED-4DB2-BD59-A6C34878D82A}">
                    <a16:rowId xmlns:a16="http://schemas.microsoft.com/office/drawing/2014/main" val="10000"/>
                  </a:ext>
                </a:extLst>
              </a:tr>
              <a:tr h="491130">
                <a:tc>
                  <a:txBody>
                    <a:bodyPr/>
                    <a:lstStyle/>
                    <a:p>
                      <a:r>
                        <a:rPr lang="en-IN" dirty="0"/>
                        <a:t>1</a:t>
                      </a:r>
                      <a:endParaRPr lang="en-US" dirty="0"/>
                    </a:p>
                  </a:txBody>
                  <a:tcPr/>
                </a:tc>
                <a:tc>
                  <a:txBody>
                    <a:bodyPr/>
                    <a:lstStyle/>
                    <a:p>
                      <a:endParaRPr lang="en-US" dirty="0"/>
                    </a:p>
                  </a:txBody>
                  <a:tcPr/>
                </a:tc>
                <a:extLst>
                  <a:ext uri="{0D108BD9-81ED-4DB2-BD59-A6C34878D82A}">
                    <a16:rowId xmlns:a16="http://schemas.microsoft.com/office/drawing/2014/main" val="10001"/>
                  </a:ext>
                </a:extLst>
              </a:tr>
              <a:tr h="491130">
                <a:tc>
                  <a:txBody>
                    <a:bodyPr/>
                    <a:lstStyle/>
                    <a:p>
                      <a:r>
                        <a:rPr lang="en-IN" dirty="0"/>
                        <a:t>2</a:t>
                      </a:r>
                      <a:endParaRPr lang="en-US" dirty="0"/>
                    </a:p>
                  </a:txBody>
                  <a:tcPr/>
                </a:tc>
                <a:tc>
                  <a:txBody>
                    <a:bodyPr/>
                    <a:lstStyle/>
                    <a:p>
                      <a:endParaRPr lang="en-US" dirty="0"/>
                    </a:p>
                  </a:txBody>
                  <a:tcPr/>
                </a:tc>
                <a:extLst>
                  <a:ext uri="{0D108BD9-81ED-4DB2-BD59-A6C34878D82A}">
                    <a16:rowId xmlns:a16="http://schemas.microsoft.com/office/drawing/2014/main" val="10002"/>
                  </a:ext>
                </a:extLst>
              </a:tr>
              <a:tr h="491130">
                <a:tc>
                  <a:txBody>
                    <a:bodyPr/>
                    <a:lstStyle/>
                    <a:p>
                      <a:r>
                        <a:rPr lang="en-IN" dirty="0"/>
                        <a:t>3</a:t>
                      </a:r>
                      <a:endParaRPr lang="en-US" dirty="0"/>
                    </a:p>
                  </a:txBody>
                  <a:tcPr/>
                </a:tc>
                <a:tc>
                  <a:txBody>
                    <a:bodyPr/>
                    <a:lstStyle/>
                    <a:p>
                      <a:endParaRPr lang="en-US" dirty="0"/>
                    </a:p>
                  </a:txBody>
                  <a:tcPr/>
                </a:tc>
                <a:extLst>
                  <a:ext uri="{0D108BD9-81ED-4DB2-BD59-A6C34878D82A}">
                    <a16:rowId xmlns:a16="http://schemas.microsoft.com/office/drawing/2014/main" val="10003"/>
                  </a:ext>
                </a:extLst>
              </a:tr>
              <a:tr h="491130">
                <a:tc>
                  <a:txBody>
                    <a:bodyPr/>
                    <a:lstStyle/>
                    <a:p>
                      <a:r>
                        <a:rPr lang="en-IN" dirty="0"/>
                        <a:t>4</a:t>
                      </a:r>
                      <a:endParaRPr lang="en-US" dirty="0"/>
                    </a:p>
                  </a:txBody>
                  <a:tcPr/>
                </a:tc>
                <a:tc>
                  <a:txBody>
                    <a:bodyPr/>
                    <a:lstStyle/>
                    <a:p>
                      <a:endParaRPr lang="en-US" dirty="0"/>
                    </a:p>
                  </a:txBody>
                  <a:tcPr/>
                </a:tc>
                <a:extLst>
                  <a:ext uri="{0D108BD9-81ED-4DB2-BD59-A6C34878D82A}">
                    <a16:rowId xmlns:a16="http://schemas.microsoft.com/office/drawing/2014/main" val="10004"/>
                  </a:ext>
                </a:extLst>
              </a:tr>
              <a:tr h="491130">
                <a:tc>
                  <a:txBody>
                    <a:bodyPr/>
                    <a:lstStyle/>
                    <a:p>
                      <a:r>
                        <a:rPr lang="en-IN" dirty="0"/>
                        <a:t>5</a:t>
                      </a:r>
                      <a:endParaRPr lang="en-US" dirty="0"/>
                    </a:p>
                  </a:txBody>
                  <a:tcPr/>
                </a:tc>
                <a:tc>
                  <a:txBody>
                    <a:bodyPr/>
                    <a:lstStyle/>
                    <a:p>
                      <a:endParaRPr lang="en-US" dirty="0"/>
                    </a:p>
                  </a:txBody>
                  <a:tcPr/>
                </a:tc>
                <a:extLst>
                  <a:ext uri="{0D108BD9-81ED-4DB2-BD59-A6C34878D82A}">
                    <a16:rowId xmlns:a16="http://schemas.microsoft.com/office/drawing/2014/main" val="10005"/>
                  </a:ext>
                </a:extLst>
              </a:tr>
              <a:tr h="491130">
                <a:tc>
                  <a:txBody>
                    <a:bodyPr/>
                    <a:lstStyle/>
                    <a:p>
                      <a:r>
                        <a:rPr lang="en-IN" dirty="0"/>
                        <a:t>6</a:t>
                      </a:r>
                      <a:endParaRPr lang="en-US" dirty="0"/>
                    </a:p>
                  </a:txBody>
                  <a:tcPr/>
                </a:tc>
                <a:tc>
                  <a:txBody>
                    <a:bodyPr/>
                    <a:lstStyle/>
                    <a:p>
                      <a:endParaRPr lang="en-US" dirty="0"/>
                    </a:p>
                  </a:txBody>
                  <a:tcPr/>
                </a:tc>
                <a:extLst>
                  <a:ext uri="{0D108BD9-81ED-4DB2-BD59-A6C34878D82A}">
                    <a16:rowId xmlns:a16="http://schemas.microsoft.com/office/drawing/2014/main" val="10006"/>
                  </a:ext>
                </a:extLst>
              </a:tr>
              <a:tr h="491130">
                <a:tc>
                  <a:txBody>
                    <a:bodyPr/>
                    <a:lstStyle/>
                    <a:p>
                      <a:r>
                        <a:rPr lang="en-IN" dirty="0"/>
                        <a:t>7</a:t>
                      </a:r>
                      <a:endParaRPr lang="en-US" dirty="0"/>
                    </a:p>
                  </a:txBody>
                  <a:tcPr/>
                </a:tc>
                <a:tc>
                  <a:txBody>
                    <a:bodyPr/>
                    <a:lstStyle/>
                    <a:p>
                      <a:endParaRPr lang="en-US" dirty="0"/>
                    </a:p>
                  </a:txBody>
                  <a:tcPr/>
                </a:tc>
                <a:extLst>
                  <a:ext uri="{0D108BD9-81ED-4DB2-BD59-A6C34878D82A}">
                    <a16:rowId xmlns:a16="http://schemas.microsoft.com/office/drawing/2014/main" val="10007"/>
                  </a:ext>
                </a:extLst>
              </a:tr>
              <a:tr h="491130">
                <a:tc>
                  <a:txBody>
                    <a:bodyPr/>
                    <a:lstStyle/>
                    <a:p>
                      <a:r>
                        <a:rPr lang="en-IN" dirty="0"/>
                        <a:t>8</a:t>
                      </a:r>
                      <a:endParaRPr lang="en-US" dirty="0"/>
                    </a:p>
                  </a:txBody>
                  <a:tcPr/>
                </a:tc>
                <a:tc>
                  <a:txBody>
                    <a:bodyPr/>
                    <a:lstStyle/>
                    <a:p>
                      <a:endParaRPr lang="en-US" dirty="0"/>
                    </a:p>
                  </a:txBody>
                  <a:tcPr/>
                </a:tc>
                <a:extLst>
                  <a:ext uri="{0D108BD9-81ED-4DB2-BD59-A6C34878D82A}">
                    <a16:rowId xmlns:a16="http://schemas.microsoft.com/office/drawing/2014/main" val="10008"/>
                  </a:ext>
                </a:extLst>
              </a:tr>
              <a:tr h="491130">
                <a:tc>
                  <a:txBody>
                    <a:bodyPr/>
                    <a:lstStyle/>
                    <a:p>
                      <a:r>
                        <a:rPr lang="en-IN" dirty="0"/>
                        <a:t>9</a:t>
                      </a:r>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grpSp>
        <p:nvGrpSpPr>
          <p:cNvPr id="6" name="Group 5"/>
          <p:cNvGrpSpPr/>
          <p:nvPr/>
        </p:nvGrpSpPr>
        <p:grpSpPr>
          <a:xfrm>
            <a:off x="2317050" y="1264357"/>
            <a:ext cx="893824" cy="358421"/>
            <a:chOff x="1676400" y="3942859"/>
            <a:chExt cx="893824" cy="224136"/>
          </a:xfrm>
        </p:grpSpPr>
        <p:sp>
          <p:nvSpPr>
            <p:cNvPr id="7" name="Rectangle 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8" name="Rectangle 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3962400" y="1264357"/>
            <a:ext cx="893824" cy="358421"/>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1" name="Straight Arrow Connector 50"/>
          <p:cNvCxnSpPr>
            <a:stCxn id="8" idx="3"/>
            <a:endCxn id="48" idx="1"/>
          </p:cNvCxnSpPr>
          <p:nvPr/>
        </p:nvCxnSpPr>
        <p:spPr>
          <a:xfrm>
            <a:off x="3210874" y="1443567"/>
            <a:ext cx="751526"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7" idx="1"/>
          </p:cNvCxnSpPr>
          <p:nvPr/>
        </p:nvCxnSpPr>
        <p:spPr>
          <a:xfrm>
            <a:off x="1752600" y="1443566"/>
            <a:ext cx="564450" cy="3"/>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flipH="1">
            <a:off x="4410137" y="1264357"/>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56" name="Group 55"/>
          <p:cNvGrpSpPr/>
          <p:nvPr/>
        </p:nvGrpSpPr>
        <p:grpSpPr>
          <a:xfrm>
            <a:off x="2326337" y="2308579"/>
            <a:ext cx="893824" cy="358421"/>
            <a:chOff x="1676400" y="3942859"/>
            <a:chExt cx="893824" cy="224136"/>
          </a:xfrm>
        </p:grpSpPr>
        <p:sp>
          <p:nvSpPr>
            <p:cNvPr id="57" name="Rectangle 5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12</a:t>
              </a:r>
              <a:endParaRPr lang="en-US" b="1" dirty="0"/>
            </a:p>
          </p:txBody>
        </p:sp>
        <p:sp>
          <p:nvSpPr>
            <p:cNvPr id="58" name="Rectangle 5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Arrow Connector 61"/>
          <p:cNvCxnSpPr>
            <a:stCxn id="58" idx="3"/>
            <a:endCxn id="70" idx="1"/>
          </p:cNvCxnSpPr>
          <p:nvPr/>
        </p:nvCxnSpPr>
        <p:spPr>
          <a:xfrm>
            <a:off x="3220161" y="2487789"/>
            <a:ext cx="773289"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3" name="Straight Connector 62"/>
          <p:cNvCxnSpPr>
            <a:endCxn id="57" idx="1"/>
          </p:cNvCxnSpPr>
          <p:nvPr/>
        </p:nvCxnSpPr>
        <p:spPr>
          <a:xfrm>
            <a:off x="1761887" y="2487788"/>
            <a:ext cx="564450" cy="3"/>
          </a:xfrm>
          <a:prstGeom prst="line">
            <a:avLst/>
          </a:prstGeom>
        </p:spPr>
        <p:style>
          <a:lnRef idx="2">
            <a:schemeClr val="accent2"/>
          </a:lnRef>
          <a:fillRef idx="0">
            <a:schemeClr val="accent2"/>
          </a:fillRef>
          <a:effectRef idx="1">
            <a:schemeClr val="accent2"/>
          </a:effectRef>
          <a:fontRef idx="minor">
            <a:schemeClr val="tx1"/>
          </a:fontRef>
        </p:style>
      </p:cxnSp>
      <p:grpSp>
        <p:nvGrpSpPr>
          <p:cNvPr id="65" name="Group 64"/>
          <p:cNvGrpSpPr/>
          <p:nvPr/>
        </p:nvGrpSpPr>
        <p:grpSpPr>
          <a:xfrm>
            <a:off x="5735576" y="2308579"/>
            <a:ext cx="893824" cy="358421"/>
            <a:chOff x="1676400" y="3942859"/>
            <a:chExt cx="893824" cy="224136"/>
          </a:xfrm>
        </p:grpSpPr>
        <p:sp>
          <p:nvSpPr>
            <p:cNvPr id="66" name="Rectangle 6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62</a:t>
              </a:r>
              <a:endParaRPr lang="en-US" b="1" dirty="0"/>
            </a:p>
          </p:txBody>
        </p:sp>
        <p:sp>
          <p:nvSpPr>
            <p:cNvPr id="67" name="Rectangle 6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8" name="Straight Connector 67"/>
          <p:cNvCxnSpPr/>
          <p:nvPr/>
        </p:nvCxnSpPr>
        <p:spPr>
          <a:xfrm flipH="1">
            <a:off x="6183313" y="2308579"/>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69" name="Group 68"/>
          <p:cNvGrpSpPr/>
          <p:nvPr/>
        </p:nvGrpSpPr>
        <p:grpSpPr>
          <a:xfrm>
            <a:off x="3993450" y="2308579"/>
            <a:ext cx="893824" cy="358421"/>
            <a:chOff x="1676400" y="3942859"/>
            <a:chExt cx="893824" cy="224136"/>
          </a:xfrm>
        </p:grpSpPr>
        <p:sp>
          <p:nvSpPr>
            <p:cNvPr id="70" name="Rectangle 6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32</a:t>
              </a:r>
              <a:endParaRPr lang="en-US" b="1" dirty="0"/>
            </a:p>
          </p:txBody>
        </p:sp>
        <p:sp>
          <p:nvSpPr>
            <p:cNvPr id="71" name="Rectangle 7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2" name="Straight Arrow Connector 71"/>
          <p:cNvCxnSpPr>
            <a:stCxn id="71" idx="3"/>
            <a:endCxn id="66" idx="1"/>
          </p:cNvCxnSpPr>
          <p:nvPr/>
        </p:nvCxnSpPr>
        <p:spPr>
          <a:xfrm>
            <a:off x="4887274" y="2487789"/>
            <a:ext cx="848302"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88" name="Group 87"/>
          <p:cNvGrpSpPr/>
          <p:nvPr/>
        </p:nvGrpSpPr>
        <p:grpSpPr>
          <a:xfrm>
            <a:off x="2317871" y="3256846"/>
            <a:ext cx="893824" cy="358421"/>
            <a:chOff x="1676400" y="3942859"/>
            <a:chExt cx="893824" cy="224136"/>
          </a:xfrm>
        </p:grpSpPr>
        <p:sp>
          <p:nvSpPr>
            <p:cNvPr id="89" name="Rectangle 8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
          <p:nvSpPr>
            <p:cNvPr id="90" name="Rectangle 8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3963221" y="3256846"/>
            <a:ext cx="893824" cy="358421"/>
            <a:chOff x="1676400" y="3942859"/>
            <a:chExt cx="893824" cy="224136"/>
          </a:xfrm>
        </p:grpSpPr>
        <p:sp>
          <p:nvSpPr>
            <p:cNvPr id="92" name="Rectangle 9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24</a:t>
              </a:r>
              <a:endParaRPr lang="en-US" b="1" dirty="0"/>
            </a:p>
          </p:txBody>
        </p:sp>
        <p:sp>
          <p:nvSpPr>
            <p:cNvPr id="93" name="Rectangle 9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4" name="Straight Arrow Connector 93"/>
          <p:cNvCxnSpPr>
            <a:stCxn id="90" idx="3"/>
            <a:endCxn id="92" idx="1"/>
          </p:cNvCxnSpPr>
          <p:nvPr/>
        </p:nvCxnSpPr>
        <p:spPr>
          <a:xfrm>
            <a:off x="3211695" y="3436056"/>
            <a:ext cx="751526"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5" name="Straight Connector 94"/>
          <p:cNvCxnSpPr>
            <a:endCxn id="89" idx="1"/>
          </p:cNvCxnSpPr>
          <p:nvPr/>
        </p:nvCxnSpPr>
        <p:spPr>
          <a:xfrm>
            <a:off x="1753421" y="3436055"/>
            <a:ext cx="564450" cy="3"/>
          </a:xfrm>
          <a:prstGeom prst="line">
            <a:avLst/>
          </a:prstGeom>
        </p:spPr>
        <p:style>
          <a:lnRef idx="2">
            <a:schemeClr val="accent2"/>
          </a:lnRef>
          <a:fillRef idx="0">
            <a:schemeClr val="accent2"/>
          </a:fillRef>
          <a:effectRef idx="1">
            <a:schemeClr val="accent2"/>
          </a:effectRef>
          <a:fontRef idx="minor">
            <a:schemeClr val="tx1"/>
          </a:fontRef>
        </p:style>
      </p:cxnSp>
      <p:cxnSp>
        <p:nvCxnSpPr>
          <p:cNvPr id="96" name="Straight Connector 95"/>
          <p:cNvCxnSpPr/>
          <p:nvPr/>
        </p:nvCxnSpPr>
        <p:spPr>
          <a:xfrm flipH="1">
            <a:off x="4410958" y="3256846"/>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97" name="Group 96"/>
          <p:cNvGrpSpPr/>
          <p:nvPr/>
        </p:nvGrpSpPr>
        <p:grpSpPr>
          <a:xfrm>
            <a:off x="2494937" y="4724400"/>
            <a:ext cx="893824" cy="358421"/>
            <a:chOff x="1676400" y="3942859"/>
            <a:chExt cx="893824" cy="224136"/>
          </a:xfrm>
        </p:grpSpPr>
        <p:sp>
          <p:nvSpPr>
            <p:cNvPr id="98" name="Rectangle 9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endParaRPr lang="en-US" b="1" dirty="0"/>
            </a:p>
          </p:txBody>
        </p:sp>
        <p:sp>
          <p:nvSpPr>
            <p:cNvPr id="99" name="Rectangle 9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Arrow Connector 99"/>
          <p:cNvCxnSpPr>
            <a:endCxn id="98" idx="1"/>
          </p:cNvCxnSpPr>
          <p:nvPr/>
        </p:nvCxnSpPr>
        <p:spPr>
          <a:xfrm>
            <a:off x="1743411" y="4903610"/>
            <a:ext cx="751526"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flipH="1">
            <a:off x="2953963" y="4724400"/>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102" name="Group 101"/>
          <p:cNvGrpSpPr/>
          <p:nvPr/>
        </p:nvGrpSpPr>
        <p:grpSpPr>
          <a:xfrm>
            <a:off x="2316142" y="5703711"/>
            <a:ext cx="893824" cy="358421"/>
            <a:chOff x="1676400" y="3942859"/>
            <a:chExt cx="893824" cy="224136"/>
          </a:xfrm>
        </p:grpSpPr>
        <p:sp>
          <p:nvSpPr>
            <p:cNvPr id="103" name="Rectangle 10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9</a:t>
              </a:r>
              <a:endParaRPr lang="en-US" b="1" dirty="0"/>
            </a:p>
          </p:txBody>
        </p:sp>
        <p:sp>
          <p:nvSpPr>
            <p:cNvPr id="104" name="Rectangle 10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961492" y="5703711"/>
            <a:ext cx="893824" cy="358421"/>
            <a:chOff x="1676400" y="3942859"/>
            <a:chExt cx="893824" cy="224136"/>
          </a:xfrm>
        </p:grpSpPr>
        <p:sp>
          <p:nvSpPr>
            <p:cNvPr id="106" name="Rectangle 10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69</a:t>
              </a:r>
              <a:endParaRPr lang="en-US" b="1" dirty="0"/>
            </a:p>
          </p:txBody>
        </p:sp>
        <p:sp>
          <p:nvSpPr>
            <p:cNvPr id="107" name="Rectangle 10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8" name="Straight Arrow Connector 107"/>
          <p:cNvCxnSpPr>
            <a:stCxn id="104" idx="3"/>
            <a:endCxn id="106" idx="1"/>
          </p:cNvCxnSpPr>
          <p:nvPr/>
        </p:nvCxnSpPr>
        <p:spPr>
          <a:xfrm>
            <a:off x="3209966" y="5882921"/>
            <a:ext cx="751526"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9" name="Straight Connector 108"/>
          <p:cNvCxnSpPr>
            <a:endCxn id="103" idx="1"/>
          </p:cNvCxnSpPr>
          <p:nvPr/>
        </p:nvCxnSpPr>
        <p:spPr>
          <a:xfrm>
            <a:off x="1751692" y="5882920"/>
            <a:ext cx="564450" cy="3"/>
          </a:xfrm>
          <a:prstGeom prst="line">
            <a:avLst/>
          </a:prstGeom>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flipH="1">
            <a:off x="4409229" y="5703711"/>
            <a:ext cx="446087" cy="358421"/>
          </a:xfrm>
          <a:prstGeom prst="line">
            <a:avLst/>
          </a:prstGeom>
        </p:spPr>
        <p:style>
          <a:lnRef idx="3">
            <a:schemeClr val="accent2"/>
          </a:lnRef>
          <a:fillRef idx="0">
            <a:schemeClr val="accent2"/>
          </a:fillRef>
          <a:effectRef idx="2">
            <a:schemeClr val="accent2"/>
          </a:effectRef>
          <a:fontRef idx="minor">
            <a:schemeClr val="tx1"/>
          </a:fontRef>
        </p:style>
      </p:cxnSp>
      <p:sp>
        <p:nvSpPr>
          <p:cNvPr id="111" name="Rectangle 110"/>
          <p:cNvSpPr/>
          <p:nvPr/>
        </p:nvSpPr>
        <p:spPr>
          <a:xfrm>
            <a:off x="6240512" y="1087759"/>
            <a:ext cx="2745688" cy="1070037"/>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A Separate Chaining</a:t>
            </a:r>
          </a:p>
          <a:p>
            <a:pPr algn="ctr">
              <a:lnSpc>
                <a:spcPct val="115000"/>
              </a:lnSpc>
              <a:spcAft>
                <a:spcPts val="1000"/>
              </a:spcAft>
            </a:pPr>
            <a:r>
              <a:rPr lang="en-IN" sz="2400" b="1" dirty="0">
                <a:effectLst/>
                <a:latin typeface="Calibri" panose="020F0502020204030204" pitchFamily="34" charset="0"/>
                <a:ea typeface="Calibri" panose="020F0502020204030204" pitchFamily="34" charset="0"/>
                <a:cs typeface="Shruti" panose="020B0502040204020203" pitchFamily="34" charset="0"/>
              </a:rPr>
              <a:t>Hash Table</a:t>
            </a:r>
            <a:endParaRPr lang="en-US" sz="2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8802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Separate chaining</a:t>
            </a:r>
          </a:p>
        </p:txBody>
      </p:sp>
      <p:sp>
        <p:nvSpPr>
          <p:cNvPr id="4" name="Rectangle 3"/>
          <p:cNvSpPr/>
          <p:nvPr/>
        </p:nvSpPr>
        <p:spPr>
          <a:xfrm>
            <a:off x="228600" y="990600"/>
            <a:ext cx="8763000" cy="1569660"/>
          </a:xfrm>
          <a:prstGeom prst="rect">
            <a:avLst/>
          </a:prstGeom>
        </p:spPr>
        <p:txBody>
          <a:bodyPr wrap="square">
            <a:spAutoFit/>
          </a:bodyPr>
          <a:lstStyle/>
          <a:p>
            <a:pPr algn="ctr"/>
            <a:r>
              <a:rPr lang="en-IN" sz="2400" dirty="0"/>
              <a:t>Example : The integers given below are to be </a:t>
            </a:r>
            <a:r>
              <a:rPr lang="en-IN" sz="2400" b="1" dirty="0">
                <a:solidFill>
                  <a:srgbClr val="FF0000"/>
                </a:solidFill>
              </a:rPr>
              <a:t>inserted</a:t>
            </a:r>
            <a:r>
              <a:rPr lang="en-IN" sz="2400" dirty="0"/>
              <a:t> in a </a:t>
            </a:r>
            <a:r>
              <a:rPr lang="en-IN" sz="2400" b="1" dirty="0">
                <a:solidFill>
                  <a:srgbClr val="FF0000"/>
                </a:solidFill>
              </a:rPr>
              <a:t>hash table</a:t>
            </a:r>
            <a:r>
              <a:rPr lang="en-IN" sz="2400" dirty="0"/>
              <a:t> with </a:t>
            </a:r>
            <a:r>
              <a:rPr lang="en-IN" sz="2400" b="1" dirty="0">
                <a:solidFill>
                  <a:srgbClr val="FF0000"/>
                </a:solidFill>
              </a:rPr>
              <a:t>5 locations </a:t>
            </a:r>
            <a:r>
              <a:rPr lang="en-IN" sz="2400" dirty="0"/>
              <a:t>using chaining to resolve collisions.</a:t>
            </a:r>
          </a:p>
          <a:p>
            <a:pPr algn="ctr"/>
            <a:r>
              <a:rPr lang="en-IN" sz="2400" dirty="0"/>
              <a:t>Construct hash table and use simplest hash function. </a:t>
            </a:r>
          </a:p>
          <a:p>
            <a:pPr algn="ctr"/>
            <a:r>
              <a:rPr lang="en-IN" sz="2400" dirty="0"/>
              <a:t>1, 2, 3, 4, 5, 10, 21, 22, 33, 34, 15, 32, 31, 48, 49, 50</a:t>
            </a:r>
            <a:endParaRPr lang="en-US" sz="2400" dirty="0"/>
          </a:p>
        </p:txBody>
      </p:sp>
      <p:cxnSp>
        <p:nvCxnSpPr>
          <p:cNvPr id="6" name="Straight Connector 5"/>
          <p:cNvCxnSpPr/>
          <p:nvPr/>
        </p:nvCxnSpPr>
        <p:spPr>
          <a:xfrm>
            <a:off x="304800" y="2743200"/>
            <a:ext cx="8458200"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304800" y="2843156"/>
            <a:ext cx="8458200" cy="830997"/>
          </a:xfrm>
          <a:prstGeom prst="rect">
            <a:avLst/>
          </a:prstGeom>
        </p:spPr>
        <p:txBody>
          <a:bodyPr wrap="square">
            <a:spAutoFit/>
          </a:bodyPr>
          <a:lstStyle/>
          <a:p>
            <a:pPr algn="ctr"/>
            <a:r>
              <a:rPr lang="en-IN" sz="2400" dirty="0"/>
              <a:t>An </a:t>
            </a:r>
            <a:r>
              <a:rPr lang="en-IN" sz="2400" b="1" dirty="0">
                <a:solidFill>
                  <a:srgbClr val="FF0000"/>
                </a:solidFill>
              </a:rPr>
              <a:t>element</a:t>
            </a:r>
            <a:r>
              <a:rPr lang="en-IN" sz="2400" dirty="0">
                <a:solidFill>
                  <a:srgbClr val="FF0000"/>
                </a:solidFill>
              </a:rPr>
              <a:t> </a:t>
            </a:r>
            <a:r>
              <a:rPr lang="en-IN" sz="2400" dirty="0"/>
              <a:t>can be </a:t>
            </a:r>
            <a:r>
              <a:rPr lang="en-IN" sz="2400" b="1" dirty="0">
                <a:solidFill>
                  <a:srgbClr val="FF0000"/>
                </a:solidFill>
              </a:rPr>
              <a:t>mapped</a:t>
            </a:r>
            <a:r>
              <a:rPr lang="en-IN" sz="2400" dirty="0"/>
              <a:t> to a location in the hash table using the mapping </a:t>
            </a:r>
            <a:r>
              <a:rPr lang="en-IN" sz="2400" b="1" dirty="0"/>
              <a:t>function</a:t>
            </a:r>
            <a:r>
              <a:rPr lang="en-IN" sz="2400" dirty="0"/>
              <a:t> </a:t>
            </a:r>
            <a:r>
              <a:rPr lang="en-IN" sz="2400" b="1" dirty="0">
                <a:solidFill>
                  <a:srgbClr val="FF0000"/>
                </a:solidFill>
              </a:rPr>
              <a:t>key % 10</a:t>
            </a:r>
            <a:endParaRPr lang="en-US" sz="2400" dirty="0"/>
          </a:p>
        </p:txBody>
      </p:sp>
      <p:cxnSp>
        <p:nvCxnSpPr>
          <p:cNvPr id="8" name="Straight Connector 7"/>
          <p:cNvCxnSpPr/>
          <p:nvPr/>
        </p:nvCxnSpPr>
        <p:spPr>
          <a:xfrm>
            <a:off x="304800" y="3810000"/>
            <a:ext cx="84582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542637777"/>
              </p:ext>
            </p:extLst>
          </p:nvPr>
        </p:nvGraphicFramePr>
        <p:xfrm>
          <a:off x="1828800" y="4038600"/>
          <a:ext cx="5181600" cy="2418588"/>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n-US" sz="1800" dirty="0">
                          <a:effectLst/>
                        </a:rPr>
                        <a:t>Hash Table Location</a:t>
                      </a:r>
                      <a:endParaRPr lang="en-US" sz="1800" dirty="0">
                        <a:effectLst/>
                        <a:latin typeface="Calibri"/>
                        <a:ea typeface="Calibri"/>
                        <a:cs typeface="Shruti"/>
                      </a:endParaRPr>
                    </a:p>
                  </a:txBody>
                  <a:tcPr marL="68580" marR="68580" marT="0" marB="0"/>
                </a:tc>
                <a:tc>
                  <a:txBody>
                    <a:bodyPr/>
                    <a:lstStyle/>
                    <a:p>
                      <a:pPr algn="ctr">
                        <a:lnSpc>
                          <a:spcPct val="115000"/>
                        </a:lnSpc>
                        <a:spcAft>
                          <a:spcPts val="0"/>
                        </a:spcAft>
                      </a:pPr>
                      <a:r>
                        <a:rPr lang="en-US" sz="1800" dirty="0">
                          <a:effectLst/>
                        </a:rPr>
                        <a:t>Mapped elements</a:t>
                      </a:r>
                      <a:endParaRPr lang="en-US" sz="1800" dirty="0">
                        <a:effectLst/>
                        <a:latin typeface="Calibri"/>
                        <a:ea typeface="Calibri"/>
                        <a:cs typeface="Shruti"/>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2400" dirty="0">
                          <a:effectLst/>
                        </a:rPr>
                        <a:t>0</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2400" dirty="0">
                          <a:effectLst/>
                        </a:rPr>
                        <a:t>1</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2400" dirty="0">
                          <a:effectLst/>
                        </a:rPr>
                        <a:t>2</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2400">
                          <a:effectLst/>
                        </a:rPr>
                        <a:t>3</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2400">
                          <a:effectLst/>
                        </a:rPr>
                        <a:t>4</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5"/>
                  </a:ext>
                </a:extLst>
              </a:tr>
            </a:tbl>
          </a:graphicData>
        </a:graphic>
      </p:graphicFrame>
      <p:sp>
        <p:nvSpPr>
          <p:cNvPr id="10" name="TextBox 9"/>
          <p:cNvSpPr txBox="1"/>
          <p:nvPr/>
        </p:nvSpPr>
        <p:spPr>
          <a:xfrm>
            <a:off x="4242318" y="4719935"/>
            <a:ext cx="340158" cy="461665"/>
          </a:xfrm>
          <a:prstGeom prst="rect">
            <a:avLst/>
          </a:prstGeom>
          <a:noFill/>
        </p:spPr>
        <p:txBody>
          <a:bodyPr wrap="none" rtlCol="0">
            <a:spAutoFit/>
          </a:bodyPr>
          <a:lstStyle/>
          <a:p>
            <a:r>
              <a:rPr lang="en-IN" sz="2400" b="1" dirty="0"/>
              <a:t>1</a:t>
            </a:r>
            <a:endParaRPr lang="en-US" sz="2400" b="1" dirty="0"/>
          </a:p>
        </p:txBody>
      </p:sp>
      <p:sp>
        <p:nvSpPr>
          <p:cNvPr id="11" name="TextBox 10"/>
          <p:cNvSpPr txBox="1"/>
          <p:nvPr/>
        </p:nvSpPr>
        <p:spPr>
          <a:xfrm>
            <a:off x="4247445" y="5147235"/>
            <a:ext cx="340158" cy="461665"/>
          </a:xfrm>
          <a:prstGeom prst="rect">
            <a:avLst/>
          </a:prstGeom>
          <a:noFill/>
        </p:spPr>
        <p:txBody>
          <a:bodyPr wrap="none" rtlCol="0">
            <a:spAutoFit/>
          </a:bodyPr>
          <a:lstStyle/>
          <a:p>
            <a:r>
              <a:rPr lang="en-IN" sz="2400" b="1" dirty="0"/>
              <a:t>2</a:t>
            </a:r>
            <a:endParaRPr lang="en-US" sz="2400" b="1" dirty="0"/>
          </a:p>
        </p:txBody>
      </p:sp>
      <p:sp>
        <p:nvSpPr>
          <p:cNvPr id="12" name="TextBox 11"/>
          <p:cNvSpPr txBox="1"/>
          <p:nvPr/>
        </p:nvSpPr>
        <p:spPr>
          <a:xfrm>
            <a:off x="4231842" y="5562674"/>
            <a:ext cx="340158" cy="461665"/>
          </a:xfrm>
          <a:prstGeom prst="rect">
            <a:avLst/>
          </a:prstGeom>
          <a:noFill/>
        </p:spPr>
        <p:txBody>
          <a:bodyPr wrap="none" rtlCol="0">
            <a:spAutoFit/>
          </a:bodyPr>
          <a:lstStyle/>
          <a:p>
            <a:r>
              <a:rPr lang="en-IN" sz="2400" b="1" dirty="0"/>
              <a:t>3</a:t>
            </a:r>
            <a:endParaRPr lang="en-US" sz="2400" b="1" dirty="0"/>
          </a:p>
        </p:txBody>
      </p:sp>
      <p:sp>
        <p:nvSpPr>
          <p:cNvPr id="13" name="TextBox 12"/>
          <p:cNvSpPr txBox="1"/>
          <p:nvPr/>
        </p:nvSpPr>
        <p:spPr>
          <a:xfrm>
            <a:off x="4231842" y="5997868"/>
            <a:ext cx="340158" cy="461665"/>
          </a:xfrm>
          <a:prstGeom prst="rect">
            <a:avLst/>
          </a:prstGeom>
          <a:noFill/>
        </p:spPr>
        <p:txBody>
          <a:bodyPr wrap="none" rtlCol="0">
            <a:spAutoFit/>
          </a:bodyPr>
          <a:lstStyle/>
          <a:p>
            <a:r>
              <a:rPr lang="en-IN" sz="2400" b="1" dirty="0"/>
              <a:t>4</a:t>
            </a:r>
            <a:endParaRPr lang="en-US" sz="2400" b="1" dirty="0"/>
          </a:p>
        </p:txBody>
      </p:sp>
      <p:sp>
        <p:nvSpPr>
          <p:cNvPr id="14" name="TextBox 13"/>
          <p:cNvSpPr txBox="1"/>
          <p:nvPr/>
        </p:nvSpPr>
        <p:spPr>
          <a:xfrm>
            <a:off x="4371320" y="4320822"/>
            <a:ext cx="644728" cy="461665"/>
          </a:xfrm>
          <a:prstGeom prst="rect">
            <a:avLst/>
          </a:prstGeom>
          <a:noFill/>
        </p:spPr>
        <p:txBody>
          <a:bodyPr wrap="none" rtlCol="0">
            <a:spAutoFit/>
          </a:bodyPr>
          <a:lstStyle/>
          <a:p>
            <a:r>
              <a:rPr lang="en-IN" sz="2400" b="1" dirty="0"/>
              <a:t>, 10</a:t>
            </a:r>
            <a:endParaRPr lang="en-US" sz="2400" b="1" dirty="0"/>
          </a:p>
        </p:txBody>
      </p:sp>
      <p:sp>
        <p:nvSpPr>
          <p:cNvPr id="15" name="TextBox 14"/>
          <p:cNvSpPr txBox="1"/>
          <p:nvPr/>
        </p:nvSpPr>
        <p:spPr>
          <a:xfrm>
            <a:off x="4419600" y="4719935"/>
            <a:ext cx="644728" cy="461665"/>
          </a:xfrm>
          <a:prstGeom prst="rect">
            <a:avLst/>
          </a:prstGeom>
          <a:noFill/>
        </p:spPr>
        <p:txBody>
          <a:bodyPr wrap="none" rtlCol="0">
            <a:spAutoFit/>
          </a:bodyPr>
          <a:lstStyle/>
          <a:p>
            <a:r>
              <a:rPr lang="en-IN" sz="2400" b="1" dirty="0"/>
              <a:t>, 21</a:t>
            </a:r>
            <a:endParaRPr lang="en-US" sz="2400" b="1" dirty="0"/>
          </a:p>
        </p:txBody>
      </p:sp>
      <p:sp>
        <p:nvSpPr>
          <p:cNvPr id="16" name="TextBox 15"/>
          <p:cNvSpPr txBox="1"/>
          <p:nvPr/>
        </p:nvSpPr>
        <p:spPr>
          <a:xfrm>
            <a:off x="4419600" y="5147235"/>
            <a:ext cx="644728" cy="461665"/>
          </a:xfrm>
          <a:prstGeom prst="rect">
            <a:avLst/>
          </a:prstGeom>
          <a:noFill/>
        </p:spPr>
        <p:txBody>
          <a:bodyPr wrap="none" rtlCol="0">
            <a:spAutoFit/>
          </a:bodyPr>
          <a:lstStyle/>
          <a:p>
            <a:r>
              <a:rPr lang="en-IN" sz="2400" b="1" dirty="0"/>
              <a:t>, 22</a:t>
            </a:r>
            <a:endParaRPr lang="en-US" sz="2400" b="1" dirty="0"/>
          </a:p>
        </p:txBody>
      </p:sp>
      <p:sp>
        <p:nvSpPr>
          <p:cNvPr id="17" name="TextBox 16"/>
          <p:cNvSpPr txBox="1"/>
          <p:nvPr/>
        </p:nvSpPr>
        <p:spPr>
          <a:xfrm>
            <a:off x="4419600" y="5551385"/>
            <a:ext cx="644728" cy="461665"/>
          </a:xfrm>
          <a:prstGeom prst="rect">
            <a:avLst/>
          </a:prstGeom>
          <a:noFill/>
        </p:spPr>
        <p:txBody>
          <a:bodyPr wrap="none" rtlCol="0">
            <a:spAutoFit/>
          </a:bodyPr>
          <a:lstStyle/>
          <a:p>
            <a:r>
              <a:rPr lang="en-IN" sz="2400" b="1" dirty="0"/>
              <a:t>, 33</a:t>
            </a:r>
            <a:endParaRPr lang="en-US" sz="2400" b="1" dirty="0"/>
          </a:p>
        </p:txBody>
      </p:sp>
      <p:sp>
        <p:nvSpPr>
          <p:cNvPr id="18" name="TextBox 17"/>
          <p:cNvSpPr txBox="1"/>
          <p:nvPr/>
        </p:nvSpPr>
        <p:spPr>
          <a:xfrm>
            <a:off x="4419600" y="5993867"/>
            <a:ext cx="644728" cy="461665"/>
          </a:xfrm>
          <a:prstGeom prst="rect">
            <a:avLst/>
          </a:prstGeom>
          <a:noFill/>
        </p:spPr>
        <p:txBody>
          <a:bodyPr wrap="none" rtlCol="0">
            <a:spAutoFit/>
          </a:bodyPr>
          <a:lstStyle/>
          <a:p>
            <a:r>
              <a:rPr lang="en-IN" sz="2400" b="1" dirty="0"/>
              <a:t>, 34</a:t>
            </a:r>
            <a:endParaRPr lang="en-US" sz="2400" b="1" dirty="0"/>
          </a:p>
        </p:txBody>
      </p:sp>
      <p:sp>
        <p:nvSpPr>
          <p:cNvPr id="19" name="TextBox 18"/>
          <p:cNvSpPr txBox="1"/>
          <p:nvPr/>
        </p:nvSpPr>
        <p:spPr>
          <a:xfrm>
            <a:off x="4841672" y="4320821"/>
            <a:ext cx="644728" cy="461665"/>
          </a:xfrm>
          <a:prstGeom prst="rect">
            <a:avLst/>
          </a:prstGeom>
          <a:noFill/>
        </p:spPr>
        <p:txBody>
          <a:bodyPr wrap="none" rtlCol="0">
            <a:spAutoFit/>
          </a:bodyPr>
          <a:lstStyle/>
          <a:p>
            <a:r>
              <a:rPr lang="en-IN" sz="2400" b="1" dirty="0"/>
              <a:t>, 15</a:t>
            </a:r>
            <a:endParaRPr lang="en-US" sz="2400" b="1" dirty="0"/>
          </a:p>
        </p:txBody>
      </p:sp>
      <p:sp>
        <p:nvSpPr>
          <p:cNvPr id="20" name="TextBox 19"/>
          <p:cNvSpPr txBox="1"/>
          <p:nvPr/>
        </p:nvSpPr>
        <p:spPr>
          <a:xfrm>
            <a:off x="4876800" y="5151700"/>
            <a:ext cx="644728" cy="461665"/>
          </a:xfrm>
          <a:prstGeom prst="rect">
            <a:avLst/>
          </a:prstGeom>
          <a:noFill/>
        </p:spPr>
        <p:txBody>
          <a:bodyPr wrap="none" rtlCol="0">
            <a:spAutoFit/>
          </a:bodyPr>
          <a:lstStyle/>
          <a:p>
            <a:r>
              <a:rPr lang="en-IN" sz="2400" b="1" dirty="0"/>
              <a:t>, 32</a:t>
            </a:r>
            <a:endParaRPr lang="en-US" sz="2400" b="1" dirty="0"/>
          </a:p>
        </p:txBody>
      </p:sp>
      <p:sp>
        <p:nvSpPr>
          <p:cNvPr id="21" name="TextBox 20"/>
          <p:cNvSpPr txBox="1"/>
          <p:nvPr/>
        </p:nvSpPr>
        <p:spPr>
          <a:xfrm>
            <a:off x="4876800" y="4724400"/>
            <a:ext cx="644728" cy="461665"/>
          </a:xfrm>
          <a:prstGeom prst="rect">
            <a:avLst/>
          </a:prstGeom>
          <a:noFill/>
        </p:spPr>
        <p:txBody>
          <a:bodyPr wrap="none" rtlCol="0">
            <a:spAutoFit/>
          </a:bodyPr>
          <a:lstStyle/>
          <a:p>
            <a:r>
              <a:rPr lang="en-IN" sz="2400" b="1" dirty="0"/>
              <a:t>, 31</a:t>
            </a:r>
            <a:endParaRPr lang="en-US" sz="2400" b="1" dirty="0"/>
          </a:p>
        </p:txBody>
      </p:sp>
      <p:sp>
        <p:nvSpPr>
          <p:cNvPr id="22" name="TextBox 21"/>
          <p:cNvSpPr txBox="1"/>
          <p:nvPr/>
        </p:nvSpPr>
        <p:spPr>
          <a:xfrm>
            <a:off x="4876800" y="5551385"/>
            <a:ext cx="644728" cy="461665"/>
          </a:xfrm>
          <a:prstGeom prst="rect">
            <a:avLst/>
          </a:prstGeom>
          <a:noFill/>
        </p:spPr>
        <p:txBody>
          <a:bodyPr wrap="none" rtlCol="0">
            <a:spAutoFit/>
          </a:bodyPr>
          <a:lstStyle/>
          <a:p>
            <a:r>
              <a:rPr lang="en-IN" sz="2400" b="1" dirty="0"/>
              <a:t>, 48</a:t>
            </a:r>
            <a:endParaRPr lang="en-US" sz="2400" b="1" dirty="0"/>
          </a:p>
        </p:txBody>
      </p:sp>
      <p:sp>
        <p:nvSpPr>
          <p:cNvPr id="23" name="TextBox 22"/>
          <p:cNvSpPr txBox="1"/>
          <p:nvPr/>
        </p:nvSpPr>
        <p:spPr>
          <a:xfrm>
            <a:off x="4876800" y="6009157"/>
            <a:ext cx="644728" cy="461665"/>
          </a:xfrm>
          <a:prstGeom prst="rect">
            <a:avLst/>
          </a:prstGeom>
          <a:noFill/>
        </p:spPr>
        <p:txBody>
          <a:bodyPr wrap="none" rtlCol="0">
            <a:spAutoFit/>
          </a:bodyPr>
          <a:lstStyle/>
          <a:p>
            <a:r>
              <a:rPr lang="en-IN" sz="2400" b="1" dirty="0"/>
              <a:t>, 49</a:t>
            </a:r>
            <a:endParaRPr lang="en-US" sz="2400" b="1" dirty="0"/>
          </a:p>
        </p:txBody>
      </p:sp>
      <p:sp>
        <p:nvSpPr>
          <p:cNvPr id="24" name="TextBox 23"/>
          <p:cNvSpPr txBox="1"/>
          <p:nvPr/>
        </p:nvSpPr>
        <p:spPr>
          <a:xfrm>
            <a:off x="5298872" y="4317995"/>
            <a:ext cx="644728" cy="461665"/>
          </a:xfrm>
          <a:prstGeom prst="rect">
            <a:avLst/>
          </a:prstGeom>
          <a:noFill/>
        </p:spPr>
        <p:txBody>
          <a:bodyPr wrap="none" rtlCol="0">
            <a:spAutoFit/>
          </a:bodyPr>
          <a:lstStyle/>
          <a:p>
            <a:r>
              <a:rPr lang="en-IN" sz="2400" b="1" dirty="0"/>
              <a:t>, 50</a:t>
            </a:r>
            <a:endParaRPr lang="en-US" sz="2400" b="1" dirty="0"/>
          </a:p>
        </p:txBody>
      </p:sp>
      <p:sp>
        <p:nvSpPr>
          <p:cNvPr id="25" name="TextBox 24"/>
          <p:cNvSpPr txBox="1"/>
          <p:nvPr/>
        </p:nvSpPr>
        <p:spPr>
          <a:xfrm>
            <a:off x="4231842" y="4320820"/>
            <a:ext cx="340158" cy="461665"/>
          </a:xfrm>
          <a:prstGeom prst="rect">
            <a:avLst/>
          </a:prstGeom>
          <a:noFill/>
        </p:spPr>
        <p:txBody>
          <a:bodyPr wrap="none" rtlCol="0">
            <a:spAutoFit/>
          </a:bodyPr>
          <a:lstStyle/>
          <a:p>
            <a:r>
              <a:rPr lang="en-IN" sz="2400" b="1" dirty="0"/>
              <a:t>5</a:t>
            </a:r>
            <a:endParaRPr lang="en-US" sz="2400" b="1" dirty="0"/>
          </a:p>
        </p:txBody>
      </p:sp>
    </p:spTree>
    <p:extLst>
      <p:ext uri="{BB962C8B-B14F-4D97-AF65-F5344CB8AC3E}">
        <p14:creationId xmlns:p14="http://schemas.microsoft.com/office/powerpoint/2010/main" val="13977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pPr>
              <a:buClr>
                <a:schemeClr val="tx1"/>
              </a:buClr>
            </a:pPr>
            <a:r>
              <a:rPr lang="en-US" b="1" dirty="0">
                <a:solidFill>
                  <a:srgbClr val="FF0000"/>
                </a:solidFill>
              </a:rPr>
              <a:t>Sequential search</a:t>
            </a:r>
            <a:r>
              <a:rPr lang="en-US" dirty="0"/>
              <a:t> requires, on the average </a:t>
            </a:r>
            <a:r>
              <a:rPr lang="en-US" b="1" dirty="0">
                <a:solidFill>
                  <a:srgbClr val="FF0000"/>
                </a:solidFill>
              </a:rPr>
              <a:t>O(n) comparisons </a:t>
            </a:r>
            <a:r>
              <a:rPr lang="en-US" dirty="0"/>
              <a:t>to </a:t>
            </a:r>
            <a:r>
              <a:rPr lang="en-US" b="1" dirty="0">
                <a:solidFill>
                  <a:srgbClr val="FF0000"/>
                </a:solidFill>
              </a:rPr>
              <a:t>locate an element</a:t>
            </a:r>
            <a:r>
              <a:rPr lang="en-US" dirty="0"/>
              <a:t>, so many comparisons are not desirable for a large database of elements.</a:t>
            </a:r>
          </a:p>
          <a:p>
            <a:pPr>
              <a:buClr>
                <a:schemeClr val="tx1"/>
              </a:buClr>
            </a:pPr>
            <a:r>
              <a:rPr lang="en-US" b="1" dirty="0">
                <a:solidFill>
                  <a:srgbClr val="FF0000"/>
                </a:solidFill>
              </a:rPr>
              <a:t>Binary search</a:t>
            </a:r>
            <a:r>
              <a:rPr lang="en-US" dirty="0"/>
              <a:t> requires much fewer comparisons on the average </a:t>
            </a:r>
            <a:r>
              <a:rPr lang="en-US" b="1" dirty="0">
                <a:solidFill>
                  <a:srgbClr val="FF0000"/>
                </a:solidFill>
              </a:rPr>
              <a:t>O (log n)</a:t>
            </a:r>
            <a:r>
              <a:rPr lang="en-US" dirty="0"/>
              <a:t> but there is an additional requirement that the</a:t>
            </a:r>
            <a:r>
              <a:rPr lang="en-US" b="1" dirty="0">
                <a:solidFill>
                  <a:srgbClr val="FF0000"/>
                </a:solidFill>
              </a:rPr>
              <a:t> data should be sorted</a:t>
            </a:r>
            <a:r>
              <a:rPr lang="en-US" dirty="0"/>
              <a:t>. Even with best sorting algorithm, sorting of elements require O(n log n) comparisons.</a:t>
            </a:r>
          </a:p>
          <a:p>
            <a:r>
              <a:rPr lang="en-US" dirty="0"/>
              <a:t>There is </a:t>
            </a:r>
            <a:r>
              <a:rPr lang="en-US" b="1" dirty="0">
                <a:solidFill>
                  <a:srgbClr val="FF0000"/>
                </a:solidFill>
              </a:rPr>
              <a:t>another</a:t>
            </a:r>
            <a:r>
              <a:rPr lang="en-US" dirty="0">
                <a:solidFill>
                  <a:srgbClr val="FF0000"/>
                </a:solidFill>
              </a:rPr>
              <a:t> </a:t>
            </a:r>
            <a:r>
              <a:rPr lang="en-US" dirty="0"/>
              <a:t>widely used </a:t>
            </a:r>
            <a:r>
              <a:rPr lang="en-US" b="1" dirty="0">
                <a:solidFill>
                  <a:srgbClr val="FF0000"/>
                </a:solidFill>
              </a:rPr>
              <a:t>technique</a:t>
            </a:r>
            <a:r>
              <a:rPr lang="en-US" dirty="0">
                <a:solidFill>
                  <a:srgbClr val="FF0000"/>
                </a:solidFill>
              </a:rPr>
              <a:t> </a:t>
            </a:r>
            <a:r>
              <a:rPr lang="en-US" dirty="0"/>
              <a:t>for </a:t>
            </a:r>
            <a:r>
              <a:rPr lang="en-US" b="1" dirty="0">
                <a:solidFill>
                  <a:srgbClr val="FF0000"/>
                </a:solidFill>
              </a:rPr>
              <a:t>storing of data </a:t>
            </a:r>
            <a:r>
              <a:rPr lang="en-US" dirty="0"/>
              <a:t>called </a:t>
            </a:r>
            <a:r>
              <a:rPr lang="en-US" b="1" dirty="0">
                <a:solidFill>
                  <a:srgbClr val="FF0000"/>
                </a:solidFill>
              </a:rPr>
              <a:t>hashing</a:t>
            </a:r>
            <a:r>
              <a:rPr lang="en-US" dirty="0"/>
              <a:t>. It does away with the requirement of keeping data sorted (as in binary search) and its best case timing complexity is of constant order O(1). In its worst case, hashing algorithm starts behaving like linear search.</a:t>
            </a:r>
          </a:p>
          <a:p>
            <a:pPr>
              <a:buClr>
                <a:schemeClr val="tx1"/>
              </a:buClr>
            </a:pPr>
            <a:r>
              <a:rPr lang="en-US" b="1" dirty="0">
                <a:solidFill>
                  <a:srgbClr val="FF0000"/>
                </a:solidFill>
              </a:rPr>
              <a:t>Best case</a:t>
            </a:r>
            <a:r>
              <a:rPr lang="en-US" dirty="0"/>
              <a:t> timing </a:t>
            </a:r>
            <a:r>
              <a:rPr lang="en-US" b="1" dirty="0">
                <a:solidFill>
                  <a:srgbClr val="FF0000"/>
                </a:solidFill>
              </a:rPr>
              <a:t>behavior</a:t>
            </a:r>
            <a:r>
              <a:rPr lang="en-US" dirty="0">
                <a:solidFill>
                  <a:srgbClr val="FF0000"/>
                </a:solidFill>
              </a:rPr>
              <a:t> </a:t>
            </a:r>
            <a:r>
              <a:rPr lang="en-US" dirty="0"/>
              <a:t>of searching using hashing = </a:t>
            </a:r>
            <a:r>
              <a:rPr lang="en-US" b="1" dirty="0">
                <a:solidFill>
                  <a:srgbClr val="FF0000"/>
                </a:solidFill>
              </a:rPr>
              <a:t>O(1)</a:t>
            </a:r>
          </a:p>
          <a:p>
            <a:pPr>
              <a:buClr>
                <a:schemeClr val="tx1"/>
              </a:buClr>
            </a:pPr>
            <a:r>
              <a:rPr lang="en-US" b="1" dirty="0">
                <a:solidFill>
                  <a:srgbClr val="FF0000"/>
                </a:solidFill>
              </a:rPr>
              <a:t>Worst case</a:t>
            </a:r>
            <a:r>
              <a:rPr lang="en-US" dirty="0"/>
              <a:t> timing Behavior of searching using hashing = </a:t>
            </a:r>
            <a:r>
              <a:rPr lang="en-US" b="1" dirty="0">
                <a:solidFill>
                  <a:srgbClr val="FF0000"/>
                </a:solidFill>
              </a:rPr>
              <a:t>O(n)</a:t>
            </a:r>
          </a:p>
        </p:txBody>
      </p:sp>
    </p:spTree>
    <p:extLst>
      <p:ext uri="{BB962C8B-B14F-4D97-AF65-F5344CB8AC3E}">
        <p14:creationId xmlns:p14="http://schemas.microsoft.com/office/powerpoint/2010/main" val="222275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Separate chaining</a:t>
            </a:r>
          </a:p>
        </p:txBody>
      </p:sp>
      <p:graphicFrame>
        <p:nvGraphicFramePr>
          <p:cNvPr id="4" name="Table 3"/>
          <p:cNvGraphicFramePr>
            <a:graphicFrameLocks noGrp="1"/>
          </p:cNvGraphicFramePr>
          <p:nvPr>
            <p:extLst>
              <p:ext uri="{D42A27DB-BD31-4B8C-83A1-F6EECF244321}">
                <p14:modId xmlns:p14="http://schemas.microsoft.com/office/powerpoint/2010/main" val="1091681282"/>
              </p:ext>
            </p:extLst>
          </p:nvPr>
        </p:nvGraphicFramePr>
        <p:xfrm>
          <a:off x="504823" y="1759803"/>
          <a:ext cx="1247776" cy="31242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624840">
                <a:tc>
                  <a:txBody>
                    <a:bodyPr/>
                    <a:lstStyle/>
                    <a:p>
                      <a:r>
                        <a:rPr lang="en-IN" sz="2400" b="1" dirty="0"/>
                        <a:t>0</a:t>
                      </a:r>
                      <a:endParaRPr lang="en-US" sz="2400" b="1" dirty="0"/>
                    </a:p>
                  </a:txBody>
                  <a:tcPr/>
                </a:tc>
                <a:tc>
                  <a:txBody>
                    <a:bodyPr/>
                    <a:lstStyle/>
                    <a:p>
                      <a:endParaRPr lang="en-US" dirty="0"/>
                    </a:p>
                  </a:txBody>
                  <a:tcPr/>
                </a:tc>
                <a:extLst>
                  <a:ext uri="{0D108BD9-81ED-4DB2-BD59-A6C34878D82A}">
                    <a16:rowId xmlns:a16="http://schemas.microsoft.com/office/drawing/2014/main" val="10000"/>
                  </a:ext>
                </a:extLst>
              </a:tr>
              <a:tr h="624840">
                <a:tc>
                  <a:txBody>
                    <a:bodyPr/>
                    <a:lstStyle/>
                    <a:p>
                      <a:r>
                        <a:rPr lang="en-IN" sz="2400" b="1" dirty="0"/>
                        <a:t>1</a:t>
                      </a:r>
                      <a:endParaRPr lang="en-US" sz="2400" b="1" dirty="0"/>
                    </a:p>
                  </a:txBody>
                  <a:tcPr/>
                </a:tc>
                <a:tc>
                  <a:txBody>
                    <a:bodyPr/>
                    <a:lstStyle/>
                    <a:p>
                      <a:endParaRPr lang="en-US" dirty="0"/>
                    </a:p>
                  </a:txBody>
                  <a:tcPr/>
                </a:tc>
                <a:extLst>
                  <a:ext uri="{0D108BD9-81ED-4DB2-BD59-A6C34878D82A}">
                    <a16:rowId xmlns:a16="http://schemas.microsoft.com/office/drawing/2014/main" val="10001"/>
                  </a:ext>
                </a:extLst>
              </a:tr>
              <a:tr h="624840">
                <a:tc>
                  <a:txBody>
                    <a:bodyPr/>
                    <a:lstStyle/>
                    <a:p>
                      <a:r>
                        <a:rPr lang="en-IN" sz="2400" b="1" dirty="0"/>
                        <a:t>2</a:t>
                      </a:r>
                      <a:endParaRPr lang="en-US" sz="2400" b="1" dirty="0"/>
                    </a:p>
                  </a:txBody>
                  <a:tcPr/>
                </a:tc>
                <a:tc>
                  <a:txBody>
                    <a:bodyPr/>
                    <a:lstStyle/>
                    <a:p>
                      <a:endParaRPr lang="en-US" dirty="0"/>
                    </a:p>
                  </a:txBody>
                  <a:tcPr/>
                </a:tc>
                <a:extLst>
                  <a:ext uri="{0D108BD9-81ED-4DB2-BD59-A6C34878D82A}">
                    <a16:rowId xmlns:a16="http://schemas.microsoft.com/office/drawing/2014/main" val="10002"/>
                  </a:ext>
                </a:extLst>
              </a:tr>
              <a:tr h="624840">
                <a:tc>
                  <a:txBody>
                    <a:bodyPr/>
                    <a:lstStyle/>
                    <a:p>
                      <a:r>
                        <a:rPr lang="en-IN" sz="2400" b="1" dirty="0"/>
                        <a:t>3</a:t>
                      </a:r>
                      <a:endParaRPr lang="en-US" sz="2400" b="1" dirty="0"/>
                    </a:p>
                  </a:txBody>
                  <a:tcPr/>
                </a:tc>
                <a:tc>
                  <a:txBody>
                    <a:bodyPr/>
                    <a:lstStyle/>
                    <a:p>
                      <a:endParaRPr lang="en-US" dirty="0"/>
                    </a:p>
                  </a:txBody>
                  <a:tcPr/>
                </a:tc>
                <a:extLst>
                  <a:ext uri="{0D108BD9-81ED-4DB2-BD59-A6C34878D82A}">
                    <a16:rowId xmlns:a16="http://schemas.microsoft.com/office/drawing/2014/main" val="10003"/>
                  </a:ext>
                </a:extLst>
              </a:tr>
              <a:tr h="624840">
                <a:tc>
                  <a:txBody>
                    <a:bodyPr/>
                    <a:lstStyle/>
                    <a:p>
                      <a:r>
                        <a:rPr lang="en-IN" sz="2400" b="1" dirty="0"/>
                        <a:t>4</a:t>
                      </a:r>
                      <a:endParaRPr lang="en-US" sz="2400" b="1"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pSp>
        <p:nvGrpSpPr>
          <p:cNvPr id="5" name="Group 4"/>
          <p:cNvGrpSpPr/>
          <p:nvPr/>
        </p:nvGrpSpPr>
        <p:grpSpPr>
          <a:xfrm>
            <a:off x="2325512" y="1912203"/>
            <a:ext cx="893824" cy="358421"/>
            <a:chOff x="1676400" y="3942859"/>
            <a:chExt cx="893824" cy="224136"/>
          </a:xfrm>
        </p:grpSpPr>
        <p:sp>
          <p:nvSpPr>
            <p:cNvPr id="6" name="Rectangle 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sp>
          <p:nvSpPr>
            <p:cNvPr id="7" name="Rectangle 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p:cNvCxnSpPr>
            <a:stCxn id="7" idx="3"/>
            <a:endCxn id="15" idx="1"/>
          </p:cNvCxnSpPr>
          <p:nvPr/>
        </p:nvCxnSpPr>
        <p:spPr>
          <a:xfrm>
            <a:off x="3219336" y="2091413"/>
            <a:ext cx="773289"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Connector 8"/>
          <p:cNvCxnSpPr>
            <a:endCxn id="6" idx="1"/>
          </p:cNvCxnSpPr>
          <p:nvPr/>
        </p:nvCxnSpPr>
        <p:spPr>
          <a:xfrm>
            <a:off x="1761062" y="2091412"/>
            <a:ext cx="564450" cy="3"/>
          </a:xfrm>
          <a:prstGeom prst="line">
            <a:avLst/>
          </a:prstGeom>
        </p:spPr>
        <p:style>
          <a:lnRef idx="2">
            <a:schemeClr val="accent2"/>
          </a:lnRef>
          <a:fillRef idx="0">
            <a:schemeClr val="accent2"/>
          </a:fillRef>
          <a:effectRef idx="1">
            <a:schemeClr val="accent2"/>
          </a:effectRef>
          <a:fontRef idx="minor">
            <a:schemeClr val="tx1"/>
          </a:fontRef>
        </p:style>
      </p:cxnSp>
      <p:grpSp>
        <p:nvGrpSpPr>
          <p:cNvPr id="10" name="Group 9"/>
          <p:cNvGrpSpPr/>
          <p:nvPr/>
        </p:nvGrpSpPr>
        <p:grpSpPr>
          <a:xfrm>
            <a:off x="7564376" y="1912203"/>
            <a:ext cx="893824" cy="358421"/>
            <a:chOff x="1676400" y="3942859"/>
            <a:chExt cx="893824" cy="224136"/>
          </a:xfrm>
        </p:grpSpPr>
        <p:sp>
          <p:nvSpPr>
            <p:cNvPr id="11" name="Rectangle 1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sp>
          <p:nvSpPr>
            <p:cNvPr id="12" name="Rectangle 1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flipH="1">
            <a:off x="8012113" y="1912203"/>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14" name="Group 13"/>
          <p:cNvGrpSpPr/>
          <p:nvPr/>
        </p:nvGrpSpPr>
        <p:grpSpPr>
          <a:xfrm>
            <a:off x="3992625" y="1912203"/>
            <a:ext cx="893824" cy="358421"/>
            <a:chOff x="1676400" y="3942859"/>
            <a:chExt cx="893824" cy="224136"/>
          </a:xfrm>
        </p:grpSpPr>
        <p:sp>
          <p:nvSpPr>
            <p:cNvPr id="15" name="Rectangle 1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16" name="Rectangle 1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p:cNvCxnSpPr>
            <a:stCxn id="16" idx="3"/>
            <a:endCxn id="23" idx="1"/>
          </p:cNvCxnSpPr>
          <p:nvPr/>
        </p:nvCxnSpPr>
        <p:spPr>
          <a:xfrm>
            <a:off x="4886449" y="2091413"/>
            <a:ext cx="752351"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2" name="Group 21"/>
          <p:cNvGrpSpPr/>
          <p:nvPr/>
        </p:nvGrpSpPr>
        <p:grpSpPr>
          <a:xfrm>
            <a:off x="5638800" y="1912203"/>
            <a:ext cx="893824" cy="358421"/>
            <a:chOff x="1676400" y="3942859"/>
            <a:chExt cx="893824" cy="224136"/>
          </a:xfrm>
        </p:grpSpPr>
        <p:sp>
          <p:nvSpPr>
            <p:cNvPr id="23" name="Rectangle 2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24" name="Rectangle 2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Arrow Connector 26"/>
          <p:cNvCxnSpPr>
            <a:stCxn id="24" idx="3"/>
            <a:endCxn id="11" idx="1"/>
          </p:cNvCxnSpPr>
          <p:nvPr/>
        </p:nvCxnSpPr>
        <p:spPr>
          <a:xfrm>
            <a:off x="6532624" y="2091413"/>
            <a:ext cx="1031752"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8" name="Group 27"/>
          <p:cNvGrpSpPr/>
          <p:nvPr/>
        </p:nvGrpSpPr>
        <p:grpSpPr>
          <a:xfrm>
            <a:off x="2326337" y="2521803"/>
            <a:ext cx="893824" cy="358421"/>
            <a:chOff x="1676400" y="3942859"/>
            <a:chExt cx="893824" cy="224136"/>
          </a:xfrm>
        </p:grpSpPr>
        <p:sp>
          <p:nvSpPr>
            <p:cNvPr id="29" name="Rectangle 2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30" name="Rectangle 2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a:stCxn id="30" idx="3"/>
            <a:endCxn id="38" idx="1"/>
          </p:cNvCxnSpPr>
          <p:nvPr/>
        </p:nvCxnSpPr>
        <p:spPr>
          <a:xfrm>
            <a:off x="3220161" y="2701013"/>
            <a:ext cx="773289"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endCxn id="29" idx="1"/>
          </p:cNvCxnSpPr>
          <p:nvPr/>
        </p:nvCxnSpPr>
        <p:spPr>
          <a:xfrm>
            <a:off x="1761887" y="2701012"/>
            <a:ext cx="564450" cy="3"/>
          </a:xfrm>
          <a:prstGeom prst="line">
            <a:avLst/>
          </a:prstGeom>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5735576" y="2521803"/>
            <a:ext cx="893824" cy="358421"/>
            <a:chOff x="1676400" y="3942859"/>
            <a:chExt cx="893824" cy="224136"/>
          </a:xfrm>
        </p:grpSpPr>
        <p:sp>
          <p:nvSpPr>
            <p:cNvPr id="34" name="Rectangle 3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31</a:t>
              </a:r>
              <a:endParaRPr lang="en-US" b="1" dirty="0"/>
            </a:p>
          </p:txBody>
        </p:sp>
        <p:sp>
          <p:nvSpPr>
            <p:cNvPr id="35" name="Rectangle 3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p:cNvCxnSpPr/>
          <p:nvPr/>
        </p:nvCxnSpPr>
        <p:spPr>
          <a:xfrm flipH="1">
            <a:off x="6183313" y="2521803"/>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3993450" y="2521803"/>
            <a:ext cx="893824" cy="358421"/>
            <a:chOff x="1676400" y="3942859"/>
            <a:chExt cx="893824" cy="224136"/>
          </a:xfrm>
        </p:grpSpPr>
        <p:sp>
          <p:nvSpPr>
            <p:cNvPr id="38" name="Rectangle 3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21</a:t>
              </a:r>
              <a:endParaRPr lang="en-US" b="1" dirty="0"/>
            </a:p>
          </p:txBody>
        </p:sp>
        <p:sp>
          <p:nvSpPr>
            <p:cNvPr id="39" name="Rectangle 3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Arrow Connector 39"/>
          <p:cNvCxnSpPr>
            <a:stCxn id="39" idx="3"/>
            <a:endCxn id="34" idx="1"/>
          </p:cNvCxnSpPr>
          <p:nvPr/>
        </p:nvCxnSpPr>
        <p:spPr>
          <a:xfrm>
            <a:off x="4887274" y="2701013"/>
            <a:ext cx="848302"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2332290" y="3131403"/>
            <a:ext cx="893824" cy="358421"/>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Arrow Connector 43"/>
          <p:cNvCxnSpPr>
            <a:stCxn id="43" idx="3"/>
            <a:endCxn id="51" idx="1"/>
          </p:cNvCxnSpPr>
          <p:nvPr/>
        </p:nvCxnSpPr>
        <p:spPr>
          <a:xfrm>
            <a:off x="3226114" y="3310613"/>
            <a:ext cx="773289"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42" idx="1"/>
          </p:cNvCxnSpPr>
          <p:nvPr/>
        </p:nvCxnSpPr>
        <p:spPr>
          <a:xfrm>
            <a:off x="1767840" y="3310612"/>
            <a:ext cx="564450" cy="3"/>
          </a:xfrm>
          <a:prstGeom prst="line">
            <a:avLst/>
          </a:prstGeom>
        </p:spPr>
        <p:style>
          <a:lnRef idx="2">
            <a:schemeClr val="accent2"/>
          </a:lnRef>
          <a:fillRef idx="0">
            <a:schemeClr val="accent2"/>
          </a:fillRef>
          <a:effectRef idx="1">
            <a:schemeClr val="accent2"/>
          </a:effectRef>
          <a:fontRef idx="minor">
            <a:schemeClr val="tx1"/>
          </a:fontRef>
        </p:style>
      </p:cxnSp>
      <p:grpSp>
        <p:nvGrpSpPr>
          <p:cNvPr id="46" name="Group 45"/>
          <p:cNvGrpSpPr/>
          <p:nvPr/>
        </p:nvGrpSpPr>
        <p:grpSpPr>
          <a:xfrm>
            <a:off x="5741529" y="3131403"/>
            <a:ext cx="893824" cy="358421"/>
            <a:chOff x="1676400" y="3942859"/>
            <a:chExt cx="893824" cy="224136"/>
          </a:xfrm>
        </p:grpSpPr>
        <p:sp>
          <p:nvSpPr>
            <p:cNvPr id="47" name="Rectangle 4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32</a:t>
              </a:r>
              <a:endParaRPr lang="en-US" b="1" dirty="0"/>
            </a:p>
          </p:txBody>
        </p:sp>
        <p:sp>
          <p:nvSpPr>
            <p:cNvPr id="48" name="Rectangle 4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9" name="Straight Connector 48"/>
          <p:cNvCxnSpPr/>
          <p:nvPr/>
        </p:nvCxnSpPr>
        <p:spPr>
          <a:xfrm flipH="1">
            <a:off x="6189266" y="3131403"/>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50" name="Group 49"/>
          <p:cNvGrpSpPr/>
          <p:nvPr/>
        </p:nvGrpSpPr>
        <p:grpSpPr>
          <a:xfrm>
            <a:off x="3999403" y="3131403"/>
            <a:ext cx="893824" cy="358421"/>
            <a:chOff x="1676400" y="3942859"/>
            <a:chExt cx="893824" cy="224136"/>
          </a:xfrm>
        </p:grpSpPr>
        <p:sp>
          <p:nvSpPr>
            <p:cNvPr id="51" name="Rectangle 5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22</a:t>
              </a:r>
              <a:endParaRPr lang="en-US" b="1" dirty="0"/>
            </a:p>
          </p:txBody>
        </p:sp>
        <p:sp>
          <p:nvSpPr>
            <p:cNvPr id="52" name="Rectangle 5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a:stCxn id="52" idx="3"/>
            <a:endCxn id="47" idx="1"/>
          </p:cNvCxnSpPr>
          <p:nvPr/>
        </p:nvCxnSpPr>
        <p:spPr>
          <a:xfrm>
            <a:off x="4893227" y="3310613"/>
            <a:ext cx="848302"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54" name="Group 53"/>
          <p:cNvGrpSpPr/>
          <p:nvPr/>
        </p:nvGrpSpPr>
        <p:grpSpPr>
          <a:xfrm>
            <a:off x="2317050" y="3763582"/>
            <a:ext cx="893824" cy="358421"/>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7" name="Straight Arrow Connector 56"/>
          <p:cNvCxnSpPr>
            <a:stCxn id="56" idx="3"/>
            <a:endCxn id="64" idx="1"/>
          </p:cNvCxnSpPr>
          <p:nvPr/>
        </p:nvCxnSpPr>
        <p:spPr>
          <a:xfrm>
            <a:off x="3210874" y="3942792"/>
            <a:ext cx="773289"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endCxn id="55" idx="1"/>
          </p:cNvCxnSpPr>
          <p:nvPr/>
        </p:nvCxnSpPr>
        <p:spPr>
          <a:xfrm>
            <a:off x="1752600" y="3942791"/>
            <a:ext cx="564450" cy="3"/>
          </a:xfrm>
          <a:prstGeom prst="line">
            <a:avLst/>
          </a:prstGeom>
        </p:spPr>
        <p:style>
          <a:lnRef idx="2">
            <a:schemeClr val="accent2"/>
          </a:lnRef>
          <a:fillRef idx="0">
            <a:schemeClr val="accent2"/>
          </a:fillRef>
          <a:effectRef idx="1">
            <a:schemeClr val="accent2"/>
          </a:effectRef>
          <a:fontRef idx="minor">
            <a:schemeClr val="tx1"/>
          </a:fontRef>
        </p:style>
      </p:cxnSp>
      <p:grpSp>
        <p:nvGrpSpPr>
          <p:cNvPr id="59" name="Group 58"/>
          <p:cNvGrpSpPr/>
          <p:nvPr/>
        </p:nvGrpSpPr>
        <p:grpSpPr>
          <a:xfrm>
            <a:off x="5726289" y="3763582"/>
            <a:ext cx="893824" cy="358421"/>
            <a:chOff x="1676400" y="3942859"/>
            <a:chExt cx="893824" cy="224136"/>
          </a:xfrm>
        </p:grpSpPr>
        <p:sp>
          <p:nvSpPr>
            <p:cNvPr id="60" name="Rectangle 5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48</a:t>
              </a:r>
              <a:endParaRPr lang="en-US" b="1" dirty="0"/>
            </a:p>
          </p:txBody>
        </p:sp>
        <p:sp>
          <p:nvSpPr>
            <p:cNvPr id="61" name="Rectangle 6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Connector 61"/>
          <p:cNvCxnSpPr/>
          <p:nvPr/>
        </p:nvCxnSpPr>
        <p:spPr>
          <a:xfrm flipH="1">
            <a:off x="6174026" y="3763582"/>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63" name="Group 62"/>
          <p:cNvGrpSpPr/>
          <p:nvPr/>
        </p:nvGrpSpPr>
        <p:grpSpPr>
          <a:xfrm>
            <a:off x="3984163" y="3763582"/>
            <a:ext cx="893824" cy="358421"/>
            <a:chOff x="1676400" y="3942859"/>
            <a:chExt cx="893824" cy="224136"/>
          </a:xfrm>
        </p:grpSpPr>
        <p:sp>
          <p:nvSpPr>
            <p:cNvPr id="64" name="Rectangle 6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33</a:t>
              </a:r>
              <a:endParaRPr lang="en-US" b="1" dirty="0"/>
            </a:p>
          </p:txBody>
        </p:sp>
        <p:sp>
          <p:nvSpPr>
            <p:cNvPr id="65" name="Rectangle 6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6" name="Straight Arrow Connector 65"/>
          <p:cNvCxnSpPr>
            <a:stCxn id="65" idx="3"/>
            <a:endCxn id="60" idx="1"/>
          </p:cNvCxnSpPr>
          <p:nvPr/>
        </p:nvCxnSpPr>
        <p:spPr>
          <a:xfrm>
            <a:off x="4877987" y="3942792"/>
            <a:ext cx="848302"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67" name="Group 66"/>
          <p:cNvGrpSpPr/>
          <p:nvPr/>
        </p:nvGrpSpPr>
        <p:grpSpPr>
          <a:xfrm>
            <a:off x="2317050" y="4426803"/>
            <a:ext cx="893824" cy="358421"/>
            <a:chOff x="1676400" y="3942859"/>
            <a:chExt cx="893824" cy="224136"/>
          </a:xfrm>
        </p:grpSpPr>
        <p:sp>
          <p:nvSpPr>
            <p:cNvPr id="68" name="Rectangle 6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
          <p:nvSpPr>
            <p:cNvPr id="69" name="Rectangle 6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 name="Straight Arrow Connector 69"/>
          <p:cNvCxnSpPr>
            <a:stCxn id="69" idx="3"/>
            <a:endCxn id="77" idx="1"/>
          </p:cNvCxnSpPr>
          <p:nvPr/>
        </p:nvCxnSpPr>
        <p:spPr>
          <a:xfrm>
            <a:off x="3210874" y="4606013"/>
            <a:ext cx="773289"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1" name="Straight Connector 70"/>
          <p:cNvCxnSpPr>
            <a:endCxn id="68" idx="1"/>
          </p:cNvCxnSpPr>
          <p:nvPr/>
        </p:nvCxnSpPr>
        <p:spPr>
          <a:xfrm>
            <a:off x="1752600" y="4606012"/>
            <a:ext cx="564450" cy="3"/>
          </a:xfrm>
          <a:prstGeom prst="line">
            <a:avLst/>
          </a:prstGeom>
        </p:spPr>
        <p:style>
          <a:lnRef idx="2">
            <a:schemeClr val="accent2"/>
          </a:lnRef>
          <a:fillRef idx="0">
            <a:schemeClr val="accent2"/>
          </a:fillRef>
          <a:effectRef idx="1">
            <a:schemeClr val="accent2"/>
          </a:effectRef>
          <a:fontRef idx="minor">
            <a:schemeClr val="tx1"/>
          </a:fontRef>
        </p:style>
      </p:cxnSp>
      <p:grpSp>
        <p:nvGrpSpPr>
          <p:cNvPr id="72" name="Group 71"/>
          <p:cNvGrpSpPr/>
          <p:nvPr/>
        </p:nvGrpSpPr>
        <p:grpSpPr>
          <a:xfrm>
            <a:off x="5726289" y="4426803"/>
            <a:ext cx="893824" cy="358421"/>
            <a:chOff x="1676400" y="3942859"/>
            <a:chExt cx="893824" cy="224136"/>
          </a:xfrm>
        </p:grpSpPr>
        <p:sp>
          <p:nvSpPr>
            <p:cNvPr id="73" name="Rectangle 7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49</a:t>
              </a:r>
              <a:endParaRPr lang="en-US" b="1" dirty="0"/>
            </a:p>
          </p:txBody>
        </p:sp>
        <p:sp>
          <p:nvSpPr>
            <p:cNvPr id="74" name="Rectangle 7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5" name="Straight Connector 74"/>
          <p:cNvCxnSpPr/>
          <p:nvPr/>
        </p:nvCxnSpPr>
        <p:spPr>
          <a:xfrm flipH="1">
            <a:off x="6174026" y="4426803"/>
            <a:ext cx="446087" cy="358421"/>
          </a:xfrm>
          <a:prstGeom prst="line">
            <a:avLst/>
          </a:prstGeom>
        </p:spPr>
        <p:style>
          <a:lnRef idx="3">
            <a:schemeClr val="accent2"/>
          </a:lnRef>
          <a:fillRef idx="0">
            <a:schemeClr val="accent2"/>
          </a:fillRef>
          <a:effectRef idx="2">
            <a:schemeClr val="accent2"/>
          </a:effectRef>
          <a:fontRef idx="minor">
            <a:schemeClr val="tx1"/>
          </a:fontRef>
        </p:style>
      </p:cxnSp>
      <p:grpSp>
        <p:nvGrpSpPr>
          <p:cNvPr id="76" name="Group 75"/>
          <p:cNvGrpSpPr/>
          <p:nvPr/>
        </p:nvGrpSpPr>
        <p:grpSpPr>
          <a:xfrm>
            <a:off x="3984163" y="4426803"/>
            <a:ext cx="893824" cy="358421"/>
            <a:chOff x="1676400" y="3942859"/>
            <a:chExt cx="893824" cy="224136"/>
          </a:xfrm>
        </p:grpSpPr>
        <p:sp>
          <p:nvSpPr>
            <p:cNvPr id="77" name="Rectangle 7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34</a:t>
              </a:r>
              <a:endParaRPr lang="en-US" b="1" dirty="0"/>
            </a:p>
          </p:txBody>
        </p:sp>
        <p:sp>
          <p:nvSpPr>
            <p:cNvPr id="78" name="Rectangle 7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9" name="Straight Arrow Connector 78"/>
          <p:cNvCxnSpPr>
            <a:stCxn id="78" idx="3"/>
            <a:endCxn id="73" idx="1"/>
          </p:cNvCxnSpPr>
          <p:nvPr/>
        </p:nvCxnSpPr>
        <p:spPr>
          <a:xfrm>
            <a:off x="4877987" y="4606013"/>
            <a:ext cx="848302" cy="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1" name="TextBox 80"/>
          <p:cNvSpPr txBox="1"/>
          <p:nvPr/>
        </p:nvSpPr>
        <p:spPr>
          <a:xfrm>
            <a:off x="2462944" y="5328453"/>
            <a:ext cx="4382347" cy="461665"/>
          </a:xfrm>
          <a:prstGeom prst="rect">
            <a:avLst/>
          </a:prstGeom>
          <a:noFill/>
        </p:spPr>
        <p:txBody>
          <a:bodyPr wrap="square" rtlCol="0">
            <a:spAutoFit/>
          </a:bodyPr>
          <a:lstStyle/>
          <a:p>
            <a:pPr algn="ctr"/>
            <a:r>
              <a:rPr lang="en-US" sz="2400" b="1" dirty="0">
                <a:solidFill>
                  <a:srgbClr val="C00000"/>
                </a:solidFill>
              </a:rPr>
              <a:t>Hash Table</a:t>
            </a:r>
          </a:p>
        </p:txBody>
      </p:sp>
    </p:spTree>
    <p:extLst>
      <p:ext uri="{BB962C8B-B14F-4D97-AF65-F5344CB8AC3E}">
        <p14:creationId xmlns:p14="http://schemas.microsoft.com/office/powerpoint/2010/main" val="350587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22" presetClass="entr" presetSubtype="8"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par>
                                <p:cTn id="44" presetID="22" presetClass="entr" presetSubtype="8"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par>
                                <p:cTn id="47" presetID="22" presetClass="entr" presetSubtype="8"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par>
                                <p:cTn id="50" presetID="22" presetClass="entr" presetSubtype="8"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par>
                                <p:cTn id="53" presetID="22" presetClass="entr" presetSubtype="8"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par>
                                <p:cTn id="56" presetID="22" presetClass="entr" presetSubtype="8"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par>
                                <p:cTn id="64" presetID="22" presetClass="entr" presetSubtype="8"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500"/>
                                        <p:tgtEl>
                                          <p:spTgt spid="44"/>
                                        </p:tgtEl>
                                      </p:cBhvr>
                                    </p:animEffect>
                                  </p:childTnLst>
                                </p:cTn>
                              </p:par>
                              <p:par>
                                <p:cTn id="67" presetID="22" presetClass="entr" presetSubtype="8"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ipe(left)">
                                      <p:cBhvr>
                                        <p:cTn id="69" dur="500"/>
                                        <p:tgtEl>
                                          <p:spTgt spid="45"/>
                                        </p:tgtEl>
                                      </p:cBhvr>
                                    </p:animEffect>
                                  </p:childTnLst>
                                </p:cTn>
                              </p:par>
                              <p:par>
                                <p:cTn id="70" presetID="22" presetClass="entr" presetSubtype="8"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par>
                                <p:cTn id="73" presetID="22" presetClass="entr" presetSubtype="8"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par>
                                <p:cTn id="76" presetID="22" presetClass="entr" presetSubtype="8"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par>
                                <p:cTn id="79" presetID="22" presetClass="entr" presetSubtype="8"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wipe(left)">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par>
                                <p:cTn id="87" presetID="22" presetClass="entr" presetSubtype="8" fill="hold"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wipe(left)">
                                      <p:cBhvr>
                                        <p:cTn id="89" dur="500"/>
                                        <p:tgtEl>
                                          <p:spTgt spid="57"/>
                                        </p:tgtEl>
                                      </p:cBhvr>
                                    </p:animEffect>
                                  </p:childTnLst>
                                </p:cTn>
                              </p:par>
                              <p:par>
                                <p:cTn id="90" presetID="22" presetClass="entr" presetSubtype="8" fill="hold"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wipe(left)">
                                      <p:cBhvr>
                                        <p:cTn id="92" dur="500"/>
                                        <p:tgtEl>
                                          <p:spTgt spid="58"/>
                                        </p:tgtEl>
                                      </p:cBhvr>
                                    </p:animEffect>
                                  </p:childTnLst>
                                </p:cTn>
                              </p:par>
                              <p:par>
                                <p:cTn id="93" presetID="22" presetClass="entr" presetSubtype="8"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wipe(left)">
                                      <p:cBhvr>
                                        <p:cTn id="95" dur="500"/>
                                        <p:tgtEl>
                                          <p:spTgt spid="59"/>
                                        </p:tgtEl>
                                      </p:cBhvr>
                                    </p:animEffect>
                                  </p:childTnLst>
                                </p:cTn>
                              </p:par>
                              <p:par>
                                <p:cTn id="96" presetID="22" presetClass="entr" presetSubtype="8" fill="hold"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wipe(left)">
                                      <p:cBhvr>
                                        <p:cTn id="98" dur="500"/>
                                        <p:tgtEl>
                                          <p:spTgt spid="62"/>
                                        </p:tgtEl>
                                      </p:cBhvr>
                                    </p:animEffect>
                                  </p:childTnLst>
                                </p:cTn>
                              </p:par>
                              <p:par>
                                <p:cTn id="99" presetID="22" presetClass="entr" presetSubtype="8" fill="hold"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wipe(left)">
                                      <p:cBhvr>
                                        <p:cTn id="101" dur="500"/>
                                        <p:tgtEl>
                                          <p:spTgt spid="63"/>
                                        </p:tgtEl>
                                      </p:cBhvr>
                                    </p:animEffect>
                                  </p:childTnLst>
                                </p:cTn>
                              </p:par>
                              <p:par>
                                <p:cTn id="102" presetID="22" presetClass="entr" presetSubtype="8" fill="hold" nodeType="with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wipe(left)">
                                      <p:cBhvr>
                                        <p:cTn id="104" dur="500"/>
                                        <p:tgtEl>
                                          <p:spTgt spid="6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left)">
                                      <p:cBhvr>
                                        <p:cTn id="109" dur="500"/>
                                        <p:tgtEl>
                                          <p:spTgt spid="67"/>
                                        </p:tgtEl>
                                      </p:cBhvr>
                                    </p:animEffect>
                                  </p:childTnLst>
                                </p:cTn>
                              </p:par>
                              <p:par>
                                <p:cTn id="110" presetID="22" presetClass="entr" presetSubtype="8" fill="hold" nodeType="with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wipe(left)">
                                      <p:cBhvr>
                                        <p:cTn id="112" dur="500"/>
                                        <p:tgtEl>
                                          <p:spTgt spid="70"/>
                                        </p:tgtEl>
                                      </p:cBhvr>
                                    </p:animEffect>
                                  </p:childTnLst>
                                </p:cTn>
                              </p:par>
                              <p:par>
                                <p:cTn id="113" presetID="22" presetClass="entr" presetSubtype="8" fill="hold" nodeType="with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wipe(left)">
                                      <p:cBhvr>
                                        <p:cTn id="115" dur="500"/>
                                        <p:tgtEl>
                                          <p:spTgt spid="71"/>
                                        </p:tgtEl>
                                      </p:cBhvr>
                                    </p:animEffect>
                                  </p:childTnLst>
                                </p:cTn>
                              </p:par>
                              <p:par>
                                <p:cTn id="116" presetID="22" presetClass="entr" presetSubtype="8" fill="hold" nodeType="withEffect">
                                  <p:stCondLst>
                                    <p:cond delay="0"/>
                                  </p:stCondLst>
                                  <p:childTnLst>
                                    <p:set>
                                      <p:cBhvr>
                                        <p:cTn id="117" dur="1" fill="hold">
                                          <p:stCondLst>
                                            <p:cond delay="0"/>
                                          </p:stCondLst>
                                        </p:cTn>
                                        <p:tgtEl>
                                          <p:spTgt spid="72"/>
                                        </p:tgtEl>
                                        <p:attrNameLst>
                                          <p:attrName>style.visibility</p:attrName>
                                        </p:attrNameLst>
                                      </p:cBhvr>
                                      <p:to>
                                        <p:strVal val="visible"/>
                                      </p:to>
                                    </p:set>
                                    <p:animEffect transition="in" filter="wipe(left)">
                                      <p:cBhvr>
                                        <p:cTn id="118" dur="500"/>
                                        <p:tgtEl>
                                          <p:spTgt spid="72"/>
                                        </p:tgtEl>
                                      </p:cBhvr>
                                    </p:animEffect>
                                  </p:childTnLst>
                                </p:cTn>
                              </p:par>
                              <p:par>
                                <p:cTn id="119" presetID="22" presetClass="entr" presetSubtype="8" fill="hold"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wipe(left)">
                                      <p:cBhvr>
                                        <p:cTn id="121" dur="500"/>
                                        <p:tgtEl>
                                          <p:spTgt spid="75"/>
                                        </p:tgtEl>
                                      </p:cBhvr>
                                    </p:animEffect>
                                  </p:childTnLst>
                                </p:cTn>
                              </p:par>
                              <p:par>
                                <p:cTn id="122" presetID="22" presetClass="entr" presetSubtype="8" fill="hold"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left)">
                                      <p:cBhvr>
                                        <p:cTn id="124" dur="500"/>
                                        <p:tgtEl>
                                          <p:spTgt spid="76"/>
                                        </p:tgtEl>
                                      </p:cBhvr>
                                    </p:animEffect>
                                  </p:childTnLst>
                                </p:cTn>
                              </p:par>
                              <p:par>
                                <p:cTn id="125" presetID="22" presetClass="entr" presetSubtype="8" fill="hold" nodeType="withEffect">
                                  <p:stCondLst>
                                    <p:cond delay="0"/>
                                  </p:stCondLst>
                                  <p:childTnLst>
                                    <p:set>
                                      <p:cBhvr>
                                        <p:cTn id="126" dur="1" fill="hold">
                                          <p:stCondLst>
                                            <p:cond delay="0"/>
                                          </p:stCondLst>
                                        </p:cTn>
                                        <p:tgtEl>
                                          <p:spTgt spid="79"/>
                                        </p:tgtEl>
                                        <p:attrNameLst>
                                          <p:attrName>style.visibility</p:attrName>
                                        </p:attrNameLst>
                                      </p:cBhvr>
                                      <p:to>
                                        <p:strVal val="visible"/>
                                      </p:to>
                                    </p:set>
                                    <p:animEffect transition="in" filter="wipe(left)">
                                      <p:cBhvr>
                                        <p:cTn id="127" dur="500"/>
                                        <p:tgtEl>
                                          <p:spTgt spid="79"/>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p:txBody>
          <a:bodyPr/>
          <a:lstStyle/>
          <a:p>
            <a:r>
              <a:rPr lang="en-IN" dirty="0"/>
              <a:t>Separate chaining requires additional memory space for pointers. </a:t>
            </a:r>
          </a:p>
          <a:p>
            <a:r>
              <a:rPr lang="en-IN" dirty="0"/>
              <a:t>Open addressing hashing is an alternate method of handling collision.</a:t>
            </a:r>
          </a:p>
          <a:p>
            <a:r>
              <a:rPr lang="en-IN" dirty="0"/>
              <a:t>In </a:t>
            </a:r>
            <a:r>
              <a:rPr lang="en-IN" b="1" dirty="0">
                <a:solidFill>
                  <a:srgbClr val="FF0000"/>
                </a:solidFill>
              </a:rPr>
              <a:t>open addressing</a:t>
            </a:r>
            <a:r>
              <a:rPr lang="en-IN" dirty="0"/>
              <a:t>, if a </a:t>
            </a:r>
            <a:r>
              <a:rPr lang="en-IN" b="1" dirty="0">
                <a:solidFill>
                  <a:srgbClr val="FF0000"/>
                </a:solidFill>
              </a:rPr>
              <a:t>collision</a:t>
            </a:r>
            <a:r>
              <a:rPr lang="en-IN" dirty="0"/>
              <a:t> occurs, </a:t>
            </a:r>
            <a:r>
              <a:rPr lang="en-IN" b="1" dirty="0">
                <a:solidFill>
                  <a:srgbClr val="FF0000"/>
                </a:solidFill>
              </a:rPr>
              <a:t>alternate cells are tried </a:t>
            </a:r>
            <a:r>
              <a:rPr lang="en-IN" dirty="0"/>
              <a:t>until an empty cell is found.</a:t>
            </a:r>
          </a:p>
          <a:p>
            <a:pPr marL="819150" lvl="1" indent="-457200">
              <a:buFont typeface="+mj-lt"/>
              <a:buAutoNum type="alphaLcPeriod"/>
            </a:pPr>
            <a:r>
              <a:rPr lang="en-IN" dirty="0"/>
              <a:t>Linear probing</a:t>
            </a:r>
          </a:p>
          <a:p>
            <a:pPr marL="819150" lvl="1" indent="-457200">
              <a:buFont typeface="+mj-lt"/>
              <a:buAutoNum type="alphaLcPeriod"/>
            </a:pPr>
            <a:r>
              <a:rPr lang="en-IN" dirty="0"/>
              <a:t>Quadratic probing</a:t>
            </a:r>
          </a:p>
          <a:p>
            <a:pPr marL="819150" lvl="1" indent="-457200">
              <a:buFont typeface="+mj-lt"/>
              <a:buAutoNum type="alphaLcPeriod"/>
            </a:pPr>
            <a:r>
              <a:rPr lang="en-IN" dirty="0"/>
              <a:t>Double hashing.</a:t>
            </a:r>
          </a:p>
          <a:p>
            <a:endParaRPr lang="en-US" dirty="0"/>
          </a:p>
        </p:txBody>
      </p:sp>
    </p:spTree>
    <p:extLst>
      <p:ext uri="{BB962C8B-B14F-4D97-AF65-F5344CB8AC3E}">
        <p14:creationId xmlns:p14="http://schemas.microsoft.com/office/powerpoint/2010/main" val="250866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a:xfrm>
            <a:off x="190500" y="932725"/>
            <a:ext cx="8763000" cy="1219200"/>
          </a:xfrm>
        </p:spPr>
        <p:txBody>
          <a:bodyPr>
            <a:noAutofit/>
          </a:bodyPr>
          <a:lstStyle/>
          <a:p>
            <a:r>
              <a:rPr lang="en-IN" sz="2100" dirty="0"/>
              <a:t>In </a:t>
            </a:r>
            <a:r>
              <a:rPr lang="en-IN" sz="2100" b="1" dirty="0">
                <a:solidFill>
                  <a:srgbClr val="FF0000"/>
                </a:solidFill>
              </a:rPr>
              <a:t>linear probing</a:t>
            </a:r>
            <a:r>
              <a:rPr lang="en-IN" sz="2100" dirty="0"/>
              <a:t>, whenever there is a </a:t>
            </a:r>
            <a:r>
              <a:rPr lang="en-IN" sz="2100" b="1" dirty="0">
                <a:solidFill>
                  <a:srgbClr val="FF0000"/>
                </a:solidFill>
              </a:rPr>
              <a:t>collision</a:t>
            </a:r>
            <a:r>
              <a:rPr lang="en-IN" sz="2100" dirty="0"/>
              <a:t>, </a:t>
            </a:r>
            <a:r>
              <a:rPr lang="en-IN" sz="2100" b="1" dirty="0">
                <a:solidFill>
                  <a:srgbClr val="FF0000"/>
                </a:solidFill>
              </a:rPr>
              <a:t>cells are searched sequentially </a:t>
            </a:r>
            <a:r>
              <a:rPr lang="en-IN" sz="2100" dirty="0"/>
              <a:t>(with wraparound) </a:t>
            </a:r>
            <a:r>
              <a:rPr lang="en-IN" sz="2100" b="1" dirty="0">
                <a:solidFill>
                  <a:srgbClr val="FF0000"/>
                </a:solidFill>
              </a:rPr>
              <a:t>for an empty cell</a:t>
            </a:r>
            <a:r>
              <a:rPr lang="en-IN" sz="2100" dirty="0"/>
              <a:t>. </a:t>
            </a:r>
          </a:p>
          <a:p>
            <a:r>
              <a:rPr lang="en-IN" sz="2100" dirty="0"/>
              <a:t>Fig. shows the result of inserting keys </a:t>
            </a:r>
            <a:r>
              <a:rPr lang="en-IN" sz="2100" b="1" dirty="0">
                <a:solidFill>
                  <a:srgbClr val="FF0000"/>
                </a:solidFill>
              </a:rPr>
              <a:t>{5,18,55,78,35,15} </a:t>
            </a:r>
            <a:r>
              <a:rPr lang="en-IN" sz="2100" dirty="0"/>
              <a:t>using the hash function (f(key)= </a:t>
            </a:r>
            <a:r>
              <a:rPr lang="en-IN" sz="2100" b="1" dirty="0">
                <a:solidFill>
                  <a:srgbClr val="FF0000"/>
                </a:solidFill>
              </a:rPr>
              <a:t>key%10</a:t>
            </a:r>
            <a:r>
              <a:rPr lang="en-IN" sz="2100" dirty="0"/>
              <a:t>) and linear probing strategy.</a:t>
            </a:r>
            <a:endParaRPr lang="en-US" sz="2100" dirty="0"/>
          </a:p>
        </p:txBody>
      </p:sp>
      <p:graphicFrame>
        <p:nvGraphicFramePr>
          <p:cNvPr id="4" name="Table 3"/>
          <p:cNvGraphicFramePr>
            <a:graphicFrameLocks noGrp="1"/>
          </p:cNvGraphicFramePr>
          <p:nvPr>
            <p:extLst>
              <p:ext uri="{D42A27DB-BD31-4B8C-83A1-F6EECF244321}">
                <p14:modId xmlns:p14="http://schemas.microsoft.com/office/powerpoint/2010/main" val="1576386396"/>
              </p:ext>
            </p:extLst>
          </p:nvPr>
        </p:nvGraphicFramePr>
        <p:xfrm>
          <a:off x="381000" y="2245360"/>
          <a:ext cx="8458199" cy="4226560"/>
        </p:xfrm>
        <a:graphic>
          <a:graphicData uri="http://schemas.openxmlformats.org/drawingml/2006/table">
            <a:tbl>
              <a:tblPr firstRow="1" bandRow="1">
                <a:tableStyleId>{5C22544A-7EE6-4342-B048-85BDC9FD1C3A}</a:tableStyleId>
              </a:tblPr>
              <a:tblGrid>
                <a:gridCol w="539861">
                  <a:extLst>
                    <a:ext uri="{9D8B030D-6E8A-4147-A177-3AD203B41FA5}">
                      <a16:colId xmlns:a16="http://schemas.microsoft.com/office/drawing/2014/main" val="20000"/>
                    </a:ext>
                  </a:extLst>
                </a:gridCol>
                <a:gridCol w="1044780">
                  <a:extLst>
                    <a:ext uri="{9D8B030D-6E8A-4147-A177-3AD203B41FA5}">
                      <a16:colId xmlns:a16="http://schemas.microsoft.com/office/drawing/2014/main" val="20001"/>
                    </a:ext>
                  </a:extLst>
                </a:gridCol>
                <a:gridCol w="1145593">
                  <a:extLst>
                    <a:ext uri="{9D8B030D-6E8A-4147-A177-3AD203B41FA5}">
                      <a16:colId xmlns:a16="http://schemas.microsoft.com/office/drawing/2014/main" val="20002"/>
                    </a:ext>
                  </a:extLst>
                </a:gridCol>
                <a:gridCol w="1145593">
                  <a:extLst>
                    <a:ext uri="{9D8B030D-6E8A-4147-A177-3AD203B41FA5}">
                      <a16:colId xmlns:a16="http://schemas.microsoft.com/office/drawing/2014/main" val="20003"/>
                    </a:ext>
                  </a:extLst>
                </a:gridCol>
                <a:gridCol w="1145593">
                  <a:extLst>
                    <a:ext uri="{9D8B030D-6E8A-4147-A177-3AD203B41FA5}">
                      <a16:colId xmlns:a16="http://schemas.microsoft.com/office/drawing/2014/main" val="20004"/>
                    </a:ext>
                  </a:extLst>
                </a:gridCol>
                <a:gridCol w="1145593">
                  <a:extLst>
                    <a:ext uri="{9D8B030D-6E8A-4147-A177-3AD203B41FA5}">
                      <a16:colId xmlns:a16="http://schemas.microsoft.com/office/drawing/2014/main" val="20005"/>
                    </a:ext>
                  </a:extLst>
                </a:gridCol>
                <a:gridCol w="1145593">
                  <a:extLst>
                    <a:ext uri="{9D8B030D-6E8A-4147-A177-3AD203B41FA5}">
                      <a16:colId xmlns:a16="http://schemas.microsoft.com/office/drawing/2014/main" val="20006"/>
                    </a:ext>
                  </a:extLst>
                </a:gridCol>
                <a:gridCol w="1145593">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pPr algn="ctr"/>
                      <a:r>
                        <a:rPr lang="en-US" sz="1400" b="1" dirty="0"/>
                        <a:t>Empty</a:t>
                      </a:r>
                    </a:p>
                    <a:p>
                      <a:pPr algn="ctr"/>
                      <a:r>
                        <a:rPr lang="en-US" sz="1400" b="1" dirty="0"/>
                        <a:t>Table</a:t>
                      </a:r>
                    </a:p>
                  </a:txBody>
                  <a:tcPr/>
                </a:tc>
                <a:tc>
                  <a:txBody>
                    <a:bodyPr/>
                    <a:lstStyle/>
                    <a:p>
                      <a:pPr algn="ctr"/>
                      <a:r>
                        <a:rPr lang="en-IN" sz="1800" dirty="0"/>
                        <a:t>After 5</a:t>
                      </a:r>
                      <a:endParaRPr lang="en-US" sz="1800" dirty="0"/>
                    </a:p>
                  </a:txBody>
                  <a:tcPr/>
                </a:tc>
                <a:tc>
                  <a:txBody>
                    <a:bodyPr/>
                    <a:lstStyle/>
                    <a:p>
                      <a:pPr algn="ctr"/>
                      <a:r>
                        <a:rPr lang="en-IN" sz="1800" dirty="0"/>
                        <a:t>After 18</a:t>
                      </a:r>
                      <a:endParaRPr lang="en-US" sz="1800" dirty="0"/>
                    </a:p>
                  </a:txBody>
                  <a:tcPr/>
                </a:tc>
                <a:tc>
                  <a:txBody>
                    <a:bodyPr/>
                    <a:lstStyle/>
                    <a:p>
                      <a:pPr algn="ctr"/>
                      <a:r>
                        <a:rPr lang="en-IN" sz="1800" dirty="0"/>
                        <a:t>After 55</a:t>
                      </a:r>
                      <a:endParaRPr lang="en-US" sz="1800" dirty="0"/>
                    </a:p>
                  </a:txBody>
                  <a:tcPr/>
                </a:tc>
                <a:tc>
                  <a:txBody>
                    <a:bodyPr/>
                    <a:lstStyle/>
                    <a:p>
                      <a:pPr algn="ctr"/>
                      <a:r>
                        <a:rPr lang="en-IN" sz="1800" dirty="0"/>
                        <a:t>After 78</a:t>
                      </a:r>
                      <a:endParaRPr lang="en-US" sz="1800" dirty="0"/>
                    </a:p>
                  </a:txBody>
                  <a:tcPr/>
                </a:tc>
                <a:tc>
                  <a:txBody>
                    <a:bodyPr/>
                    <a:lstStyle/>
                    <a:p>
                      <a:pPr algn="ctr"/>
                      <a:r>
                        <a:rPr lang="en-IN" sz="1800" dirty="0"/>
                        <a:t>After 35</a:t>
                      </a:r>
                      <a:endParaRPr lang="en-US" sz="1800" dirty="0"/>
                    </a:p>
                  </a:txBody>
                  <a:tcPr/>
                </a:tc>
                <a:tc>
                  <a:txBody>
                    <a:bodyPr/>
                    <a:lstStyle/>
                    <a:p>
                      <a:pPr algn="ctr"/>
                      <a:r>
                        <a:rPr lang="en-IN" sz="1800" dirty="0"/>
                        <a:t>After 15</a:t>
                      </a:r>
                      <a:endParaRPr lang="en-US" sz="1800" dirty="0"/>
                    </a:p>
                  </a:txBody>
                  <a:tcPr/>
                </a:tc>
                <a:extLst>
                  <a:ext uri="{0D108BD9-81ED-4DB2-BD59-A6C34878D82A}">
                    <a16:rowId xmlns:a16="http://schemas.microsoft.com/office/drawing/2014/main" val="10000"/>
                  </a:ext>
                </a:extLst>
              </a:tr>
              <a:tr h="370840">
                <a:tc>
                  <a:txBody>
                    <a:bodyPr/>
                    <a:lstStyle/>
                    <a:p>
                      <a:pPr algn="ctr"/>
                      <a:r>
                        <a:rPr lang="en-IN" sz="1800" b="1" dirty="0"/>
                        <a:t>0</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IN" sz="1800" b="1" dirty="0"/>
                        <a:t>1</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r>
                        <a:rPr lang="en-IN" sz="1800" b="1" dirty="0"/>
                        <a:t>2</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r>
                        <a:rPr lang="en-IN" sz="1800" b="1" dirty="0"/>
                        <a:t>3</a:t>
                      </a:r>
                      <a:endParaRPr lang="en-US" sz="1800" b="1"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IN" sz="1800" b="1" dirty="0"/>
                        <a:t>4</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5"/>
                  </a:ext>
                </a:extLst>
              </a:tr>
              <a:tr h="370840">
                <a:tc>
                  <a:txBody>
                    <a:bodyPr/>
                    <a:lstStyle/>
                    <a:p>
                      <a:pPr algn="ctr"/>
                      <a:r>
                        <a:rPr lang="en-IN" sz="1800" b="1" dirty="0"/>
                        <a:t>5</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6"/>
                  </a:ext>
                </a:extLst>
              </a:tr>
              <a:tr h="370840">
                <a:tc>
                  <a:txBody>
                    <a:bodyPr/>
                    <a:lstStyle/>
                    <a:p>
                      <a:pPr algn="ctr"/>
                      <a:r>
                        <a:rPr lang="en-IN" sz="1800" b="1" dirty="0"/>
                        <a:t>6</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IN" sz="1800" b="1" dirty="0"/>
                        <a:t>7</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IN" sz="1800" b="1" dirty="0"/>
                        <a:t>8</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9"/>
                  </a:ext>
                </a:extLst>
              </a:tr>
              <a:tr h="370840">
                <a:tc>
                  <a:txBody>
                    <a:bodyPr/>
                    <a:lstStyle/>
                    <a:p>
                      <a:pPr algn="ctr"/>
                      <a:r>
                        <a:rPr lang="en-IN" sz="1800" b="1" dirty="0"/>
                        <a:t>9</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2319501" y="4569767"/>
            <a:ext cx="340158" cy="461665"/>
          </a:xfrm>
          <a:prstGeom prst="rect">
            <a:avLst/>
          </a:prstGeom>
          <a:noFill/>
        </p:spPr>
        <p:txBody>
          <a:bodyPr wrap="none" rtlCol="0">
            <a:spAutoFit/>
          </a:bodyPr>
          <a:lstStyle/>
          <a:p>
            <a:pPr algn="ctr"/>
            <a:r>
              <a:rPr lang="en-IN" sz="2400" b="1" dirty="0">
                <a:solidFill>
                  <a:srgbClr val="FF0000"/>
                </a:solidFill>
              </a:rPr>
              <a:t>5</a:t>
            </a:r>
            <a:endParaRPr lang="en-US" sz="2400" b="1" dirty="0">
              <a:solidFill>
                <a:srgbClr val="FF0000"/>
              </a:solidFill>
            </a:endParaRPr>
          </a:p>
        </p:txBody>
      </p:sp>
      <p:sp>
        <p:nvSpPr>
          <p:cNvPr id="6" name="TextBox 5"/>
          <p:cNvSpPr txBox="1"/>
          <p:nvPr/>
        </p:nvSpPr>
        <p:spPr>
          <a:xfrm>
            <a:off x="3429000" y="4569767"/>
            <a:ext cx="340158" cy="461665"/>
          </a:xfrm>
          <a:prstGeom prst="rect">
            <a:avLst/>
          </a:prstGeom>
          <a:noFill/>
        </p:spPr>
        <p:txBody>
          <a:bodyPr wrap="none" rtlCol="0">
            <a:spAutoFit/>
          </a:bodyPr>
          <a:lstStyle/>
          <a:p>
            <a:pPr algn="ctr"/>
            <a:r>
              <a:rPr lang="en-IN" sz="2400" b="1" dirty="0"/>
              <a:t>5</a:t>
            </a:r>
            <a:endParaRPr lang="en-US" sz="2400" b="1" dirty="0"/>
          </a:p>
        </p:txBody>
      </p:sp>
      <p:sp>
        <p:nvSpPr>
          <p:cNvPr id="7" name="TextBox 6"/>
          <p:cNvSpPr txBox="1"/>
          <p:nvPr/>
        </p:nvSpPr>
        <p:spPr>
          <a:xfrm>
            <a:off x="3392096" y="5664235"/>
            <a:ext cx="495650" cy="461665"/>
          </a:xfrm>
          <a:prstGeom prst="rect">
            <a:avLst/>
          </a:prstGeom>
          <a:noFill/>
        </p:spPr>
        <p:txBody>
          <a:bodyPr wrap="none" rtlCol="0">
            <a:spAutoFit/>
          </a:bodyPr>
          <a:lstStyle/>
          <a:p>
            <a:pPr algn="ctr"/>
            <a:r>
              <a:rPr lang="en-IN" sz="2400" b="1" dirty="0">
                <a:solidFill>
                  <a:srgbClr val="FF0000"/>
                </a:solidFill>
              </a:rPr>
              <a:t>18</a:t>
            </a:r>
            <a:endParaRPr lang="en-US" sz="2400" b="1" dirty="0">
              <a:solidFill>
                <a:srgbClr val="FF0000"/>
              </a:solidFill>
            </a:endParaRPr>
          </a:p>
        </p:txBody>
      </p:sp>
      <p:sp>
        <p:nvSpPr>
          <p:cNvPr id="8" name="TextBox 7"/>
          <p:cNvSpPr txBox="1"/>
          <p:nvPr/>
        </p:nvSpPr>
        <p:spPr>
          <a:xfrm>
            <a:off x="4595150" y="4565250"/>
            <a:ext cx="340158" cy="461665"/>
          </a:xfrm>
          <a:prstGeom prst="rect">
            <a:avLst/>
          </a:prstGeom>
          <a:noFill/>
        </p:spPr>
        <p:txBody>
          <a:bodyPr wrap="none" rtlCol="0">
            <a:spAutoFit/>
          </a:bodyPr>
          <a:lstStyle/>
          <a:p>
            <a:pPr algn="ctr"/>
            <a:r>
              <a:rPr lang="en-IN" sz="2400" b="1" dirty="0"/>
              <a:t>5</a:t>
            </a:r>
            <a:endParaRPr lang="en-US" sz="2400" b="1" dirty="0"/>
          </a:p>
        </p:txBody>
      </p:sp>
      <p:sp>
        <p:nvSpPr>
          <p:cNvPr id="9" name="TextBox 8"/>
          <p:cNvSpPr txBox="1"/>
          <p:nvPr/>
        </p:nvSpPr>
        <p:spPr>
          <a:xfrm>
            <a:off x="4535096" y="5659718"/>
            <a:ext cx="495650" cy="461665"/>
          </a:xfrm>
          <a:prstGeom prst="rect">
            <a:avLst/>
          </a:prstGeom>
          <a:noFill/>
        </p:spPr>
        <p:txBody>
          <a:bodyPr wrap="none" rtlCol="0">
            <a:spAutoFit/>
          </a:bodyPr>
          <a:lstStyle/>
          <a:p>
            <a:pPr algn="ctr"/>
            <a:r>
              <a:rPr lang="en-IN" sz="2400" b="1" dirty="0"/>
              <a:t>18</a:t>
            </a:r>
            <a:endParaRPr lang="en-US" sz="2400" b="1" dirty="0"/>
          </a:p>
        </p:txBody>
      </p:sp>
      <p:sp>
        <p:nvSpPr>
          <p:cNvPr id="10" name="TextBox 9"/>
          <p:cNvSpPr txBox="1"/>
          <p:nvPr/>
        </p:nvSpPr>
        <p:spPr>
          <a:xfrm>
            <a:off x="4537275" y="4919186"/>
            <a:ext cx="495650" cy="461665"/>
          </a:xfrm>
          <a:prstGeom prst="rect">
            <a:avLst/>
          </a:prstGeom>
          <a:noFill/>
        </p:spPr>
        <p:txBody>
          <a:bodyPr wrap="none" rtlCol="0">
            <a:spAutoFit/>
          </a:bodyPr>
          <a:lstStyle/>
          <a:p>
            <a:pPr algn="ctr"/>
            <a:r>
              <a:rPr lang="en-IN" sz="2400" b="1" dirty="0">
                <a:solidFill>
                  <a:srgbClr val="FF0000"/>
                </a:solidFill>
              </a:rPr>
              <a:t>55</a:t>
            </a:r>
            <a:endParaRPr lang="en-US" sz="2400" b="1" dirty="0">
              <a:solidFill>
                <a:srgbClr val="FF0000"/>
              </a:solidFill>
            </a:endParaRPr>
          </a:p>
        </p:txBody>
      </p:sp>
      <p:sp>
        <p:nvSpPr>
          <p:cNvPr id="11" name="TextBox 10"/>
          <p:cNvSpPr txBox="1"/>
          <p:nvPr/>
        </p:nvSpPr>
        <p:spPr>
          <a:xfrm>
            <a:off x="5810625" y="4572000"/>
            <a:ext cx="340158" cy="461665"/>
          </a:xfrm>
          <a:prstGeom prst="rect">
            <a:avLst/>
          </a:prstGeom>
          <a:noFill/>
        </p:spPr>
        <p:txBody>
          <a:bodyPr wrap="none" rtlCol="0">
            <a:spAutoFit/>
          </a:bodyPr>
          <a:lstStyle/>
          <a:p>
            <a:pPr algn="ctr"/>
            <a:r>
              <a:rPr lang="en-IN" sz="2400" b="1" dirty="0"/>
              <a:t>5</a:t>
            </a:r>
            <a:endParaRPr lang="en-US" sz="2400" b="1" dirty="0"/>
          </a:p>
        </p:txBody>
      </p:sp>
      <p:sp>
        <p:nvSpPr>
          <p:cNvPr id="12" name="TextBox 11"/>
          <p:cNvSpPr txBox="1"/>
          <p:nvPr/>
        </p:nvSpPr>
        <p:spPr>
          <a:xfrm>
            <a:off x="5750571" y="5678043"/>
            <a:ext cx="495650" cy="461665"/>
          </a:xfrm>
          <a:prstGeom prst="rect">
            <a:avLst/>
          </a:prstGeom>
          <a:noFill/>
        </p:spPr>
        <p:txBody>
          <a:bodyPr wrap="none" rtlCol="0">
            <a:spAutoFit/>
          </a:bodyPr>
          <a:lstStyle/>
          <a:p>
            <a:pPr algn="ctr"/>
            <a:r>
              <a:rPr lang="en-IN" sz="2400" b="1" dirty="0"/>
              <a:t>18</a:t>
            </a:r>
            <a:endParaRPr lang="en-US" sz="2400" b="1" dirty="0"/>
          </a:p>
        </p:txBody>
      </p:sp>
      <p:sp>
        <p:nvSpPr>
          <p:cNvPr id="13" name="TextBox 12"/>
          <p:cNvSpPr txBox="1"/>
          <p:nvPr/>
        </p:nvSpPr>
        <p:spPr>
          <a:xfrm>
            <a:off x="5752750" y="4925936"/>
            <a:ext cx="495650" cy="461665"/>
          </a:xfrm>
          <a:prstGeom prst="rect">
            <a:avLst/>
          </a:prstGeom>
          <a:noFill/>
        </p:spPr>
        <p:txBody>
          <a:bodyPr wrap="none" rtlCol="0">
            <a:spAutoFit/>
          </a:bodyPr>
          <a:lstStyle/>
          <a:p>
            <a:pPr algn="ctr"/>
            <a:r>
              <a:rPr lang="en-IN" sz="2400" b="1" dirty="0"/>
              <a:t>55</a:t>
            </a:r>
            <a:endParaRPr lang="en-US" sz="2400" b="1" dirty="0"/>
          </a:p>
        </p:txBody>
      </p:sp>
      <p:sp>
        <p:nvSpPr>
          <p:cNvPr id="14" name="TextBox 13"/>
          <p:cNvSpPr txBox="1"/>
          <p:nvPr/>
        </p:nvSpPr>
        <p:spPr>
          <a:xfrm>
            <a:off x="5744454" y="6058683"/>
            <a:ext cx="495650" cy="461665"/>
          </a:xfrm>
          <a:prstGeom prst="rect">
            <a:avLst/>
          </a:prstGeom>
          <a:noFill/>
        </p:spPr>
        <p:txBody>
          <a:bodyPr wrap="none" rtlCol="0">
            <a:spAutoFit/>
          </a:bodyPr>
          <a:lstStyle/>
          <a:p>
            <a:pPr algn="ctr"/>
            <a:r>
              <a:rPr lang="en-IN" sz="2400" b="1" dirty="0">
                <a:solidFill>
                  <a:srgbClr val="FF0000"/>
                </a:solidFill>
              </a:rPr>
              <a:t>78</a:t>
            </a:r>
            <a:endParaRPr lang="en-US" sz="2400" b="1" dirty="0">
              <a:solidFill>
                <a:srgbClr val="FF0000"/>
              </a:solidFill>
            </a:endParaRPr>
          </a:p>
        </p:txBody>
      </p:sp>
      <p:sp>
        <p:nvSpPr>
          <p:cNvPr id="15" name="TextBox 14"/>
          <p:cNvSpPr txBox="1"/>
          <p:nvPr/>
        </p:nvSpPr>
        <p:spPr>
          <a:xfrm>
            <a:off x="6923725" y="4570127"/>
            <a:ext cx="340158" cy="461665"/>
          </a:xfrm>
          <a:prstGeom prst="rect">
            <a:avLst/>
          </a:prstGeom>
          <a:noFill/>
        </p:spPr>
        <p:txBody>
          <a:bodyPr wrap="none" rtlCol="0">
            <a:spAutoFit/>
          </a:bodyPr>
          <a:lstStyle/>
          <a:p>
            <a:pPr algn="ctr"/>
            <a:r>
              <a:rPr lang="en-IN" sz="2400" b="1" dirty="0"/>
              <a:t>5</a:t>
            </a:r>
            <a:endParaRPr lang="en-US" sz="2400" b="1" dirty="0"/>
          </a:p>
        </p:txBody>
      </p:sp>
      <p:sp>
        <p:nvSpPr>
          <p:cNvPr id="16" name="TextBox 15"/>
          <p:cNvSpPr txBox="1"/>
          <p:nvPr/>
        </p:nvSpPr>
        <p:spPr>
          <a:xfrm>
            <a:off x="6863671" y="5676170"/>
            <a:ext cx="495650" cy="461665"/>
          </a:xfrm>
          <a:prstGeom prst="rect">
            <a:avLst/>
          </a:prstGeom>
          <a:noFill/>
        </p:spPr>
        <p:txBody>
          <a:bodyPr wrap="none" rtlCol="0">
            <a:spAutoFit/>
          </a:bodyPr>
          <a:lstStyle/>
          <a:p>
            <a:pPr algn="ctr"/>
            <a:r>
              <a:rPr lang="en-IN" sz="2400" b="1" dirty="0"/>
              <a:t>18</a:t>
            </a:r>
            <a:endParaRPr lang="en-US" sz="2400" b="1" dirty="0"/>
          </a:p>
        </p:txBody>
      </p:sp>
      <p:sp>
        <p:nvSpPr>
          <p:cNvPr id="17" name="TextBox 16"/>
          <p:cNvSpPr txBox="1"/>
          <p:nvPr/>
        </p:nvSpPr>
        <p:spPr>
          <a:xfrm>
            <a:off x="6865850" y="4924063"/>
            <a:ext cx="495650" cy="461665"/>
          </a:xfrm>
          <a:prstGeom prst="rect">
            <a:avLst/>
          </a:prstGeom>
          <a:noFill/>
        </p:spPr>
        <p:txBody>
          <a:bodyPr wrap="none" rtlCol="0">
            <a:spAutoFit/>
          </a:bodyPr>
          <a:lstStyle/>
          <a:p>
            <a:pPr algn="ctr"/>
            <a:r>
              <a:rPr lang="en-IN" sz="2400" b="1" dirty="0"/>
              <a:t>55</a:t>
            </a:r>
            <a:endParaRPr lang="en-US" sz="2400" b="1" dirty="0"/>
          </a:p>
        </p:txBody>
      </p:sp>
      <p:sp>
        <p:nvSpPr>
          <p:cNvPr id="18" name="TextBox 17"/>
          <p:cNvSpPr txBox="1"/>
          <p:nvPr/>
        </p:nvSpPr>
        <p:spPr>
          <a:xfrm>
            <a:off x="6857554" y="6056810"/>
            <a:ext cx="495650" cy="461665"/>
          </a:xfrm>
          <a:prstGeom prst="rect">
            <a:avLst/>
          </a:prstGeom>
          <a:noFill/>
        </p:spPr>
        <p:txBody>
          <a:bodyPr wrap="none" rtlCol="0">
            <a:spAutoFit/>
          </a:bodyPr>
          <a:lstStyle/>
          <a:p>
            <a:pPr algn="ctr"/>
            <a:r>
              <a:rPr lang="en-IN" sz="2400" b="1" dirty="0"/>
              <a:t>78</a:t>
            </a:r>
            <a:endParaRPr lang="en-US" sz="2400" b="1" dirty="0"/>
          </a:p>
        </p:txBody>
      </p:sp>
      <p:sp>
        <p:nvSpPr>
          <p:cNvPr id="19" name="TextBox 18"/>
          <p:cNvSpPr txBox="1"/>
          <p:nvPr/>
        </p:nvSpPr>
        <p:spPr>
          <a:xfrm>
            <a:off x="6857554" y="5292824"/>
            <a:ext cx="495650" cy="461665"/>
          </a:xfrm>
          <a:prstGeom prst="rect">
            <a:avLst/>
          </a:prstGeom>
          <a:noFill/>
        </p:spPr>
        <p:txBody>
          <a:bodyPr wrap="none" rtlCol="0">
            <a:spAutoFit/>
          </a:bodyPr>
          <a:lstStyle/>
          <a:p>
            <a:pPr algn="ctr"/>
            <a:r>
              <a:rPr lang="en-IN" sz="2400" b="1" dirty="0">
                <a:solidFill>
                  <a:srgbClr val="FF0000"/>
                </a:solidFill>
              </a:rPr>
              <a:t>35</a:t>
            </a:r>
            <a:endParaRPr lang="en-US" sz="2400" b="1" dirty="0">
              <a:solidFill>
                <a:srgbClr val="FF0000"/>
              </a:solidFill>
            </a:endParaRPr>
          </a:p>
        </p:txBody>
      </p:sp>
      <p:sp>
        <p:nvSpPr>
          <p:cNvPr id="20" name="TextBox 19"/>
          <p:cNvSpPr txBox="1"/>
          <p:nvPr/>
        </p:nvSpPr>
        <p:spPr>
          <a:xfrm>
            <a:off x="8085050" y="4576825"/>
            <a:ext cx="340158" cy="461665"/>
          </a:xfrm>
          <a:prstGeom prst="rect">
            <a:avLst/>
          </a:prstGeom>
          <a:noFill/>
        </p:spPr>
        <p:txBody>
          <a:bodyPr wrap="none" rtlCol="0">
            <a:spAutoFit/>
          </a:bodyPr>
          <a:lstStyle/>
          <a:p>
            <a:pPr algn="ctr"/>
            <a:r>
              <a:rPr lang="en-IN" sz="2400" b="1" dirty="0"/>
              <a:t>5</a:t>
            </a:r>
            <a:endParaRPr lang="en-US" sz="2400" b="1" dirty="0"/>
          </a:p>
        </p:txBody>
      </p:sp>
      <p:sp>
        <p:nvSpPr>
          <p:cNvPr id="21" name="TextBox 20"/>
          <p:cNvSpPr txBox="1"/>
          <p:nvPr/>
        </p:nvSpPr>
        <p:spPr>
          <a:xfrm>
            <a:off x="8024996" y="5682868"/>
            <a:ext cx="495650" cy="461665"/>
          </a:xfrm>
          <a:prstGeom prst="rect">
            <a:avLst/>
          </a:prstGeom>
          <a:noFill/>
        </p:spPr>
        <p:txBody>
          <a:bodyPr wrap="none" rtlCol="0">
            <a:spAutoFit/>
          </a:bodyPr>
          <a:lstStyle/>
          <a:p>
            <a:pPr algn="ctr"/>
            <a:r>
              <a:rPr lang="en-IN" sz="2400" b="1" dirty="0"/>
              <a:t>18</a:t>
            </a:r>
            <a:endParaRPr lang="en-US" sz="2400" b="1" dirty="0"/>
          </a:p>
        </p:txBody>
      </p:sp>
      <p:sp>
        <p:nvSpPr>
          <p:cNvPr id="22" name="TextBox 21"/>
          <p:cNvSpPr txBox="1"/>
          <p:nvPr/>
        </p:nvSpPr>
        <p:spPr>
          <a:xfrm>
            <a:off x="8027175" y="4930761"/>
            <a:ext cx="495650" cy="461665"/>
          </a:xfrm>
          <a:prstGeom prst="rect">
            <a:avLst/>
          </a:prstGeom>
          <a:noFill/>
        </p:spPr>
        <p:txBody>
          <a:bodyPr wrap="none" rtlCol="0">
            <a:spAutoFit/>
          </a:bodyPr>
          <a:lstStyle/>
          <a:p>
            <a:pPr algn="ctr"/>
            <a:r>
              <a:rPr lang="en-IN" sz="2400" b="1" dirty="0"/>
              <a:t>55</a:t>
            </a:r>
            <a:endParaRPr lang="en-US" sz="2400" b="1" dirty="0"/>
          </a:p>
        </p:txBody>
      </p:sp>
      <p:sp>
        <p:nvSpPr>
          <p:cNvPr id="23" name="TextBox 22"/>
          <p:cNvSpPr txBox="1"/>
          <p:nvPr/>
        </p:nvSpPr>
        <p:spPr>
          <a:xfrm>
            <a:off x="8018879" y="6063508"/>
            <a:ext cx="495650" cy="461665"/>
          </a:xfrm>
          <a:prstGeom prst="rect">
            <a:avLst/>
          </a:prstGeom>
          <a:noFill/>
        </p:spPr>
        <p:txBody>
          <a:bodyPr wrap="none" rtlCol="0">
            <a:spAutoFit/>
          </a:bodyPr>
          <a:lstStyle/>
          <a:p>
            <a:pPr algn="ctr"/>
            <a:r>
              <a:rPr lang="en-IN" sz="2400" b="1" dirty="0"/>
              <a:t>78</a:t>
            </a:r>
            <a:endParaRPr lang="en-US" sz="2400" b="1" dirty="0"/>
          </a:p>
        </p:txBody>
      </p:sp>
      <p:sp>
        <p:nvSpPr>
          <p:cNvPr id="24" name="TextBox 23"/>
          <p:cNvSpPr txBox="1"/>
          <p:nvPr/>
        </p:nvSpPr>
        <p:spPr>
          <a:xfrm>
            <a:off x="8007304" y="5299522"/>
            <a:ext cx="495650" cy="461665"/>
          </a:xfrm>
          <a:prstGeom prst="rect">
            <a:avLst/>
          </a:prstGeom>
          <a:noFill/>
        </p:spPr>
        <p:txBody>
          <a:bodyPr wrap="none" rtlCol="0">
            <a:spAutoFit/>
          </a:bodyPr>
          <a:lstStyle/>
          <a:p>
            <a:pPr algn="ctr"/>
            <a:r>
              <a:rPr lang="en-IN" sz="2400" b="1" dirty="0"/>
              <a:t>35</a:t>
            </a:r>
            <a:endParaRPr lang="en-US" sz="2400" b="1" dirty="0"/>
          </a:p>
        </p:txBody>
      </p:sp>
      <p:sp>
        <p:nvSpPr>
          <p:cNvPr id="25" name="TextBox 24"/>
          <p:cNvSpPr txBox="1"/>
          <p:nvPr/>
        </p:nvSpPr>
        <p:spPr>
          <a:xfrm>
            <a:off x="7952708" y="2724875"/>
            <a:ext cx="495650" cy="461665"/>
          </a:xfrm>
          <a:prstGeom prst="rect">
            <a:avLst/>
          </a:prstGeom>
          <a:noFill/>
        </p:spPr>
        <p:txBody>
          <a:bodyPr wrap="none" rtlCol="0">
            <a:spAutoFit/>
          </a:bodyPr>
          <a:lstStyle/>
          <a:p>
            <a:pPr algn="ctr"/>
            <a:r>
              <a:rPr lang="en-IN" sz="2400" b="1" dirty="0">
                <a:solidFill>
                  <a:srgbClr val="FF0000"/>
                </a:solidFill>
              </a:rPr>
              <a:t>15</a:t>
            </a:r>
            <a:endParaRPr lang="en-US" sz="2400" b="1" dirty="0">
              <a:solidFill>
                <a:srgbClr val="FF0000"/>
              </a:solidFill>
            </a:endParaRPr>
          </a:p>
        </p:txBody>
      </p:sp>
    </p:spTree>
    <p:extLst>
      <p:ext uri="{BB962C8B-B14F-4D97-AF65-F5344CB8AC3E}">
        <p14:creationId xmlns:p14="http://schemas.microsoft.com/office/powerpoint/2010/main" val="13686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p:txBody>
          <a:bodyPr/>
          <a:lstStyle/>
          <a:p>
            <a:r>
              <a:rPr lang="en-IN" dirty="0"/>
              <a:t>Linear probing </a:t>
            </a:r>
            <a:r>
              <a:rPr lang="en-IN" b="1" dirty="0">
                <a:solidFill>
                  <a:srgbClr val="FF0000"/>
                </a:solidFill>
              </a:rPr>
              <a:t>is easy to implement </a:t>
            </a:r>
            <a:r>
              <a:rPr lang="en-IN" dirty="0"/>
              <a:t>but it suffers from "</a:t>
            </a:r>
            <a:r>
              <a:rPr lang="en-IN" b="1" dirty="0">
                <a:solidFill>
                  <a:srgbClr val="FF0000"/>
                </a:solidFill>
              </a:rPr>
              <a:t>primary clustering</a:t>
            </a:r>
            <a:r>
              <a:rPr lang="en-IN" dirty="0"/>
              <a:t>"</a:t>
            </a:r>
          </a:p>
          <a:p>
            <a:r>
              <a:rPr lang="en-IN" dirty="0"/>
              <a:t>When many </a:t>
            </a:r>
            <a:r>
              <a:rPr lang="en-IN" b="1" dirty="0">
                <a:solidFill>
                  <a:srgbClr val="FF0000"/>
                </a:solidFill>
              </a:rPr>
              <a:t>keys</a:t>
            </a:r>
            <a:r>
              <a:rPr lang="en-IN" dirty="0">
                <a:solidFill>
                  <a:srgbClr val="FF0000"/>
                </a:solidFill>
              </a:rPr>
              <a:t> </a:t>
            </a:r>
            <a:r>
              <a:rPr lang="en-IN" dirty="0"/>
              <a:t>are </a:t>
            </a:r>
            <a:r>
              <a:rPr lang="en-IN" b="1" dirty="0">
                <a:solidFill>
                  <a:srgbClr val="FF0000"/>
                </a:solidFill>
              </a:rPr>
              <a:t>mapped</a:t>
            </a:r>
            <a:r>
              <a:rPr lang="en-IN" dirty="0">
                <a:solidFill>
                  <a:srgbClr val="FF0000"/>
                </a:solidFill>
              </a:rPr>
              <a:t> </a:t>
            </a:r>
            <a:r>
              <a:rPr lang="en-IN" dirty="0"/>
              <a:t>to the </a:t>
            </a:r>
            <a:r>
              <a:rPr lang="en-IN" b="1" dirty="0">
                <a:solidFill>
                  <a:srgbClr val="FF0000"/>
                </a:solidFill>
              </a:rPr>
              <a:t>same location </a:t>
            </a:r>
            <a:r>
              <a:rPr lang="en-IN" dirty="0"/>
              <a:t>(clustering), linear probing </a:t>
            </a:r>
            <a:r>
              <a:rPr lang="en-IN" b="1" dirty="0">
                <a:solidFill>
                  <a:srgbClr val="FF0000"/>
                </a:solidFill>
              </a:rPr>
              <a:t>will not distribute </a:t>
            </a:r>
            <a:r>
              <a:rPr lang="en-IN" dirty="0"/>
              <a:t>these keys </a:t>
            </a:r>
            <a:r>
              <a:rPr lang="en-IN" b="1" dirty="0">
                <a:solidFill>
                  <a:srgbClr val="FF0000"/>
                </a:solidFill>
              </a:rPr>
              <a:t>evenly</a:t>
            </a:r>
            <a:r>
              <a:rPr lang="en-IN" dirty="0"/>
              <a:t> in the hash table. </a:t>
            </a:r>
          </a:p>
          <a:p>
            <a:r>
              <a:rPr lang="en-IN" dirty="0"/>
              <a:t>These </a:t>
            </a:r>
            <a:r>
              <a:rPr lang="en-IN" b="1" dirty="0">
                <a:solidFill>
                  <a:srgbClr val="FF0000"/>
                </a:solidFill>
              </a:rPr>
              <a:t>keys</a:t>
            </a:r>
            <a:r>
              <a:rPr lang="en-IN" dirty="0">
                <a:solidFill>
                  <a:srgbClr val="FF0000"/>
                </a:solidFill>
              </a:rPr>
              <a:t> </a:t>
            </a:r>
            <a:r>
              <a:rPr lang="en-IN" dirty="0"/>
              <a:t>will be </a:t>
            </a:r>
            <a:r>
              <a:rPr lang="en-IN" b="1" dirty="0">
                <a:solidFill>
                  <a:srgbClr val="FF0000"/>
                </a:solidFill>
              </a:rPr>
              <a:t>stored</a:t>
            </a:r>
            <a:r>
              <a:rPr lang="en-IN" dirty="0">
                <a:solidFill>
                  <a:srgbClr val="FF0000"/>
                </a:solidFill>
              </a:rPr>
              <a:t> </a:t>
            </a:r>
            <a:r>
              <a:rPr lang="en-IN" dirty="0"/>
              <a:t>in </a:t>
            </a:r>
            <a:r>
              <a:rPr lang="en-IN" b="1" dirty="0">
                <a:solidFill>
                  <a:srgbClr val="FF0000"/>
                </a:solidFill>
              </a:rPr>
              <a:t>neighbourhood</a:t>
            </a:r>
            <a:r>
              <a:rPr lang="en-IN" dirty="0">
                <a:solidFill>
                  <a:srgbClr val="FF0000"/>
                </a:solidFill>
              </a:rPr>
              <a:t> </a:t>
            </a:r>
            <a:r>
              <a:rPr lang="en-IN" dirty="0"/>
              <a:t>of the location where they are mapped. </a:t>
            </a:r>
          </a:p>
          <a:p>
            <a:r>
              <a:rPr lang="en-IN" dirty="0"/>
              <a:t>This will </a:t>
            </a:r>
            <a:r>
              <a:rPr lang="en-IN" b="1" dirty="0">
                <a:solidFill>
                  <a:srgbClr val="FF0000"/>
                </a:solidFill>
              </a:rPr>
              <a:t>lead to clustering </a:t>
            </a:r>
            <a:r>
              <a:rPr lang="en-IN" dirty="0"/>
              <a:t>of keys around the point of collision</a:t>
            </a:r>
          </a:p>
          <a:p>
            <a:endParaRPr lang="en-US" dirty="0"/>
          </a:p>
        </p:txBody>
      </p:sp>
    </p:spTree>
    <p:extLst>
      <p:ext uri="{BB962C8B-B14F-4D97-AF65-F5344CB8AC3E}">
        <p14:creationId xmlns:p14="http://schemas.microsoft.com/office/powerpoint/2010/main" val="1035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Content Placeholder 2"/>
          <p:cNvSpPr>
            <a:spLocks noGrp="1"/>
          </p:cNvSpPr>
          <p:nvPr>
            <p:ph idx="1"/>
          </p:nvPr>
        </p:nvSpPr>
        <p:spPr/>
        <p:txBody>
          <a:bodyPr/>
          <a:lstStyle/>
          <a:p>
            <a:r>
              <a:rPr lang="en-IN" dirty="0"/>
              <a:t>One way of </a:t>
            </a:r>
            <a:r>
              <a:rPr lang="en-IN" b="1" dirty="0">
                <a:solidFill>
                  <a:srgbClr val="FF0000"/>
                </a:solidFill>
              </a:rPr>
              <a:t>reducing</a:t>
            </a:r>
            <a:r>
              <a:rPr lang="en-IN" dirty="0">
                <a:solidFill>
                  <a:srgbClr val="FF0000"/>
                </a:solidFill>
              </a:rPr>
              <a:t> </a:t>
            </a:r>
            <a:r>
              <a:rPr lang="en-IN" dirty="0"/>
              <a:t>"</a:t>
            </a:r>
            <a:r>
              <a:rPr lang="en-IN" b="1" dirty="0">
                <a:solidFill>
                  <a:srgbClr val="FF0000"/>
                </a:solidFill>
              </a:rPr>
              <a:t>primary clustering</a:t>
            </a:r>
            <a:r>
              <a:rPr lang="en-IN" dirty="0"/>
              <a:t>" is to use quadratic probing to resolve collision.</a:t>
            </a:r>
          </a:p>
          <a:p>
            <a:r>
              <a:rPr lang="en-IN" dirty="0"/>
              <a:t>Suppose the "</a:t>
            </a:r>
            <a:r>
              <a:rPr lang="en-IN" b="1" dirty="0">
                <a:solidFill>
                  <a:srgbClr val="FF0000"/>
                </a:solidFill>
              </a:rPr>
              <a:t>key</a:t>
            </a:r>
            <a:r>
              <a:rPr lang="en-IN" dirty="0"/>
              <a:t>" is mapped to the location </a:t>
            </a:r>
            <a:r>
              <a:rPr lang="en-IN" b="1" dirty="0">
                <a:solidFill>
                  <a:srgbClr val="FF0000"/>
                </a:solidFill>
              </a:rPr>
              <a:t>j</a:t>
            </a:r>
            <a:r>
              <a:rPr lang="en-IN" dirty="0"/>
              <a:t> and the cell </a:t>
            </a:r>
            <a:r>
              <a:rPr lang="en-IN" b="1" dirty="0">
                <a:solidFill>
                  <a:srgbClr val="FF0000"/>
                </a:solidFill>
              </a:rPr>
              <a:t>j</a:t>
            </a:r>
            <a:r>
              <a:rPr lang="en-IN" dirty="0"/>
              <a:t> is already </a:t>
            </a:r>
            <a:r>
              <a:rPr lang="en-IN" b="1" dirty="0">
                <a:solidFill>
                  <a:srgbClr val="FF0000"/>
                </a:solidFill>
              </a:rPr>
              <a:t>occupied</a:t>
            </a:r>
            <a:r>
              <a:rPr lang="en-IN" dirty="0"/>
              <a:t>. </a:t>
            </a:r>
          </a:p>
          <a:p>
            <a:r>
              <a:rPr lang="en-IN" dirty="0"/>
              <a:t>In quadratic probing, the </a:t>
            </a:r>
            <a:r>
              <a:rPr lang="en-IN" b="1" dirty="0">
                <a:solidFill>
                  <a:srgbClr val="FF0000"/>
                </a:solidFill>
              </a:rPr>
              <a:t>location j, (j+1), (j+4), (j+9), </a:t>
            </a:r>
            <a:r>
              <a:rPr lang="en-IN" dirty="0"/>
              <a:t>...  are examined to find the first empty cell where the key is to be inserted.</a:t>
            </a:r>
          </a:p>
          <a:p>
            <a:r>
              <a:rPr lang="en-IN" dirty="0"/>
              <a:t>This table </a:t>
            </a:r>
            <a:r>
              <a:rPr lang="en-IN" b="1" dirty="0">
                <a:solidFill>
                  <a:srgbClr val="FF0000"/>
                </a:solidFill>
              </a:rPr>
              <a:t>reduces primary clustering</a:t>
            </a:r>
            <a:r>
              <a:rPr lang="en-IN" dirty="0"/>
              <a:t>.</a:t>
            </a:r>
          </a:p>
          <a:p>
            <a:r>
              <a:rPr lang="en-IN" dirty="0"/>
              <a:t>It </a:t>
            </a:r>
            <a:r>
              <a:rPr lang="en-IN" b="1" dirty="0">
                <a:solidFill>
                  <a:srgbClr val="FF0000"/>
                </a:solidFill>
              </a:rPr>
              <a:t>does not ensure </a:t>
            </a:r>
            <a:r>
              <a:rPr lang="en-IN" dirty="0"/>
              <a:t>that all cells in the table will be examined to </a:t>
            </a:r>
            <a:r>
              <a:rPr lang="en-IN" b="1" dirty="0">
                <a:solidFill>
                  <a:srgbClr val="FF0000"/>
                </a:solidFill>
              </a:rPr>
              <a:t>find an empty cell</a:t>
            </a:r>
            <a:r>
              <a:rPr lang="en-IN" dirty="0"/>
              <a:t>. </a:t>
            </a:r>
          </a:p>
          <a:p>
            <a:r>
              <a:rPr lang="en-IN" dirty="0"/>
              <a:t>Thus, it may be </a:t>
            </a:r>
            <a:r>
              <a:rPr lang="en-IN" b="1" dirty="0">
                <a:solidFill>
                  <a:srgbClr val="FF0000"/>
                </a:solidFill>
              </a:rPr>
              <a:t>possible</a:t>
            </a:r>
            <a:r>
              <a:rPr lang="en-IN" dirty="0">
                <a:solidFill>
                  <a:srgbClr val="FF0000"/>
                </a:solidFill>
              </a:rPr>
              <a:t> </a:t>
            </a:r>
            <a:r>
              <a:rPr lang="en-IN" dirty="0"/>
              <a:t>that </a:t>
            </a:r>
            <a:r>
              <a:rPr lang="en-IN" b="1" dirty="0">
                <a:solidFill>
                  <a:srgbClr val="FF0000"/>
                </a:solidFill>
              </a:rPr>
              <a:t>key</a:t>
            </a:r>
            <a:r>
              <a:rPr lang="en-IN" dirty="0"/>
              <a:t> will </a:t>
            </a:r>
            <a:r>
              <a:rPr lang="en-IN" b="1" dirty="0">
                <a:solidFill>
                  <a:srgbClr val="FF0000"/>
                </a:solidFill>
              </a:rPr>
              <a:t>not be inserted </a:t>
            </a:r>
            <a:r>
              <a:rPr lang="en-IN" dirty="0"/>
              <a:t>even </a:t>
            </a:r>
            <a:r>
              <a:rPr lang="en-IN" b="1" dirty="0">
                <a:solidFill>
                  <a:srgbClr val="FF0000"/>
                </a:solidFill>
              </a:rPr>
              <a:t>if there is an empty cell</a:t>
            </a:r>
            <a:r>
              <a:rPr lang="en-IN" dirty="0"/>
              <a:t> in the table.</a:t>
            </a:r>
            <a:endParaRPr lang="en-US" dirty="0"/>
          </a:p>
        </p:txBody>
      </p:sp>
    </p:spTree>
    <p:extLst>
      <p:ext uri="{BB962C8B-B14F-4D97-AF65-F5344CB8AC3E}">
        <p14:creationId xmlns:p14="http://schemas.microsoft.com/office/powerpoint/2010/main" val="233867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a:t>
            </a:r>
          </a:p>
        </p:txBody>
      </p:sp>
      <p:sp>
        <p:nvSpPr>
          <p:cNvPr id="3" name="Content Placeholder 2"/>
          <p:cNvSpPr>
            <a:spLocks noGrp="1"/>
          </p:cNvSpPr>
          <p:nvPr>
            <p:ph idx="1"/>
          </p:nvPr>
        </p:nvSpPr>
        <p:spPr/>
        <p:txBody>
          <a:bodyPr/>
          <a:lstStyle/>
          <a:p>
            <a:r>
              <a:rPr lang="en-IN" dirty="0"/>
              <a:t>This method requires </a:t>
            </a:r>
            <a:r>
              <a:rPr lang="en-IN" b="1" dirty="0">
                <a:solidFill>
                  <a:srgbClr val="FF0000"/>
                </a:solidFill>
              </a:rPr>
              <a:t>two hashing functions </a:t>
            </a:r>
            <a:r>
              <a:rPr lang="en-IN" dirty="0"/>
              <a:t>f1 (key) and f2 (key).</a:t>
            </a:r>
          </a:p>
          <a:p>
            <a:r>
              <a:rPr lang="en-IN" dirty="0"/>
              <a:t>Problem of </a:t>
            </a:r>
            <a:r>
              <a:rPr lang="en-IN" b="1" dirty="0">
                <a:solidFill>
                  <a:srgbClr val="FF0000"/>
                </a:solidFill>
              </a:rPr>
              <a:t>clustering</a:t>
            </a:r>
            <a:r>
              <a:rPr lang="en-IN" dirty="0">
                <a:solidFill>
                  <a:srgbClr val="FF0000"/>
                </a:solidFill>
              </a:rPr>
              <a:t> </a:t>
            </a:r>
            <a:r>
              <a:rPr lang="en-IN" dirty="0"/>
              <a:t>can </a:t>
            </a:r>
            <a:r>
              <a:rPr lang="en-IN" b="1" dirty="0">
                <a:solidFill>
                  <a:srgbClr val="FF0000"/>
                </a:solidFill>
              </a:rPr>
              <a:t>easily</a:t>
            </a:r>
            <a:r>
              <a:rPr lang="en-IN" dirty="0">
                <a:solidFill>
                  <a:srgbClr val="FF0000"/>
                </a:solidFill>
              </a:rPr>
              <a:t> </a:t>
            </a:r>
            <a:r>
              <a:rPr lang="en-IN" dirty="0"/>
              <a:t>be </a:t>
            </a:r>
            <a:r>
              <a:rPr lang="en-IN" b="1" dirty="0">
                <a:solidFill>
                  <a:srgbClr val="FF0000"/>
                </a:solidFill>
              </a:rPr>
              <a:t>handled</a:t>
            </a:r>
            <a:r>
              <a:rPr lang="en-IN" dirty="0">
                <a:solidFill>
                  <a:srgbClr val="FF0000"/>
                </a:solidFill>
              </a:rPr>
              <a:t> </a:t>
            </a:r>
            <a:r>
              <a:rPr lang="en-IN" dirty="0"/>
              <a:t>through double hashing.</a:t>
            </a:r>
          </a:p>
          <a:p>
            <a:r>
              <a:rPr lang="en-IN" dirty="0"/>
              <a:t>Function </a:t>
            </a:r>
            <a:r>
              <a:rPr lang="en-IN" b="1" dirty="0">
                <a:solidFill>
                  <a:srgbClr val="FF0000"/>
                </a:solidFill>
              </a:rPr>
              <a:t>f1 (key) </a:t>
            </a:r>
            <a:r>
              <a:rPr lang="en-IN" dirty="0"/>
              <a:t>is known as </a:t>
            </a:r>
            <a:r>
              <a:rPr lang="en-IN" b="1" dirty="0">
                <a:solidFill>
                  <a:srgbClr val="FF0000"/>
                </a:solidFill>
              </a:rPr>
              <a:t>primary hash function</a:t>
            </a:r>
            <a:r>
              <a:rPr lang="en-IN" dirty="0"/>
              <a:t>.</a:t>
            </a:r>
          </a:p>
          <a:p>
            <a:r>
              <a:rPr lang="en-IN" dirty="0"/>
              <a:t>In case the address obtained by f1 (key) is already occupied by a key, the function f2 (key) is evaluated.</a:t>
            </a:r>
          </a:p>
          <a:p>
            <a:r>
              <a:rPr lang="en-IN" dirty="0"/>
              <a:t>The second function </a:t>
            </a:r>
            <a:r>
              <a:rPr lang="en-IN" b="1" dirty="0">
                <a:solidFill>
                  <a:srgbClr val="FF0000"/>
                </a:solidFill>
              </a:rPr>
              <a:t>f2 (key) is used </a:t>
            </a:r>
            <a:r>
              <a:rPr lang="en-IN" dirty="0"/>
              <a:t>to </a:t>
            </a:r>
            <a:r>
              <a:rPr lang="en-IN" b="1" dirty="0">
                <a:solidFill>
                  <a:srgbClr val="FF0000"/>
                </a:solidFill>
              </a:rPr>
              <a:t>compute</a:t>
            </a:r>
            <a:r>
              <a:rPr lang="en-IN" dirty="0">
                <a:solidFill>
                  <a:srgbClr val="FF0000"/>
                </a:solidFill>
              </a:rPr>
              <a:t> </a:t>
            </a:r>
            <a:r>
              <a:rPr lang="en-IN" dirty="0"/>
              <a:t>the </a:t>
            </a:r>
            <a:r>
              <a:rPr lang="en-IN" b="1" dirty="0">
                <a:solidFill>
                  <a:srgbClr val="FF0000"/>
                </a:solidFill>
              </a:rPr>
              <a:t>increment</a:t>
            </a:r>
            <a:r>
              <a:rPr lang="en-IN" dirty="0">
                <a:solidFill>
                  <a:srgbClr val="FF0000"/>
                </a:solidFill>
              </a:rPr>
              <a:t> </a:t>
            </a:r>
            <a:r>
              <a:rPr lang="en-IN" dirty="0"/>
              <a:t>to be added to the address obtained by the first hash function f1 (key) in case of collision.</a:t>
            </a:r>
          </a:p>
          <a:p>
            <a:r>
              <a:rPr lang="en-IN" dirty="0"/>
              <a:t>The search for an empty location is made successively at the addresses </a:t>
            </a:r>
          </a:p>
          <a:p>
            <a:pPr lvl="1"/>
            <a:r>
              <a:rPr lang="en-IN" dirty="0"/>
              <a:t>f1(key) + f2(key),</a:t>
            </a:r>
          </a:p>
          <a:p>
            <a:pPr lvl="1"/>
            <a:r>
              <a:rPr lang="en-IN" dirty="0"/>
              <a:t>f1(key) + 2 * f2(key), </a:t>
            </a:r>
          </a:p>
          <a:p>
            <a:pPr lvl="1"/>
            <a:r>
              <a:rPr lang="en-IN" dirty="0"/>
              <a:t>f1 (key) + 3 * f2(key),...</a:t>
            </a:r>
            <a:endParaRPr lang="en-US" dirty="0"/>
          </a:p>
        </p:txBody>
      </p:sp>
    </p:spTree>
    <p:extLst>
      <p:ext uri="{BB962C8B-B14F-4D97-AF65-F5344CB8AC3E}">
        <p14:creationId xmlns:p14="http://schemas.microsoft.com/office/powerpoint/2010/main" val="32633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a:xfrm>
            <a:off x="190500" y="990600"/>
            <a:ext cx="8763000" cy="2057400"/>
          </a:xfrm>
        </p:spPr>
        <p:txBody>
          <a:bodyPr/>
          <a:lstStyle/>
          <a:p>
            <a:r>
              <a:rPr lang="en-US" dirty="0"/>
              <a:t>In hashing, </a:t>
            </a:r>
            <a:r>
              <a:rPr lang="en-US" b="1" dirty="0">
                <a:solidFill>
                  <a:srgbClr val="FF0000"/>
                </a:solidFill>
              </a:rPr>
              <a:t>the record </a:t>
            </a:r>
            <a:r>
              <a:rPr lang="en-US" dirty="0"/>
              <a:t>for a key value "</a:t>
            </a:r>
            <a:r>
              <a:rPr lang="en-US" b="1" dirty="0">
                <a:solidFill>
                  <a:srgbClr val="FF0000"/>
                </a:solidFill>
              </a:rPr>
              <a:t>key</a:t>
            </a:r>
            <a:r>
              <a:rPr lang="en-US" dirty="0"/>
              <a:t>", is </a:t>
            </a:r>
            <a:r>
              <a:rPr lang="en-US" b="1" dirty="0">
                <a:solidFill>
                  <a:srgbClr val="FF0000"/>
                </a:solidFill>
              </a:rPr>
              <a:t>directly referred </a:t>
            </a:r>
            <a:r>
              <a:rPr lang="en-US" dirty="0"/>
              <a:t>by </a:t>
            </a:r>
            <a:r>
              <a:rPr lang="en-US" b="1" dirty="0">
                <a:solidFill>
                  <a:srgbClr val="FF0000"/>
                </a:solidFill>
              </a:rPr>
              <a:t>calculating</a:t>
            </a:r>
            <a:r>
              <a:rPr lang="en-US" dirty="0">
                <a:solidFill>
                  <a:srgbClr val="FF0000"/>
                </a:solidFill>
              </a:rPr>
              <a:t> </a:t>
            </a:r>
            <a:r>
              <a:rPr lang="en-US" dirty="0"/>
              <a:t>the </a:t>
            </a:r>
            <a:r>
              <a:rPr lang="en-US" b="1" dirty="0">
                <a:solidFill>
                  <a:srgbClr val="FF0000"/>
                </a:solidFill>
              </a:rPr>
              <a:t>address</a:t>
            </a:r>
            <a:r>
              <a:rPr lang="en-US" dirty="0">
                <a:solidFill>
                  <a:srgbClr val="FF0000"/>
                </a:solidFill>
              </a:rPr>
              <a:t> </a:t>
            </a:r>
            <a:r>
              <a:rPr lang="en-US" dirty="0"/>
              <a:t>from the key value. </a:t>
            </a:r>
          </a:p>
          <a:p>
            <a:pPr>
              <a:buClr>
                <a:schemeClr val="tx1"/>
              </a:buClr>
            </a:pPr>
            <a:r>
              <a:rPr lang="en-US" b="1" dirty="0">
                <a:solidFill>
                  <a:srgbClr val="FF0000"/>
                </a:solidFill>
              </a:rPr>
              <a:t>Address</a:t>
            </a:r>
            <a:r>
              <a:rPr lang="en-US" dirty="0">
                <a:solidFill>
                  <a:srgbClr val="FF0000"/>
                </a:solidFill>
              </a:rPr>
              <a:t> </a:t>
            </a:r>
            <a:r>
              <a:rPr lang="en-US" dirty="0"/>
              <a:t>or location of an element or record x, is </a:t>
            </a:r>
            <a:r>
              <a:rPr lang="en-US" b="1" dirty="0">
                <a:solidFill>
                  <a:srgbClr val="FF0000"/>
                </a:solidFill>
              </a:rPr>
              <a:t>obtained</a:t>
            </a:r>
            <a:r>
              <a:rPr lang="en-US" dirty="0">
                <a:solidFill>
                  <a:srgbClr val="FF0000"/>
                </a:solidFill>
              </a:rPr>
              <a:t> </a:t>
            </a:r>
            <a:r>
              <a:rPr lang="en-US" dirty="0"/>
              <a:t>by </a:t>
            </a:r>
            <a:r>
              <a:rPr lang="en-US" b="1" dirty="0">
                <a:solidFill>
                  <a:srgbClr val="FF0000"/>
                </a:solidFill>
              </a:rPr>
              <a:t>computing</a:t>
            </a:r>
            <a:r>
              <a:rPr lang="en-US" dirty="0">
                <a:solidFill>
                  <a:srgbClr val="FF0000"/>
                </a:solidFill>
              </a:rPr>
              <a:t> </a:t>
            </a:r>
            <a:r>
              <a:rPr lang="en-US" dirty="0"/>
              <a:t>some arithmetic </a:t>
            </a:r>
            <a:r>
              <a:rPr lang="en-US" b="1" dirty="0">
                <a:solidFill>
                  <a:srgbClr val="FF0000"/>
                </a:solidFill>
              </a:rPr>
              <a:t>function</a:t>
            </a:r>
            <a:r>
              <a:rPr lang="en-US" dirty="0">
                <a:solidFill>
                  <a:srgbClr val="FF0000"/>
                </a:solidFill>
              </a:rPr>
              <a:t> </a:t>
            </a:r>
            <a:r>
              <a:rPr lang="en-US" dirty="0"/>
              <a:t>f. </a:t>
            </a:r>
          </a:p>
          <a:p>
            <a:pPr>
              <a:buClr>
                <a:schemeClr val="tx1"/>
              </a:buClr>
            </a:pPr>
            <a:r>
              <a:rPr lang="en-US" b="1" dirty="0">
                <a:solidFill>
                  <a:srgbClr val="FF0000"/>
                </a:solidFill>
              </a:rPr>
              <a:t>f(key)</a:t>
            </a:r>
            <a:r>
              <a:rPr lang="en-US" dirty="0"/>
              <a:t> gives the address of x in the table.</a:t>
            </a:r>
          </a:p>
        </p:txBody>
      </p:sp>
      <p:graphicFrame>
        <p:nvGraphicFramePr>
          <p:cNvPr id="4" name="Table 3"/>
          <p:cNvGraphicFramePr>
            <a:graphicFrameLocks noGrp="1"/>
          </p:cNvGraphicFramePr>
          <p:nvPr>
            <p:extLst>
              <p:ext uri="{D42A27DB-BD31-4B8C-83A1-F6EECF244321}">
                <p14:modId xmlns:p14="http://schemas.microsoft.com/office/powerpoint/2010/main" val="1648082833"/>
              </p:ext>
            </p:extLst>
          </p:nvPr>
        </p:nvGraphicFramePr>
        <p:xfrm>
          <a:off x="6019800" y="3581400"/>
          <a:ext cx="2667000" cy="2595880"/>
        </p:xfrm>
        <a:graphic>
          <a:graphicData uri="http://schemas.openxmlformats.org/drawingml/2006/table">
            <a:tbl>
              <a:tblPr firstRow="1" bandRow="1">
                <a:tableStyleId>{5940675A-B579-460E-94D1-54222C63F5DA}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7</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0636847"/>
              </p:ext>
            </p:extLst>
          </p:nvPr>
        </p:nvGraphicFramePr>
        <p:xfrm>
          <a:off x="210972" y="3657600"/>
          <a:ext cx="2379828" cy="370840"/>
        </p:xfrm>
        <a:graphic>
          <a:graphicData uri="http://schemas.openxmlformats.org/drawingml/2006/table">
            <a:tbl>
              <a:tblPr firstRow="1" bandRow="1">
                <a:tableStyleId>{5940675A-B579-460E-94D1-54222C63F5DA}</a:tableStyleId>
              </a:tblPr>
              <a:tblGrid>
                <a:gridCol w="594957">
                  <a:extLst>
                    <a:ext uri="{9D8B030D-6E8A-4147-A177-3AD203B41FA5}">
                      <a16:colId xmlns:a16="http://schemas.microsoft.com/office/drawing/2014/main" val="20000"/>
                    </a:ext>
                  </a:extLst>
                </a:gridCol>
                <a:gridCol w="594957">
                  <a:extLst>
                    <a:ext uri="{9D8B030D-6E8A-4147-A177-3AD203B41FA5}">
                      <a16:colId xmlns:a16="http://schemas.microsoft.com/office/drawing/2014/main" val="20001"/>
                    </a:ext>
                  </a:extLst>
                </a:gridCol>
                <a:gridCol w="594957">
                  <a:extLst>
                    <a:ext uri="{9D8B030D-6E8A-4147-A177-3AD203B41FA5}">
                      <a16:colId xmlns:a16="http://schemas.microsoft.com/office/drawing/2014/main" val="20002"/>
                    </a:ext>
                  </a:extLst>
                </a:gridCol>
                <a:gridCol w="594957">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6629400" y="3048000"/>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8" name="TextBox 7"/>
          <p:cNvSpPr txBox="1"/>
          <p:nvPr/>
        </p:nvSpPr>
        <p:spPr>
          <a:xfrm>
            <a:off x="851848" y="3195935"/>
            <a:ext cx="1070999" cy="461665"/>
          </a:xfrm>
          <a:prstGeom prst="rect">
            <a:avLst/>
          </a:prstGeom>
          <a:noFill/>
        </p:spPr>
        <p:txBody>
          <a:bodyPr wrap="none" rtlCol="0">
            <a:spAutoFit/>
          </a:bodyPr>
          <a:lstStyle/>
          <a:p>
            <a:r>
              <a:rPr lang="en-US" sz="2400" b="1" dirty="0">
                <a:solidFill>
                  <a:srgbClr val="C00000"/>
                </a:solidFill>
              </a:rPr>
              <a:t>Record</a:t>
            </a:r>
          </a:p>
        </p:txBody>
      </p:sp>
      <p:sp>
        <p:nvSpPr>
          <p:cNvPr id="9" name="Rectangle 8"/>
          <p:cNvSpPr/>
          <p:nvPr/>
        </p:nvSpPr>
        <p:spPr>
          <a:xfrm>
            <a:off x="2590800" y="4572000"/>
            <a:ext cx="1765997" cy="489749"/>
          </a:xfrm>
          <a:prstGeom prst="rect">
            <a:avLst/>
          </a:prstGeom>
        </p:spPr>
        <p:txBody>
          <a:bodyPr wrap="none">
            <a:spAutoFit/>
          </a:bodyPr>
          <a:lstStyle/>
          <a:p>
            <a:pPr algn="ctr">
              <a:lnSpc>
                <a:spcPct val="115000"/>
              </a:lnSpc>
              <a:spcAft>
                <a:spcPts val="1000"/>
              </a:spcAft>
            </a:pPr>
            <a:r>
              <a:rPr lang="en-US" sz="2400" dirty="0">
                <a:latin typeface="Calibri" panose="020F0502020204030204" pitchFamily="34" charset="0"/>
                <a:ea typeface="Calibri" panose="020F0502020204030204" pitchFamily="34" charset="0"/>
                <a:cs typeface="Shruti" panose="020B0502040204020203" pitchFamily="34" charset="0"/>
              </a:rPr>
              <a:t>f()</a:t>
            </a:r>
            <a:r>
              <a:rPr lang="en-US" sz="2400" dirty="0">
                <a:latin typeface="Calibri" panose="020F0502020204030204" pitchFamily="34" charset="0"/>
                <a:ea typeface="Calibri" panose="020F0502020204030204" pitchFamily="34" charset="0"/>
                <a:cs typeface="Shruti" panose="020B0502040204020203" pitchFamily="34" charset="0"/>
                <a:sym typeface="Wingdings" panose="05000000000000000000" pitchFamily="2" charset="2"/>
              </a:rPr>
              <a:t></a:t>
            </a:r>
            <a:r>
              <a:rPr lang="en-US" sz="2400" dirty="0">
                <a:latin typeface="Calibri" panose="020F0502020204030204" pitchFamily="34" charset="0"/>
                <a:ea typeface="Calibri" panose="020F0502020204030204" pitchFamily="34" charset="0"/>
                <a:cs typeface="Shruti" panose="020B0502040204020203" pitchFamily="34" charset="0"/>
              </a:rPr>
              <a:t>Address</a:t>
            </a:r>
            <a:endParaRPr lang="en-US" sz="2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0" name="Freeform 9"/>
          <p:cNvSpPr/>
          <p:nvPr/>
        </p:nvSpPr>
        <p:spPr>
          <a:xfrm>
            <a:off x="532263" y="4039737"/>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Freeform 10"/>
          <p:cNvSpPr/>
          <p:nvPr/>
        </p:nvSpPr>
        <p:spPr>
          <a:xfrm>
            <a:off x="4394579" y="4831307"/>
            <a:ext cx="1569493" cy="791571"/>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ectangle 11"/>
          <p:cNvSpPr/>
          <p:nvPr/>
        </p:nvSpPr>
        <p:spPr>
          <a:xfrm>
            <a:off x="713531" y="5867400"/>
            <a:ext cx="4315669" cy="492122"/>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Mapping of Record in hash table</a:t>
            </a:r>
            <a:endParaRPr lang="en-US" sz="2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34455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animBg="1"/>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Data Structure</a:t>
            </a:r>
          </a:p>
        </p:txBody>
      </p:sp>
      <p:sp>
        <p:nvSpPr>
          <p:cNvPr id="3" name="Content Placeholder 2"/>
          <p:cNvSpPr>
            <a:spLocks noGrp="1"/>
          </p:cNvSpPr>
          <p:nvPr>
            <p:ph idx="1"/>
          </p:nvPr>
        </p:nvSpPr>
        <p:spPr/>
        <p:txBody>
          <a:bodyPr/>
          <a:lstStyle/>
          <a:p>
            <a:r>
              <a:rPr lang="en-US" dirty="0"/>
              <a:t>There are two different forms of hashing.</a:t>
            </a:r>
          </a:p>
          <a:p>
            <a:pPr marL="457200" indent="-457200">
              <a:buClr>
                <a:schemeClr val="tx1"/>
              </a:buClr>
              <a:buFont typeface="+mj-lt"/>
              <a:buAutoNum type="arabicPeriod"/>
            </a:pPr>
            <a:r>
              <a:rPr lang="en-US" b="1" dirty="0">
                <a:solidFill>
                  <a:srgbClr val="C00000"/>
                </a:solidFill>
              </a:rPr>
              <a:t>Open hashing or external hashing</a:t>
            </a:r>
          </a:p>
          <a:p>
            <a:pPr lvl="1"/>
            <a:r>
              <a:rPr lang="en-US" dirty="0"/>
              <a:t>Open or external hashing, allows records to be stored in unlimited space (could be a hard disk). </a:t>
            </a:r>
          </a:p>
          <a:p>
            <a:pPr lvl="1"/>
            <a:r>
              <a:rPr lang="en-US" dirty="0"/>
              <a:t>It places no limitation on the size of the tables.</a:t>
            </a:r>
          </a:p>
          <a:p>
            <a:pPr marL="457200" indent="-457200">
              <a:buClr>
                <a:schemeClr val="tx1"/>
              </a:buClr>
              <a:buFont typeface="+mj-lt"/>
              <a:buAutoNum type="arabicPeriod"/>
            </a:pPr>
            <a:r>
              <a:rPr lang="en-US" b="1" dirty="0">
                <a:solidFill>
                  <a:srgbClr val="C00000"/>
                </a:solidFill>
              </a:rPr>
              <a:t>Close hashing or internal hashing</a:t>
            </a:r>
          </a:p>
          <a:p>
            <a:pPr lvl="1"/>
            <a:r>
              <a:rPr lang="en-US" dirty="0"/>
              <a:t>Closed or internal hashing, uses a fixed space for storage and thus limits the size of hash table.</a:t>
            </a:r>
          </a:p>
          <a:p>
            <a:endParaRPr lang="en-US" dirty="0"/>
          </a:p>
        </p:txBody>
      </p:sp>
    </p:spTree>
    <p:extLst>
      <p:ext uri="{BB962C8B-B14F-4D97-AF65-F5344CB8AC3E}">
        <p14:creationId xmlns:p14="http://schemas.microsoft.com/office/powerpoint/2010/main" val="9110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Hashing Data Structure</a:t>
            </a:r>
          </a:p>
        </p:txBody>
      </p:sp>
      <p:sp>
        <p:nvSpPr>
          <p:cNvPr id="3" name="Content Placeholder 2"/>
          <p:cNvSpPr>
            <a:spLocks noGrp="1"/>
          </p:cNvSpPr>
          <p:nvPr>
            <p:ph idx="1"/>
          </p:nvPr>
        </p:nvSpPr>
        <p:spPr>
          <a:xfrm>
            <a:off x="190500" y="990600"/>
            <a:ext cx="8763000" cy="2286000"/>
          </a:xfrm>
        </p:spPr>
        <p:txBody>
          <a:bodyPr/>
          <a:lstStyle/>
          <a:p>
            <a:r>
              <a:rPr lang="en-US" dirty="0"/>
              <a:t>The basic idea is that the </a:t>
            </a:r>
            <a:r>
              <a:rPr lang="en-US" b="1" dirty="0">
                <a:solidFill>
                  <a:srgbClr val="FF0000"/>
                </a:solidFill>
              </a:rPr>
              <a:t>records [elements] </a:t>
            </a:r>
            <a:r>
              <a:rPr lang="en-US" dirty="0"/>
              <a:t>are </a:t>
            </a:r>
            <a:r>
              <a:rPr lang="en-US" b="1" dirty="0">
                <a:solidFill>
                  <a:srgbClr val="FF0000"/>
                </a:solidFill>
              </a:rPr>
              <a:t>partitioned</a:t>
            </a:r>
            <a:r>
              <a:rPr lang="en-US" dirty="0">
                <a:solidFill>
                  <a:srgbClr val="FF0000"/>
                </a:solidFill>
              </a:rPr>
              <a:t> </a:t>
            </a:r>
            <a:r>
              <a:rPr lang="en-US" dirty="0"/>
              <a:t>into </a:t>
            </a:r>
            <a:r>
              <a:rPr lang="en-US" b="1" dirty="0">
                <a:solidFill>
                  <a:srgbClr val="FF0000"/>
                </a:solidFill>
              </a:rPr>
              <a:t>B classes</a:t>
            </a:r>
            <a:r>
              <a:rPr lang="en-US" dirty="0"/>
              <a:t>, numbered 0,1,2 … B-1</a:t>
            </a:r>
          </a:p>
          <a:p>
            <a:r>
              <a:rPr lang="en-US" dirty="0"/>
              <a:t>A Hashing function </a:t>
            </a:r>
            <a:r>
              <a:rPr lang="en-US" b="1" dirty="0">
                <a:solidFill>
                  <a:srgbClr val="FF0000"/>
                </a:solidFill>
              </a:rPr>
              <a:t>f(x)</a:t>
            </a:r>
            <a:r>
              <a:rPr lang="en-US" dirty="0"/>
              <a:t> maps a record with </a:t>
            </a:r>
            <a:r>
              <a:rPr lang="en-US" b="1" dirty="0">
                <a:solidFill>
                  <a:srgbClr val="FF0000"/>
                </a:solidFill>
              </a:rPr>
              <a:t>key x</a:t>
            </a:r>
            <a:r>
              <a:rPr lang="en-US" dirty="0"/>
              <a:t> to an integer value between</a:t>
            </a:r>
            <a:r>
              <a:rPr lang="en-US" b="1" dirty="0">
                <a:solidFill>
                  <a:srgbClr val="FF0000"/>
                </a:solidFill>
              </a:rPr>
              <a:t> 0 and B-1</a:t>
            </a:r>
          </a:p>
          <a:p>
            <a:r>
              <a:rPr lang="en-US" dirty="0"/>
              <a:t>Each </a:t>
            </a:r>
            <a:r>
              <a:rPr lang="en-US" b="1" dirty="0">
                <a:solidFill>
                  <a:srgbClr val="FF0000"/>
                </a:solidFill>
              </a:rPr>
              <a:t>bucket</a:t>
            </a:r>
            <a:r>
              <a:rPr lang="en-US" dirty="0">
                <a:solidFill>
                  <a:srgbClr val="FF0000"/>
                </a:solidFill>
              </a:rPr>
              <a:t> </a:t>
            </a:r>
            <a:r>
              <a:rPr lang="en-US" dirty="0"/>
              <a:t>in the </a:t>
            </a:r>
            <a:r>
              <a:rPr lang="en-US" b="1" dirty="0">
                <a:solidFill>
                  <a:srgbClr val="FF0000"/>
                </a:solidFill>
              </a:rPr>
              <a:t>bucket table</a:t>
            </a:r>
            <a:r>
              <a:rPr lang="en-US" dirty="0"/>
              <a:t> is the </a:t>
            </a:r>
            <a:r>
              <a:rPr lang="en-US" b="1" dirty="0">
                <a:solidFill>
                  <a:srgbClr val="FF0000"/>
                </a:solidFill>
              </a:rPr>
              <a:t>head</a:t>
            </a:r>
            <a:r>
              <a:rPr lang="en-US" dirty="0"/>
              <a:t> of the </a:t>
            </a:r>
            <a:r>
              <a:rPr lang="en-US" b="1" dirty="0">
                <a:solidFill>
                  <a:srgbClr val="FF0000"/>
                </a:solidFill>
              </a:rPr>
              <a:t>linked list </a:t>
            </a:r>
            <a:r>
              <a:rPr lang="en-US" dirty="0"/>
              <a:t>of records mapped to that bucket</a:t>
            </a:r>
          </a:p>
        </p:txBody>
      </p:sp>
      <p:graphicFrame>
        <p:nvGraphicFramePr>
          <p:cNvPr id="4" name="Table 3"/>
          <p:cNvGraphicFramePr>
            <a:graphicFrameLocks noGrp="1"/>
          </p:cNvGraphicFramePr>
          <p:nvPr>
            <p:extLst>
              <p:ext uri="{D42A27DB-BD31-4B8C-83A1-F6EECF244321}">
                <p14:modId xmlns:p14="http://schemas.microsoft.com/office/powerpoint/2010/main" val="287506394"/>
              </p:ext>
            </p:extLst>
          </p:nvPr>
        </p:nvGraphicFramePr>
        <p:xfrm>
          <a:off x="533400" y="4099560"/>
          <a:ext cx="838200" cy="222504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extLst>
                  <a:ext uri="{0D108BD9-81ED-4DB2-BD59-A6C34878D82A}">
                    <a16:rowId xmlns:a16="http://schemas.microsoft.com/office/drawing/2014/main" val="10003"/>
                  </a:ext>
                </a:extLst>
              </a:tr>
              <a:tr h="370840">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B-1</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32653" y="3269077"/>
            <a:ext cx="1119922" cy="830997"/>
          </a:xfrm>
          <a:prstGeom prst="rect">
            <a:avLst/>
          </a:prstGeom>
          <a:noFill/>
        </p:spPr>
        <p:txBody>
          <a:bodyPr wrap="none" rtlCol="0">
            <a:spAutoFit/>
          </a:bodyPr>
          <a:lstStyle/>
          <a:p>
            <a:pPr algn="ctr"/>
            <a:r>
              <a:rPr lang="en-US" sz="2400" b="1" dirty="0">
                <a:solidFill>
                  <a:srgbClr val="C00000"/>
                </a:solidFill>
              </a:rPr>
              <a:t>Bucket </a:t>
            </a:r>
          </a:p>
          <a:p>
            <a:pPr algn="ctr"/>
            <a:r>
              <a:rPr lang="en-US" sz="2400" b="1" dirty="0">
                <a:solidFill>
                  <a:srgbClr val="C00000"/>
                </a:solidFill>
              </a:rPr>
              <a:t>Table</a:t>
            </a:r>
          </a:p>
        </p:txBody>
      </p:sp>
      <p:grpSp>
        <p:nvGrpSpPr>
          <p:cNvPr id="8" name="Group 7"/>
          <p:cNvGrpSpPr/>
          <p:nvPr/>
        </p:nvGrpSpPr>
        <p:grpSpPr>
          <a:xfrm>
            <a:off x="1676400" y="4171459"/>
            <a:ext cx="893824" cy="224136"/>
            <a:chOff x="1676400" y="3942859"/>
            <a:chExt cx="893824" cy="224136"/>
          </a:xfrm>
        </p:grpSpPr>
        <p:sp>
          <p:nvSpPr>
            <p:cNvPr id="6" name="Rectangle 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035152" y="4171458"/>
            <a:ext cx="893824" cy="224136"/>
            <a:chOff x="1676400" y="3942859"/>
            <a:chExt cx="893824" cy="224136"/>
          </a:xfrm>
        </p:grpSpPr>
        <p:sp>
          <p:nvSpPr>
            <p:cNvPr id="10" name="Rectangle 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572000" y="4171458"/>
            <a:ext cx="893824" cy="224136"/>
            <a:chOff x="1676400" y="3942859"/>
            <a:chExt cx="893824" cy="224136"/>
          </a:xfrm>
        </p:grpSpPr>
        <p:sp>
          <p:nvSpPr>
            <p:cNvPr id="13" name="Rectangle 1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p:cNvCxnSpPr>
            <a:endCxn id="6" idx="1"/>
          </p:cNvCxnSpPr>
          <p:nvPr/>
        </p:nvCxnSpPr>
        <p:spPr>
          <a:xfrm>
            <a:off x="1371600" y="4283525"/>
            <a:ext cx="304800" cy="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7" idx="3"/>
            <a:endCxn id="10" idx="1"/>
          </p:cNvCxnSpPr>
          <p:nvPr/>
        </p:nvCxnSpPr>
        <p:spPr>
          <a:xfrm>
            <a:off x="2570224" y="4283527"/>
            <a:ext cx="46492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11" idx="3"/>
            <a:endCxn id="13" idx="1"/>
          </p:cNvCxnSpPr>
          <p:nvPr/>
        </p:nvCxnSpPr>
        <p:spPr>
          <a:xfrm>
            <a:off x="3928976" y="4283526"/>
            <a:ext cx="643024"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4" idx="3"/>
          </p:cNvCxnSpPr>
          <p:nvPr/>
        </p:nvCxnSpPr>
        <p:spPr>
          <a:xfrm flipV="1">
            <a:off x="5465824" y="4283525"/>
            <a:ext cx="477776"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1676400" y="4538364"/>
            <a:ext cx="893824" cy="224136"/>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3035152" y="4538363"/>
            <a:ext cx="893824" cy="224136"/>
            <a:chOff x="1676400" y="3942859"/>
            <a:chExt cx="893824" cy="224136"/>
          </a:xfrm>
        </p:grpSpPr>
        <p:sp>
          <p:nvSpPr>
            <p:cNvPr id="45" name="Rectangle 4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572000" y="4538363"/>
            <a:ext cx="893824" cy="224136"/>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p:cNvCxnSpPr>
            <a:endCxn id="42" idx="1"/>
          </p:cNvCxnSpPr>
          <p:nvPr/>
        </p:nvCxnSpPr>
        <p:spPr>
          <a:xfrm>
            <a:off x="1371600" y="4650430"/>
            <a:ext cx="304800" cy="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3" idx="3"/>
            <a:endCxn id="45" idx="1"/>
          </p:cNvCxnSpPr>
          <p:nvPr/>
        </p:nvCxnSpPr>
        <p:spPr>
          <a:xfrm>
            <a:off x="2570224" y="4650432"/>
            <a:ext cx="46492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6" idx="3"/>
            <a:endCxn id="48" idx="1"/>
          </p:cNvCxnSpPr>
          <p:nvPr/>
        </p:nvCxnSpPr>
        <p:spPr>
          <a:xfrm>
            <a:off x="3928976" y="4650431"/>
            <a:ext cx="643024"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stCxn id="49" idx="3"/>
          </p:cNvCxnSpPr>
          <p:nvPr/>
        </p:nvCxnSpPr>
        <p:spPr>
          <a:xfrm flipV="1">
            <a:off x="5465824" y="4650430"/>
            <a:ext cx="477776"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54" name="Group 53"/>
          <p:cNvGrpSpPr/>
          <p:nvPr/>
        </p:nvGrpSpPr>
        <p:grpSpPr>
          <a:xfrm>
            <a:off x="1676400" y="6005214"/>
            <a:ext cx="893824" cy="224136"/>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3035152" y="6005213"/>
            <a:ext cx="893824" cy="224136"/>
            <a:chOff x="1676400" y="3942859"/>
            <a:chExt cx="893824" cy="224136"/>
          </a:xfrm>
        </p:grpSpPr>
        <p:sp>
          <p:nvSpPr>
            <p:cNvPr id="58" name="Rectangle 5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4572000" y="6005213"/>
            <a:ext cx="893824" cy="224136"/>
            <a:chOff x="1676400" y="3942859"/>
            <a:chExt cx="893824" cy="224136"/>
          </a:xfrm>
        </p:grpSpPr>
        <p:sp>
          <p:nvSpPr>
            <p:cNvPr id="61" name="Rectangle 6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Arrow Connector 62"/>
          <p:cNvCxnSpPr>
            <a:endCxn id="55" idx="1"/>
          </p:cNvCxnSpPr>
          <p:nvPr/>
        </p:nvCxnSpPr>
        <p:spPr>
          <a:xfrm>
            <a:off x="1371600" y="6117280"/>
            <a:ext cx="304800" cy="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56" idx="3"/>
            <a:endCxn id="58" idx="1"/>
          </p:cNvCxnSpPr>
          <p:nvPr/>
        </p:nvCxnSpPr>
        <p:spPr>
          <a:xfrm>
            <a:off x="2570224" y="6117282"/>
            <a:ext cx="46492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59" idx="3"/>
            <a:endCxn id="61" idx="1"/>
          </p:cNvCxnSpPr>
          <p:nvPr/>
        </p:nvCxnSpPr>
        <p:spPr>
          <a:xfrm>
            <a:off x="3928976" y="6117281"/>
            <a:ext cx="643024"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2" idx="3"/>
          </p:cNvCxnSpPr>
          <p:nvPr/>
        </p:nvCxnSpPr>
        <p:spPr>
          <a:xfrm flipV="1">
            <a:off x="5465824" y="6117280"/>
            <a:ext cx="477776"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7" name="TextBox 66"/>
          <p:cNvSpPr txBox="1"/>
          <p:nvPr/>
        </p:nvSpPr>
        <p:spPr>
          <a:xfrm>
            <a:off x="3580516" y="5145388"/>
            <a:ext cx="1690014" cy="369332"/>
          </a:xfrm>
          <a:prstGeom prst="rect">
            <a:avLst/>
          </a:prstGeom>
          <a:noFill/>
        </p:spPr>
        <p:txBody>
          <a:bodyPr wrap="none" rtlCol="0">
            <a:spAutoFit/>
          </a:bodyPr>
          <a:lstStyle/>
          <a:p>
            <a:r>
              <a:rPr lang="en-US" b="1" dirty="0">
                <a:solidFill>
                  <a:srgbClr val="C00000"/>
                </a:solidFill>
              </a:rPr>
              <a:t>List of Elements</a:t>
            </a:r>
          </a:p>
        </p:txBody>
      </p:sp>
      <p:sp>
        <p:nvSpPr>
          <p:cNvPr id="68" name="Rectangle 67"/>
          <p:cNvSpPr/>
          <p:nvPr/>
        </p:nvSpPr>
        <p:spPr>
          <a:xfrm>
            <a:off x="6359641" y="4762498"/>
            <a:ext cx="2507418" cy="916854"/>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The open hashing </a:t>
            </a:r>
            <a:br>
              <a:rPr lang="en-US" sz="2400" b="1" dirty="0">
                <a:latin typeface="Calibri" panose="020F0502020204030204" pitchFamily="34" charset="0"/>
                <a:ea typeface="Calibri" panose="020F0502020204030204" pitchFamily="34" charset="0"/>
                <a:cs typeface="Shruti" panose="020B0502040204020203" pitchFamily="34" charset="0"/>
              </a:rPr>
            </a:br>
            <a:r>
              <a:rPr lang="en-US" sz="2400" b="1" dirty="0">
                <a:latin typeface="Calibri" panose="020F0502020204030204" pitchFamily="34" charset="0"/>
                <a:ea typeface="Calibri" panose="020F0502020204030204" pitchFamily="34" charset="0"/>
                <a:cs typeface="Shruti" panose="020B0502040204020203" pitchFamily="34" charset="0"/>
              </a:rPr>
              <a:t>data organization</a:t>
            </a:r>
            <a:endParaRPr lang="en-US" sz="2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372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Hashing Data Structure</a:t>
            </a:r>
          </a:p>
        </p:txBody>
      </p:sp>
      <p:sp>
        <p:nvSpPr>
          <p:cNvPr id="3" name="Content Placeholder 2"/>
          <p:cNvSpPr>
            <a:spLocks noGrp="1"/>
          </p:cNvSpPr>
          <p:nvPr>
            <p:ph idx="1"/>
          </p:nvPr>
        </p:nvSpPr>
        <p:spPr>
          <a:xfrm>
            <a:off x="190500" y="990600"/>
            <a:ext cx="5676900" cy="5334000"/>
          </a:xfrm>
        </p:spPr>
        <p:txBody>
          <a:bodyPr/>
          <a:lstStyle/>
          <a:p>
            <a:r>
              <a:rPr lang="en-US" dirty="0"/>
              <a:t>A closed hash table </a:t>
            </a:r>
            <a:r>
              <a:rPr lang="en-US" b="1" dirty="0">
                <a:solidFill>
                  <a:srgbClr val="FF0000"/>
                </a:solidFill>
              </a:rPr>
              <a:t>keeps the elements in the bucket</a:t>
            </a:r>
            <a:r>
              <a:rPr lang="en-US" dirty="0"/>
              <a:t> itself.</a:t>
            </a:r>
          </a:p>
          <a:p>
            <a:r>
              <a:rPr lang="en-US" dirty="0"/>
              <a:t>Only </a:t>
            </a:r>
            <a:r>
              <a:rPr lang="en-US" b="1" dirty="0">
                <a:solidFill>
                  <a:srgbClr val="FF0000"/>
                </a:solidFill>
              </a:rPr>
              <a:t>one element can be put </a:t>
            </a:r>
            <a:r>
              <a:rPr lang="en-US" dirty="0"/>
              <a:t>in the bucket.</a:t>
            </a:r>
          </a:p>
          <a:p>
            <a:r>
              <a:rPr lang="en-US" dirty="0"/>
              <a:t>If we </a:t>
            </a:r>
            <a:r>
              <a:rPr lang="en-US" b="1" dirty="0">
                <a:solidFill>
                  <a:srgbClr val="FF0000"/>
                </a:solidFill>
              </a:rPr>
              <a:t>try to place an element </a:t>
            </a:r>
            <a:r>
              <a:rPr lang="en-US" dirty="0"/>
              <a:t>in the bucket and find </a:t>
            </a:r>
            <a:r>
              <a:rPr lang="en-US" b="1" dirty="0">
                <a:solidFill>
                  <a:srgbClr val="FF0000"/>
                </a:solidFill>
              </a:rPr>
              <a:t>it already holds </a:t>
            </a:r>
            <a:r>
              <a:rPr lang="en-US" dirty="0"/>
              <a:t>an element, then we say that a </a:t>
            </a:r>
            <a:r>
              <a:rPr lang="en-US" b="1" dirty="0">
                <a:solidFill>
                  <a:srgbClr val="FF0000"/>
                </a:solidFill>
              </a:rPr>
              <a:t>collision</a:t>
            </a:r>
            <a:r>
              <a:rPr lang="en-US" dirty="0">
                <a:solidFill>
                  <a:srgbClr val="FF0000"/>
                </a:solidFill>
              </a:rPr>
              <a:t> </a:t>
            </a:r>
            <a:r>
              <a:rPr lang="en-US" dirty="0"/>
              <a:t>has </a:t>
            </a:r>
            <a:r>
              <a:rPr lang="en-US" b="1" dirty="0">
                <a:solidFill>
                  <a:srgbClr val="FF0000"/>
                </a:solidFill>
              </a:rPr>
              <a:t>occurred</a:t>
            </a:r>
            <a:r>
              <a:rPr lang="en-US" dirty="0"/>
              <a:t>.</a:t>
            </a:r>
          </a:p>
          <a:p>
            <a:r>
              <a:rPr lang="en-US" dirty="0"/>
              <a:t>In </a:t>
            </a:r>
            <a:r>
              <a:rPr lang="en-US" b="1" dirty="0">
                <a:solidFill>
                  <a:srgbClr val="FF0000"/>
                </a:solidFill>
              </a:rPr>
              <a:t>case of collision</a:t>
            </a:r>
            <a:r>
              <a:rPr lang="en-US" dirty="0"/>
              <a:t>, the element should be </a:t>
            </a:r>
            <a:r>
              <a:rPr lang="en-US" b="1" dirty="0">
                <a:solidFill>
                  <a:srgbClr val="FF0000"/>
                </a:solidFill>
              </a:rPr>
              <a:t>rehashed</a:t>
            </a:r>
            <a:r>
              <a:rPr lang="en-US" dirty="0">
                <a:solidFill>
                  <a:srgbClr val="FF0000"/>
                </a:solidFill>
              </a:rPr>
              <a:t> </a:t>
            </a:r>
            <a:r>
              <a:rPr lang="en-US" dirty="0"/>
              <a:t>to alternate empty </a:t>
            </a:r>
            <a:r>
              <a:rPr lang="en-US"/>
              <a:t>location within </a:t>
            </a:r>
            <a:r>
              <a:rPr lang="en-US" dirty="0"/>
              <a:t>the bucket table.</a:t>
            </a:r>
          </a:p>
          <a:p>
            <a:r>
              <a:rPr lang="en-US" dirty="0"/>
              <a:t>In closed hashing, collision handling is a very important issue.</a:t>
            </a:r>
          </a:p>
        </p:txBody>
      </p:sp>
      <p:graphicFrame>
        <p:nvGraphicFramePr>
          <p:cNvPr id="4" name="Table 3"/>
          <p:cNvGraphicFramePr>
            <a:graphicFrameLocks noGrp="1"/>
          </p:cNvGraphicFramePr>
          <p:nvPr>
            <p:extLst>
              <p:ext uri="{D42A27DB-BD31-4B8C-83A1-F6EECF244321}">
                <p14:modId xmlns:p14="http://schemas.microsoft.com/office/powerpoint/2010/main" val="2869269442"/>
              </p:ext>
            </p:extLst>
          </p:nvPr>
        </p:nvGraphicFramePr>
        <p:xfrm>
          <a:off x="7467600" y="1889760"/>
          <a:ext cx="838200" cy="2743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pPr algn="ctr"/>
                      <a:r>
                        <a:rPr lang="en-US" sz="2400" dirty="0"/>
                        <a:t>A</a:t>
                      </a:r>
                    </a:p>
                  </a:txBody>
                  <a:tcPr/>
                </a:tc>
                <a:extLst>
                  <a:ext uri="{0D108BD9-81ED-4DB2-BD59-A6C34878D82A}">
                    <a16:rowId xmlns:a16="http://schemas.microsoft.com/office/drawing/2014/main" val="10000"/>
                  </a:ext>
                </a:extLst>
              </a:tr>
              <a:tr h="370840">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a:t>C</a:t>
                      </a:r>
                    </a:p>
                  </a:txBody>
                  <a:tcPr/>
                </a:tc>
                <a:extLst>
                  <a:ext uri="{0D108BD9-81ED-4DB2-BD59-A6C34878D82A}">
                    <a16:rowId xmlns:a16="http://schemas.microsoft.com/office/drawing/2014/main" val="10002"/>
                  </a:ext>
                </a:extLst>
              </a:tr>
              <a:tr h="370840">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a:t>B</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01938059"/>
              </p:ext>
            </p:extLst>
          </p:nvPr>
        </p:nvGraphicFramePr>
        <p:xfrm>
          <a:off x="7010400" y="1889760"/>
          <a:ext cx="381000" cy="27432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370840">
                <a:tc>
                  <a:txBody>
                    <a:bodyPr/>
                    <a:lstStyle/>
                    <a:p>
                      <a:pPr algn="ctr"/>
                      <a:r>
                        <a:rPr lang="en-US" sz="2400" dirty="0">
                          <a:solidFill>
                            <a:srgbClr val="C00000"/>
                          </a:solidFill>
                        </a:rPr>
                        <a:t>0</a:t>
                      </a:r>
                    </a:p>
                  </a:txBody>
                  <a:tcPr/>
                </a:tc>
                <a:extLst>
                  <a:ext uri="{0D108BD9-81ED-4DB2-BD59-A6C34878D82A}">
                    <a16:rowId xmlns:a16="http://schemas.microsoft.com/office/drawing/2014/main" val="10000"/>
                  </a:ext>
                </a:extLst>
              </a:tr>
              <a:tr h="370840">
                <a:tc>
                  <a:txBody>
                    <a:bodyPr/>
                    <a:lstStyle/>
                    <a:p>
                      <a:pPr algn="ctr"/>
                      <a:r>
                        <a:rPr lang="en-US" sz="2400" dirty="0">
                          <a:solidFill>
                            <a:srgbClr val="C00000"/>
                          </a:solidFill>
                        </a:rPr>
                        <a:t>1</a:t>
                      </a:r>
                    </a:p>
                  </a:txBody>
                  <a:tcPr/>
                </a:tc>
                <a:extLst>
                  <a:ext uri="{0D108BD9-81ED-4DB2-BD59-A6C34878D82A}">
                    <a16:rowId xmlns:a16="http://schemas.microsoft.com/office/drawing/2014/main" val="10001"/>
                  </a:ext>
                </a:extLst>
              </a:tr>
              <a:tr h="370840">
                <a:tc>
                  <a:txBody>
                    <a:bodyPr/>
                    <a:lstStyle/>
                    <a:p>
                      <a:pPr algn="ctr"/>
                      <a:r>
                        <a:rPr lang="en-US" sz="2400" dirty="0">
                          <a:solidFill>
                            <a:srgbClr val="C00000"/>
                          </a:solidFill>
                        </a:rPr>
                        <a:t>2</a:t>
                      </a:r>
                    </a:p>
                  </a:txBody>
                  <a:tcPr/>
                </a:tc>
                <a:extLst>
                  <a:ext uri="{0D108BD9-81ED-4DB2-BD59-A6C34878D82A}">
                    <a16:rowId xmlns:a16="http://schemas.microsoft.com/office/drawing/2014/main" val="10002"/>
                  </a:ext>
                </a:extLst>
              </a:tr>
              <a:tr h="370840">
                <a:tc>
                  <a:txBody>
                    <a:bodyPr/>
                    <a:lstStyle/>
                    <a:p>
                      <a:pPr algn="ctr"/>
                      <a:r>
                        <a:rPr lang="en-US" sz="2400" dirty="0">
                          <a:solidFill>
                            <a:srgbClr val="C00000"/>
                          </a:solidFill>
                        </a:rPr>
                        <a:t>3</a:t>
                      </a:r>
                    </a:p>
                  </a:txBody>
                  <a:tcPr/>
                </a:tc>
                <a:extLst>
                  <a:ext uri="{0D108BD9-81ED-4DB2-BD59-A6C34878D82A}">
                    <a16:rowId xmlns:a16="http://schemas.microsoft.com/office/drawing/2014/main" val="10003"/>
                  </a:ext>
                </a:extLst>
              </a:tr>
              <a:tr h="370840">
                <a:tc>
                  <a:txBody>
                    <a:bodyPr/>
                    <a:lstStyle/>
                    <a:p>
                      <a:pPr algn="ctr"/>
                      <a:r>
                        <a:rPr lang="en-US" sz="2400" dirty="0">
                          <a:solidFill>
                            <a:srgbClr val="C00000"/>
                          </a:solidFill>
                        </a:rPr>
                        <a:t>4</a:t>
                      </a:r>
                    </a:p>
                  </a:txBody>
                  <a:tcPr/>
                </a:tc>
                <a:extLst>
                  <a:ext uri="{0D108BD9-81ED-4DB2-BD59-A6C34878D82A}">
                    <a16:rowId xmlns:a16="http://schemas.microsoft.com/office/drawing/2014/main" val="10004"/>
                  </a:ext>
                </a:extLst>
              </a:tr>
              <a:tr h="370840">
                <a:tc>
                  <a:txBody>
                    <a:bodyPr/>
                    <a:lstStyle/>
                    <a:p>
                      <a:pPr algn="ctr"/>
                      <a:r>
                        <a:rPr lang="en-US" sz="2400" dirty="0">
                          <a:solidFill>
                            <a:srgbClr val="C00000"/>
                          </a:solidFill>
                        </a:rPr>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6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p:txBody>
          <a:bodyPr/>
          <a:lstStyle/>
          <a:p>
            <a:pPr>
              <a:buClr>
                <a:schemeClr val="tx1"/>
              </a:buClr>
            </a:pPr>
            <a:r>
              <a:rPr lang="en-US" b="1" dirty="0">
                <a:solidFill>
                  <a:srgbClr val="C00000"/>
                </a:solidFill>
              </a:rPr>
              <a:t>Characteristics of a Good Hash Function </a:t>
            </a:r>
          </a:p>
          <a:p>
            <a:pPr lvl="1"/>
            <a:r>
              <a:rPr lang="en-US" dirty="0"/>
              <a:t>A good hash function avoids collisions.</a:t>
            </a:r>
          </a:p>
          <a:p>
            <a:pPr lvl="1"/>
            <a:r>
              <a:rPr lang="en-US" dirty="0"/>
              <a:t>A good hash function tends to spread keys evenly in the array. </a:t>
            </a:r>
          </a:p>
          <a:p>
            <a:pPr lvl="1"/>
            <a:r>
              <a:rPr lang="en-US" dirty="0"/>
              <a:t>A good hash function is easy to compute.</a:t>
            </a:r>
          </a:p>
          <a:p>
            <a:pPr>
              <a:buClr>
                <a:schemeClr val="tx1"/>
              </a:buClr>
            </a:pPr>
            <a:r>
              <a:rPr lang="en-US" b="1" dirty="0">
                <a:solidFill>
                  <a:srgbClr val="C00000"/>
                </a:solidFill>
              </a:rPr>
              <a:t>Different hashing functions</a:t>
            </a:r>
          </a:p>
          <a:p>
            <a:pPr marL="819150" lvl="1" indent="-457200">
              <a:buFont typeface="+mj-lt"/>
              <a:buAutoNum type="arabicPeriod"/>
            </a:pPr>
            <a:r>
              <a:rPr lang="en-US" dirty="0"/>
              <a:t>Division-Method</a:t>
            </a:r>
          </a:p>
          <a:p>
            <a:pPr marL="819150" lvl="1" indent="-457200">
              <a:buFont typeface="+mj-lt"/>
              <a:buAutoNum type="arabicPeriod"/>
            </a:pPr>
            <a:r>
              <a:rPr lang="en-US" dirty="0" err="1"/>
              <a:t>Midsquare</a:t>
            </a:r>
            <a:r>
              <a:rPr lang="en-US" dirty="0"/>
              <a:t> Methods </a:t>
            </a:r>
          </a:p>
          <a:p>
            <a:pPr marL="819150" lvl="1" indent="-457200">
              <a:buFont typeface="+mj-lt"/>
              <a:buAutoNum type="arabicPeriod"/>
            </a:pPr>
            <a:r>
              <a:rPr lang="en-US" dirty="0"/>
              <a:t>Folding Method</a:t>
            </a:r>
          </a:p>
          <a:p>
            <a:pPr marL="819150" lvl="1" indent="-457200">
              <a:buFont typeface="+mj-lt"/>
              <a:buAutoNum type="arabicPeriod"/>
            </a:pPr>
            <a:r>
              <a:rPr lang="en-US" dirty="0"/>
              <a:t>Digit Analysis</a:t>
            </a:r>
          </a:p>
          <a:p>
            <a:pPr marL="819150" lvl="1" indent="-457200">
              <a:buFont typeface="+mj-lt"/>
              <a:buAutoNum type="arabicPeriod"/>
            </a:pPr>
            <a:r>
              <a:rPr lang="en-US" dirty="0"/>
              <a:t>Length Dependent Method</a:t>
            </a:r>
          </a:p>
          <a:p>
            <a:pPr marL="819150" lvl="1" indent="-457200">
              <a:buFont typeface="+mj-lt"/>
              <a:buAutoNum type="arabicPeriod"/>
            </a:pPr>
            <a:r>
              <a:rPr lang="en-US" dirty="0"/>
              <a:t>Algebraic Coding </a:t>
            </a:r>
          </a:p>
          <a:p>
            <a:pPr marL="819150" lvl="1" indent="-457200">
              <a:buFont typeface="+mj-lt"/>
              <a:buAutoNum type="arabicPeriod"/>
            </a:pPr>
            <a:r>
              <a:rPr lang="en-US" dirty="0"/>
              <a:t>Multiplicative Hashing</a:t>
            </a:r>
          </a:p>
          <a:p>
            <a:endParaRPr lang="en-US" dirty="0"/>
          </a:p>
        </p:txBody>
      </p:sp>
    </p:spTree>
    <p:extLst>
      <p:ext uri="{BB962C8B-B14F-4D97-AF65-F5344CB8AC3E}">
        <p14:creationId xmlns:p14="http://schemas.microsoft.com/office/powerpoint/2010/main" val="230666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Division-Method</a:t>
            </a:r>
          </a:p>
        </p:txBody>
      </p:sp>
      <p:sp>
        <p:nvSpPr>
          <p:cNvPr id="3" name="Content Placeholder 2"/>
          <p:cNvSpPr>
            <a:spLocks noGrp="1"/>
          </p:cNvSpPr>
          <p:nvPr>
            <p:ph idx="1"/>
          </p:nvPr>
        </p:nvSpPr>
        <p:spPr/>
        <p:txBody>
          <a:bodyPr/>
          <a:lstStyle/>
          <a:p>
            <a:r>
              <a:rPr lang="en-US" dirty="0"/>
              <a:t>In this method we use </a:t>
            </a:r>
            <a:r>
              <a:rPr lang="en-US" b="1" dirty="0">
                <a:solidFill>
                  <a:srgbClr val="FF0000"/>
                </a:solidFill>
              </a:rPr>
              <a:t>modular arithmetic system </a:t>
            </a:r>
            <a:r>
              <a:rPr lang="en-US" dirty="0"/>
              <a:t>to </a:t>
            </a:r>
            <a:r>
              <a:rPr lang="en-US" b="1" dirty="0">
                <a:solidFill>
                  <a:srgbClr val="FF0000"/>
                </a:solidFill>
              </a:rPr>
              <a:t>divide</a:t>
            </a:r>
            <a:r>
              <a:rPr lang="en-US" dirty="0">
                <a:solidFill>
                  <a:srgbClr val="FF0000"/>
                </a:solidFill>
              </a:rPr>
              <a:t> </a:t>
            </a:r>
            <a:r>
              <a:rPr lang="en-US" dirty="0"/>
              <a:t>the </a:t>
            </a:r>
            <a:r>
              <a:rPr lang="en-US" b="1" dirty="0">
                <a:solidFill>
                  <a:srgbClr val="FF0000"/>
                </a:solidFill>
              </a:rPr>
              <a:t>key value </a:t>
            </a:r>
            <a:r>
              <a:rPr lang="en-US" dirty="0"/>
              <a:t>by </a:t>
            </a:r>
            <a:r>
              <a:rPr lang="en-US" b="1" dirty="0">
                <a:solidFill>
                  <a:srgbClr val="FF0000"/>
                </a:solidFill>
              </a:rPr>
              <a:t>some integer </a:t>
            </a:r>
            <a:r>
              <a:rPr lang="en-US" dirty="0"/>
              <a:t>divisor </a:t>
            </a:r>
            <a:r>
              <a:rPr lang="en-US" b="1" dirty="0">
                <a:solidFill>
                  <a:srgbClr val="FF0000"/>
                </a:solidFill>
              </a:rPr>
              <a:t>m</a:t>
            </a:r>
            <a:r>
              <a:rPr lang="en-US" dirty="0">
                <a:solidFill>
                  <a:srgbClr val="FF0000"/>
                </a:solidFill>
              </a:rPr>
              <a:t> </a:t>
            </a:r>
            <a:r>
              <a:rPr lang="en-US" dirty="0"/>
              <a:t>(may be table size).</a:t>
            </a:r>
          </a:p>
          <a:p>
            <a:r>
              <a:rPr lang="en-US" dirty="0"/>
              <a:t>It gives us the location value, where the element can be placed.</a:t>
            </a:r>
          </a:p>
          <a:p>
            <a:r>
              <a:rPr lang="en-US" dirty="0"/>
              <a:t>We can write, </a:t>
            </a:r>
            <a:r>
              <a:rPr lang="en-US" b="1" dirty="0">
                <a:solidFill>
                  <a:srgbClr val="FF0000"/>
                </a:solidFill>
              </a:rPr>
              <a:t>L = (K mod m) + 1</a:t>
            </a:r>
            <a:r>
              <a:rPr lang="en-US" dirty="0"/>
              <a:t>, </a:t>
            </a:r>
          </a:p>
          <a:p>
            <a:pPr lvl="1">
              <a:buClr>
                <a:schemeClr val="tx1"/>
              </a:buClr>
            </a:pPr>
            <a:r>
              <a:rPr lang="en-US" b="1" dirty="0">
                <a:solidFill>
                  <a:srgbClr val="FF0000"/>
                </a:solidFill>
              </a:rPr>
              <a:t>L</a:t>
            </a:r>
            <a:r>
              <a:rPr lang="en-US" dirty="0"/>
              <a:t> = location in table/file</a:t>
            </a:r>
          </a:p>
          <a:p>
            <a:pPr lvl="1">
              <a:buClr>
                <a:schemeClr val="tx1"/>
              </a:buClr>
            </a:pPr>
            <a:r>
              <a:rPr lang="en-US" b="1" dirty="0">
                <a:solidFill>
                  <a:srgbClr val="FF0000"/>
                </a:solidFill>
              </a:rPr>
              <a:t>K</a:t>
            </a:r>
            <a:r>
              <a:rPr lang="en-US" dirty="0"/>
              <a:t> = key value</a:t>
            </a:r>
          </a:p>
          <a:p>
            <a:pPr lvl="1">
              <a:buClr>
                <a:schemeClr val="tx1"/>
              </a:buClr>
            </a:pPr>
            <a:r>
              <a:rPr lang="en-US" b="1" dirty="0">
                <a:solidFill>
                  <a:srgbClr val="FF0000"/>
                </a:solidFill>
              </a:rPr>
              <a:t>m</a:t>
            </a:r>
            <a:r>
              <a:rPr lang="en-US" dirty="0"/>
              <a:t> = table size/number of slots in file</a:t>
            </a:r>
          </a:p>
          <a:p>
            <a:r>
              <a:rPr lang="en-US" dirty="0"/>
              <a:t>Suppose</a:t>
            </a:r>
            <a:r>
              <a:rPr lang="en-US" b="1" dirty="0">
                <a:solidFill>
                  <a:srgbClr val="FF0000"/>
                </a:solidFill>
              </a:rPr>
              <a:t>, k = 23, m = 10 </a:t>
            </a:r>
            <a:r>
              <a:rPr lang="en-US" dirty="0"/>
              <a:t>then </a:t>
            </a:r>
          </a:p>
          <a:p>
            <a:pPr lvl="1"/>
            <a:r>
              <a:rPr lang="en-US" dirty="0"/>
              <a:t>L = (23 mod 10) + 1= 3 + 1=4</a:t>
            </a:r>
          </a:p>
          <a:p>
            <a:pPr lvl="1"/>
            <a:r>
              <a:rPr lang="en-US" dirty="0"/>
              <a:t>The key whose </a:t>
            </a:r>
            <a:r>
              <a:rPr lang="en-US" b="1" dirty="0">
                <a:solidFill>
                  <a:srgbClr val="FF0000"/>
                </a:solidFill>
              </a:rPr>
              <a:t>value is 23 </a:t>
            </a:r>
            <a:r>
              <a:rPr lang="en-US" dirty="0"/>
              <a:t>is placed in </a:t>
            </a:r>
            <a:r>
              <a:rPr lang="en-US" b="1" dirty="0">
                <a:solidFill>
                  <a:srgbClr val="FF0000"/>
                </a:solidFill>
              </a:rPr>
              <a:t>4</a:t>
            </a:r>
            <a:r>
              <a:rPr lang="en-US" b="1" baseline="30000" dirty="0">
                <a:solidFill>
                  <a:srgbClr val="FF0000"/>
                </a:solidFill>
              </a:rPr>
              <a:t>th</a:t>
            </a:r>
            <a:r>
              <a:rPr lang="en-US" b="1" dirty="0">
                <a:solidFill>
                  <a:srgbClr val="FF0000"/>
                </a:solidFill>
              </a:rPr>
              <a:t> location</a:t>
            </a:r>
            <a:r>
              <a:rPr lang="en-US" dirty="0"/>
              <a:t>.</a:t>
            </a:r>
          </a:p>
        </p:txBody>
      </p:sp>
    </p:spTree>
    <p:extLst>
      <p:ext uri="{BB962C8B-B14F-4D97-AF65-F5344CB8AC3E}">
        <p14:creationId xmlns:p14="http://schemas.microsoft.com/office/powerpoint/2010/main" val="251402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Midsquare</a:t>
            </a:r>
            <a:r>
              <a:rPr lang="en-US" dirty="0"/>
              <a:t> Methods</a:t>
            </a:r>
          </a:p>
        </p:txBody>
      </p:sp>
      <p:sp>
        <p:nvSpPr>
          <p:cNvPr id="3" name="Content Placeholder 2"/>
          <p:cNvSpPr>
            <a:spLocks noGrp="1"/>
          </p:cNvSpPr>
          <p:nvPr>
            <p:ph idx="1"/>
          </p:nvPr>
        </p:nvSpPr>
        <p:spPr/>
        <p:txBody>
          <a:bodyPr/>
          <a:lstStyle/>
          <a:p>
            <a:r>
              <a:rPr lang="en-US" dirty="0"/>
              <a:t>In this case, we </a:t>
            </a:r>
            <a:r>
              <a:rPr lang="en-US" b="1" dirty="0">
                <a:solidFill>
                  <a:srgbClr val="FF0000"/>
                </a:solidFill>
              </a:rPr>
              <a:t>square the value of a key</a:t>
            </a:r>
            <a:r>
              <a:rPr lang="en-US" dirty="0"/>
              <a:t> and take the </a:t>
            </a:r>
            <a:r>
              <a:rPr lang="en-US" b="1" dirty="0">
                <a:solidFill>
                  <a:srgbClr val="FF0000"/>
                </a:solidFill>
              </a:rPr>
              <a:t>number of digits required</a:t>
            </a:r>
            <a:r>
              <a:rPr lang="en-US" dirty="0"/>
              <a:t> to form an address, from the </a:t>
            </a:r>
            <a:r>
              <a:rPr lang="en-US" b="1" dirty="0">
                <a:solidFill>
                  <a:srgbClr val="FF0000"/>
                </a:solidFill>
              </a:rPr>
              <a:t>middle position </a:t>
            </a:r>
            <a:r>
              <a:rPr lang="en-US" dirty="0"/>
              <a:t>of squared value.</a:t>
            </a:r>
          </a:p>
          <a:p>
            <a:r>
              <a:rPr lang="en-US" dirty="0"/>
              <a:t>Suppose a </a:t>
            </a:r>
            <a:r>
              <a:rPr lang="en-US" b="1" dirty="0">
                <a:solidFill>
                  <a:srgbClr val="FF0000"/>
                </a:solidFill>
              </a:rPr>
              <a:t>key</a:t>
            </a:r>
            <a:r>
              <a:rPr lang="en-US" dirty="0"/>
              <a:t> value is </a:t>
            </a:r>
            <a:r>
              <a:rPr lang="en-US" b="1" dirty="0">
                <a:solidFill>
                  <a:srgbClr val="FF0000"/>
                </a:solidFill>
              </a:rPr>
              <a:t>16</a:t>
            </a:r>
            <a:endParaRPr lang="en-US" dirty="0"/>
          </a:p>
          <a:p>
            <a:pPr lvl="1"/>
            <a:r>
              <a:rPr lang="en-US" dirty="0"/>
              <a:t>Its </a:t>
            </a:r>
            <a:r>
              <a:rPr lang="en-US" b="1" dirty="0">
                <a:solidFill>
                  <a:srgbClr val="FF0000"/>
                </a:solidFill>
              </a:rPr>
              <a:t>square is 256</a:t>
            </a:r>
            <a:endParaRPr lang="en-US" dirty="0"/>
          </a:p>
          <a:p>
            <a:pPr lvl="1"/>
            <a:r>
              <a:rPr lang="en-US" dirty="0"/>
              <a:t>Now if we want </a:t>
            </a:r>
            <a:r>
              <a:rPr lang="en-US" b="1" dirty="0">
                <a:solidFill>
                  <a:srgbClr val="FF0000"/>
                </a:solidFill>
              </a:rPr>
              <a:t>address of two digits</a:t>
            </a:r>
          </a:p>
          <a:p>
            <a:pPr lvl="1"/>
            <a:r>
              <a:rPr lang="en-US" dirty="0"/>
              <a:t>We select the address as </a:t>
            </a:r>
            <a:r>
              <a:rPr lang="en-US" b="1" dirty="0">
                <a:solidFill>
                  <a:srgbClr val="FF0000"/>
                </a:solidFill>
              </a:rPr>
              <a:t>56</a:t>
            </a:r>
            <a:r>
              <a:rPr lang="en-US" dirty="0"/>
              <a:t> (i.e. two digits starting from middle of 256)</a:t>
            </a:r>
          </a:p>
          <a:p>
            <a:endParaRPr lang="en-US" dirty="0"/>
          </a:p>
        </p:txBody>
      </p:sp>
    </p:spTree>
    <p:extLst>
      <p:ext uri="{BB962C8B-B14F-4D97-AF65-F5344CB8AC3E}">
        <p14:creationId xmlns:p14="http://schemas.microsoft.com/office/powerpoint/2010/main" val="238583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26583</TotalTime>
  <Words>2136</Words>
  <Application>Microsoft Office PowerPoint</Application>
  <PresentationFormat>On-screen Show (4:3)</PresentationFormat>
  <Paragraphs>294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Open Sans Extrabold</vt:lpstr>
      <vt:lpstr>Wingdings</vt:lpstr>
      <vt:lpstr>Office Theme</vt:lpstr>
      <vt:lpstr>PowerPoint Presentation</vt:lpstr>
      <vt:lpstr>What is Hashing?</vt:lpstr>
      <vt:lpstr>What is Hashing?</vt:lpstr>
      <vt:lpstr>Hash Table Data Structure</vt:lpstr>
      <vt:lpstr>Open Hashing Data Structure</vt:lpstr>
      <vt:lpstr>Close Hashing Data Structure</vt:lpstr>
      <vt:lpstr>Hashing Functions</vt:lpstr>
      <vt:lpstr>Division-Method</vt:lpstr>
      <vt:lpstr>Midsquare Methods</vt:lpstr>
      <vt:lpstr>Folding Method</vt:lpstr>
      <vt:lpstr>Folding Method</vt:lpstr>
      <vt:lpstr>Digit Analysis</vt:lpstr>
      <vt:lpstr>Length Dependent Method</vt:lpstr>
      <vt:lpstr>Algebraic Coding </vt:lpstr>
      <vt:lpstr>Multiplicative Hashing</vt:lpstr>
      <vt:lpstr>Collision Resolution Strategies</vt:lpstr>
      <vt:lpstr>Separate chaining</vt:lpstr>
      <vt:lpstr>Separate chaining</vt:lpstr>
      <vt:lpstr>Example - Separate chaining</vt:lpstr>
      <vt:lpstr>Example - Separate chaining</vt:lpstr>
      <vt:lpstr>Open Addressing</vt:lpstr>
      <vt:lpstr>Linear Probing</vt:lpstr>
      <vt:lpstr>Linear Probing</vt:lpstr>
      <vt:lpstr>Quadratic probing</vt:lpstr>
      <vt:lpstr>Double Hashing </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- 4 - Hashing - 3130702 - Data Structure - Darshan Institute of Engineering and Technology</dc:title>
  <dc:creator>Darshan Institute of Engg. &amp; Tech.</dc:creator>
  <cp:lastModifiedBy>Naimish Vadodariya</cp:lastModifiedBy>
  <cp:revision>7713</cp:revision>
  <dcterms:created xsi:type="dcterms:W3CDTF">2013-05-17T03:00:03Z</dcterms:created>
  <dcterms:modified xsi:type="dcterms:W3CDTF">2019-10-03T02:41:09Z</dcterms:modified>
</cp:coreProperties>
</file>