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351" r:id="rId2"/>
    <p:sldId id="330" r:id="rId3"/>
    <p:sldId id="331" r:id="rId4"/>
    <p:sldId id="332" r:id="rId5"/>
    <p:sldId id="333" r:id="rId6"/>
    <p:sldId id="334" r:id="rId7"/>
    <p:sldId id="350" r:id="rId8"/>
    <p:sldId id="348" r:id="rId9"/>
    <p:sldId id="349" r:id="rId10"/>
    <p:sldId id="335" r:id="rId11"/>
    <p:sldId id="337" r:id="rId12"/>
    <p:sldId id="336" r:id="rId13"/>
    <p:sldId id="338" r:id="rId14"/>
    <p:sldId id="339" r:id="rId15"/>
    <p:sldId id="340" r:id="rId16"/>
    <p:sldId id="341" r:id="rId17"/>
    <p:sldId id="342" r:id="rId18"/>
    <p:sldId id="343" r:id="rId19"/>
    <p:sldId id="344" r:id="rId20"/>
    <p:sldId id="346" r:id="rId21"/>
    <p:sldId id="34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4JByCofj5WM3qa+jgK8A==" hashData="TzwocDqv2AE/2/jhjb2T9o+A0l6KvcKIJ11TgAVr/CP7T6HMJnZ2Ici+XRkgg5viRkMrYpqhOE6+m1NZvQRJG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E40524"/>
    <a:srgbClr val="FF6702"/>
    <a:srgbClr val="7D7D8F"/>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4" autoAdjust="0"/>
    <p:restoredTop sz="94662"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18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0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- 4: </a:t>
            </a:r>
            <a:r>
              <a:rPr lang="en-US" sz="1800" baseline="0" noProof="1">
                <a:solidFill>
                  <a:schemeClr val="lt1"/>
                </a:solidFill>
                <a:latin typeface="+mn-lt"/>
                <a:ea typeface="+mn-ea"/>
                <a:cs typeface="+mn-cs"/>
              </a:rPr>
              <a:t>File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dirty="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Dr. </a:t>
              </a:r>
              <a:r>
                <a:rPr lang="en-US" sz="2000" b="1" dirty="0" err="1"/>
                <a:t>Pradyumansinh</a:t>
              </a:r>
              <a:r>
                <a:rPr lang="en-US" sz="2000" b="1" dirty="0"/>
                <a:t> </a:t>
              </a:r>
              <a:r>
                <a:rPr lang="en-US" sz="2000" b="1" dirty="0" err="1"/>
                <a:t>Jadeja</a:t>
              </a:r>
              <a:endParaRPr lang="en-US" sz="2000" b="1" dirty="0"/>
            </a:p>
          </p:txBody>
        </p:sp>
        <p:sp>
          <p:nvSpPr>
            <p:cNvPr id="23" name="TextBox 22"/>
            <p:cNvSpPr txBox="1"/>
            <p:nvPr/>
          </p:nvSpPr>
          <p:spPr>
            <a:xfrm>
              <a:off x="297914" y="5225106"/>
              <a:ext cx="3816885" cy="646331"/>
            </a:xfrm>
            <a:prstGeom prst="rect">
              <a:avLst/>
            </a:prstGeom>
            <a:noFill/>
          </p:spPr>
          <p:txBody>
            <a:bodyPr wrap="square" rtlCol="0">
              <a:spAutoFit/>
            </a:bodyPr>
            <a:lstStyle/>
            <a:p>
              <a:r>
                <a:rPr lang="en-US" dirty="0"/>
                <a:t>     9879461848</a:t>
              </a:r>
            </a:p>
            <a:p>
              <a:r>
                <a:rPr lang="en-US" dirty="0"/>
                <a:t>     pradyuman.jadeja@darshan.ac.in</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3A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59595B"/>
                  </a:solidFill>
                </a:endParaRPr>
              </a:p>
            </p:txBody>
          </p:sp>
          <p:grpSp>
            <p:nvGrpSpPr>
              <p:cNvPr id="47" name="Group 46"/>
              <p:cNvGrpSpPr/>
              <p:nvPr/>
            </p:nvGrpSpPr>
            <p:grpSpPr>
              <a:xfrm>
                <a:off x="-14748" y="986564"/>
                <a:ext cx="4014973" cy="1115763"/>
                <a:chOff x="-19391" y="1011603"/>
                <a:chExt cx="5278947" cy="1115763"/>
              </a:xfrm>
            </p:grpSpPr>
            <p:sp>
              <p:nvSpPr>
                <p:cNvPr id="51" name="Pentagon 50"/>
                <p:cNvSpPr/>
                <p:nvPr/>
              </p:nvSpPr>
              <p:spPr>
                <a:xfrm>
                  <a:off x="-19391" y="1011603"/>
                  <a:ext cx="5278947" cy="1075928"/>
                </a:xfrm>
                <a:prstGeom prst="homePlate">
                  <a:avLst/>
                </a:prstGeom>
                <a:solidFill>
                  <a:srgbClr val="03A9F4"/>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50148"/>
                  <a:ext cx="4181886" cy="1077218"/>
                </a:xfrm>
                <a:prstGeom prst="rect">
                  <a:avLst/>
                </a:prstGeom>
                <a:noFill/>
              </p:spPr>
              <p:txBody>
                <a:bodyPr wrap="square" rtlCol="0" anchor="ctr">
                  <a:spAutoFit/>
                </a:bodyPr>
                <a:lstStyle/>
                <a:p>
                  <a:r>
                    <a:rPr lang="en-US" sz="3200" b="1" dirty="0">
                      <a:solidFill>
                        <a:schemeClr val="bg1"/>
                      </a:solidFill>
                      <a:ea typeface="Open Sans Light" panose="020B0306030504020204" pitchFamily="34" charset="0"/>
                      <a:cs typeface="Open Sans Light" panose="020B0306030504020204" pitchFamily="34" charset="0"/>
                    </a:rPr>
                    <a:t>3130702</a:t>
                  </a:r>
                </a:p>
                <a:p>
                  <a:r>
                    <a:rPr lang="en-US" sz="3200" b="1" dirty="0">
                      <a:solidFill>
                        <a:schemeClr val="bg1"/>
                      </a:solidFill>
                      <a:ea typeface="Open Sans Light" panose="020B0306030504020204" pitchFamily="34" charset="0"/>
                      <a:cs typeface="Open Sans Light" panose="020B0306030504020204" pitchFamily="34" charset="0"/>
                    </a:rPr>
                    <a:t>Data Structure</a:t>
                  </a:r>
                </a:p>
              </p:txBody>
            </p:sp>
          </p:grpSp>
          <p:sp>
            <p:nvSpPr>
              <p:cNvPr id="48" name="TextBox 47"/>
              <p:cNvSpPr txBox="1"/>
              <p:nvPr/>
            </p:nvSpPr>
            <p:spPr>
              <a:xfrm>
                <a:off x="143141" y="2577405"/>
                <a:ext cx="5495659" cy="1384995"/>
              </a:xfrm>
              <a:prstGeom prst="rect">
                <a:avLst/>
              </a:prstGeom>
              <a:noFill/>
            </p:spPr>
            <p:txBody>
              <a:bodyPr wrap="square" rtlCol="0">
                <a:spAutoFit/>
              </a:bodyPr>
              <a:lstStyle/>
              <a:p>
                <a:r>
                  <a:rPr lang="en-US" sz="4400" b="1" dirty="0">
                    <a:solidFill>
                      <a:schemeClr val="bg1"/>
                    </a:solidFill>
                    <a:ea typeface="Open Sans Bold" panose="020B0806030504020204" pitchFamily="34" charset="0"/>
                    <a:cs typeface="Open Sans Bold" panose="020B0806030504020204" pitchFamily="34" charset="0"/>
                  </a:rPr>
                  <a:t>Unit - 4</a:t>
                </a:r>
                <a:br>
                  <a:rPr lang="en-US" sz="6000" b="1" dirty="0">
                    <a:solidFill>
                      <a:schemeClr val="bg1"/>
                    </a:solidFill>
                    <a:ea typeface="Open Sans Bold" panose="020B0806030504020204" pitchFamily="34" charset="0"/>
                    <a:cs typeface="Open Sans Bold" panose="020B0806030504020204" pitchFamily="34" charset="0"/>
                  </a:rPr>
                </a:br>
                <a:r>
                  <a:rPr lang="en-US" sz="4000" b="1" dirty="0">
                    <a:solidFill>
                      <a:schemeClr val="bg1"/>
                    </a:solidFill>
                    <a:ea typeface="Open Sans Bold" panose="020B0806030504020204" pitchFamily="34" charset="0"/>
                    <a:cs typeface="Open Sans Bold" panose="020B0806030504020204" pitchFamily="34" charset="0"/>
                  </a:rPr>
                  <a:t>File</a:t>
                </a:r>
                <a:endParaRPr lang="en-US" sz="30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8" name="Picture 2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68751" y="1622764"/>
            <a:ext cx="2681730" cy="2882859"/>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5170" y="20582"/>
            <a:ext cx="1125651" cy="1602182"/>
          </a:xfrm>
          <a:prstGeom prst="rect">
            <a:avLst/>
          </a:prstGeom>
        </p:spPr>
      </p:pic>
    </p:spTree>
    <p:extLst>
      <p:ext uri="{BB962C8B-B14F-4D97-AF65-F5344CB8AC3E}">
        <p14:creationId xmlns:p14="http://schemas.microsoft.com/office/powerpoint/2010/main" val="39001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pPr>
              <a:buClr>
                <a:schemeClr val="tx1"/>
              </a:buClr>
            </a:pPr>
            <a:r>
              <a:rPr lang="en-US" b="1" dirty="0">
                <a:solidFill>
                  <a:srgbClr val="FF0000"/>
                </a:solidFill>
              </a:rPr>
              <a:t>Indexing </a:t>
            </a:r>
            <a:r>
              <a:rPr lang="en-US" dirty="0"/>
              <a:t>is </a:t>
            </a:r>
            <a:r>
              <a:rPr lang="en-US" b="1" dirty="0">
                <a:solidFill>
                  <a:srgbClr val="FF0000"/>
                </a:solidFill>
              </a:rPr>
              <a:t>used</a:t>
            </a:r>
            <a:r>
              <a:rPr lang="en-US" dirty="0">
                <a:solidFill>
                  <a:srgbClr val="FF0000"/>
                </a:solidFill>
              </a:rPr>
              <a:t> </a:t>
            </a:r>
            <a:r>
              <a:rPr lang="en-US" dirty="0"/>
              <a:t>to </a:t>
            </a:r>
            <a:r>
              <a:rPr lang="en-US" b="1" dirty="0">
                <a:solidFill>
                  <a:srgbClr val="FF0000"/>
                </a:solidFill>
              </a:rPr>
              <a:t>speed</a:t>
            </a:r>
            <a:r>
              <a:rPr lang="en-US" dirty="0">
                <a:solidFill>
                  <a:srgbClr val="FF0000"/>
                </a:solidFill>
              </a:rPr>
              <a:t> </a:t>
            </a:r>
            <a:r>
              <a:rPr lang="en-US" dirty="0"/>
              <a:t>up </a:t>
            </a:r>
            <a:r>
              <a:rPr lang="en-US" b="1" dirty="0">
                <a:solidFill>
                  <a:srgbClr val="FF0000"/>
                </a:solidFill>
              </a:rPr>
              <a:t>retrieval</a:t>
            </a:r>
            <a:r>
              <a:rPr lang="en-US" dirty="0">
                <a:solidFill>
                  <a:srgbClr val="FF0000"/>
                </a:solidFill>
              </a:rPr>
              <a:t> </a:t>
            </a:r>
            <a:r>
              <a:rPr lang="en-US" dirty="0"/>
              <a:t>of records.</a:t>
            </a:r>
          </a:p>
          <a:p>
            <a:pPr>
              <a:buClr>
                <a:schemeClr val="tx1"/>
              </a:buClr>
            </a:pPr>
            <a:r>
              <a:rPr lang="en-US" dirty="0"/>
              <a:t>It is done with the help of a </a:t>
            </a:r>
            <a:r>
              <a:rPr lang="en-US" b="1" dirty="0">
                <a:solidFill>
                  <a:srgbClr val="FF0000"/>
                </a:solidFill>
              </a:rPr>
              <a:t>separate sequential file</a:t>
            </a:r>
            <a:r>
              <a:rPr lang="en-US" dirty="0"/>
              <a:t>. </a:t>
            </a:r>
          </a:p>
          <a:p>
            <a:pPr>
              <a:buClr>
                <a:schemeClr val="tx1"/>
              </a:buClr>
            </a:pPr>
            <a:r>
              <a:rPr lang="en-US" b="1" dirty="0">
                <a:solidFill>
                  <a:srgbClr val="FF0000"/>
                </a:solidFill>
              </a:rPr>
              <a:t>Each record</a:t>
            </a:r>
            <a:r>
              <a:rPr lang="en-US" dirty="0"/>
              <a:t> of in the </a:t>
            </a:r>
            <a:r>
              <a:rPr lang="en-US" b="1" dirty="0">
                <a:solidFill>
                  <a:srgbClr val="FF0000"/>
                </a:solidFill>
              </a:rPr>
              <a:t>index file</a:t>
            </a:r>
            <a:r>
              <a:rPr lang="en-US" dirty="0"/>
              <a:t> consists of two fields, a key field and a pointer into the main file.</a:t>
            </a:r>
          </a:p>
          <a:p>
            <a:pPr>
              <a:buClr>
                <a:schemeClr val="tx1"/>
              </a:buClr>
            </a:pPr>
            <a:r>
              <a:rPr lang="en-US" dirty="0"/>
              <a:t>To </a:t>
            </a:r>
            <a:r>
              <a:rPr lang="en-US" b="1" dirty="0">
                <a:solidFill>
                  <a:srgbClr val="FF0000"/>
                </a:solidFill>
              </a:rPr>
              <a:t>find</a:t>
            </a:r>
            <a:r>
              <a:rPr lang="en-US" dirty="0">
                <a:solidFill>
                  <a:srgbClr val="FF0000"/>
                </a:solidFill>
              </a:rPr>
              <a:t> </a:t>
            </a:r>
            <a:r>
              <a:rPr lang="en-US" dirty="0"/>
              <a:t>a specific </a:t>
            </a:r>
            <a:r>
              <a:rPr lang="en-US" b="1" dirty="0">
                <a:solidFill>
                  <a:srgbClr val="FF0000"/>
                </a:solidFill>
              </a:rPr>
              <a:t>record</a:t>
            </a:r>
            <a:r>
              <a:rPr lang="en-US" dirty="0">
                <a:solidFill>
                  <a:srgbClr val="FF0000"/>
                </a:solidFill>
              </a:rPr>
              <a:t> </a:t>
            </a:r>
            <a:r>
              <a:rPr lang="en-US" dirty="0"/>
              <a:t>for the given </a:t>
            </a:r>
            <a:r>
              <a:rPr lang="en-US" b="1" dirty="0">
                <a:solidFill>
                  <a:srgbClr val="FF0000"/>
                </a:solidFill>
              </a:rPr>
              <a:t>key value</a:t>
            </a:r>
            <a:r>
              <a:rPr lang="en-US" dirty="0"/>
              <a:t>, </a:t>
            </a:r>
            <a:r>
              <a:rPr lang="en-US" b="1" dirty="0">
                <a:solidFill>
                  <a:srgbClr val="FF0000"/>
                </a:solidFill>
              </a:rPr>
              <a:t>index</a:t>
            </a:r>
            <a:r>
              <a:rPr lang="en-US" dirty="0">
                <a:solidFill>
                  <a:srgbClr val="FF0000"/>
                </a:solidFill>
              </a:rPr>
              <a:t> </a:t>
            </a:r>
            <a:r>
              <a:rPr lang="en-US" dirty="0"/>
              <a:t>is </a:t>
            </a:r>
            <a:r>
              <a:rPr lang="en-US" b="1" dirty="0">
                <a:solidFill>
                  <a:srgbClr val="FF0000"/>
                </a:solidFill>
              </a:rPr>
              <a:t>searched</a:t>
            </a:r>
            <a:r>
              <a:rPr lang="en-US" dirty="0">
                <a:solidFill>
                  <a:srgbClr val="FF0000"/>
                </a:solidFill>
              </a:rPr>
              <a:t> </a:t>
            </a:r>
            <a:r>
              <a:rPr lang="en-US" dirty="0"/>
              <a:t>for the given key value.</a:t>
            </a:r>
          </a:p>
          <a:p>
            <a:pPr>
              <a:buClr>
                <a:schemeClr val="tx1"/>
              </a:buClr>
            </a:pPr>
            <a:r>
              <a:rPr lang="en-US" b="1" dirty="0">
                <a:solidFill>
                  <a:srgbClr val="FF0000"/>
                </a:solidFill>
              </a:rPr>
              <a:t>Binary search </a:t>
            </a:r>
            <a:r>
              <a:rPr lang="en-US" dirty="0"/>
              <a:t>can </a:t>
            </a:r>
            <a:r>
              <a:rPr lang="en-US" b="1" dirty="0">
                <a:solidFill>
                  <a:srgbClr val="FF0000"/>
                </a:solidFill>
              </a:rPr>
              <a:t>used</a:t>
            </a:r>
            <a:r>
              <a:rPr lang="en-US" dirty="0">
                <a:solidFill>
                  <a:srgbClr val="FF0000"/>
                </a:solidFill>
              </a:rPr>
              <a:t> </a:t>
            </a:r>
            <a:r>
              <a:rPr lang="en-US" dirty="0"/>
              <a:t>to search in </a:t>
            </a:r>
            <a:r>
              <a:rPr lang="en-US" b="1" dirty="0">
                <a:solidFill>
                  <a:srgbClr val="FF0000"/>
                </a:solidFill>
              </a:rPr>
              <a:t>index file</a:t>
            </a:r>
            <a:r>
              <a:rPr lang="en-US" dirty="0"/>
              <a:t>. After getting the address of record from index file, the record in main file can easily be retrieved.</a:t>
            </a:r>
          </a:p>
        </p:txBody>
      </p:sp>
    </p:spTree>
    <p:extLst>
      <p:ext uri="{BB962C8B-B14F-4D97-AF65-F5344CB8AC3E}">
        <p14:creationId xmlns:p14="http://schemas.microsoft.com/office/powerpoint/2010/main" val="232528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graphicFrame>
        <p:nvGraphicFramePr>
          <p:cNvPr id="4" name="Table 3"/>
          <p:cNvGraphicFramePr>
            <a:graphicFrameLocks noGrp="1"/>
          </p:cNvGraphicFramePr>
          <p:nvPr>
            <p:extLst>
              <p:ext uri="{D42A27DB-BD31-4B8C-83A1-F6EECF244321}">
                <p14:modId xmlns:p14="http://schemas.microsoft.com/office/powerpoint/2010/main" val="1790019919"/>
              </p:ext>
            </p:extLst>
          </p:nvPr>
        </p:nvGraphicFramePr>
        <p:xfrm>
          <a:off x="4321779" y="1431384"/>
          <a:ext cx="4531489" cy="4114800"/>
        </p:xfrm>
        <a:graphic>
          <a:graphicData uri="http://schemas.openxmlformats.org/drawingml/2006/table">
            <a:tbl>
              <a:tblPr firstRow="1" bandRow="1">
                <a:tableStyleId>{5C22544A-7EE6-4342-B048-85BDC9FD1C3A}</a:tableStyleId>
              </a:tblPr>
              <a:tblGrid>
                <a:gridCol w="1448118">
                  <a:extLst>
                    <a:ext uri="{9D8B030D-6E8A-4147-A177-3AD203B41FA5}">
                      <a16:colId xmlns:a16="http://schemas.microsoft.com/office/drawing/2014/main" val="20000"/>
                    </a:ext>
                  </a:extLst>
                </a:gridCol>
                <a:gridCol w="1242759">
                  <a:extLst>
                    <a:ext uri="{9D8B030D-6E8A-4147-A177-3AD203B41FA5}">
                      <a16:colId xmlns:a16="http://schemas.microsoft.com/office/drawing/2014/main" val="20001"/>
                    </a:ext>
                  </a:extLst>
                </a:gridCol>
                <a:gridCol w="798259">
                  <a:extLst>
                    <a:ext uri="{9D8B030D-6E8A-4147-A177-3AD203B41FA5}">
                      <a16:colId xmlns:a16="http://schemas.microsoft.com/office/drawing/2014/main" val="20002"/>
                    </a:ext>
                  </a:extLst>
                </a:gridCol>
                <a:gridCol w="1042353">
                  <a:extLst>
                    <a:ext uri="{9D8B030D-6E8A-4147-A177-3AD203B41FA5}">
                      <a16:colId xmlns:a16="http://schemas.microsoft.com/office/drawing/2014/main" val="20003"/>
                    </a:ext>
                  </a:extLst>
                </a:gridCol>
              </a:tblGrid>
              <a:tr h="370840">
                <a:tc>
                  <a:txBody>
                    <a:bodyPr/>
                    <a:lstStyle/>
                    <a:p>
                      <a:r>
                        <a:rPr lang="en-US" sz="2400" dirty="0"/>
                        <a:t>Name</a:t>
                      </a:r>
                    </a:p>
                  </a:txBody>
                  <a:tcPr/>
                </a:tc>
                <a:tc>
                  <a:txBody>
                    <a:bodyPr/>
                    <a:lstStyle/>
                    <a:p>
                      <a:r>
                        <a:rPr lang="en-US" sz="2400" dirty="0"/>
                        <a:t>Roll No.</a:t>
                      </a:r>
                    </a:p>
                  </a:txBody>
                  <a:tcPr/>
                </a:tc>
                <a:tc>
                  <a:txBody>
                    <a:bodyPr/>
                    <a:lstStyle/>
                    <a:p>
                      <a:r>
                        <a:rPr lang="en-US" sz="2400" dirty="0"/>
                        <a:t>Year</a:t>
                      </a:r>
                    </a:p>
                  </a:txBody>
                  <a:tcPr/>
                </a:tc>
                <a:tc>
                  <a:txBody>
                    <a:bodyPr/>
                    <a:lstStyle/>
                    <a:p>
                      <a:r>
                        <a:rPr lang="en-US" sz="2400" dirty="0"/>
                        <a:t>Marks</a:t>
                      </a:r>
                    </a:p>
                  </a:txBody>
                  <a:tcPr/>
                </a:tc>
                <a:extLst>
                  <a:ext uri="{0D108BD9-81ED-4DB2-BD59-A6C34878D82A}">
                    <a16:rowId xmlns:a16="http://schemas.microsoft.com/office/drawing/2014/main" val="10000"/>
                  </a:ext>
                </a:extLst>
              </a:tr>
              <a:tr h="370840">
                <a:tc>
                  <a:txBody>
                    <a:bodyPr/>
                    <a:lstStyle/>
                    <a:p>
                      <a:r>
                        <a:rPr lang="en-US" sz="2400" dirty="0"/>
                        <a:t>AMIT</a:t>
                      </a:r>
                    </a:p>
                  </a:txBody>
                  <a:tcPr/>
                </a:tc>
                <a:tc>
                  <a:txBody>
                    <a:bodyPr/>
                    <a:lstStyle/>
                    <a:p>
                      <a:r>
                        <a:rPr lang="en-US" sz="2400" dirty="0"/>
                        <a:t>1010</a:t>
                      </a:r>
                    </a:p>
                  </a:txBody>
                  <a:tcPr/>
                </a:tc>
                <a:tc>
                  <a:txBody>
                    <a:bodyPr/>
                    <a:lstStyle/>
                    <a:p>
                      <a:r>
                        <a:rPr lang="en-IN" sz="2400" dirty="0"/>
                        <a:t>1</a:t>
                      </a:r>
                      <a:endParaRPr lang="en-US" sz="2400" dirty="0"/>
                    </a:p>
                  </a:txBody>
                  <a:tcPr/>
                </a:tc>
                <a:tc>
                  <a:txBody>
                    <a:bodyPr/>
                    <a:lstStyle/>
                    <a:p>
                      <a:r>
                        <a:rPr lang="en-IN" sz="2400" dirty="0"/>
                        <a:t>82</a:t>
                      </a:r>
                      <a:endParaRPr lang="en-US" sz="2400" dirty="0"/>
                    </a:p>
                  </a:txBody>
                  <a:tcPr/>
                </a:tc>
                <a:extLst>
                  <a:ext uri="{0D108BD9-81ED-4DB2-BD59-A6C34878D82A}">
                    <a16:rowId xmlns:a16="http://schemas.microsoft.com/office/drawing/2014/main" val="10001"/>
                  </a:ext>
                </a:extLst>
              </a:tr>
              <a:tr h="370840">
                <a:tc>
                  <a:txBody>
                    <a:bodyPr/>
                    <a:lstStyle/>
                    <a:p>
                      <a:r>
                        <a:rPr lang="en-US" sz="2400" dirty="0"/>
                        <a:t>KALPESH</a:t>
                      </a:r>
                    </a:p>
                  </a:txBody>
                  <a:tcPr/>
                </a:tc>
                <a:tc>
                  <a:txBody>
                    <a:bodyPr/>
                    <a:lstStyle/>
                    <a:p>
                      <a:r>
                        <a:rPr lang="en-US" sz="2400" dirty="0"/>
                        <a:t>1016</a:t>
                      </a:r>
                    </a:p>
                  </a:txBody>
                  <a:tcPr/>
                </a:tc>
                <a:tc>
                  <a:txBody>
                    <a:bodyPr/>
                    <a:lstStyle/>
                    <a:p>
                      <a:r>
                        <a:rPr lang="en-IN" sz="2400" dirty="0"/>
                        <a:t>1</a:t>
                      </a:r>
                      <a:endParaRPr lang="en-US" sz="2400" dirty="0"/>
                    </a:p>
                  </a:txBody>
                  <a:tcPr/>
                </a:tc>
                <a:tc>
                  <a:txBody>
                    <a:bodyPr/>
                    <a:lstStyle/>
                    <a:p>
                      <a:r>
                        <a:rPr lang="en-IN" sz="2400" dirty="0"/>
                        <a:t>54</a:t>
                      </a:r>
                      <a:endParaRPr lang="en-US" sz="2400" dirty="0"/>
                    </a:p>
                  </a:txBody>
                  <a:tcPr/>
                </a:tc>
                <a:extLst>
                  <a:ext uri="{0D108BD9-81ED-4DB2-BD59-A6C34878D82A}">
                    <a16:rowId xmlns:a16="http://schemas.microsoft.com/office/drawing/2014/main" val="10002"/>
                  </a:ext>
                </a:extLst>
              </a:tr>
              <a:tr h="370840">
                <a:tc>
                  <a:txBody>
                    <a:bodyPr/>
                    <a:lstStyle/>
                    <a:p>
                      <a:r>
                        <a:rPr lang="en-US" sz="2400" dirty="0"/>
                        <a:t>JITENDRA</a:t>
                      </a:r>
                    </a:p>
                  </a:txBody>
                  <a:tcPr/>
                </a:tc>
                <a:tc>
                  <a:txBody>
                    <a:bodyPr/>
                    <a:lstStyle/>
                    <a:p>
                      <a:r>
                        <a:rPr lang="en-US" sz="2400" dirty="0"/>
                        <a:t>1000</a:t>
                      </a:r>
                    </a:p>
                  </a:txBody>
                  <a:tcPr/>
                </a:tc>
                <a:tc>
                  <a:txBody>
                    <a:bodyPr/>
                    <a:lstStyle/>
                    <a:p>
                      <a:r>
                        <a:rPr lang="en-IN" sz="2400" dirty="0"/>
                        <a:t>1</a:t>
                      </a:r>
                      <a:endParaRPr lang="en-US" sz="2400" dirty="0"/>
                    </a:p>
                  </a:txBody>
                  <a:tcPr/>
                </a:tc>
                <a:tc>
                  <a:txBody>
                    <a:bodyPr/>
                    <a:lstStyle/>
                    <a:p>
                      <a:r>
                        <a:rPr lang="en-IN" sz="2400" dirty="0"/>
                        <a:t>75</a:t>
                      </a:r>
                      <a:endParaRPr lang="en-US" sz="2400" dirty="0"/>
                    </a:p>
                  </a:txBody>
                  <a:tcPr/>
                </a:tc>
                <a:extLst>
                  <a:ext uri="{0D108BD9-81ED-4DB2-BD59-A6C34878D82A}">
                    <a16:rowId xmlns:a16="http://schemas.microsoft.com/office/drawing/2014/main" val="10003"/>
                  </a:ext>
                </a:extLst>
              </a:tr>
              <a:tr h="370840">
                <a:tc>
                  <a:txBody>
                    <a:bodyPr/>
                    <a:lstStyle/>
                    <a:p>
                      <a:r>
                        <a:rPr lang="en-US" sz="2400" dirty="0"/>
                        <a:t>RAVI</a:t>
                      </a:r>
                    </a:p>
                  </a:txBody>
                  <a:tcPr/>
                </a:tc>
                <a:tc>
                  <a:txBody>
                    <a:bodyPr/>
                    <a:lstStyle/>
                    <a:p>
                      <a:r>
                        <a:rPr lang="en-US" sz="2400" dirty="0"/>
                        <a:t>1012</a:t>
                      </a:r>
                    </a:p>
                  </a:txBody>
                  <a:tcPr/>
                </a:tc>
                <a:tc>
                  <a:txBody>
                    <a:bodyPr/>
                    <a:lstStyle/>
                    <a:p>
                      <a:r>
                        <a:rPr lang="en-IN" sz="2400" dirty="0"/>
                        <a:t>1</a:t>
                      </a:r>
                      <a:endParaRPr lang="en-US" sz="2400" dirty="0"/>
                    </a:p>
                  </a:txBody>
                  <a:tcPr/>
                </a:tc>
                <a:tc>
                  <a:txBody>
                    <a:bodyPr/>
                    <a:lstStyle/>
                    <a:p>
                      <a:r>
                        <a:rPr lang="en-IN" sz="2400" dirty="0"/>
                        <a:t>79</a:t>
                      </a:r>
                      <a:endParaRPr lang="en-US" sz="2400" dirty="0"/>
                    </a:p>
                  </a:txBody>
                  <a:tcPr/>
                </a:tc>
                <a:extLst>
                  <a:ext uri="{0D108BD9-81ED-4DB2-BD59-A6C34878D82A}">
                    <a16:rowId xmlns:a16="http://schemas.microsoft.com/office/drawing/2014/main" val="10004"/>
                  </a:ext>
                </a:extLst>
              </a:tr>
              <a:tr h="370840">
                <a:tc>
                  <a:txBody>
                    <a:bodyPr/>
                    <a:lstStyle/>
                    <a:p>
                      <a:r>
                        <a:rPr lang="en-US" sz="2400" dirty="0"/>
                        <a:t>NILESH</a:t>
                      </a:r>
                    </a:p>
                  </a:txBody>
                  <a:tcPr/>
                </a:tc>
                <a:tc>
                  <a:txBody>
                    <a:bodyPr/>
                    <a:lstStyle/>
                    <a:p>
                      <a:r>
                        <a:rPr lang="en-US" sz="2400" dirty="0"/>
                        <a:t>1089</a:t>
                      </a:r>
                    </a:p>
                  </a:txBody>
                  <a:tcPr/>
                </a:tc>
                <a:tc>
                  <a:txBody>
                    <a:bodyPr/>
                    <a:lstStyle/>
                    <a:p>
                      <a:r>
                        <a:rPr lang="en-US" sz="2400" dirty="0"/>
                        <a:t>1</a:t>
                      </a:r>
                    </a:p>
                  </a:txBody>
                  <a:tcPr/>
                </a:tc>
                <a:tc>
                  <a:txBody>
                    <a:bodyPr/>
                    <a:lstStyle/>
                    <a:p>
                      <a:r>
                        <a:rPr lang="en-US" sz="2400" dirty="0"/>
                        <a:t>85</a:t>
                      </a:r>
                    </a:p>
                  </a:txBody>
                  <a:tcPr/>
                </a:tc>
                <a:extLst>
                  <a:ext uri="{0D108BD9-81ED-4DB2-BD59-A6C34878D82A}">
                    <a16:rowId xmlns:a16="http://schemas.microsoft.com/office/drawing/2014/main" val="10005"/>
                  </a:ext>
                </a:extLst>
              </a:tr>
              <a:tr h="370840">
                <a:tc>
                  <a:txBody>
                    <a:bodyPr/>
                    <a:lstStyle/>
                    <a:p>
                      <a:r>
                        <a:rPr lang="en-US" sz="2400" dirty="0"/>
                        <a:t>NITIN</a:t>
                      </a:r>
                    </a:p>
                  </a:txBody>
                  <a:tcPr/>
                </a:tc>
                <a:tc>
                  <a:txBody>
                    <a:bodyPr/>
                    <a:lstStyle/>
                    <a:p>
                      <a:r>
                        <a:rPr lang="en-US" sz="2400" dirty="0"/>
                        <a:t>1100</a:t>
                      </a:r>
                    </a:p>
                  </a:txBody>
                  <a:tcPr/>
                </a:tc>
                <a:tc>
                  <a:txBody>
                    <a:bodyPr/>
                    <a:lstStyle/>
                    <a:p>
                      <a:r>
                        <a:rPr lang="en-US" sz="2400" dirty="0"/>
                        <a:t>1</a:t>
                      </a:r>
                    </a:p>
                  </a:txBody>
                  <a:tcPr/>
                </a:tc>
                <a:tc>
                  <a:txBody>
                    <a:bodyPr/>
                    <a:lstStyle/>
                    <a:p>
                      <a:r>
                        <a:rPr lang="en-US" sz="2400" dirty="0"/>
                        <a:t>98</a:t>
                      </a:r>
                    </a:p>
                  </a:txBody>
                  <a:tcPr/>
                </a:tc>
                <a:extLst>
                  <a:ext uri="{0D108BD9-81ED-4DB2-BD59-A6C34878D82A}">
                    <a16:rowId xmlns:a16="http://schemas.microsoft.com/office/drawing/2014/main" val="10006"/>
                  </a:ext>
                </a:extLst>
              </a:tr>
              <a:tr h="370840">
                <a:tc>
                  <a:txBody>
                    <a:bodyPr/>
                    <a:lstStyle/>
                    <a:p>
                      <a:r>
                        <a:rPr lang="en-US" sz="2400" dirty="0"/>
                        <a:t>JAYESH</a:t>
                      </a:r>
                    </a:p>
                  </a:txBody>
                  <a:tcPr/>
                </a:tc>
                <a:tc>
                  <a:txBody>
                    <a:bodyPr/>
                    <a:lstStyle/>
                    <a:p>
                      <a:r>
                        <a:rPr lang="en-US" sz="2400" dirty="0"/>
                        <a:t>1200</a:t>
                      </a:r>
                    </a:p>
                  </a:txBody>
                  <a:tcPr/>
                </a:tc>
                <a:tc>
                  <a:txBody>
                    <a:bodyPr/>
                    <a:lstStyle/>
                    <a:p>
                      <a:r>
                        <a:rPr lang="en-US" sz="2400" dirty="0"/>
                        <a:t>1</a:t>
                      </a:r>
                    </a:p>
                  </a:txBody>
                  <a:tcPr/>
                </a:tc>
                <a:tc>
                  <a:txBody>
                    <a:bodyPr/>
                    <a:lstStyle/>
                    <a:p>
                      <a:r>
                        <a:rPr lang="en-US" sz="2400" dirty="0"/>
                        <a:t>99</a:t>
                      </a:r>
                    </a:p>
                  </a:txBody>
                  <a:tcPr/>
                </a:tc>
                <a:extLst>
                  <a:ext uri="{0D108BD9-81ED-4DB2-BD59-A6C34878D82A}">
                    <a16:rowId xmlns:a16="http://schemas.microsoft.com/office/drawing/2014/main" val="10007"/>
                  </a:ext>
                </a:extLst>
              </a:tr>
              <a:tr h="370840">
                <a:tc>
                  <a:txBody>
                    <a:bodyPr/>
                    <a:lstStyle/>
                    <a:p>
                      <a:r>
                        <a:rPr lang="en-US" sz="2400" dirty="0"/>
                        <a:t>UMESH</a:t>
                      </a:r>
                    </a:p>
                  </a:txBody>
                  <a:tcPr/>
                </a:tc>
                <a:tc>
                  <a:txBody>
                    <a:bodyPr/>
                    <a:lstStyle/>
                    <a:p>
                      <a:r>
                        <a:rPr lang="en-US" sz="2400" dirty="0"/>
                        <a:t>1009</a:t>
                      </a:r>
                    </a:p>
                  </a:txBody>
                  <a:tcPr/>
                </a:tc>
                <a:tc>
                  <a:txBody>
                    <a:bodyPr/>
                    <a:lstStyle/>
                    <a:p>
                      <a:r>
                        <a:rPr lang="en-US" sz="2400" dirty="0"/>
                        <a:t>1</a:t>
                      </a:r>
                    </a:p>
                  </a:txBody>
                  <a:tcPr/>
                </a:tc>
                <a:tc>
                  <a:txBody>
                    <a:bodyPr/>
                    <a:lstStyle/>
                    <a:p>
                      <a:r>
                        <a:rPr lang="en-US" sz="2400" dirty="0"/>
                        <a:t>74</a:t>
                      </a: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43626975"/>
              </p:ext>
            </p:extLst>
          </p:nvPr>
        </p:nvGraphicFramePr>
        <p:xfrm>
          <a:off x="306926" y="1431384"/>
          <a:ext cx="1307342" cy="4114800"/>
        </p:xfrm>
        <a:graphic>
          <a:graphicData uri="http://schemas.openxmlformats.org/drawingml/2006/table">
            <a:tbl>
              <a:tblPr firstRow="1" bandRow="1">
                <a:tableStyleId>{21E4AEA4-8DFA-4A89-87EB-49C32662AFE0}</a:tableStyleId>
              </a:tblPr>
              <a:tblGrid>
                <a:gridCol w="978980">
                  <a:extLst>
                    <a:ext uri="{9D8B030D-6E8A-4147-A177-3AD203B41FA5}">
                      <a16:colId xmlns:a16="http://schemas.microsoft.com/office/drawing/2014/main" val="20000"/>
                    </a:ext>
                  </a:extLst>
                </a:gridCol>
                <a:gridCol w="328362">
                  <a:extLst>
                    <a:ext uri="{9D8B030D-6E8A-4147-A177-3AD203B41FA5}">
                      <a16:colId xmlns:a16="http://schemas.microsoft.com/office/drawing/2014/main" val="20001"/>
                    </a:ext>
                  </a:extLst>
                </a:gridCol>
              </a:tblGrid>
              <a:tr h="370840">
                <a:tc>
                  <a:txBody>
                    <a:bodyPr/>
                    <a:lstStyle/>
                    <a:p>
                      <a:r>
                        <a:rPr lang="en-US" sz="2400" dirty="0" err="1"/>
                        <a:t>Keyc</a:t>
                      </a:r>
                      <a:endParaRPr lang="en-US" sz="2400" dirty="0"/>
                    </a:p>
                  </a:txBody>
                  <a:tcPr/>
                </a:tc>
                <a:tc>
                  <a:txBody>
                    <a:bodyPr/>
                    <a:lstStyle/>
                    <a:p>
                      <a:endParaRPr lang="en-US" sz="2400" dirty="0"/>
                    </a:p>
                  </a:txBody>
                  <a:tcPr/>
                </a:tc>
                <a:extLst>
                  <a:ext uri="{0D108BD9-81ED-4DB2-BD59-A6C34878D82A}">
                    <a16:rowId xmlns:a16="http://schemas.microsoft.com/office/drawing/2014/main" val="10000"/>
                  </a:ext>
                </a:extLst>
              </a:tr>
              <a:tr h="370840">
                <a:tc>
                  <a:txBody>
                    <a:bodyPr/>
                    <a:lstStyle/>
                    <a:p>
                      <a:r>
                        <a:rPr lang="en-US" sz="2400" dirty="0"/>
                        <a:t>1000</a:t>
                      </a:r>
                    </a:p>
                  </a:txBody>
                  <a:tcPr/>
                </a:tc>
                <a:tc>
                  <a:txBody>
                    <a:bodyPr/>
                    <a:lstStyle/>
                    <a:p>
                      <a:endParaRPr lang="en-US" sz="2400" dirty="0"/>
                    </a:p>
                  </a:txBody>
                  <a:tcPr/>
                </a:tc>
                <a:extLst>
                  <a:ext uri="{0D108BD9-81ED-4DB2-BD59-A6C34878D82A}">
                    <a16:rowId xmlns:a16="http://schemas.microsoft.com/office/drawing/2014/main" val="10001"/>
                  </a:ext>
                </a:extLst>
              </a:tr>
              <a:tr h="370840">
                <a:tc>
                  <a:txBody>
                    <a:bodyPr/>
                    <a:lstStyle/>
                    <a:p>
                      <a:r>
                        <a:rPr lang="en-US" sz="2400" dirty="0"/>
                        <a:t>1009</a:t>
                      </a:r>
                    </a:p>
                  </a:txBody>
                  <a:tcPr/>
                </a:tc>
                <a:tc>
                  <a:txBody>
                    <a:bodyPr/>
                    <a:lstStyle/>
                    <a:p>
                      <a:endParaRPr lang="en-US" sz="2400" dirty="0"/>
                    </a:p>
                  </a:txBody>
                  <a:tcPr/>
                </a:tc>
                <a:extLst>
                  <a:ext uri="{0D108BD9-81ED-4DB2-BD59-A6C34878D82A}">
                    <a16:rowId xmlns:a16="http://schemas.microsoft.com/office/drawing/2014/main" val="10002"/>
                  </a:ext>
                </a:extLst>
              </a:tr>
              <a:tr h="370840">
                <a:tc>
                  <a:txBody>
                    <a:bodyPr/>
                    <a:lstStyle/>
                    <a:p>
                      <a:r>
                        <a:rPr lang="en-US" sz="2400" dirty="0"/>
                        <a:t>1010</a:t>
                      </a:r>
                    </a:p>
                  </a:txBody>
                  <a:tcPr/>
                </a:tc>
                <a:tc>
                  <a:txBody>
                    <a:bodyPr/>
                    <a:lstStyle/>
                    <a:p>
                      <a:endParaRPr lang="en-US" sz="2400" dirty="0"/>
                    </a:p>
                  </a:txBody>
                  <a:tcPr/>
                </a:tc>
                <a:extLst>
                  <a:ext uri="{0D108BD9-81ED-4DB2-BD59-A6C34878D82A}">
                    <a16:rowId xmlns:a16="http://schemas.microsoft.com/office/drawing/2014/main" val="10003"/>
                  </a:ext>
                </a:extLst>
              </a:tr>
              <a:tr h="370840">
                <a:tc>
                  <a:txBody>
                    <a:bodyPr/>
                    <a:lstStyle/>
                    <a:p>
                      <a:r>
                        <a:rPr lang="en-US" sz="2400" dirty="0"/>
                        <a:t>1012</a:t>
                      </a:r>
                    </a:p>
                  </a:txBody>
                  <a:tcPr/>
                </a:tc>
                <a:tc>
                  <a:txBody>
                    <a:bodyPr/>
                    <a:lstStyle/>
                    <a:p>
                      <a:endParaRPr lang="en-US" sz="2400" dirty="0"/>
                    </a:p>
                  </a:txBody>
                  <a:tcPr/>
                </a:tc>
                <a:extLst>
                  <a:ext uri="{0D108BD9-81ED-4DB2-BD59-A6C34878D82A}">
                    <a16:rowId xmlns:a16="http://schemas.microsoft.com/office/drawing/2014/main" val="10004"/>
                  </a:ext>
                </a:extLst>
              </a:tr>
              <a:tr h="370840">
                <a:tc>
                  <a:txBody>
                    <a:bodyPr/>
                    <a:lstStyle/>
                    <a:p>
                      <a:r>
                        <a:rPr lang="en-US" sz="2400" dirty="0"/>
                        <a:t>1016</a:t>
                      </a:r>
                    </a:p>
                  </a:txBody>
                  <a:tcPr/>
                </a:tc>
                <a:tc>
                  <a:txBody>
                    <a:bodyPr/>
                    <a:lstStyle/>
                    <a:p>
                      <a:endParaRPr lang="en-US" sz="2400" dirty="0"/>
                    </a:p>
                  </a:txBody>
                  <a:tcPr/>
                </a:tc>
                <a:extLst>
                  <a:ext uri="{0D108BD9-81ED-4DB2-BD59-A6C34878D82A}">
                    <a16:rowId xmlns:a16="http://schemas.microsoft.com/office/drawing/2014/main" val="10005"/>
                  </a:ext>
                </a:extLst>
              </a:tr>
              <a:tr h="370840">
                <a:tc>
                  <a:txBody>
                    <a:bodyPr/>
                    <a:lstStyle/>
                    <a:p>
                      <a:r>
                        <a:rPr lang="en-US" sz="2400" dirty="0"/>
                        <a:t>1089</a:t>
                      </a:r>
                    </a:p>
                  </a:txBody>
                  <a:tcPr/>
                </a:tc>
                <a:tc>
                  <a:txBody>
                    <a:bodyPr/>
                    <a:lstStyle/>
                    <a:p>
                      <a:endParaRPr lang="en-US" sz="2400" dirty="0"/>
                    </a:p>
                  </a:txBody>
                  <a:tcPr/>
                </a:tc>
                <a:extLst>
                  <a:ext uri="{0D108BD9-81ED-4DB2-BD59-A6C34878D82A}">
                    <a16:rowId xmlns:a16="http://schemas.microsoft.com/office/drawing/2014/main" val="10006"/>
                  </a:ext>
                </a:extLst>
              </a:tr>
              <a:tr h="370840">
                <a:tc>
                  <a:txBody>
                    <a:bodyPr/>
                    <a:lstStyle/>
                    <a:p>
                      <a:r>
                        <a:rPr lang="en-US" sz="2400" dirty="0"/>
                        <a:t>1100</a:t>
                      </a:r>
                    </a:p>
                  </a:txBody>
                  <a:tcPr/>
                </a:tc>
                <a:tc>
                  <a:txBody>
                    <a:bodyPr/>
                    <a:lstStyle/>
                    <a:p>
                      <a:endParaRPr lang="en-US" sz="2400" dirty="0"/>
                    </a:p>
                  </a:txBody>
                  <a:tcPr/>
                </a:tc>
                <a:extLst>
                  <a:ext uri="{0D108BD9-81ED-4DB2-BD59-A6C34878D82A}">
                    <a16:rowId xmlns:a16="http://schemas.microsoft.com/office/drawing/2014/main" val="10007"/>
                  </a:ext>
                </a:extLst>
              </a:tr>
              <a:tr h="370840">
                <a:tc>
                  <a:txBody>
                    <a:bodyPr/>
                    <a:lstStyle/>
                    <a:p>
                      <a:r>
                        <a:rPr lang="en-US" sz="2400" dirty="0"/>
                        <a:t>1200</a:t>
                      </a:r>
                    </a:p>
                  </a:txBody>
                  <a:tcPr/>
                </a:tc>
                <a:tc>
                  <a:txBody>
                    <a:bodyPr/>
                    <a:lstStyle/>
                    <a:p>
                      <a:endParaRPr lang="en-US" sz="2400" dirty="0"/>
                    </a:p>
                  </a:txBody>
                  <a:tcPr/>
                </a:tc>
                <a:extLst>
                  <a:ext uri="{0D108BD9-81ED-4DB2-BD59-A6C34878D82A}">
                    <a16:rowId xmlns:a16="http://schemas.microsoft.com/office/drawing/2014/main" val="10008"/>
                  </a:ext>
                </a:extLst>
              </a:tr>
            </a:tbl>
          </a:graphicData>
        </a:graphic>
      </p:graphicFrame>
      <p:cxnSp>
        <p:nvCxnSpPr>
          <p:cNvPr id="7" name="Straight Arrow Connector 6"/>
          <p:cNvCxnSpPr/>
          <p:nvPr/>
        </p:nvCxnSpPr>
        <p:spPr>
          <a:xfrm>
            <a:off x="1461868" y="2117184"/>
            <a:ext cx="2895600" cy="914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1461868" y="2574384"/>
            <a:ext cx="2895600" cy="2743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461868" y="2117184"/>
            <a:ext cx="2895600" cy="914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4" idx="1"/>
          </p:cNvCxnSpPr>
          <p:nvPr/>
        </p:nvCxnSpPr>
        <p:spPr>
          <a:xfrm>
            <a:off x="1461868" y="3488784"/>
            <a:ext cx="285991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461868" y="2574384"/>
            <a:ext cx="2895600" cy="1371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1461868" y="3945984"/>
            <a:ext cx="2895600"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V="1">
            <a:off x="1461868" y="4403184"/>
            <a:ext cx="2895600"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1461868" y="4860384"/>
            <a:ext cx="2895600"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361072" y="946048"/>
            <a:ext cx="1096390" cy="369332"/>
          </a:xfrm>
          <a:prstGeom prst="rect">
            <a:avLst/>
          </a:prstGeom>
          <a:noFill/>
        </p:spPr>
        <p:txBody>
          <a:bodyPr wrap="none" rtlCol="0">
            <a:spAutoFit/>
          </a:bodyPr>
          <a:lstStyle/>
          <a:p>
            <a:pPr algn="ctr"/>
            <a:r>
              <a:rPr lang="en-US" b="1" dirty="0">
                <a:solidFill>
                  <a:srgbClr val="C00000"/>
                </a:solidFill>
              </a:rPr>
              <a:t>Index File</a:t>
            </a:r>
          </a:p>
        </p:txBody>
      </p:sp>
      <p:sp>
        <p:nvSpPr>
          <p:cNvPr id="24" name="TextBox 23"/>
          <p:cNvSpPr txBox="1"/>
          <p:nvPr/>
        </p:nvSpPr>
        <p:spPr>
          <a:xfrm>
            <a:off x="6247917" y="957716"/>
            <a:ext cx="1066319" cy="369332"/>
          </a:xfrm>
          <a:prstGeom prst="rect">
            <a:avLst/>
          </a:prstGeom>
          <a:noFill/>
        </p:spPr>
        <p:txBody>
          <a:bodyPr wrap="none" rtlCol="0">
            <a:spAutoFit/>
          </a:bodyPr>
          <a:lstStyle/>
          <a:p>
            <a:pPr algn="ctr"/>
            <a:r>
              <a:rPr lang="en-US" b="1" dirty="0">
                <a:solidFill>
                  <a:srgbClr val="C00000"/>
                </a:solidFill>
              </a:rPr>
              <a:t>Main File</a:t>
            </a:r>
          </a:p>
        </p:txBody>
      </p:sp>
      <p:sp>
        <p:nvSpPr>
          <p:cNvPr id="25" name="Rectangle 24"/>
          <p:cNvSpPr/>
          <p:nvPr/>
        </p:nvSpPr>
        <p:spPr>
          <a:xfrm>
            <a:off x="190500" y="5692724"/>
            <a:ext cx="8648700" cy="707886"/>
          </a:xfrm>
          <a:prstGeom prst="rect">
            <a:avLst/>
          </a:prstGeom>
        </p:spPr>
        <p:txBody>
          <a:bodyPr wrap="square">
            <a:spAutoFit/>
          </a:bodyPr>
          <a:lstStyle/>
          <a:p>
            <a:pPr algn="ctr"/>
            <a:r>
              <a:rPr lang="en-US" sz="2000" b="1" dirty="0"/>
              <a:t>Index file is ordered on the ordering key Roll No. each record of index file points to the corresponding record. Main file is not sorted.</a:t>
            </a:r>
          </a:p>
        </p:txBody>
      </p:sp>
    </p:spTree>
    <p:extLst>
      <p:ext uri="{BB962C8B-B14F-4D97-AF65-F5344CB8AC3E}">
        <p14:creationId xmlns:p14="http://schemas.microsoft.com/office/powerpoint/2010/main" val="242509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Indexing</a:t>
            </a:r>
          </a:p>
        </p:txBody>
      </p:sp>
      <p:sp>
        <p:nvSpPr>
          <p:cNvPr id="3" name="Content Placeholder 2"/>
          <p:cNvSpPr>
            <a:spLocks noGrp="1"/>
          </p:cNvSpPr>
          <p:nvPr>
            <p:ph idx="1"/>
          </p:nvPr>
        </p:nvSpPr>
        <p:spPr/>
        <p:txBody>
          <a:bodyPr/>
          <a:lstStyle/>
          <a:p>
            <a:r>
              <a:rPr lang="en-US" dirty="0"/>
              <a:t>Sequential file can be searched effectively on ordering key. When it is necessary to </a:t>
            </a:r>
            <a:r>
              <a:rPr lang="en-US" b="1" dirty="0">
                <a:solidFill>
                  <a:srgbClr val="FF0000"/>
                </a:solidFill>
              </a:rPr>
              <a:t>search</a:t>
            </a:r>
            <a:r>
              <a:rPr lang="en-US" dirty="0">
                <a:solidFill>
                  <a:srgbClr val="FF0000"/>
                </a:solidFill>
              </a:rPr>
              <a:t> </a:t>
            </a:r>
            <a:r>
              <a:rPr lang="en-US" dirty="0"/>
              <a:t>for a </a:t>
            </a:r>
            <a:r>
              <a:rPr lang="en-US" b="1" dirty="0">
                <a:solidFill>
                  <a:srgbClr val="FF0000"/>
                </a:solidFill>
              </a:rPr>
              <a:t>record</a:t>
            </a:r>
            <a:r>
              <a:rPr lang="en-US" dirty="0">
                <a:solidFill>
                  <a:srgbClr val="FF0000"/>
                </a:solidFill>
              </a:rPr>
              <a:t> </a:t>
            </a:r>
            <a:r>
              <a:rPr lang="en-US" dirty="0"/>
              <a:t>on the </a:t>
            </a:r>
            <a:r>
              <a:rPr lang="en-US" b="1" dirty="0">
                <a:solidFill>
                  <a:srgbClr val="FF0000"/>
                </a:solidFill>
              </a:rPr>
              <a:t>basis of</a:t>
            </a:r>
            <a:r>
              <a:rPr lang="en-US" dirty="0"/>
              <a:t> some </a:t>
            </a:r>
            <a:r>
              <a:rPr lang="en-US" b="1" dirty="0">
                <a:solidFill>
                  <a:srgbClr val="FF0000"/>
                </a:solidFill>
              </a:rPr>
              <a:t>other attribute</a:t>
            </a:r>
            <a:r>
              <a:rPr lang="en-US" dirty="0"/>
              <a:t> than the ordering key field, sequential file representation is inadequate.</a:t>
            </a:r>
          </a:p>
          <a:p>
            <a:r>
              <a:rPr lang="en-US" b="1" dirty="0">
                <a:solidFill>
                  <a:srgbClr val="FF0000"/>
                </a:solidFill>
              </a:rPr>
              <a:t>Multiple indexes </a:t>
            </a:r>
            <a:r>
              <a:rPr lang="en-US" dirty="0"/>
              <a:t>can be </a:t>
            </a:r>
            <a:r>
              <a:rPr lang="en-US" b="1" dirty="0">
                <a:solidFill>
                  <a:srgbClr val="FF0000"/>
                </a:solidFill>
              </a:rPr>
              <a:t>maintained</a:t>
            </a:r>
            <a:r>
              <a:rPr lang="en-US" dirty="0">
                <a:solidFill>
                  <a:srgbClr val="FF0000"/>
                </a:solidFill>
              </a:rPr>
              <a:t> </a:t>
            </a:r>
            <a:r>
              <a:rPr lang="en-US" dirty="0"/>
              <a:t>for </a:t>
            </a:r>
            <a:r>
              <a:rPr lang="en-US" b="1" dirty="0">
                <a:solidFill>
                  <a:srgbClr val="FF0000"/>
                </a:solidFill>
              </a:rPr>
              <a:t>each</a:t>
            </a:r>
            <a:r>
              <a:rPr lang="en-US" dirty="0">
                <a:solidFill>
                  <a:srgbClr val="FF0000"/>
                </a:solidFill>
              </a:rPr>
              <a:t> </a:t>
            </a:r>
            <a:r>
              <a:rPr lang="en-US" dirty="0"/>
              <a:t>type of </a:t>
            </a:r>
            <a:r>
              <a:rPr lang="en-US" b="1" dirty="0">
                <a:solidFill>
                  <a:srgbClr val="FF0000"/>
                </a:solidFill>
              </a:rPr>
              <a:t>field</a:t>
            </a:r>
            <a:r>
              <a:rPr lang="en-US" dirty="0"/>
              <a:t>  used for searching. Thus, indexing provides much better flexibility.</a:t>
            </a:r>
          </a:p>
          <a:p>
            <a:r>
              <a:rPr lang="en-US" dirty="0"/>
              <a:t>An </a:t>
            </a:r>
            <a:r>
              <a:rPr lang="en-US" b="1" dirty="0">
                <a:solidFill>
                  <a:srgbClr val="FF0000"/>
                </a:solidFill>
              </a:rPr>
              <a:t>index file </a:t>
            </a:r>
            <a:r>
              <a:rPr lang="en-US" dirty="0"/>
              <a:t>usually requires </a:t>
            </a:r>
            <a:r>
              <a:rPr lang="en-US" b="1" dirty="0">
                <a:solidFill>
                  <a:srgbClr val="FF0000"/>
                </a:solidFill>
              </a:rPr>
              <a:t>less storage </a:t>
            </a:r>
            <a:r>
              <a:rPr lang="en-US" dirty="0"/>
              <a:t>space than the main file.</a:t>
            </a:r>
          </a:p>
          <a:p>
            <a:r>
              <a:rPr lang="en-US" dirty="0"/>
              <a:t>A </a:t>
            </a:r>
            <a:r>
              <a:rPr lang="en-US" b="1" dirty="0">
                <a:solidFill>
                  <a:srgbClr val="FF0000"/>
                </a:solidFill>
              </a:rPr>
              <a:t>binary search</a:t>
            </a:r>
            <a:r>
              <a:rPr lang="en-US" dirty="0"/>
              <a:t> on </a:t>
            </a:r>
            <a:r>
              <a:rPr lang="en-US" b="1" dirty="0">
                <a:solidFill>
                  <a:srgbClr val="FF0000"/>
                </a:solidFill>
              </a:rPr>
              <a:t>sequential file </a:t>
            </a:r>
            <a:r>
              <a:rPr lang="en-US" dirty="0"/>
              <a:t>will </a:t>
            </a:r>
            <a:r>
              <a:rPr lang="en-US" b="1" dirty="0">
                <a:solidFill>
                  <a:srgbClr val="FF0000"/>
                </a:solidFill>
              </a:rPr>
              <a:t>require</a:t>
            </a:r>
            <a:r>
              <a:rPr lang="en-US" dirty="0">
                <a:solidFill>
                  <a:srgbClr val="FF0000"/>
                </a:solidFill>
              </a:rPr>
              <a:t> </a:t>
            </a:r>
            <a:r>
              <a:rPr lang="en-US" dirty="0"/>
              <a:t>accessing of </a:t>
            </a:r>
            <a:r>
              <a:rPr lang="en-US" b="1" dirty="0">
                <a:solidFill>
                  <a:srgbClr val="FF0000"/>
                </a:solidFill>
              </a:rPr>
              <a:t>more blocks</a:t>
            </a:r>
            <a:r>
              <a:rPr lang="en-US" dirty="0"/>
              <a:t>.</a:t>
            </a:r>
          </a:p>
          <a:p>
            <a:r>
              <a:rPr lang="en-US" dirty="0"/>
              <a:t>This can be explained with the help of the following example.</a:t>
            </a:r>
          </a:p>
          <a:p>
            <a:r>
              <a:rPr lang="en-US" dirty="0"/>
              <a:t>Consider the example of a sequential file with r = </a:t>
            </a:r>
            <a:r>
              <a:rPr lang="en-US" b="1" dirty="0">
                <a:solidFill>
                  <a:srgbClr val="FF0000"/>
                </a:solidFill>
              </a:rPr>
              <a:t>1024 records</a:t>
            </a:r>
            <a:r>
              <a:rPr lang="en-US" dirty="0"/>
              <a:t> of fixed length with </a:t>
            </a:r>
            <a:r>
              <a:rPr lang="en-US" b="1" dirty="0">
                <a:solidFill>
                  <a:srgbClr val="FF0000"/>
                </a:solidFill>
              </a:rPr>
              <a:t>record size R = 128 bytes</a:t>
            </a:r>
            <a:r>
              <a:rPr lang="en-US" dirty="0"/>
              <a:t> stored on disk with </a:t>
            </a:r>
            <a:r>
              <a:rPr lang="en-US" b="1" dirty="0">
                <a:solidFill>
                  <a:srgbClr val="FF0000"/>
                </a:solidFill>
              </a:rPr>
              <a:t>block size B = 2048 bytes</a:t>
            </a:r>
            <a:r>
              <a:rPr lang="en-US" dirty="0"/>
              <a:t>.</a:t>
            </a:r>
          </a:p>
        </p:txBody>
      </p:sp>
    </p:spTree>
    <p:extLst>
      <p:ext uri="{BB962C8B-B14F-4D97-AF65-F5344CB8AC3E}">
        <p14:creationId xmlns:p14="http://schemas.microsoft.com/office/powerpoint/2010/main" val="109837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Indexing</a:t>
            </a:r>
          </a:p>
        </p:txBody>
      </p:sp>
      <p:sp>
        <p:nvSpPr>
          <p:cNvPr id="3" name="Content Placeholder 2"/>
          <p:cNvSpPr>
            <a:spLocks noGrp="1"/>
          </p:cNvSpPr>
          <p:nvPr>
            <p:ph idx="1"/>
          </p:nvPr>
        </p:nvSpPr>
        <p:spPr/>
        <p:txBody>
          <a:bodyPr>
            <a:normAutofit/>
          </a:bodyPr>
          <a:lstStyle/>
          <a:p>
            <a:pPr>
              <a:buClr>
                <a:schemeClr val="tx1"/>
              </a:buClr>
            </a:pPr>
            <a:r>
              <a:rPr lang="en-US" b="1" dirty="0">
                <a:solidFill>
                  <a:srgbClr val="C00000"/>
                </a:solidFill>
              </a:rPr>
              <a:t>Size of Sequential File</a:t>
            </a:r>
          </a:p>
          <a:p>
            <a:pPr lvl="1">
              <a:buClr>
                <a:schemeClr val="tx1"/>
              </a:buClr>
            </a:pPr>
            <a:r>
              <a:rPr lang="en-US" b="1" dirty="0"/>
              <a:t>Number of blocks</a:t>
            </a:r>
            <a:r>
              <a:rPr lang="en-US" dirty="0"/>
              <a:t> required to </a:t>
            </a:r>
            <a:r>
              <a:rPr lang="en-US" b="1" dirty="0"/>
              <a:t>store the file</a:t>
            </a:r>
            <a:r>
              <a:rPr lang="en-US" dirty="0"/>
              <a:t> </a:t>
            </a:r>
          </a:p>
          <a:p>
            <a:pPr lvl="3">
              <a:buClr>
                <a:schemeClr val="tx1"/>
              </a:buClr>
              <a:buFont typeface="Courier New" panose="02070309020205020404" pitchFamily="49" charset="0"/>
              <a:buChar char="o"/>
            </a:pPr>
            <a:r>
              <a:rPr lang="en-US" b="1" dirty="0">
                <a:solidFill>
                  <a:srgbClr val="FF0000"/>
                </a:solidFill>
              </a:rPr>
              <a:t>(1024 x 128) / 2048 = 64</a:t>
            </a:r>
          </a:p>
          <a:p>
            <a:pPr lvl="1">
              <a:buClr>
                <a:schemeClr val="tx1"/>
              </a:buClr>
            </a:pPr>
            <a:r>
              <a:rPr lang="en-US" b="1" dirty="0"/>
              <a:t>Number of block accesses</a:t>
            </a:r>
            <a:r>
              <a:rPr lang="en-US" dirty="0"/>
              <a:t> for </a:t>
            </a:r>
            <a:r>
              <a:rPr lang="en-US" b="1" dirty="0"/>
              <a:t>searching</a:t>
            </a:r>
            <a:r>
              <a:rPr lang="en-US" dirty="0"/>
              <a:t> a record </a:t>
            </a:r>
          </a:p>
          <a:p>
            <a:pPr lvl="3">
              <a:buClr>
                <a:schemeClr val="tx1"/>
              </a:buClr>
              <a:buFont typeface="Courier New" panose="02070309020205020404" pitchFamily="49" charset="0"/>
              <a:buChar char="o"/>
            </a:pPr>
            <a:r>
              <a:rPr lang="en-US" b="1" dirty="0">
                <a:solidFill>
                  <a:srgbClr val="FF0000"/>
                </a:solidFill>
              </a:rPr>
              <a:t>log</a:t>
            </a:r>
            <a:r>
              <a:rPr lang="en-US" b="1" baseline="-25000" dirty="0">
                <a:solidFill>
                  <a:srgbClr val="FF0000"/>
                </a:solidFill>
              </a:rPr>
              <a:t>2</a:t>
            </a:r>
            <a:r>
              <a:rPr lang="en-US" b="1" dirty="0">
                <a:solidFill>
                  <a:srgbClr val="FF0000"/>
                </a:solidFill>
              </a:rPr>
              <a:t>64= 6</a:t>
            </a:r>
          </a:p>
          <a:p>
            <a:pPr>
              <a:buClr>
                <a:schemeClr val="tx1"/>
              </a:buClr>
            </a:pPr>
            <a:r>
              <a:rPr lang="en-US" b="1" dirty="0">
                <a:solidFill>
                  <a:srgbClr val="C00000"/>
                </a:solidFill>
              </a:rPr>
              <a:t>Size of Index File</a:t>
            </a:r>
          </a:p>
          <a:p>
            <a:pPr lvl="1">
              <a:buClr>
                <a:schemeClr val="tx1"/>
              </a:buClr>
            </a:pPr>
            <a:r>
              <a:rPr lang="en-US" dirty="0"/>
              <a:t>Suppose, we want to </a:t>
            </a:r>
            <a:r>
              <a:rPr lang="en-US" b="1" dirty="0">
                <a:solidFill>
                  <a:srgbClr val="FF0000"/>
                </a:solidFill>
              </a:rPr>
              <a:t>construct an index </a:t>
            </a:r>
            <a:r>
              <a:rPr lang="en-US" dirty="0"/>
              <a:t>on a </a:t>
            </a:r>
            <a:r>
              <a:rPr lang="en-US" b="1" dirty="0">
                <a:solidFill>
                  <a:srgbClr val="FF0000"/>
                </a:solidFill>
              </a:rPr>
              <a:t>key field </a:t>
            </a:r>
            <a:r>
              <a:rPr lang="en-US" dirty="0"/>
              <a:t>that is V = </a:t>
            </a:r>
            <a:r>
              <a:rPr lang="en-US" b="1" dirty="0">
                <a:solidFill>
                  <a:srgbClr val="FF0000"/>
                </a:solidFill>
              </a:rPr>
              <a:t>4 bytes </a:t>
            </a:r>
            <a:r>
              <a:rPr lang="en-US" dirty="0"/>
              <a:t>long and the block </a:t>
            </a:r>
            <a:r>
              <a:rPr lang="en-US" b="1" dirty="0">
                <a:solidFill>
                  <a:srgbClr val="FF0000"/>
                </a:solidFill>
              </a:rPr>
              <a:t>pointer is P = 4 bytes long</a:t>
            </a:r>
            <a:r>
              <a:rPr lang="en-US" dirty="0"/>
              <a:t>.</a:t>
            </a:r>
          </a:p>
          <a:p>
            <a:pPr lvl="1">
              <a:buClr>
                <a:schemeClr val="tx1"/>
              </a:buClr>
            </a:pPr>
            <a:r>
              <a:rPr lang="en-US" dirty="0"/>
              <a:t>A </a:t>
            </a:r>
            <a:r>
              <a:rPr lang="en-US" b="1" dirty="0">
                <a:solidFill>
                  <a:srgbClr val="FF0000"/>
                </a:solidFill>
              </a:rPr>
              <a:t>record</a:t>
            </a:r>
            <a:r>
              <a:rPr lang="en-US" dirty="0"/>
              <a:t> of an </a:t>
            </a:r>
            <a:r>
              <a:rPr lang="en-US" b="1" dirty="0">
                <a:solidFill>
                  <a:srgbClr val="FF0000"/>
                </a:solidFill>
              </a:rPr>
              <a:t>index file </a:t>
            </a:r>
            <a:r>
              <a:rPr lang="en-US" dirty="0"/>
              <a:t>needs </a:t>
            </a:r>
            <a:r>
              <a:rPr lang="en-US" b="1" dirty="0">
                <a:solidFill>
                  <a:srgbClr val="FF0000"/>
                </a:solidFill>
              </a:rPr>
              <a:t>8 bytes</a:t>
            </a:r>
            <a:r>
              <a:rPr lang="en-US" dirty="0"/>
              <a:t> per entry.</a:t>
            </a:r>
          </a:p>
          <a:p>
            <a:pPr lvl="1">
              <a:buClr>
                <a:schemeClr val="tx1"/>
              </a:buClr>
            </a:pPr>
            <a:r>
              <a:rPr lang="en-US" dirty="0"/>
              <a:t>Total </a:t>
            </a:r>
            <a:r>
              <a:rPr lang="en-US" b="1" dirty="0"/>
              <a:t>Number</a:t>
            </a:r>
            <a:r>
              <a:rPr lang="en-US" dirty="0"/>
              <a:t> of </a:t>
            </a:r>
            <a:r>
              <a:rPr lang="en-US" b="1" dirty="0"/>
              <a:t>index entries </a:t>
            </a:r>
            <a:r>
              <a:rPr lang="en-US" dirty="0"/>
              <a:t>= </a:t>
            </a:r>
            <a:r>
              <a:rPr lang="en-US" b="1" dirty="0">
                <a:solidFill>
                  <a:srgbClr val="FF0000"/>
                </a:solidFill>
              </a:rPr>
              <a:t>1024</a:t>
            </a:r>
          </a:p>
          <a:p>
            <a:pPr lvl="1">
              <a:buClr>
                <a:schemeClr val="tx1"/>
              </a:buClr>
            </a:pPr>
            <a:r>
              <a:rPr lang="en-US" b="1" dirty="0"/>
              <a:t>Number of blocks required to store the index file</a:t>
            </a:r>
          </a:p>
          <a:p>
            <a:pPr lvl="3">
              <a:buClr>
                <a:schemeClr val="tx1"/>
              </a:buClr>
              <a:buFont typeface="Courier New" panose="02070309020205020404" pitchFamily="49" charset="0"/>
              <a:buChar char="o"/>
            </a:pPr>
            <a:r>
              <a:rPr lang="en-US" b="1" dirty="0">
                <a:solidFill>
                  <a:srgbClr val="FF0000"/>
                </a:solidFill>
              </a:rPr>
              <a:t>(1024x8) / 2048 = 4</a:t>
            </a:r>
          </a:p>
          <a:p>
            <a:pPr lvl="1">
              <a:buClr>
                <a:schemeClr val="tx1"/>
              </a:buClr>
            </a:pPr>
            <a:r>
              <a:rPr lang="en-US" b="1" dirty="0"/>
              <a:t>Number of block accesses for searching a record</a:t>
            </a:r>
            <a:r>
              <a:rPr lang="en-US" dirty="0"/>
              <a:t> </a:t>
            </a:r>
            <a:r>
              <a:rPr lang="en-US" b="1" dirty="0">
                <a:solidFill>
                  <a:srgbClr val="FF0000"/>
                </a:solidFill>
              </a:rPr>
              <a:t>= log</a:t>
            </a:r>
            <a:r>
              <a:rPr lang="en-US" b="1" baseline="-25000" dirty="0">
                <a:solidFill>
                  <a:srgbClr val="FF0000"/>
                </a:solidFill>
              </a:rPr>
              <a:t>2</a:t>
            </a:r>
            <a:r>
              <a:rPr lang="en-US" b="1" dirty="0">
                <a:solidFill>
                  <a:srgbClr val="FF0000"/>
                </a:solidFill>
              </a:rPr>
              <a:t>4 = 2</a:t>
            </a:r>
          </a:p>
        </p:txBody>
      </p:sp>
    </p:spTree>
    <p:extLst>
      <p:ext uri="{BB962C8B-B14F-4D97-AF65-F5344CB8AC3E}">
        <p14:creationId xmlns:p14="http://schemas.microsoft.com/office/powerpoint/2010/main" val="5179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p>
        </p:txBody>
      </p:sp>
      <p:sp>
        <p:nvSpPr>
          <p:cNvPr id="3" name="Content Placeholder 2"/>
          <p:cNvSpPr>
            <a:spLocks noGrp="1"/>
          </p:cNvSpPr>
          <p:nvPr>
            <p:ph idx="1"/>
          </p:nvPr>
        </p:nvSpPr>
        <p:spPr/>
        <p:txBody>
          <a:bodyPr/>
          <a:lstStyle/>
          <a:p>
            <a:pPr>
              <a:buClr>
                <a:schemeClr val="tx1"/>
              </a:buClr>
            </a:pPr>
            <a:r>
              <a:rPr lang="en-US" dirty="0"/>
              <a:t>With indexing, </a:t>
            </a:r>
            <a:r>
              <a:rPr lang="en-US" b="1" dirty="0">
                <a:solidFill>
                  <a:srgbClr val="FF0000"/>
                </a:solidFill>
              </a:rPr>
              <a:t>new records </a:t>
            </a:r>
            <a:r>
              <a:rPr lang="en-US" dirty="0"/>
              <a:t>can be </a:t>
            </a:r>
            <a:r>
              <a:rPr lang="en-US" b="1" dirty="0">
                <a:solidFill>
                  <a:srgbClr val="FF0000"/>
                </a:solidFill>
              </a:rPr>
              <a:t>added</a:t>
            </a:r>
            <a:r>
              <a:rPr lang="en-US" dirty="0">
                <a:solidFill>
                  <a:srgbClr val="FF0000"/>
                </a:solidFill>
              </a:rPr>
              <a:t> </a:t>
            </a:r>
            <a:r>
              <a:rPr lang="en-US" dirty="0"/>
              <a:t>at the </a:t>
            </a:r>
            <a:r>
              <a:rPr lang="en-US" b="1" dirty="0">
                <a:solidFill>
                  <a:srgbClr val="FF0000"/>
                </a:solidFill>
              </a:rPr>
              <a:t>end of the main file</a:t>
            </a:r>
            <a:r>
              <a:rPr lang="en-US" dirty="0"/>
              <a:t>. It will not require movement of records as in the case of sequential file. </a:t>
            </a:r>
          </a:p>
          <a:p>
            <a:pPr>
              <a:buClr>
                <a:schemeClr val="tx1"/>
              </a:buClr>
            </a:pPr>
            <a:r>
              <a:rPr lang="en-US" b="1" dirty="0" err="1">
                <a:solidFill>
                  <a:srgbClr val="FF0000"/>
                </a:solidFill>
              </a:rPr>
              <a:t>Updation</a:t>
            </a:r>
            <a:r>
              <a:rPr lang="en-US" b="1" dirty="0">
                <a:solidFill>
                  <a:srgbClr val="FF0000"/>
                </a:solidFill>
              </a:rPr>
              <a:t> of index file requires fewer block</a:t>
            </a:r>
            <a:r>
              <a:rPr lang="en-US" dirty="0"/>
              <a:t> accesses compare to sequential file</a:t>
            </a:r>
          </a:p>
          <a:p>
            <a:r>
              <a:rPr lang="en-US" dirty="0"/>
              <a:t>Types of Indexes:</a:t>
            </a:r>
          </a:p>
          <a:p>
            <a:pPr marL="819150" lvl="1" indent="-457200">
              <a:buFont typeface="+mj-lt"/>
              <a:buAutoNum type="arabicPeriod"/>
            </a:pPr>
            <a:r>
              <a:rPr lang="en-US" dirty="0"/>
              <a:t>Primary indexes</a:t>
            </a:r>
          </a:p>
          <a:p>
            <a:pPr marL="819150" lvl="1" indent="-457200">
              <a:buFont typeface="+mj-lt"/>
              <a:buAutoNum type="arabicPeriod"/>
            </a:pPr>
            <a:r>
              <a:rPr lang="en-US" dirty="0"/>
              <a:t>Clustering indexes</a:t>
            </a:r>
          </a:p>
          <a:p>
            <a:pPr marL="819150" lvl="1" indent="-457200">
              <a:buFont typeface="+mj-lt"/>
              <a:buAutoNum type="arabicPeriod"/>
            </a:pPr>
            <a:r>
              <a:rPr lang="en-US" dirty="0"/>
              <a:t>Secondary indexes</a:t>
            </a:r>
          </a:p>
          <a:p>
            <a:endParaRPr lang="en-US" dirty="0"/>
          </a:p>
        </p:txBody>
      </p:sp>
    </p:spTree>
    <p:extLst>
      <p:ext uri="{BB962C8B-B14F-4D97-AF65-F5344CB8AC3E}">
        <p14:creationId xmlns:p14="http://schemas.microsoft.com/office/powerpoint/2010/main" val="251022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Indexes (Indexed Sequential File)</a:t>
            </a:r>
          </a:p>
        </p:txBody>
      </p:sp>
      <p:graphicFrame>
        <p:nvGraphicFramePr>
          <p:cNvPr id="5" name="Table 4"/>
          <p:cNvGraphicFramePr>
            <a:graphicFrameLocks noGrp="1"/>
          </p:cNvGraphicFramePr>
          <p:nvPr>
            <p:extLst>
              <p:ext uri="{D42A27DB-BD31-4B8C-83A1-F6EECF244321}">
                <p14:modId xmlns:p14="http://schemas.microsoft.com/office/powerpoint/2010/main" val="1981543899"/>
              </p:ext>
            </p:extLst>
          </p:nvPr>
        </p:nvGraphicFramePr>
        <p:xfrm>
          <a:off x="5410200" y="1066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101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200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50674512"/>
              </p:ext>
            </p:extLst>
          </p:nvPr>
        </p:nvGraphicFramePr>
        <p:xfrm>
          <a:off x="5420139" y="4320210"/>
          <a:ext cx="1600200" cy="10668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tblGrid>
              <a:tr h="1066800">
                <a:tc>
                  <a:txBody>
                    <a:bodyPr/>
                    <a:lstStyle/>
                    <a:p>
                      <a:pPr algn="ctr"/>
                      <a:r>
                        <a:rPr lang="en-US" dirty="0"/>
                        <a:t>…</a:t>
                      </a:r>
                    </a:p>
                    <a:p>
                      <a:pPr algn="ctr"/>
                      <a:r>
                        <a:rPr lang="en-US" dirty="0"/>
                        <a:t>…</a:t>
                      </a:r>
                    </a:p>
                    <a:p>
                      <a:pPr algn="ctr"/>
                      <a:r>
                        <a:rPr lang="en-US" dirty="0"/>
                        <a:t>…</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66014966"/>
              </p:ext>
            </p:extLst>
          </p:nvPr>
        </p:nvGraphicFramePr>
        <p:xfrm>
          <a:off x="5410200" y="2189922"/>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201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350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44991202"/>
              </p:ext>
            </p:extLst>
          </p:nvPr>
        </p:nvGraphicFramePr>
        <p:xfrm>
          <a:off x="5410200" y="3316356"/>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351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400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9270987"/>
              </p:ext>
            </p:extLst>
          </p:nvPr>
        </p:nvGraphicFramePr>
        <p:xfrm>
          <a:off x="5410200" y="5257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805</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904</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54328364"/>
              </p:ext>
            </p:extLst>
          </p:nvPr>
        </p:nvGraphicFramePr>
        <p:xfrm>
          <a:off x="685800" y="1828800"/>
          <a:ext cx="1752600" cy="29667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101</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201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351</a:t>
                      </a:r>
                    </a:p>
                  </a:txBody>
                  <a:tcPr/>
                </a:tc>
                <a:tc>
                  <a:txBody>
                    <a:bodyPr/>
                    <a:lstStyle/>
                    <a:p>
                      <a:endParaRPr lang="en-US"/>
                    </a:p>
                  </a:txBody>
                  <a:tcPr/>
                </a:tc>
                <a:extLst>
                  <a:ext uri="{0D108BD9-81ED-4DB2-BD59-A6C34878D82A}">
                    <a16:rowId xmlns:a16="http://schemas.microsoft.com/office/drawing/2014/main" val="10002"/>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r>
                        <a:rPr lang="en-US" b="1" dirty="0"/>
                        <a:t>805</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b="1" dirty="0"/>
                        <a:t>905</a:t>
                      </a:r>
                    </a:p>
                  </a:txBody>
                  <a:tcPr/>
                </a:tc>
                <a:tc>
                  <a:txBody>
                    <a:bodyPr/>
                    <a:lstStyle/>
                    <a:p>
                      <a:endParaRPr lang="en-US"/>
                    </a:p>
                  </a:txBody>
                  <a:tcPr/>
                </a:tc>
                <a:extLst>
                  <a:ext uri="{0D108BD9-81ED-4DB2-BD59-A6C34878D82A}">
                    <a16:rowId xmlns:a16="http://schemas.microsoft.com/office/drawing/2014/main" val="10005"/>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cxnSp>
        <p:nvCxnSpPr>
          <p:cNvPr id="15" name="Straight Arrow Connector 14"/>
          <p:cNvCxnSpPr/>
          <p:nvPr/>
        </p:nvCxnSpPr>
        <p:spPr>
          <a:xfrm flipV="1">
            <a:off x="2209800" y="1219200"/>
            <a:ext cx="3505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2133600" y="2362200"/>
            <a:ext cx="35052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2209800" y="2743200"/>
            <a:ext cx="3505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209800" y="3810000"/>
            <a:ext cx="3429000" cy="1600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1023958" y="4876800"/>
            <a:ext cx="1096390" cy="369332"/>
          </a:xfrm>
          <a:prstGeom prst="rect">
            <a:avLst/>
          </a:prstGeom>
          <a:noFill/>
        </p:spPr>
        <p:txBody>
          <a:bodyPr wrap="none" rtlCol="0">
            <a:spAutoFit/>
          </a:bodyPr>
          <a:lstStyle/>
          <a:p>
            <a:pPr algn="ctr"/>
            <a:r>
              <a:rPr lang="en-US" b="1" dirty="0">
                <a:solidFill>
                  <a:srgbClr val="C00000"/>
                </a:solidFill>
              </a:rPr>
              <a:t>Index File</a:t>
            </a:r>
          </a:p>
        </p:txBody>
      </p:sp>
      <p:sp>
        <p:nvSpPr>
          <p:cNvPr id="23" name="TextBox 22"/>
          <p:cNvSpPr txBox="1"/>
          <p:nvPr/>
        </p:nvSpPr>
        <p:spPr>
          <a:xfrm>
            <a:off x="7083500" y="2674203"/>
            <a:ext cx="2060500" cy="830997"/>
          </a:xfrm>
          <a:prstGeom prst="rect">
            <a:avLst/>
          </a:prstGeom>
          <a:noFill/>
        </p:spPr>
        <p:txBody>
          <a:bodyPr wrap="none" rtlCol="0">
            <a:spAutoFit/>
          </a:bodyPr>
          <a:lstStyle/>
          <a:p>
            <a:pPr algn="ctr"/>
            <a:r>
              <a:rPr lang="en-US" sz="2400" b="1" dirty="0">
                <a:solidFill>
                  <a:srgbClr val="C00000"/>
                </a:solidFill>
              </a:rPr>
              <a:t>Data File</a:t>
            </a:r>
          </a:p>
          <a:p>
            <a:pPr algn="ctr"/>
            <a:r>
              <a:rPr lang="en-US" sz="2400" b="1" dirty="0">
                <a:solidFill>
                  <a:srgbClr val="C00000"/>
                </a:solidFill>
              </a:rPr>
              <a:t>Sequential File</a:t>
            </a:r>
          </a:p>
        </p:txBody>
      </p:sp>
      <p:sp>
        <p:nvSpPr>
          <p:cNvPr id="25" name="Rectangle 24"/>
          <p:cNvSpPr/>
          <p:nvPr/>
        </p:nvSpPr>
        <p:spPr>
          <a:xfrm>
            <a:off x="609600" y="5678269"/>
            <a:ext cx="4572000" cy="646331"/>
          </a:xfrm>
          <a:prstGeom prst="rect">
            <a:avLst/>
          </a:prstGeom>
        </p:spPr>
        <p:txBody>
          <a:bodyPr>
            <a:spAutoFit/>
          </a:bodyPr>
          <a:lstStyle/>
          <a:p>
            <a:pPr algn="ctr"/>
            <a:r>
              <a:rPr lang="en-US" b="1" dirty="0"/>
              <a:t>Primary Index on ordering key field </a:t>
            </a:r>
          </a:p>
          <a:p>
            <a:pPr algn="ctr"/>
            <a:r>
              <a:rPr lang="en-US" b="1" dirty="0"/>
              <a:t>Roll Number</a:t>
            </a:r>
          </a:p>
        </p:txBody>
      </p:sp>
    </p:spTree>
    <p:extLst>
      <p:ext uri="{BB962C8B-B14F-4D97-AF65-F5344CB8AC3E}">
        <p14:creationId xmlns:p14="http://schemas.microsoft.com/office/powerpoint/2010/main" val="4892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Indexes (Indexed Sequential File)</a:t>
            </a:r>
          </a:p>
        </p:txBody>
      </p:sp>
      <p:sp>
        <p:nvSpPr>
          <p:cNvPr id="3" name="Content Placeholder 2"/>
          <p:cNvSpPr>
            <a:spLocks noGrp="1"/>
          </p:cNvSpPr>
          <p:nvPr>
            <p:ph idx="1"/>
          </p:nvPr>
        </p:nvSpPr>
        <p:spPr/>
        <p:txBody>
          <a:bodyPr/>
          <a:lstStyle/>
          <a:p>
            <a:pPr>
              <a:buClr>
                <a:schemeClr val="tx1"/>
              </a:buClr>
            </a:pPr>
            <a:r>
              <a:rPr lang="en-US" dirty="0"/>
              <a:t>An </a:t>
            </a:r>
            <a:r>
              <a:rPr lang="en-US" b="1" dirty="0">
                <a:solidFill>
                  <a:srgbClr val="FF0000"/>
                </a:solidFill>
              </a:rPr>
              <a:t>indexed sequential </a:t>
            </a:r>
            <a:r>
              <a:rPr lang="en-US" dirty="0"/>
              <a:t>file is </a:t>
            </a:r>
            <a:r>
              <a:rPr lang="en-US" b="1" dirty="0">
                <a:solidFill>
                  <a:srgbClr val="FF0000"/>
                </a:solidFill>
              </a:rPr>
              <a:t>characterized</a:t>
            </a:r>
            <a:r>
              <a:rPr lang="en-US" dirty="0">
                <a:solidFill>
                  <a:srgbClr val="FF0000"/>
                </a:solidFill>
              </a:rPr>
              <a:t> </a:t>
            </a:r>
            <a:r>
              <a:rPr lang="en-US" dirty="0"/>
              <a:t>by</a:t>
            </a:r>
          </a:p>
          <a:p>
            <a:pPr lvl="1">
              <a:buClr>
                <a:schemeClr val="tx1"/>
              </a:buClr>
            </a:pPr>
            <a:r>
              <a:rPr lang="en-US" dirty="0"/>
              <a:t>Sequential organization (ordered on primary key)</a:t>
            </a:r>
          </a:p>
          <a:p>
            <a:pPr lvl="1">
              <a:buClr>
                <a:schemeClr val="tx1"/>
              </a:buClr>
            </a:pPr>
            <a:r>
              <a:rPr lang="en-US" dirty="0"/>
              <a:t>Indexed on primary key</a:t>
            </a:r>
          </a:p>
          <a:p>
            <a:pPr>
              <a:buClr>
                <a:schemeClr val="tx1"/>
              </a:buClr>
            </a:pPr>
            <a:r>
              <a:rPr lang="en-US" b="1" dirty="0">
                <a:solidFill>
                  <a:srgbClr val="FF0000"/>
                </a:solidFill>
              </a:rPr>
              <a:t>An indexed sequential </a:t>
            </a:r>
            <a:r>
              <a:rPr lang="en-US" dirty="0"/>
              <a:t>file is both </a:t>
            </a:r>
            <a:r>
              <a:rPr lang="en-US" b="1" dirty="0">
                <a:solidFill>
                  <a:srgbClr val="FF0000"/>
                </a:solidFill>
              </a:rPr>
              <a:t>ordered</a:t>
            </a:r>
            <a:r>
              <a:rPr lang="en-US" dirty="0"/>
              <a:t> and </a:t>
            </a:r>
            <a:r>
              <a:rPr lang="en-US" b="1" dirty="0">
                <a:solidFill>
                  <a:srgbClr val="FF0000"/>
                </a:solidFill>
              </a:rPr>
              <a:t>indexed</a:t>
            </a:r>
            <a:r>
              <a:rPr lang="en-US" dirty="0"/>
              <a:t>.</a:t>
            </a:r>
          </a:p>
          <a:p>
            <a:pPr>
              <a:buClr>
                <a:schemeClr val="tx1"/>
              </a:buClr>
            </a:pPr>
            <a:r>
              <a:rPr lang="en-US" b="1" dirty="0">
                <a:solidFill>
                  <a:srgbClr val="FF0000"/>
                </a:solidFill>
              </a:rPr>
              <a:t>Records</a:t>
            </a:r>
            <a:r>
              <a:rPr lang="en-US" dirty="0">
                <a:solidFill>
                  <a:srgbClr val="FF0000"/>
                </a:solidFill>
              </a:rPr>
              <a:t> </a:t>
            </a:r>
            <a:r>
              <a:rPr lang="en-US" dirty="0"/>
              <a:t>are </a:t>
            </a:r>
            <a:r>
              <a:rPr lang="en-US" b="1" dirty="0"/>
              <a:t>organized</a:t>
            </a:r>
            <a:r>
              <a:rPr lang="en-US" dirty="0"/>
              <a:t> in </a:t>
            </a:r>
            <a:r>
              <a:rPr lang="en-US" b="1" dirty="0">
                <a:solidFill>
                  <a:srgbClr val="FF0000"/>
                </a:solidFill>
              </a:rPr>
              <a:t>sequence</a:t>
            </a:r>
            <a:r>
              <a:rPr lang="en-US" dirty="0"/>
              <a:t> based </a:t>
            </a:r>
            <a:r>
              <a:rPr lang="en-US" b="1" dirty="0">
                <a:solidFill>
                  <a:srgbClr val="FF0000"/>
                </a:solidFill>
              </a:rPr>
              <a:t>on</a:t>
            </a:r>
            <a:r>
              <a:rPr lang="en-US" dirty="0"/>
              <a:t> a </a:t>
            </a:r>
            <a:r>
              <a:rPr lang="en-US" b="1" dirty="0">
                <a:solidFill>
                  <a:srgbClr val="FF0000"/>
                </a:solidFill>
              </a:rPr>
              <a:t>key field,</a:t>
            </a:r>
            <a:r>
              <a:rPr lang="en-US" dirty="0"/>
              <a:t> known as </a:t>
            </a:r>
            <a:r>
              <a:rPr lang="en-US" b="1" dirty="0">
                <a:solidFill>
                  <a:srgbClr val="FF0000"/>
                </a:solidFill>
              </a:rPr>
              <a:t>primary key</a:t>
            </a:r>
            <a:r>
              <a:rPr lang="en-US" dirty="0"/>
              <a:t>.</a:t>
            </a:r>
          </a:p>
          <a:p>
            <a:pPr>
              <a:buClr>
                <a:schemeClr val="tx1"/>
              </a:buClr>
            </a:pPr>
            <a:r>
              <a:rPr lang="en-US" dirty="0"/>
              <a:t>An </a:t>
            </a:r>
            <a:r>
              <a:rPr lang="en-US" b="1" dirty="0">
                <a:solidFill>
                  <a:srgbClr val="FF0000"/>
                </a:solidFill>
              </a:rPr>
              <a:t>index</a:t>
            </a:r>
            <a:r>
              <a:rPr lang="en-US" dirty="0">
                <a:solidFill>
                  <a:srgbClr val="FF0000"/>
                </a:solidFill>
              </a:rPr>
              <a:t> </a:t>
            </a:r>
            <a:r>
              <a:rPr lang="en-US" dirty="0"/>
              <a:t>to the file is </a:t>
            </a:r>
            <a:r>
              <a:rPr lang="en-US" b="1" dirty="0">
                <a:solidFill>
                  <a:srgbClr val="FF0000"/>
                </a:solidFill>
              </a:rPr>
              <a:t>added</a:t>
            </a:r>
            <a:r>
              <a:rPr lang="en-US" dirty="0">
                <a:solidFill>
                  <a:srgbClr val="FF0000"/>
                </a:solidFill>
              </a:rPr>
              <a:t> </a:t>
            </a:r>
            <a:r>
              <a:rPr lang="en-US" dirty="0"/>
              <a:t>to </a:t>
            </a:r>
            <a:r>
              <a:rPr lang="en-US" b="1" dirty="0">
                <a:solidFill>
                  <a:srgbClr val="FF0000"/>
                </a:solidFill>
              </a:rPr>
              <a:t>support random access</a:t>
            </a:r>
            <a:r>
              <a:rPr lang="en-US" dirty="0"/>
              <a:t>. Each record in the index file consists of two fields: a key field, which is the same as the key field in the main file.</a:t>
            </a:r>
          </a:p>
          <a:p>
            <a:pPr>
              <a:buClr>
                <a:schemeClr val="tx1"/>
              </a:buClr>
            </a:pPr>
            <a:r>
              <a:rPr lang="en-US" b="1" dirty="0">
                <a:solidFill>
                  <a:srgbClr val="FF0000"/>
                </a:solidFill>
              </a:rPr>
              <a:t>Number of records </a:t>
            </a:r>
            <a:r>
              <a:rPr lang="en-US" dirty="0"/>
              <a:t>in the </a:t>
            </a:r>
            <a:r>
              <a:rPr lang="en-US" b="1" dirty="0">
                <a:solidFill>
                  <a:srgbClr val="FF0000"/>
                </a:solidFill>
              </a:rPr>
              <a:t>index file</a:t>
            </a:r>
            <a:r>
              <a:rPr lang="en-US" dirty="0"/>
              <a:t> is equal to the </a:t>
            </a:r>
            <a:r>
              <a:rPr lang="en-US" b="1" dirty="0">
                <a:solidFill>
                  <a:srgbClr val="FF0000"/>
                </a:solidFill>
              </a:rPr>
              <a:t>number of blocks</a:t>
            </a:r>
            <a:r>
              <a:rPr lang="en-US" dirty="0"/>
              <a:t> in the </a:t>
            </a:r>
            <a:r>
              <a:rPr lang="en-US" b="1" dirty="0">
                <a:solidFill>
                  <a:srgbClr val="FF0000"/>
                </a:solidFill>
              </a:rPr>
              <a:t>main file </a:t>
            </a:r>
            <a:r>
              <a:rPr lang="en-US" dirty="0"/>
              <a:t>(data file) and not equal to the number of records in the main file (data file).</a:t>
            </a:r>
          </a:p>
          <a:p>
            <a:endParaRPr lang="en-US" dirty="0"/>
          </a:p>
        </p:txBody>
      </p:sp>
    </p:spTree>
    <p:extLst>
      <p:ext uri="{BB962C8B-B14F-4D97-AF65-F5344CB8AC3E}">
        <p14:creationId xmlns:p14="http://schemas.microsoft.com/office/powerpoint/2010/main" val="232668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graphicFrame>
        <p:nvGraphicFramePr>
          <p:cNvPr id="4" name="Table 3"/>
          <p:cNvGraphicFramePr>
            <a:graphicFrameLocks noGrp="1"/>
          </p:cNvGraphicFramePr>
          <p:nvPr>
            <p:extLst>
              <p:ext uri="{D42A27DB-BD31-4B8C-83A1-F6EECF244321}">
                <p14:modId xmlns:p14="http://schemas.microsoft.com/office/powerpoint/2010/main" val="3650545317"/>
              </p:ext>
            </p:extLst>
          </p:nvPr>
        </p:nvGraphicFramePr>
        <p:xfrm>
          <a:off x="5410200" y="1066800"/>
          <a:ext cx="2590800" cy="109728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Math</a:t>
                      </a:r>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tcPr>
                </a:tc>
                <a:tc>
                  <a:txBody>
                    <a:bodyPr/>
                    <a:lstStyle/>
                    <a:p>
                      <a:pPr algn="ctr"/>
                      <a:r>
                        <a:rPr lang="en-US" sz="1800" b="1" dirty="0"/>
                        <a:t>Science</a:t>
                      </a:r>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Physics</a:t>
                      </a:r>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21429755"/>
              </p:ext>
            </p:extLst>
          </p:nvPr>
        </p:nvGraphicFramePr>
        <p:xfrm>
          <a:off x="5410200" y="228600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1240558"/>
              </p:ext>
            </p:extLst>
          </p:nvPr>
        </p:nvGraphicFramePr>
        <p:xfrm>
          <a:off x="5410200" y="478536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34306745"/>
              </p:ext>
            </p:extLst>
          </p:nvPr>
        </p:nvGraphicFramePr>
        <p:xfrm>
          <a:off x="5410200" y="3733800"/>
          <a:ext cx="2590800" cy="10668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1066800">
                <a:tc>
                  <a:txBody>
                    <a:bodyPr/>
                    <a:lstStyle/>
                    <a:p>
                      <a:pPr algn="ctr"/>
                      <a:r>
                        <a:rPr lang="en-US" b="1" dirty="0"/>
                        <a:t>…</a:t>
                      </a:r>
                    </a:p>
                    <a:p>
                      <a:pPr algn="ctr"/>
                      <a:r>
                        <a:rPr lang="en-US" b="1" dirty="0"/>
                        <a:t>…</a:t>
                      </a:r>
                    </a:p>
                    <a:p>
                      <a:pPr algn="ctr"/>
                      <a:r>
                        <a:rPr lang="en-US" b="1" dirty="0"/>
                        <a:t>…</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62494002"/>
              </p:ext>
            </p:extLst>
          </p:nvPr>
        </p:nvGraphicFramePr>
        <p:xfrm>
          <a:off x="685800" y="1828800"/>
          <a:ext cx="1752600" cy="333756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100</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105</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106</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b="1" dirty="0"/>
                        <a:t>108</a:t>
                      </a:r>
                    </a:p>
                  </a:txBody>
                  <a:tcPr/>
                </a:tc>
                <a:tc>
                  <a:txBody>
                    <a:bodyPr/>
                    <a:lstStyle/>
                    <a:p>
                      <a:endParaRPr lang="en-US" dirty="0"/>
                    </a:p>
                  </a:txBody>
                  <a:tcPr/>
                </a:tc>
                <a:extLst>
                  <a:ext uri="{0D108BD9-81ED-4DB2-BD59-A6C34878D82A}">
                    <a16:rowId xmlns:a16="http://schemas.microsoft.com/office/drawing/2014/main" val="10003"/>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6"/>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914400" y="5638800"/>
            <a:ext cx="1096390" cy="369332"/>
          </a:xfrm>
          <a:prstGeom prst="rect">
            <a:avLst/>
          </a:prstGeom>
          <a:noFill/>
        </p:spPr>
        <p:txBody>
          <a:bodyPr wrap="none" rtlCol="0">
            <a:spAutoFit/>
          </a:bodyPr>
          <a:lstStyle/>
          <a:p>
            <a:pPr algn="ctr"/>
            <a:r>
              <a:rPr lang="en-US" b="1" dirty="0">
                <a:solidFill>
                  <a:srgbClr val="C00000"/>
                </a:solidFill>
              </a:rPr>
              <a:t>Index File</a:t>
            </a:r>
          </a:p>
        </p:txBody>
      </p:sp>
      <p:cxnSp>
        <p:nvCxnSpPr>
          <p:cNvPr id="11" name="Straight Arrow Connector 10"/>
          <p:cNvCxnSpPr/>
          <p:nvPr/>
        </p:nvCxnSpPr>
        <p:spPr>
          <a:xfrm flipV="1">
            <a:off x="2286000" y="1295400"/>
            <a:ext cx="3276600"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2286000" y="1981200"/>
            <a:ext cx="3276600" cy="381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2286000" y="2819400"/>
            <a:ext cx="3276600" cy="381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2286000" y="3124200"/>
            <a:ext cx="3276600" cy="1828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2971800" y="5407967"/>
            <a:ext cx="2213235" cy="830997"/>
          </a:xfrm>
          <a:prstGeom prst="rect">
            <a:avLst/>
          </a:prstGeom>
        </p:spPr>
        <p:txBody>
          <a:bodyPr wrap="none">
            <a:spAutoFit/>
          </a:bodyPr>
          <a:lstStyle/>
          <a:p>
            <a:pPr algn="ctr"/>
            <a:r>
              <a:rPr lang="en-US" sz="2400" b="1" dirty="0"/>
              <a:t>Field Clustering </a:t>
            </a:r>
          </a:p>
          <a:p>
            <a:pPr algn="ctr"/>
            <a:r>
              <a:rPr lang="en-US" sz="2400" b="1" dirty="0"/>
              <a:t>Data File</a:t>
            </a:r>
          </a:p>
        </p:txBody>
      </p:sp>
    </p:spTree>
    <p:extLst>
      <p:ext uri="{BB962C8B-B14F-4D97-AF65-F5344CB8AC3E}">
        <p14:creationId xmlns:p14="http://schemas.microsoft.com/office/powerpoint/2010/main" val="99068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sp>
        <p:nvSpPr>
          <p:cNvPr id="3" name="Content Placeholder 2"/>
          <p:cNvSpPr>
            <a:spLocks noGrp="1"/>
          </p:cNvSpPr>
          <p:nvPr>
            <p:ph idx="1"/>
          </p:nvPr>
        </p:nvSpPr>
        <p:spPr/>
        <p:txBody>
          <a:bodyPr/>
          <a:lstStyle/>
          <a:p>
            <a:r>
              <a:rPr lang="en-US" dirty="0"/>
              <a:t>If </a:t>
            </a:r>
            <a:r>
              <a:rPr lang="en-US" b="1" dirty="0">
                <a:solidFill>
                  <a:srgbClr val="FF0000"/>
                </a:solidFill>
              </a:rPr>
              <a:t>records </a:t>
            </a:r>
            <a:r>
              <a:rPr lang="en-US" dirty="0"/>
              <a:t>of a file are </a:t>
            </a:r>
            <a:r>
              <a:rPr lang="en-US" b="1" dirty="0">
                <a:solidFill>
                  <a:srgbClr val="FF0000"/>
                </a:solidFill>
              </a:rPr>
              <a:t>ordered on a non-key field</a:t>
            </a:r>
            <a:r>
              <a:rPr lang="en-US" dirty="0"/>
              <a:t>, we can create a different type of index known as </a:t>
            </a:r>
            <a:r>
              <a:rPr lang="en-US" b="1" dirty="0">
                <a:solidFill>
                  <a:srgbClr val="FF0000"/>
                </a:solidFill>
              </a:rPr>
              <a:t>clustering index</a:t>
            </a:r>
            <a:r>
              <a:rPr lang="en-US" dirty="0"/>
              <a:t>.</a:t>
            </a:r>
          </a:p>
          <a:p>
            <a:r>
              <a:rPr lang="en-US" dirty="0"/>
              <a:t>A non-key field does not have distinct value for each record.</a:t>
            </a:r>
          </a:p>
          <a:p>
            <a:r>
              <a:rPr lang="en-US" dirty="0"/>
              <a:t>A Clustering index is also an ordered file with two fields.</a:t>
            </a:r>
          </a:p>
          <a:p>
            <a:endParaRPr lang="en-US" dirty="0"/>
          </a:p>
        </p:txBody>
      </p:sp>
    </p:spTree>
    <p:extLst>
      <p:ext uri="{BB962C8B-B14F-4D97-AF65-F5344CB8AC3E}">
        <p14:creationId xmlns:p14="http://schemas.microsoft.com/office/powerpoint/2010/main" val="252510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graphicFrame>
        <p:nvGraphicFramePr>
          <p:cNvPr id="4" name="Table 3"/>
          <p:cNvGraphicFramePr>
            <a:graphicFrameLocks noGrp="1"/>
          </p:cNvGraphicFramePr>
          <p:nvPr>
            <p:extLst>
              <p:ext uri="{D42A27DB-BD31-4B8C-83A1-F6EECF244321}">
                <p14:modId xmlns:p14="http://schemas.microsoft.com/office/powerpoint/2010/main" val="3683586488"/>
              </p:ext>
            </p:extLst>
          </p:nvPr>
        </p:nvGraphicFramePr>
        <p:xfrm>
          <a:off x="5638800" y="9652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3</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37039311"/>
              </p:ext>
            </p:extLst>
          </p:nvPr>
        </p:nvGraphicFramePr>
        <p:xfrm>
          <a:off x="5638800" y="22606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6</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10</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22422653"/>
              </p:ext>
            </p:extLst>
          </p:nvPr>
        </p:nvGraphicFramePr>
        <p:xfrm>
          <a:off x="5638800" y="35560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13</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43726064"/>
              </p:ext>
            </p:extLst>
          </p:nvPr>
        </p:nvGraphicFramePr>
        <p:xfrm>
          <a:off x="5638800" y="48514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19</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54141863"/>
              </p:ext>
            </p:extLst>
          </p:nvPr>
        </p:nvGraphicFramePr>
        <p:xfrm>
          <a:off x="457200" y="1041400"/>
          <a:ext cx="1752600" cy="48768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28600">
                <a:tc>
                  <a:txBody>
                    <a:bodyPr/>
                    <a:lstStyle/>
                    <a:p>
                      <a:r>
                        <a:rPr lang="en-US" sz="1400" b="1" dirty="0"/>
                        <a:t>1</a:t>
                      </a:r>
                    </a:p>
                  </a:txBody>
                  <a:tcPr/>
                </a:tc>
                <a:tc>
                  <a:txBody>
                    <a:bodyPr/>
                    <a:lstStyle/>
                    <a:p>
                      <a:endParaRPr lang="en-US" sz="1400" b="1"/>
                    </a:p>
                  </a:txBody>
                  <a:tcPr/>
                </a:tc>
                <a:extLst>
                  <a:ext uri="{0D108BD9-81ED-4DB2-BD59-A6C34878D82A}">
                    <a16:rowId xmlns:a16="http://schemas.microsoft.com/office/drawing/2014/main" val="10000"/>
                  </a:ext>
                </a:extLst>
              </a:tr>
              <a:tr h="228600">
                <a:tc>
                  <a:txBody>
                    <a:bodyPr/>
                    <a:lstStyle/>
                    <a:p>
                      <a:r>
                        <a:rPr lang="en-US" sz="1400" b="1" dirty="0"/>
                        <a:t>2</a:t>
                      </a:r>
                    </a:p>
                  </a:txBody>
                  <a:tcPr/>
                </a:tc>
                <a:tc>
                  <a:txBody>
                    <a:bodyPr/>
                    <a:lstStyle/>
                    <a:p>
                      <a:endParaRPr lang="en-US" sz="1400" b="1"/>
                    </a:p>
                  </a:txBody>
                  <a:tcPr/>
                </a:tc>
                <a:extLst>
                  <a:ext uri="{0D108BD9-81ED-4DB2-BD59-A6C34878D82A}">
                    <a16:rowId xmlns:a16="http://schemas.microsoft.com/office/drawing/2014/main" val="10001"/>
                  </a:ext>
                </a:extLst>
              </a:tr>
              <a:tr h="228600">
                <a:tc>
                  <a:txBody>
                    <a:bodyPr/>
                    <a:lstStyle/>
                    <a:p>
                      <a:r>
                        <a:rPr lang="en-US" sz="1400" b="1" dirty="0"/>
                        <a:t>3</a:t>
                      </a:r>
                    </a:p>
                  </a:txBody>
                  <a:tcPr/>
                </a:tc>
                <a:tc>
                  <a:txBody>
                    <a:bodyPr/>
                    <a:lstStyle/>
                    <a:p>
                      <a:endParaRPr lang="en-US" sz="1400" b="1"/>
                    </a:p>
                  </a:txBody>
                  <a:tcPr/>
                </a:tc>
                <a:extLst>
                  <a:ext uri="{0D108BD9-81ED-4DB2-BD59-A6C34878D82A}">
                    <a16:rowId xmlns:a16="http://schemas.microsoft.com/office/drawing/2014/main" val="10002"/>
                  </a:ext>
                </a:extLst>
              </a:tr>
              <a:tr h="228600">
                <a:tc>
                  <a:txBody>
                    <a:bodyPr/>
                    <a:lstStyle/>
                    <a:p>
                      <a:r>
                        <a:rPr lang="en-US" sz="1400" b="1" dirty="0"/>
                        <a:t>4</a:t>
                      </a:r>
                    </a:p>
                  </a:txBody>
                  <a:tcPr/>
                </a:tc>
                <a:tc>
                  <a:txBody>
                    <a:bodyPr/>
                    <a:lstStyle/>
                    <a:p>
                      <a:endParaRPr lang="en-US" sz="1400" b="1" dirty="0"/>
                    </a:p>
                  </a:txBody>
                  <a:tcPr/>
                </a:tc>
                <a:extLst>
                  <a:ext uri="{0D108BD9-81ED-4DB2-BD59-A6C34878D82A}">
                    <a16:rowId xmlns:a16="http://schemas.microsoft.com/office/drawing/2014/main" val="10003"/>
                  </a:ext>
                </a:extLst>
              </a:tr>
              <a:tr h="228600">
                <a:tc>
                  <a:txBody>
                    <a:bodyPr/>
                    <a:lstStyle/>
                    <a:p>
                      <a:r>
                        <a:rPr lang="en-US" sz="1400" b="1" dirty="0"/>
                        <a:t>5</a:t>
                      </a:r>
                    </a:p>
                  </a:txBody>
                  <a:tcPr/>
                </a:tc>
                <a:tc>
                  <a:txBody>
                    <a:bodyPr/>
                    <a:lstStyle/>
                    <a:p>
                      <a:endParaRPr lang="en-US" sz="1400" b="1" dirty="0"/>
                    </a:p>
                  </a:txBody>
                  <a:tcPr/>
                </a:tc>
                <a:extLst>
                  <a:ext uri="{0D108BD9-81ED-4DB2-BD59-A6C34878D82A}">
                    <a16:rowId xmlns:a16="http://schemas.microsoft.com/office/drawing/2014/main" val="10004"/>
                  </a:ext>
                </a:extLst>
              </a:tr>
              <a:tr h="228600">
                <a:tc>
                  <a:txBody>
                    <a:bodyPr/>
                    <a:lstStyle/>
                    <a:p>
                      <a:r>
                        <a:rPr lang="en-US" sz="1400" b="1" dirty="0"/>
                        <a:t>6</a:t>
                      </a:r>
                    </a:p>
                  </a:txBody>
                  <a:tcPr/>
                </a:tc>
                <a:tc>
                  <a:txBody>
                    <a:bodyPr/>
                    <a:lstStyle/>
                    <a:p>
                      <a:endParaRPr lang="en-US" sz="1400" b="1" dirty="0"/>
                    </a:p>
                  </a:txBody>
                  <a:tcPr/>
                </a:tc>
                <a:extLst>
                  <a:ext uri="{0D108BD9-81ED-4DB2-BD59-A6C34878D82A}">
                    <a16:rowId xmlns:a16="http://schemas.microsoft.com/office/drawing/2014/main" val="10005"/>
                  </a:ext>
                </a:extLst>
              </a:tr>
              <a:tr h="228600">
                <a:tc>
                  <a:txBody>
                    <a:bodyPr/>
                    <a:lstStyle/>
                    <a:p>
                      <a:r>
                        <a:rPr lang="en-US" sz="1400" b="1" dirty="0"/>
                        <a:t>7</a:t>
                      </a:r>
                    </a:p>
                  </a:txBody>
                  <a:tcPr/>
                </a:tc>
                <a:tc>
                  <a:txBody>
                    <a:bodyPr/>
                    <a:lstStyle/>
                    <a:p>
                      <a:endParaRPr lang="en-US" sz="1400" b="1" dirty="0"/>
                    </a:p>
                  </a:txBody>
                  <a:tcPr/>
                </a:tc>
                <a:extLst>
                  <a:ext uri="{0D108BD9-81ED-4DB2-BD59-A6C34878D82A}">
                    <a16:rowId xmlns:a16="http://schemas.microsoft.com/office/drawing/2014/main" val="10006"/>
                  </a:ext>
                </a:extLst>
              </a:tr>
              <a:tr h="228600">
                <a:tc>
                  <a:txBody>
                    <a:bodyPr/>
                    <a:lstStyle/>
                    <a:p>
                      <a:r>
                        <a:rPr lang="en-US" sz="1400" b="1" dirty="0"/>
                        <a:t>8</a:t>
                      </a:r>
                    </a:p>
                  </a:txBody>
                  <a:tcPr/>
                </a:tc>
                <a:tc>
                  <a:txBody>
                    <a:bodyPr/>
                    <a:lstStyle/>
                    <a:p>
                      <a:endParaRPr lang="en-US" sz="1400" b="1" dirty="0"/>
                    </a:p>
                  </a:txBody>
                  <a:tcPr/>
                </a:tc>
                <a:extLst>
                  <a:ext uri="{0D108BD9-81ED-4DB2-BD59-A6C34878D82A}">
                    <a16:rowId xmlns:a16="http://schemas.microsoft.com/office/drawing/2014/main" val="10007"/>
                  </a:ext>
                </a:extLst>
              </a:tr>
              <a:tr h="228600">
                <a:tc>
                  <a:txBody>
                    <a:bodyPr/>
                    <a:lstStyle/>
                    <a:p>
                      <a:r>
                        <a:rPr lang="en-US" sz="1400" b="1" dirty="0"/>
                        <a:t>10</a:t>
                      </a:r>
                    </a:p>
                  </a:txBody>
                  <a:tcPr/>
                </a:tc>
                <a:tc>
                  <a:txBody>
                    <a:bodyPr/>
                    <a:lstStyle/>
                    <a:p>
                      <a:endParaRPr lang="en-US" sz="1400" b="1" dirty="0"/>
                    </a:p>
                  </a:txBody>
                  <a:tcPr/>
                </a:tc>
                <a:extLst>
                  <a:ext uri="{0D108BD9-81ED-4DB2-BD59-A6C34878D82A}">
                    <a16:rowId xmlns:a16="http://schemas.microsoft.com/office/drawing/2014/main" val="10008"/>
                  </a:ext>
                </a:extLst>
              </a:tr>
              <a:tr h="228600">
                <a:tc>
                  <a:txBody>
                    <a:bodyPr/>
                    <a:lstStyle/>
                    <a:p>
                      <a:r>
                        <a:rPr lang="en-US" sz="1400" b="1" dirty="0"/>
                        <a:t>12</a:t>
                      </a:r>
                    </a:p>
                  </a:txBody>
                  <a:tcPr/>
                </a:tc>
                <a:tc>
                  <a:txBody>
                    <a:bodyPr/>
                    <a:lstStyle/>
                    <a:p>
                      <a:endParaRPr lang="en-US" sz="1400" b="1" dirty="0"/>
                    </a:p>
                  </a:txBody>
                  <a:tcPr/>
                </a:tc>
                <a:extLst>
                  <a:ext uri="{0D108BD9-81ED-4DB2-BD59-A6C34878D82A}">
                    <a16:rowId xmlns:a16="http://schemas.microsoft.com/office/drawing/2014/main" val="10009"/>
                  </a:ext>
                </a:extLst>
              </a:tr>
              <a:tr h="228600">
                <a:tc>
                  <a:txBody>
                    <a:bodyPr/>
                    <a:lstStyle/>
                    <a:p>
                      <a:r>
                        <a:rPr lang="en-US" sz="1400" b="1" dirty="0"/>
                        <a:t>13</a:t>
                      </a:r>
                    </a:p>
                  </a:txBody>
                  <a:tcPr/>
                </a:tc>
                <a:tc>
                  <a:txBody>
                    <a:bodyPr/>
                    <a:lstStyle/>
                    <a:p>
                      <a:endParaRPr lang="en-US" sz="1400" b="1" dirty="0"/>
                    </a:p>
                  </a:txBody>
                  <a:tcPr/>
                </a:tc>
                <a:extLst>
                  <a:ext uri="{0D108BD9-81ED-4DB2-BD59-A6C34878D82A}">
                    <a16:rowId xmlns:a16="http://schemas.microsoft.com/office/drawing/2014/main" val="10010"/>
                  </a:ext>
                </a:extLst>
              </a:tr>
              <a:tr h="228600">
                <a:tc>
                  <a:txBody>
                    <a:bodyPr/>
                    <a:lstStyle/>
                    <a:p>
                      <a:r>
                        <a:rPr lang="en-US" sz="1400" b="1" dirty="0"/>
                        <a:t>14</a:t>
                      </a:r>
                    </a:p>
                  </a:txBody>
                  <a:tcPr/>
                </a:tc>
                <a:tc>
                  <a:txBody>
                    <a:bodyPr/>
                    <a:lstStyle/>
                    <a:p>
                      <a:endParaRPr lang="en-US" sz="1400" b="1" dirty="0"/>
                    </a:p>
                  </a:txBody>
                  <a:tcPr/>
                </a:tc>
                <a:extLst>
                  <a:ext uri="{0D108BD9-81ED-4DB2-BD59-A6C34878D82A}">
                    <a16:rowId xmlns:a16="http://schemas.microsoft.com/office/drawing/2014/main" val="10011"/>
                  </a:ext>
                </a:extLst>
              </a:tr>
              <a:tr h="228600">
                <a:tc>
                  <a:txBody>
                    <a:bodyPr/>
                    <a:lstStyle/>
                    <a:p>
                      <a:r>
                        <a:rPr lang="en-US" sz="1400" b="1" dirty="0"/>
                        <a:t>15</a:t>
                      </a:r>
                    </a:p>
                  </a:txBody>
                  <a:tcPr/>
                </a:tc>
                <a:tc>
                  <a:txBody>
                    <a:bodyPr/>
                    <a:lstStyle/>
                    <a:p>
                      <a:endParaRPr lang="en-US" sz="1400" b="1" dirty="0"/>
                    </a:p>
                  </a:txBody>
                  <a:tcPr/>
                </a:tc>
                <a:extLst>
                  <a:ext uri="{0D108BD9-81ED-4DB2-BD59-A6C34878D82A}">
                    <a16:rowId xmlns:a16="http://schemas.microsoft.com/office/drawing/2014/main" val="10012"/>
                  </a:ext>
                </a:extLst>
              </a:tr>
              <a:tr h="228600">
                <a:tc>
                  <a:txBody>
                    <a:bodyPr/>
                    <a:lstStyle/>
                    <a:p>
                      <a:r>
                        <a:rPr lang="en-US" sz="1400" b="1" dirty="0"/>
                        <a:t>17</a:t>
                      </a:r>
                    </a:p>
                  </a:txBody>
                  <a:tcPr/>
                </a:tc>
                <a:tc>
                  <a:txBody>
                    <a:bodyPr/>
                    <a:lstStyle/>
                    <a:p>
                      <a:endParaRPr lang="en-US" sz="1400" b="1" dirty="0"/>
                    </a:p>
                  </a:txBody>
                  <a:tcPr/>
                </a:tc>
                <a:extLst>
                  <a:ext uri="{0D108BD9-81ED-4DB2-BD59-A6C34878D82A}">
                    <a16:rowId xmlns:a16="http://schemas.microsoft.com/office/drawing/2014/main" val="10013"/>
                  </a:ext>
                </a:extLst>
              </a:tr>
              <a:tr h="228600">
                <a:tc>
                  <a:txBody>
                    <a:bodyPr/>
                    <a:lstStyle/>
                    <a:p>
                      <a:r>
                        <a:rPr lang="en-US" sz="1400" b="1" dirty="0"/>
                        <a:t>18</a:t>
                      </a:r>
                    </a:p>
                  </a:txBody>
                  <a:tcPr/>
                </a:tc>
                <a:tc>
                  <a:txBody>
                    <a:bodyPr/>
                    <a:lstStyle/>
                    <a:p>
                      <a:endParaRPr lang="en-US" sz="1400" b="1" dirty="0"/>
                    </a:p>
                  </a:txBody>
                  <a:tcPr/>
                </a:tc>
                <a:extLst>
                  <a:ext uri="{0D108BD9-81ED-4DB2-BD59-A6C34878D82A}">
                    <a16:rowId xmlns:a16="http://schemas.microsoft.com/office/drawing/2014/main" val="10014"/>
                  </a:ext>
                </a:extLst>
              </a:tr>
              <a:tr h="228600">
                <a:tc>
                  <a:txBody>
                    <a:bodyPr/>
                    <a:lstStyle/>
                    <a:p>
                      <a:r>
                        <a:rPr lang="en-US" sz="1400" b="1" dirty="0"/>
                        <a:t>19</a:t>
                      </a:r>
                    </a:p>
                  </a:txBody>
                  <a:tcPr/>
                </a:tc>
                <a:tc>
                  <a:txBody>
                    <a:bodyPr/>
                    <a:lstStyle/>
                    <a:p>
                      <a:endParaRPr lang="en-US" sz="1400" b="1" dirty="0"/>
                    </a:p>
                  </a:txBody>
                  <a:tcPr/>
                </a:tc>
                <a:extLst>
                  <a:ext uri="{0D108BD9-81ED-4DB2-BD59-A6C34878D82A}">
                    <a16:rowId xmlns:a16="http://schemas.microsoft.com/office/drawing/2014/main" val="10015"/>
                  </a:ext>
                </a:extLst>
              </a:tr>
            </a:tbl>
          </a:graphicData>
        </a:graphic>
      </p:graphicFrame>
      <p:cxnSp>
        <p:nvCxnSpPr>
          <p:cNvPr id="10" name="Straight Arrow Connector 9"/>
          <p:cNvCxnSpPr/>
          <p:nvPr/>
        </p:nvCxnSpPr>
        <p:spPr>
          <a:xfrm>
            <a:off x="1981200" y="1193800"/>
            <a:ext cx="3810000" cy="4114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981200" y="1193800"/>
            <a:ext cx="3810000" cy="381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V="1">
            <a:off x="1981200" y="1727200"/>
            <a:ext cx="3810000" cy="76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1981200" y="2108200"/>
            <a:ext cx="3810000" cy="1905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1981200" y="1422400"/>
            <a:ext cx="3810000" cy="990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1981200" y="2413000"/>
            <a:ext cx="3886200" cy="304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1981200" y="3022600"/>
            <a:ext cx="3886200" cy="2989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981200" y="3321538"/>
            <a:ext cx="3886200" cy="25966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flipV="1">
            <a:off x="1981200" y="2717800"/>
            <a:ext cx="3886200" cy="914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1981200" y="3937000"/>
            <a:ext cx="3810000" cy="1066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flipV="1">
            <a:off x="1981200" y="3708400"/>
            <a:ext cx="3886200"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V="1">
            <a:off x="1981200" y="3022600"/>
            <a:ext cx="3810000" cy="1524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V="1">
            <a:off x="1981200" y="4318000"/>
            <a:ext cx="3886200"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flipV="1">
            <a:off x="2057400" y="2032000"/>
            <a:ext cx="3733800" cy="3124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flipV="1">
            <a:off x="1981200" y="4622800"/>
            <a:ext cx="3886200" cy="838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V="1">
            <a:off x="2057400" y="5613400"/>
            <a:ext cx="3810000"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1723774" y="6096000"/>
            <a:ext cx="4557145" cy="369332"/>
          </a:xfrm>
          <a:prstGeom prst="rect">
            <a:avLst/>
          </a:prstGeom>
        </p:spPr>
        <p:txBody>
          <a:bodyPr wrap="none">
            <a:spAutoFit/>
          </a:bodyPr>
          <a:lstStyle/>
          <a:p>
            <a:r>
              <a:rPr lang="en-IN" b="1" dirty="0"/>
              <a:t>A secondary index on a non-ordering key field</a:t>
            </a:r>
            <a:endParaRPr lang="en-US" b="1" dirty="0"/>
          </a:p>
        </p:txBody>
      </p:sp>
    </p:spTree>
    <p:extLst>
      <p:ext uri="{BB962C8B-B14F-4D97-AF65-F5344CB8AC3E}">
        <p14:creationId xmlns:p14="http://schemas.microsoft.com/office/powerpoint/2010/main" val="416876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par>
                                <p:cTn id="52" presetID="22" presetClass="entr" presetSubtype="8"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par>
                                <p:cTn id="61" presetID="22" presetClass="entr" presetSubtype="8"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500"/>
                                        <p:tgtEl>
                                          <p:spTgt spid="44"/>
                                        </p:tgtEl>
                                      </p:cBhvr>
                                    </p:animEffect>
                                  </p:childTnLst>
                                </p:cTn>
                              </p:par>
                              <p:par>
                                <p:cTn id="64" presetID="22" presetClass="entr" presetSubtype="8"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File?</a:t>
            </a:r>
          </a:p>
        </p:txBody>
      </p:sp>
      <p:sp>
        <p:nvSpPr>
          <p:cNvPr id="3" name="Content Placeholder 2"/>
          <p:cNvSpPr>
            <a:spLocks noGrp="1"/>
          </p:cNvSpPr>
          <p:nvPr>
            <p:ph idx="1"/>
          </p:nvPr>
        </p:nvSpPr>
        <p:spPr>
          <a:xfrm>
            <a:off x="190500" y="990600"/>
            <a:ext cx="8763000" cy="1752600"/>
          </a:xfrm>
        </p:spPr>
        <p:txBody>
          <a:bodyPr/>
          <a:lstStyle/>
          <a:p>
            <a:r>
              <a:rPr lang="en-IN" dirty="0"/>
              <a:t>A </a:t>
            </a:r>
            <a:r>
              <a:rPr lang="en-IN" b="1" dirty="0">
                <a:solidFill>
                  <a:srgbClr val="FF0000"/>
                </a:solidFill>
              </a:rPr>
              <a:t>file</a:t>
            </a:r>
            <a:r>
              <a:rPr lang="en-IN" dirty="0">
                <a:solidFill>
                  <a:srgbClr val="FF0000"/>
                </a:solidFill>
              </a:rPr>
              <a:t> </a:t>
            </a:r>
            <a:r>
              <a:rPr lang="en-IN" dirty="0"/>
              <a:t>is a </a:t>
            </a:r>
            <a:r>
              <a:rPr lang="en-IN" b="1" dirty="0">
                <a:solidFill>
                  <a:srgbClr val="FF0000"/>
                </a:solidFill>
              </a:rPr>
              <a:t>collection of records </a:t>
            </a:r>
            <a:r>
              <a:rPr lang="en-IN" dirty="0"/>
              <a:t>where a record consists of one or more fields. Each contains the same sequence of fields.</a:t>
            </a:r>
          </a:p>
          <a:p>
            <a:r>
              <a:rPr lang="en-IN" dirty="0"/>
              <a:t>Each </a:t>
            </a:r>
            <a:r>
              <a:rPr lang="en-IN" b="1" dirty="0">
                <a:solidFill>
                  <a:srgbClr val="FF0000"/>
                </a:solidFill>
              </a:rPr>
              <a:t>field</a:t>
            </a:r>
            <a:r>
              <a:rPr lang="en-IN" dirty="0">
                <a:solidFill>
                  <a:srgbClr val="FF0000"/>
                </a:solidFill>
              </a:rPr>
              <a:t> </a:t>
            </a:r>
            <a:r>
              <a:rPr lang="en-IN" dirty="0"/>
              <a:t>is normally of </a:t>
            </a:r>
            <a:r>
              <a:rPr lang="en-IN" b="1" dirty="0">
                <a:solidFill>
                  <a:srgbClr val="FF0000"/>
                </a:solidFill>
              </a:rPr>
              <a:t>fixed length</a:t>
            </a:r>
            <a:r>
              <a:rPr lang="en-IN" dirty="0"/>
              <a:t>.</a:t>
            </a:r>
          </a:p>
          <a:p>
            <a:r>
              <a:rPr lang="en-IN" dirty="0"/>
              <a:t>A sample file with four records is shown below:</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15550887"/>
              </p:ext>
            </p:extLst>
          </p:nvPr>
        </p:nvGraphicFramePr>
        <p:xfrm>
          <a:off x="304800" y="2946400"/>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2</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191000" y="2732544"/>
            <a:ext cx="4572000" cy="3416320"/>
          </a:xfrm>
          <a:prstGeom prst="rect">
            <a:avLst/>
          </a:prstGeom>
        </p:spPr>
        <p:txBody>
          <a:bodyPr>
            <a:spAutoFit/>
          </a:bodyPr>
          <a:lstStyle/>
          <a:p>
            <a:pPr marL="342900" lvl="0" indent="-342900" algn="just">
              <a:buFont typeface="Arial" pitchFamily="34" charset="0"/>
              <a:buChar char="•"/>
            </a:pPr>
            <a:r>
              <a:rPr lang="en-US" sz="2400" dirty="0"/>
              <a:t>There are </a:t>
            </a:r>
            <a:r>
              <a:rPr lang="en-US" sz="2400" b="1" dirty="0">
                <a:solidFill>
                  <a:srgbClr val="FF0000"/>
                </a:solidFill>
              </a:rPr>
              <a:t>four records</a:t>
            </a:r>
          </a:p>
          <a:p>
            <a:pPr marL="342900" lvl="0" indent="-342900" algn="just">
              <a:buFont typeface="Arial" pitchFamily="34" charset="0"/>
              <a:buChar char="•"/>
            </a:pPr>
            <a:r>
              <a:rPr lang="en-US" sz="2400" dirty="0"/>
              <a:t>There are four fields (Name, Roll No., Year, Marks)</a:t>
            </a:r>
          </a:p>
          <a:p>
            <a:pPr marL="342900" lvl="0" indent="-342900" algn="just">
              <a:buFont typeface="Arial" pitchFamily="34" charset="0"/>
              <a:buChar char="•"/>
            </a:pPr>
            <a:r>
              <a:rPr lang="en-US" sz="2400" dirty="0"/>
              <a:t>Records can be uniquely identified on the field 'Roll No.' Therefore, </a:t>
            </a:r>
            <a:r>
              <a:rPr lang="en-US" sz="2400" b="1" dirty="0">
                <a:solidFill>
                  <a:srgbClr val="FF0000"/>
                </a:solidFill>
              </a:rPr>
              <a:t>Roll No. is the key field</a:t>
            </a:r>
            <a:r>
              <a:rPr lang="en-US" sz="2400" dirty="0"/>
              <a:t>.</a:t>
            </a:r>
          </a:p>
          <a:p>
            <a:pPr marL="342900" lvl="0" indent="-342900" algn="just">
              <a:buFont typeface="Arial" pitchFamily="34" charset="0"/>
              <a:buChar char="•"/>
            </a:pPr>
            <a:r>
              <a:rPr lang="en-US" sz="2400" dirty="0"/>
              <a:t>A database is a collection of files.</a:t>
            </a:r>
          </a:p>
        </p:txBody>
      </p:sp>
    </p:spTree>
    <p:extLst>
      <p:ext uri="{BB962C8B-B14F-4D97-AF65-F5344CB8AC3E}">
        <p14:creationId xmlns:p14="http://schemas.microsoft.com/office/powerpoint/2010/main" val="29684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While the </a:t>
            </a:r>
            <a:r>
              <a:rPr lang="en-IN" b="1" dirty="0">
                <a:solidFill>
                  <a:srgbClr val="FF0000"/>
                </a:solidFill>
              </a:rPr>
              <a:t>hashed, sequential </a:t>
            </a:r>
            <a:r>
              <a:rPr lang="en-IN" dirty="0"/>
              <a:t>and </a:t>
            </a:r>
            <a:r>
              <a:rPr lang="en-IN" b="1" dirty="0">
                <a:solidFill>
                  <a:srgbClr val="FF0000"/>
                </a:solidFill>
              </a:rPr>
              <a:t>indexed sequential </a:t>
            </a:r>
            <a:r>
              <a:rPr lang="en-IN" dirty="0"/>
              <a:t>files are suitable for operations based on ordering key or the hashed key. Above file organizations are </a:t>
            </a:r>
            <a:r>
              <a:rPr lang="en-IN" b="1" dirty="0">
                <a:solidFill>
                  <a:srgbClr val="FF0000"/>
                </a:solidFill>
              </a:rPr>
              <a:t>not suitable </a:t>
            </a:r>
            <a:r>
              <a:rPr lang="en-IN" dirty="0"/>
              <a:t>for o</a:t>
            </a:r>
            <a:r>
              <a:rPr lang="en-IN" b="1" dirty="0">
                <a:solidFill>
                  <a:srgbClr val="FF0000"/>
                </a:solidFill>
              </a:rPr>
              <a:t>perations </a:t>
            </a:r>
            <a:r>
              <a:rPr lang="en-IN" dirty="0"/>
              <a:t>involving a search on </a:t>
            </a:r>
            <a:r>
              <a:rPr lang="en-IN" b="1" dirty="0">
                <a:solidFill>
                  <a:srgbClr val="FF0000"/>
                </a:solidFill>
              </a:rPr>
              <a:t>a field other than ordering or hashed key</a:t>
            </a:r>
            <a:r>
              <a:rPr lang="en-IN" dirty="0"/>
              <a:t>.</a:t>
            </a:r>
          </a:p>
          <a:p>
            <a:r>
              <a:rPr lang="en-IN" dirty="0"/>
              <a:t>If searching is required on various keys, </a:t>
            </a:r>
            <a:r>
              <a:rPr lang="en-IN" b="1" dirty="0">
                <a:solidFill>
                  <a:srgbClr val="FF0000"/>
                </a:solidFill>
              </a:rPr>
              <a:t>secondary indexes </a:t>
            </a:r>
            <a:r>
              <a:rPr lang="en-IN" dirty="0"/>
              <a:t>on these fields must be </a:t>
            </a:r>
            <a:r>
              <a:rPr lang="en-IN" b="1" dirty="0">
                <a:solidFill>
                  <a:srgbClr val="FF0000"/>
                </a:solidFill>
              </a:rPr>
              <a:t>maintained</a:t>
            </a:r>
            <a:r>
              <a:rPr lang="en-IN" dirty="0"/>
              <a:t>. </a:t>
            </a:r>
          </a:p>
          <a:p>
            <a:r>
              <a:rPr lang="en-IN" dirty="0"/>
              <a:t>A </a:t>
            </a:r>
            <a:r>
              <a:rPr lang="en-IN" b="1" dirty="0">
                <a:solidFill>
                  <a:srgbClr val="FF0000"/>
                </a:solidFill>
              </a:rPr>
              <a:t>secondary index </a:t>
            </a:r>
            <a:r>
              <a:rPr lang="en-IN" dirty="0"/>
              <a:t>is an ordered file with </a:t>
            </a:r>
            <a:r>
              <a:rPr lang="en-IN" b="1" dirty="0">
                <a:solidFill>
                  <a:srgbClr val="FF0000"/>
                </a:solidFill>
              </a:rPr>
              <a:t>two fields</a:t>
            </a:r>
            <a:r>
              <a:rPr lang="en-IN" dirty="0"/>
              <a:t>.</a:t>
            </a:r>
          </a:p>
          <a:p>
            <a:pPr lvl="1"/>
            <a:r>
              <a:rPr lang="en-IN" dirty="0"/>
              <a:t>Some </a:t>
            </a:r>
            <a:r>
              <a:rPr lang="en-IN" b="1" dirty="0">
                <a:solidFill>
                  <a:srgbClr val="FF0000"/>
                </a:solidFill>
              </a:rPr>
              <a:t>non-ordering field </a:t>
            </a:r>
            <a:r>
              <a:rPr lang="en-IN" dirty="0"/>
              <a:t>of the data file.</a:t>
            </a:r>
          </a:p>
          <a:p>
            <a:pPr lvl="1"/>
            <a:r>
              <a:rPr lang="en-IN" dirty="0"/>
              <a:t>A </a:t>
            </a:r>
            <a:r>
              <a:rPr lang="en-IN" b="1" dirty="0">
                <a:solidFill>
                  <a:srgbClr val="FF0000"/>
                </a:solidFill>
              </a:rPr>
              <a:t>block pointer</a:t>
            </a:r>
          </a:p>
          <a:p>
            <a:r>
              <a:rPr lang="en-IN" dirty="0"/>
              <a:t>There could be </a:t>
            </a:r>
            <a:r>
              <a:rPr lang="en-IN" b="1" dirty="0">
                <a:solidFill>
                  <a:srgbClr val="FF0000"/>
                </a:solidFill>
              </a:rPr>
              <a:t>several secondary indexes </a:t>
            </a:r>
            <a:r>
              <a:rPr lang="en-IN" dirty="0"/>
              <a:t>for the </a:t>
            </a:r>
            <a:r>
              <a:rPr lang="en-IN" b="1" dirty="0">
                <a:solidFill>
                  <a:srgbClr val="FF0000"/>
                </a:solidFill>
              </a:rPr>
              <a:t>same file</a:t>
            </a:r>
            <a:r>
              <a:rPr lang="en-IN" dirty="0"/>
              <a:t>.</a:t>
            </a:r>
          </a:p>
          <a:p>
            <a:r>
              <a:rPr lang="en-IN" dirty="0"/>
              <a:t>One </a:t>
            </a:r>
            <a:r>
              <a:rPr lang="en-IN" b="1" dirty="0">
                <a:solidFill>
                  <a:srgbClr val="FF0000"/>
                </a:solidFill>
              </a:rPr>
              <a:t>could use binary search</a:t>
            </a:r>
            <a:r>
              <a:rPr lang="en-IN" b="1" dirty="0"/>
              <a:t> </a:t>
            </a:r>
            <a:r>
              <a:rPr lang="en-IN" dirty="0"/>
              <a:t>on index file as entries of the index file are ordered on secondary key field. </a:t>
            </a:r>
          </a:p>
          <a:p>
            <a:r>
              <a:rPr lang="en-IN" dirty="0"/>
              <a:t>Records of the </a:t>
            </a:r>
            <a:r>
              <a:rPr lang="en-IN" b="1" dirty="0">
                <a:solidFill>
                  <a:srgbClr val="FF0000"/>
                </a:solidFill>
              </a:rPr>
              <a:t>data files are not ordered </a:t>
            </a:r>
            <a:r>
              <a:rPr lang="en-IN" dirty="0"/>
              <a:t>on secondary key field.</a:t>
            </a:r>
            <a:endParaRPr lang="en-US" dirty="0"/>
          </a:p>
        </p:txBody>
      </p:sp>
    </p:spTree>
    <p:extLst>
      <p:ext uri="{BB962C8B-B14F-4D97-AF65-F5344CB8AC3E}">
        <p14:creationId xmlns:p14="http://schemas.microsoft.com/office/powerpoint/2010/main" val="376431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A </a:t>
            </a:r>
            <a:r>
              <a:rPr lang="en-IN" b="1" dirty="0">
                <a:solidFill>
                  <a:srgbClr val="FF0000"/>
                </a:solidFill>
              </a:rPr>
              <a:t>secondary index </a:t>
            </a:r>
            <a:r>
              <a:rPr lang="en-IN" dirty="0"/>
              <a:t>requires </a:t>
            </a:r>
            <a:r>
              <a:rPr lang="en-IN" b="1" dirty="0">
                <a:solidFill>
                  <a:srgbClr val="FF0000"/>
                </a:solidFill>
              </a:rPr>
              <a:t>more storage </a:t>
            </a:r>
            <a:r>
              <a:rPr lang="en-IN" dirty="0"/>
              <a:t>space and </a:t>
            </a:r>
            <a:r>
              <a:rPr lang="en-IN" b="1" dirty="0">
                <a:solidFill>
                  <a:srgbClr val="FF0000"/>
                </a:solidFill>
              </a:rPr>
              <a:t>longer search time</a:t>
            </a:r>
            <a:r>
              <a:rPr lang="en-IN" dirty="0"/>
              <a:t> than does a </a:t>
            </a:r>
            <a:r>
              <a:rPr lang="en-IN" b="1" dirty="0">
                <a:solidFill>
                  <a:srgbClr val="FF0000"/>
                </a:solidFill>
              </a:rPr>
              <a:t>primary index</a:t>
            </a:r>
            <a:r>
              <a:rPr lang="en-IN" dirty="0"/>
              <a:t>.</a:t>
            </a:r>
          </a:p>
          <a:p>
            <a:r>
              <a:rPr lang="en-IN" dirty="0"/>
              <a:t>A secondary index file has an </a:t>
            </a:r>
            <a:r>
              <a:rPr lang="en-IN" b="1" dirty="0">
                <a:solidFill>
                  <a:srgbClr val="FF0000"/>
                </a:solidFill>
              </a:rPr>
              <a:t>entry for every record </a:t>
            </a:r>
            <a:r>
              <a:rPr lang="en-IN" dirty="0"/>
              <a:t>whereas primary index file has an entry for every block in data file.</a:t>
            </a:r>
          </a:p>
          <a:p>
            <a:r>
              <a:rPr lang="en-IN" dirty="0"/>
              <a:t>There is </a:t>
            </a:r>
            <a:r>
              <a:rPr lang="en-IN" b="1" dirty="0">
                <a:solidFill>
                  <a:srgbClr val="FF0000"/>
                </a:solidFill>
              </a:rPr>
              <a:t>a single primary index</a:t>
            </a:r>
            <a:r>
              <a:rPr lang="en-IN" b="1" dirty="0"/>
              <a:t> </a:t>
            </a:r>
            <a:r>
              <a:rPr lang="en-IN" dirty="0"/>
              <a:t>file but the </a:t>
            </a:r>
            <a:r>
              <a:rPr lang="en-IN" b="1" dirty="0">
                <a:solidFill>
                  <a:srgbClr val="FF0000"/>
                </a:solidFill>
              </a:rPr>
              <a:t>number of secondary indexes</a:t>
            </a:r>
            <a:r>
              <a:rPr lang="en-IN" dirty="0"/>
              <a:t> could be quite a few.</a:t>
            </a:r>
          </a:p>
          <a:p>
            <a:endParaRPr lang="en-US" dirty="0"/>
          </a:p>
        </p:txBody>
      </p:sp>
    </p:spTree>
    <p:extLst>
      <p:ext uri="{BB962C8B-B14F-4D97-AF65-F5344CB8AC3E}">
        <p14:creationId xmlns:p14="http://schemas.microsoft.com/office/powerpoint/2010/main" val="128136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Content Placeholder 2"/>
          <p:cNvSpPr>
            <a:spLocks noGrp="1"/>
          </p:cNvSpPr>
          <p:nvPr>
            <p:ph idx="1"/>
          </p:nvPr>
        </p:nvSpPr>
        <p:spPr/>
        <p:txBody>
          <a:bodyPr/>
          <a:lstStyle/>
          <a:p>
            <a:pPr marL="457200" indent="-457200">
              <a:buFont typeface="+mj-lt"/>
              <a:buAutoNum type="arabicPeriod"/>
            </a:pPr>
            <a:r>
              <a:rPr lang="en-US" dirty="0"/>
              <a:t>Sequential files</a:t>
            </a:r>
          </a:p>
          <a:p>
            <a:pPr marL="457200" indent="-457200">
              <a:buFont typeface="+mj-lt"/>
              <a:buAutoNum type="arabicPeriod"/>
            </a:pPr>
            <a:r>
              <a:rPr lang="en-US" dirty="0"/>
              <a:t>Relative files</a:t>
            </a:r>
          </a:p>
          <a:p>
            <a:pPr marL="457200" indent="-457200">
              <a:buFont typeface="+mj-lt"/>
              <a:buAutoNum type="arabicPeriod"/>
            </a:pPr>
            <a:r>
              <a:rPr lang="en-US" dirty="0"/>
              <a:t>Direct files</a:t>
            </a:r>
          </a:p>
          <a:p>
            <a:pPr marL="457200" indent="-457200">
              <a:buFont typeface="+mj-lt"/>
              <a:buAutoNum type="arabicPeriod"/>
            </a:pPr>
            <a:r>
              <a:rPr lang="en-US" dirty="0"/>
              <a:t>Indexed Sequential files</a:t>
            </a:r>
          </a:p>
          <a:p>
            <a:pPr marL="457200" indent="-457200">
              <a:buFont typeface="+mj-lt"/>
              <a:buAutoNum type="arabicPeriod"/>
            </a:pPr>
            <a:r>
              <a:rPr lang="en-US" dirty="0"/>
              <a:t>Index files</a:t>
            </a:r>
          </a:p>
          <a:p>
            <a:endParaRPr lang="en-US" dirty="0"/>
          </a:p>
          <a:p>
            <a:r>
              <a:rPr lang="en-US" b="1" dirty="0"/>
              <a:t>Primitive Operations on a File</a:t>
            </a:r>
          </a:p>
          <a:p>
            <a:pPr marL="819150" lvl="1" indent="-457200">
              <a:buFont typeface="+mj-lt"/>
              <a:buAutoNum type="arabicPeriod"/>
            </a:pPr>
            <a:r>
              <a:rPr lang="en-US" dirty="0"/>
              <a:t>Creation</a:t>
            </a:r>
          </a:p>
          <a:p>
            <a:pPr marL="819150" lvl="1" indent="-457200">
              <a:buFont typeface="+mj-lt"/>
              <a:buAutoNum type="arabicPeriod"/>
            </a:pPr>
            <a:r>
              <a:rPr lang="en-US" dirty="0"/>
              <a:t>Reading</a:t>
            </a:r>
          </a:p>
          <a:p>
            <a:pPr marL="819150" lvl="1" indent="-457200">
              <a:buFont typeface="+mj-lt"/>
              <a:buAutoNum type="arabicPeriod"/>
            </a:pPr>
            <a:r>
              <a:rPr lang="en-US" dirty="0"/>
              <a:t>Insertion</a:t>
            </a:r>
          </a:p>
          <a:p>
            <a:pPr marL="819150" lvl="1" indent="-457200">
              <a:buFont typeface="+mj-lt"/>
              <a:buAutoNum type="arabicPeriod"/>
            </a:pPr>
            <a:r>
              <a:rPr lang="en-US" dirty="0"/>
              <a:t>Deletion</a:t>
            </a:r>
          </a:p>
          <a:p>
            <a:pPr marL="819150" lvl="1" indent="-457200">
              <a:buFont typeface="+mj-lt"/>
              <a:buAutoNum type="arabicPeriod"/>
            </a:pPr>
            <a:r>
              <a:rPr lang="en-US" dirty="0" err="1"/>
              <a:t>Updation</a:t>
            </a:r>
            <a:endParaRPr lang="en-US" dirty="0"/>
          </a:p>
          <a:p>
            <a:pPr marL="819150" lvl="1" indent="-457200">
              <a:buFont typeface="+mj-lt"/>
              <a:buAutoNum type="arabicPeriod"/>
            </a:pPr>
            <a:r>
              <a:rPr lang="en-US" dirty="0"/>
              <a:t>Searching</a:t>
            </a:r>
          </a:p>
        </p:txBody>
      </p:sp>
    </p:spTree>
    <p:extLst>
      <p:ext uri="{BB962C8B-B14F-4D97-AF65-F5344CB8AC3E}">
        <p14:creationId xmlns:p14="http://schemas.microsoft.com/office/powerpoint/2010/main" val="176680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Files</a:t>
            </a:r>
          </a:p>
        </p:txBody>
      </p:sp>
      <p:sp>
        <p:nvSpPr>
          <p:cNvPr id="3" name="Content Placeholder 2"/>
          <p:cNvSpPr>
            <a:spLocks noGrp="1"/>
          </p:cNvSpPr>
          <p:nvPr>
            <p:ph idx="1"/>
          </p:nvPr>
        </p:nvSpPr>
        <p:spPr>
          <a:xfrm>
            <a:off x="190500" y="990600"/>
            <a:ext cx="4610100" cy="5257800"/>
          </a:xfrm>
        </p:spPr>
        <p:txBody>
          <a:bodyPr>
            <a:normAutofit/>
          </a:bodyPr>
          <a:lstStyle/>
          <a:p>
            <a:r>
              <a:rPr lang="en-US" dirty="0"/>
              <a:t>It is the most common type of file.</a:t>
            </a:r>
          </a:p>
          <a:p>
            <a:r>
              <a:rPr lang="en-US" dirty="0"/>
              <a:t>A </a:t>
            </a:r>
            <a:r>
              <a:rPr lang="en-US" b="1" dirty="0">
                <a:solidFill>
                  <a:srgbClr val="FF0000"/>
                </a:solidFill>
              </a:rPr>
              <a:t>fixed format </a:t>
            </a:r>
            <a:r>
              <a:rPr lang="en-US" dirty="0"/>
              <a:t>is used for </a:t>
            </a:r>
            <a:r>
              <a:rPr lang="en-US" b="1" dirty="0">
                <a:solidFill>
                  <a:srgbClr val="FF0000"/>
                </a:solidFill>
              </a:rPr>
              <a:t>record</a:t>
            </a:r>
            <a:r>
              <a:rPr lang="en-US" dirty="0"/>
              <a:t>.</a:t>
            </a:r>
          </a:p>
          <a:p>
            <a:r>
              <a:rPr lang="en-US" dirty="0"/>
              <a:t>All </a:t>
            </a:r>
            <a:r>
              <a:rPr lang="en-US" b="1" dirty="0">
                <a:solidFill>
                  <a:srgbClr val="FF0000"/>
                </a:solidFill>
              </a:rPr>
              <a:t>records</a:t>
            </a:r>
            <a:r>
              <a:rPr lang="en-US" dirty="0">
                <a:solidFill>
                  <a:srgbClr val="FF0000"/>
                </a:solidFill>
              </a:rPr>
              <a:t> </a:t>
            </a:r>
            <a:r>
              <a:rPr lang="en-US" dirty="0"/>
              <a:t>are of the </a:t>
            </a:r>
            <a:r>
              <a:rPr lang="en-US" b="1" dirty="0">
                <a:solidFill>
                  <a:srgbClr val="FF0000"/>
                </a:solidFill>
              </a:rPr>
              <a:t>same length</a:t>
            </a:r>
            <a:r>
              <a:rPr lang="en-US" dirty="0"/>
              <a:t>.</a:t>
            </a:r>
          </a:p>
          <a:p>
            <a:pPr>
              <a:buClr>
                <a:schemeClr val="tx1"/>
              </a:buClr>
            </a:pPr>
            <a:r>
              <a:rPr lang="en-US" b="1" dirty="0">
                <a:solidFill>
                  <a:srgbClr val="FF0000"/>
                </a:solidFill>
              </a:rPr>
              <a:t>Position</a:t>
            </a:r>
            <a:r>
              <a:rPr lang="en-US" dirty="0">
                <a:solidFill>
                  <a:srgbClr val="FF0000"/>
                </a:solidFill>
              </a:rPr>
              <a:t> </a:t>
            </a:r>
            <a:r>
              <a:rPr lang="en-US" dirty="0"/>
              <a:t>of each </a:t>
            </a:r>
            <a:r>
              <a:rPr lang="en-US" b="1" dirty="0">
                <a:solidFill>
                  <a:srgbClr val="FF0000"/>
                </a:solidFill>
              </a:rPr>
              <a:t>field</a:t>
            </a:r>
            <a:r>
              <a:rPr lang="en-US" dirty="0">
                <a:solidFill>
                  <a:srgbClr val="FF0000"/>
                </a:solidFill>
              </a:rPr>
              <a:t> </a:t>
            </a:r>
            <a:r>
              <a:rPr lang="en-US" dirty="0"/>
              <a:t>in record and </a:t>
            </a:r>
            <a:r>
              <a:rPr lang="en-US" b="1" dirty="0">
                <a:solidFill>
                  <a:srgbClr val="FF0000"/>
                </a:solidFill>
              </a:rPr>
              <a:t>length</a:t>
            </a:r>
            <a:r>
              <a:rPr lang="en-US" dirty="0">
                <a:solidFill>
                  <a:srgbClr val="FF0000"/>
                </a:solidFill>
              </a:rPr>
              <a:t> </a:t>
            </a:r>
            <a:r>
              <a:rPr lang="en-US" dirty="0"/>
              <a:t>of field is </a:t>
            </a:r>
            <a:r>
              <a:rPr lang="en-US" b="1" dirty="0">
                <a:solidFill>
                  <a:srgbClr val="FF0000"/>
                </a:solidFill>
              </a:rPr>
              <a:t>fixed</a:t>
            </a:r>
            <a:r>
              <a:rPr lang="en-US" dirty="0"/>
              <a:t>.</a:t>
            </a:r>
          </a:p>
          <a:p>
            <a:r>
              <a:rPr lang="en-US" dirty="0"/>
              <a:t>Records are </a:t>
            </a:r>
            <a:r>
              <a:rPr lang="en-US" b="1" dirty="0">
                <a:solidFill>
                  <a:srgbClr val="FF0000"/>
                </a:solidFill>
              </a:rPr>
              <a:t>physically ordered</a:t>
            </a:r>
            <a:r>
              <a:rPr lang="en-US" b="1" dirty="0"/>
              <a:t> </a:t>
            </a:r>
            <a:r>
              <a:rPr lang="en-US" dirty="0"/>
              <a:t>on the value of one of the fields - called the </a:t>
            </a:r>
            <a:r>
              <a:rPr lang="en-US" b="1" dirty="0">
                <a:solidFill>
                  <a:srgbClr val="FF0000"/>
                </a:solidFill>
              </a:rPr>
              <a:t>ordering field</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9607608"/>
              </p:ext>
            </p:extLst>
          </p:nvPr>
        </p:nvGraphicFramePr>
        <p:xfrm>
          <a:off x="5257800" y="1600200"/>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1</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6477000" y="1138535"/>
            <a:ext cx="1098378" cy="461665"/>
          </a:xfrm>
          <a:prstGeom prst="rect">
            <a:avLst/>
          </a:prstGeom>
          <a:noFill/>
        </p:spPr>
        <p:txBody>
          <a:bodyPr wrap="none" rtlCol="0">
            <a:spAutoFit/>
          </a:bodyPr>
          <a:lstStyle/>
          <a:p>
            <a:pPr algn="ctr"/>
            <a:r>
              <a:rPr lang="en-US" sz="2400" b="1" dirty="0">
                <a:solidFill>
                  <a:srgbClr val="C00000"/>
                </a:solidFill>
              </a:rPr>
              <a:t>Block 1</a:t>
            </a:r>
          </a:p>
        </p:txBody>
      </p:sp>
      <p:sp>
        <p:nvSpPr>
          <p:cNvPr id="7" name="TextBox 6"/>
          <p:cNvSpPr txBox="1"/>
          <p:nvPr/>
        </p:nvSpPr>
        <p:spPr>
          <a:xfrm>
            <a:off x="6324600" y="3784600"/>
            <a:ext cx="1098378" cy="461665"/>
          </a:xfrm>
          <a:prstGeom prst="rect">
            <a:avLst/>
          </a:prstGeom>
          <a:noFill/>
        </p:spPr>
        <p:txBody>
          <a:bodyPr wrap="none" rtlCol="0">
            <a:spAutoFit/>
          </a:bodyPr>
          <a:lstStyle/>
          <a:p>
            <a:pPr algn="ctr"/>
            <a:r>
              <a:rPr lang="en-US" sz="2400" b="1" dirty="0">
                <a:solidFill>
                  <a:srgbClr val="C00000"/>
                </a:solidFill>
              </a:rPr>
              <a:t>Block 2</a:t>
            </a:r>
          </a:p>
        </p:txBody>
      </p:sp>
      <p:graphicFrame>
        <p:nvGraphicFramePr>
          <p:cNvPr id="8" name="Table 7"/>
          <p:cNvGraphicFramePr>
            <a:graphicFrameLocks noGrp="1"/>
          </p:cNvGraphicFramePr>
          <p:nvPr>
            <p:extLst>
              <p:ext uri="{D42A27DB-BD31-4B8C-83A1-F6EECF244321}">
                <p14:modId xmlns:p14="http://schemas.microsoft.com/office/powerpoint/2010/main" val="3297712034"/>
              </p:ext>
            </p:extLst>
          </p:nvPr>
        </p:nvGraphicFramePr>
        <p:xfrm>
          <a:off x="5235044" y="4241800"/>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RAMESH</a:t>
                      </a:r>
                    </a:p>
                  </a:txBody>
                  <a:tcPr/>
                </a:tc>
                <a:tc>
                  <a:txBody>
                    <a:bodyPr/>
                    <a:lstStyle/>
                    <a:p>
                      <a:r>
                        <a:rPr lang="en-US" dirty="0"/>
                        <a:t>1015</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1"/>
                  </a:ext>
                </a:extLst>
              </a:tr>
              <a:tr h="370840">
                <a:tc>
                  <a:txBody>
                    <a:bodyPr/>
                    <a:lstStyle/>
                    <a:p>
                      <a:r>
                        <a:rPr lang="en-US" dirty="0"/>
                        <a:t>ROHIT</a:t>
                      </a:r>
                    </a:p>
                  </a:txBody>
                  <a:tcPr/>
                </a:tc>
                <a:tc>
                  <a:txBody>
                    <a:bodyPr/>
                    <a:lstStyle/>
                    <a:p>
                      <a:r>
                        <a:rPr lang="en-US" dirty="0"/>
                        <a:t>1025</a:t>
                      </a:r>
                    </a:p>
                  </a:txBody>
                  <a:tcPr/>
                </a:tc>
                <a:tc>
                  <a:txBody>
                    <a:bodyPr/>
                    <a:lstStyle/>
                    <a:p>
                      <a:r>
                        <a:rPr lang="en-IN" dirty="0"/>
                        <a:t>1</a:t>
                      </a:r>
                      <a:endParaRPr lang="en-US" dirty="0"/>
                    </a:p>
                  </a:txBody>
                  <a:tcPr/>
                </a:tc>
                <a:tc>
                  <a:txBody>
                    <a:bodyPr/>
                    <a:lstStyle/>
                    <a:p>
                      <a:r>
                        <a:rPr lang="en-IN" dirty="0"/>
                        <a:t>65</a:t>
                      </a:r>
                      <a:endParaRPr lang="en-US" dirty="0"/>
                    </a:p>
                  </a:txBody>
                  <a:tcPr/>
                </a:tc>
                <a:extLst>
                  <a:ext uri="{0D108BD9-81ED-4DB2-BD59-A6C34878D82A}">
                    <a16:rowId xmlns:a16="http://schemas.microsoft.com/office/drawing/2014/main" val="10002"/>
                  </a:ext>
                </a:extLst>
              </a:tr>
              <a:tr h="370840">
                <a:tc>
                  <a:txBody>
                    <a:bodyPr/>
                    <a:lstStyle/>
                    <a:p>
                      <a:r>
                        <a:rPr lang="en-US" dirty="0"/>
                        <a:t>JANAK</a:t>
                      </a:r>
                    </a:p>
                  </a:txBody>
                  <a:tcPr/>
                </a:tc>
                <a:tc>
                  <a:txBody>
                    <a:bodyPr/>
                    <a:lstStyle/>
                    <a:p>
                      <a:r>
                        <a:rPr lang="en-US" dirty="0"/>
                        <a:t>1026</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AMAR</a:t>
                      </a:r>
                    </a:p>
                  </a:txBody>
                  <a:tcPr/>
                </a:tc>
                <a:tc>
                  <a:txBody>
                    <a:bodyPr/>
                    <a:lstStyle/>
                    <a:p>
                      <a:r>
                        <a:rPr lang="en-US" dirty="0"/>
                        <a:t>1029</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505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Sequential Files</a:t>
            </a:r>
          </a:p>
        </p:txBody>
      </p:sp>
      <p:sp>
        <p:nvSpPr>
          <p:cNvPr id="3" name="Content Placeholder 2"/>
          <p:cNvSpPr>
            <a:spLocks noGrp="1"/>
          </p:cNvSpPr>
          <p:nvPr>
            <p:ph idx="1"/>
          </p:nvPr>
        </p:nvSpPr>
        <p:spPr/>
        <p:txBody>
          <a:bodyPr/>
          <a:lstStyle/>
          <a:p>
            <a:pPr>
              <a:buClr>
                <a:schemeClr val="tx1"/>
              </a:buClr>
            </a:pPr>
            <a:r>
              <a:rPr lang="en-US" b="1" dirty="0">
                <a:solidFill>
                  <a:srgbClr val="FF0000"/>
                </a:solidFill>
              </a:rPr>
              <a:t>Reading</a:t>
            </a:r>
            <a:r>
              <a:rPr lang="en-US" dirty="0">
                <a:solidFill>
                  <a:srgbClr val="FF0000"/>
                </a:solidFill>
              </a:rPr>
              <a:t> </a:t>
            </a:r>
            <a:r>
              <a:rPr lang="en-US" dirty="0"/>
              <a:t>of records </a:t>
            </a:r>
            <a:r>
              <a:rPr lang="en-US" b="1" dirty="0">
                <a:solidFill>
                  <a:srgbClr val="FF0000"/>
                </a:solidFill>
              </a:rPr>
              <a:t>in</a:t>
            </a:r>
            <a:r>
              <a:rPr lang="en-US" dirty="0"/>
              <a:t> order of the </a:t>
            </a:r>
            <a:r>
              <a:rPr lang="en-US" b="1" dirty="0">
                <a:solidFill>
                  <a:srgbClr val="FF0000"/>
                </a:solidFill>
              </a:rPr>
              <a:t>ordering key </a:t>
            </a:r>
            <a:r>
              <a:rPr lang="en-US" dirty="0"/>
              <a:t>is extremely </a:t>
            </a:r>
            <a:r>
              <a:rPr lang="en-US" b="1" dirty="0">
                <a:solidFill>
                  <a:srgbClr val="FF0000"/>
                </a:solidFill>
              </a:rPr>
              <a:t>efficient</a:t>
            </a:r>
            <a:r>
              <a:rPr lang="en-US" dirty="0"/>
              <a:t>. </a:t>
            </a:r>
          </a:p>
          <a:p>
            <a:pPr>
              <a:buClr>
                <a:schemeClr val="tx1"/>
              </a:buClr>
            </a:pPr>
            <a:r>
              <a:rPr lang="en-US" b="1" dirty="0">
                <a:solidFill>
                  <a:srgbClr val="FF0000"/>
                </a:solidFill>
              </a:rPr>
              <a:t>Finding</a:t>
            </a:r>
            <a:r>
              <a:rPr lang="en-US" dirty="0">
                <a:solidFill>
                  <a:srgbClr val="FF0000"/>
                </a:solidFill>
              </a:rPr>
              <a:t> </a:t>
            </a:r>
            <a:r>
              <a:rPr lang="en-US" dirty="0"/>
              <a:t>the </a:t>
            </a:r>
            <a:r>
              <a:rPr lang="en-US" b="1" dirty="0">
                <a:solidFill>
                  <a:srgbClr val="FF0000"/>
                </a:solidFill>
              </a:rPr>
              <a:t>next record in</a:t>
            </a:r>
            <a:r>
              <a:rPr lang="en-US" dirty="0">
                <a:solidFill>
                  <a:srgbClr val="FF0000"/>
                </a:solidFill>
              </a:rPr>
              <a:t> </a:t>
            </a:r>
            <a:r>
              <a:rPr lang="en-US" dirty="0"/>
              <a:t>order of the </a:t>
            </a:r>
            <a:r>
              <a:rPr lang="en-US" b="1" dirty="0">
                <a:solidFill>
                  <a:srgbClr val="FF0000"/>
                </a:solidFill>
              </a:rPr>
              <a:t>ordering key</a:t>
            </a:r>
            <a:r>
              <a:rPr lang="en-US" dirty="0"/>
              <a:t> usually, does </a:t>
            </a:r>
            <a:r>
              <a:rPr lang="en-US" b="1" dirty="0">
                <a:solidFill>
                  <a:srgbClr val="FF0000"/>
                </a:solidFill>
              </a:rPr>
              <a:t>not require additional block</a:t>
            </a:r>
            <a:r>
              <a:rPr lang="en-US" dirty="0"/>
              <a:t> access. Next record may be found in the same block.</a:t>
            </a:r>
          </a:p>
          <a:p>
            <a:pPr>
              <a:buClr>
                <a:schemeClr val="tx1"/>
              </a:buClr>
            </a:pPr>
            <a:r>
              <a:rPr lang="en-US" b="1" dirty="0">
                <a:solidFill>
                  <a:srgbClr val="FF0000"/>
                </a:solidFill>
              </a:rPr>
              <a:t>Searching</a:t>
            </a:r>
            <a:r>
              <a:rPr lang="en-US" dirty="0">
                <a:solidFill>
                  <a:srgbClr val="FF0000"/>
                </a:solidFill>
              </a:rPr>
              <a:t> </a:t>
            </a:r>
            <a:r>
              <a:rPr lang="en-US" dirty="0"/>
              <a:t>operation </a:t>
            </a:r>
            <a:r>
              <a:rPr lang="en-US" b="1" dirty="0">
                <a:solidFill>
                  <a:srgbClr val="FF0000"/>
                </a:solidFill>
              </a:rPr>
              <a:t>on</a:t>
            </a:r>
            <a:r>
              <a:rPr lang="en-US" dirty="0">
                <a:solidFill>
                  <a:srgbClr val="FF0000"/>
                </a:solidFill>
              </a:rPr>
              <a:t> </a:t>
            </a:r>
            <a:r>
              <a:rPr lang="en-US" b="1" dirty="0">
                <a:solidFill>
                  <a:srgbClr val="FF0000"/>
                </a:solidFill>
              </a:rPr>
              <a:t>ordering key </a:t>
            </a:r>
            <a:r>
              <a:rPr lang="en-US" dirty="0"/>
              <a:t>is must </a:t>
            </a:r>
            <a:r>
              <a:rPr lang="en-US" b="1" dirty="0">
                <a:solidFill>
                  <a:srgbClr val="FF0000"/>
                </a:solidFill>
              </a:rPr>
              <a:t>faster</a:t>
            </a:r>
            <a:r>
              <a:rPr lang="en-US" dirty="0"/>
              <a:t>. </a:t>
            </a:r>
            <a:r>
              <a:rPr lang="en-US" b="1" dirty="0"/>
              <a:t>Binary search can be utilized</a:t>
            </a:r>
            <a:r>
              <a:rPr lang="en-US" dirty="0"/>
              <a:t>. A binary search will require log</a:t>
            </a:r>
            <a:r>
              <a:rPr lang="en-US" baseline="-25000" dirty="0"/>
              <a:t>2</a:t>
            </a:r>
            <a:r>
              <a:rPr lang="en-US" dirty="0"/>
              <a:t>b block accesses where b is the total number of blocks in the file.</a:t>
            </a:r>
          </a:p>
          <a:p>
            <a:pPr lvl="1"/>
            <a:endParaRPr lang="en-US" dirty="0"/>
          </a:p>
        </p:txBody>
      </p:sp>
    </p:spTree>
    <p:extLst>
      <p:ext uri="{BB962C8B-B14F-4D97-AF65-F5344CB8AC3E}">
        <p14:creationId xmlns:p14="http://schemas.microsoft.com/office/powerpoint/2010/main" val="30010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Sequential Files</a:t>
            </a:r>
          </a:p>
        </p:txBody>
      </p:sp>
      <p:sp>
        <p:nvSpPr>
          <p:cNvPr id="3" name="Content Placeholder 2"/>
          <p:cNvSpPr>
            <a:spLocks noGrp="1"/>
          </p:cNvSpPr>
          <p:nvPr>
            <p:ph idx="1"/>
          </p:nvPr>
        </p:nvSpPr>
        <p:spPr/>
        <p:txBody>
          <a:bodyPr/>
          <a:lstStyle/>
          <a:p>
            <a:pPr>
              <a:buClr>
                <a:schemeClr val="tx1"/>
              </a:buClr>
            </a:pPr>
            <a:r>
              <a:rPr lang="en-US" dirty="0"/>
              <a:t>Sequential file </a:t>
            </a:r>
            <a:r>
              <a:rPr lang="en-US" b="1" dirty="0">
                <a:solidFill>
                  <a:srgbClr val="FF0000"/>
                </a:solidFill>
              </a:rPr>
              <a:t>does not </a:t>
            </a:r>
            <a:r>
              <a:rPr lang="en-US" dirty="0"/>
              <a:t>give any </a:t>
            </a:r>
            <a:r>
              <a:rPr lang="en-US" b="1" dirty="0">
                <a:solidFill>
                  <a:srgbClr val="FF0000"/>
                </a:solidFill>
              </a:rPr>
              <a:t>advantage</a:t>
            </a:r>
            <a:r>
              <a:rPr lang="en-US" dirty="0">
                <a:solidFill>
                  <a:srgbClr val="FF0000"/>
                </a:solidFill>
              </a:rPr>
              <a:t> </a:t>
            </a:r>
            <a:r>
              <a:rPr lang="en-US" dirty="0"/>
              <a:t>when the </a:t>
            </a:r>
            <a:r>
              <a:rPr lang="en-US" b="1" dirty="0">
                <a:solidFill>
                  <a:srgbClr val="FF0000"/>
                </a:solidFill>
              </a:rPr>
              <a:t>search</a:t>
            </a:r>
            <a:r>
              <a:rPr lang="en-US" dirty="0">
                <a:solidFill>
                  <a:srgbClr val="FF0000"/>
                </a:solidFill>
              </a:rPr>
              <a:t> </a:t>
            </a:r>
            <a:r>
              <a:rPr lang="en-US" dirty="0"/>
              <a:t>operation is to be carried out </a:t>
            </a:r>
            <a:r>
              <a:rPr lang="en-US" b="1" dirty="0">
                <a:solidFill>
                  <a:srgbClr val="FF0000"/>
                </a:solidFill>
              </a:rPr>
              <a:t>on non- ordering field</a:t>
            </a:r>
            <a:r>
              <a:rPr lang="en-US" dirty="0"/>
              <a:t>.</a:t>
            </a:r>
          </a:p>
          <a:p>
            <a:pPr>
              <a:buClr>
                <a:schemeClr val="tx1"/>
              </a:buClr>
            </a:pPr>
            <a:r>
              <a:rPr lang="en-US" b="1" dirty="0">
                <a:solidFill>
                  <a:srgbClr val="FF0000"/>
                </a:solidFill>
              </a:rPr>
              <a:t>Inserting</a:t>
            </a:r>
            <a:r>
              <a:rPr lang="en-US" dirty="0">
                <a:solidFill>
                  <a:srgbClr val="FF0000"/>
                </a:solidFill>
              </a:rPr>
              <a:t> </a:t>
            </a:r>
            <a:r>
              <a:rPr lang="en-US" dirty="0"/>
              <a:t>a </a:t>
            </a:r>
            <a:r>
              <a:rPr lang="en-US" b="1" dirty="0">
                <a:solidFill>
                  <a:srgbClr val="FF0000"/>
                </a:solidFill>
              </a:rPr>
              <a:t>record</a:t>
            </a:r>
            <a:r>
              <a:rPr lang="en-US" dirty="0">
                <a:solidFill>
                  <a:srgbClr val="FF0000"/>
                </a:solidFill>
              </a:rPr>
              <a:t> </a:t>
            </a:r>
            <a:r>
              <a:rPr lang="en-US" dirty="0"/>
              <a:t>is an </a:t>
            </a:r>
            <a:r>
              <a:rPr lang="en-US" b="1" dirty="0">
                <a:solidFill>
                  <a:srgbClr val="FF0000"/>
                </a:solidFill>
              </a:rPr>
              <a:t>expensive operation</a:t>
            </a:r>
            <a:r>
              <a:rPr lang="en-US" dirty="0"/>
              <a:t>. Insertion of a new record requires finding of place of insertion and then all records ahead of it must be moved to create space for the record to be inserted. This could be very expensive for large files.</a:t>
            </a:r>
          </a:p>
          <a:p>
            <a:pPr>
              <a:buClr>
                <a:schemeClr val="tx1"/>
              </a:buClr>
            </a:pPr>
            <a:r>
              <a:rPr lang="en-US" b="1" dirty="0">
                <a:solidFill>
                  <a:srgbClr val="FF0000"/>
                </a:solidFill>
              </a:rPr>
              <a:t>Deleting</a:t>
            </a:r>
            <a:r>
              <a:rPr lang="en-US" dirty="0">
                <a:solidFill>
                  <a:srgbClr val="FF0000"/>
                </a:solidFill>
              </a:rPr>
              <a:t> </a:t>
            </a:r>
            <a:r>
              <a:rPr lang="en-US" dirty="0"/>
              <a:t>a </a:t>
            </a:r>
            <a:r>
              <a:rPr lang="en-US" b="1" dirty="0">
                <a:solidFill>
                  <a:srgbClr val="FF0000"/>
                </a:solidFill>
              </a:rPr>
              <a:t>record</a:t>
            </a:r>
            <a:r>
              <a:rPr lang="en-US" dirty="0">
                <a:solidFill>
                  <a:srgbClr val="FF0000"/>
                </a:solidFill>
              </a:rPr>
              <a:t> </a:t>
            </a:r>
            <a:r>
              <a:rPr lang="en-US" dirty="0"/>
              <a:t>is an </a:t>
            </a:r>
            <a:r>
              <a:rPr lang="en-US" b="1" dirty="0">
                <a:solidFill>
                  <a:srgbClr val="FF0000"/>
                </a:solidFill>
              </a:rPr>
              <a:t>expensive operation</a:t>
            </a:r>
            <a:r>
              <a:rPr lang="en-US" dirty="0"/>
              <a:t>. Deletion too requires movement of records.</a:t>
            </a:r>
          </a:p>
          <a:p>
            <a:pPr>
              <a:buClr>
                <a:schemeClr val="tx1"/>
              </a:buClr>
            </a:pPr>
            <a:r>
              <a:rPr lang="en-US" b="1" dirty="0">
                <a:solidFill>
                  <a:srgbClr val="FF0000"/>
                </a:solidFill>
              </a:rPr>
              <a:t>Modification</a:t>
            </a:r>
            <a:r>
              <a:rPr lang="en-US" dirty="0">
                <a:solidFill>
                  <a:srgbClr val="FF0000"/>
                </a:solidFill>
              </a:rPr>
              <a:t> </a:t>
            </a:r>
            <a:r>
              <a:rPr lang="en-US" dirty="0"/>
              <a:t>of </a:t>
            </a:r>
            <a:r>
              <a:rPr lang="en-US" b="1" dirty="0">
                <a:solidFill>
                  <a:srgbClr val="FF0000"/>
                </a:solidFill>
              </a:rPr>
              <a:t>field value</a:t>
            </a:r>
            <a:r>
              <a:rPr lang="en-US" dirty="0"/>
              <a:t> of </a:t>
            </a:r>
            <a:r>
              <a:rPr lang="en-US" b="1" dirty="0">
                <a:solidFill>
                  <a:srgbClr val="FF0000"/>
                </a:solidFill>
              </a:rPr>
              <a:t>ordering key</a:t>
            </a:r>
            <a:r>
              <a:rPr lang="en-US" dirty="0"/>
              <a:t> could be </a:t>
            </a:r>
            <a:r>
              <a:rPr lang="en-US" b="1" dirty="0">
                <a:solidFill>
                  <a:srgbClr val="FF0000"/>
                </a:solidFill>
              </a:rPr>
              <a:t>time consuming</a:t>
            </a:r>
            <a:r>
              <a:rPr lang="en-US" dirty="0"/>
              <a:t>. Modifying the ordering field means the record can change its position. This requires deletion of the old record followed by insertion of the modified record.</a:t>
            </a:r>
          </a:p>
        </p:txBody>
      </p:sp>
    </p:spTree>
    <p:extLst>
      <p:ext uri="{BB962C8B-B14F-4D97-AF65-F5344CB8AC3E}">
        <p14:creationId xmlns:p14="http://schemas.microsoft.com/office/powerpoint/2010/main" val="414325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graphicFrame>
        <p:nvGraphicFramePr>
          <p:cNvPr id="5" name="Table 4"/>
          <p:cNvGraphicFramePr>
            <a:graphicFrameLocks noGrp="1"/>
          </p:cNvGraphicFramePr>
          <p:nvPr>
            <p:extLst>
              <p:ext uri="{D42A27DB-BD31-4B8C-83A1-F6EECF244321}">
                <p14:modId xmlns:p14="http://schemas.microsoft.com/office/powerpoint/2010/main" val="3220622408"/>
              </p:ext>
            </p:extLst>
          </p:nvPr>
        </p:nvGraphicFramePr>
        <p:xfrm>
          <a:off x="306926" y="1295401"/>
          <a:ext cx="663893" cy="4724400"/>
        </p:xfrm>
        <a:graphic>
          <a:graphicData uri="http://schemas.openxmlformats.org/drawingml/2006/table">
            <a:tbl>
              <a:tblPr firstRow="1" bandRow="1">
                <a:tableStyleId>{5DA37D80-6434-44D0-A028-1B22A696006F}</a:tableStyleId>
              </a:tblPr>
              <a:tblGrid>
                <a:gridCol w="663893">
                  <a:extLst>
                    <a:ext uri="{9D8B030D-6E8A-4147-A177-3AD203B41FA5}">
                      <a16:colId xmlns:a16="http://schemas.microsoft.com/office/drawing/2014/main" val="20000"/>
                    </a:ext>
                  </a:extLst>
                </a:gridCol>
              </a:tblGrid>
              <a:tr h="524933">
                <a:tc>
                  <a:txBody>
                    <a:bodyPr/>
                    <a:lstStyle/>
                    <a:p>
                      <a:pPr algn="ctr"/>
                      <a:r>
                        <a:rPr lang="en-US" sz="2400" dirty="0"/>
                        <a:t>0</a:t>
                      </a:r>
                    </a:p>
                  </a:txBody>
                  <a:tcPr/>
                </a:tc>
                <a:extLst>
                  <a:ext uri="{0D108BD9-81ED-4DB2-BD59-A6C34878D82A}">
                    <a16:rowId xmlns:a16="http://schemas.microsoft.com/office/drawing/2014/main" val="10000"/>
                  </a:ext>
                </a:extLst>
              </a:tr>
              <a:tr h="524933">
                <a:tc>
                  <a:txBody>
                    <a:bodyPr/>
                    <a:lstStyle/>
                    <a:p>
                      <a:pPr algn="ctr"/>
                      <a:r>
                        <a:rPr lang="en-US" sz="2400" dirty="0"/>
                        <a:t>1</a:t>
                      </a:r>
                    </a:p>
                  </a:txBody>
                  <a:tcPr/>
                </a:tc>
                <a:extLst>
                  <a:ext uri="{0D108BD9-81ED-4DB2-BD59-A6C34878D82A}">
                    <a16:rowId xmlns:a16="http://schemas.microsoft.com/office/drawing/2014/main" val="10001"/>
                  </a:ext>
                </a:extLst>
              </a:tr>
              <a:tr h="524933">
                <a:tc>
                  <a:txBody>
                    <a:bodyPr/>
                    <a:lstStyle/>
                    <a:p>
                      <a:pPr algn="ctr"/>
                      <a:r>
                        <a:rPr lang="en-US" sz="2400" dirty="0"/>
                        <a:t>2</a:t>
                      </a:r>
                    </a:p>
                  </a:txBody>
                  <a:tcPr/>
                </a:tc>
                <a:extLst>
                  <a:ext uri="{0D108BD9-81ED-4DB2-BD59-A6C34878D82A}">
                    <a16:rowId xmlns:a16="http://schemas.microsoft.com/office/drawing/2014/main" val="10002"/>
                  </a:ext>
                </a:extLst>
              </a:tr>
              <a:tr h="2624668">
                <a:tc>
                  <a:txBody>
                    <a:bodyPr/>
                    <a:lstStyle/>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txBody>
                  <a:tcPr/>
                </a:tc>
                <a:extLst>
                  <a:ext uri="{0D108BD9-81ED-4DB2-BD59-A6C34878D82A}">
                    <a16:rowId xmlns:a16="http://schemas.microsoft.com/office/drawing/2014/main" val="10003"/>
                  </a:ext>
                </a:extLst>
              </a:tr>
              <a:tr h="524933">
                <a:tc>
                  <a:txBody>
                    <a:bodyPr/>
                    <a:lstStyle/>
                    <a:p>
                      <a:pPr algn="ctr"/>
                      <a:r>
                        <a:rPr lang="en-US" sz="2400" dirty="0"/>
                        <a:t>B-1</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8449257"/>
              </p:ext>
            </p:extLst>
          </p:nvPr>
        </p:nvGraphicFramePr>
        <p:xfrm>
          <a:off x="2286000" y="1295400"/>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460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2209800" y="914400"/>
            <a:ext cx="1002326" cy="369332"/>
          </a:xfrm>
          <a:prstGeom prst="rect">
            <a:avLst/>
          </a:prstGeom>
          <a:noFill/>
        </p:spPr>
        <p:txBody>
          <a:bodyPr wrap="none" rtlCol="0">
            <a:spAutoFit/>
          </a:bodyPr>
          <a:lstStyle/>
          <a:p>
            <a:r>
              <a:rPr lang="en-US" b="1" dirty="0"/>
              <a:t>Bucket 0</a:t>
            </a:r>
          </a:p>
        </p:txBody>
      </p:sp>
      <p:graphicFrame>
        <p:nvGraphicFramePr>
          <p:cNvPr id="9" name="Table 8"/>
          <p:cNvGraphicFramePr>
            <a:graphicFrameLocks noGrp="1"/>
          </p:cNvGraphicFramePr>
          <p:nvPr>
            <p:extLst>
              <p:ext uri="{D42A27DB-BD31-4B8C-83A1-F6EECF244321}">
                <p14:modId xmlns:p14="http://schemas.microsoft.com/office/powerpoint/2010/main" val="1150898947"/>
              </p:ext>
            </p:extLst>
          </p:nvPr>
        </p:nvGraphicFramePr>
        <p:xfrm>
          <a:off x="5715000" y="1331794"/>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480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790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72951174"/>
              </p:ext>
            </p:extLst>
          </p:nvPr>
        </p:nvGraphicFramePr>
        <p:xfrm>
          <a:off x="2297726" y="3017520"/>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321</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531</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p:cNvSpPr txBox="1"/>
          <p:nvPr/>
        </p:nvSpPr>
        <p:spPr>
          <a:xfrm>
            <a:off x="2221526" y="2636520"/>
            <a:ext cx="1002326" cy="369332"/>
          </a:xfrm>
          <a:prstGeom prst="rect">
            <a:avLst/>
          </a:prstGeom>
          <a:noFill/>
        </p:spPr>
        <p:txBody>
          <a:bodyPr wrap="none" rtlCol="0">
            <a:spAutoFit/>
          </a:bodyPr>
          <a:lstStyle/>
          <a:p>
            <a:r>
              <a:rPr lang="en-US" b="1" dirty="0"/>
              <a:t>Bucket 1</a:t>
            </a:r>
          </a:p>
        </p:txBody>
      </p:sp>
      <p:graphicFrame>
        <p:nvGraphicFramePr>
          <p:cNvPr id="13" name="Table 12"/>
          <p:cNvGraphicFramePr>
            <a:graphicFrameLocks noGrp="1"/>
          </p:cNvGraphicFramePr>
          <p:nvPr>
            <p:extLst>
              <p:ext uri="{D42A27DB-BD31-4B8C-83A1-F6EECF244321}">
                <p14:modId xmlns:p14="http://schemas.microsoft.com/office/powerpoint/2010/main" val="671927207"/>
              </p:ext>
            </p:extLst>
          </p:nvPr>
        </p:nvGraphicFramePr>
        <p:xfrm>
          <a:off x="2297726" y="4724400"/>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242</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extBox 13"/>
          <p:cNvSpPr txBox="1"/>
          <p:nvPr/>
        </p:nvSpPr>
        <p:spPr>
          <a:xfrm>
            <a:off x="2221526" y="4343400"/>
            <a:ext cx="1002326" cy="369332"/>
          </a:xfrm>
          <a:prstGeom prst="rect">
            <a:avLst/>
          </a:prstGeom>
          <a:noFill/>
        </p:spPr>
        <p:txBody>
          <a:bodyPr wrap="none" rtlCol="0">
            <a:spAutoFit/>
          </a:bodyPr>
          <a:lstStyle/>
          <a:p>
            <a:r>
              <a:rPr lang="en-US" b="1" dirty="0"/>
              <a:t>Bucket 2</a:t>
            </a:r>
          </a:p>
        </p:txBody>
      </p:sp>
      <p:graphicFrame>
        <p:nvGraphicFramePr>
          <p:cNvPr id="15" name="Table 14"/>
          <p:cNvGraphicFramePr>
            <a:graphicFrameLocks noGrp="1"/>
          </p:cNvGraphicFramePr>
          <p:nvPr>
            <p:extLst>
              <p:ext uri="{D42A27DB-BD31-4B8C-83A1-F6EECF244321}">
                <p14:modId xmlns:p14="http://schemas.microsoft.com/office/powerpoint/2010/main" val="1686778592"/>
              </p:ext>
            </p:extLst>
          </p:nvPr>
        </p:nvGraphicFramePr>
        <p:xfrm>
          <a:off x="4648200" y="470363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270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470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26430224"/>
              </p:ext>
            </p:extLst>
          </p:nvPr>
        </p:nvGraphicFramePr>
        <p:xfrm>
          <a:off x="7010400" y="4712732"/>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930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420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Freeform 18"/>
          <p:cNvSpPr/>
          <p:nvPr/>
        </p:nvSpPr>
        <p:spPr>
          <a:xfrm>
            <a:off x="968991" y="2060812"/>
            <a:ext cx="1296537" cy="1119116"/>
          </a:xfrm>
          <a:custGeom>
            <a:avLst/>
            <a:gdLst>
              <a:gd name="connsiteX0" fmla="*/ 0 w 1296537"/>
              <a:gd name="connsiteY0" fmla="*/ 0 h 1119116"/>
              <a:gd name="connsiteX1" fmla="*/ 1119116 w 1296537"/>
              <a:gd name="connsiteY1" fmla="*/ 0 h 1119116"/>
              <a:gd name="connsiteX2" fmla="*/ 1119116 w 1296537"/>
              <a:gd name="connsiteY2" fmla="*/ 1119116 h 1119116"/>
              <a:gd name="connsiteX3" fmla="*/ 1296537 w 1296537"/>
              <a:gd name="connsiteY3" fmla="*/ 1119116 h 1119116"/>
            </a:gdLst>
            <a:ahLst/>
            <a:cxnLst>
              <a:cxn ang="0">
                <a:pos x="connsiteX0" y="connsiteY0"/>
              </a:cxn>
              <a:cxn ang="0">
                <a:pos x="connsiteX1" y="connsiteY1"/>
              </a:cxn>
              <a:cxn ang="0">
                <a:pos x="connsiteX2" y="connsiteY2"/>
              </a:cxn>
              <a:cxn ang="0">
                <a:pos x="connsiteX3" y="connsiteY3"/>
              </a:cxn>
            </a:cxnLst>
            <a:rect l="l" t="t" r="r" b="b"/>
            <a:pathLst>
              <a:path w="1296537" h="1119116">
                <a:moveTo>
                  <a:pt x="0" y="0"/>
                </a:moveTo>
                <a:lnTo>
                  <a:pt x="1119116" y="0"/>
                </a:lnTo>
                <a:lnTo>
                  <a:pt x="1119116" y="1119116"/>
                </a:lnTo>
                <a:lnTo>
                  <a:pt x="1296537" y="1119116"/>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1" name="Straight Arrow Connector 20"/>
          <p:cNvCxnSpPr/>
          <p:nvPr/>
        </p:nvCxnSpPr>
        <p:spPr>
          <a:xfrm>
            <a:off x="968991" y="1524000"/>
            <a:ext cx="1296537"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968991" y="2634018"/>
            <a:ext cx="1351128" cy="2224585"/>
          </a:xfrm>
          <a:custGeom>
            <a:avLst/>
            <a:gdLst>
              <a:gd name="connsiteX0" fmla="*/ 0 w 1351128"/>
              <a:gd name="connsiteY0" fmla="*/ 0 h 2224585"/>
              <a:gd name="connsiteX1" fmla="*/ 450376 w 1351128"/>
              <a:gd name="connsiteY1" fmla="*/ 0 h 2224585"/>
              <a:gd name="connsiteX2" fmla="*/ 450376 w 1351128"/>
              <a:gd name="connsiteY2" fmla="*/ 2224585 h 2224585"/>
              <a:gd name="connsiteX3" fmla="*/ 1351128 w 1351128"/>
              <a:gd name="connsiteY3" fmla="*/ 2224585 h 2224585"/>
            </a:gdLst>
            <a:ahLst/>
            <a:cxnLst>
              <a:cxn ang="0">
                <a:pos x="connsiteX0" y="connsiteY0"/>
              </a:cxn>
              <a:cxn ang="0">
                <a:pos x="connsiteX1" y="connsiteY1"/>
              </a:cxn>
              <a:cxn ang="0">
                <a:pos x="connsiteX2" y="connsiteY2"/>
              </a:cxn>
              <a:cxn ang="0">
                <a:pos x="connsiteX3" y="connsiteY3"/>
              </a:cxn>
            </a:cxnLst>
            <a:rect l="l" t="t" r="r" b="b"/>
            <a:pathLst>
              <a:path w="1351128" h="2224585">
                <a:moveTo>
                  <a:pt x="0" y="0"/>
                </a:moveTo>
                <a:lnTo>
                  <a:pt x="450376" y="0"/>
                </a:lnTo>
                <a:lnTo>
                  <a:pt x="450376" y="2224585"/>
                </a:lnTo>
                <a:lnTo>
                  <a:pt x="1351128" y="2224585"/>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4" name="Straight Arrow Connector 23"/>
          <p:cNvCxnSpPr/>
          <p:nvPr/>
        </p:nvCxnSpPr>
        <p:spPr>
          <a:xfrm>
            <a:off x="4114800" y="1524000"/>
            <a:ext cx="1600200"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5" name="Freeform 24"/>
          <p:cNvSpPr/>
          <p:nvPr/>
        </p:nvSpPr>
        <p:spPr>
          <a:xfrm>
            <a:off x="4135272" y="4899546"/>
            <a:ext cx="477671" cy="723332"/>
          </a:xfrm>
          <a:custGeom>
            <a:avLst/>
            <a:gdLst>
              <a:gd name="connsiteX0" fmla="*/ 0 w 477671"/>
              <a:gd name="connsiteY0" fmla="*/ 723332 h 723332"/>
              <a:gd name="connsiteX1" fmla="*/ 218364 w 477671"/>
              <a:gd name="connsiteY1" fmla="*/ 723332 h 723332"/>
              <a:gd name="connsiteX2" fmla="*/ 218364 w 477671"/>
              <a:gd name="connsiteY2" fmla="*/ 0 h 723332"/>
              <a:gd name="connsiteX3" fmla="*/ 477671 w 477671"/>
              <a:gd name="connsiteY3" fmla="*/ 0 h 723332"/>
            </a:gdLst>
            <a:ahLst/>
            <a:cxnLst>
              <a:cxn ang="0">
                <a:pos x="connsiteX0" y="connsiteY0"/>
              </a:cxn>
              <a:cxn ang="0">
                <a:pos x="connsiteX1" y="connsiteY1"/>
              </a:cxn>
              <a:cxn ang="0">
                <a:pos x="connsiteX2" y="connsiteY2"/>
              </a:cxn>
              <a:cxn ang="0">
                <a:pos x="connsiteX3" y="connsiteY3"/>
              </a:cxn>
            </a:cxnLst>
            <a:rect l="l" t="t" r="r" b="b"/>
            <a:pathLst>
              <a:path w="477671" h="723332">
                <a:moveTo>
                  <a:pt x="0" y="723332"/>
                </a:moveTo>
                <a:lnTo>
                  <a:pt x="218364" y="723332"/>
                </a:lnTo>
                <a:lnTo>
                  <a:pt x="218364" y="0"/>
                </a:lnTo>
                <a:lnTo>
                  <a:pt x="477671"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Freeform 25"/>
          <p:cNvSpPr/>
          <p:nvPr/>
        </p:nvSpPr>
        <p:spPr>
          <a:xfrm>
            <a:off x="6482687" y="4899546"/>
            <a:ext cx="518614" cy="750627"/>
          </a:xfrm>
          <a:custGeom>
            <a:avLst/>
            <a:gdLst>
              <a:gd name="connsiteX0" fmla="*/ 0 w 518614"/>
              <a:gd name="connsiteY0" fmla="*/ 750627 h 750627"/>
              <a:gd name="connsiteX1" fmla="*/ 232012 w 518614"/>
              <a:gd name="connsiteY1" fmla="*/ 750627 h 750627"/>
              <a:gd name="connsiteX2" fmla="*/ 232012 w 518614"/>
              <a:gd name="connsiteY2" fmla="*/ 0 h 750627"/>
              <a:gd name="connsiteX3" fmla="*/ 518614 w 518614"/>
              <a:gd name="connsiteY3" fmla="*/ 0 h 750627"/>
            </a:gdLst>
            <a:ahLst/>
            <a:cxnLst>
              <a:cxn ang="0">
                <a:pos x="connsiteX0" y="connsiteY0"/>
              </a:cxn>
              <a:cxn ang="0">
                <a:pos x="connsiteX1" y="connsiteY1"/>
              </a:cxn>
              <a:cxn ang="0">
                <a:pos x="connsiteX2" y="connsiteY2"/>
              </a:cxn>
              <a:cxn ang="0">
                <a:pos x="connsiteX3" y="connsiteY3"/>
              </a:cxn>
            </a:cxnLst>
            <a:rect l="l" t="t" r="r" b="b"/>
            <a:pathLst>
              <a:path w="518614" h="750627">
                <a:moveTo>
                  <a:pt x="0" y="750627"/>
                </a:moveTo>
                <a:lnTo>
                  <a:pt x="232012" y="750627"/>
                </a:lnTo>
                <a:lnTo>
                  <a:pt x="232012" y="0"/>
                </a:lnTo>
                <a:lnTo>
                  <a:pt x="518614"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7" name="Rectangle 26"/>
          <p:cNvSpPr/>
          <p:nvPr/>
        </p:nvSpPr>
        <p:spPr>
          <a:xfrm>
            <a:off x="5715000" y="3005852"/>
            <a:ext cx="2902461" cy="830997"/>
          </a:xfrm>
          <a:prstGeom prst="rect">
            <a:avLst/>
          </a:prstGeom>
        </p:spPr>
        <p:txBody>
          <a:bodyPr wrap="none">
            <a:spAutoFit/>
          </a:bodyPr>
          <a:lstStyle/>
          <a:p>
            <a:pPr algn="ctr"/>
            <a:r>
              <a:rPr lang="en-US" sz="2400" b="1" dirty="0">
                <a:solidFill>
                  <a:srgbClr val="C00000"/>
                </a:solidFill>
              </a:rPr>
              <a:t>Hashing with buckets</a:t>
            </a:r>
          </a:p>
          <a:p>
            <a:pPr algn="ctr"/>
            <a:r>
              <a:rPr lang="en-US" sz="2400" b="1" dirty="0">
                <a:solidFill>
                  <a:srgbClr val="C00000"/>
                </a:solidFill>
              </a:rPr>
              <a:t> of chained blocks</a:t>
            </a:r>
          </a:p>
        </p:txBody>
      </p:sp>
      <p:grpSp>
        <p:nvGrpSpPr>
          <p:cNvPr id="43" name="Group 42"/>
          <p:cNvGrpSpPr/>
          <p:nvPr/>
        </p:nvGrpSpPr>
        <p:grpSpPr>
          <a:xfrm>
            <a:off x="7545936" y="2221907"/>
            <a:ext cx="725680" cy="415448"/>
            <a:chOff x="7545936" y="2221907"/>
            <a:chExt cx="725680" cy="415448"/>
          </a:xfrm>
        </p:grpSpPr>
        <p:cxnSp>
          <p:nvCxnSpPr>
            <p:cNvPr id="29" name="Straight Connector 28"/>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2" name="Freeform 41"/>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4" name="Group 43"/>
          <p:cNvGrpSpPr/>
          <p:nvPr/>
        </p:nvGrpSpPr>
        <p:grpSpPr>
          <a:xfrm>
            <a:off x="4135272" y="3874497"/>
            <a:ext cx="725680" cy="415448"/>
            <a:chOff x="7545936" y="2221907"/>
            <a:chExt cx="725680" cy="415448"/>
          </a:xfrm>
        </p:grpSpPr>
        <p:cxnSp>
          <p:nvCxnSpPr>
            <p:cNvPr id="45" name="Straight Connector 44"/>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8" name="Freeform 47"/>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9" name="Group 48"/>
          <p:cNvGrpSpPr/>
          <p:nvPr/>
        </p:nvGrpSpPr>
        <p:grpSpPr>
          <a:xfrm>
            <a:off x="8183480" y="5802217"/>
            <a:ext cx="725680" cy="415448"/>
            <a:chOff x="7545936" y="2221907"/>
            <a:chExt cx="725680" cy="415448"/>
          </a:xfrm>
        </p:grpSpPr>
        <p:cxnSp>
          <p:nvCxnSpPr>
            <p:cNvPr id="50" name="Straight Connector 49"/>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53" name="Freeform 52"/>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54" name="TextBox 53"/>
          <p:cNvSpPr txBox="1"/>
          <p:nvPr/>
        </p:nvSpPr>
        <p:spPr>
          <a:xfrm>
            <a:off x="112352" y="6084228"/>
            <a:ext cx="1771191" cy="369332"/>
          </a:xfrm>
          <a:prstGeom prst="rect">
            <a:avLst/>
          </a:prstGeom>
          <a:noFill/>
        </p:spPr>
        <p:txBody>
          <a:bodyPr wrap="none" rtlCol="0">
            <a:spAutoFit/>
          </a:bodyPr>
          <a:lstStyle/>
          <a:p>
            <a:r>
              <a:rPr lang="en-US" b="1" dirty="0"/>
              <a:t>Bucket Directory</a:t>
            </a:r>
          </a:p>
        </p:txBody>
      </p:sp>
    </p:spTree>
    <p:extLst>
      <p:ext uri="{BB962C8B-B14F-4D97-AF65-F5344CB8AC3E}">
        <p14:creationId xmlns:p14="http://schemas.microsoft.com/office/powerpoint/2010/main" val="427880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9" grpId="0" animBg="1"/>
      <p:bldP spid="22" grpId="0" animBg="1"/>
      <p:bldP spid="25" grpId="0" animBg="1"/>
      <p:bldP spid="26" grpId="0" animBg="1"/>
      <p:bldP spid="27"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sp>
        <p:nvSpPr>
          <p:cNvPr id="3" name="Content Placeholder 2"/>
          <p:cNvSpPr>
            <a:spLocks noGrp="1"/>
          </p:cNvSpPr>
          <p:nvPr>
            <p:ph idx="1"/>
          </p:nvPr>
        </p:nvSpPr>
        <p:spPr/>
        <p:txBody>
          <a:bodyPr>
            <a:normAutofit/>
          </a:bodyPr>
          <a:lstStyle/>
          <a:p>
            <a:pPr>
              <a:buClr>
                <a:schemeClr val="tx1"/>
              </a:buClr>
            </a:pPr>
            <a:r>
              <a:rPr lang="en-US" dirty="0"/>
              <a:t>It is a common technique used for </a:t>
            </a:r>
            <a:r>
              <a:rPr lang="en-US" b="1" dirty="0">
                <a:solidFill>
                  <a:srgbClr val="FF0000"/>
                </a:solidFill>
              </a:rPr>
              <a:t>fast accessing of records </a:t>
            </a:r>
            <a:r>
              <a:rPr lang="en-US" dirty="0"/>
              <a:t>on secondary storage.</a:t>
            </a:r>
          </a:p>
          <a:p>
            <a:pPr>
              <a:buClr>
                <a:schemeClr val="tx1"/>
              </a:buClr>
            </a:pPr>
            <a:r>
              <a:rPr lang="en-US" b="1" dirty="0">
                <a:solidFill>
                  <a:srgbClr val="FF0000"/>
                </a:solidFill>
              </a:rPr>
              <a:t>Records</a:t>
            </a:r>
            <a:r>
              <a:rPr lang="en-US" dirty="0">
                <a:solidFill>
                  <a:srgbClr val="FF0000"/>
                </a:solidFill>
              </a:rPr>
              <a:t> </a:t>
            </a:r>
            <a:r>
              <a:rPr lang="en-US" dirty="0"/>
              <a:t>of a file are </a:t>
            </a:r>
            <a:r>
              <a:rPr lang="en-US" b="1" dirty="0">
                <a:solidFill>
                  <a:srgbClr val="FF0000"/>
                </a:solidFill>
              </a:rPr>
              <a:t>divided among buckets</a:t>
            </a:r>
            <a:r>
              <a:rPr lang="en-US" dirty="0"/>
              <a:t>.</a:t>
            </a:r>
          </a:p>
          <a:p>
            <a:pPr>
              <a:buClr>
                <a:schemeClr val="tx1"/>
              </a:buClr>
            </a:pPr>
            <a:r>
              <a:rPr lang="en-US" dirty="0"/>
              <a:t>A </a:t>
            </a:r>
            <a:r>
              <a:rPr lang="en-US" b="1" dirty="0">
                <a:solidFill>
                  <a:srgbClr val="FF0000"/>
                </a:solidFill>
              </a:rPr>
              <a:t>bucket</a:t>
            </a:r>
            <a:r>
              <a:rPr lang="en-US" dirty="0">
                <a:solidFill>
                  <a:srgbClr val="FF0000"/>
                </a:solidFill>
              </a:rPr>
              <a:t> </a:t>
            </a:r>
            <a:r>
              <a:rPr lang="en-US" dirty="0"/>
              <a:t>is either </a:t>
            </a:r>
            <a:r>
              <a:rPr lang="en-US" b="1" dirty="0">
                <a:solidFill>
                  <a:srgbClr val="FF0000"/>
                </a:solidFill>
              </a:rPr>
              <a:t>one disk block </a:t>
            </a:r>
            <a:r>
              <a:rPr lang="en-US" dirty="0"/>
              <a:t>or </a:t>
            </a:r>
            <a:r>
              <a:rPr lang="en-US" b="1" dirty="0">
                <a:solidFill>
                  <a:srgbClr val="FF0000"/>
                </a:solidFill>
              </a:rPr>
              <a:t>cluster of contiguous blocks</a:t>
            </a:r>
            <a:r>
              <a:rPr lang="en-US" dirty="0"/>
              <a:t>.</a:t>
            </a:r>
          </a:p>
          <a:p>
            <a:pPr>
              <a:buClr>
                <a:schemeClr val="tx1"/>
              </a:buClr>
            </a:pPr>
            <a:r>
              <a:rPr lang="en-US" dirty="0"/>
              <a:t>A </a:t>
            </a:r>
            <a:r>
              <a:rPr lang="en-US" b="1" dirty="0">
                <a:solidFill>
                  <a:srgbClr val="FF0000"/>
                </a:solidFill>
              </a:rPr>
              <a:t>hashing function </a:t>
            </a:r>
            <a:r>
              <a:rPr lang="en-US" dirty="0"/>
              <a:t>maps a </a:t>
            </a:r>
            <a:r>
              <a:rPr lang="en-US" b="1" dirty="0">
                <a:solidFill>
                  <a:srgbClr val="FF0000"/>
                </a:solidFill>
              </a:rPr>
              <a:t>key</a:t>
            </a:r>
            <a:r>
              <a:rPr lang="en-US" dirty="0">
                <a:solidFill>
                  <a:srgbClr val="FF0000"/>
                </a:solidFill>
              </a:rPr>
              <a:t> </a:t>
            </a:r>
            <a:r>
              <a:rPr lang="en-US" dirty="0"/>
              <a:t>into a </a:t>
            </a:r>
            <a:r>
              <a:rPr lang="en-US" b="1" dirty="0">
                <a:solidFill>
                  <a:srgbClr val="FF0000"/>
                </a:solidFill>
              </a:rPr>
              <a:t>bucket number</a:t>
            </a:r>
            <a:r>
              <a:rPr lang="en-US" dirty="0"/>
              <a:t>. The buckets are numbered 0, 1,2...b-1.</a:t>
            </a:r>
          </a:p>
          <a:p>
            <a:pPr>
              <a:buClr>
                <a:schemeClr val="tx1"/>
              </a:buClr>
            </a:pPr>
            <a:r>
              <a:rPr lang="en-US" dirty="0"/>
              <a:t>A hash function </a:t>
            </a:r>
            <a:r>
              <a:rPr lang="en-US" b="1" dirty="0">
                <a:solidFill>
                  <a:srgbClr val="FF0000"/>
                </a:solidFill>
              </a:rPr>
              <a:t>f</a:t>
            </a:r>
            <a:r>
              <a:rPr lang="en-US" dirty="0"/>
              <a:t> maps each </a:t>
            </a:r>
            <a:r>
              <a:rPr lang="en-US" b="1" dirty="0">
                <a:solidFill>
                  <a:srgbClr val="FF0000"/>
                </a:solidFill>
              </a:rPr>
              <a:t>key</a:t>
            </a:r>
            <a:r>
              <a:rPr lang="en-US" dirty="0">
                <a:solidFill>
                  <a:srgbClr val="FF0000"/>
                </a:solidFill>
              </a:rPr>
              <a:t> </a:t>
            </a:r>
            <a:r>
              <a:rPr lang="en-US" dirty="0"/>
              <a:t>value into one of the integers </a:t>
            </a:r>
            <a:r>
              <a:rPr lang="en-US" b="1" dirty="0">
                <a:solidFill>
                  <a:srgbClr val="FF0000"/>
                </a:solidFill>
              </a:rPr>
              <a:t>0 through b - 1</a:t>
            </a:r>
            <a:r>
              <a:rPr lang="en-US" dirty="0"/>
              <a:t>.</a:t>
            </a:r>
          </a:p>
          <a:p>
            <a:pPr>
              <a:buClr>
                <a:schemeClr val="tx1"/>
              </a:buClr>
            </a:pPr>
            <a:r>
              <a:rPr lang="en-US" dirty="0"/>
              <a:t>If </a:t>
            </a:r>
            <a:r>
              <a:rPr lang="en-US" b="1" dirty="0">
                <a:solidFill>
                  <a:srgbClr val="FF0000"/>
                </a:solidFill>
              </a:rPr>
              <a:t>x is a key</a:t>
            </a:r>
            <a:r>
              <a:rPr lang="en-US" dirty="0"/>
              <a:t>, </a:t>
            </a:r>
            <a:r>
              <a:rPr lang="en-US" b="1" dirty="0">
                <a:solidFill>
                  <a:srgbClr val="FF0000"/>
                </a:solidFill>
              </a:rPr>
              <a:t>f(x)</a:t>
            </a:r>
            <a:r>
              <a:rPr lang="en-US" dirty="0"/>
              <a:t> is the number of </a:t>
            </a:r>
            <a:r>
              <a:rPr lang="en-US" b="1" dirty="0">
                <a:solidFill>
                  <a:srgbClr val="FF0000"/>
                </a:solidFill>
              </a:rPr>
              <a:t>bucket</a:t>
            </a:r>
            <a:r>
              <a:rPr lang="en-US" dirty="0">
                <a:solidFill>
                  <a:srgbClr val="FF0000"/>
                </a:solidFill>
              </a:rPr>
              <a:t> </a:t>
            </a:r>
            <a:r>
              <a:rPr lang="en-US" dirty="0"/>
              <a:t>that contains the record </a:t>
            </a:r>
            <a:r>
              <a:rPr lang="en-US" b="1" dirty="0">
                <a:solidFill>
                  <a:srgbClr val="FF0000"/>
                </a:solidFill>
              </a:rPr>
              <a:t>with key x</a:t>
            </a:r>
            <a:r>
              <a:rPr lang="en-US" dirty="0"/>
              <a:t>.</a:t>
            </a:r>
          </a:p>
          <a:p>
            <a:pPr>
              <a:buClr>
                <a:schemeClr val="tx1"/>
              </a:buClr>
            </a:pPr>
            <a:r>
              <a:rPr lang="en-US" dirty="0"/>
              <a:t>The blocks making up each bucket could either be contiguous blocks or they can be chained together in a linked list.</a:t>
            </a:r>
          </a:p>
        </p:txBody>
      </p:sp>
    </p:spTree>
    <p:extLst>
      <p:ext uri="{BB962C8B-B14F-4D97-AF65-F5344CB8AC3E}">
        <p14:creationId xmlns:p14="http://schemas.microsoft.com/office/powerpoint/2010/main" val="36184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Translation of bucket number to disk block address is done with the help of </a:t>
                </a:r>
                <a:r>
                  <a:rPr lang="en-US" b="1" dirty="0">
                    <a:solidFill>
                      <a:srgbClr val="FF0000"/>
                    </a:solidFill>
                  </a:rPr>
                  <a:t>bucket directory</a:t>
                </a:r>
                <a:r>
                  <a:rPr lang="en-US" dirty="0"/>
                  <a:t>. It </a:t>
                </a:r>
                <a:r>
                  <a:rPr lang="en-US" b="1" dirty="0">
                    <a:solidFill>
                      <a:srgbClr val="FF0000"/>
                    </a:solidFill>
                  </a:rPr>
                  <a:t>gives</a:t>
                </a:r>
                <a:r>
                  <a:rPr lang="en-US" dirty="0">
                    <a:solidFill>
                      <a:srgbClr val="FF0000"/>
                    </a:solidFill>
                  </a:rPr>
                  <a:t> </a:t>
                </a:r>
                <a:r>
                  <a:rPr lang="en-US" dirty="0"/>
                  <a:t>the </a:t>
                </a:r>
                <a:r>
                  <a:rPr lang="en-US" b="1" dirty="0">
                    <a:solidFill>
                      <a:srgbClr val="FF0000"/>
                    </a:solidFill>
                  </a:rPr>
                  <a:t>address of the first block </a:t>
                </a:r>
                <a:r>
                  <a:rPr lang="en-US" dirty="0"/>
                  <a:t>of the chained blocks in a linked list.</a:t>
                </a:r>
              </a:p>
              <a:p>
                <a:r>
                  <a:rPr lang="en-US" dirty="0"/>
                  <a:t>Hashing is quite efficient in retrieving a record on hashed key. The average number of block accesses for retrieving a record.</a:t>
                </a:r>
              </a:p>
              <a:p>
                <a:pPr marL="0" indent="0">
                  <a:buNone/>
                </a:pPr>
                <a:r>
                  <a:rPr lang="en-US" dirty="0"/>
                  <a:t>	</a:t>
                </a:r>
                <a14:m>
                  <m:oMath xmlns:m="http://schemas.openxmlformats.org/officeDocument/2006/math">
                    <m:r>
                      <a:rPr lang="en-US" b="1" i="1" dirty="0">
                        <a:latin typeface="Cambria Math"/>
                      </a:rPr>
                      <m:t>= </m:t>
                    </m:r>
                    <m:r>
                      <m:rPr>
                        <m:nor/>
                      </m:rPr>
                      <a:rPr lang="en-US" b="1" dirty="0" smtClean="0">
                        <a:solidFill>
                          <a:srgbClr val="FF0000"/>
                        </a:solidFill>
                      </a:rPr>
                      <m:t>1 (</m:t>
                    </m:r>
                    <m:r>
                      <m:rPr>
                        <m:nor/>
                      </m:rPr>
                      <a:rPr lang="en-US" b="1" dirty="0" smtClean="0">
                        <a:solidFill>
                          <a:srgbClr val="FF0000"/>
                        </a:solidFill>
                      </a:rPr>
                      <m:t>bucket</m:t>
                    </m:r>
                    <m:r>
                      <m:rPr>
                        <m:nor/>
                      </m:rPr>
                      <a:rPr lang="en-US" b="1" dirty="0" smtClean="0">
                        <a:solidFill>
                          <a:srgbClr val="FF0000"/>
                        </a:solidFill>
                      </a:rPr>
                      <m:t> </m:t>
                    </m:r>
                    <m:r>
                      <m:rPr>
                        <m:nor/>
                      </m:rPr>
                      <a:rPr lang="en-US" b="1" dirty="0" smtClean="0">
                        <a:solidFill>
                          <a:srgbClr val="FF0000"/>
                        </a:solidFill>
                      </a:rPr>
                      <m:t>directory</m:t>
                    </m:r>
                    <m:r>
                      <m:rPr>
                        <m:nor/>
                      </m:rPr>
                      <a:rPr lang="en-US" b="1" dirty="0" smtClean="0">
                        <a:solidFill>
                          <a:srgbClr val="FF0000"/>
                        </a:solidFill>
                      </a:rPr>
                      <m:t>) + </m:t>
                    </m:r>
                    <m:f>
                      <m:fPr>
                        <m:ctrlPr>
                          <a:rPr lang="en-US" b="1" i="1" dirty="0">
                            <a:solidFill>
                              <a:srgbClr val="FF0000"/>
                            </a:solidFill>
                            <a:latin typeface="Cambria Math" panose="02040503050406030204" pitchFamily="18" charset="0"/>
                          </a:rPr>
                        </m:ctrlPr>
                      </m:fPr>
                      <m:num>
                        <m:r>
                          <a:rPr lang="en-US" b="1" i="1" dirty="0">
                            <a:solidFill>
                              <a:srgbClr val="FF0000"/>
                            </a:solidFill>
                            <a:latin typeface="Cambria Math"/>
                          </a:rPr>
                          <m:t>𝑵𝒐</m:t>
                        </m:r>
                        <m:r>
                          <a:rPr lang="en-US" b="1" i="1" dirty="0">
                            <a:solidFill>
                              <a:srgbClr val="FF0000"/>
                            </a:solidFill>
                            <a:latin typeface="Cambria Math"/>
                          </a:rPr>
                          <m:t> </m:t>
                        </m:r>
                        <m:r>
                          <a:rPr lang="en-US" b="1" i="1" dirty="0">
                            <a:solidFill>
                              <a:srgbClr val="FF0000"/>
                            </a:solidFill>
                            <a:latin typeface="Cambria Math"/>
                          </a:rPr>
                          <m:t>𝒐𝒇</m:t>
                        </m:r>
                        <m:r>
                          <a:rPr lang="en-US" b="1" i="1" dirty="0">
                            <a:solidFill>
                              <a:srgbClr val="FF0000"/>
                            </a:solidFill>
                            <a:latin typeface="Cambria Math"/>
                          </a:rPr>
                          <m:t> </m:t>
                        </m:r>
                        <m:r>
                          <a:rPr lang="en-US" b="1" i="1" dirty="0">
                            <a:solidFill>
                              <a:srgbClr val="FF0000"/>
                            </a:solidFill>
                            <a:latin typeface="Cambria Math"/>
                          </a:rPr>
                          <m:t>𝒓𝒆𝒄𝒐𝒓𝒅𝒔</m:t>
                        </m:r>
                      </m:num>
                      <m:den>
                        <m:r>
                          <a:rPr lang="en-US" b="1" i="1" dirty="0">
                            <a:solidFill>
                              <a:srgbClr val="FF0000"/>
                            </a:solidFill>
                            <a:latin typeface="Cambria Math"/>
                          </a:rPr>
                          <m:t>𝑵𝒐</m:t>
                        </m:r>
                        <m:r>
                          <a:rPr lang="en-US" b="1" i="1" dirty="0">
                            <a:solidFill>
                              <a:srgbClr val="FF0000"/>
                            </a:solidFill>
                            <a:latin typeface="Cambria Math"/>
                          </a:rPr>
                          <m:t> </m:t>
                        </m:r>
                        <m:r>
                          <a:rPr lang="en-US" b="1" i="1" dirty="0">
                            <a:solidFill>
                              <a:srgbClr val="FF0000"/>
                            </a:solidFill>
                            <a:latin typeface="Cambria Math"/>
                          </a:rPr>
                          <m:t>𝒐𝒇</m:t>
                        </m:r>
                        <m:r>
                          <a:rPr lang="en-US" b="1" i="1" dirty="0">
                            <a:solidFill>
                              <a:srgbClr val="FF0000"/>
                            </a:solidFill>
                            <a:latin typeface="Cambria Math"/>
                          </a:rPr>
                          <m:t> </m:t>
                        </m:r>
                        <m:r>
                          <a:rPr lang="en-US" b="1" i="1" dirty="0">
                            <a:solidFill>
                              <a:srgbClr val="FF0000"/>
                            </a:solidFill>
                            <a:latin typeface="Cambria Math"/>
                          </a:rPr>
                          <m:t>𝒃𝒖𝒄𝒌𝒆𝒕𝒔</m:t>
                        </m:r>
                        <m:r>
                          <a:rPr lang="en-US" b="1" i="1" dirty="0">
                            <a:solidFill>
                              <a:srgbClr val="FF0000"/>
                            </a:solidFill>
                            <a:latin typeface="Cambria Math"/>
                          </a:rPr>
                          <m:t> </m:t>
                        </m:r>
                        <m:r>
                          <a:rPr lang="en-US" b="1" i="1" dirty="0">
                            <a:solidFill>
                              <a:srgbClr val="FF0000"/>
                            </a:solidFill>
                            <a:latin typeface="Cambria Math"/>
                          </a:rPr>
                          <m:t>𝒙</m:t>
                        </m:r>
                        <m:r>
                          <a:rPr lang="en-US" b="1" i="1" dirty="0">
                            <a:solidFill>
                              <a:srgbClr val="FF0000"/>
                            </a:solidFill>
                            <a:latin typeface="Cambria Math"/>
                          </a:rPr>
                          <m:t> </m:t>
                        </m:r>
                        <m:r>
                          <a:rPr lang="en-US" b="1" i="1" dirty="0">
                            <a:solidFill>
                              <a:srgbClr val="FF0000"/>
                            </a:solidFill>
                            <a:latin typeface="Cambria Math"/>
                          </a:rPr>
                          <m:t>𝑵𝒐</m:t>
                        </m:r>
                        <m:r>
                          <a:rPr lang="en-US" b="1" i="1" dirty="0">
                            <a:solidFill>
                              <a:srgbClr val="FF0000"/>
                            </a:solidFill>
                            <a:latin typeface="Cambria Math"/>
                          </a:rPr>
                          <m:t> </m:t>
                        </m:r>
                        <m:r>
                          <a:rPr lang="en-US" b="1" i="1" dirty="0">
                            <a:solidFill>
                              <a:srgbClr val="FF0000"/>
                            </a:solidFill>
                            <a:latin typeface="Cambria Math"/>
                          </a:rPr>
                          <m:t>𝒐𝒇</m:t>
                        </m:r>
                        <m:r>
                          <a:rPr lang="en-US" b="1" i="1" dirty="0">
                            <a:solidFill>
                              <a:srgbClr val="FF0000"/>
                            </a:solidFill>
                            <a:latin typeface="Cambria Math"/>
                          </a:rPr>
                          <m:t> </m:t>
                        </m:r>
                        <m:r>
                          <a:rPr lang="en-US" b="1" i="1" dirty="0">
                            <a:solidFill>
                              <a:srgbClr val="FF0000"/>
                            </a:solidFill>
                            <a:latin typeface="Cambria Math"/>
                          </a:rPr>
                          <m:t>𝒓𝒆𝒄𝒐𝒓𝒅𝒔</m:t>
                        </m:r>
                        <m:r>
                          <a:rPr lang="en-US" b="1" i="1" dirty="0">
                            <a:solidFill>
                              <a:srgbClr val="FF0000"/>
                            </a:solidFill>
                            <a:latin typeface="Cambria Math"/>
                          </a:rPr>
                          <m:t> </m:t>
                        </m:r>
                        <m:r>
                          <a:rPr lang="en-US" b="1" i="1" dirty="0">
                            <a:solidFill>
                              <a:srgbClr val="FF0000"/>
                            </a:solidFill>
                            <a:latin typeface="Cambria Math"/>
                          </a:rPr>
                          <m:t>𝒑𝒆𝒓</m:t>
                        </m:r>
                        <m:r>
                          <a:rPr lang="en-US" b="1" i="1" dirty="0">
                            <a:solidFill>
                              <a:srgbClr val="FF0000"/>
                            </a:solidFill>
                            <a:latin typeface="Cambria Math"/>
                          </a:rPr>
                          <m:t> </m:t>
                        </m:r>
                        <m:r>
                          <a:rPr lang="en-US" b="1" i="1" dirty="0">
                            <a:solidFill>
                              <a:srgbClr val="FF0000"/>
                            </a:solidFill>
                            <a:latin typeface="Cambria Math"/>
                          </a:rPr>
                          <m:t>𝒃𝒍𝒐𝒄𝒌</m:t>
                        </m:r>
                      </m:den>
                    </m:f>
                  </m:oMath>
                </a14:m>
                <a:endParaRPr lang="en-US" dirty="0"/>
              </a:p>
              <a:p>
                <a:r>
                  <a:rPr lang="en-US" dirty="0"/>
                  <a:t>Thus the </a:t>
                </a:r>
                <a:r>
                  <a:rPr lang="en-US" b="1" dirty="0">
                    <a:solidFill>
                      <a:srgbClr val="FF0000"/>
                    </a:solidFill>
                  </a:rPr>
                  <a:t>operation is b times faster </a:t>
                </a:r>
                <a:r>
                  <a:rPr lang="en-US" dirty="0"/>
                  <a:t>(b = number of buckets) than unordered file.</a:t>
                </a:r>
              </a:p>
              <a:p>
                <a:r>
                  <a:rPr lang="en-US" dirty="0"/>
                  <a:t>To </a:t>
                </a:r>
                <a:r>
                  <a:rPr lang="en-US" b="1" dirty="0">
                    <a:solidFill>
                      <a:srgbClr val="FF0000"/>
                    </a:solidFill>
                  </a:rPr>
                  <a:t>insert a record with key value x</a:t>
                </a:r>
                <a:r>
                  <a:rPr lang="en-US" dirty="0"/>
                  <a:t>, the </a:t>
                </a:r>
                <a:r>
                  <a:rPr lang="en-US" b="1" dirty="0">
                    <a:solidFill>
                      <a:srgbClr val="FF0000"/>
                    </a:solidFill>
                  </a:rPr>
                  <a:t>new record </a:t>
                </a:r>
                <a:r>
                  <a:rPr lang="en-US" dirty="0"/>
                  <a:t>can added to the </a:t>
                </a:r>
                <a:r>
                  <a:rPr lang="en-US" b="1" dirty="0">
                    <a:solidFill>
                      <a:srgbClr val="FF0000"/>
                    </a:solidFill>
                  </a:rPr>
                  <a:t>last block </a:t>
                </a:r>
                <a:r>
                  <a:rPr lang="en-US" dirty="0"/>
                  <a:t>in the chain for bucket f(x). If the record does not fit into the existing block, record is stored in a new block and this new block is added at the end of the chain for bucket f(x).</a:t>
                </a:r>
              </a:p>
              <a:p>
                <a:r>
                  <a:rPr lang="en-US" dirty="0"/>
                  <a:t>A well designed hashed structure requires two block accesses for most operations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1600" r="-1043" b="-1371"/>
                </a:stretch>
              </a:blipFill>
            </p:spPr>
            <p:txBody>
              <a:bodyPr/>
              <a:lstStyle/>
              <a:p>
                <a:r>
                  <a:rPr lang="en-US">
                    <a:noFill/>
                  </a:rPr>
                  <a:t> </a:t>
                </a:r>
              </a:p>
            </p:txBody>
          </p:sp>
        </mc:Fallback>
      </mc:AlternateContent>
    </p:spTree>
    <p:extLst>
      <p:ext uri="{BB962C8B-B14F-4D97-AF65-F5344CB8AC3E}">
        <p14:creationId xmlns:p14="http://schemas.microsoft.com/office/powerpoint/2010/main" val="40298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26582</TotalTime>
  <Words>1693</Words>
  <Application>Microsoft Office PowerPoint</Application>
  <PresentationFormat>On-screen Show (4:3)</PresentationFormat>
  <Paragraphs>343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Courier New</vt:lpstr>
      <vt:lpstr>Open Sans Extrabold</vt:lpstr>
      <vt:lpstr>Wingdings</vt:lpstr>
      <vt:lpstr>Office Theme</vt:lpstr>
      <vt:lpstr>PowerPoint Presentation</vt:lpstr>
      <vt:lpstr>What is File?</vt:lpstr>
      <vt:lpstr>File Organizations</vt:lpstr>
      <vt:lpstr>Sequential Files</vt:lpstr>
      <vt:lpstr>Advantages of Sequential Files</vt:lpstr>
      <vt:lpstr>Disadvantages of Sequential Files</vt:lpstr>
      <vt:lpstr>Hashing (Direct file organization)</vt:lpstr>
      <vt:lpstr>Hashing (Direct file organization)</vt:lpstr>
      <vt:lpstr>Hashing (Direct file organization)</vt:lpstr>
      <vt:lpstr>Indexing</vt:lpstr>
      <vt:lpstr>Indexing</vt:lpstr>
      <vt:lpstr>Advantages of Indexing</vt:lpstr>
      <vt:lpstr>Advantages of Indexing</vt:lpstr>
      <vt:lpstr>Types of Indexes</vt:lpstr>
      <vt:lpstr>Primary Indexes (Indexed Sequential File)</vt:lpstr>
      <vt:lpstr>Primary Indexes (Indexed Sequential File)</vt:lpstr>
      <vt:lpstr>Clustering Indexes</vt:lpstr>
      <vt:lpstr>Clustering Indexes</vt:lpstr>
      <vt:lpstr>Secondary Indexes (Simple Index File)</vt:lpstr>
      <vt:lpstr>Secondary Indexes (Simple Index File)</vt:lpstr>
      <vt:lpstr>Secondary Indexes (Simple Index File)</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- 2130702 - Data Structure - Darshan Institute of Engineering and Technology</dc:title>
  <dc:creator>Darshan Institute of Engg. &amp; Tech.</dc:creator>
  <cp:lastModifiedBy>Naimish Vadodariya</cp:lastModifiedBy>
  <cp:revision>8108</cp:revision>
  <dcterms:created xsi:type="dcterms:W3CDTF">2013-05-17T03:00:03Z</dcterms:created>
  <dcterms:modified xsi:type="dcterms:W3CDTF">2019-10-03T02:42:01Z</dcterms:modified>
</cp:coreProperties>
</file>