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383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9" r:id="rId11"/>
    <p:sldId id="350" r:id="rId12"/>
    <p:sldId id="352" r:id="rId13"/>
    <p:sldId id="354" r:id="rId14"/>
    <p:sldId id="353" r:id="rId15"/>
    <p:sldId id="371" r:id="rId16"/>
    <p:sldId id="370" r:id="rId17"/>
    <p:sldId id="372" r:id="rId18"/>
    <p:sldId id="347" r:id="rId19"/>
    <p:sldId id="348" r:id="rId20"/>
    <p:sldId id="374" r:id="rId21"/>
    <p:sldId id="373" r:id="rId22"/>
    <p:sldId id="365" r:id="rId23"/>
    <p:sldId id="366" r:id="rId24"/>
    <p:sldId id="356" r:id="rId25"/>
    <p:sldId id="357" r:id="rId26"/>
    <p:sldId id="361" r:id="rId27"/>
    <p:sldId id="362" r:id="rId28"/>
    <p:sldId id="364" r:id="rId29"/>
    <p:sldId id="363" r:id="rId30"/>
    <p:sldId id="367" r:id="rId31"/>
    <p:sldId id="368" r:id="rId32"/>
    <p:sldId id="369" r:id="rId33"/>
    <p:sldId id="381" r:id="rId34"/>
    <p:sldId id="382" r:id="rId35"/>
    <p:sldId id="376" r:id="rId36"/>
    <p:sldId id="377" r:id="rId37"/>
    <p:sldId id="379" r:id="rId38"/>
    <p:sldId id="3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cVCE90PhDv2VlleHzwJGA==" hashData="OT2agp8fta92yNeueTOUvIA7Bspph+PXnxZT02Myfoo3na9b5XFN4/dt51Q/gMfzYuqR/8GcrnI5PXhWoM4Yx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CE2"/>
    <a:srgbClr val="27EBD8"/>
    <a:srgbClr val="4BACC6"/>
    <a:srgbClr val="CDA133"/>
    <a:srgbClr val="EEBF14"/>
    <a:srgbClr val="E40524"/>
    <a:srgbClr val="FF6702"/>
    <a:srgbClr val="7D7D8F"/>
    <a:srgbClr val="34495E"/>
    <a:srgbClr val="D6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2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- 5: </a:t>
            </a:r>
            <a:r>
              <a:rPr lang="en-US" sz="1800" baseline="0" noProof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Sorting &amp; Searching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Dr. </a:t>
              </a:r>
              <a:r>
                <a:rPr lang="en-US" sz="2000" b="1" dirty="0" err="1"/>
                <a:t>Pradyumansinh</a:t>
              </a:r>
              <a:r>
                <a:rPr lang="en-US" sz="2000" b="1" dirty="0"/>
                <a:t> </a:t>
              </a:r>
              <a:r>
                <a:rPr lang="en-US" sz="2000" b="1" dirty="0" err="1"/>
                <a:t>Jadeja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4" y="5225106"/>
              <a:ext cx="3816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9879461848</a:t>
              </a:r>
            </a:p>
            <a:p>
              <a:r>
                <a:rPr lang="en-US" dirty="0"/>
                <a:t>     pradyuman.jadeja@darshan.ac.in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3A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59595B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115763"/>
                <a:chOff x="-19391" y="1011603"/>
                <a:chExt cx="5278947" cy="1115763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3A9F4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50148"/>
                  <a:ext cx="4181886" cy="10772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3130702</a:t>
                  </a:r>
                </a:p>
                <a:p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 Structure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43141" y="2577405"/>
                <a:ext cx="54956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 – 5</a:t>
                </a:r>
              </a:p>
              <a:p>
                <a:r>
                  <a:rPr lang="en-US" sz="40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Searching &amp; Sorting</a:t>
                </a:r>
                <a:endParaRPr lang="en-US" sz="3000" b="1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99" y="849684"/>
            <a:ext cx="2694401" cy="32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divided into two parts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FF0000"/>
                </a:solidFill>
              </a:rPr>
              <a:t>left end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FF0000"/>
                </a:solidFill>
              </a:rPr>
              <a:t>right end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Initially, the sorted part is empty and the unsorted part is the entire list.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smallest element </a:t>
            </a:r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selected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FF0000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swapped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FF0000"/>
                </a:solidFill>
              </a:rPr>
              <a:t>leftmost element</a:t>
            </a:r>
            <a:r>
              <a:rPr lang="en-US" dirty="0"/>
              <a:t>, and that element becomes a part of the sorted array. </a:t>
            </a:r>
          </a:p>
          <a:p>
            <a:r>
              <a:rPr lang="en-US" dirty="0"/>
              <a:t>This process continues moving unsorted array boundary by one element to the right.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FF0000"/>
                </a:solidFill>
              </a:rPr>
              <a:t>not suitable</a:t>
            </a:r>
            <a:r>
              <a:rPr lang="en-US" dirty="0"/>
              <a:t> for </a:t>
            </a:r>
            <a:r>
              <a:rPr lang="en-US" b="1" dirty="0">
                <a:solidFill>
                  <a:srgbClr val="FF0000"/>
                </a:solidFill>
              </a:rPr>
              <a:t>large data sets</a:t>
            </a:r>
            <a:r>
              <a:rPr lang="en-US" dirty="0"/>
              <a:t> as its average and worst case complexities are of </a:t>
            </a:r>
            <a:r>
              <a:rPr lang="en-US" b="1" dirty="0">
                <a:solidFill>
                  <a:srgbClr val="FF0000"/>
                </a:solidFill>
              </a:rPr>
              <a:t>Ο(n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, where n is the number of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41376"/>
              </p:ext>
            </p:extLst>
          </p:nvPr>
        </p:nvGraphicFramePr>
        <p:xfrm>
          <a:off x="2023528" y="1528465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676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286000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2860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15714"/>
              </p:ext>
            </p:extLst>
          </p:nvPr>
        </p:nvGraphicFramePr>
        <p:xfrm>
          <a:off x="499528" y="3032760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2676" y="2571095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78803"/>
              </p:ext>
            </p:extLst>
          </p:nvPr>
        </p:nvGraphicFramePr>
        <p:xfrm>
          <a:off x="499528" y="3566160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81000" y="4202668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42026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4621768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0, value =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3000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839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173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507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841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175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509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43000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839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173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507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841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75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509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3427" y="517267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Index = 3, value = -5</a:t>
            </a:r>
          </a:p>
        </p:txBody>
      </p:sp>
      <p:sp>
        <p:nvSpPr>
          <p:cNvPr id="36" name="Freeform 35"/>
          <p:cNvSpPr/>
          <p:nvPr/>
        </p:nvSpPr>
        <p:spPr>
          <a:xfrm>
            <a:off x="609600" y="4953000"/>
            <a:ext cx="4262077" cy="12294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37237" y="4572000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7)</a:t>
            </a:r>
          </a:p>
        </p:txBody>
      </p:sp>
      <p:sp>
        <p:nvSpPr>
          <p:cNvPr id="39" name="Freeform 38"/>
          <p:cNvSpPr/>
          <p:nvPr/>
        </p:nvSpPr>
        <p:spPr>
          <a:xfrm>
            <a:off x="866274" y="5867400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33029" y="6096000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512781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17336" y="512781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4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  <p:bldP spid="37" grpId="0"/>
      <p:bldP spid="39" grpId="0" animBg="1"/>
      <p:bldP spid="40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511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979455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29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63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97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31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65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99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9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363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697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031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365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99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Freeform 20"/>
          <p:cNvSpPr/>
          <p:nvPr/>
        </p:nvSpPr>
        <p:spPr>
          <a:xfrm>
            <a:off x="762000" y="1793329"/>
            <a:ext cx="37413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87112" y="144040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7)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1252559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1, value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2027" y="1803461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1, value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8022" y="3059668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1979455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28600" y="3593068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35930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28600" y="47536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000" y="47536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029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363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97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031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65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99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029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363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697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031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365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699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1295400" y="4560141"/>
            <a:ext cx="32079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19200" y="387434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2 to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98225" y="431696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2, value = 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71852" y="486787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2</a:t>
            </a:r>
          </a:p>
        </p:txBody>
      </p:sp>
      <p:sp>
        <p:nvSpPr>
          <p:cNvPr id="49" name="Freeform 48"/>
          <p:cNvSpPr/>
          <p:nvPr/>
        </p:nvSpPr>
        <p:spPr>
          <a:xfrm>
            <a:off x="1551589" y="5574268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918344" y="5802868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02936" y="47536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03136" y="475363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25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9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63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97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31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65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99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29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63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97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31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65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99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1836336" y="2033873"/>
            <a:ext cx="26670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98225" y="179070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3, value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1852" y="234160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3, value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0502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228600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2936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36336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9736" y="52108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03136" y="52108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36536" y="52108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69936" y="52108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8600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0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029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363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97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031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365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99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2383595" y="5017341"/>
            <a:ext cx="2119742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998225" y="477416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4, value = 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71852" y="532507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12</a:t>
            </a:r>
          </a:p>
        </p:txBody>
      </p:sp>
      <p:sp>
        <p:nvSpPr>
          <p:cNvPr id="51" name="Freeform 50"/>
          <p:cNvSpPr/>
          <p:nvPr/>
        </p:nvSpPr>
        <p:spPr>
          <a:xfrm>
            <a:off x="2634726" y="594305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50519" y="617165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47073" y="1348073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3 to 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6200" y="3408474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28600" y="40386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363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37649" y="4345216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69736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3136" y="521083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192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/>
      <p:bldP spid="53" grpId="0"/>
      <p:bldP spid="54" grpId="0"/>
      <p:bldP spid="56" grpId="0" animBg="1"/>
      <p:bldP spid="57" grpId="0"/>
      <p:bldP spid="58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9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63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97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31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65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99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29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63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97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31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65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99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2903136" y="2033873"/>
            <a:ext cx="16002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98225" y="1790700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5, value =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1852" y="234160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6, value = 12</a:t>
            </a:r>
          </a:p>
        </p:txBody>
      </p:sp>
      <p:sp>
        <p:nvSpPr>
          <p:cNvPr id="25" name="Freeform 24"/>
          <p:cNvSpPr/>
          <p:nvPr/>
        </p:nvSpPr>
        <p:spPr>
          <a:xfrm>
            <a:off x="3172446" y="2983452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4074" y="3212052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031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36536" y="222736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3854" y="1311694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29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363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97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031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36536" y="50467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69936" y="50467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8600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0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029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363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97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031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365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99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3436536" y="4853273"/>
            <a:ext cx="10668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98225" y="4610100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6, value = 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71852" y="516100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7, value = 14</a:t>
            </a:r>
          </a:p>
        </p:txBody>
      </p:sp>
      <p:sp>
        <p:nvSpPr>
          <p:cNvPr id="50" name="Freeform 49"/>
          <p:cNvSpPr/>
          <p:nvPr/>
        </p:nvSpPr>
        <p:spPr>
          <a:xfrm>
            <a:off x="3698452" y="5802852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505200" y="6031452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365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9936" y="504676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67060" y="4177959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6 to 7)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8600" y="40502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28600" y="40386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PASS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MIN_INDEX</a:t>
            </a:r>
            <a:r>
              <a:rPr lang="en-US" dirty="0"/>
              <a:t> denotes the </a:t>
            </a:r>
            <a:r>
              <a:rPr lang="en-US" b="1" dirty="0"/>
              <a:t>position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encountered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234812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724900" cy="480131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[Loop on the Pass index]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Repeat thru step 4 for PASS = 1,2,…….., N-1</a:t>
            </a:r>
          </a:p>
          <a:p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[Initialize minimum index]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MIN_INDEX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PASS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[Make a pass and obtain element with smallest value]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Repeat for I = PASS + 1, PASS + 2, …………….., N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	If 	K[I] &lt; K[MIN_INDEX]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Then	MIN_INDEX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I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[Exchange elements]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IF	  MIN_INDEX &lt;&gt; PASS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Then  K[PASS] </a:t>
            </a:r>
            <a:r>
              <a:rPr lang="en-IN" sz="16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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	K[MIN_INDEX]</a:t>
            </a: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21250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, </a:t>
            </a:r>
            <a:r>
              <a:rPr lang="en-US" b="1" dirty="0"/>
              <a:t>instead of finding the smallest record</a:t>
            </a:r>
            <a:r>
              <a:rPr lang="en-US" dirty="0"/>
              <a:t> and performing the interchange, two records are </a:t>
            </a:r>
            <a:r>
              <a:rPr lang="en-US" b="1" dirty="0">
                <a:solidFill>
                  <a:srgbClr val="C00000"/>
                </a:solidFill>
              </a:rPr>
              <a:t>interchanged immediately</a:t>
            </a:r>
            <a:r>
              <a:rPr lang="en-US" dirty="0"/>
              <a:t> upon discovering that they are out of order</a:t>
            </a:r>
          </a:p>
          <a:p>
            <a:r>
              <a:rPr lang="en-US" dirty="0"/>
              <a:t>During the </a:t>
            </a:r>
            <a:r>
              <a:rPr lang="en-US" b="1" dirty="0">
                <a:solidFill>
                  <a:srgbClr val="C00000"/>
                </a:solidFill>
              </a:rPr>
              <a:t>first pass R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are compared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interchanged in case of our of order</a:t>
            </a:r>
            <a:r>
              <a:rPr lang="en-US" dirty="0"/>
              <a:t>, this process is repeated for records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/>
              <a:t>, and so on.</a:t>
            </a:r>
          </a:p>
          <a:p>
            <a:r>
              <a:rPr lang="en-US" dirty="0"/>
              <a:t>This method will cause records with </a:t>
            </a:r>
            <a:r>
              <a:rPr lang="en-US" b="1" dirty="0">
                <a:solidFill>
                  <a:srgbClr val="C00000"/>
                </a:solidFill>
              </a:rPr>
              <a:t>small key to move “bubble up”, </a:t>
            </a:r>
          </a:p>
          <a:p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first pass</a:t>
            </a:r>
            <a:r>
              <a:rPr lang="en-US" dirty="0"/>
              <a:t>, the record with </a:t>
            </a:r>
            <a:r>
              <a:rPr lang="en-US" b="1" dirty="0">
                <a:solidFill>
                  <a:srgbClr val="C00000"/>
                </a:solidFill>
              </a:rPr>
              <a:t>largest key</a:t>
            </a:r>
            <a:r>
              <a:rPr lang="en-US" dirty="0"/>
              <a:t> will be in the n</a:t>
            </a:r>
            <a:r>
              <a:rPr lang="en-US" b="1" baseline="30000" dirty="0"/>
              <a:t>th</a:t>
            </a:r>
            <a:r>
              <a:rPr lang="en-US" dirty="0"/>
              <a:t> position.</a:t>
            </a:r>
          </a:p>
          <a:p>
            <a:r>
              <a:rPr lang="en-US" dirty="0"/>
              <a:t>On each successive pass, the records with the next largest key will be placed in position n-1, n-2 ….., 2 respectively</a:t>
            </a:r>
          </a:p>
          <a:p>
            <a:r>
              <a:rPr lang="en-US" dirty="0"/>
              <a:t>This approached required at most n–1 passes, The </a:t>
            </a:r>
            <a:r>
              <a:rPr lang="en-US" b="1" dirty="0">
                <a:solidFill>
                  <a:srgbClr val="FF0000"/>
                </a:solidFill>
              </a:rPr>
              <a:t>complexity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bubble sort is </a:t>
            </a:r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855"/>
              </p:ext>
            </p:extLst>
          </p:nvPr>
        </p:nvGraphicFramePr>
        <p:xfrm>
          <a:off x="2514600" y="160020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676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286000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2860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09600" y="2819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200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3581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3962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4343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28883" y="2819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28883" y="3200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8883" y="3581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28883" y="3962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28883" y="4343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8166" y="2819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48166" y="3200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48166" y="3581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48166" y="3962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48166" y="4343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69975" y="2819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69975" y="3200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69975" y="3581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69975" y="3962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69975" y="4343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" name="Freeform 2"/>
          <p:cNvSpPr/>
          <p:nvPr/>
        </p:nvSpPr>
        <p:spPr>
          <a:xfrm>
            <a:off x="1132764" y="297521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9600" y="2819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6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05109" y="2912972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3" name="Freeform 32"/>
          <p:cNvSpPr/>
          <p:nvPr/>
        </p:nvSpPr>
        <p:spPr>
          <a:xfrm>
            <a:off x="3781566" y="373166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46479" y="3657600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8166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48166" y="396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3" name="Freeform 42"/>
          <p:cNvSpPr/>
          <p:nvPr/>
        </p:nvSpPr>
        <p:spPr>
          <a:xfrm>
            <a:off x="5314950" y="411821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64708" y="4040334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69975" y="396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69975" y="43434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0602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43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209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590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0500" y="3692769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76400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76400" y="2209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2590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00400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00400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00400" y="2209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0" y="2590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00400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91808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808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91808" y="2209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91808" y="2590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91808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38" name="Freeform 37"/>
          <p:cNvSpPr/>
          <p:nvPr/>
        </p:nvSpPr>
        <p:spPr>
          <a:xfrm>
            <a:off x="2222130" y="200997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87043" y="1935908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76400" y="1828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76400" y="2209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2" name="Freeform 41"/>
          <p:cNvSpPr/>
          <p:nvPr/>
        </p:nvSpPr>
        <p:spPr>
          <a:xfrm>
            <a:off x="3751991" y="2380851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16904" y="2306784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0400" y="2209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00400" y="2590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95800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419600" y="984738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57948" y="14448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57948" y="18258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57948" y="22068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57948" y="25878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57948" y="29688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924800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924800" y="2209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924800" y="2590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924800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6" name="Freeform 65"/>
          <p:cNvSpPr/>
          <p:nvPr/>
        </p:nvSpPr>
        <p:spPr>
          <a:xfrm>
            <a:off x="5336118" y="161301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501031" y="1538950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91808" y="1447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91808" y="1828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0" name="Freeform 69"/>
          <p:cNvSpPr/>
          <p:nvPr/>
        </p:nvSpPr>
        <p:spPr>
          <a:xfrm>
            <a:off x="6801034" y="194553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65947" y="1871466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257948" y="182586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57948" y="22068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71098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494898" y="984738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8458200" y="1605528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623113" y="1531461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24800" y="1447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24800" y="1828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853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8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Searching</a:t>
            </a:r>
          </a:p>
          <a:p>
            <a:pPr lvl="1"/>
            <a:r>
              <a:rPr lang="en-US" dirty="0"/>
              <a:t>Linear/Sequential Search</a:t>
            </a:r>
          </a:p>
          <a:p>
            <a:pPr lvl="1"/>
            <a:r>
              <a:rPr lang="en-US" dirty="0"/>
              <a:t>Binary Search</a:t>
            </a:r>
          </a:p>
          <a:p>
            <a:r>
              <a:rPr lang="en-IN" dirty="0"/>
              <a:t>Sorting</a:t>
            </a:r>
          </a:p>
          <a:p>
            <a:pPr lvl="1"/>
            <a:r>
              <a:rPr lang="fr-FR" dirty="0" err="1"/>
              <a:t>Bubble</a:t>
            </a:r>
            <a:r>
              <a:rPr lang="fr-FR" dirty="0"/>
              <a:t> sort</a:t>
            </a:r>
          </a:p>
          <a:p>
            <a:pPr lvl="1"/>
            <a:r>
              <a:rPr lang="fr-FR" dirty="0" err="1"/>
              <a:t>Selection</a:t>
            </a:r>
            <a:r>
              <a:rPr lang="fr-FR" dirty="0"/>
              <a:t> Sort</a:t>
            </a:r>
          </a:p>
          <a:p>
            <a:pPr lvl="1"/>
            <a:r>
              <a:rPr lang="fr-FR" dirty="0"/>
              <a:t>Insertion Sort</a:t>
            </a:r>
            <a:endParaRPr lang="en-US" dirty="0"/>
          </a:p>
          <a:p>
            <a:pPr lvl="1"/>
            <a:r>
              <a:rPr lang="fr-FR" dirty="0"/>
              <a:t>Quick Sort</a:t>
            </a:r>
          </a:p>
          <a:p>
            <a:pPr lvl="1"/>
            <a:r>
              <a:rPr lang="fr-FR" dirty="0" err="1"/>
              <a:t>Merge</a:t>
            </a:r>
            <a:r>
              <a:rPr lang="fr-FR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10076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Bubble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PASS &amp; LAST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EXCHS </a:t>
            </a:r>
            <a:r>
              <a:rPr lang="en-US" dirty="0"/>
              <a:t>is used to count number of exchanges made on any pass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4272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BUBBLE_SORT (K,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724900" cy="497059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LAST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N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[Loop on pass index]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Repeat thru step 5 for PASS = 1, 2, 3, ….  , N-1</a:t>
            </a: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[Initialize exchange counter for this pass]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EXCHS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0</a:t>
            </a: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[Perform pairwise comparisons on unsorted elements]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Repeat for I = 1, 2, ……….., LAST – 1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IF 	K[I] &gt; K [I+1]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Then 	K[I]  K[I+1]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EXCHS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EXCHS + 1</a:t>
            </a:r>
            <a:endParaRPr lang="en-IN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5. [Any exchange made in this pass?]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IF	  EXCHS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Then  Return (Vector is sorted, early return)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ELSE  LAST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LAST - 1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	</a:t>
            </a:r>
          </a:p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6. [Finished]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28242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Quick sort </a:t>
            </a:r>
            <a:r>
              <a:rPr lang="en-US" dirty="0"/>
              <a:t>is a highly efficient sorting algorithm and is based on </a:t>
            </a:r>
            <a:r>
              <a:rPr lang="en-US" b="1" dirty="0">
                <a:solidFill>
                  <a:srgbClr val="C00000"/>
                </a:solidFill>
              </a:rPr>
              <a:t>partitioning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array </a:t>
            </a:r>
            <a:r>
              <a:rPr lang="en-US" dirty="0"/>
              <a:t>of data into </a:t>
            </a:r>
            <a:r>
              <a:rPr lang="en-US" b="1" dirty="0">
                <a:solidFill>
                  <a:srgbClr val="C00000"/>
                </a:solidFill>
              </a:rPr>
              <a:t>smaller arrays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Quick Sort is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</a:p>
          <a:p>
            <a:pPr>
              <a:buClr>
                <a:schemeClr val="tx1"/>
              </a:buClr>
            </a:pPr>
            <a:r>
              <a:rPr lang="en-US" dirty="0"/>
              <a:t>At each step of the method, the goal is to place a particular record in its final position within the table, </a:t>
            </a:r>
          </a:p>
          <a:p>
            <a:pPr>
              <a:buClr>
                <a:schemeClr val="tx1"/>
              </a:buClr>
            </a:pPr>
            <a:r>
              <a:rPr lang="en-US" dirty="0"/>
              <a:t>In doing so all the records which precedes this record will have smaller keys, while all records that follows it have larger keys.</a:t>
            </a:r>
          </a:p>
          <a:p>
            <a:pPr>
              <a:buClr>
                <a:schemeClr val="tx1"/>
              </a:buClr>
            </a:pPr>
            <a:r>
              <a:rPr lang="en-US" dirty="0"/>
              <a:t>This particular records is </a:t>
            </a:r>
            <a:r>
              <a:rPr lang="en-US" dirty="0">
                <a:solidFill>
                  <a:srgbClr val="C00000"/>
                </a:solidFill>
              </a:rPr>
              <a:t>termed </a:t>
            </a:r>
            <a:r>
              <a:rPr lang="en-US" b="1" dirty="0">
                <a:solidFill>
                  <a:srgbClr val="C00000"/>
                </a:solidFill>
              </a:rPr>
              <a:t>pivot element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The same process can then be  applied to each of these </a:t>
            </a:r>
            <a:r>
              <a:rPr lang="en-US" dirty="0" err="1"/>
              <a:t>subtables</a:t>
            </a:r>
            <a:r>
              <a:rPr lang="en-US" dirty="0"/>
              <a:t> and repeated until all records are placed in their positions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>
                <a:solidFill>
                  <a:srgbClr val="C00000"/>
                </a:solidFill>
              </a:rPr>
              <a:t>different versions </a:t>
            </a:r>
            <a:r>
              <a:rPr lang="en-US" dirty="0"/>
              <a:t>of Quick Sort </a:t>
            </a:r>
            <a:r>
              <a:rPr lang="en-US" b="1" dirty="0">
                <a:solidFill>
                  <a:srgbClr val="C00000"/>
                </a:solidFill>
              </a:rPr>
              <a:t>that pick pivot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different ways.</a:t>
            </a:r>
          </a:p>
          <a:p>
            <a:pPr lvl="1"/>
            <a:r>
              <a:rPr lang="en-US" dirty="0"/>
              <a:t>Always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first element as pivot</a:t>
            </a:r>
            <a:r>
              <a:rPr lang="en-US" dirty="0"/>
              <a:t>. (in our case we have consider this version).</a:t>
            </a:r>
          </a:p>
          <a:p>
            <a:pPr lvl="1"/>
            <a:r>
              <a:rPr lang="en-US" dirty="0"/>
              <a:t>Always 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element as pivot</a:t>
            </a:r>
            <a:r>
              <a:rPr lang="en-US" dirty="0"/>
              <a:t> (implemented below)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rgbClr val="C00000"/>
                </a:solidFill>
              </a:rPr>
              <a:t>random element as pivot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Pick </a:t>
            </a:r>
            <a:r>
              <a:rPr lang="en-US" b="1" dirty="0">
                <a:solidFill>
                  <a:srgbClr val="C00000"/>
                </a:solidFill>
              </a:rPr>
              <a:t>median as pivot</a:t>
            </a:r>
            <a:r>
              <a:rPr lang="en-US" dirty="0"/>
              <a:t>.</a:t>
            </a:r>
          </a:p>
          <a:p>
            <a:r>
              <a:rPr lang="en-US" dirty="0"/>
              <a:t>Quick sort partitions an array and then calls itself recursively twice to sort the two resulting sub arrays.</a:t>
            </a:r>
          </a:p>
          <a:p>
            <a:r>
              <a:rPr lang="en-US" dirty="0"/>
              <a:t>This algorithm is quite </a:t>
            </a:r>
            <a:r>
              <a:rPr lang="en-US" b="1" dirty="0">
                <a:solidFill>
                  <a:srgbClr val="C00000"/>
                </a:solidFill>
              </a:rPr>
              <a:t>efficient for large-sized data sets</a:t>
            </a:r>
          </a:p>
          <a:p>
            <a:r>
              <a:rPr lang="en-US" dirty="0"/>
              <a:t>Its average and </a:t>
            </a:r>
            <a:r>
              <a:rPr lang="en-US" b="1" dirty="0">
                <a:solidFill>
                  <a:srgbClr val="C00000"/>
                </a:solidFill>
              </a:rPr>
              <a:t>worst case complexity</a:t>
            </a:r>
            <a:r>
              <a:rPr lang="en-US" dirty="0"/>
              <a:t> are of</a:t>
            </a:r>
            <a:r>
              <a:rPr lang="en-US" b="1" dirty="0">
                <a:solidFill>
                  <a:srgbClr val="C00000"/>
                </a:solidFill>
              </a:rPr>
              <a:t> 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21941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52640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55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9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23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57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1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225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55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9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23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57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91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225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484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84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818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3752" y="60310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2247900" y="5645076"/>
            <a:ext cx="1998" cy="38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07878" y="60314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7038476" y="5645524"/>
            <a:ext cx="1998" cy="38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3733800"/>
            <a:ext cx="97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2239015" y="4380131"/>
            <a:ext cx="8885" cy="48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0500" y="1071767"/>
            <a:ext cx="8763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Sort Following Array using Quick Sort 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500" y="1683603"/>
            <a:ext cx="8763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are considering </a:t>
            </a:r>
            <a:r>
              <a:rPr lang="en-US" sz="2400" b="1" dirty="0">
                <a:solidFill>
                  <a:srgbClr val="C00000"/>
                </a:solidFill>
              </a:rPr>
              <a:t>first element as pivot element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C00000"/>
                </a:solidFill>
              </a:rPr>
              <a:t>Lower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First Index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Upper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Last 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0044" y="2674203"/>
            <a:ext cx="8783456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need to find our proper position of Pivot element in sorted array and perform same operations recursively  for two sub array</a:t>
            </a:r>
          </a:p>
        </p:txBody>
      </p:sp>
    </p:spTree>
    <p:extLst>
      <p:ext uri="{BB962C8B-B14F-4D97-AF65-F5344CB8AC3E}">
        <p14:creationId xmlns:p14="http://schemas.microsoft.com/office/powerpoint/2010/main" val="3455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51" grpId="0"/>
      <p:bldP spid="54" grpId="0"/>
      <p:bldP spid="30" grpId="0"/>
      <p:bldP spid="3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0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43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77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59511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45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7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66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0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43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77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511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845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7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438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772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38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772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295" y="1079351"/>
            <a:ext cx="2986424" cy="397031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51054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5486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" y="548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57848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400" y="5784868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0409" y="511342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377517" y="1754959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680296" y="1812099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8600" y="6104388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FLAG=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8304" y="609514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76600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100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50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843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177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511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845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17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438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72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921048" y="2979811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202431" y="2976957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350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17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4601183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648330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7660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100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50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8843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77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511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4845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17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5438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0772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430298" y="4205027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128984" y="4205027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4884336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2766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3508467" y="3671407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026055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89621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592 3.33333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05989 -3.703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5 -3.7037E-6 L -0.11736 -3.703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3.7037E-7 L 0.05677 -3.703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-3.7037E-7 L 0.12014 -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3.7037E-7 L -0.06111 -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1 -3.7037E-7 L -0.11667 -3.7037E-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67 -3.7037E-7 L -0.18837 -3.7037E-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7 0.00023 L -0.23837 0.0002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95" y="1079351"/>
            <a:ext cx="2986424" cy="397031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6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40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0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8410" y="2079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18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52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86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20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06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340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0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84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418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52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086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420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678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012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8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012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61228" y="11887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2766" y="11887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8410" y="11430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715000" y="1143000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81400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14800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55736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691127" y="3222812"/>
            <a:ext cx="311304" cy="443173"/>
            <a:chOff x="3701591" y="1754959"/>
            <a:chExt cx="311304" cy="443173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87928" y="3222812"/>
            <a:ext cx="311304" cy="443173"/>
            <a:chOff x="3701591" y="1754959"/>
            <a:chExt cx="311304" cy="443173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81400" y="2918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81400" y="4289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148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557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89136" y="4289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225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559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93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227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486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820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505200" y="373380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134074" y="3810000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94628" y="38467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09114" y="384068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14800" y="4876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55736" y="4876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245122" y="5181600"/>
            <a:ext cx="311304" cy="443173"/>
            <a:chOff x="3701591" y="1754959"/>
            <a:chExt cx="311304" cy="44317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251296" y="5181600"/>
            <a:ext cx="311304" cy="443173"/>
            <a:chOff x="3701591" y="1754959"/>
            <a:chExt cx="311304" cy="44317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4114800" y="4876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1400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114800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557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89136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225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2559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893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3227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848600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82000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3657600" y="563880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662754" y="5769678"/>
            <a:ext cx="0" cy="25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40903" y="55850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28390" y="578370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655736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6574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6042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5712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-3.33333E-6 L -0.12864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64 -3.33333E-6 L -0.17465 -3.3333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6875 -1.48148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06632 -1.48148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32 -1.48148E-6 L -0.11007 -1.48148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/>
      <p:bldP spid="86" grpId="0"/>
      <p:bldP spid="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95" y="1079351"/>
            <a:ext cx="2986424" cy="397031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5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2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5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9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22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1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75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8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42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01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2364" y="98902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8810" y="93727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722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48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74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7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763235" y="2906641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994496" y="2906641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81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4940801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76800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22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55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81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15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81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581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14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55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89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48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81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315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41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374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08754" y="3124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97603" y="334417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861628" y="4267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82000" y="42672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6781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5885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15 1.48148E-6 L 0.11718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06302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32 1.48148E-6 L -0.11962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65 1.48148E-6 L -0.17882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99 1.48148E-6 L -0.24635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1.48148E-6 L -0.29132 1.48148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09786" y="1894450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6069758" y="2275941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6028" y="2208445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988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046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386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53400" y="1894450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66295" y="1079351"/>
            <a:ext cx="2986424" cy="397031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14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7968" y="914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8798" y="990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89884" y="1546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0464" y="1546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83864" y="1546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5916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178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8518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961512" y="2853480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613496" y="2853480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1780" y="2537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7095096" y="1231598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95096" y="117547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5926719" y="3776052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30366" y="3731565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9716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71786" y="32766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2685" y="3276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03179" y="4371011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871819" y="4371011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49716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6400" y="3276600"/>
            <a:ext cx="346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52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81800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781800" y="3370769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86400" y="4953000"/>
            <a:ext cx="346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15000" y="5585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4971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15200" y="5585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734178" y="4996934"/>
            <a:ext cx="465192" cy="633927"/>
            <a:chOff x="5734178" y="4996934"/>
            <a:chExt cx="465192" cy="633927"/>
          </a:xfrm>
        </p:grpSpPr>
        <p:sp>
          <p:nvSpPr>
            <p:cNvPr id="70" name="TextBox 69"/>
            <p:cNvSpPr txBox="1"/>
            <p:nvPr/>
          </p:nvSpPr>
          <p:spPr>
            <a:xfrm>
              <a:off x="5760628" y="499693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4178" y="526152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248400" y="5105400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315200" y="5105400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380900" y="4973052"/>
            <a:ext cx="465192" cy="633927"/>
            <a:chOff x="7380900" y="4973052"/>
            <a:chExt cx="465192" cy="633927"/>
          </a:xfrm>
        </p:grpSpPr>
        <p:sp>
          <p:nvSpPr>
            <p:cNvPr id="74" name="TextBox 73"/>
            <p:cNvSpPr txBox="1"/>
            <p:nvPr/>
          </p:nvSpPr>
          <p:spPr>
            <a:xfrm>
              <a:off x="7407350" y="4973052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80900" y="5237647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57150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152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146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8893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12233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816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482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6654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05746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3 -4.81481E-6 L 0.11493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7205 -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05434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07136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06493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26 4.07407E-6 L 0.13784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QUICK_SORT(K,LB,UB)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990600"/>
            <a:ext cx="4457700" cy="535531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FLAG 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2. [Perform Sort]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IF   LB &lt; UB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Then I  LB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J  UB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KEY  K[LB]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FLAG =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I  I+1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I  I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J  J – 1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Repeat While K[J] &gt;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J  J –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I&lt;J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Then K[I] --- K[J]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Else FLAG  FALSE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b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</a:b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K[LB] --- K[J]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300" y="1004047"/>
            <a:ext cx="4457700" cy="203132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QUICK_SORT(K,LB, J-1)</a:t>
            </a:r>
          </a:p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CALL QUICK_SORT(K,J+1, UB)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CALL QUICK_SORT(K,LB, J-1)</a:t>
            </a:r>
          </a:p>
          <a:p>
            <a:endParaRPr lang="pt-BR" b="1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3. [Finished]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Return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science, </a:t>
            </a:r>
            <a:r>
              <a:rPr lang="en-IN" b="1" dirty="0">
                <a:solidFill>
                  <a:srgbClr val="FF0000"/>
                </a:solidFill>
              </a:rPr>
              <a:t>linear search </a:t>
            </a:r>
            <a:r>
              <a:rPr lang="en-IN" dirty="0"/>
              <a:t>or </a:t>
            </a:r>
            <a:r>
              <a:rPr lang="en-IN" b="1" dirty="0">
                <a:solidFill>
                  <a:srgbClr val="FF0000"/>
                </a:solidFill>
              </a:rPr>
              <a:t>sequential search </a:t>
            </a:r>
            <a:r>
              <a:rPr lang="en-IN" dirty="0"/>
              <a:t>is a method for finding a particular value in a list that consists of </a:t>
            </a:r>
            <a:r>
              <a:rPr lang="en-IN" b="1" dirty="0">
                <a:solidFill>
                  <a:srgbClr val="FF0000"/>
                </a:solidFill>
              </a:rPr>
              <a:t>checking every </a:t>
            </a:r>
            <a:r>
              <a:rPr lang="en-IN" dirty="0"/>
              <a:t>one of its </a:t>
            </a:r>
            <a:r>
              <a:rPr lang="en-IN" b="1" dirty="0">
                <a:solidFill>
                  <a:srgbClr val="FF0000"/>
                </a:solidFill>
              </a:rPr>
              <a:t>elements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one at a time </a:t>
            </a:r>
            <a:r>
              <a:rPr lang="en-IN" dirty="0"/>
              <a:t>and in sequence, </a:t>
            </a:r>
            <a:r>
              <a:rPr lang="en-IN" b="1" dirty="0">
                <a:solidFill>
                  <a:srgbClr val="FF0000"/>
                </a:solidFill>
              </a:rPr>
              <a:t>until the desired one is found</a:t>
            </a:r>
            <a:r>
              <a:rPr lang="en-IN" dirty="0"/>
              <a:t>. </a:t>
            </a:r>
          </a:p>
          <a:p>
            <a:r>
              <a:rPr lang="en-IN" dirty="0"/>
              <a:t>Linear search is the simplest search algorithm.</a:t>
            </a:r>
          </a:p>
          <a:p>
            <a:r>
              <a:rPr lang="en-IN" dirty="0"/>
              <a:t>It is a special case of brute-force search. </a:t>
            </a:r>
          </a:p>
          <a:p>
            <a:r>
              <a:rPr lang="en-IN" dirty="0"/>
              <a:t>Its </a:t>
            </a:r>
            <a:r>
              <a:rPr lang="en-IN" b="1" dirty="0">
                <a:solidFill>
                  <a:srgbClr val="FF0000"/>
                </a:solidFill>
              </a:rPr>
              <a:t>worst case cost </a:t>
            </a:r>
            <a:r>
              <a:rPr lang="en-IN" dirty="0"/>
              <a:t>is proportional to the </a:t>
            </a:r>
            <a:r>
              <a:rPr lang="en-IN" b="1" dirty="0">
                <a:solidFill>
                  <a:srgbClr val="FF0000"/>
                </a:solidFill>
              </a:rPr>
              <a:t>number of elements in the list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 of sorting </a:t>
            </a:r>
            <a:r>
              <a:rPr lang="en-US" dirty="0"/>
              <a:t>is closely related to </a:t>
            </a:r>
            <a:r>
              <a:rPr lang="en-US" b="1" dirty="0">
                <a:solidFill>
                  <a:srgbClr val="C00000"/>
                </a:solidFill>
              </a:rPr>
              <a:t>process of merging</a:t>
            </a:r>
          </a:p>
          <a:p>
            <a:pPr>
              <a:buClr>
                <a:schemeClr val="tx1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It is based on the </a:t>
            </a:r>
            <a:r>
              <a:rPr lang="en-US" b="1" dirty="0">
                <a:solidFill>
                  <a:srgbClr val="C00000"/>
                </a:solidFill>
              </a:rPr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>
                <a:solidFill>
                  <a:srgbClr val="C00000"/>
                </a:solidFill>
              </a:rPr>
              <a:t>single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Merging those sub lists </a:t>
            </a:r>
            <a:r>
              <a:rPr lang="en-US" dirty="0"/>
              <a:t>in a manner that results into a sorted list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Procedure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unsorted </a:t>
            </a:r>
            <a:r>
              <a:rPr lang="en-US" b="1" dirty="0">
                <a:solidFill>
                  <a:srgbClr val="C00000"/>
                </a:solidFill>
              </a:rPr>
              <a:t>list into N sub </a:t>
            </a:r>
            <a:r>
              <a:rPr lang="en-US" dirty="0"/>
              <a:t>lists, </a:t>
            </a:r>
            <a:r>
              <a:rPr lang="en-US" b="1" dirty="0"/>
              <a:t>each containing 1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Take </a:t>
            </a:r>
            <a:r>
              <a:rPr lang="en-US" b="1" dirty="0">
                <a:solidFill>
                  <a:srgbClr val="C00000"/>
                </a:solidFill>
              </a:rPr>
              <a:t>adjacent pairs </a:t>
            </a:r>
            <a:r>
              <a:rPr lang="en-US" dirty="0"/>
              <a:t>of two singleton lists and </a:t>
            </a:r>
            <a:r>
              <a:rPr lang="en-US" b="1" dirty="0">
                <a:solidFill>
                  <a:srgbClr val="C00000"/>
                </a:solidFill>
              </a:rPr>
              <a:t>merge them </a:t>
            </a:r>
            <a:r>
              <a:rPr lang="en-US" dirty="0"/>
              <a:t>to form a </a:t>
            </a:r>
            <a:r>
              <a:rPr lang="en-US" b="1" dirty="0">
                <a:solidFill>
                  <a:srgbClr val="C00000"/>
                </a:solidFill>
              </a:rPr>
              <a:t>list of 2 elements</a:t>
            </a:r>
            <a:r>
              <a:rPr lang="en-US" dirty="0"/>
              <a:t>. N will now convert into N/2 lists of size 2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Repeat the process till a single sorted list of obtained</a:t>
            </a:r>
          </a:p>
          <a:p>
            <a:pPr>
              <a:buClr>
                <a:schemeClr val="tx1"/>
              </a:buClr>
            </a:pP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528465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676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76964" y="2057400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" y="26035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286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810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572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334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096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858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1524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124" y="2787134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 Split the selected array (as evenly as possible)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533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057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2819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33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95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19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38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6400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7162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7924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5638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62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24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41148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72000" y="4114800"/>
            <a:ext cx="2590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11" y="1066800"/>
            <a:ext cx="738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Step: Select the left </a:t>
            </a:r>
            <a:r>
              <a:rPr lang="en-US" b="1" dirty="0" err="1"/>
              <a:t>subarray</a:t>
            </a:r>
            <a:r>
              <a:rPr lang="en-US" b="1" dirty="0"/>
              <a:t>, </a:t>
            </a:r>
            <a:r>
              <a:rPr lang="en-IN" b="1" dirty="0"/>
              <a:t>Split the selected array (as evenly as possible)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24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477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71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219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457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276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514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6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19200" y="2133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86000" y="2133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52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1371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2286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3429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334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19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5908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766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7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1219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2514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3276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5334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12192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2667000" y="4267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32766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1498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9200" y="495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286000" y="4953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410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6172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5410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72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67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8229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7467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29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72200" y="2133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239000" y="2133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105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5105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24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6324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9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7239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05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8305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4864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72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5438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2296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410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6172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8229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54864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61722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7620000" y="4267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81534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68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6451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172200" y="495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239000" y="4953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60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236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260600" y="5638800"/>
            <a:ext cx="2387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648200" y="5638800"/>
            <a:ext cx="2590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7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In insertion sort, </a:t>
            </a:r>
            <a:r>
              <a:rPr lang="en-IN" sz="2400" b="1" dirty="0"/>
              <a:t>every iteration moves</a:t>
            </a:r>
            <a:r>
              <a:rPr lang="en-IN" sz="2400" dirty="0"/>
              <a:t> an </a:t>
            </a:r>
            <a:r>
              <a:rPr lang="en-IN" sz="2400" b="1" dirty="0"/>
              <a:t>element</a:t>
            </a:r>
            <a:r>
              <a:rPr lang="en-IN" sz="2400" dirty="0"/>
              <a:t> from </a:t>
            </a:r>
            <a:r>
              <a:rPr lang="en-IN" sz="2400" b="1" dirty="0"/>
              <a:t>unsorted portion</a:t>
            </a:r>
            <a:r>
              <a:rPr lang="en-IN" sz="2400" dirty="0"/>
              <a:t> to </a:t>
            </a:r>
            <a:r>
              <a:rPr lang="en-IN" sz="2400" b="1" dirty="0"/>
              <a:t>sorted portion</a:t>
            </a:r>
            <a:r>
              <a:rPr lang="en-IN" sz="2400" dirty="0"/>
              <a:t> until all the elements are sorted in the list.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057400"/>
            <a:ext cx="8305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" y="2286000"/>
            <a:ext cx="861060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Steps for Insertion Sort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2823865"/>
            <a:ext cx="457200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2000" y="2828583"/>
            <a:ext cx="8153400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Assume that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in the list is in </a:t>
            </a:r>
            <a:r>
              <a:rPr lang="en-IN" sz="2400" b="1" dirty="0">
                <a:solidFill>
                  <a:srgbClr val="C00000"/>
                </a:solidFill>
              </a:rPr>
              <a:t>sorted portion</a:t>
            </a:r>
            <a:r>
              <a:rPr lang="en-IN" sz="2400" dirty="0"/>
              <a:t> of the list and </a:t>
            </a:r>
            <a:r>
              <a:rPr lang="en-IN" sz="2400" b="1" dirty="0">
                <a:solidFill>
                  <a:srgbClr val="C00000"/>
                </a:solidFill>
              </a:rPr>
              <a:t>remaining all elements </a:t>
            </a:r>
            <a:r>
              <a:rPr lang="en-IN" sz="2400" dirty="0"/>
              <a:t>are in </a:t>
            </a:r>
            <a:r>
              <a:rPr lang="en-IN" sz="2400" b="1" dirty="0">
                <a:solidFill>
                  <a:srgbClr val="C00000"/>
                </a:solidFill>
              </a:rPr>
              <a:t>unsorted portion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" y="3736285"/>
            <a:ext cx="457200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62000" y="3741003"/>
            <a:ext cx="8153400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Select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insert</a:t>
            </a:r>
            <a:r>
              <a:rPr lang="en-IN" sz="2400" dirty="0"/>
              <a:t> that element </a:t>
            </a:r>
            <a:r>
              <a:rPr lang="en-IN" sz="2400" b="1" dirty="0">
                <a:solidFill>
                  <a:srgbClr val="C00000"/>
                </a:solidFill>
              </a:rPr>
              <a:t>into the sorted </a:t>
            </a:r>
            <a:r>
              <a:rPr lang="en-IN" sz="2400" dirty="0"/>
              <a:t>list in </a:t>
            </a:r>
            <a:r>
              <a:rPr lang="en-IN" sz="2400" b="1" dirty="0">
                <a:solidFill>
                  <a:srgbClr val="C00000"/>
                </a:solidFill>
              </a:rPr>
              <a:t>order specified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4648200"/>
            <a:ext cx="457200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2000" y="4652918"/>
            <a:ext cx="8153400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Repeat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above process </a:t>
            </a:r>
            <a:r>
              <a:rPr lang="en-IN" sz="2400" b="1" dirty="0">
                <a:solidFill>
                  <a:srgbClr val="C00000"/>
                </a:solidFill>
              </a:rPr>
              <a:t>until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elements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moved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into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sorted list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57912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This algorithm is not suitable for large data sets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1000" y="5715000"/>
            <a:ext cx="8305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61060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Complexity of the Insertion Sort Algorithm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To sort a </a:t>
            </a:r>
            <a:r>
              <a:rPr lang="en-IN" sz="2400" b="1" dirty="0">
                <a:solidFill>
                  <a:srgbClr val="E40524"/>
                </a:solidFill>
              </a:rPr>
              <a:t>unsorted list </a:t>
            </a:r>
            <a:r>
              <a:rPr lang="en-IN" sz="2400" dirty="0"/>
              <a:t>with </a:t>
            </a:r>
            <a:r>
              <a:rPr lang="en-IN" sz="2400" b="1" dirty="0"/>
              <a:t>'n'</a:t>
            </a:r>
            <a:r>
              <a:rPr lang="en-IN" sz="2400" dirty="0"/>
              <a:t> number of </a:t>
            </a:r>
            <a:r>
              <a:rPr lang="en-IN" sz="2400" b="1" dirty="0">
                <a:solidFill>
                  <a:srgbClr val="E40524"/>
                </a:solidFill>
              </a:rPr>
              <a:t>elements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we </a:t>
            </a:r>
            <a:r>
              <a:rPr lang="en-IN" sz="2400" b="1" dirty="0"/>
              <a:t>need</a:t>
            </a:r>
            <a:r>
              <a:rPr lang="en-IN" sz="2400" dirty="0"/>
              <a:t> to make </a:t>
            </a:r>
            <a:r>
              <a:rPr lang="en-IN" sz="2400" b="1" dirty="0"/>
              <a:t>(1+2+3+......+n-1) </a:t>
            </a:r>
            <a:r>
              <a:rPr lang="en-IN" sz="2400" dirty="0"/>
              <a:t>= </a:t>
            </a:r>
            <a:r>
              <a:rPr lang="en-IN" sz="2400" b="1" dirty="0"/>
              <a:t>(n (n-1))/2 </a:t>
            </a:r>
            <a:r>
              <a:rPr lang="en-IN" sz="2400" dirty="0"/>
              <a:t>number of </a:t>
            </a:r>
            <a:r>
              <a:rPr lang="en-IN" sz="2400" b="1" dirty="0"/>
              <a:t>comparisons</a:t>
            </a:r>
            <a:r>
              <a:rPr lang="en-IN" sz="2400" dirty="0"/>
              <a:t> in the worst case.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" y="2883932"/>
            <a:ext cx="86106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If the list </a:t>
            </a:r>
            <a:r>
              <a:rPr lang="en-IN" sz="2400" b="1" dirty="0">
                <a:solidFill>
                  <a:srgbClr val="E40524"/>
                </a:solidFill>
              </a:rPr>
              <a:t>already sorted</a:t>
            </a:r>
            <a:r>
              <a:rPr lang="en-IN" sz="2400" dirty="0"/>
              <a:t>, then it requires </a:t>
            </a:r>
            <a:r>
              <a:rPr lang="en-IN" sz="2400" b="1" dirty="0">
                <a:solidFill>
                  <a:srgbClr val="E40524"/>
                </a:solidFill>
              </a:rPr>
              <a:t>'n' </a:t>
            </a:r>
            <a:r>
              <a:rPr lang="en-IN" sz="2400" dirty="0"/>
              <a:t>number of </a:t>
            </a:r>
            <a:r>
              <a:rPr lang="en-IN" sz="2400" b="1" dirty="0">
                <a:solidFill>
                  <a:srgbClr val="E40524"/>
                </a:solidFill>
              </a:rPr>
              <a:t>comparisons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4800" y="3817960"/>
            <a:ext cx="86106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Worst Case : Θ(n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Best Case : Ω(n)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Average Case : Θ(n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6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5146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8177" y="914400"/>
            <a:ext cx="474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 given array using Insertion Sort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21336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318" y="2133600"/>
            <a:ext cx="7555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- 1 : Select First Record and considered as Sorter Sub-array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92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50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008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866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57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724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3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582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29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440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28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434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4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292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0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150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008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866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57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724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43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582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29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440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288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87422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92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0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150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62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008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20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6866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578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724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436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0582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29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7440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28800" y="27037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434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514600" y="3237131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00200" y="3248799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90800" y="3248799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894" y="3733800"/>
            <a:ext cx="8610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- 2 : Select Second Record and Insert at proper place in sorted array</a:t>
            </a:r>
          </a:p>
        </p:txBody>
      </p:sp>
      <p:cxnSp>
        <p:nvCxnSpPr>
          <p:cNvPr id="70" name="Elbow Connector 69"/>
          <p:cNvCxnSpPr/>
          <p:nvPr/>
        </p:nvCxnSpPr>
        <p:spPr>
          <a:xfrm rot="5400000" flipH="1" flipV="1">
            <a:off x="2517711" y="4185621"/>
            <a:ext cx="12700" cy="6418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514600" y="54038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54038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987422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292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200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150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862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0008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720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866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2578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3724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436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0582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29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7440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1" name="Elbow Connector 90"/>
          <p:cNvCxnSpPr/>
          <p:nvPr/>
        </p:nvCxnSpPr>
        <p:spPr>
          <a:xfrm rot="5400000">
            <a:off x="2517711" y="4750247"/>
            <a:ext cx="12700" cy="6418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200400" y="59436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86000" y="59552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76600" y="595526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16854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/>
      <p:bldP spid="9" grpId="0"/>
      <p:bldP spid="10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11" grpId="0"/>
      <p:bldP spid="61" grpId="0"/>
      <p:bldP spid="62" grpId="0"/>
      <p:bldP spid="64" grpId="0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97" grpId="0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899" y="990600"/>
            <a:ext cx="8368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- 3 : Select Third record and Insert at proper place in sorted array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14600" y="174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288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7422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292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150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862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008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720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866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578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724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436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0582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294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440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3381961" y="1394825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601108" y="139958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2860611" y="1628513"/>
            <a:ext cx="12700" cy="13276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28561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288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987422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292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004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150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862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0008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720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866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578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3724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436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0582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94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7440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3886200" y="3352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71800" y="33644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62400" y="336446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8100" y="3805535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1059" y="3805535"/>
            <a:ext cx="838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- 4 : Select Forth record and Insert at proper place in sorted array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514600" y="46482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8288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987422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292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004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3150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862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008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720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6866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578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3724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9436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0582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6294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7440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5" name="Elbow Connector 94"/>
          <p:cNvCxnSpPr/>
          <p:nvPr/>
        </p:nvCxnSpPr>
        <p:spPr>
          <a:xfrm rot="16200000" flipH="1">
            <a:off x="4048908" y="4292499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 flipH="1">
            <a:off x="3229561" y="4292499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2391361" y="4292499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>
            <a:off x="3203511" y="4176113"/>
            <a:ext cx="12700" cy="20134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514600" y="5599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8288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987422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292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004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3150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8862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008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6866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2578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3724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436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0582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6294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7440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457535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66095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51550" y="611528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3469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55" grpId="0" animBg="1"/>
      <p:bldP spid="56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3" grpId="0"/>
      <p:bldP spid="74" grpId="0"/>
      <p:bldP spid="76" grpId="0"/>
      <p:bldP spid="79" grpId="0" animBg="1"/>
      <p:bldP spid="80" grpId="0" animBg="1"/>
      <p:bldP spid="81" grpId="0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100" grpId="0" animBg="1"/>
      <p:bldP spid="101" grpId="0" animBg="1"/>
      <p:bldP spid="102" grpId="0"/>
      <p:bldP spid="103" grpId="0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17" grpId="0"/>
      <p:bldP spid="1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14600" y="1636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987422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292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004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3150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862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08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866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578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724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436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582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294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7440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5974" y="990600"/>
            <a:ext cx="82984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- 5 : Select Fifth record and Insert at proper place in sorted array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14600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828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987422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292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2004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3150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8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20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6866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78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724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436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0582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294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440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05200" y="2286000"/>
            <a:ext cx="22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is at proper position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38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2147" y="3733800"/>
            <a:ext cx="839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- 6 : Select Sixth Record and Insert at proper place in sorted array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514600" y="45720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828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987422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292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2004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150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8862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008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6866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57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724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9436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0582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294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7440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5" name="Elbow Connector 114"/>
          <p:cNvCxnSpPr/>
          <p:nvPr/>
        </p:nvCxnSpPr>
        <p:spPr>
          <a:xfrm rot="16200000" flipH="1">
            <a:off x="5268108" y="42380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5400000">
            <a:off x="5238948" y="4768850"/>
            <a:ext cx="12700" cy="685800"/>
          </a:xfrm>
          <a:prstGeom prst="bentConnector3">
            <a:avLst>
              <a:gd name="adj1" fmla="val 22153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514600" y="555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828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987422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6292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2004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3150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8862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0008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5720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6866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257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3724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9436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0582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6294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7440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596219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04779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038390" y="611528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57800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3400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334000" y="332636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288102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/>
      <p:bldP spid="98" grpId="0"/>
      <p:bldP spid="99" grpId="0" animBg="1"/>
      <p:bldP spid="100" grpId="0" animBg="1"/>
      <p:bldP spid="101" grpId="0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9" grpId="0" animBg="1"/>
      <p:bldP spid="120" grpId="0" animBg="1"/>
      <p:bldP spid="121" grpId="0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8" grpId="0"/>
      <p:bldP spid="139" grpId="0"/>
      <p:bldP spid="141" grpId="0"/>
      <p:bldP spid="1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974" y="990600"/>
            <a:ext cx="858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- 7 : Select Seventh record and Insert at proper place in sorted array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87422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292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004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50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62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08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866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24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436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582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294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440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8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147" y="3733800"/>
            <a:ext cx="8500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- 8 : Select Eighth Record and Insert at proper place in sorted array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6635290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0890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11490" y="332636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4600" y="18288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87422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92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004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150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862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008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720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6866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578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724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43600" y="1828800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582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29400" y="1828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7440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6106309" y="1468527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5327905" y="145810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4552257" y="145810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3785052" y="145810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3017364" y="145810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>
            <a:off x="4553148" y="673431"/>
            <a:ext cx="12700" cy="34290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514600" y="4456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88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987422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292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004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50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862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08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720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6866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2578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724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9436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582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629400" y="4456331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440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H="1">
            <a:off x="6810961" y="40856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6056234" y="40856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5300024" y="40856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4538024" y="40856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>
            <a:off x="5581848" y="3638187"/>
            <a:ext cx="12700" cy="27432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514600" y="559298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8288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987422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292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2004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3150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866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578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3724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9436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582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6294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440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8862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87998" y="55365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314740" y="612775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06690" y="613941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33790" y="613941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13432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9" grpId="0"/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6" grpId="0" animBg="1"/>
      <p:bldP spid="67" grpId="0" animBg="1"/>
      <p:bldP spid="68" grpId="0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93" grpId="0" animBg="1"/>
      <p:bldP spid="94" grpId="0" animBg="1"/>
      <p:bldP spid="95" grpId="0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-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10600" cy="378565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A, integer key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first index of key in A 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for i = 0 to last index of A: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 if A[i] equals key: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3937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066800"/>
            <a:ext cx="35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FF0000"/>
                </a:solidFill>
              </a:rPr>
              <a:t>1</a:t>
            </a:r>
            <a:r>
              <a:rPr lang="en-IN" sz="2400" b="1" dirty="0"/>
              <a:t> in given array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87445"/>
              </p:ext>
            </p:extLst>
          </p:nvPr>
        </p:nvGraphicFramePr>
        <p:xfrm>
          <a:off x="4522515" y="1112212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" y="16764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8600" y="1828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Comparing 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with element to be search one by one until we get searched element or end of the array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5146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514600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90935"/>
              </p:ext>
            </p:extLst>
          </p:nvPr>
        </p:nvGraphicFramePr>
        <p:xfrm>
          <a:off x="941115" y="3048000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169715" y="3505200"/>
            <a:ext cx="260008" cy="614065"/>
            <a:chOff x="457200" y="3505200"/>
            <a:chExt cx="260008" cy="614065"/>
          </a:xfrm>
        </p:grpSpPr>
        <p:sp>
          <p:nvSpPr>
            <p:cNvPr id="15" name="TextBox 1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228600" y="4424065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538" y="4439405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i=1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80174"/>
              </p:ext>
            </p:extLst>
          </p:nvPr>
        </p:nvGraphicFramePr>
        <p:xfrm>
          <a:off x="900900" y="4948535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129500" y="5405735"/>
            <a:ext cx="260008" cy="614065"/>
            <a:chOff x="457200" y="3505200"/>
            <a:chExt cx="260008" cy="614065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4267200" y="25146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78775" y="2526175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i=2</a:t>
            </a:r>
            <a:endParaRPr lang="en-US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65934"/>
              </p:ext>
            </p:extLst>
          </p:nvPr>
        </p:nvGraphicFramePr>
        <p:xfrm>
          <a:off x="4598715" y="3048000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417799" y="3505200"/>
            <a:ext cx="260008" cy="614065"/>
            <a:chOff x="457200" y="3505200"/>
            <a:chExt cx="260008" cy="614065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4267200" y="4416955"/>
            <a:ext cx="472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67200" y="4419600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i=3</a:t>
            </a:r>
            <a:endParaRPr lang="en-US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31212"/>
              </p:ext>
            </p:extLst>
          </p:nvPr>
        </p:nvGraphicFramePr>
        <p:xfrm>
          <a:off x="4587140" y="4941425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042950" y="5415987"/>
            <a:ext cx="260008" cy="614065"/>
            <a:chOff x="457200" y="3505200"/>
            <a:chExt cx="260008" cy="614065"/>
          </a:xfrm>
        </p:grpSpPr>
        <p:sp>
          <p:nvSpPr>
            <p:cNvPr id="39" name="TextBox 38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640975" y="49414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24400" y="6031468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18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2276E-6 L 0.06076 3.42276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9547E-6 L 0.06823 -2.89547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2109E-6 L 0.06666 1.22109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 animBg="1"/>
      <p:bldP spid="22" grpId="0" animBg="1"/>
      <p:bldP spid="30" grpId="0" animBg="1"/>
      <p:bldP spid="36" grpId="0" animBg="1"/>
      <p:bldP spid="41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an </a:t>
            </a:r>
            <a:r>
              <a:rPr lang="en-IN" b="1" dirty="0">
                <a:solidFill>
                  <a:srgbClr val="FF0000"/>
                </a:solidFill>
              </a:rPr>
              <a:t>array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that is </a:t>
            </a:r>
            <a:r>
              <a:rPr lang="en-IN" b="1" dirty="0">
                <a:solidFill>
                  <a:srgbClr val="FF0000"/>
                </a:solidFill>
              </a:rPr>
              <a:t>sorted</a:t>
            </a:r>
            <a:r>
              <a:rPr lang="en-IN" dirty="0"/>
              <a:t>, we can use a much more </a:t>
            </a:r>
            <a:r>
              <a:rPr lang="en-IN" b="1" dirty="0">
                <a:solidFill>
                  <a:srgbClr val="FF0000"/>
                </a:solidFill>
              </a:rPr>
              <a:t>efficient algorithm </a:t>
            </a:r>
            <a:r>
              <a:rPr lang="en-IN" dirty="0"/>
              <a:t>called a </a:t>
            </a:r>
            <a:r>
              <a:rPr lang="en-IN" b="1" dirty="0">
                <a:solidFill>
                  <a:srgbClr val="FF0000"/>
                </a:solidFill>
              </a:rPr>
              <a:t>Binary Search</a:t>
            </a:r>
            <a:r>
              <a:rPr lang="en-IN" dirty="0"/>
              <a:t>.</a:t>
            </a:r>
          </a:p>
          <a:p>
            <a:r>
              <a:rPr lang="en-IN" dirty="0"/>
              <a:t>In binary search </a:t>
            </a:r>
            <a:r>
              <a:rPr lang="en-IN" b="1" dirty="0">
                <a:solidFill>
                  <a:srgbClr val="FF0000"/>
                </a:solidFill>
              </a:rPr>
              <a:t>each time </a:t>
            </a:r>
            <a:r>
              <a:rPr lang="en-IN" dirty="0"/>
              <a:t>we </a:t>
            </a:r>
            <a:r>
              <a:rPr lang="en-IN" b="1" dirty="0">
                <a:solidFill>
                  <a:srgbClr val="FF0000"/>
                </a:solidFill>
              </a:rPr>
              <a:t>divide array </a:t>
            </a:r>
            <a:r>
              <a:rPr lang="en-IN" dirty="0"/>
              <a:t>into </a:t>
            </a:r>
            <a:r>
              <a:rPr lang="en-IN" b="1" dirty="0">
                <a:solidFill>
                  <a:srgbClr val="FF0000"/>
                </a:solidFill>
              </a:rPr>
              <a:t>two equal half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compare middle element </a:t>
            </a:r>
            <a:r>
              <a:rPr lang="en-IN" dirty="0"/>
              <a:t>with </a:t>
            </a:r>
            <a:r>
              <a:rPr lang="en-IN" b="1" dirty="0">
                <a:solidFill>
                  <a:srgbClr val="FF0000"/>
                </a:solidFill>
              </a:rPr>
              <a:t>search element</a:t>
            </a:r>
            <a:r>
              <a:rPr lang="en-IN" dirty="0"/>
              <a:t>.</a:t>
            </a:r>
          </a:p>
          <a:p>
            <a:r>
              <a:rPr lang="en-IN" dirty="0"/>
              <a:t>Searching Logic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middle element </a:t>
            </a:r>
            <a:r>
              <a:rPr lang="en-IN" dirty="0"/>
              <a:t>is </a:t>
            </a:r>
            <a:r>
              <a:rPr lang="en-IN" b="1" dirty="0">
                <a:solidFill>
                  <a:srgbClr val="FF0000"/>
                </a:solidFill>
              </a:rPr>
              <a:t>equal to search element</a:t>
            </a:r>
            <a:r>
              <a:rPr lang="en-IN" dirty="0"/>
              <a:t> then we got that element and </a:t>
            </a:r>
            <a:r>
              <a:rPr lang="en-IN" b="1" dirty="0">
                <a:solidFill>
                  <a:srgbClr val="FF0000"/>
                </a:solidFill>
              </a:rPr>
              <a:t>return that index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middle element</a:t>
            </a:r>
            <a:r>
              <a:rPr lang="en-IN" dirty="0"/>
              <a:t> is </a:t>
            </a:r>
            <a:r>
              <a:rPr lang="en-IN" b="1" dirty="0">
                <a:solidFill>
                  <a:srgbClr val="FF0000"/>
                </a:solidFill>
              </a:rPr>
              <a:t>less than search element</a:t>
            </a:r>
            <a:r>
              <a:rPr lang="en-IN" dirty="0"/>
              <a:t> we </a:t>
            </a:r>
            <a:r>
              <a:rPr lang="en-IN" b="1" dirty="0">
                <a:solidFill>
                  <a:srgbClr val="FF0000"/>
                </a:solidFill>
              </a:rPr>
              <a:t>look right part</a:t>
            </a:r>
            <a:r>
              <a:rPr lang="en-IN" dirty="0"/>
              <a:t> of array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middle element</a:t>
            </a:r>
            <a:r>
              <a:rPr lang="en-IN" dirty="0"/>
              <a:t> is </a:t>
            </a:r>
            <a:r>
              <a:rPr lang="en-IN" b="1" dirty="0">
                <a:solidFill>
                  <a:srgbClr val="FF0000"/>
                </a:solidFill>
              </a:rPr>
              <a:t>greater than search element</a:t>
            </a:r>
            <a:r>
              <a:rPr lang="en-IN" dirty="0"/>
              <a:t> we look </a:t>
            </a:r>
            <a:r>
              <a:rPr lang="en-IN" b="1" dirty="0">
                <a:solidFill>
                  <a:srgbClr val="FF0000"/>
                </a:solidFill>
              </a:rPr>
              <a:t>left part</a:t>
            </a:r>
            <a:r>
              <a:rPr lang="en-IN" dirty="0"/>
              <a:t> of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724900" cy="526297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IN" sz="2400" b="1">
                <a:latin typeface="Consolas" pitchFamily="49" charset="0"/>
                <a:cs typeface="Consolas" pitchFamily="49" charset="0"/>
              </a:rPr>
              <a:t>left &lt; 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right = middle 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left = middle + 1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24511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080304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FF0000"/>
                </a:solidFill>
              </a:rPr>
              <a:t>6</a:t>
            </a:r>
            <a:r>
              <a:rPr lang="en-IN" sz="2400" b="1" dirty="0"/>
              <a:t> in given array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41190"/>
              </p:ext>
            </p:extLst>
          </p:nvPr>
        </p:nvGraphicFramePr>
        <p:xfrm>
          <a:off x="1142999" y="167640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8600" y="34290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3424535"/>
            <a:ext cx="600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Key=6, No of Elements = 10, so left = 0, right=9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38862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35791"/>
              </p:ext>
            </p:extLst>
          </p:nvPr>
        </p:nvGraphicFramePr>
        <p:xfrm>
          <a:off x="1143000" y="217990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218665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551" y="3953470"/>
            <a:ext cx="767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(0+9)/2 </a:t>
            </a:r>
            <a:r>
              <a:rPr lang="en-IN" b="1" dirty="0">
                <a:solidFill>
                  <a:srgbClr val="C00000"/>
                </a:solidFill>
              </a:rPr>
              <a:t>= 4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a[4]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less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  <a:r>
              <a:rPr lang="en-IN" dirty="0"/>
              <a:t>, so </a:t>
            </a:r>
            <a:r>
              <a:rPr lang="en-IN" b="1" dirty="0"/>
              <a:t>right</a:t>
            </a:r>
            <a:r>
              <a:rPr lang="en-IN" dirty="0"/>
              <a:t> = middle – 1 = 4 – 1 = </a:t>
            </a:r>
            <a:r>
              <a:rPr lang="en-IN" b="1" dirty="0">
                <a:solidFill>
                  <a:srgbClr val="C00000"/>
                </a:solidFill>
              </a:rPr>
              <a:t>3, left = 0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98864"/>
              </p:ext>
            </p:extLst>
          </p:nvPr>
        </p:nvGraphicFramePr>
        <p:xfrm>
          <a:off x="938665" y="496358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96973"/>
              </p:ext>
            </p:extLst>
          </p:nvPr>
        </p:nvGraphicFramePr>
        <p:xfrm>
          <a:off x="938666" y="546708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66" y="547383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90500" y="5820977"/>
            <a:ext cx="618439" cy="614065"/>
            <a:chOff x="277985" y="3505200"/>
            <a:chExt cx="618439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69765" y="5874510"/>
            <a:ext cx="784510" cy="614065"/>
            <a:chOff x="194950" y="3505200"/>
            <a:chExt cx="784510" cy="614065"/>
          </a:xfrm>
        </p:grpSpPr>
        <p:sp>
          <p:nvSpPr>
            <p:cNvPr id="21" name="TextBox 20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203425" y="2685202"/>
            <a:ext cx="618439" cy="614065"/>
            <a:chOff x="277985" y="3505200"/>
            <a:chExt cx="618439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207090" y="2738735"/>
            <a:ext cx="784510" cy="614065"/>
            <a:chOff x="194950" y="3505200"/>
            <a:chExt cx="784510" cy="614065"/>
          </a:xfrm>
        </p:grpSpPr>
        <p:sp>
          <p:nvSpPr>
            <p:cNvPr id="27" name="TextBox 26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28600" y="388620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69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6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699" y="1057870"/>
            <a:ext cx="8014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(0+3)/2 </a:t>
            </a:r>
            <a:r>
              <a:rPr lang="en-IN" b="1" dirty="0">
                <a:solidFill>
                  <a:srgbClr val="C00000"/>
                </a:solidFill>
              </a:rPr>
              <a:t>= 1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a[1]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r>
              <a:rPr lang="en-IN" dirty="0"/>
              <a:t>, so </a:t>
            </a:r>
            <a:r>
              <a:rPr lang="en-IN" b="1" dirty="0"/>
              <a:t>left </a:t>
            </a:r>
            <a:r>
              <a:rPr lang="en-IN" dirty="0"/>
              <a:t>= middle + 1 =1 + 1 = </a:t>
            </a:r>
            <a:r>
              <a:rPr lang="en-IN" b="1" dirty="0">
                <a:solidFill>
                  <a:srgbClr val="C00000"/>
                </a:solidFill>
              </a:rPr>
              <a:t>2, right = 3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68235"/>
              </p:ext>
            </p:extLst>
          </p:nvPr>
        </p:nvGraphicFramePr>
        <p:xfrm>
          <a:off x="938665" y="206798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05496"/>
              </p:ext>
            </p:extLst>
          </p:nvPr>
        </p:nvGraphicFramePr>
        <p:xfrm>
          <a:off x="938666" y="257148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66" y="257823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81961" y="2967335"/>
            <a:ext cx="618439" cy="614065"/>
            <a:chOff x="277985" y="3505200"/>
            <a:chExt cx="618439" cy="614065"/>
          </a:xfrm>
        </p:grpSpPr>
        <p:sp>
          <p:nvSpPr>
            <p:cNvPr id="10" name="TextBox 9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69765" y="2978910"/>
            <a:ext cx="784510" cy="614065"/>
            <a:chOff x="194950" y="3505200"/>
            <a:chExt cx="784510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28600" y="101375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37338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7493" y="3801070"/>
            <a:ext cx="5544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(2+3)/2 </a:t>
            </a:r>
            <a:r>
              <a:rPr lang="en-IN" b="1" dirty="0">
                <a:solidFill>
                  <a:srgbClr val="C00000"/>
                </a:solidFill>
              </a:rPr>
              <a:t>= 2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a[2]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equals to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  <a:r>
              <a:rPr lang="en-IN" dirty="0"/>
              <a:t>, so </a:t>
            </a:r>
            <a:r>
              <a:rPr lang="en-IN" b="1" dirty="0"/>
              <a:t>element found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63684"/>
              </p:ext>
            </p:extLst>
          </p:nvPr>
        </p:nvGraphicFramePr>
        <p:xfrm>
          <a:off x="938665" y="481118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63232"/>
              </p:ext>
            </p:extLst>
          </p:nvPr>
        </p:nvGraphicFramePr>
        <p:xfrm>
          <a:off x="938666" y="531468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266" y="532143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46015" y="5668577"/>
            <a:ext cx="2108013" cy="614065"/>
            <a:chOff x="-466800" y="3505200"/>
            <a:chExt cx="2108013" cy="614065"/>
          </a:xfrm>
        </p:grpSpPr>
        <p:sp>
          <p:nvSpPr>
            <p:cNvPr id="22" name="TextBox 21"/>
            <p:cNvSpPr txBox="1"/>
            <p:nvPr/>
          </p:nvSpPr>
          <p:spPr>
            <a:xfrm>
              <a:off x="-466800" y="3657600"/>
              <a:ext cx="2108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Found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8600" y="373380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32676" y="4812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6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27981</TotalTime>
  <Words>3617</Words>
  <Application>Microsoft Office PowerPoint</Application>
  <PresentationFormat>On-screen Show (4:3)</PresentationFormat>
  <Paragraphs>1239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Open Sans Extrabold</vt:lpstr>
      <vt:lpstr>Wingdings</vt:lpstr>
      <vt:lpstr>Office Theme</vt:lpstr>
      <vt:lpstr>PowerPoint Presentation</vt:lpstr>
      <vt:lpstr>Sorting &amp; Searching</vt:lpstr>
      <vt:lpstr>Linear/Sequential Search</vt:lpstr>
      <vt:lpstr>Sequential Search - Algorithm</vt:lpstr>
      <vt:lpstr>Sequential Search - Example</vt:lpstr>
      <vt:lpstr>Binary Search</vt:lpstr>
      <vt:lpstr>Binary Search - Algorithm</vt:lpstr>
      <vt:lpstr>Binary Search - Algorithm</vt:lpstr>
      <vt:lpstr>Binary Search - Algorithm</vt:lpstr>
      <vt:lpstr>Selection Sort</vt:lpstr>
      <vt:lpstr>Selection Sort</vt:lpstr>
      <vt:lpstr>Selection Sort</vt:lpstr>
      <vt:lpstr>Selection Sort</vt:lpstr>
      <vt:lpstr>Selection Sort</vt:lpstr>
      <vt:lpstr>SELECTION_SORT(K,N)</vt:lpstr>
      <vt:lpstr>SELECTION_SORT(K,N)</vt:lpstr>
      <vt:lpstr>Bubble Sort</vt:lpstr>
      <vt:lpstr>Bubble Sort</vt:lpstr>
      <vt:lpstr>Bubble Sort</vt:lpstr>
      <vt:lpstr>BUBBLE_SORT(K,N)</vt:lpstr>
      <vt:lpstr>Procedure: BUBBLE_SORT (K, N)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Algorithm: QUICK_SORT(K,LB,UB)</vt:lpstr>
      <vt:lpstr>Merge Sort</vt:lpstr>
      <vt:lpstr>Merge Sort</vt:lpstr>
      <vt:lpstr>Merge Sort</vt:lpstr>
      <vt:lpstr>Insertion Sort</vt:lpstr>
      <vt:lpstr>Insertion Sort cont.</vt:lpstr>
      <vt:lpstr>Insertion Sort Example</vt:lpstr>
      <vt:lpstr>Insertion Sort Example Cont.</vt:lpstr>
      <vt:lpstr>Insertion Sort Example Cont.</vt:lpstr>
      <vt:lpstr>Insertion Sort Example Cont.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 - 2130702 - Data Structure</dc:title>
  <dc:creator>Darshan Institute of Engg. &amp; Tech.</dc:creator>
  <cp:lastModifiedBy>Naimish Vadodariya</cp:lastModifiedBy>
  <cp:revision>9838</cp:revision>
  <dcterms:created xsi:type="dcterms:W3CDTF">2013-05-17T03:00:03Z</dcterms:created>
  <dcterms:modified xsi:type="dcterms:W3CDTF">2019-10-03T02:42:23Z</dcterms:modified>
</cp:coreProperties>
</file>