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13"/>
  </p:notesMasterIdLst>
  <p:sldIdLst>
    <p:sldId id="256" r:id="rId2"/>
    <p:sldId id="257" r:id="rId3"/>
    <p:sldId id="258" r:id="rId4"/>
    <p:sldId id="260" r:id="rId5"/>
    <p:sldId id="261" r:id="rId6"/>
    <p:sldId id="262" r:id="rId7"/>
    <p:sldId id="263" r:id="rId8"/>
    <p:sldId id="264" r:id="rId9"/>
    <p:sldId id="265" r:id="rId10"/>
    <p:sldId id="266"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9F701-9101-4D8F-A4D8-C5D74298C7ED}" type="datetimeFigureOut">
              <a:rPr lang="en-IN" smtClean="0"/>
              <a:t>22-05-2024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B2FA-380E-4F4B-A48D-9B3DED5D0183}" type="slidenum">
              <a:rPr lang="en-IN" smtClean="0"/>
              <a:t>‹#›</a:t>
            </a:fld>
            <a:endParaRPr lang="en-IN"/>
          </a:p>
        </p:txBody>
      </p:sp>
    </p:spTree>
    <p:extLst>
      <p:ext uri="{BB962C8B-B14F-4D97-AF65-F5344CB8AC3E}">
        <p14:creationId xmlns:p14="http://schemas.microsoft.com/office/powerpoint/2010/main" val="356584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54B2FA-380E-4F4B-A48D-9B3DED5D0183}" type="slidenum">
              <a:rPr lang="en-IN" smtClean="0"/>
              <a:t>10</a:t>
            </a:fld>
            <a:endParaRPr lang="en-IN"/>
          </a:p>
        </p:txBody>
      </p:sp>
    </p:spTree>
    <p:extLst>
      <p:ext uri="{BB962C8B-B14F-4D97-AF65-F5344CB8AC3E}">
        <p14:creationId xmlns:p14="http://schemas.microsoft.com/office/powerpoint/2010/main" val="1206622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13906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258228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807912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976654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816754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8C9E9E-0463-460F-9554-A68E93E25788}" type="datetimeFigureOut">
              <a:rPr lang="en-IN" smtClean="0"/>
              <a:t>22-05-2024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777225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8C9E9E-0463-460F-9554-A68E93E25788}" type="datetimeFigureOut">
              <a:rPr lang="en-IN" smtClean="0"/>
              <a:t>22-05-2024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4204756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8C9E9E-0463-460F-9554-A68E93E25788}" type="datetimeFigureOut">
              <a:rPr lang="en-IN" smtClean="0"/>
              <a:t>22-05-2024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021728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C9E9E-0463-460F-9554-A68E93E25788}" type="datetimeFigureOut">
              <a:rPr lang="en-IN" smtClean="0"/>
              <a:t>22-05-2024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874271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22-05-2024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12889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22-05-2024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179757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C9E9E-0463-460F-9554-A68E93E25788}" type="datetimeFigureOut">
              <a:rPr lang="en-IN" smtClean="0"/>
              <a:t>22-05-2024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BDDFC-DF2F-47D5-949C-FB2202249C92}" type="slidenum">
              <a:rPr lang="en-IN" smtClean="0"/>
              <a:t>‹#›</a:t>
            </a:fld>
            <a:endParaRPr lang="en-IN"/>
          </a:p>
        </p:txBody>
      </p:sp>
    </p:spTree>
    <p:extLst>
      <p:ext uri="{BB962C8B-B14F-4D97-AF65-F5344CB8AC3E}">
        <p14:creationId xmlns:p14="http://schemas.microsoft.com/office/powerpoint/2010/main" val="3356724299"/>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4F37C0-0A0B-ADE8-BAE1-C482D1D26739}"/>
              </a:ext>
            </a:extLst>
          </p:cNvPr>
          <p:cNvSpPr txBox="1"/>
          <p:nvPr/>
        </p:nvSpPr>
        <p:spPr>
          <a:xfrm>
            <a:off x="0" y="1744579"/>
            <a:ext cx="12192000" cy="1015663"/>
          </a:xfrm>
          <a:prstGeom prst="rect">
            <a:avLst/>
          </a:prstGeom>
          <a:noFill/>
        </p:spPr>
        <p:txBody>
          <a:bodyPr wrap="square" rtlCol="0">
            <a:spAutoFit/>
          </a:bodyPr>
          <a:lstStyle/>
          <a:p>
            <a:pPr algn="ctr"/>
            <a:r>
              <a:rPr lang="en-IN" sz="6000" dirty="0">
                <a:latin typeface="Lucida Sans" panose="020B0602030504020204" pitchFamily="34" charset="0"/>
              </a:rPr>
              <a:t>Lending Club Case Study</a:t>
            </a:r>
          </a:p>
        </p:txBody>
      </p:sp>
      <p:sp>
        <p:nvSpPr>
          <p:cNvPr id="11" name="TextBox 10">
            <a:extLst>
              <a:ext uri="{FF2B5EF4-FFF2-40B4-BE49-F238E27FC236}">
                <a16:creationId xmlns:a16="http://schemas.microsoft.com/office/drawing/2014/main" id="{B21B83CA-F95E-7E4F-E5A2-FEC917EC55A8}"/>
              </a:ext>
            </a:extLst>
          </p:cNvPr>
          <p:cNvSpPr txBox="1"/>
          <p:nvPr/>
        </p:nvSpPr>
        <p:spPr>
          <a:xfrm>
            <a:off x="1350690" y="5306441"/>
            <a:ext cx="3489158" cy="523220"/>
          </a:xfrm>
          <a:prstGeom prst="rect">
            <a:avLst/>
          </a:prstGeom>
          <a:noFill/>
        </p:spPr>
        <p:txBody>
          <a:bodyPr wrap="square" rtlCol="0">
            <a:spAutoFit/>
          </a:bodyPr>
          <a:lstStyle/>
          <a:p>
            <a:r>
              <a:rPr lang="en-US" sz="2800" dirty="0">
                <a:solidFill>
                  <a:schemeClr val="tx1">
                    <a:lumMod val="65000"/>
                    <a:lumOff val="35000"/>
                  </a:schemeClr>
                </a:solidFill>
                <a:latin typeface="Lucida Sans" panose="020B0602030504020204" pitchFamily="34" charset="0"/>
              </a:rPr>
              <a:t>V</a:t>
            </a:r>
            <a:r>
              <a:rPr lang="en-IN" sz="2800" dirty="0" err="1">
                <a:solidFill>
                  <a:schemeClr val="tx1">
                    <a:lumMod val="65000"/>
                    <a:lumOff val="35000"/>
                  </a:schemeClr>
                </a:solidFill>
                <a:latin typeface="Lucida Sans" panose="020B0602030504020204" pitchFamily="34" charset="0"/>
              </a:rPr>
              <a:t>ishwas</a:t>
            </a:r>
            <a:r>
              <a:rPr lang="en-IN" sz="2800" dirty="0">
                <a:solidFill>
                  <a:schemeClr val="tx1">
                    <a:lumMod val="65000"/>
                    <a:lumOff val="35000"/>
                  </a:schemeClr>
                </a:solidFill>
                <a:latin typeface="Lucida Sans" panose="020B0602030504020204" pitchFamily="34" charset="0"/>
              </a:rPr>
              <a:t> Tiwari</a:t>
            </a:r>
          </a:p>
        </p:txBody>
      </p:sp>
    </p:spTree>
    <p:extLst>
      <p:ext uri="{BB962C8B-B14F-4D97-AF65-F5344CB8AC3E}">
        <p14:creationId xmlns:p14="http://schemas.microsoft.com/office/powerpoint/2010/main" val="104307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3B75-DFA3-153F-C5FE-788ECCD5EF5F}"/>
              </a:ext>
            </a:extLst>
          </p:cNvPr>
          <p:cNvSpPr>
            <a:spLocks noGrp="1"/>
          </p:cNvSpPr>
          <p:nvPr>
            <p:ph type="title"/>
          </p:nvPr>
        </p:nvSpPr>
        <p:spPr/>
        <p:txBody>
          <a:bodyPr/>
          <a:lstStyle/>
          <a:p>
            <a:r>
              <a:rPr lang="en-IN" dirty="0"/>
              <a:t>Loan Trend over years</a:t>
            </a:r>
          </a:p>
        </p:txBody>
      </p:sp>
      <p:sp>
        <p:nvSpPr>
          <p:cNvPr id="4" name="Content Placeholder 2">
            <a:extLst>
              <a:ext uri="{FF2B5EF4-FFF2-40B4-BE49-F238E27FC236}">
                <a16:creationId xmlns:a16="http://schemas.microsoft.com/office/drawing/2014/main" id="{434436B7-A08B-F89B-1EFE-6FB6141D14BD}"/>
              </a:ext>
            </a:extLst>
          </p:cNvPr>
          <p:cNvSpPr txBox="1">
            <a:spLocks/>
          </p:cNvSpPr>
          <p:nvPr/>
        </p:nvSpPr>
        <p:spPr>
          <a:xfrm>
            <a:off x="721895" y="5012020"/>
            <a:ext cx="5313146"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b="1" dirty="0"/>
              <a:t> </a:t>
            </a:r>
            <a:r>
              <a:rPr lang="en-US" dirty="0"/>
              <a:t>Loan uptake increases gradually throughout the year, with lower default rates in April, August, and December quarters, suggesting improved repayment behavior later in the year.</a:t>
            </a:r>
            <a:endParaRPr lang="en-IN" dirty="0"/>
          </a:p>
        </p:txBody>
      </p:sp>
      <p:sp>
        <p:nvSpPr>
          <p:cNvPr id="5" name="Content Placeholder 2">
            <a:extLst>
              <a:ext uri="{FF2B5EF4-FFF2-40B4-BE49-F238E27FC236}">
                <a16:creationId xmlns:a16="http://schemas.microsoft.com/office/drawing/2014/main" id="{B334A241-ABA4-7377-C05E-D09711BFD375}"/>
              </a:ext>
            </a:extLst>
          </p:cNvPr>
          <p:cNvSpPr txBox="1">
            <a:spLocks/>
          </p:cNvSpPr>
          <p:nvPr/>
        </p:nvSpPr>
        <p:spPr>
          <a:xfrm>
            <a:off x="6714422" y="4984892"/>
            <a:ext cx="4639377"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t>Yearly loan uptake demonstrates exponential growth, suggesting a considerable increase in Debt-to-Income (DTI) ratios and a simultaneous decrease in default rates over time.</a:t>
            </a:r>
            <a:endParaRPr lang="en-IN" dirty="0"/>
          </a:p>
        </p:txBody>
      </p:sp>
      <p:pic>
        <p:nvPicPr>
          <p:cNvPr id="6" name="Picture 5">
            <a:extLst>
              <a:ext uri="{FF2B5EF4-FFF2-40B4-BE49-F238E27FC236}">
                <a16:creationId xmlns:a16="http://schemas.microsoft.com/office/drawing/2014/main" id="{8F3D9852-4392-E591-28E1-44325C7A0BFA}"/>
              </a:ext>
            </a:extLst>
          </p:cNvPr>
          <p:cNvPicPr>
            <a:picLocks noChangeAspect="1"/>
          </p:cNvPicPr>
          <p:nvPr/>
        </p:nvPicPr>
        <p:blipFill>
          <a:blip r:embed="rId3"/>
          <a:stretch>
            <a:fillRect/>
          </a:stretch>
        </p:blipFill>
        <p:spPr>
          <a:xfrm>
            <a:off x="460799" y="1896910"/>
            <a:ext cx="5571372" cy="2879276"/>
          </a:xfrm>
          <a:prstGeom prst="rect">
            <a:avLst/>
          </a:prstGeom>
        </p:spPr>
      </p:pic>
      <p:pic>
        <p:nvPicPr>
          <p:cNvPr id="8" name="Picture 7">
            <a:extLst>
              <a:ext uri="{FF2B5EF4-FFF2-40B4-BE49-F238E27FC236}">
                <a16:creationId xmlns:a16="http://schemas.microsoft.com/office/drawing/2014/main" id="{C5BA409A-DE98-0AFC-F7C0-6001DC66005A}"/>
              </a:ext>
            </a:extLst>
          </p:cNvPr>
          <p:cNvPicPr>
            <a:picLocks noChangeAspect="1"/>
          </p:cNvPicPr>
          <p:nvPr/>
        </p:nvPicPr>
        <p:blipFill>
          <a:blip r:embed="rId4"/>
          <a:stretch>
            <a:fillRect/>
          </a:stretch>
        </p:blipFill>
        <p:spPr>
          <a:xfrm>
            <a:off x="5989257" y="1902382"/>
            <a:ext cx="5719136" cy="2991721"/>
          </a:xfrm>
          <a:prstGeom prst="rect">
            <a:avLst/>
          </a:prstGeom>
        </p:spPr>
      </p:pic>
    </p:spTree>
    <p:extLst>
      <p:ext uri="{BB962C8B-B14F-4D97-AF65-F5344CB8AC3E}">
        <p14:creationId xmlns:p14="http://schemas.microsoft.com/office/powerpoint/2010/main" val="171597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6999-6448-E0FC-FF99-45D758FA1A33}"/>
              </a:ext>
            </a:extLst>
          </p:cNvPr>
          <p:cNvSpPr>
            <a:spLocks noGrp="1"/>
          </p:cNvSpPr>
          <p:nvPr>
            <p:ph type="title"/>
          </p:nvPr>
        </p:nvSpPr>
        <p:spPr/>
        <p:txBody>
          <a:bodyPr/>
          <a:lstStyle/>
          <a:p>
            <a:r>
              <a:rPr lang="en-US" dirty="0"/>
              <a:t>O</a:t>
            </a:r>
            <a:r>
              <a:rPr lang="en-IN" dirty="0" err="1"/>
              <a:t>bservations</a:t>
            </a:r>
            <a:endParaRPr lang="en-IN" dirty="0"/>
          </a:p>
        </p:txBody>
      </p:sp>
      <p:sp>
        <p:nvSpPr>
          <p:cNvPr id="7" name="TextBox 6">
            <a:extLst>
              <a:ext uri="{FF2B5EF4-FFF2-40B4-BE49-F238E27FC236}">
                <a16:creationId xmlns:a16="http://schemas.microsoft.com/office/drawing/2014/main" id="{D74A5B60-3918-AEEB-1F02-3DD99EC1034D}"/>
              </a:ext>
            </a:extLst>
          </p:cNvPr>
          <p:cNvSpPr txBox="1"/>
          <p:nvPr/>
        </p:nvSpPr>
        <p:spPr>
          <a:xfrm>
            <a:off x="657726" y="1102989"/>
            <a:ext cx="10876548" cy="6247864"/>
          </a:xfrm>
          <a:prstGeom prst="rect">
            <a:avLst/>
          </a:prstGeom>
          <a:noFill/>
        </p:spPr>
        <p:txBody>
          <a:bodyPr wrap="square">
            <a:spAutoFit/>
          </a:bodyPr>
          <a:lstStyle/>
          <a:p>
            <a:endParaRPr lang="en-US" sz="2000" dirty="0">
              <a:solidFill>
                <a:schemeClr val="tx1">
                  <a:lumMod val="75000"/>
                  <a:lumOff val="25000"/>
                </a:schemeClr>
              </a:solidFill>
            </a:endParaRPr>
          </a:p>
          <a:p>
            <a:r>
              <a:rPr lang="en-US" sz="2000" dirty="0">
                <a:highlight>
                  <a:srgbClr val="FFFFFF"/>
                </a:highlight>
                <a:latin typeface="system-ui"/>
              </a:rPr>
              <a:t>Major Driving factor which can be used to predict the chance of defaulting and avoiding Credit Loss:</a:t>
            </a:r>
          </a:p>
          <a:p>
            <a:pPr marL="457200" indent="-457200">
              <a:buFont typeface="+mj-lt"/>
              <a:buAutoNum type="arabicPeriod"/>
            </a:pPr>
            <a:r>
              <a:rPr lang="en-US" sz="2000" dirty="0">
                <a:highlight>
                  <a:srgbClr val="FFFFFF"/>
                </a:highlight>
                <a:latin typeface="system-ui"/>
              </a:rPr>
              <a:t>DTI </a:t>
            </a:r>
          </a:p>
          <a:p>
            <a:pPr marL="457200" indent="-457200">
              <a:buFont typeface="+mj-lt"/>
              <a:buAutoNum type="arabicPeriod"/>
            </a:pPr>
            <a:r>
              <a:rPr lang="en-US" sz="2000" dirty="0">
                <a:highlight>
                  <a:srgbClr val="FFFFFF"/>
                </a:highlight>
                <a:latin typeface="system-ui"/>
              </a:rPr>
              <a:t>Grades</a:t>
            </a:r>
          </a:p>
          <a:p>
            <a:pPr marL="457200" indent="-457200">
              <a:buFont typeface="+mj-lt"/>
              <a:buAutoNum type="arabicPeriod"/>
            </a:pPr>
            <a:r>
              <a:rPr lang="en-US" sz="2000" dirty="0">
                <a:highlight>
                  <a:srgbClr val="FFFFFF"/>
                </a:highlight>
                <a:latin typeface="system-ui"/>
              </a:rPr>
              <a:t>Annual income</a:t>
            </a:r>
          </a:p>
          <a:p>
            <a:pPr marL="457200" indent="-457200">
              <a:buFont typeface="+mj-lt"/>
              <a:buAutoNum type="arabicPeriod"/>
            </a:pPr>
            <a:r>
              <a:rPr lang="en-US" sz="2000" dirty="0" err="1">
                <a:highlight>
                  <a:srgbClr val="FFFFFF"/>
                </a:highlight>
                <a:latin typeface="system-ui"/>
              </a:rPr>
              <a:t>Pub_rec_bankruptcies</a:t>
            </a:r>
            <a:endParaRPr lang="en-US" sz="2000" dirty="0">
              <a:highlight>
                <a:srgbClr val="FFFFFF"/>
              </a:highlight>
              <a:latin typeface="system-ui"/>
            </a:endParaRPr>
          </a:p>
          <a:p>
            <a:endParaRPr lang="en-US" sz="2000" dirty="0">
              <a:highlight>
                <a:srgbClr val="FFFFFF"/>
              </a:highlight>
              <a:latin typeface="system-ui"/>
            </a:endParaRPr>
          </a:p>
          <a:p>
            <a:r>
              <a:rPr lang="en-US" sz="2000" b="1" i="0" dirty="0">
                <a:solidFill>
                  <a:srgbClr val="0D0D0D"/>
                </a:solidFill>
                <a:effectLst/>
                <a:highlight>
                  <a:srgbClr val="FFFFFF"/>
                </a:highlight>
                <a:latin typeface="Söhne"/>
              </a:rPr>
              <a:t>Other Observations-</a:t>
            </a:r>
          </a:p>
          <a:p>
            <a:pPr marL="342900" indent="-342900">
              <a:buFont typeface="Arial" panose="020B0604020202020204" pitchFamily="34" charset="0"/>
              <a:buChar char="•"/>
            </a:pPr>
            <a:r>
              <a:rPr lang="en-US" sz="2000" b="0" i="0" dirty="0">
                <a:solidFill>
                  <a:srgbClr val="0D0D0D"/>
                </a:solidFill>
                <a:effectLst/>
                <a:highlight>
                  <a:srgbClr val="FFFFFF"/>
                </a:highlight>
                <a:latin typeface="Söhne"/>
              </a:rPr>
              <a:t>lower grades such as E, F, or G, indicating elevated risk levels are not good choice for loan.</a:t>
            </a:r>
          </a:p>
          <a:p>
            <a:pPr marL="342900" indent="-342900">
              <a:buFont typeface="Arial" panose="020B0604020202020204" pitchFamily="34" charset="0"/>
              <a:buChar char="•"/>
            </a:pPr>
            <a:r>
              <a:rPr lang="en-US" sz="2000" b="0" i="0" dirty="0">
                <a:solidFill>
                  <a:srgbClr val="0D0D0D"/>
                </a:solidFill>
                <a:effectLst/>
                <a:highlight>
                  <a:srgbClr val="FFFFFF"/>
                </a:highlight>
                <a:latin typeface="Söhne"/>
              </a:rPr>
              <a:t>Borrowers with notably high Debt-to-Income (DTI) ratios are likely to be defaulters.  </a:t>
            </a:r>
          </a:p>
          <a:p>
            <a:pPr marL="342900" indent="-342900">
              <a:buFont typeface="Arial" panose="020B0604020202020204" pitchFamily="34" charset="0"/>
              <a:buChar char="•"/>
            </a:pPr>
            <a:r>
              <a:rPr lang="en-US" sz="2000" b="0" i="0" dirty="0">
                <a:solidFill>
                  <a:srgbClr val="0D0D0D"/>
                </a:solidFill>
                <a:effectLst/>
                <a:highlight>
                  <a:srgbClr val="FFFFFF"/>
                </a:highlight>
                <a:latin typeface="Söhne"/>
              </a:rPr>
              <a:t>Borrowers possessing 10 or more years of work experience are likely to be defaulters.</a:t>
            </a:r>
          </a:p>
          <a:p>
            <a:pPr marL="342900" indent="-342900">
              <a:buFont typeface="Arial" panose="020B0604020202020204" pitchFamily="34" charset="0"/>
              <a:buChar char="•"/>
            </a:pPr>
            <a:r>
              <a:rPr lang="en-US" sz="2000" b="0" i="0" dirty="0">
                <a:effectLst/>
                <a:highlight>
                  <a:srgbClr val="FFFFFF"/>
                </a:highlight>
                <a:latin typeface="system-ui"/>
              </a:rPr>
              <a:t>The default loan amount increases with interest rate and shows are decline </a:t>
            </a:r>
            <a:r>
              <a:rPr lang="en-US" sz="2000" b="0" i="0" dirty="0" err="1">
                <a:effectLst/>
                <a:highlight>
                  <a:srgbClr val="FFFFFF"/>
                </a:highlight>
                <a:latin typeface="system-ui"/>
              </a:rPr>
              <a:t>aftre</a:t>
            </a:r>
            <a:r>
              <a:rPr lang="en-US" sz="2000" b="0" i="0" dirty="0">
                <a:effectLst/>
                <a:highlight>
                  <a:srgbClr val="FFFFFF"/>
                </a:highlight>
                <a:latin typeface="system-ui"/>
              </a:rPr>
              <a:t> 17.5 % interest rate.</a:t>
            </a:r>
          </a:p>
          <a:p>
            <a:pPr marL="342900" indent="-342900">
              <a:buFont typeface="Arial" panose="020B0604020202020204" pitchFamily="34" charset="0"/>
              <a:buChar char="•"/>
            </a:pPr>
            <a:r>
              <a:rPr lang="en-US" sz="2000" b="0" i="0" dirty="0">
                <a:solidFill>
                  <a:srgbClr val="0D0D0D"/>
                </a:solidFill>
                <a:effectLst/>
                <a:highlight>
                  <a:srgbClr val="FFFFFF"/>
                </a:highlight>
                <a:latin typeface="Söhne"/>
              </a:rPr>
              <a:t>Borrowers with an annual income ranging from $50,000 to $100,000 are likely to default.</a:t>
            </a:r>
            <a:endParaRPr lang="en-US" sz="2000" b="0" i="0" dirty="0">
              <a:effectLst/>
              <a:highlight>
                <a:srgbClr val="FFFFFF"/>
              </a:highlight>
              <a:latin typeface="system-ui"/>
            </a:endParaRPr>
          </a:p>
          <a:p>
            <a:pPr marL="342900" indent="-342900">
              <a:buFont typeface="Arial" panose="020B0604020202020204" pitchFamily="34" charset="0"/>
              <a:buChar char="•"/>
            </a:pPr>
            <a:r>
              <a:rPr lang="en-US" sz="2000" b="0" i="0" dirty="0">
                <a:effectLst/>
                <a:highlight>
                  <a:srgbClr val="FFFFFF"/>
                </a:highlight>
                <a:latin typeface="system-ui"/>
              </a:rPr>
              <a:t>The Defaulted loan are lower for the burrowers which own their property compared to on mortgage or rent.</a:t>
            </a:r>
          </a:p>
          <a:p>
            <a:pPr marL="342900" indent="-342900">
              <a:buFont typeface="Arial" panose="020B0604020202020204" pitchFamily="34" charset="0"/>
              <a:buChar char="•"/>
            </a:pPr>
            <a:r>
              <a:rPr lang="en-US" sz="2000" b="0" i="0" dirty="0">
                <a:effectLst/>
                <a:highlight>
                  <a:srgbClr val="FFFFFF"/>
                </a:highlight>
                <a:latin typeface="system-ui"/>
              </a:rPr>
              <a:t>The </a:t>
            </a:r>
            <a:r>
              <a:rPr lang="en-US" sz="2000" b="0" i="0" dirty="0" err="1">
                <a:effectLst/>
                <a:highlight>
                  <a:srgbClr val="FFFFFF"/>
                </a:highlight>
                <a:latin typeface="system-ui"/>
              </a:rPr>
              <a:t>brrowers</a:t>
            </a:r>
            <a:r>
              <a:rPr lang="en-US" sz="2000" b="0" i="0" dirty="0">
                <a:effectLst/>
                <a:highlight>
                  <a:srgbClr val="FFFFFF"/>
                </a:highlight>
                <a:latin typeface="system-ui"/>
              </a:rPr>
              <a:t> are mostly having no record of Public Recorded Bankruptcy and are safe choice for loan issue.</a:t>
            </a:r>
          </a:p>
          <a:p>
            <a:pPr marL="342900" indent="-342900">
              <a:buFont typeface="Arial" panose="020B0604020202020204" pitchFamily="34" charset="0"/>
              <a:buChar char="•"/>
            </a:pPr>
            <a:endParaRPr lang="en-US" sz="2000" b="0" i="0" dirty="0">
              <a:effectLst/>
              <a:highlight>
                <a:srgbClr val="FFFFFF"/>
              </a:highlight>
              <a:latin typeface="system-ui"/>
            </a:endParaRPr>
          </a:p>
          <a:p>
            <a:endParaRPr lang="en-US" sz="2000" dirty="0">
              <a:solidFill>
                <a:schemeClr val="tx1">
                  <a:lumMod val="75000"/>
                  <a:lumOff val="25000"/>
                </a:schemeClr>
              </a:solidFill>
            </a:endParaRPr>
          </a:p>
        </p:txBody>
      </p:sp>
    </p:spTree>
    <p:extLst>
      <p:ext uri="{BB962C8B-B14F-4D97-AF65-F5344CB8AC3E}">
        <p14:creationId xmlns:p14="http://schemas.microsoft.com/office/powerpoint/2010/main" val="409238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6470-D5BF-C42C-A7DD-1DBDC4DB3BED}"/>
              </a:ext>
            </a:extLst>
          </p:cNvPr>
          <p:cNvSpPr>
            <a:spLocks noGrp="1"/>
          </p:cNvSpPr>
          <p:nvPr>
            <p:ph type="title"/>
          </p:nvPr>
        </p:nvSpPr>
        <p:spPr/>
        <p:txBody>
          <a:bodyPr/>
          <a:lstStyle/>
          <a:p>
            <a:r>
              <a:rPr lang="en-IN" dirty="0"/>
              <a:t>Objective</a:t>
            </a:r>
          </a:p>
        </p:txBody>
      </p:sp>
      <p:sp>
        <p:nvSpPr>
          <p:cNvPr id="4" name="TextBox 3">
            <a:extLst>
              <a:ext uri="{FF2B5EF4-FFF2-40B4-BE49-F238E27FC236}">
                <a16:creationId xmlns:a16="http://schemas.microsoft.com/office/drawing/2014/main" id="{FEE55512-5B73-17A4-3188-75EFD41C9767}"/>
              </a:ext>
            </a:extLst>
          </p:cNvPr>
          <p:cNvSpPr txBox="1"/>
          <p:nvPr/>
        </p:nvSpPr>
        <p:spPr>
          <a:xfrm>
            <a:off x="1097280" y="1737360"/>
            <a:ext cx="10058400" cy="2862322"/>
          </a:xfrm>
          <a:prstGeom prst="rect">
            <a:avLst/>
          </a:prstGeom>
          <a:noFill/>
        </p:spPr>
        <p:txBody>
          <a:bodyPr wrap="square" rtlCol="0">
            <a:spAutoFit/>
          </a:bodyPr>
          <a:lstStyle/>
          <a:p>
            <a:pPr algn="l"/>
            <a:r>
              <a:rPr lang="en-US" sz="2000" b="0" i="0" dirty="0">
                <a:solidFill>
                  <a:srgbClr val="0D0D0D"/>
                </a:solidFill>
                <a:effectLst/>
                <a:highlight>
                  <a:srgbClr val="FFFFFF"/>
                </a:highlight>
                <a:latin typeface="Söhne"/>
              </a:rPr>
              <a:t>The goal of this case study is to apply Exploratory Data Analysis (EDA) techniques to a practical problem and communicate the insights in a business-centric manner through a presentation.</a:t>
            </a:r>
          </a:p>
          <a:p>
            <a:pPr algn="l"/>
            <a:endParaRPr lang="en-US" sz="2000" b="0" i="0" dirty="0">
              <a:solidFill>
                <a:srgbClr val="0D0D0D"/>
              </a:solidFill>
              <a:effectLst/>
              <a:highlight>
                <a:srgbClr val="FFFFFF"/>
              </a:highlight>
              <a:latin typeface="Söhne"/>
            </a:endParaRPr>
          </a:p>
          <a:p>
            <a:pPr algn="l"/>
            <a:r>
              <a:rPr lang="en-US" sz="2000" b="1" i="0" dirty="0">
                <a:solidFill>
                  <a:srgbClr val="0D0D0D"/>
                </a:solidFill>
                <a:effectLst/>
                <a:highlight>
                  <a:srgbClr val="FFFFFF"/>
                </a:highlight>
                <a:latin typeface="Söhne"/>
              </a:rPr>
              <a:t>Advantages of the case study</a:t>
            </a:r>
            <a:r>
              <a:rPr lang="en-US" sz="2000" b="0" i="0" dirty="0">
                <a:solidFill>
                  <a:srgbClr val="0D0D0D"/>
                </a:solidFill>
                <a:effectLst/>
                <a:highlight>
                  <a:srgbClr val="FFFFFF"/>
                </a:highlight>
                <a:latin typeface="Söhne"/>
              </a:rPr>
              <a:t>:-</a:t>
            </a:r>
          </a:p>
          <a:p>
            <a:pPr algn="l"/>
            <a:r>
              <a:rPr lang="en-US" sz="2000" b="0" i="0" dirty="0">
                <a:solidFill>
                  <a:srgbClr val="0D0D0D"/>
                </a:solidFill>
                <a:effectLst/>
                <a:highlight>
                  <a:srgbClr val="FFFFFF"/>
                </a:highlight>
                <a:latin typeface="Söhne"/>
              </a:rPr>
              <a:t> Provides insights into the practical application of EDA in real-world business scenarios. Facilitates the development of fundamental knowledge in risk analytics within the banking and financial services sectors. Illustrates how data analysis is utilized to mitigate financial losses associated with lending to clients. Enhances comprehension of visualization techniques and the selection of appropriate charts for analyzing real-world data.</a:t>
            </a:r>
          </a:p>
        </p:txBody>
      </p:sp>
    </p:spTree>
    <p:extLst>
      <p:ext uri="{BB962C8B-B14F-4D97-AF65-F5344CB8AC3E}">
        <p14:creationId xmlns:p14="http://schemas.microsoft.com/office/powerpoint/2010/main" val="342938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p:txBody>
          <a:bodyPr/>
          <a:lstStyle/>
          <a:p>
            <a:r>
              <a:rPr lang="en-IN" dirty="0"/>
              <a:t>Business Understanding</a:t>
            </a:r>
          </a:p>
        </p:txBody>
      </p:sp>
      <p:sp>
        <p:nvSpPr>
          <p:cNvPr id="3" name="Content Placeholder 2">
            <a:extLst>
              <a:ext uri="{FF2B5EF4-FFF2-40B4-BE49-F238E27FC236}">
                <a16:creationId xmlns:a16="http://schemas.microsoft.com/office/drawing/2014/main" id="{5F685AC9-7AFF-2BA2-EE02-DCED9357CD34}"/>
              </a:ext>
            </a:extLst>
          </p:cNvPr>
          <p:cNvSpPr>
            <a:spLocks noGrp="1"/>
          </p:cNvSpPr>
          <p:nvPr>
            <p:ph idx="1"/>
          </p:nvPr>
        </p:nvSpPr>
        <p:spPr>
          <a:xfrm>
            <a:off x="1097280" y="1737360"/>
            <a:ext cx="10058400" cy="4023360"/>
          </a:xfrm>
        </p:spPr>
        <p:txBody>
          <a:bodyPr>
            <a:normAutofit/>
          </a:bodyPr>
          <a:lstStyle/>
          <a:p>
            <a:pPr algn="l"/>
            <a:r>
              <a:rPr lang="en-US" sz="2000" b="0" i="0" dirty="0">
                <a:solidFill>
                  <a:srgbClr val="0D0D0D"/>
                </a:solidFill>
                <a:effectLst/>
                <a:highlight>
                  <a:srgbClr val="FFFFFF"/>
                </a:highlight>
                <a:latin typeface="Söhne"/>
              </a:rPr>
              <a:t>The primary business objective is to make informed decisions on loan applications by evaluating specific variables, leading to either approval or rejection.</a:t>
            </a:r>
            <a:endParaRPr lang="en-US" sz="2000" dirty="0">
              <a:solidFill>
                <a:srgbClr val="0D0D0D"/>
              </a:solidFill>
              <a:highlight>
                <a:srgbClr val="FFFFFF"/>
              </a:highlight>
              <a:latin typeface="Söhne"/>
            </a:endParaRPr>
          </a:p>
          <a:p>
            <a:pPr marL="0" indent="0">
              <a:buNone/>
            </a:pPr>
            <a:r>
              <a:rPr lang="en-IN" sz="1800" b="1" dirty="0"/>
              <a:t>Dataset Details</a:t>
            </a:r>
            <a:r>
              <a:rPr lang="en-IN" sz="1800" dirty="0"/>
              <a:t>:</a:t>
            </a:r>
          </a:p>
          <a:p>
            <a:pPr marL="0" indent="0">
              <a:buNone/>
            </a:pPr>
            <a:r>
              <a:rPr lang="en-US" sz="2000" b="0" i="0" dirty="0">
                <a:solidFill>
                  <a:srgbClr val="0D0D0D"/>
                </a:solidFill>
                <a:effectLst/>
                <a:highlight>
                  <a:srgbClr val="FFFFFF"/>
                </a:highlight>
                <a:latin typeface="Söhne"/>
              </a:rPr>
              <a:t>The dataset provided comprises information about previous loan applicants and their default status. Specifically, it includes details on approved loans, categorizing them into three statuses: Fully Paid, Current, and Charged-Off. Notably, the dataset does not encompass information on rejected loan applications.</a:t>
            </a:r>
          </a:p>
          <a:p>
            <a:pPr marL="0" indent="0">
              <a:buNone/>
            </a:pPr>
            <a:r>
              <a:rPr lang="en-US" sz="1800" b="0" i="0" dirty="0">
                <a:solidFill>
                  <a:srgbClr val="091E42"/>
                </a:solidFill>
                <a:effectLst/>
                <a:latin typeface="freight-text-pro"/>
              </a:rPr>
              <a:t> </a:t>
            </a:r>
          </a:p>
        </p:txBody>
      </p:sp>
    </p:spTree>
    <p:extLst>
      <p:ext uri="{BB962C8B-B14F-4D97-AF65-F5344CB8AC3E}">
        <p14:creationId xmlns:p14="http://schemas.microsoft.com/office/powerpoint/2010/main" val="410823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Loan Status and Amount</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509337" y="5007046"/>
            <a:ext cx="4856747" cy="1559377"/>
          </a:xfrm>
        </p:spPr>
        <p:txBody>
          <a:bodyPr>
            <a:normAutofit/>
          </a:bodyPr>
          <a:lstStyle/>
          <a:p>
            <a:pPr marL="457200" lvl="1" indent="0">
              <a:buNone/>
            </a:pPr>
            <a:r>
              <a:rPr lang="en-IN" sz="2200" b="1" dirty="0">
                <a:solidFill>
                  <a:schemeClr val="tx1">
                    <a:lumMod val="75000"/>
                    <a:lumOff val="25000"/>
                  </a:schemeClr>
                </a:solidFill>
              </a:rPr>
              <a:t>Loan Status: </a:t>
            </a:r>
            <a:r>
              <a:rPr lang="en-US" sz="2000" dirty="0">
                <a:solidFill>
                  <a:schemeClr val="tx1">
                    <a:lumMod val="75000"/>
                    <a:lumOff val="25000"/>
                  </a:schemeClr>
                </a:solidFill>
              </a:rPr>
              <a:t>The number of charged-off loans is significantly smaller (14.5%) compared to the total count of loans.</a:t>
            </a:r>
            <a:endParaRPr lang="en-IN" sz="2000" dirty="0">
              <a:solidFill>
                <a:schemeClr val="tx1">
                  <a:lumMod val="75000"/>
                  <a:lumOff val="25000"/>
                </a:schemeClr>
              </a:solidFill>
            </a:endParaRP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5007046"/>
            <a:ext cx="585402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b="1" dirty="0"/>
              <a:t>Loan Amount: </a:t>
            </a:r>
            <a:r>
              <a:rPr lang="en-US" dirty="0"/>
              <a:t>The loan amounts vary from $500 to $35,000, with a median of $10,000. Most loans are small, and only a few clients have taken larger loans. As the loan amount increases, the chance of defaulting also rises.</a:t>
            </a:r>
            <a:endParaRPr lang="en-IN" dirty="0"/>
          </a:p>
        </p:txBody>
      </p:sp>
      <p:pic>
        <p:nvPicPr>
          <p:cNvPr id="9" name="Picture 8">
            <a:extLst>
              <a:ext uri="{FF2B5EF4-FFF2-40B4-BE49-F238E27FC236}">
                <a16:creationId xmlns:a16="http://schemas.microsoft.com/office/drawing/2014/main" id="{AC2CBAFE-6604-E8C3-91DF-EBB415258CCA}"/>
              </a:ext>
            </a:extLst>
          </p:cNvPr>
          <p:cNvPicPr>
            <a:picLocks noChangeAspect="1"/>
          </p:cNvPicPr>
          <p:nvPr/>
        </p:nvPicPr>
        <p:blipFill>
          <a:blip r:embed="rId2"/>
          <a:stretch>
            <a:fillRect/>
          </a:stretch>
        </p:blipFill>
        <p:spPr>
          <a:xfrm>
            <a:off x="680833" y="1850953"/>
            <a:ext cx="4524309" cy="3193271"/>
          </a:xfrm>
          <a:prstGeom prst="rect">
            <a:avLst/>
          </a:prstGeom>
        </p:spPr>
      </p:pic>
      <p:pic>
        <p:nvPicPr>
          <p:cNvPr id="11" name="Picture 10">
            <a:extLst>
              <a:ext uri="{FF2B5EF4-FFF2-40B4-BE49-F238E27FC236}">
                <a16:creationId xmlns:a16="http://schemas.microsoft.com/office/drawing/2014/main" id="{32F9702E-C5DD-D5F4-0245-AA807B6F9047}"/>
              </a:ext>
            </a:extLst>
          </p:cNvPr>
          <p:cNvPicPr>
            <a:picLocks noChangeAspect="1"/>
          </p:cNvPicPr>
          <p:nvPr/>
        </p:nvPicPr>
        <p:blipFill>
          <a:blip r:embed="rId3"/>
          <a:stretch>
            <a:fillRect/>
          </a:stretch>
        </p:blipFill>
        <p:spPr>
          <a:xfrm>
            <a:off x="6303146" y="1889466"/>
            <a:ext cx="4055824" cy="3002654"/>
          </a:xfrm>
          <a:prstGeom prst="rect">
            <a:avLst/>
          </a:prstGeom>
        </p:spPr>
      </p:pic>
    </p:spTree>
    <p:extLst>
      <p:ext uri="{BB962C8B-B14F-4D97-AF65-F5344CB8AC3E}">
        <p14:creationId xmlns:p14="http://schemas.microsoft.com/office/powerpoint/2010/main" val="40407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Term and Interest Rate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4979744"/>
            <a:ext cx="4268804" cy="1559377"/>
          </a:xfrm>
        </p:spPr>
        <p:txBody>
          <a:bodyPr>
            <a:normAutofit lnSpcReduction="10000"/>
          </a:bodyPr>
          <a:lstStyle/>
          <a:p>
            <a:pPr marL="0" indent="0">
              <a:buNone/>
            </a:pPr>
            <a:r>
              <a:rPr lang="en-IN" sz="2000" b="1" dirty="0">
                <a:solidFill>
                  <a:schemeClr val="tx1">
                    <a:lumMod val="75000"/>
                    <a:lumOff val="25000"/>
                  </a:schemeClr>
                </a:solidFill>
              </a:rPr>
              <a:t>Loan Term: </a:t>
            </a:r>
            <a:r>
              <a:rPr lang="en-US" sz="2200" dirty="0">
                <a:solidFill>
                  <a:schemeClr val="tx1">
                    <a:lumMod val="75000"/>
                    <a:lumOff val="25000"/>
                  </a:schemeClr>
                </a:solidFill>
              </a:rPr>
              <a:t>Loans with a 36-month term are significantly more prevalent than those with a 60-month term and exhibit a lower chance of defaulting.</a:t>
            </a:r>
            <a:endParaRPr lang="en-IN" sz="2200" dirty="0">
              <a:solidFill>
                <a:schemeClr val="tx1">
                  <a:lumMod val="75000"/>
                  <a:lumOff val="25000"/>
                </a:schemeClr>
              </a:solidFill>
            </a:endParaRP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388768" y="4984892"/>
            <a:ext cx="5366085"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b="1" dirty="0"/>
              <a:t>Interest Rate: </a:t>
            </a:r>
            <a:r>
              <a:rPr lang="en-US" dirty="0"/>
              <a:t>The count of loans taken varies with the interest rate, peaking around the 5-15 bracket and decreasing gradually. However, the likelihood of defaulting increases with the interest rate.</a:t>
            </a:r>
            <a:endParaRPr lang="en-IN" dirty="0"/>
          </a:p>
        </p:txBody>
      </p:sp>
      <p:pic>
        <p:nvPicPr>
          <p:cNvPr id="6" name="Picture 5">
            <a:extLst>
              <a:ext uri="{FF2B5EF4-FFF2-40B4-BE49-F238E27FC236}">
                <a16:creationId xmlns:a16="http://schemas.microsoft.com/office/drawing/2014/main" id="{96BDDE6B-B170-D598-80EB-118CAF69B3DF}"/>
              </a:ext>
            </a:extLst>
          </p:cNvPr>
          <p:cNvPicPr>
            <a:picLocks noChangeAspect="1"/>
          </p:cNvPicPr>
          <p:nvPr/>
        </p:nvPicPr>
        <p:blipFill>
          <a:blip r:embed="rId2"/>
          <a:stretch>
            <a:fillRect/>
          </a:stretch>
        </p:blipFill>
        <p:spPr>
          <a:xfrm>
            <a:off x="601451" y="1970843"/>
            <a:ext cx="5385031" cy="3060230"/>
          </a:xfrm>
          <a:prstGeom prst="rect">
            <a:avLst/>
          </a:prstGeom>
        </p:spPr>
      </p:pic>
      <p:pic>
        <p:nvPicPr>
          <p:cNvPr id="9" name="Picture 8">
            <a:extLst>
              <a:ext uri="{FF2B5EF4-FFF2-40B4-BE49-F238E27FC236}">
                <a16:creationId xmlns:a16="http://schemas.microsoft.com/office/drawing/2014/main" id="{1F532184-7264-4147-8AC8-6A62E096E05D}"/>
              </a:ext>
            </a:extLst>
          </p:cNvPr>
          <p:cNvPicPr>
            <a:picLocks noChangeAspect="1"/>
          </p:cNvPicPr>
          <p:nvPr/>
        </p:nvPicPr>
        <p:blipFill>
          <a:blip r:embed="rId3"/>
          <a:stretch>
            <a:fillRect/>
          </a:stretch>
        </p:blipFill>
        <p:spPr>
          <a:xfrm>
            <a:off x="6205520" y="1970843"/>
            <a:ext cx="5517923" cy="2970043"/>
          </a:xfrm>
          <a:prstGeom prst="rect">
            <a:avLst/>
          </a:prstGeom>
        </p:spPr>
      </p:pic>
    </p:spTree>
    <p:extLst>
      <p:ext uri="{BB962C8B-B14F-4D97-AF65-F5344CB8AC3E}">
        <p14:creationId xmlns:p14="http://schemas.microsoft.com/office/powerpoint/2010/main" val="324272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Grade and Sub-Grade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481263" y="5012020"/>
            <a:ext cx="5231214" cy="1559377"/>
          </a:xfrm>
        </p:spPr>
        <p:txBody>
          <a:bodyPr>
            <a:normAutofit fontScale="70000" lnSpcReduction="20000"/>
          </a:bodyPr>
          <a:lstStyle/>
          <a:p>
            <a:pPr marL="0" indent="0">
              <a:buNone/>
            </a:pPr>
            <a:r>
              <a:rPr lang="en-IN" sz="2900" b="1" dirty="0">
                <a:solidFill>
                  <a:schemeClr val="tx1">
                    <a:lumMod val="75000"/>
                    <a:lumOff val="25000"/>
                  </a:schemeClr>
                </a:solidFill>
              </a:rPr>
              <a:t>Grade</a:t>
            </a:r>
            <a:r>
              <a:rPr lang="en-IN" b="1" dirty="0"/>
              <a:t>: </a:t>
            </a:r>
            <a:r>
              <a:rPr lang="en-US" sz="2900" dirty="0">
                <a:solidFill>
                  <a:schemeClr val="tx1">
                    <a:lumMod val="75000"/>
                    <a:lumOff val="25000"/>
                  </a:schemeClr>
                </a:solidFill>
              </a:rPr>
              <a:t>The approved loans primarily consist of higher-grade loans, reflecting lower risk and a reduced chance of defaulting. However, 60-month term loans exhibit a larger number of lower-grade loans, indicating higher risk associated with this term length.</a:t>
            </a:r>
            <a:endParaRPr lang="en-IN" sz="2900" dirty="0">
              <a:solidFill>
                <a:schemeClr val="tx1">
                  <a:lumMod val="75000"/>
                  <a:lumOff val="25000"/>
                </a:schemeClr>
              </a:solidFill>
            </a:endParaRP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b="1" dirty="0"/>
              <a:t>Sub Grade: </a:t>
            </a:r>
            <a:r>
              <a:rPr lang="en-US" dirty="0"/>
              <a:t>This insight reveals that loans within a specific grade tend to be skewed towards lower sub-grades, suggesting a broader spectrum of risk within each grade category.</a:t>
            </a:r>
            <a:endParaRPr lang="en-IN" dirty="0"/>
          </a:p>
        </p:txBody>
      </p:sp>
      <p:pic>
        <p:nvPicPr>
          <p:cNvPr id="6" name="Picture 5">
            <a:extLst>
              <a:ext uri="{FF2B5EF4-FFF2-40B4-BE49-F238E27FC236}">
                <a16:creationId xmlns:a16="http://schemas.microsoft.com/office/drawing/2014/main" id="{DD4B50D2-2E28-90B7-D63D-45978DB7D568}"/>
              </a:ext>
            </a:extLst>
          </p:cNvPr>
          <p:cNvPicPr>
            <a:picLocks noChangeAspect="1"/>
          </p:cNvPicPr>
          <p:nvPr/>
        </p:nvPicPr>
        <p:blipFill>
          <a:blip r:embed="rId2"/>
          <a:stretch>
            <a:fillRect/>
          </a:stretch>
        </p:blipFill>
        <p:spPr>
          <a:xfrm>
            <a:off x="436466" y="1965144"/>
            <a:ext cx="5659534" cy="3013585"/>
          </a:xfrm>
          <a:prstGeom prst="rect">
            <a:avLst/>
          </a:prstGeom>
        </p:spPr>
      </p:pic>
      <p:pic>
        <p:nvPicPr>
          <p:cNvPr id="9" name="Picture 8">
            <a:extLst>
              <a:ext uri="{FF2B5EF4-FFF2-40B4-BE49-F238E27FC236}">
                <a16:creationId xmlns:a16="http://schemas.microsoft.com/office/drawing/2014/main" id="{29AF2B54-387C-35DE-0036-92976EEDFCDC}"/>
              </a:ext>
            </a:extLst>
          </p:cNvPr>
          <p:cNvPicPr>
            <a:picLocks noChangeAspect="1"/>
          </p:cNvPicPr>
          <p:nvPr/>
        </p:nvPicPr>
        <p:blipFill>
          <a:blip r:embed="rId3"/>
          <a:stretch>
            <a:fillRect/>
          </a:stretch>
        </p:blipFill>
        <p:spPr>
          <a:xfrm>
            <a:off x="5919648" y="1973201"/>
            <a:ext cx="5063579" cy="2705909"/>
          </a:xfrm>
          <a:prstGeom prst="rect">
            <a:avLst/>
          </a:prstGeom>
        </p:spPr>
      </p:pic>
      <p:pic>
        <p:nvPicPr>
          <p:cNvPr id="11" name="Picture 10">
            <a:extLst>
              <a:ext uri="{FF2B5EF4-FFF2-40B4-BE49-F238E27FC236}">
                <a16:creationId xmlns:a16="http://schemas.microsoft.com/office/drawing/2014/main" id="{6E35A19A-4FF1-A299-2E1F-BC876D2E6277}"/>
              </a:ext>
            </a:extLst>
          </p:cNvPr>
          <p:cNvPicPr>
            <a:picLocks noChangeAspect="1"/>
          </p:cNvPicPr>
          <p:nvPr/>
        </p:nvPicPr>
        <p:blipFill>
          <a:blip r:embed="rId4"/>
          <a:stretch>
            <a:fillRect/>
          </a:stretch>
        </p:blipFill>
        <p:spPr>
          <a:xfrm flipH="1">
            <a:off x="11013707" y="2076045"/>
            <a:ext cx="298232" cy="2705909"/>
          </a:xfrm>
          <a:prstGeom prst="rect">
            <a:avLst/>
          </a:prstGeom>
        </p:spPr>
      </p:pic>
    </p:spTree>
    <p:extLst>
      <p:ext uri="{BB962C8B-B14F-4D97-AF65-F5344CB8AC3E}">
        <p14:creationId xmlns:p14="http://schemas.microsoft.com/office/powerpoint/2010/main" val="50362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97280" y="70424"/>
            <a:ext cx="10058400" cy="1450757"/>
          </a:xfrm>
        </p:spPr>
        <p:txBody>
          <a:bodyPr/>
          <a:lstStyle/>
          <a:p>
            <a:r>
              <a:rPr lang="en-IN" dirty="0"/>
              <a:t>Employment Length &amp; Homeownership</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360947" y="5012020"/>
            <a:ext cx="5362958" cy="1559377"/>
          </a:xfrm>
        </p:spPr>
        <p:txBody>
          <a:bodyPr>
            <a:normAutofit/>
          </a:bodyPr>
          <a:lstStyle/>
          <a:p>
            <a:pPr marL="0" indent="0">
              <a:buNone/>
            </a:pPr>
            <a:r>
              <a:rPr lang="en-IN" sz="2000" b="1" dirty="0">
                <a:solidFill>
                  <a:schemeClr val="tx1">
                    <a:lumMod val="75000"/>
                    <a:lumOff val="25000"/>
                  </a:schemeClr>
                </a:solidFill>
              </a:rPr>
              <a:t>Employment Length: </a:t>
            </a:r>
            <a:r>
              <a:rPr lang="en-US" sz="2200" dirty="0">
                <a:solidFill>
                  <a:schemeClr val="tx1">
                    <a:lumMod val="75000"/>
                    <a:lumOff val="25000"/>
                  </a:schemeClr>
                </a:solidFill>
              </a:rPr>
              <a:t>The majority of clients possess 10+ years of experience, yet they also account for the highest number of defaulted loans.</a:t>
            </a:r>
            <a:endParaRPr lang="en-IN" sz="2200" dirty="0">
              <a:solidFill>
                <a:schemeClr val="tx1">
                  <a:lumMod val="75000"/>
                  <a:lumOff val="25000"/>
                </a:schemeClr>
              </a:solidFill>
            </a:endParaRP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2" y="4984892"/>
            <a:ext cx="4671379"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b="1" dirty="0"/>
              <a:t>Home Ownership: </a:t>
            </a:r>
            <a:r>
              <a:rPr lang="en-US" dirty="0"/>
              <a:t>The majority of clients do not own any property and are either renting or have a mortgage, increasing their likelihood of defaulting.</a:t>
            </a:r>
            <a:endParaRPr lang="en-IN" dirty="0"/>
          </a:p>
        </p:txBody>
      </p:sp>
      <p:pic>
        <p:nvPicPr>
          <p:cNvPr id="6" name="Picture 5">
            <a:extLst>
              <a:ext uri="{FF2B5EF4-FFF2-40B4-BE49-F238E27FC236}">
                <a16:creationId xmlns:a16="http://schemas.microsoft.com/office/drawing/2014/main" id="{C88E2CC1-66FD-F865-5CD5-FDF612750CCB}"/>
              </a:ext>
            </a:extLst>
          </p:cNvPr>
          <p:cNvPicPr>
            <a:picLocks noChangeAspect="1"/>
          </p:cNvPicPr>
          <p:nvPr/>
        </p:nvPicPr>
        <p:blipFill>
          <a:blip r:embed="rId2"/>
          <a:stretch>
            <a:fillRect/>
          </a:stretch>
        </p:blipFill>
        <p:spPr>
          <a:xfrm>
            <a:off x="6367136" y="1919300"/>
            <a:ext cx="5634740" cy="2949140"/>
          </a:xfrm>
          <a:prstGeom prst="rect">
            <a:avLst/>
          </a:prstGeom>
        </p:spPr>
      </p:pic>
      <p:pic>
        <p:nvPicPr>
          <p:cNvPr id="9" name="Picture 8">
            <a:extLst>
              <a:ext uri="{FF2B5EF4-FFF2-40B4-BE49-F238E27FC236}">
                <a16:creationId xmlns:a16="http://schemas.microsoft.com/office/drawing/2014/main" id="{DA4406F9-1077-CDFA-7D2B-AE8904610B57}"/>
              </a:ext>
            </a:extLst>
          </p:cNvPr>
          <p:cNvPicPr>
            <a:picLocks noChangeAspect="1"/>
          </p:cNvPicPr>
          <p:nvPr/>
        </p:nvPicPr>
        <p:blipFill>
          <a:blip r:embed="rId3"/>
          <a:stretch>
            <a:fillRect/>
          </a:stretch>
        </p:blipFill>
        <p:spPr>
          <a:xfrm>
            <a:off x="541754" y="1919300"/>
            <a:ext cx="5464398" cy="2949140"/>
          </a:xfrm>
          <a:prstGeom prst="rect">
            <a:avLst/>
          </a:prstGeom>
        </p:spPr>
      </p:pic>
    </p:spTree>
    <p:extLst>
      <p:ext uri="{BB962C8B-B14F-4D97-AF65-F5344CB8AC3E}">
        <p14:creationId xmlns:p14="http://schemas.microsoft.com/office/powerpoint/2010/main" val="41402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Annual Income &amp; Purpose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716436" y="5012020"/>
            <a:ext cx="4988211" cy="1559377"/>
          </a:xfrm>
        </p:spPr>
        <p:txBody>
          <a:bodyPr>
            <a:normAutofit/>
          </a:bodyPr>
          <a:lstStyle/>
          <a:p>
            <a:pPr marL="0" indent="0">
              <a:buNone/>
            </a:pPr>
            <a:r>
              <a:rPr lang="en-IN" sz="2000" b="1" dirty="0">
                <a:solidFill>
                  <a:schemeClr val="tx1">
                    <a:lumMod val="75000"/>
                    <a:lumOff val="25000"/>
                  </a:schemeClr>
                </a:solidFill>
              </a:rPr>
              <a:t>Annual Income </a:t>
            </a:r>
            <a:r>
              <a:rPr lang="en-IN" sz="2400" b="1" dirty="0"/>
              <a:t>:</a:t>
            </a:r>
            <a:r>
              <a:rPr lang="en-IN" sz="2400" dirty="0"/>
              <a:t> </a:t>
            </a:r>
            <a:r>
              <a:rPr lang="en-US" sz="2000" dirty="0">
                <a:solidFill>
                  <a:schemeClr val="tx1">
                    <a:lumMod val="75000"/>
                    <a:lumOff val="25000"/>
                  </a:schemeClr>
                </a:solidFill>
              </a:rPr>
              <a:t>Most clients exhibit lower annual incomes compared to others, and those with incomes below $50,000 have a higher likelihood of defaulting.</a:t>
            </a:r>
            <a:endParaRPr lang="en-IN" sz="2600" dirty="0">
              <a:solidFill>
                <a:schemeClr val="tx1">
                  <a:lumMod val="75000"/>
                  <a:lumOff val="25000"/>
                </a:schemeClr>
              </a:solidFill>
            </a:endParaRP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4984892"/>
            <a:ext cx="591585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b="1" dirty="0"/>
              <a:t>Purpose: </a:t>
            </a:r>
            <a:r>
              <a:rPr lang="en-US" dirty="0"/>
              <a:t>The primary reasons for loan acquisition are debt consolidation followed by credit card payments. While debt consolidation accounts for the highest number of fully paid loans, it also records the highest number of defaulted loans.</a:t>
            </a:r>
            <a:endParaRPr lang="en-IN" dirty="0"/>
          </a:p>
        </p:txBody>
      </p:sp>
      <p:pic>
        <p:nvPicPr>
          <p:cNvPr id="6" name="Picture 5">
            <a:extLst>
              <a:ext uri="{FF2B5EF4-FFF2-40B4-BE49-F238E27FC236}">
                <a16:creationId xmlns:a16="http://schemas.microsoft.com/office/drawing/2014/main" id="{F946A9AF-7247-2BE6-41DA-0E888AFDA955}"/>
              </a:ext>
            </a:extLst>
          </p:cNvPr>
          <p:cNvPicPr>
            <a:picLocks noChangeAspect="1"/>
          </p:cNvPicPr>
          <p:nvPr/>
        </p:nvPicPr>
        <p:blipFill>
          <a:blip r:embed="rId2"/>
          <a:stretch>
            <a:fillRect/>
          </a:stretch>
        </p:blipFill>
        <p:spPr>
          <a:xfrm>
            <a:off x="622592" y="2047318"/>
            <a:ext cx="5165649" cy="2716077"/>
          </a:xfrm>
          <a:prstGeom prst="rect">
            <a:avLst/>
          </a:prstGeom>
        </p:spPr>
      </p:pic>
      <p:pic>
        <p:nvPicPr>
          <p:cNvPr id="9" name="Picture 8">
            <a:extLst>
              <a:ext uri="{FF2B5EF4-FFF2-40B4-BE49-F238E27FC236}">
                <a16:creationId xmlns:a16="http://schemas.microsoft.com/office/drawing/2014/main" id="{00795862-B16D-9FC2-4423-9E0D9966B7F5}"/>
              </a:ext>
            </a:extLst>
          </p:cNvPr>
          <p:cNvPicPr>
            <a:picLocks noChangeAspect="1"/>
          </p:cNvPicPr>
          <p:nvPr/>
        </p:nvPicPr>
        <p:blipFill>
          <a:blip r:embed="rId3"/>
          <a:stretch>
            <a:fillRect/>
          </a:stretch>
        </p:blipFill>
        <p:spPr>
          <a:xfrm>
            <a:off x="5704648" y="1873108"/>
            <a:ext cx="6032705" cy="2890287"/>
          </a:xfrm>
          <a:prstGeom prst="rect">
            <a:avLst/>
          </a:prstGeom>
        </p:spPr>
      </p:pic>
    </p:spTree>
    <p:extLst>
      <p:ext uri="{BB962C8B-B14F-4D97-AF65-F5344CB8AC3E}">
        <p14:creationId xmlns:p14="http://schemas.microsoft.com/office/powerpoint/2010/main" val="398816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DTI ratio and </a:t>
            </a:r>
            <a:r>
              <a:rPr lang="en-IN" dirty="0" err="1"/>
              <a:t>Interesest</a:t>
            </a:r>
            <a:r>
              <a:rPr lang="en-IN" dirty="0"/>
              <a:t> rate on grade </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5012020"/>
            <a:ext cx="4268804" cy="1559377"/>
          </a:xfrm>
        </p:spPr>
        <p:txBody>
          <a:bodyPr>
            <a:normAutofit/>
          </a:bodyPr>
          <a:lstStyle/>
          <a:p>
            <a:pPr marL="0" indent="0">
              <a:buNone/>
            </a:pPr>
            <a:r>
              <a:rPr lang="en-IN" sz="2000" b="1" dirty="0">
                <a:solidFill>
                  <a:schemeClr val="tx1">
                    <a:lumMod val="75000"/>
                    <a:lumOff val="25000"/>
                  </a:schemeClr>
                </a:solidFill>
              </a:rPr>
              <a:t>DTI:</a:t>
            </a:r>
            <a:r>
              <a:rPr lang="en-IN" sz="2000" dirty="0">
                <a:solidFill>
                  <a:schemeClr val="tx1">
                    <a:lumMod val="75000"/>
                    <a:lumOff val="25000"/>
                  </a:schemeClr>
                </a:solidFill>
              </a:rPr>
              <a:t> </a:t>
            </a:r>
            <a:r>
              <a:rPr lang="en-US" sz="2000" dirty="0">
                <a:solidFill>
                  <a:schemeClr val="tx1">
                    <a:lumMod val="75000"/>
                    <a:lumOff val="25000"/>
                  </a:schemeClr>
                </a:solidFill>
              </a:rPr>
              <a:t>A substantial portion of clients exhibit high Debt-to-Income (DTI) ratios, signaling potential risk associated with lending to these individuals.</a:t>
            </a:r>
            <a:endParaRPr lang="en-IN" sz="2000" dirty="0">
              <a:solidFill>
                <a:schemeClr val="tx1">
                  <a:lumMod val="75000"/>
                  <a:lumOff val="25000"/>
                </a:schemeClr>
              </a:solidFill>
            </a:endParaRPr>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IN" dirty="0"/>
          </a:p>
        </p:txBody>
      </p:sp>
      <p:pic>
        <p:nvPicPr>
          <p:cNvPr id="5" name="Picture 4">
            <a:extLst>
              <a:ext uri="{FF2B5EF4-FFF2-40B4-BE49-F238E27FC236}">
                <a16:creationId xmlns:a16="http://schemas.microsoft.com/office/drawing/2014/main" id="{54F51FB3-0BC7-EDE6-4F10-B153D0FA89F8}"/>
              </a:ext>
            </a:extLst>
          </p:cNvPr>
          <p:cNvPicPr>
            <a:picLocks noChangeAspect="1"/>
          </p:cNvPicPr>
          <p:nvPr/>
        </p:nvPicPr>
        <p:blipFill>
          <a:blip r:embed="rId2"/>
          <a:stretch>
            <a:fillRect/>
          </a:stretch>
        </p:blipFill>
        <p:spPr>
          <a:xfrm>
            <a:off x="669431" y="1884339"/>
            <a:ext cx="5547842" cy="2901165"/>
          </a:xfrm>
          <a:prstGeom prst="rect">
            <a:avLst/>
          </a:prstGeom>
        </p:spPr>
      </p:pic>
      <p:pic>
        <p:nvPicPr>
          <p:cNvPr id="7" name="Picture 6">
            <a:extLst>
              <a:ext uri="{FF2B5EF4-FFF2-40B4-BE49-F238E27FC236}">
                <a16:creationId xmlns:a16="http://schemas.microsoft.com/office/drawing/2014/main" id="{C5125DC4-B476-4D82-DDD0-1EF2843B6959}"/>
              </a:ext>
            </a:extLst>
          </p:cNvPr>
          <p:cNvPicPr>
            <a:picLocks noChangeAspect="1"/>
          </p:cNvPicPr>
          <p:nvPr/>
        </p:nvPicPr>
        <p:blipFill>
          <a:blip r:embed="rId3"/>
          <a:stretch>
            <a:fillRect/>
          </a:stretch>
        </p:blipFill>
        <p:spPr>
          <a:xfrm>
            <a:off x="6217272" y="1884339"/>
            <a:ext cx="5661049" cy="2972619"/>
          </a:xfrm>
          <a:prstGeom prst="rect">
            <a:avLst/>
          </a:prstGeom>
        </p:spPr>
      </p:pic>
      <p:sp>
        <p:nvSpPr>
          <p:cNvPr id="9" name="Content Placeholder 2">
            <a:extLst>
              <a:ext uri="{FF2B5EF4-FFF2-40B4-BE49-F238E27FC236}">
                <a16:creationId xmlns:a16="http://schemas.microsoft.com/office/drawing/2014/main" id="{F87202E2-AAAB-65B5-D794-CBE8D5022254}"/>
              </a:ext>
            </a:extLst>
          </p:cNvPr>
          <p:cNvSpPr txBox="1">
            <a:spLocks/>
          </p:cNvSpPr>
          <p:nvPr/>
        </p:nvSpPr>
        <p:spPr>
          <a:xfrm>
            <a:off x="6572365" y="4942666"/>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1000"/>
              </a:spcBef>
              <a:buNone/>
            </a:pPr>
            <a:r>
              <a:rPr lang="en-IN" b="1" dirty="0"/>
              <a:t>Interest rate on grade </a:t>
            </a:r>
            <a:r>
              <a:rPr lang="en-IN" dirty="0"/>
              <a:t>: </a:t>
            </a:r>
            <a:r>
              <a:rPr lang="en-US" dirty="0"/>
              <a:t>The assigned grade indicates the level of risk, consequently implying that interest rates rise in correlation with the level of risk.</a:t>
            </a:r>
            <a:endParaRPr lang="en-IN" dirty="0"/>
          </a:p>
        </p:txBody>
      </p:sp>
    </p:spTree>
    <p:extLst>
      <p:ext uri="{BB962C8B-B14F-4D97-AF65-F5344CB8AC3E}">
        <p14:creationId xmlns:p14="http://schemas.microsoft.com/office/powerpoint/2010/main" val="250670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314</TotalTime>
  <Words>813</Words>
  <Application>Microsoft Office PowerPoint</Application>
  <PresentationFormat>Widescreen</PresentationFormat>
  <Paragraphs>50</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freight-text-pro</vt:lpstr>
      <vt:lpstr>Lucida Sans</vt:lpstr>
      <vt:lpstr>Söhne</vt:lpstr>
      <vt:lpstr>system-ui</vt:lpstr>
      <vt:lpstr>Office 2013 - 2022 Theme</vt:lpstr>
      <vt:lpstr>PowerPoint Presentation</vt:lpstr>
      <vt:lpstr>Objective</vt:lpstr>
      <vt:lpstr>Business Understanding</vt:lpstr>
      <vt:lpstr>Loan Status and Amount</vt:lpstr>
      <vt:lpstr>Term and Interest Rate</vt:lpstr>
      <vt:lpstr>Grade and Sub-Grade</vt:lpstr>
      <vt:lpstr>Employment Length &amp; Homeownership</vt:lpstr>
      <vt:lpstr>Annual Income &amp; Purpose</vt:lpstr>
      <vt:lpstr>DTI ratio and Interesest rate on grade </vt:lpstr>
      <vt:lpstr>Loan Trend over years</vt:lpstr>
      <vt:lpstr>Observations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sukhija</dc:creator>
  <cp:lastModifiedBy>Neeraj Tiwari</cp:lastModifiedBy>
  <cp:revision>51</cp:revision>
  <dcterms:created xsi:type="dcterms:W3CDTF">2022-06-06T16:58:12Z</dcterms:created>
  <dcterms:modified xsi:type="dcterms:W3CDTF">2024-05-22T17:34:22Z</dcterms:modified>
</cp:coreProperties>
</file>