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0" r:id="rId3"/>
    <p:sldMasterId id="2147483662" r:id="rId4"/>
  </p:sldMasterIdLst>
  <p:notesMasterIdLst>
    <p:notesMasterId r:id="rId6"/>
  </p:notesMasterIdLst>
  <p:sldIdLst>
    <p:sldId id="257" r:id="rId5"/>
    <p:sldId id="258" r:id="rId7"/>
    <p:sldId id="259" r:id="rId8"/>
    <p:sldId id="260" r:id="rId9"/>
    <p:sldId id="261" r:id="rId10"/>
    <p:sldId id="262" r:id="rId11"/>
    <p:sldId id="272" r:id="rId12"/>
    <p:sldId id="273" r:id="rId13"/>
    <p:sldId id="274" r:id="rId14"/>
    <p:sldId id="271" r:id="rId15"/>
    <p:sldId id="275" r:id="rId16"/>
    <p:sldId id="270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6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49317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49318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9319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1049320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49321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lang="en-US"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683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Title of the project</a:t>
            </a:r>
            <a:endParaRPr lang="en-US" sz="1200" b="0" i="0" u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48597" name="Google Shape;684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CSE Dept., SET-Jain University</a:t>
            </a:r>
            <a:endParaRPr lang="en-US" sz="1200" b="0" i="0" u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48598" name="Google Shape;68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lang="en-US" sz="1200" b="0" i="0" u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048599" name="Google Shape;6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00" name="Google Shape;6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6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8" name="Google Shape;6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7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4" name="Google Shape;7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7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0" name="Google Shape;7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7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6" name="Google Shape;7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7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2" name="Google Shape;7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8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83" name="Google Shape;8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8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9169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91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817E-0B45-4720-AA23-C2196F400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1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9700D-8087-46DD-9E4C-2E27B4C0B8C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61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6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6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4886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8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4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6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3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8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49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50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9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04925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925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9253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54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92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5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49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2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2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73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74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9275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927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grpSp>
        <p:nvGrpSpPr>
          <p:cNvPr id="184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1049277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9278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049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99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300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3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3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3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04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305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9306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30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9308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30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3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3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1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3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93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93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4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  <p:cxnSp>
        <p:nvCxnSpPr>
          <p:cNvPr id="314572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59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60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2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181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049262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9263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926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6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66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5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9286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8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492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187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049289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9290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9291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9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28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8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8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7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92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92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92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80;p4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81;p4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1pPr>
            <a:lvl2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2pPr>
            <a:lvl3pPr marL="1371600" lvl="2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3pPr>
            <a:lvl4pPr marL="1828800" lvl="3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4pPr>
            <a:lvl5pPr marL="2286000" lvl="4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5pPr>
            <a:lvl6pPr marL="2743200" lvl="5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6pPr>
            <a:lvl7pPr marL="3200400" lvl="6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7pPr>
            <a:lvl8pPr marL="3657600" lvl="7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8pPr>
            <a:lvl9pPr marL="4114800" lvl="8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?"/>
            </a:lvl9pPr>
          </a:lstStyle>
          <a:p/>
        </p:txBody>
      </p:sp>
      <p:sp>
        <p:nvSpPr>
          <p:cNvPr id="1048610" name="Google Shape;82;p4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 dirty="0"/>
          </a:p>
        </p:txBody>
      </p:sp>
      <p:sp>
        <p:nvSpPr>
          <p:cNvPr id="1048611" name="Google Shape;83;p4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 dirty="0"/>
          </a:p>
        </p:txBody>
      </p:sp>
      <p:sp>
        <p:nvSpPr>
          <p:cNvPr id="1048612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6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84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85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86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8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cxnSp>
        <p:nvCxnSpPr>
          <p:cNvPr id="3145730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78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79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28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829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831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7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48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8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8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3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854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55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56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85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/>
          </a:lstStyle>
          <a:p>
            <a:endParaRPr lang="en-IN" dirty="0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12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86;p5"/>
          <p:cNvGrpSpPr/>
          <p:nvPr/>
        </p:nvGrpSpPr>
        <p:grpSpPr>
          <a:xfrm>
            <a:off x="34" y="228612"/>
            <a:ext cx="1981233" cy="6639155"/>
            <a:chOff x="2487613" y="285750"/>
            <a:chExt cx="2428874" cy="5654676"/>
          </a:xfrm>
        </p:grpSpPr>
        <p:sp>
          <p:nvSpPr>
            <p:cNvPr id="1049138" name="Google Shape;87;p5"/>
            <p:cNvSpPr/>
            <p:nvPr/>
          </p:nvSpPr>
          <p:spPr>
            <a:xfrm>
              <a:off x="2487613" y="2284222"/>
              <a:ext cx="85633" cy="534098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39" name="Google Shape;88;p5"/>
            <p:cNvSpPr/>
            <p:nvPr/>
          </p:nvSpPr>
          <p:spPr>
            <a:xfrm>
              <a:off x="2596601" y="2779108"/>
              <a:ext cx="550779" cy="1978191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0" name="Google Shape;89;p5"/>
            <p:cNvSpPr/>
            <p:nvPr/>
          </p:nvSpPr>
          <p:spPr>
            <a:xfrm>
              <a:off x="3174627" y="4730255"/>
              <a:ext cx="519639" cy="1210171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1" name="Google Shape;90;p5"/>
            <p:cNvSpPr/>
            <p:nvPr/>
          </p:nvSpPr>
          <p:spPr>
            <a:xfrm>
              <a:off x="3305023" y="5630785"/>
              <a:ext cx="145967" cy="309641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2" name="Google Shape;91;p5"/>
            <p:cNvSpPr/>
            <p:nvPr/>
          </p:nvSpPr>
          <p:spPr>
            <a:xfrm>
              <a:off x="2573246" y="2818321"/>
              <a:ext cx="700637" cy="2834099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3" name="Google Shape;92;p5"/>
            <p:cNvSpPr/>
            <p:nvPr/>
          </p:nvSpPr>
          <p:spPr>
            <a:xfrm>
              <a:off x="2507075" y="285750"/>
              <a:ext cx="89526" cy="2493358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4" name="Google Shape;93;p5"/>
            <p:cNvSpPr/>
            <p:nvPr/>
          </p:nvSpPr>
          <p:spPr>
            <a:xfrm>
              <a:off x="2553784" y="2599273"/>
              <a:ext cx="68118" cy="420517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5" name="Google Shape;94;p5"/>
            <p:cNvSpPr/>
            <p:nvPr/>
          </p:nvSpPr>
          <p:spPr>
            <a:xfrm>
              <a:off x="3143488" y="4757298"/>
              <a:ext cx="161535" cy="873487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6" name="Google Shape;95;p5"/>
            <p:cNvSpPr/>
            <p:nvPr/>
          </p:nvSpPr>
          <p:spPr>
            <a:xfrm>
              <a:off x="3147380" y="1282282"/>
              <a:ext cx="1769108" cy="3447974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7" name="Google Shape;96;p5"/>
            <p:cNvSpPr/>
            <p:nvPr/>
          </p:nvSpPr>
          <p:spPr>
            <a:xfrm>
              <a:off x="3273883" y="5652419"/>
              <a:ext cx="138182" cy="288007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8" name="Google Shape;97;p5"/>
            <p:cNvSpPr/>
            <p:nvPr/>
          </p:nvSpPr>
          <p:spPr>
            <a:xfrm>
              <a:off x="3143488" y="4655887"/>
              <a:ext cx="31139" cy="189300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49" name="Google Shape;98;p5"/>
            <p:cNvSpPr/>
            <p:nvPr/>
          </p:nvSpPr>
          <p:spPr>
            <a:xfrm>
              <a:off x="3211605" y="5410385"/>
              <a:ext cx="202406" cy="53004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64" name="Google Shape;99;p5"/>
          <p:cNvGrpSpPr/>
          <p:nvPr/>
        </p:nvGrpSpPr>
        <p:grpSpPr>
          <a:xfrm>
            <a:off x="20637" y="9"/>
            <a:ext cx="1952625" cy="6853490"/>
            <a:chOff x="6627813" y="196102"/>
            <a:chExt cx="1952625" cy="5677649"/>
          </a:xfrm>
        </p:grpSpPr>
        <p:sp>
          <p:nvSpPr>
            <p:cNvPr id="1049150" name="Google Shape;100;p5"/>
            <p:cNvSpPr/>
            <p:nvPr/>
          </p:nvSpPr>
          <p:spPr>
            <a:xfrm>
              <a:off x="6627813" y="196102"/>
              <a:ext cx="409575" cy="3647004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1" name="Google Shape;101;p5"/>
            <p:cNvSpPr/>
            <p:nvPr/>
          </p:nvSpPr>
          <p:spPr>
            <a:xfrm>
              <a:off x="7061200" y="3772087"/>
              <a:ext cx="350838" cy="1309923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2" name="Google Shape;102;p5"/>
            <p:cNvSpPr/>
            <p:nvPr/>
          </p:nvSpPr>
          <p:spPr>
            <a:xfrm>
              <a:off x="7439025" y="5053076"/>
              <a:ext cx="357188" cy="820675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3" name="Google Shape;103;p5"/>
            <p:cNvSpPr/>
            <p:nvPr/>
          </p:nvSpPr>
          <p:spPr>
            <a:xfrm>
              <a:off x="7037388" y="3811543"/>
              <a:ext cx="457200" cy="1853095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4" name="Google Shape;104;p5"/>
            <p:cNvSpPr/>
            <p:nvPr/>
          </p:nvSpPr>
          <p:spPr>
            <a:xfrm>
              <a:off x="6992938" y="1264031"/>
              <a:ext cx="144462" cy="2508057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5" name="Google Shape;105;p5"/>
            <p:cNvSpPr/>
            <p:nvPr/>
          </p:nvSpPr>
          <p:spPr>
            <a:xfrm>
              <a:off x="7526338" y="5640963"/>
              <a:ext cx="111125" cy="232788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6" name="Google Shape;106;p5"/>
            <p:cNvSpPr/>
            <p:nvPr/>
          </p:nvSpPr>
          <p:spPr>
            <a:xfrm>
              <a:off x="7021513" y="3598483"/>
              <a:ext cx="68262" cy="424804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7" name="Google Shape;107;p5"/>
            <p:cNvSpPr/>
            <p:nvPr/>
          </p:nvSpPr>
          <p:spPr>
            <a:xfrm>
              <a:off x="7412038" y="2801482"/>
              <a:ext cx="1168400" cy="225159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8" name="Google Shape;108;p5"/>
            <p:cNvSpPr/>
            <p:nvPr/>
          </p:nvSpPr>
          <p:spPr>
            <a:xfrm>
              <a:off x="7494588" y="5664636"/>
              <a:ext cx="100012" cy="209115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59" name="Google Shape;109;p5"/>
            <p:cNvSpPr/>
            <p:nvPr/>
          </p:nvSpPr>
          <p:spPr>
            <a:xfrm>
              <a:off x="7412038" y="5082010"/>
              <a:ext cx="114300" cy="558953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60" name="Google Shape;110;p5"/>
            <p:cNvSpPr/>
            <p:nvPr/>
          </p:nvSpPr>
          <p:spPr>
            <a:xfrm>
              <a:off x="7412038" y="4978110"/>
              <a:ext cx="31750" cy="189386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9161" name="Google Shape;111;p5"/>
            <p:cNvSpPr/>
            <p:nvPr/>
          </p:nvSpPr>
          <p:spPr>
            <a:xfrm>
              <a:off x="7439025" y="5434480"/>
              <a:ext cx="174625" cy="439271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049162" name="Google Shape;112;p5"/>
          <p:cNvSpPr/>
          <p:nvPr/>
        </p:nvSpPr>
        <p:spPr>
          <a:xfrm>
            <a:off x="0" y="0"/>
            <a:ext cx="1827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9163" name="Google Shape;113;p5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800" cy="12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916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?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?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?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?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?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?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?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?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?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9165" name="Google Shape;115;p5"/>
          <p:cNvSpPr txBox="1">
            <a:spLocks noGrp="1"/>
          </p:cNvSpPr>
          <p:nvPr>
            <p:ph type="dt" idx="10"/>
          </p:nvPr>
        </p:nvSpPr>
        <p:spPr>
          <a:xfrm>
            <a:off x="7772400" y="6135687"/>
            <a:ext cx="766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49166" name="Google Shape;116;p5"/>
          <p:cNvSpPr txBox="1">
            <a:spLocks noGrp="1"/>
          </p:cNvSpPr>
          <p:nvPr>
            <p:ph type="ftr" idx="11"/>
          </p:nvPr>
        </p:nvSpPr>
        <p:spPr>
          <a:xfrm>
            <a:off x="1943100" y="6135687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 dirty="0"/>
          </a:p>
        </p:txBody>
      </p:sp>
      <p:sp>
        <p:nvSpPr>
          <p:cNvPr id="104916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cxnSp>
        <p:nvCxnSpPr>
          <p:cNvPr id="3145728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048601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48602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048603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sz="1400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/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hyperlink" Target="https://myvision.org/education/eye-anatomy/" TargetMode="External"/><Relationship Id="rId2" Type="http://schemas.openxmlformats.org/officeDocument/2006/relationships/hyperlink" Target="https://teachmeanatomy.info/head/organs/eye/" TargetMode="External"/><Relationship Id="rId1" Type="http://schemas.openxmlformats.org/officeDocument/2006/relationships/hyperlink" Target="https://myvision.org/education/eye-anatom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690;p34"/>
          <p:cNvSpPr txBox="1">
            <a:spLocks noGrp="1"/>
          </p:cNvSpPr>
          <p:nvPr>
            <p:ph type="subTitle" idx="1"/>
          </p:nvPr>
        </p:nvSpPr>
        <p:spPr>
          <a:xfrm>
            <a:off x="876300" y="2753198"/>
            <a:ext cx="7938927" cy="50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buSzPts val="2800"/>
            </a:pPr>
            <a:r>
              <a:rPr lang="en-US" sz="2800" b="1" dirty="0">
                <a:solidFill>
                  <a:srgbClr val="420408"/>
                </a:solidFill>
                <a:latin typeface="Calibri"/>
                <a:ea typeface="Calibri"/>
                <a:cs typeface="Calibri"/>
              </a:rPr>
              <a:t>CLEAR VIEW</a:t>
            </a:r>
            <a:endParaRPr lang="en-US" sz="2800" b="1" dirty="0">
              <a:solidFill>
                <a:srgbClr val="420408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591" name="Google Shape;691;p34"/>
          <p:cNvSpPr txBox="1"/>
          <p:nvPr/>
        </p:nvSpPr>
        <p:spPr>
          <a:xfrm>
            <a:off x="2863378" y="4530306"/>
            <a:ext cx="380216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Presented By:</a:t>
            </a:r>
            <a:endParaRPr dirty="0"/>
          </a:p>
          <a:p>
            <a:pP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Vishwas Tiwari        22N81A05F9</a:t>
            </a:r>
            <a:endParaRPr lang="en-US" sz="1800" b="1" i="0" u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</a:endParaRPr>
          </a:p>
          <a:p>
            <a:pPr>
              <a:buSzPts val="1800"/>
            </a:pPr>
            <a:r>
              <a:rPr lang="en-US" sz="1800" b="1" dirty="0" err="1">
                <a:solidFill>
                  <a:schemeClr val="dk1"/>
                </a:solidFill>
              </a:rPr>
              <a:t>J.Shivani</a:t>
            </a:r>
            <a:r>
              <a:rPr lang="en-US" sz="1800" b="1" dirty="0">
                <a:solidFill>
                  <a:schemeClr val="dk1"/>
                </a:solidFill>
              </a:rPr>
              <a:t>             22N81A05E4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b="1" dirty="0" err="1">
                <a:solidFill>
                  <a:schemeClr val="dk1"/>
                </a:solidFill>
              </a:rPr>
              <a:t>P.Rekha</a:t>
            </a:r>
            <a:r>
              <a:rPr lang="en-US" sz="1800" b="1" dirty="0">
                <a:solidFill>
                  <a:schemeClr val="dk1"/>
                </a:solidFill>
              </a:rPr>
              <a:t>                    22N81A05D5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b="1" dirty="0" err="1">
                <a:solidFill>
                  <a:schemeClr val="dk1"/>
                </a:solidFill>
              </a:rPr>
              <a:t>P.Akhil</a:t>
            </a:r>
            <a:r>
              <a:rPr lang="en-US" sz="1800" b="1" dirty="0">
                <a:solidFill>
                  <a:schemeClr val="dk1"/>
                </a:solidFill>
              </a:rPr>
              <a:t>                      22N81A05F2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r>
              <a:rPr lang="en-US" sz="1800" b="1" dirty="0" err="1">
                <a:solidFill>
                  <a:schemeClr val="dk1"/>
                </a:solidFill>
              </a:rPr>
              <a:t>D.Vasu</a:t>
            </a:r>
            <a:r>
              <a:rPr lang="en-US" sz="1800" b="1" dirty="0">
                <a:solidFill>
                  <a:schemeClr val="dk1"/>
                </a:solidFill>
              </a:rPr>
              <a:t>                      22N81A05F0</a:t>
            </a:r>
            <a:endParaRPr lang="en-US" sz="1800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buSzPts val="1800"/>
            </a:pPr>
            <a:endParaRPr lang="en-US" sz="1800" b="1" dirty="0">
              <a:solidFill>
                <a:schemeClr val="dk1"/>
              </a:solidFill>
            </a:endParaRPr>
          </a:p>
          <a:p>
            <a:pPr algn="ctr">
              <a:buSzPts val="1800"/>
            </a:pPr>
            <a:endParaRPr lang="en-US" sz="1800" b="1" dirty="0">
              <a:solidFill>
                <a:schemeClr val="dk1"/>
              </a:solidFill>
            </a:endParaRPr>
          </a:p>
          <a:p>
            <a:endParaRPr lang="en-US" sz="1800" b="1" dirty="0">
              <a:solidFill>
                <a:schemeClr val="dk1"/>
              </a:solidFill>
            </a:endParaRPr>
          </a:p>
        </p:txBody>
      </p:sp>
      <p:sp>
        <p:nvSpPr>
          <p:cNvPr id="1048592" name="Google Shape;692;p34"/>
          <p:cNvSpPr txBox="1"/>
          <p:nvPr/>
        </p:nvSpPr>
        <p:spPr>
          <a:xfrm>
            <a:off x="1654175" y="1549097"/>
            <a:ext cx="5905500" cy="13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Mini Project </a:t>
            </a:r>
            <a:endParaRPr lang="en-US" sz="2400" b="1" i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Review  0</a:t>
            </a:r>
            <a:endParaRPr lang="en-US" sz="2400" b="1" i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i="0" u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Project Synopsis Presentation</a:t>
            </a:r>
            <a:endParaRPr dirty="0"/>
          </a:p>
        </p:txBody>
      </p:sp>
      <p:sp>
        <p:nvSpPr>
          <p:cNvPr id="1048593" name="Google Shape;694;p34"/>
          <p:cNvSpPr txBox="1"/>
          <p:nvPr/>
        </p:nvSpPr>
        <p:spPr>
          <a:xfrm>
            <a:off x="381000" y="1146321"/>
            <a:ext cx="8763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r>
              <a:rPr lang="en-US" sz="2800" b="1" i="0" u="none" dirty="0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lang="en-US" sz="2800" b="1" i="0" u="none" dirty="0">
              <a:solidFill>
                <a:srgbClr val="0D0D4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endParaRPr dirty="0"/>
          </a:p>
        </p:txBody>
      </p:sp>
      <p:sp>
        <p:nvSpPr>
          <p:cNvPr id="1048594" name="Google Shape;695;p34"/>
          <p:cNvSpPr txBox="1"/>
          <p:nvPr/>
        </p:nvSpPr>
        <p:spPr>
          <a:xfrm>
            <a:off x="1987967" y="3202614"/>
            <a:ext cx="5168426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1800" i="0" u="none" dirty="0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Under the Supervision</a:t>
            </a:r>
            <a:endParaRPr lang="en-US" sz="1800"/>
          </a:p>
          <a:p>
            <a:pPr algn="ctr">
              <a:buClr>
                <a:srgbClr val="003217"/>
              </a:buClr>
              <a:buSzPts val="2000"/>
            </a:pPr>
            <a:r>
              <a:rPr lang="en-US" sz="1800" i="0" u="none" dirty="0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Prof. </a:t>
            </a:r>
            <a:r>
              <a:rPr lang="en-US" sz="1800" dirty="0">
                <a:solidFill>
                  <a:srgbClr val="003217"/>
                </a:solidFill>
                <a:ea typeface="Calibri"/>
                <a:sym typeface="Calibri"/>
              </a:rPr>
              <a:t>MOHAMMED ROQIA TABASSUM</a:t>
            </a:r>
            <a:endParaRPr lang="en-US" sz="1800" dirty="0">
              <a:solidFill>
                <a:srgbClr val="003217"/>
              </a:solidFill>
              <a:latin typeface="Calibri"/>
              <a:ea typeface="Calibri"/>
              <a:cs typeface="Calibri"/>
            </a:endParaRPr>
          </a:p>
          <a:p>
            <a:pPr algn="ctr">
              <a:buSzPts val="2000"/>
            </a:pPr>
            <a:r>
              <a:rPr lang="en-US" sz="1800" dirty="0">
                <a:solidFill>
                  <a:srgbClr val="003217"/>
                </a:solidFill>
                <a:ea typeface="Calibri"/>
                <a:sym typeface="Calibri"/>
              </a:rPr>
              <a:t>                                          M.TECH</a:t>
            </a:r>
            <a:endParaRPr lang="en-US" sz="1800"/>
          </a:p>
          <a:p>
            <a:pPr algn="ctr">
              <a:buSzPts val="2000"/>
            </a:pPr>
            <a:r>
              <a:rPr lang="en-US" sz="1800" dirty="0">
                <a:solidFill>
                  <a:srgbClr val="003217"/>
                </a:solidFill>
                <a:ea typeface="Calibri"/>
                <a:sym typeface="Calibri"/>
              </a:rPr>
              <a:t>                                            Asst .Prof</a:t>
            </a:r>
            <a:endParaRPr lang="en-US" sz="1800"/>
          </a:p>
          <a:p>
            <a:pPr algn="ctr">
              <a:buSzPts val="2000"/>
            </a:pPr>
            <a:endParaRPr lang="en-US" sz="1800" dirty="0">
              <a:solidFill>
                <a:srgbClr val="003217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endParaRPr lang="en-US" b="1" dirty="0">
              <a:solidFill>
                <a:srgbClr val="00321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595" name="Google Shape;696;p34"/>
          <p:cNvSpPr txBox="1"/>
          <p:nvPr/>
        </p:nvSpPr>
        <p:spPr>
          <a:xfrm>
            <a:off x="423862" y="4529137"/>
            <a:ext cx="584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endParaRPr lang="en-US" sz="2000" b="0" i="0" u="none">
              <a:solidFill>
                <a:srgbClr val="FE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619250" y="384212"/>
            <a:ext cx="5940425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826" y="1539076"/>
            <a:ext cx="6590347" cy="3779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9226" y="1691476"/>
            <a:ext cx="6590347" cy="3779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" y="1021617"/>
            <a:ext cx="9035415" cy="48153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056120" y="1109980"/>
            <a:ext cx="2016125" cy="581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10328" y="256854"/>
            <a:ext cx="2342508" cy="700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051424" y="380195"/>
            <a:ext cx="2260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ER DIAGRAM</a:t>
            </a:r>
            <a:endParaRPr lang="en-IN" b="1" dirty="0"/>
          </a:p>
        </p:txBody>
      </p:sp>
      <p:sp>
        <p:nvSpPr>
          <p:cNvPr id="9" name="Text Box 8"/>
          <p:cNvSpPr txBox="1"/>
          <p:nvPr/>
        </p:nvSpPr>
        <p:spPr>
          <a:xfrm>
            <a:off x="2011680" y="3477895"/>
            <a:ext cx="725170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Takes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4422775" y="4491990"/>
            <a:ext cx="2498725" cy="222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/>
              <a:t>Generates</a:t>
            </a:r>
            <a:endParaRPr lang="en-US" sz="1000"/>
          </a:p>
        </p:txBody>
      </p:sp>
      <p:sp>
        <p:nvSpPr>
          <p:cNvPr id="11" name="Text Box 10"/>
          <p:cNvSpPr txBox="1"/>
          <p:nvPr/>
        </p:nvSpPr>
        <p:spPr>
          <a:xfrm>
            <a:off x="4008120" y="264414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Gets</a:t>
            </a:r>
            <a:endParaRPr 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523982"/>
            <a:ext cx="5205612" cy="1381128"/>
          </a:xfrm>
        </p:spPr>
        <p:txBody>
          <a:bodyPr/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58" y="1428108"/>
            <a:ext cx="7722657" cy="4483092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Getting a Closer Look at the Eye – Wired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"/>
              </a:rPr>
              <a:t>https://myvision.org/education/eye-anatomy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https://teachmeanatomy.info/head/organs/eye/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Getting the eye vision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IN" sz="1800" b="1" u="sng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https://myvision.org/education/eye-anatomy/</a:t>
            </a:r>
            <a:endParaRPr lang="en-IN" sz="18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80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rgbClr val="1581A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79" name="Google Shape;804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endParaRPr sz="3600" b="1" i="0" u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r>
              <a:rPr lang="en-US" sz="3600" b="1" i="0" u="none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lang="en-US" sz="3600" b="1" i="0" u="none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80" name="Google Shape;805;p46"/>
          <p:cNvSpPr txBox="1"/>
          <p:nvPr/>
        </p:nvSpPr>
        <p:spPr>
          <a:xfrm>
            <a:off x="1943100" y="6103937"/>
            <a:ext cx="9525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dirty="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900" b="0" i="0" u="none" dirty="0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81" name="Google Shape;807;p46"/>
          <p:cNvSpPr txBox="1"/>
          <p:nvPr/>
        </p:nvSpPr>
        <p:spPr>
          <a:xfrm>
            <a:off x="7948612" y="6140450"/>
            <a:ext cx="7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dirty="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(#)  of 12</a:t>
            </a:r>
            <a:endParaRPr lang="en-US" sz="900" b="0" i="0" u="none" dirty="0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701;p35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8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lang="en-US" sz="3600" b="1" i="0" u="none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4" name="Google Shape;702;p35"/>
          <p:cNvSpPr txBox="1">
            <a:spLocks noGrp="1"/>
          </p:cNvSpPr>
          <p:nvPr>
            <p:ph type="body" idx="1"/>
          </p:nvPr>
        </p:nvSpPr>
        <p:spPr>
          <a:xfrm>
            <a:off x="1676400" y="1824037"/>
            <a:ext cx="65913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Social/Environment Impact </a:t>
            </a:r>
            <a:endParaRPr lang="en-US"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State of the Art work</a:t>
            </a: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ER-diagram</a:t>
            </a: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References</a:t>
            </a: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en-US" altLang="zh-CN" sz="1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703;p35"/>
          <p:cNvSpPr txBox="1"/>
          <p:nvPr/>
        </p:nvSpPr>
        <p:spPr>
          <a:xfrm>
            <a:off x="950912" y="6165850"/>
            <a:ext cx="1066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16" name="Google Shape;705;p35"/>
          <p:cNvSpPr txBox="1"/>
          <p:nvPr/>
        </p:nvSpPr>
        <p:spPr>
          <a:xfrm>
            <a:off x="7948612" y="6140450"/>
            <a:ext cx="7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710;p36"/>
          <p:cNvSpPr txBox="1">
            <a:spLocks noGrp="1"/>
          </p:cNvSpPr>
          <p:nvPr>
            <p:ph type="title"/>
          </p:nvPr>
        </p:nvSpPr>
        <p:spPr>
          <a:xfrm>
            <a:off x="554804" y="503434"/>
            <a:ext cx="7711396" cy="8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lang="en-US" sz="3600" b="1" i="0" u="none" dirty="0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0" name="Google Shape;711;p36"/>
          <p:cNvSpPr txBox="1">
            <a:spLocks noGrp="1"/>
          </p:cNvSpPr>
          <p:nvPr>
            <p:ph type="body" idx="1"/>
          </p:nvPr>
        </p:nvSpPr>
        <p:spPr>
          <a:xfrm>
            <a:off x="554804" y="965771"/>
            <a:ext cx="7551643" cy="6348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Font typeface="Arial" panose="020B0604020202090204" pitchFamily="2" charset="2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This website will allow users to conduct an online eye test, eliminating the need for in-person visits to an ophthalmologist for basic vision screenings.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90204" pitchFamily="2" charset="2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 The platform will utilize a series of interactive visual tests and algorithms to assess visual acuity, color blindness, and other common eye conditions. 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90204" pitchFamily="2" charset="2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Users will receive personalized results and recommendations based on their test performance, including guidance on seeking professional care if necessary. </a:t>
            </a:r>
            <a:endParaRPr lang="en-US" sz="18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 panose="020B0604020202090204" pitchFamily="2" charset="2"/>
              <a:buChar char="•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The website aims to provide a convenient, accessible, and cost-effective solution for individuals to monitor their eye health and identify potential vision problem.</a:t>
            </a:r>
            <a:endParaRPr lang="en-US" sz="1800" dirty="0"/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buFont typeface="Arial" panose="020B0604020202090204" pitchFamily="2" charset="2"/>
              <a:buChar char="•"/>
            </a:pPr>
            <a:endParaRPr lang="en-US" sz="1600" b="1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228600">
              <a:buClr>
                <a:srgbClr val="D34817"/>
              </a:buClr>
              <a:buNone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712;p36"/>
          <p:cNvSpPr txBox="1"/>
          <p:nvPr/>
        </p:nvSpPr>
        <p:spPr>
          <a:xfrm>
            <a:off x="7948612" y="6140450"/>
            <a:ext cx="7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22" name="Google Shape;713;p36"/>
          <p:cNvSpPr txBox="1"/>
          <p:nvPr/>
        </p:nvSpPr>
        <p:spPr>
          <a:xfrm>
            <a:off x="1943100" y="6156325"/>
            <a:ext cx="876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719;p37"/>
          <p:cNvSpPr txBox="1">
            <a:spLocks noGrp="1"/>
          </p:cNvSpPr>
          <p:nvPr>
            <p:ph type="title"/>
          </p:nvPr>
        </p:nvSpPr>
        <p:spPr>
          <a:xfrm>
            <a:off x="2393878" y="331775"/>
            <a:ext cx="5872321" cy="98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200"/>
              <a:buFont typeface="Calibri"/>
              <a:buNone/>
            </a:pPr>
            <a:r>
              <a:rPr lang="en-US" sz="32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br>
              <a:rPr lang="en-US" sz="32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200" b="1" i="0" u="none" dirty="0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6" name="Google Shape;720;p37"/>
          <p:cNvSpPr txBox="1">
            <a:spLocks noGrp="1"/>
          </p:cNvSpPr>
          <p:nvPr>
            <p:ph type="body" idx="1"/>
          </p:nvPr>
        </p:nvSpPr>
        <p:spPr>
          <a:xfrm>
            <a:off x="565079" y="1320687"/>
            <a:ext cx="7702621" cy="4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Globally, millions lack access to eye tests and suffer from avoidable blindness and vision impairment, with a significant portion due to unaddressed refractive errors and cataracts. </a:t>
            </a:r>
            <a:endParaRPr lang="en-US" sz="18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Roughly 2.2 billion people have a near or distance vision impairment, and a large number of these cases are due to avoidable causes.</a:t>
            </a:r>
            <a:endParaRPr lang="en-US" sz="18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3429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404040"/>
              </a:solidFill>
              <a:latin typeface="Rockwell" panose="02060503020205020403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Online Eye Care System</a:t>
            </a:r>
            <a:r>
              <a:rPr lang="en-US" sz="1600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 will be a web platform for AI-driven eye tests, providing </a:t>
            </a:r>
            <a:r>
              <a:rPr lang="en-US" sz="1600" b="1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lens power recommendations</a:t>
            </a:r>
            <a:r>
              <a:rPr lang="en-US" sz="1600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 and </a:t>
            </a:r>
            <a:r>
              <a:rPr lang="en-US" sz="1600" b="1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expert</a:t>
            </a:r>
            <a:endParaRPr lang="en-US" sz="1600" b="1" dirty="0">
              <a:solidFill>
                <a:srgbClr val="404040"/>
              </a:solidFill>
              <a:latin typeface="Rockwell" panose="02060503020205020403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404040"/>
              </a:solidFill>
              <a:latin typeface="Rockwell" panose="02060503020205020403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Clr>
                <a:srgbClr val="9E3611"/>
              </a:buCl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 Verification</a:t>
            </a:r>
            <a:r>
              <a:rPr lang="en-US" sz="1600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. Users can take vision tests, get digital prescriptions, and track their eye health. Future features may include </a:t>
            </a:r>
            <a:r>
              <a:rPr lang="en-US" sz="1600" b="1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teleconsultation and e-commerce integration</a:t>
            </a:r>
            <a:r>
              <a:rPr lang="en-US" sz="1600" dirty="0">
                <a:solidFill>
                  <a:srgbClr val="404040"/>
                </a:solidFill>
                <a:latin typeface="Rockwell" panose="02060503020205020403"/>
                <a:ea typeface="Calibri"/>
                <a:cs typeface="Calibri"/>
              </a:rPr>
              <a:t> for eyewear. </a:t>
            </a:r>
            <a:endParaRPr lang="en-US" sz="1600" dirty="0">
              <a:solidFill>
                <a:srgbClr val="000000"/>
              </a:solidFill>
              <a:latin typeface="Rockwell" panose="02060503020205020403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buClr>
                <a:srgbClr val="9E3611"/>
              </a:buClr>
              <a:buFont typeface="Arial,Sans-Serif"/>
              <a:buChar char="•"/>
            </a:pPr>
            <a:endParaRPr lang="en-US" sz="1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Char char="?"/>
            </a:pPr>
            <a:endParaRPr lang="en-US" sz="1800" dirty="0">
              <a:solidFill>
                <a:srgbClr val="404040"/>
              </a:solidFill>
              <a:latin typeface="Rockwell" panose="02060503020205020403"/>
              <a:ea typeface="Calibri"/>
              <a:cs typeface="Calibri"/>
            </a:endParaRPr>
          </a:p>
          <a:p>
            <a:pPr marL="342900" algn="just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Char char="?"/>
            </a:pPr>
            <a:endParaRPr lang="en-US" sz="1800" dirty="0">
              <a:solidFill>
                <a:srgbClr val="404040"/>
              </a:solidFill>
              <a:latin typeface="Rockwell" panose="02060503020205020403"/>
              <a:ea typeface="Calibri"/>
              <a:cs typeface="Calibri"/>
            </a:endParaRPr>
          </a:p>
        </p:txBody>
      </p:sp>
      <p:sp>
        <p:nvSpPr>
          <p:cNvPr id="1048627" name="Google Shape;721;p37"/>
          <p:cNvSpPr txBox="1"/>
          <p:nvPr/>
        </p:nvSpPr>
        <p:spPr>
          <a:xfrm>
            <a:off x="8243887" y="6156325"/>
            <a:ext cx="58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28" name="Google Shape;722;p37"/>
          <p:cNvSpPr txBox="1"/>
          <p:nvPr/>
        </p:nvSpPr>
        <p:spPr>
          <a:xfrm>
            <a:off x="1943100" y="6156325"/>
            <a:ext cx="876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728;p38"/>
          <p:cNvSpPr txBox="1">
            <a:spLocks noGrp="1"/>
          </p:cNvSpPr>
          <p:nvPr>
            <p:ph type="title"/>
          </p:nvPr>
        </p:nvSpPr>
        <p:spPr>
          <a:xfrm>
            <a:off x="2630184" y="750012"/>
            <a:ext cx="5085858" cy="56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sz="3600" b="1" i="0" u="none" dirty="0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2" name="Google Shape;729;p38"/>
          <p:cNvSpPr txBox="1">
            <a:spLocks noGrp="1"/>
          </p:cNvSpPr>
          <p:nvPr>
            <p:ph type="body" idx="1"/>
          </p:nvPr>
        </p:nvSpPr>
        <p:spPr>
          <a:xfrm>
            <a:off x="702815" y="1464016"/>
            <a:ext cx="7245797" cy="392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The project is in the </a:t>
            </a: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research and planning phase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, analyzing online eye test methods, AI-based vision assessment, and expert verification.</a:t>
            </a:r>
            <a:endParaRPr lang="en-US" sz="1800" dirty="0">
              <a:solidFill>
                <a:srgbClr val="404040"/>
              </a:solidFill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The project aims to develop an </a:t>
            </a: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AI-powered online eye test platform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for lens power detection and expert-verified prescriptions, with future scope for </a:t>
            </a: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teleconsultation and e-commerce integration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US" sz="1800" b="0" i="0" u="none" dirty="0">
              <a:solidFill>
                <a:srgbClr val="000000"/>
              </a:solidFill>
              <a:latin typeface="Rockwell" panose="02060503020205020403"/>
              <a:ea typeface="Calibri"/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D34817">
                  <a:lumMod val="75000"/>
                </a:srgbClr>
              </a:buClr>
              <a:buNone/>
            </a:pPr>
            <a:r>
              <a:rPr lang="en-US" sz="18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Assumption</a:t>
            </a:r>
            <a:endParaRPr lang="en-US" sz="1800" b="1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Online eye tests can accurately estimate lens power within a certain margin.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AI algorithms will analyze test results to provide accurate assessments.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Medical experts will verify prescriptions to ensure accuracy.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90204" pitchFamily="2" charset="2"/>
              <a:buChar char="•"/>
            </a:pP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400050" indent="-285750">
              <a:lnSpc>
                <a:spcPct val="100000"/>
              </a:lnSpc>
              <a:buClr>
                <a:schemeClr val="accent1"/>
              </a:buClr>
              <a:buFont typeface="Arial" panose="020B0604020202090204"/>
              <a:buChar char="•"/>
            </a:pP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400050" indent="-285750">
              <a:buClr>
                <a:schemeClr val="accent1"/>
              </a:buClr>
              <a:buFont typeface="Arial" panose="020B0604020202090204" pitchFamily="2" charset="2"/>
              <a:buChar char="•"/>
            </a:pPr>
            <a:endParaRPr lang="en-US" sz="1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633" name="Google Shape;730;p38"/>
          <p:cNvSpPr txBox="1"/>
          <p:nvPr/>
        </p:nvSpPr>
        <p:spPr>
          <a:xfrm>
            <a:off x="7948612" y="6140450"/>
            <a:ext cx="7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34" name="Google Shape;731;p38"/>
          <p:cNvSpPr txBox="1"/>
          <p:nvPr/>
        </p:nvSpPr>
        <p:spPr>
          <a:xfrm>
            <a:off x="1943100" y="6156325"/>
            <a:ext cx="876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737;p39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8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Social/Environmental Impact</a:t>
            </a:r>
            <a:b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1" i="0" u="none">
              <a:solidFill>
                <a:srgbClr val="1581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8" name="Google Shape;738;p39"/>
          <p:cNvSpPr txBox="1">
            <a:spLocks noGrp="1"/>
          </p:cNvSpPr>
          <p:nvPr>
            <p:ph type="body" idx="1"/>
          </p:nvPr>
        </p:nvSpPr>
        <p:spPr>
          <a:xfrm>
            <a:off x="1496176" y="1999222"/>
            <a:ext cx="6591300" cy="3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90204"/>
              <a:buChar char="•"/>
            </a:pP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Improved Accessibility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– Enables users to take eye tests remotely, reducing dependence on hospitals and clinics.</a:t>
            </a:r>
            <a:endParaRPr lang="en-US" dirty="0"/>
          </a:p>
          <a:p>
            <a:pPr marL="285750" indent="-285750">
              <a:buFont typeface="Arial" panose="020B0604020202090204"/>
              <a:buChar char="•"/>
            </a:pP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Early Detection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– Helps identify vision problems early, encouraging timely medical intervention.</a:t>
            </a:r>
            <a:endParaRPr lang="en-US" dirty="0"/>
          </a:p>
          <a:p>
            <a:pPr marL="285750" indent="-285750">
              <a:buFont typeface="Arial" panose="020B0604020202090204"/>
              <a:buChar char="•"/>
            </a:pP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Cost-Effective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– Provides an affordable alternative to traditional eye checkups and consultations.</a:t>
            </a:r>
            <a:endParaRPr lang="en-US" dirty="0"/>
          </a:p>
          <a:p>
            <a:pPr marL="285750" indent="-285750">
              <a:buFont typeface="Arial" panose="020B0604020202090204"/>
              <a:buChar char="•"/>
            </a:pP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Bridging Healthcare Gaps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– Benefits people in remote areas with limited access to eye specialists.</a:t>
            </a:r>
            <a:endParaRPr lang="en-US" dirty="0"/>
          </a:p>
          <a:p>
            <a:pPr marL="285750" indent="-285750">
              <a:buFont typeface="Arial" panose="020B0604020202090204"/>
              <a:buChar char="•"/>
            </a:pPr>
            <a:r>
              <a:rPr lang="en-US" sz="1800" b="1" dirty="0">
                <a:solidFill>
                  <a:srgbClr val="404040"/>
                </a:solidFill>
                <a:ea typeface="+mn-lt"/>
                <a:cs typeface="+mn-lt"/>
              </a:rPr>
              <a:t>Awareness &amp; Eye Health Monitoring</a:t>
            </a:r>
            <a:r>
              <a:rPr lang="en-US" sz="1800" dirty="0">
                <a:solidFill>
                  <a:srgbClr val="404040"/>
                </a:solidFill>
                <a:ea typeface="+mn-lt"/>
                <a:cs typeface="+mn-lt"/>
              </a:rPr>
              <a:t> – Educates users about vision care and allows them to track their eye health over time.</a:t>
            </a:r>
            <a:endParaRPr lang="en-US" dirty="0"/>
          </a:p>
          <a:p>
            <a:pPr marL="400050" marR="0" lvl="0" indent="-285750" algn="l">
              <a:lnSpc>
                <a:spcPct val="100000"/>
              </a:lnSpc>
              <a:spcAft>
                <a:spcPts val="0"/>
              </a:spcAft>
              <a:buSzPts val="1800"/>
              <a:buFont typeface="Arial" panose="020B0604020202090204" pitchFamily="2" charset="2"/>
              <a:buChar char="•"/>
            </a:pPr>
            <a:endParaRPr lang="en-US"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4000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90204"/>
              <a:buChar char="•"/>
            </a:pPr>
            <a:endParaRPr sz="1800" b="0" i="0" u="none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8639" name="Google Shape;739;p39"/>
          <p:cNvSpPr txBox="1"/>
          <p:nvPr/>
        </p:nvSpPr>
        <p:spPr>
          <a:xfrm>
            <a:off x="7948612" y="6140450"/>
            <a:ext cx="776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</a:fld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640" name="Google Shape;740;p39"/>
          <p:cNvSpPr txBox="1"/>
          <p:nvPr/>
        </p:nvSpPr>
        <p:spPr>
          <a:xfrm>
            <a:off x="1943100" y="6156325"/>
            <a:ext cx="876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lang="en-US" sz="900" b="0" i="0" u="none">
              <a:solidFill>
                <a:srgbClr val="89898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027" y="852754"/>
            <a:ext cx="6911000" cy="482885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OF THE ART WORK 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578" y="2229492"/>
            <a:ext cx="7650737" cy="36817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AI-Powered :</a:t>
            </a:r>
            <a:endParaRPr lang="en-US" dirty="0"/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Autonomous Screening Companies like have developed AI-driven systems capable of autonomously analyzing retinal images to detect conditions such as diabetic retinopathy, age-related macular degeneration, and glaucoma. Their AI Eye Screening System* can assess images and generate reports in under 60 seconds, making it a valuable tool for both clinical and remote setting.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2522" y="565079"/>
            <a:ext cx="2260314" cy="811658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653" y="1809860"/>
            <a:ext cx="2740272" cy="411040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372506" y="1809860"/>
            <a:ext cx="1541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2089" y="5920269"/>
            <a:ext cx="4828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90" y="1979295"/>
            <a:ext cx="5435600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528" y="534256"/>
            <a:ext cx="7352873" cy="1370854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METHODOLOGIES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658" y="1284270"/>
            <a:ext cx="7722657" cy="4626930"/>
          </a:xfrm>
        </p:spPr>
        <p:txBody>
          <a:bodyPr/>
          <a:lstStyle/>
          <a:p>
            <a:pPr marL="114300" indent="0">
              <a:buFont typeface="Arial" panose="020B0604020202090204" pitchFamily="34" charset="0"/>
              <a:buNone/>
            </a:pP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b="1" dirty="0">
                <a:latin typeface="Arial Regular" panose="020B0604020202090204" charset="0"/>
                <a:cs typeface="Arial Regular" panose="020B0604020202090204" charset="0"/>
              </a:rPr>
              <a:t>1. User-Centered Design</a:t>
            </a:r>
            <a:endParaRPr lang="en-US" altLang="en-US" sz="1600" b="1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Interface adapts to user input.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Easy-to-use eye test with decreasing font sizes.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b="1" dirty="0">
                <a:latin typeface="Arial Regular" panose="020B0604020202090204" charset="0"/>
                <a:cs typeface="Arial Regular" panose="020B0604020202090204" charset="0"/>
              </a:rPr>
              <a:t>2. Agile Development</a:t>
            </a:r>
            <a:endParaRPr lang="en-US" altLang="en-US" sz="1600" b="1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Iterative approach with continuous improvements.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Features added phase-wise: UI → Lens logic → Camera/AI.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b="1" dirty="0">
                <a:latin typeface="Arial Regular" panose="020B0604020202090204" charset="0"/>
                <a:cs typeface="Arial Regular" panose="020B0604020202090204" charset="0"/>
              </a:rPr>
              <a:t>3. MVP Strategy</a:t>
            </a:r>
            <a:endParaRPr lang="en-US" altLang="en-US" sz="1600" b="1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Starts with core features like visual tests and power estimation.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Advanced tools like tracking and automation to be added later.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b="1" dirty="0">
                <a:latin typeface="Arial Regular" panose="020B0604020202090204" charset="0"/>
                <a:cs typeface="Arial Regular" panose="020B0604020202090204" charset="0"/>
              </a:rPr>
              <a:t>4. Scientific Lens Power Estimation</a:t>
            </a:r>
            <a:endParaRPr lang="en-US" altLang="en-US" sz="1600" b="1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Uses: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Power (D) = 1 / Focal length (m)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 Regular" panose="020B0604020202090204" charset="0"/>
                <a:cs typeface="Arial Regular" panose="020B0604020202090204" charset="0"/>
              </a:rPr>
              <a:t>Approximates power based on test results and distance.</a:t>
            </a: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  <a:p>
            <a:pPr>
              <a:buFont typeface="Arial" panose="020B0604020202090204" pitchFamily="34" charset="0"/>
              <a:buChar char="•"/>
            </a:pPr>
            <a:endParaRPr lang="en-US" altLang="en-US" sz="1600"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(#)  of 12</a:t>
            </a:r>
            <a:endParaRPr lang="en-US" dirty="0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4264</Words>
  <Application>WPS Presentation</Application>
  <PresentationFormat>On-screen Show (4:3)</PresentationFormat>
  <Paragraphs>166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52" baseType="lpstr">
      <vt:lpstr>Arial</vt:lpstr>
      <vt:lpstr>SimSun</vt:lpstr>
      <vt:lpstr>Wingdings</vt:lpstr>
      <vt:lpstr>Arial</vt:lpstr>
      <vt:lpstr>Century Gothic</vt:lpstr>
      <vt:lpstr>Thonburi</vt:lpstr>
      <vt:lpstr>Noto Sans Symbols</vt:lpstr>
      <vt:lpstr>Calibri</vt:lpstr>
      <vt:lpstr>Helvetica Neue</vt:lpstr>
      <vt:lpstr>Calibri</vt:lpstr>
      <vt:lpstr>Arial</vt:lpstr>
      <vt:lpstr>Rockwell</vt:lpstr>
      <vt:lpstr>Arial,Sans-Serif</vt:lpstr>
      <vt:lpstr>Times New Roman</vt:lpstr>
      <vt:lpstr>Microsoft YaHei</vt:lpstr>
      <vt:lpstr>汉仪旗黑</vt:lpstr>
      <vt:lpstr>Arial Unicode MS</vt:lpstr>
      <vt:lpstr>汉仪书宋二KW</vt:lpstr>
      <vt:lpstr>Calibri Light</vt:lpstr>
      <vt:lpstr>Rockwell Condensed</vt:lpstr>
      <vt:lpstr>苹方-简</vt:lpstr>
      <vt:lpstr>Rockwell</vt:lpstr>
      <vt:lpstr>Rockwell Bold</vt:lpstr>
      <vt:lpstr>Big Caslon</vt:lpstr>
      <vt:lpstr>American Typewriter Regular</vt:lpstr>
      <vt:lpstr>Cambay Devanagari Regular</vt:lpstr>
      <vt:lpstr>Copperplate Regular</vt:lpstr>
      <vt:lpstr>Chakra Petch Regular</vt:lpstr>
      <vt:lpstr>PCMyungjo</vt:lpstr>
      <vt:lpstr>October Devanagari Regular</vt:lpstr>
      <vt:lpstr>Arial Regular</vt:lpstr>
      <vt:lpstr>Rockwell Regular</vt:lpstr>
      <vt:lpstr>Times New Roman Regular</vt:lpstr>
      <vt:lpstr>Times New Roman Italic</vt:lpstr>
      <vt:lpstr>Times New Roman Bold</vt:lpstr>
      <vt:lpstr>Arial Italic</vt:lpstr>
      <vt:lpstr>Arial Bold</vt:lpstr>
      <vt:lpstr>Wisp</vt:lpstr>
      <vt:lpstr>Retrospect</vt:lpstr>
      <vt:lpstr>Wood Type</vt:lpstr>
      <vt:lpstr>PowerPoint 演示文稿</vt:lpstr>
      <vt:lpstr>Overview</vt:lpstr>
      <vt:lpstr>Abstract</vt:lpstr>
      <vt:lpstr>Problem Statement </vt:lpstr>
      <vt:lpstr>Introduction</vt:lpstr>
      <vt:lpstr>Social/Environmental Impact </vt:lpstr>
      <vt:lpstr>STATE OF THE ART WORK </vt:lpstr>
      <vt:lpstr>DESIGN</vt:lpstr>
      <vt:lpstr>METHODOLOGIES</vt:lpstr>
      <vt:lpstr>PowerPoint 演示文稿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RMX3844</dc:creator>
  <cp:lastModifiedBy>dadigamamatha</cp:lastModifiedBy>
  <cp:revision>151</cp:revision>
  <dcterms:created xsi:type="dcterms:W3CDTF">2025-04-24T09:12:59Z</dcterms:created>
  <dcterms:modified xsi:type="dcterms:W3CDTF">2025-04-24T09:12:59Z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C615F9FA30478DEF9B000A68898948A7_43</vt:lpwstr>
  </property>
  <property fmtid="{D5CDD505-2E9C-101B-9397-08002B2CF9AE}" pid="3" name="KSOProductBuildVer">
    <vt:lpwstr>1033-6.12.2.8699</vt:lpwstr>
  </property>
</Properties>
</file>