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753600" cy="7315200"/>
  <p:notesSz cx="6858000" cy="9144000"/>
  <p:embeddedFontLst>
    <p:embeddedFont>
      <p:font typeface="Calibri (MS) Bold" charset="1" panose="020F0702030404030204"/>
      <p:regular r:id="rId22"/>
    </p:embeddedFont>
    <p:embeddedFont>
      <p:font typeface="Arial Bold" charset="1" panose="020B0802020202020204"/>
      <p:regular r:id="rId23"/>
    </p:embeddedFont>
    <p:embeddedFont>
      <p:font typeface="Century Gothic Paneuropean" charset="1" panose="020B0502020202020204"/>
      <p:regular r:id="rId24"/>
    </p:embeddedFont>
    <p:embeddedFont>
      <p:font typeface="Calibri (MS)" charset="1" panose="020F0502020204030204"/>
      <p:regular r:id="rId25"/>
    </p:embeddedFont>
    <p:embeddedFont>
      <p:font typeface="Arial" charset="1" panose="020B0502020202020204"/>
      <p:regular r:id="rId26"/>
    </p:embeddedFont>
    <p:embeddedFont>
      <p:font typeface="Times New Roman Bold" charset="1" panose="02030802070405020303"/>
      <p:regular r:id="rId27"/>
    </p:embeddedFont>
    <p:embeddedFont>
      <p:font typeface="Times New Roman" charset="1" panose="02030502070405020303"/>
      <p:regular r:id="rId28"/>
    </p:embeddedFont>
    <p:embeddedFont>
      <p:font typeface="Century Gothic Paneuropean Bold Italics" charset="1" panose="020B070202020209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Title of the project</a:t>
            </a:r>
          </a:p>
          <a:p>
            <a:r>
              <a:rPr lang="en-US"/>
              <a:t>CSE Dept., SET-Jain University</a:t>
            </a:r>
          </a:p>
          <a:p>
            <a:r>
              <a:rPr lang="en-US"/>
              <a:t>&lt;number&gt;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http://www.realuser.com/published/ScienceBehindPassfaces.pdf"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239">
            <a:off x="951234" y="1855104"/>
            <a:ext cx="7983611" cy="0"/>
          </a:xfrm>
          <a:prstGeom prst="line">
            <a:avLst/>
          </a:prstGeom>
          <a:ln cap="rnd" w="9525">
            <a:solidFill>
              <a:srgbClr val="808080"/>
            </a:solidFill>
            <a:prstDash val="solid"/>
            <a:headEnd type="none" len="sm" w="sm"/>
            <a:tailEnd type="none" len="sm" w="sm"/>
          </a:ln>
        </p:spPr>
      </p:sp>
      <p:grpSp>
        <p:nvGrpSpPr>
          <p:cNvPr name="Group 3" id="3"/>
          <p:cNvGrpSpPr/>
          <p:nvPr/>
        </p:nvGrpSpPr>
        <p:grpSpPr>
          <a:xfrm rot="0">
            <a:off x="2688" y="6827520"/>
            <a:ext cx="9747840" cy="484608"/>
            <a:chOff x="0" y="0"/>
            <a:chExt cx="12997120" cy="646144"/>
          </a:xfrm>
        </p:grpSpPr>
        <p:sp>
          <p:nvSpPr>
            <p:cNvPr name="Freeform 4" id="4"/>
            <p:cNvSpPr/>
            <p:nvPr/>
          </p:nvSpPr>
          <p:spPr>
            <a:xfrm flipH="false" flipV="false" rot="0">
              <a:off x="0" y="0"/>
              <a:ext cx="12997180" cy="646176"/>
            </a:xfrm>
            <a:custGeom>
              <a:avLst/>
              <a:gdLst/>
              <a:ahLst/>
              <a:cxnLst/>
              <a:rect r="r" b="b" t="t" l="l"/>
              <a:pathLst>
                <a:path h="646176" w="12997180">
                  <a:moveTo>
                    <a:pt x="0" y="0"/>
                  </a:moveTo>
                  <a:lnTo>
                    <a:pt x="12997180" y="0"/>
                  </a:lnTo>
                  <a:lnTo>
                    <a:pt x="12997180" y="646176"/>
                  </a:lnTo>
                  <a:lnTo>
                    <a:pt x="0" y="646176"/>
                  </a:lnTo>
                  <a:close/>
                </a:path>
              </a:pathLst>
            </a:custGeom>
            <a:solidFill>
              <a:srgbClr val="BD582C"/>
            </a:solidFill>
          </p:spPr>
        </p:sp>
      </p:grpSp>
      <p:grpSp>
        <p:nvGrpSpPr>
          <p:cNvPr name="Group 5" id="5"/>
          <p:cNvGrpSpPr/>
          <p:nvPr/>
        </p:nvGrpSpPr>
        <p:grpSpPr>
          <a:xfrm rot="0">
            <a:off x="0" y="6756480"/>
            <a:ext cx="9747840" cy="65280"/>
            <a:chOff x="0" y="0"/>
            <a:chExt cx="12997120" cy="87040"/>
          </a:xfrm>
        </p:grpSpPr>
        <p:sp>
          <p:nvSpPr>
            <p:cNvPr name="Freeform 6" id="6"/>
            <p:cNvSpPr/>
            <p:nvPr/>
          </p:nvSpPr>
          <p:spPr>
            <a:xfrm flipH="false" flipV="false" rot="0">
              <a:off x="0" y="0"/>
              <a:ext cx="12997180" cy="86995"/>
            </a:xfrm>
            <a:custGeom>
              <a:avLst/>
              <a:gdLst/>
              <a:ahLst/>
              <a:cxnLst/>
              <a:rect r="r" b="b" t="t" l="l"/>
              <a:pathLst>
                <a:path h="86995" w="12997180">
                  <a:moveTo>
                    <a:pt x="0" y="0"/>
                  </a:moveTo>
                  <a:lnTo>
                    <a:pt x="12997180" y="0"/>
                  </a:lnTo>
                  <a:lnTo>
                    <a:pt x="12997180" y="86995"/>
                  </a:lnTo>
                  <a:lnTo>
                    <a:pt x="0" y="86995"/>
                  </a:lnTo>
                  <a:close/>
                </a:path>
              </a:pathLst>
            </a:custGeom>
            <a:solidFill>
              <a:srgbClr val="E48312"/>
            </a:solidFill>
          </p:spPr>
        </p:sp>
      </p:grpSp>
      <p:sp>
        <p:nvSpPr>
          <p:cNvPr name="AutoShape 7" id="7"/>
          <p:cNvSpPr/>
          <p:nvPr/>
        </p:nvSpPr>
        <p:spPr>
          <a:xfrm rot="4278">
            <a:off x="962370" y="4634496"/>
            <a:ext cx="7910267" cy="0"/>
          </a:xfrm>
          <a:prstGeom prst="line">
            <a:avLst/>
          </a:prstGeom>
          <a:ln cap="rnd" w="9525">
            <a:solidFill>
              <a:srgbClr val="808080"/>
            </a:solidFill>
            <a:prstDash val="solid"/>
            <a:headEnd type="none" len="sm" w="sm"/>
            <a:tailEnd type="none" len="sm" w="sm"/>
          </a:ln>
        </p:spPr>
      </p:sp>
      <p:grpSp>
        <p:nvGrpSpPr>
          <p:cNvPr name="Group 8" id="8"/>
          <p:cNvGrpSpPr/>
          <p:nvPr/>
        </p:nvGrpSpPr>
        <p:grpSpPr>
          <a:xfrm rot="0">
            <a:off x="934656" y="2936832"/>
            <a:ext cx="8439936" cy="516480"/>
            <a:chOff x="0" y="0"/>
            <a:chExt cx="11253248" cy="688640"/>
          </a:xfrm>
        </p:grpSpPr>
        <p:sp>
          <p:nvSpPr>
            <p:cNvPr name="Freeform 9" id="9"/>
            <p:cNvSpPr/>
            <p:nvPr/>
          </p:nvSpPr>
          <p:spPr>
            <a:xfrm flipH="false" flipV="false" rot="0">
              <a:off x="0" y="0"/>
              <a:ext cx="11253248" cy="688640"/>
            </a:xfrm>
            <a:custGeom>
              <a:avLst/>
              <a:gdLst/>
              <a:ahLst/>
              <a:cxnLst/>
              <a:rect r="r" b="b" t="t" l="l"/>
              <a:pathLst>
                <a:path h="688640" w="11253248">
                  <a:moveTo>
                    <a:pt x="0" y="0"/>
                  </a:moveTo>
                  <a:lnTo>
                    <a:pt x="11253248" y="0"/>
                  </a:lnTo>
                  <a:lnTo>
                    <a:pt x="11253248" y="688640"/>
                  </a:lnTo>
                  <a:lnTo>
                    <a:pt x="0" y="688640"/>
                  </a:lnTo>
                  <a:close/>
                </a:path>
              </a:pathLst>
            </a:custGeom>
            <a:solidFill>
              <a:srgbClr val="000000">
                <a:alpha val="0"/>
              </a:srgbClr>
            </a:solidFill>
          </p:spPr>
        </p:sp>
        <p:sp>
          <p:nvSpPr>
            <p:cNvPr name="TextBox 10" id="10"/>
            <p:cNvSpPr txBox="true"/>
            <p:nvPr/>
          </p:nvSpPr>
          <p:spPr>
            <a:xfrm>
              <a:off x="0" y="-28575"/>
              <a:ext cx="11253248" cy="717215"/>
            </a:xfrm>
            <a:prstGeom prst="rect">
              <a:avLst/>
            </a:prstGeom>
          </p:spPr>
          <p:txBody>
            <a:bodyPr anchor="t" rtlCol="false" tIns="0" lIns="0" bIns="0" rIns="0"/>
            <a:lstStyle/>
            <a:p>
              <a:pPr algn="ctr">
                <a:lnSpc>
                  <a:spcPts val="3225"/>
                </a:lnSpc>
              </a:pPr>
              <a:r>
                <a:rPr lang="en-US" b="true" sz="2986" spc="214">
                  <a:solidFill>
                    <a:srgbClr val="420408"/>
                  </a:solidFill>
                  <a:latin typeface="Calibri (MS) Bold"/>
                  <a:ea typeface="Calibri (MS) Bold"/>
                  <a:cs typeface="Calibri (MS) Bold"/>
                  <a:sym typeface="Calibri (MS) Bold"/>
                </a:rPr>
                <a:t>IMAGE BASED AUTHENTICATION</a:t>
              </a:r>
            </a:p>
          </p:txBody>
        </p:sp>
      </p:grpSp>
      <p:grpSp>
        <p:nvGrpSpPr>
          <p:cNvPr name="Group 11" id="11"/>
          <p:cNvGrpSpPr/>
          <p:nvPr/>
        </p:nvGrpSpPr>
        <p:grpSpPr>
          <a:xfrm rot="0">
            <a:off x="2974464" y="4800000"/>
            <a:ext cx="4223616" cy="2146560"/>
            <a:chOff x="0" y="0"/>
            <a:chExt cx="5631488" cy="2862080"/>
          </a:xfrm>
        </p:grpSpPr>
        <p:sp>
          <p:nvSpPr>
            <p:cNvPr name="Freeform 12" id="12"/>
            <p:cNvSpPr/>
            <p:nvPr/>
          </p:nvSpPr>
          <p:spPr>
            <a:xfrm flipH="false" flipV="false" rot="0">
              <a:off x="0" y="0"/>
              <a:ext cx="5631488" cy="2862080"/>
            </a:xfrm>
            <a:custGeom>
              <a:avLst/>
              <a:gdLst/>
              <a:ahLst/>
              <a:cxnLst/>
              <a:rect r="r" b="b" t="t" l="l"/>
              <a:pathLst>
                <a:path h="2862080" w="5631488">
                  <a:moveTo>
                    <a:pt x="0" y="0"/>
                  </a:moveTo>
                  <a:lnTo>
                    <a:pt x="5631488" y="0"/>
                  </a:lnTo>
                  <a:lnTo>
                    <a:pt x="5631488" y="2862080"/>
                  </a:lnTo>
                  <a:lnTo>
                    <a:pt x="0" y="2862080"/>
                  </a:lnTo>
                  <a:close/>
                </a:path>
              </a:pathLst>
            </a:custGeom>
            <a:solidFill>
              <a:srgbClr val="000000">
                <a:alpha val="0"/>
              </a:srgbClr>
            </a:solidFill>
          </p:spPr>
        </p:sp>
        <p:sp>
          <p:nvSpPr>
            <p:cNvPr name="TextBox 13" id="13"/>
            <p:cNvSpPr txBox="true"/>
            <p:nvPr/>
          </p:nvSpPr>
          <p:spPr>
            <a:xfrm>
              <a:off x="0" y="-47625"/>
              <a:ext cx="5631488" cy="2909705"/>
            </a:xfrm>
            <a:prstGeom prst="rect">
              <a:avLst/>
            </a:prstGeom>
          </p:spPr>
          <p:txBody>
            <a:bodyPr anchor="t" rtlCol="false" tIns="0" lIns="0" bIns="0" rIns="0"/>
            <a:lstStyle/>
            <a:p>
              <a:pPr algn="ctr">
                <a:lnSpc>
                  <a:spcPts val="2304"/>
                </a:lnSpc>
              </a:pPr>
              <a:r>
                <a:rPr lang="en-US" sz="1920" b="true">
                  <a:solidFill>
                    <a:srgbClr val="000000"/>
                  </a:solidFill>
                  <a:latin typeface="Arial Bold"/>
                  <a:ea typeface="Arial Bold"/>
                  <a:cs typeface="Arial Bold"/>
                  <a:sym typeface="Arial Bold"/>
                </a:rPr>
                <a:t>Presented By:</a:t>
              </a:r>
            </a:p>
            <a:p>
              <a:pPr algn="ctr">
                <a:lnSpc>
                  <a:spcPts val="2304"/>
                </a:lnSpc>
              </a:pPr>
              <a:r>
                <a:rPr lang="en-US" sz="1920" b="true">
                  <a:solidFill>
                    <a:srgbClr val="000000"/>
                  </a:solidFill>
                  <a:latin typeface="Arial Bold"/>
                  <a:ea typeface="Arial Bold"/>
                  <a:cs typeface="Arial Bold"/>
                  <a:sym typeface="Arial Bold"/>
                </a:rPr>
                <a:t>HARI CHANDAN (22N81A05B9)</a:t>
              </a:r>
            </a:p>
            <a:p>
              <a:pPr algn="ctr">
                <a:lnSpc>
                  <a:spcPts val="2304"/>
                </a:lnSpc>
              </a:pPr>
              <a:r>
                <a:rPr lang="en-US" sz="1920" b="true">
                  <a:solidFill>
                    <a:srgbClr val="000000"/>
                  </a:solidFill>
                  <a:latin typeface="Arial Bold"/>
                  <a:ea typeface="Arial Bold"/>
                  <a:cs typeface="Arial Bold"/>
                  <a:sym typeface="Arial Bold"/>
                </a:rPr>
                <a:t>TIRUPATHI (22N81A05C4)</a:t>
              </a:r>
            </a:p>
            <a:p>
              <a:pPr algn="ctr">
                <a:lnSpc>
                  <a:spcPts val="2304"/>
                </a:lnSpc>
              </a:pPr>
              <a:r>
                <a:rPr lang="en-US" sz="1920" b="true">
                  <a:solidFill>
                    <a:srgbClr val="000000"/>
                  </a:solidFill>
                  <a:latin typeface="Arial Bold"/>
                  <a:ea typeface="Arial Bold"/>
                  <a:cs typeface="Arial Bold"/>
                  <a:sym typeface="Arial Bold"/>
                </a:rPr>
                <a:t>MADHUSUDHAN (22N81A05B7)</a:t>
              </a:r>
            </a:p>
            <a:p>
              <a:pPr algn="ctr">
                <a:lnSpc>
                  <a:spcPts val="2304"/>
                </a:lnSpc>
              </a:pPr>
              <a:r>
                <a:rPr lang="en-US" sz="1920" b="true">
                  <a:solidFill>
                    <a:srgbClr val="000000"/>
                  </a:solidFill>
                  <a:latin typeface="Arial Bold"/>
                  <a:ea typeface="Arial Bold"/>
                  <a:cs typeface="Arial Bold"/>
                  <a:sym typeface="Arial Bold"/>
                </a:rPr>
                <a:t>DESH KUMAR(23N81A0516)</a:t>
              </a:r>
            </a:p>
            <a:p>
              <a:pPr algn="ctr">
                <a:lnSpc>
                  <a:spcPts val="2304"/>
                </a:lnSpc>
              </a:pPr>
              <a:r>
                <a:rPr lang="en-US" sz="1920" b="true">
                  <a:solidFill>
                    <a:srgbClr val="000000"/>
                  </a:solidFill>
                  <a:latin typeface="Arial Bold"/>
                  <a:ea typeface="Arial Bold"/>
                  <a:cs typeface="Arial Bold"/>
                  <a:sym typeface="Arial Bold"/>
                </a:rPr>
                <a:t>RAGHAVENDRA(22N81A05E8) </a:t>
              </a:r>
            </a:p>
            <a:p>
              <a:pPr algn="l">
                <a:lnSpc>
                  <a:spcPts val="2304"/>
                </a:lnSpc>
              </a:pPr>
            </a:p>
          </p:txBody>
        </p:sp>
      </p:grpSp>
      <p:grpSp>
        <p:nvGrpSpPr>
          <p:cNvPr name="Group 14" id="14"/>
          <p:cNvGrpSpPr/>
          <p:nvPr/>
        </p:nvGrpSpPr>
        <p:grpSpPr>
          <a:xfrm rot="0">
            <a:off x="1764480" y="1652352"/>
            <a:ext cx="6296064" cy="1268736"/>
            <a:chOff x="0" y="0"/>
            <a:chExt cx="8394752" cy="1691648"/>
          </a:xfrm>
        </p:grpSpPr>
        <p:sp>
          <p:nvSpPr>
            <p:cNvPr name="Freeform 15" id="15"/>
            <p:cNvSpPr/>
            <p:nvPr/>
          </p:nvSpPr>
          <p:spPr>
            <a:xfrm flipH="false" flipV="false" rot="0">
              <a:off x="0" y="0"/>
              <a:ext cx="8394752" cy="1691648"/>
            </a:xfrm>
            <a:custGeom>
              <a:avLst/>
              <a:gdLst/>
              <a:ahLst/>
              <a:cxnLst/>
              <a:rect r="r" b="b" t="t" l="l"/>
              <a:pathLst>
                <a:path h="1691648" w="8394752">
                  <a:moveTo>
                    <a:pt x="0" y="0"/>
                  </a:moveTo>
                  <a:lnTo>
                    <a:pt x="8394752" y="0"/>
                  </a:lnTo>
                  <a:lnTo>
                    <a:pt x="8394752" y="1691648"/>
                  </a:lnTo>
                  <a:lnTo>
                    <a:pt x="0" y="1691648"/>
                  </a:lnTo>
                  <a:close/>
                </a:path>
              </a:pathLst>
            </a:custGeom>
            <a:solidFill>
              <a:srgbClr val="000000">
                <a:alpha val="0"/>
              </a:srgbClr>
            </a:solidFill>
          </p:spPr>
        </p:sp>
        <p:sp>
          <p:nvSpPr>
            <p:cNvPr name="TextBox 16" id="16"/>
            <p:cNvSpPr txBox="true"/>
            <p:nvPr/>
          </p:nvSpPr>
          <p:spPr>
            <a:xfrm>
              <a:off x="0" y="-47625"/>
              <a:ext cx="8394752" cy="1739273"/>
            </a:xfrm>
            <a:prstGeom prst="rect">
              <a:avLst/>
            </a:prstGeom>
          </p:spPr>
          <p:txBody>
            <a:bodyPr anchor="t" rtlCol="false" tIns="0" lIns="0" bIns="0" rIns="0"/>
            <a:lstStyle/>
            <a:p>
              <a:pPr algn="ctr">
                <a:lnSpc>
                  <a:spcPts val="3071"/>
                </a:lnSpc>
              </a:pPr>
              <a:r>
                <a:rPr lang="en-US" sz="2559" b="true">
                  <a:solidFill>
                    <a:srgbClr val="0070C0"/>
                  </a:solidFill>
                  <a:latin typeface="Calibri (MS) Bold"/>
                  <a:ea typeface="Calibri (MS) Bold"/>
                  <a:cs typeface="Calibri (MS) Bold"/>
                  <a:sym typeface="Calibri (MS) Bold"/>
                </a:rPr>
                <a:t>Mini Project </a:t>
              </a:r>
            </a:p>
            <a:p>
              <a:pPr algn="ctr">
                <a:lnSpc>
                  <a:spcPts val="3071"/>
                </a:lnSpc>
              </a:pPr>
              <a:r>
                <a:rPr lang="en-US" sz="2559" b="true">
                  <a:solidFill>
                    <a:srgbClr val="0070C0"/>
                  </a:solidFill>
                  <a:latin typeface="Calibri (MS) Bold"/>
                  <a:ea typeface="Calibri (MS) Bold"/>
                  <a:cs typeface="Calibri (MS) Bold"/>
                  <a:sym typeface="Calibri (MS) Bold"/>
                </a:rPr>
                <a:t>Review  0</a:t>
              </a:r>
            </a:p>
            <a:p>
              <a:pPr algn="ctr">
                <a:lnSpc>
                  <a:spcPts val="3071"/>
                </a:lnSpc>
              </a:pPr>
              <a:r>
                <a:rPr lang="en-US" sz="2559" b="true">
                  <a:solidFill>
                    <a:srgbClr val="0070C0"/>
                  </a:solidFill>
                  <a:latin typeface="Calibri (MS) Bold"/>
                  <a:ea typeface="Calibri (MS) Bold"/>
                  <a:cs typeface="Calibri (MS) Bold"/>
                  <a:sym typeface="Calibri (MS) Bold"/>
                </a:rPr>
                <a:t> Project Synopsis Presentation</a:t>
              </a:r>
            </a:p>
          </p:txBody>
        </p:sp>
      </p:grpSp>
      <p:grpSp>
        <p:nvGrpSpPr>
          <p:cNvPr name="Group 17" id="17"/>
          <p:cNvGrpSpPr/>
          <p:nvPr/>
        </p:nvGrpSpPr>
        <p:grpSpPr>
          <a:xfrm rot="0">
            <a:off x="406272" y="1222656"/>
            <a:ext cx="9344256" cy="777600"/>
            <a:chOff x="0" y="0"/>
            <a:chExt cx="12459008" cy="1036800"/>
          </a:xfrm>
        </p:grpSpPr>
        <p:sp>
          <p:nvSpPr>
            <p:cNvPr name="Freeform 18" id="18"/>
            <p:cNvSpPr/>
            <p:nvPr/>
          </p:nvSpPr>
          <p:spPr>
            <a:xfrm flipH="false" flipV="false" rot="0">
              <a:off x="0" y="0"/>
              <a:ext cx="12459008" cy="1036800"/>
            </a:xfrm>
            <a:custGeom>
              <a:avLst/>
              <a:gdLst/>
              <a:ahLst/>
              <a:cxnLst/>
              <a:rect r="r" b="b" t="t" l="l"/>
              <a:pathLst>
                <a:path h="1036800" w="12459008">
                  <a:moveTo>
                    <a:pt x="0" y="0"/>
                  </a:moveTo>
                  <a:lnTo>
                    <a:pt x="12459008" y="0"/>
                  </a:lnTo>
                  <a:lnTo>
                    <a:pt x="12459008" y="1036800"/>
                  </a:lnTo>
                  <a:lnTo>
                    <a:pt x="0" y="1036800"/>
                  </a:lnTo>
                  <a:close/>
                </a:path>
              </a:pathLst>
            </a:custGeom>
            <a:solidFill>
              <a:srgbClr val="000000">
                <a:alpha val="0"/>
              </a:srgbClr>
            </a:solidFill>
          </p:spPr>
        </p:sp>
        <p:sp>
          <p:nvSpPr>
            <p:cNvPr name="TextBox 19" id="19"/>
            <p:cNvSpPr txBox="true"/>
            <p:nvPr/>
          </p:nvSpPr>
          <p:spPr>
            <a:xfrm>
              <a:off x="0" y="-57150"/>
              <a:ext cx="12459008" cy="1093950"/>
            </a:xfrm>
            <a:prstGeom prst="rect">
              <a:avLst/>
            </a:prstGeom>
          </p:spPr>
          <p:txBody>
            <a:bodyPr anchor="t" rtlCol="false" tIns="0" lIns="0" bIns="0" rIns="0"/>
            <a:lstStyle/>
            <a:p>
              <a:pPr algn="ctr">
                <a:lnSpc>
                  <a:spcPts val="3583"/>
                </a:lnSpc>
              </a:pPr>
              <a:r>
                <a:rPr lang="en-US" sz="2986" b="true">
                  <a:solidFill>
                    <a:srgbClr val="0D0D47"/>
                  </a:solidFill>
                  <a:latin typeface="Calibri (MS) Bold"/>
                  <a:ea typeface="Calibri (MS) Bold"/>
                  <a:cs typeface="Calibri (MS) Bold"/>
                  <a:sym typeface="Calibri (MS) Bold"/>
                </a:rPr>
                <a:t>Department of Computer Science and Engineering</a:t>
              </a:r>
            </a:p>
            <a:p>
              <a:pPr algn="ctr">
                <a:lnSpc>
                  <a:spcPts val="3583"/>
                </a:lnSpc>
              </a:pPr>
            </a:p>
          </p:txBody>
        </p:sp>
      </p:grpSp>
      <p:grpSp>
        <p:nvGrpSpPr>
          <p:cNvPr name="Group 20" id="20"/>
          <p:cNvGrpSpPr/>
          <p:nvPr/>
        </p:nvGrpSpPr>
        <p:grpSpPr>
          <a:xfrm rot="0">
            <a:off x="1938048" y="3534336"/>
            <a:ext cx="6296064" cy="1396608"/>
            <a:chOff x="0" y="0"/>
            <a:chExt cx="8394752" cy="1862144"/>
          </a:xfrm>
        </p:grpSpPr>
        <p:sp>
          <p:nvSpPr>
            <p:cNvPr name="Freeform 21" id="21"/>
            <p:cNvSpPr/>
            <p:nvPr/>
          </p:nvSpPr>
          <p:spPr>
            <a:xfrm flipH="false" flipV="false" rot="0">
              <a:off x="0" y="0"/>
              <a:ext cx="8394752" cy="1862144"/>
            </a:xfrm>
            <a:custGeom>
              <a:avLst/>
              <a:gdLst/>
              <a:ahLst/>
              <a:cxnLst/>
              <a:rect r="r" b="b" t="t" l="l"/>
              <a:pathLst>
                <a:path h="1862144" w="8394752">
                  <a:moveTo>
                    <a:pt x="0" y="0"/>
                  </a:moveTo>
                  <a:lnTo>
                    <a:pt x="8394752" y="0"/>
                  </a:lnTo>
                  <a:lnTo>
                    <a:pt x="8394752" y="1862144"/>
                  </a:lnTo>
                  <a:lnTo>
                    <a:pt x="0" y="1862144"/>
                  </a:lnTo>
                  <a:close/>
                </a:path>
              </a:pathLst>
            </a:custGeom>
            <a:solidFill>
              <a:srgbClr val="000000">
                <a:alpha val="0"/>
              </a:srgbClr>
            </a:solidFill>
          </p:spPr>
        </p:sp>
        <p:sp>
          <p:nvSpPr>
            <p:cNvPr name="TextBox 22" id="22"/>
            <p:cNvSpPr txBox="true"/>
            <p:nvPr/>
          </p:nvSpPr>
          <p:spPr>
            <a:xfrm>
              <a:off x="0" y="-47625"/>
              <a:ext cx="8394752" cy="1909769"/>
            </a:xfrm>
            <a:prstGeom prst="rect">
              <a:avLst/>
            </a:prstGeom>
          </p:spPr>
          <p:txBody>
            <a:bodyPr anchor="t" rtlCol="false" tIns="0" lIns="0" bIns="0" rIns="0"/>
            <a:lstStyle/>
            <a:p>
              <a:pPr algn="ctr">
                <a:lnSpc>
                  <a:spcPts val="2560"/>
                </a:lnSpc>
              </a:pPr>
              <a:r>
                <a:rPr lang="en-US" sz="2133" b="true">
                  <a:solidFill>
                    <a:srgbClr val="003217"/>
                  </a:solidFill>
                  <a:latin typeface="Calibri (MS) Bold"/>
                  <a:ea typeface="Calibri (MS) Bold"/>
                  <a:cs typeface="Calibri (MS) Bold"/>
                  <a:sym typeface="Calibri (MS) Bold"/>
                </a:rPr>
                <a:t>Under the Supervision</a:t>
              </a:r>
            </a:p>
            <a:p>
              <a:pPr algn="ctr">
                <a:lnSpc>
                  <a:spcPts val="2560"/>
                </a:lnSpc>
              </a:pPr>
              <a:r>
                <a:rPr lang="en-US" sz="2133" b="true">
                  <a:solidFill>
                    <a:srgbClr val="003217"/>
                  </a:solidFill>
                  <a:latin typeface="Calibri (MS) Bold"/>
                  <a:ea typeface="Calibri (MS) Bold"/>
                  <a:cs typeface="Calibri (MS) Bold"/>
                  <a:sym typeface="Calibri (MS) Bold"/>
                </a:rPr>
                <a:t> Dr./Prof. Mamatha Reddy,</a:t>
              </a:r>
            </a:p>
            <a:p>
              <a:pPr algn="ctr">
                <a:lnSpc>
                  <a:spcPts val="2560"/>
                </a:lnSpc>
              </a:pPr>
              <a:r>
                <a:rPr lang="en-US" sz="2133" b="true">
                  <a:solidFill>
                    <a:srgbClr val="003217"/>
                  </a:solidFill>
                  <a:latin typeface="Calibri (MS) Bold"/>
                  <a:ea typeface="Calibri (MS) Bold"/>
                  <a:cs typeface="Calibri (MS) Bold"/>
                  <a:sym typeface="Calibri (MS) Bold"/>
                </a:rPr>
                <a:t> Assistant professor (M.tech)</a:t>
              </a:r>
            </a:p>
            <a:p>
              <a:pPr algn="ctr">
                <a:lnSpc>
                  <a:spcPts val="2560"/>
                </a:lnSpc>
              </a:pPr>
            </a:p>
          </p:txBody>
        </p:sp>
      </p:grpSp>
      <p:grpSp>
        <p:nvGrpSpPr>
          <p:cNvPr name="Group 23" id="23"/>
          <p:cNvGrpSpPr/>
          <p:nvPr/>
        </p:nvGrpSpPr>
        <p:grpSpPr>
          <a:xfrm rot="0">
            <a:off x="451968" y="4831104"/>
            <a:ext cx="620160" cy="386304"/>
            <a:chOff x="0" y="0"/>
            <a:chExt cx="826880" cy="515072"/>
          </a:xfrm>
        </p:grpSpPr>
        <p:sp>
          <p:nvSpPr>
            <p:cNvPr name="Freeform 24" id="24"/>
            <p:cNvSpPr/>
            <p:nvPr/>
          </p:nvSpPr>
          <p:spPr>
            <a:xfrm flipH="false" flipV="false" rot="0">
              <a:off x="0" y="0"/>
              <a:ext cx="826880" cy="515072"/>
            </a:xfrm>
            <a:custGeom>
              <a:avLst/>
              <a:gdLst/>
              <a:ahLst/>
              <a:cxnLst/>
              <a:rect r="r" b="b" t="t" l="l"/>
              <a:pathLst>
                <a:path h="515072" w="826880">
                  <a:moveTo>
                    <a:pt x="0" y="0"/>
                  </a:moveTo>
                  <a:lnTo>
                    <a:pt x="826880" y="0"/>
                  </a:lnTo>
                  <a:lnTo>
                    <a:pt x="826880" y="515072"/>
                  </a:lnTo>
                  <a:lnTo>
                    <a:pt x="0" y="515072"/>
                  </a:lnTo>
                  <a:close/>
                </a:path>
              </a:pathLst>
            </a:custGeom>
            <a:solidFill>
              <a:srgbClr val="000000">
                <a:alpha val="0"/>
              </a:srgbClr>
            </a:solidFill>
          </p:spPr>
        </p:sp>
        <p:sp>
          <p:nvSpPr>
            <p:cNvPr name="TextBox 25" id="25"/>
            <p:cNvSpPr txBox="true"/>
            <p:nvPr/>
          </p:nvSpPr>
          <p:spPr>
            <a:xfrm>
              <a:off x="0" y="0"/>
              <a:ext cx="826880" cy="515072"/>
            </a:xfrm>
            <a:prstGeom prst="rect">
              <a:avLst/>
            </a:prstGeom>
          </p:spPr>
          <p:txBody>
            <a:bodyPr anchor="ctr" rtlCol="false" tIns="0" lIns="0" bIns="0" rIns="0"/>
            <a:lstStyle/>
            <a:p>
              <a:pPr algn="r">
                <a:lnSpc>
                  <a:spcPts val="2560"/>
                </a:lnSpc>
              </a:pPr>
              <a:r>
                <a:rPr lang="en-US" sz="2133">
                  <a:solidFill>
                    <a:srgbClr val="FEFFFF"/>
                  </a:solidFill>
                  <a:latin typeface="Century Gothic Paneuropean"/>
                  <a:ea typeface="Century Gothic Paneuropean"/>
                  <a:cs typeface="Century Gothic Paneuropean"/>
                  <a:sym typeface="Century Gothic Paneuropean"/>
                </a:rPr>
                <a:t>&lt;number&gt;</a:t>
              </a:r>
            </a:p>
          </p:txBody>
        </p:sp>
      </p:grpSp>
      <p:sp>
        <p:nvSpPr>
          <p:cNvPr name="Freeform 26" id="26"/>
          <p:cNvSpPr/>
          <p:nvPr/>
        </p:nvSpPr>
        <p:spPr>
          <a:xfrm flipH="false" flipV="false" rot="0">
            <a:off x="1727232" y="409728"/>
            <a:ext cx="6333312" cy="761472"/>
          </a:xfrm>
          <a:custGeom>
            <a:avLst/>
            <a:gdLst/>
            <a:ahLst/>
            <a:cxnLst/>
            <a:rect r="r" b="b" t="t" l="l"/>
            <a:pathLst>
              <a:path h="761472" w="6333312">
                <a:moveTo>
                  <a:pt x="0" y="0"/>
                </a:moveTo>
                <a:lnTo>
                  <a:pt x="6333312" y="0"/>
                </a:lnTo>
                <a:lnTo>
                  <a:pt x="6333312" y="761472"/>
                </a:lnTo>
                <a:lnTo>
                  <a:pt x="0" y="761472"/>
                </a:lnTo>
                <a:lnTo>
                  <a:pt x="0" y="0"/>
                </a:lnTo>
                <a:close/>
              </a:path>
            </a:pathLst>
          </a:custGeom>
          <a:blipFill>
            <a:blip r:embed="rId3"/>
            <a:stretch>
              <a:fillRect l="0" t="-6944" r="0" b="-6944"/>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49152" y="0"/>
            <a:ext cx="3121152" cy="1365888"/>
            <a:chOff x="0" y="0"/>
            <a:chExt cx="4161536" cy="1821184"/>
          </a:xfrm>
        </p:grpSpPr>
        <p:sp>
          <p:nvSpPr>
            <p:cNvPr name="Freeform 7" id="7"/>
            <p:cNvSpPr/>
            <p:nvPr/>
          </p:nvSpPr>
          <p:spPr>
            <a:xfrm flipH="false" flipV="false" rot="0">
              <a:off x="0" y="0"/>
              <a:ext cx="4161536" cy="1821184"/>
            </a:xfrm>
            <a:custGeom>
              <a:avLst/>
              <a:gdLst/>
              <a:ahLst/>
              <a:cxnLst/>
              <a:rect r="r" b="b" t="t" l="l"/>
              <a:pathLst>
                <a:path h="1821184" w="4161536">
                  <a:moveTo>
                    <a:pt x="0" y="0"/>
                  </a:moveTo>
                  <a:lnTo>
                    <a:pt x="4161536" y="0"/>
                  </a:lnTo>
                  <a:lnTo>
                    <a:pt x="4161536" y="1821184"/>
                  </a:lnTo>
                  <a:lnTo>
                    <a:pt x="0" y="1821184"/>
                  </a:lnTo>
                  <a:close/>
                </a:path>
              </a:pathLst>
            </a:custGeom>
            <a:solidFill>
              <a:srgbClr val="000000">
                <a:alpha val="0"/>
              </a:srgbClr>
            </a:solidFill>
          </p:spPr>
        </p:sp>
        <p:sp>
          <p:nvSpPr>
            <p:cNvPr name="TextBox 8" id="8"/>
            <p:cNvSpPr txBox="true"/>
            <p:nvPr/>
          </p:nvSpPr>
          <p:spPr>
            <a:xfrm>
              <a:off x="0" y="-85725"/>
              <a:ext cx="4161536" cy="1906909"/>
            </a:xfrm>
            <a:prstGeom prst="rect">
              <a:avLst/>
            </a:prstGeom>
          </p:spPr>
          <p:txBody>
            <a:bodyPr anchor="ctr" rtlCol="false" tIns="0" lIns="0" bIns="0" rIns="0"/>
            <a:lstStyle/>
            <a:p>
              <a:pPr algn="ctr">
                <a:lnSpc>
                  <a:spcPts val="5376"/>
                </a:lnSpc>
              </a:pPr>
              <a:r>
                <a:rPr lang="en-US" b="true" sz="4480" u="sng">
                  <a:solidFill>
                    <a:srgbClr val="000000"/>
                  </a:solidFill>
                  <a:latin typeface="Arial Bold"/>
                  <a:ea typeface="Arial Bold"/>
                  <a:cs typeface="Arial Bold"/>
                  <a:sym typeface="Arial Bold"/>
                </a:rPr>
                <a:t>Flow chart</a:t>
              </a:r>
            </a:p>
          </p:txBody>
        </p:sp>
      </p:grpSp>
      <p:sp>
        <p:nvSpPr>
          <p:cNvPr name="Freeform 9" id="9"/>
          <p:cNvSpPr/>
          <p:nvPr/>
        </p:nvSpPr>
        <p:spPr>
          <a:xfrm flipH="false" flipV="false" rot="0">
            <a:off x="3072000" y="0"/>
            <a:ext cx="6131380" cy="7315200"/>
          </a:xfrm>
          <a:custGeom>
            <a:avLst/>
            <a:gdLst/>
            <a:ahLst/>
            <a:cxnLst/>
            <a:rect r="r" b="b" t="t" l="l"/>
            <a:pathLst>
              <a:path h="7315200" w="6131380">
                <a:moveTo>
                  <a:pt x="0" y="0"/>
                </a:moveTo>
                <a:lnTo>
                  <a:pt x="6131380" y="0"/>
                </a:lnTo>
                <a:lnTo>
                  <a:pt x="6131380" y="7315200"/>
                </a:lnTo>
                <a:lnTo>
                  <a:pt x="0" y="7315200"/>
                </a:lnTo>
                <a:lnTo>
                  <a:pt x="0" y="0"/>
                </a:lnTo>
                <a:close/>
              </a:path>
            </a:pathLst>
          </a:custGeom>
          <a:blipFill>
            <a:blip r:embed="rId3"/>
            <a:stretch>
              <a:fillRect l="-8819" t="0" r="0" b="-9548"/>
            </a:stretch>
          </a:blipFill>
        </p:spPr>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92000" y="1536000"/>
            <a:ext cx="2880000" cy="2145408"/>
            <a:chOff x="0" y="0"/>
            <a:chExt cx="3840000" cy="2860544"/>
          </a:xfrm>
        </p:grpSpPr>
        <p:sp>
          <p:nvSpPr>
            <p:cNvPr name="Freeform 7" id="7"/>
            <p:cNvSpPr/>
            <p:nvPr/>
          </p:nvSpPr>
          <p:spPr>
            <a:xfrm flipH="false" flipV="false" rot="0">
              <a:off x="0" y="0"/>
              <a:ext cx="3840000" cy="2860544"/>
            </a:xfrm>
            <a:custGeom>
              <a:avLst/>
              <a:gdLst/>
              <a:ahLst/>
              <a:cxnLst/>
              <a:rect r="r" b="b" t="t" l="l"/>
              <a:pathLst>
                <a:path h="2860544" w="3840000">
                  <a:moveTo>
                    <a:pt x="0" y="0"/>
                  </a:moveTo>
                  <a:lnTo>
                    <a:pt x="3840000" y="0"/>
                  </a:lnTo>
                  <a:lnTo>
                    <a:pt x="3840000" y="2860544"/>
                  </a:lnTo>
                  <a:lnTo>
                    <a:pt x="0" y="2860544"/>
                  </a:lnTo>
                  <a:close/>
                </a:path>
              </a:pathLst>
            </a:custGeom>
            <a:solidFill>
              <a:srgbClr val="000000">
                <a:alpha val="0"/>
              </a:srgbClr>
            </a:solidFill>
          </p:spPr>
        </p:sp>
        <p:sp>
          <p:nvSpPr>
            <p:cNvPr name="TextBox 8" id="8"/>
            <p:cNvSpPr txBox="true"/>
            <p:nvPr/>
          </p:nvSpPr>
          <p:spPr>
            <a:xfrm>
              <a:off x="0" y="-95250"/>
              <a:ext cx="3840000" cy="2955794"/>
            </a:xfrm>
            <a:prstGeom prst="rect">
              <a:avLst/>
            </a:prstGeom>
          </p:spPr>
          <p:txBody>
            <a:bodyPr anchor="ctr" rtlCol="false" tIns="0" lIns="0" bIns="0" rIns="0"/>
            <a:lstStyle/>
            <a:p>
              <a:pPr algn="ctr">
                <a:lnSpc>
                  <a:spcPts val="5631"/>
                </a:lnSpc>
              </a:pPr>
              <a:r>
                <a:rPr lang="en-US" b="true" sz="4693" u="sng">
                  <a:solidFill>
                    <a:srgbClr val="000000"/>
                  </a:solidFill>
                  <a:latin typeface="Arial Bold"/>
                  <a:ea typeface="Arial Bold"/>
                  <a:cs typeface="Arial Bold"/>
                  <a:sym typeface="Arial Bold"/>
                </a:rPr>
                <a:t>UML DIAGRAM</a:t>
              </a:r>
            </a:p>
          </p:txBody>
        </p:sp>
      </p:grpSp>
      <p:sp>
        <p:nvSpPr>
          <p:cNvPr name="Freeform 9" id="9"/>
          <p:cNvSpPr/>
          <p:nvPr/>
        </p:nvSpPr>
        <p:spPr>
          <a:xfrm flipH="false" flipV="false" rot="0">
            <a:off x="4876800" y="0"/>
            <a:ext cx="3116700" cy="7730119"/>
          </a:xfrm>
          <a:custGeom>
            <a:avLst/>
            <a:gdLst/>
            <a:ahLst/>
            <a:cxnLst/>
            <a:rect r="r" b="b" t="t" l="l"/>
            <a:pathLst>
              <a:path h="7730119" w="3116700">
                <a:moveTo>
                  <a:pt x="0" y="0"/>
                </a:moveTo>
                <a:lnTo>
                  <a:pt x="3116700" y="0"/>
                </a:lnTo>
                <a:lnTo>
                  <a:pt x="3116700" y="7730119"/>
                </a:lnTo>
                <a:lnTo>
                  <a:pt x="0" y="7730119"/>
                </a:lnTo>
                <a:lnTo>
                  <a:pt x="0" y="0"/>
                </a:lnTo>
                <a:close/>
              </a:path>
            </a:pathLst>
          </a:custGeom>
          <a:blipFill>
            <a:blip r:embed="rId3"/>
            <a:stretch>
              <a:fillRect l="0" t="-3304" r="0" b="-5631"/>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788288" y="611328"/>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References</a:t>
              </a:r>
            </a:p>
          </p:txBody>
        </p:sp>
      </p:grpSp>
      <p:grpSp>
        <p:nvGrpSpPr>
          <p:cNvPr name="Group 9" id="9"/>
          <p:cNvGrpSpPr/>
          <p:nvPr/>
        </p:nvGrpSpPr>
        <p:grpSpPr>
          <a:xfrm rot="0">
            <a:off x="1016064" y="1544832"/>
            <a:ext cx="7815936" cy="4599168"/>
            <a:chOff x="0" y="0"/>
            <a:chExt cx="10421248" cy="6132224"/>
          </a:xfrm>
        </p:grpSpPr>
        <p:sp>
          <p:nvSpPr>
            <p:cNvPr name="Freeform 10" id="10"/>
            <p:cNvSpPr/>
            <p:nvPr/>
          </p:nvSpPr>
          <p:spPr>
            <a:xfrm flipH="false" flipV="false" rot="0">
              <a:off x="0" y="0"/>
              <a:ext cx="10421248" cy="6132224"/>
            </a:xfrm>
            <a:custGeom>
              <a:avLst/>
              <a:gdLst/>
              <a:ahLst/>
              <a:cxnLst/>
              <a:rect r="r" b="b" t="t" l="l"/>
              <a:pathLst>
                <a:path h="6132224" w="10421248">
                  <a:moveTo>
                    <a:pt x="0" y="0"/>
                  </a:moveTo>
                  <a:lnTo>
                    <a:pt x="10421248" y="0"/>
                  </a:lnTo>
                  <a:lnTo>
                    <a:pt x="10421248" y="6132224"/>
                  </a:lnTo>
                  <a:lnTo>
                    <a:pt x="0" y="6132224"/>
                  </a:lnTo>
                  <a:close/>
                </a:path>
              </a:pathLst>
            </a:custGeom>
            <a:solidFill>
              <a:srgbClr val="000000">
                <a:alpha val="0"/>
              </a:srgbClr>
            </a:solidFill>
          </p:spPr>
        </p:sp>
        <p:sp>
          <p:nvSpPr>
            <p:cNvPr name="TextBox 11" id="11"/>
            <p:cNvSpPr txBox="true"/>
            <p:nvPr/>
          </p:nvSpPr>
          <p:spPr>
            <a:xfrm>
              <a:off x="0" y="-47625"/>
              <a:ext cx="10421248" cy="6179849"/>
            </a:xfrm>
            <a:prstGeom prst="rect">
              <a:avLst/>
            </a:prstGeom>
          </p:spPr>
          <p:txBody>
            <a:bodyPr anchor="t" rtlCol="false" tIns="0" lIns="0" bIns="0" rIns="0"/>
            <a:lstStyle/>
            <a:p>
              <a:pPr algn="just" marL="247091" indent="-123546" lvl="1">
                <a:lnSpc>
                  <a:spcPts val="2304"/>
                </a:lnSpc>
                <a:buFont typeface="Arial"/>
                <a:buChar char="•"/>
              </a:pPr>
              <a:r>
                <a:rPr lang="en-US" sz="1920">
                  <a:solidFill>
                    <a:srgbClr val="404040"/>
                  </a:solidFill>
                  <a:latin typeface="Calibri (MS)"/>
                  <a:ea typeface="Calibri (MS)"/>
                  <a:cs typeface="Calibri (MS)"/>
                  <a:sym typeface="Calibri (MS)"/>
                </a:rPr>
                <a:t> R. Biddle, S. Chiasson, and P. C. van Oorschot, “Graphical passwords: Learning from the first twelve years,” ACM Comput. Surveys, vol. 44, no. 4, 2012.</a:t>
              </a:r>
            </a:p>
            <a:p>
              <a:pPr algn="just" marL="247091" indent="-123546" lvl="1">
                <a:lnSpc>
                  <a:spcPts val="2304"/>
                </a:lnSpc>
                <a:buFont typeface="Arial"/>
                <a:buChar char="•"/>
              </a:pPr>
              <a:r>
                <a:rPr lang="en-US" sz="1920">
                  <a:solidFill>
                    <a:srgbClr val="404040"/>
                  </a:solidFill>
                  <a:latin typeface="Calibri (MS)"/>
                  <a:ea typeface="Calibri (MS)"/>
                  <a:cs typeface="Calibri (MS)"/>
                  <a:sym typeface="Calibri (MS)"/>
                </a:rPr>
                <a:t> The Science Behind Pass Faces [Online]. Available: </a:t>
              </a:r>
              <a:r>
                <a:rPr lang="en-US" sz="1920" u="sng">
                  <a:solidFill>
                    <a:srgbClr val="CC9900"/>
                  </a:solidFill>
                  <a:latin typeface="Calibri (MS)"/>
                  <a:ea typeface="Calibri (MS)"/>
                  <a:cs typeface="Calibri (MS)"/>
                  <a:sym typeface="Calibri (MS)"/>
                  <a:hlinkClick r:id="rId3" tooltip="http://www.realuser.com/published/ScienceBehindPassfaces.pdf"/>
                </a:rPr>
                <a:t>http://www.realuser.com/published/ScienceBehindPassfaces.pdf</a:t>
              </a:r>
            </a:p>
          </p:txBody>
        </p:sp>
      </p:grpSp>
      <p:grpSp>
        <p:nvGrpSpPr>
          <p:cNvPr name="Group 12" id="12"/>
          <p:cNvGrpSpPr/>
          <p:nvPr/>
        </p:nvGrpSpPr>
        <p:grpSpPr>
          <a:xfrm rot="0">
            <a:off x="2072832" y="6510720"/>
            <a:ext cx="1012992" cy="391680"/>
            <a:chOff x="0" y="0"/>
            <a:chExt cx="1350656" cy="522240"/>
          </a:xfrm>
        </p:grpSpPr>
        <p:sp>
          <p:nvSpPr>
            <p:cNvPr name="Freeform 13" id="13"/>
            <p:cNvSpPr/>
            <p:nvPr/>
          </p:nvSpPr>
          <p:spPr>
            <a:xfrm flipH="false" flipV="false" rot="0">
              <a:off x="0" y="0"/>
              <a:ext cx="1350656" cy="522240"/>
            </a:xfrm>
            <a:custGeom>
              <a:avLst/>
              <a:gdLst/>
              <a:ahLst/>
              <a:cxnLst/>
              <a:rect r="r" b="b" t="t" l="l"/>
              <a:pathLst>
                <a:path h="522240" w="1350656">
                  <a:moveTo>
                    <a:pt x="0" y="0"/>
                  </a:moveTo>
                  <a:lnTo>
                    <a:pt x="1350656" y="0"/>
                  </a:lnTo>
                  <a:lnTo>
                    <a:pt x="1350656" y="522240"/>
                  </a:lnTo>
                  <a:lnTo>
                    <a:pt x="0" y="522240"/>
                  </a:lnTo>
                  <a:close/>
                </a:path>
              </a:pathLst>
            </a:custGeom>
            <a:solidFill>
              <a:srgbClr val="000000">
                <a:alpha val="0"/>
              </a:srgbClr>
            </a:solidFill>
          </p:spPr>
        </p:sp>
        <p:sp>
          <p:nvSpPr>
            <p:cNvPr name="TextBox 14" id="14"/>
            <p:cNvSpPr txBox="true"/>
            <p:nvPr/>
          </p:nvSpPr>
          <p:spPr>
            <a:xfrm>
              <a:off x="0" y="-9525"/>
              <a:ext cx="1350656"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grpSp>
        <p:nvGrpSpPr>
          <p:cNvPr name="Group 15" id="15"/>
          <p:cNvGrpSpPr/>
          <p:nvPr/>
        </p:nvGrpSpPr>
        <p:grpSpPr>
          <a:xfrm rot="0">
            <a:off x="8478336" y="6549888"/>
            <a:ext cx="825216" cy="386304"/>
            <a:chOff x="0" y="0"/>
            <a:chExt cx="1100288" cy="515072"/>
          </a:xfrm>
        </p:grpSpPr>
        <p:sp>
          <p:nvSpPr>
            <p:cNvPr name="Freeform 16" id="16"/>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7" id="17"/>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spTree>
  </p:cSld>
  <p:clrMapOvr>
    <a:masterClrMapping/>
  </p:clrMapOvr>
  <p:transition spd="fast">
    <p:fade/>
  </p:transition>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840960" y="1728000"/>
            <a:ext cx="7028352" cy="4026240"/>
            <a:chOff x="0" y="0"/>
            <a:chExt cx="9371136" cy="5368320"/>
          </a:xfrm>
        </p:grpSpPr>
        <p:sp>
          <p:nvSpPr>
            <p:cNvPr name="Freeform 7" id="7"/>
            <p:cNvSpPr/>
            <p:nvPr/>
          </p:nvSpPr>
          <p:spPr>
            <a:xfrm flipH="false" flipV="false" rot="0">
              <a:off x="0" y="0"/>
              <a:ext cx="9371136" cy="5368320"/>
            </a:xfrm>
            <a:custGeom>
              <a:avLst/>
              <a:gdLst/>
              <a:ahLst/>
              <a:cxnLst/>
              <a:rect r="r" b="b" t="t" l="l"/>
              <a:pathLst>
                <a:path h="5368320" w="9371136">
                  <a:moveTo>
                    <a:pt x="0" y="0"/>
                  </a:moveTo>
                  <a:lnTo>
                    <a:pt x="9371136" y="0"/>
                  </a:lnTo>
                  <a:lnTo>
                    <a:pt x="9371136" y="5368320"/>
                  </a:lnTo>
                  <a:lnTo>
                    <a:pt x="0" y="5368320"/>
                  </a:lnTo>
                  <a:close/>
                </a:path>
              </a:pathLst>
            </a:custGeom>
            <a:solidFill>
              <a:srgbClr val="000000">
                <a:alpha val="0"/>
              </a:srgbClr>
            </a:solidFill>
          </p:spPr>
        </p:sp>
        <p:sp>
          <p:nvSpPr>
            <p:cNvPr name="TextBox 8" id="8"/>
            <p:cNvSpPr txBox="true"/>
            <p:nvPr/>
          </p:nvSpPr>
          <p:spPr>
            <a:xfrm>
              <a:off x="0" y="0"/>
              <a:ext cx="9371136" cy="5368320"/>
            </a:xfrm>
            <a:prstGeom prst="rect">
              <a:avLst/>
            </a:prstGeom>
          </p:spPr>
          <p:txBody>
            <a:bodyPr anchor="t" rtlCol="false" tIns="0" lIns="0" bIns="0" rIns="0"/>
            <a:lstStyle/>
            <a:p>
              <a:pPr algn="ctr">
                <a:lnSpc>
                  <a:spcPts val="4608"/>
                </a:lnSpc>
              </a:pPr>
            </a:p>
            <a:p>
              <a:pPr algn="ctr">
                <a:lnSpc>
                  <a:spcPts val="4608"/>
                </a:lnSpc>
              </a:pPr>
              <a:r>
                <a:rPr lang="en-US" b="true" sz="3840" i="true">
                  <a:solidFill>
                    <a:srgbClr val="404040"/>
                  </a:solidFill>
                  <a:latin typeface="Century Gothic Paneuropean Bold Italics"/>
                  <a:ea typeface="Century Gothic Paneuropean Bold Italics"/>
                  <a:cs typeface="Century Gothic Paneuropean Bold Italics"/>
                  <a:sym typeface="Century Gothic Paneuropean Bold Italics"/>
                </a:rPr>
                <a:t>THANK YOU</a:t>
              </a:r>
            </a:p>
          </p:txBody>
        </p:sp>
      </p:grpSp>
      <p:grpSp>
        <p:nvGrpSpPr>
          <p:cNvPr name="Group 9" id="9"/>
          <p:cNvGrpSpPr/>
          <p:nvPr/>
        </p:nvGrpSpPr>
        <p:grpSpPr>
          <a:xfrm rot="0">
            <a:off x="2072832" y="6510720"/>
            <a:ext cx="1012992" cy="391680"/>
            <a:chOff x="0" y="0"/>
            <a:chExt cx="1350656" cy="522240"/>
          </a:xfrm>
        </p:grpSpPr>
        <p:sp>
          <p:nvSpPr>
            <p:cNvPr name="Freeform 10" id="10"/>
            <p:cNvSpPr/>
            <p:nvPr/>
          </p:nvSpPr>
          <p:spPr>
            <a:xfrm flipH="false" flipV="false" rot="0">
              <a:off x="0" y="0"/>
              <a:ext cx="1350656" cy="522240"/>
            </a:xfrm>
            <a:custGeom>
              <a:avLst/>
              <a:gdLst/>
              <a:ahLst/>
              <a:cxnLst/>
              <a:rect r="r" b="b" t="t" l="l"/>
              <a:pathLst>
                <a:path h="522240" w="1350656">
                  <a:moveTo>
                    <a:pt x="0" y="0"/>
                  </a:moveTo>
                  <a:lnTo>
                    <a:pt x="1350656" y="0"/>
                  </a:lnTo>
                  <a:lnTo>
                    <a:pt x="1350656" y="522240"/>
                  </a:lnTo>
                  <a:lnTo>
                    <a:pt x="0" y="522240"/>
                  </a:lnTo>
                  <a:close/>
                </a:path>
              </a:pathLst>
            </a:custGeom>
            <a:solidFill>
              <a:srgbClr val="000000">
                <a:alpha val="0"/>
              </a:srgbClr>
            </a:solidFill>
          </p:spPr>
        </p:sp>
        <p:sp>
          <p:nvSpPr>
            <p:cNvPr name="TextBox 11" id="11"/>
            <p:cNvSpPr txBox="true"/>
            <p:nvPr/>
          </p:nvSpPr>
          <p:spPr>
            <a:xfrm>
              <a:off x="0" y="-9525"/>
              <a:ext cx="1350656"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grpSp>
        <p:nvGrpSpPr>
          <p:cNvPr name="Group 12" id="12"/>
          <p:cNvGrpSpPr/>
          <p:nvPr/>
        </p:nvGrpSpPr>
        <p:grpSpPr>
          <a:xfrm rot="0">
            <a:off x="8478336" y="6549888"/>
            <a:ext cx="825216" cy="386304"/>
            <a:chOff x="0" y="0"/>
            <a:chExt cx="1100288" cy="515072"/>
          </a:xfrm>
        </p:grpSpPr>
        <p:sp>
          <p:nvSpPr>
            <p:cNvPr name="Freeform 13" id="13"/>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4" id="14"/>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  of 12</a:t>
              </a:r>
            </a:p>
          </p:txBody>
        </p:sp>
      </p:gr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788288" y="611328"/>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Overview</a:t>
              </a:r>
            </a:p>
          </p:txBody>
        </p:sp>
      </p:grpSp>
      <p:grpSp>
        <p:nvGrpSpPr>
          <p:cNvPr name="Group 9" id="9"/>
          <p:cNvGrpSpPr/>
          <p:nvPr/>
        </p:nvGrpSpPr>
        <p:grpSpPr>
          <a:xfrm rot="0">
            <a:off x="1788288" y="1945728"/>
            <a:ext cx="7027584" cy="4027008"/>
            <a:chOff x="0" y="0"/>
            <a:chExt cx="9370112" cy="5369344"/>
          </a:xfrm>
        </p:grpSpPr>
        <p:sp>
          <p:nvSpPr>
            <p:cNvPr name="Freeform 10" id="10"/>
            <p:cNvSpPr/>
            <p:nvPr/>
          </p:nvSpPr>
          <p:spPr>
            <a:xfrm flipH="false" flipV="false" rot="0">
              <a:off x="0" y="0"/>
              <a:ext cx="9370112" cy="5369344"/>
            </a:xfrm>
            <a:custGeom>
              <a:avLst/>
              <a:gdLst/>
              <a:ahLst/>
              <a:cxnLst/>
              <a:rect r="r" b="b" t="t" l="l"/>
              <a:pathLst>
                <a:path h="5369344" w="9370112">
                  <a:moveTo>
                    <a:pt x="0" y="0"/>
                  </a:moveTo>
                  <a:lnTo>
                    <a:pt x="9370112" y="0"/>
                  </a:lnTo>
                  <a:lnTo>
                    <a:pt x="9370112" y="5369344"/>
                  </a:lnTo>
                  <a:lnTo>
                    <a:pt x="0" y="5369344"/>
                  </a:lnTo>
                  <a:close/>
                </a:path>
              </a:pathLst>
            </a:custGeom>
            <a:solidFill>
              <a:srgbClr val="000000">
                <a:alpha val="0"/>
              </a:srgbClr>
            </a:solidFill>
          </p:spPr>
        </p:sp>
        <p:sp>
          <p:nvSpPr>
            <p:cNvPr name="TextBox 11" id="11"/>
            <p:cNvSpPr txBox="true"/>
            <p:nvPr/>
          </p:nvSpPr>
          <p:spPr>
            <a:xfrm>
              <a:off x="0" y="-47625"/>
              <a:ext cx="9370112" cy="5416969"/>
            </a:xfrm>
            <a:prstGeom prst="rect">
              <a:avLst/>
            </a:prstGeom>
          </p:spPr>
          <p:txBody>
            <a:bodyPr anchor="t" rtlCol="false" tIns="0" lIns="0" bIns="0" rIns="0"/>
            <a:lstStyle/>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Abstract</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Existing system</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Problem Statement</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Introduction</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Social/Environmental Impact </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State of the Art work</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Methodology</a:t>
              </a:r>
            </a:p>
            <a:p>
              <a:pPr algn="l" marL="247091" indent="-123546" lvl="1">
                <a:lnSpc>
                  <a:spcPts val="2304"/>
                </a:lnSpc>
                <a:buFont typeface="Arial"/>
                <a:buChar char="•"/>
              </a:pPr>
              <a:r>
                <a:rPr lang="en-US" sz="1920">
                  <a:solidFill>
                    <a:srgbClr val="404040"/>
                  </a:solidFill>
                  <a:latin typeface="Calibri (MS)"/>
                  <a:ea typeface="Calibri (MS)"/>
                  <a:cs typeface="Calibri (MS)"/>
                  <a:sym typeface="Calibri (MS)"/>
                </a:rPr>
                <a:t>References </a:t>
              </a:r>
            </a:p>
            <a:p>
              <a:pPr algn="l" marL="247091" indent="-123546" lvl="1">
                <a:lnSpc>
                  <a:spcPts val="2304"/>
                </a:lnSpc>
              </a:pPr>
            </a:p>
            <a:p>
              <a:pPr algn="l" marL="247091" indent="-123546" lvl="1">
                <a:lnSpc>
                  <a:spcPts val="2073"/>
                </a:lnSpc>
              </a:pPr>
            </a:p>
          </p:txBody>
        </p:sp>
      </p:grpSp>
      <p:grpSp>
        <p:nvGrpSpPr>
          <p:cNvPr name="Group 12" id="12"/>
          <p:cNvGrpSpPr/>
          <p:nvPr/>
        </p:nvGrpSpPr>
        <p:grpSpPr>
          <a:xfrm rot="0">
            <a:off x="1014144" y="6576768"/>
            <a:ext cx="1134720" cy="391680"/>
            <a:chOff x="0" y="0"/>
            <a:chExt cx="1512960" cy="522240"/>
          </a:xfrm>
        </p:grpSpPr>
        <p:sp>
          <p:nvSpPr>
            <p:cNvPr name="Freeform 13" id="13"/>
            <p:cNvSpPr/>
            <p:nvPr/>
          </p:nvSpPr>
          <p:spPr>
            <a:xfrm flipH="false" flipV="false" rot="0">
              <a:off x="0" y="0"/>
              <a:ext cx="1512960" cy="522240"/>
            </a:xfrm>
            <a:custGeom>
              <a:avLst/>
              <a:gdLst/>
              <a:ahLst/>
              <a:cxnLst/>
              <a:rect r="r" b="b" t="t" l="l"/>
              <a:pathLst>
                <a:path h="522240" w="1512960">
                  <a:moveTo>
                    <a:pt x="0" y="0"/>
                  </a:moveTo>
                  <a:lnTo>
                    <a:pt x="1512960" y="0"/>
                  </a:lnTo>
                  <a:lnTo>
                    <a:pt x="1512960" y="522240"/>
                  </a:lnTo>
                  <a:lnTo>
                    <a:pt x="0" y="522240"/>
                  </a:lnTo>
                  <a:close/>
                </a:path>
              </a:pathLst>
            </a:custGeom>
            <a:solidFill>
              <a:srgbClr val="000000">
                <a:alpha val="0"/>
              </a:srgbClr>
            </a:solidFill>
          </p:spPr>
        </p:sp>
        <p:sp>
          <p:nvSpPr>
            <p:cNvPr name="TextBox 14" id="14"/>
            <p:cNvSpPr txBox="true"/>
            <p:nvPr/>
          </p:nvSpPr>
          <p:spPr>
            <a:xfrm>
              <a:off x="0" y="-9525"/>
              <a:ext cx="1512960"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grpSp>
        <p:nvGrpSpPr>
          <p:cNvPr name="Group 15" id="15"/>
          <p:cNvGrpSpPr/>
          <p:nvPr/>
        </p:nvGrpSpPr>
        <p:grpSpPr>
          <a:xfrm rot="0">
            <a:off x="8478336" y="6549888"/>
            <a:ext cx="825216" cy="386304"/>
            <a:chOff x="0" y="0"/>
            <a:chExt cx="1100288" cy="515072"/>
          </a:xfrm>
        </p:grpSpPr>
        <p:sp>
          <p:nvSpPr>
            <p:cNvPr name="Freeform 16" id="16"/>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7" id="17"/>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3599148" y="343293"/>
            <a:ext cx="6866487" cy="776453"/>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Abstract</a:t>
              </a:r>
            </a:p>
          </p:txBody>
        </p:sp>
      </p:grpSp>
      <p:grpSp>
        <p:nvGrpSpPr>
          <p:cNvPr name="Group 9" id="9"/>
          <p:cNvGrpSpPr/>
          <p:nvPr/>
        </p:nvGrpSpPr>
        <p:grpSpPr>
          <a:xfrm rot="0">
            <a:off x="528000" y="893445"/>
            <a:ext cx="8775552" cy="6826874"/>
            <a:chOff x="0" y="0"/>
            <a:chExt cx="11744669" cy="9136676"/>
          </a:xfrm>
        </p:grpSpPr>
        <p:sp>
          <p:nvSpPr>
            <p:cNvPr name="Freeform 10" id="10"/>
            <p:cNvSpPr/>
            <p:nvPr/>
          </p:nvSpPr>
          <p:spPr>
            <a:xfrm flipH="false" flipV="false" rot="0">
              <a:off x="0" y="0"/>
              <a:ext cx="11744669" cy="9136676"/>
            </a:xfrm>
            <a:custGeom>
              <a:avLst/>
              <a:gdLst/>
              <a:ahLst/>
              <a:cxnLst/>
              <a:rect r="r" b="b" t="t" l="l"/>
              <a:pathLst>
                <a:path h="9136676" w="11744669">
                  <a:moveTo>
                    <a:pt x="0" y="0"/>
                  </a:moveTo>
                  <a:lnTo>
                    <a:pt x="11744669" y="0"/>
                  </a:lnTo>
                  <a:lnTo>
                    <a:pt x="11744669" y="9136676"/>
                  </a:lnTo>
                  <a:lnTo>
                    <a:pt x="0" y="9136676"/>
                  </a:lnTo>
                  <a:close/>
                </a:path>
              </a:pathLst>
            </a:custGeom>
            <a:solidFill>
              <a:srgbClr val="000000">
                <a:alpha val="0"/>
              </a:srgbClr>
            </a:solidFill>
          </p:spPr>
        </p:sp>
        <p:sp>
          <p:nvSpPr>
            <p:cNvPr name="TextBox 11" id="11"/>
            <p:cNvSpPr txBox="true"/>
            <p:nvPr/>
          </p:nvSpPr>
          <p:spPr>
            <a:xfrm>
              <a:off x="0" y="-66675"/>
              <a:ext cx="11744669" cy="9203351"/>
            </a:xfrm>
            <a:prstGeom prst="rect">
              <a:avLst/>
            </a:prstGeom>
          </p:spPr>
          <p:txBody>
            <a:bodyPr anchor="t" rtlCol="false" tIns="0" lIns="0" bIns="0" rIns="0"/>
            <a:lstStyle/>
            <a:p>
              <a:pPr algn="l">
                <a:lnSpc>
                  <a:spcPts val="3359"/>
                </a:lnSpc>
              </a:pPr>
              <a:r>
                <a:rPr lang="en-US" sz="2799">
                  <a:solidFill>
                    <a:srgbClr val="404040"/>
                  </a:solidFill>
                  <a:latin typeface="Calibri (MS)"/>
                  <a:ea typeface="Calibri (MS)"/>
                  <a:cs typeface="Calibri (MS)"/>
                  <a:sym typeface="Calibri (MS)"/>
                </a:rPr>
                <a:t>Image based authentication is a type of authentication method that uses images to verify a user's identity. Instead of entering a password or Pin users select for recognize specific images to gain access to a to a a system, application or device.</a:t>
              </a:r>
            </a:p>
            <a:p>
              <a:pPr algn="l">
                <a:lnSpc>
                  <a:spcPts val="3359"/>
                </a:lnSpc>
              </a:pPr>
            </a:p>
            <a:p>
              <a:pPr algn="l">
                <a:lnSpc>
                  <a:spcPts val="3359"/>
                </a:lnSpc>
              </a:pPr>
              <a:r>
                <a:rPr lang="en-US" sz="2799">
                  <a:solidFill>
                    <a:srgbClr val="404040"/>
                  </a:solidFill>
                  <a:latin typeface="Calibri (MS)"/>
                  <a:ea typeface="Calibri (MS)"/>
                  <a:cs typeface="Calibri (MS)"/>
                  <a:sym typeface="Calibri (MS)"/>
                </a:rPr>
                <a:t>leverages human visual recognition, which is strong at identifying familiar images and offers a different authentication method compared to traditional text passwords. This system that relies less on memorizing complex text passwords. </a:t>
              </a:r>
            </a:p>
            <a:p>
              <a:pPr algn="l">
                <a:lnSpc>
                  <a:spcPts val="3359"/>
                </a:lnSpc>
              </a:pPr>
            </a:p>
            <a:p>
              <a:pPr algn="l">
                <a:lnSpc>
                  <a:spcPts val="3359"/>
                </a:lnSpc>
              </a:pPr>
              <a:r>
                <a:rPr lang="en-US" sz="2799">
                  <a:solidFill>
                    <a:srgbClr val="000000"/>
                  </a:solidFill>
                  <a:latin typeface="Calibri (MS)"/>
                  <a:ea typeface="Calibri (MS)"/>
                  <a:cs typeface="Calibri (MS)"/>
                  <a:sym typeface="Calibri (MS)"/>
                </a:rPr>
                <a:t>we are using the well known frontend technologies like JAVASCRIPT</a:t>
              </a:r>
              <a:r>
                <a:rPr lang="en-US" sz="2799">
                  <a:solidFill>
                    <a:srgbClr val="000000"/>
                  </a:solidFill>
                  <a:latin typeface="Calibri (MS)"/>
                  <a:ea typeface="Calibri (MS)"/>
                  <a:cs typeface="Calibri (MS)"/>
                  <a:sym typeface="Calibri (MS)"/>
                </a:rPr>
                <a:t> more visually engaging and potentially more secure authentication method.</a:t>
              </a:r>
            </a:p>
            <a:p>
              <a:pPr algn="l" marL="360341" indent="-180171" lvl="1">
                <a:lnSpc>
                  <a:spcPts val="3023"/>
                </a:lnSpc>
              </a:pPr>
            </a:p>
          </p:txBody>
        </p:sp>
      </p:grpSp>
      <p:grpSp>
        <p:nvGrpSpPr>
          <p:cNvPr name="Group 12" id="12"/>
          <p:cNvGrpSpPr/>
          <p:nvPr/>
        </p:nvGrpSpPr>
        <p:grpSpPr>
          <a:xfrm rot="0">
            <a:off x="8478336" y="6549888"/>
            <a:ext cx="825216" cy="386304"/>
            <a:chOff x="0" y="0"/>
            <a:chExt cx="1100288" cy="515072"/>
          </a:xfrm>
        </p:grpSpPr>
        <p:sp>
          <p:nvSpPr>
            <p:cNvPr name="Freeform 13" id="13"/>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4" id="14"/>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grpSp>
        <p:nvGrpSpPr>
          <p:cNvPr name="Group 15" id="15"/>
          <p:cNvGrpSpPr/>
          <p:nvPr/>
        </p:nvGrpSpPr>
        <p:grpSpPr>
          <a:xfrm rot="0">
            <a:off x="2072832" y="6566784"/>
            <a:ext cx="931584" cy="391680"/>
            <a:chOff x="0" y="0"/>
            <a:chExt cx="1242112" cy="522240"/>
          </a:xfrm>
        </p:grpSpPr>
        <p:sp>
          <p:nvSpPr>
            <p:cNvPr name="Freeform 16" id="16"/>
            <p:cNvSpPr/>
            <p:nvPr/>
          </p:nvSpPr>
          <p:spPr>
            <a:xfrm flipH="false" flipV="false" rot="0">
              <a:off x="0" y="0"/>
              <a:ext cx="1242112" cy="522240"/>
            </a:xfrm>
            <a:custGeom>
              <a:avLst/>
              <a:gdLst/>
              <a:ahLst/>
              <a:cxnLst/>
              <a:rect r="r" b="b" t="t" l="l"/>
              <a:pathLst>
                <a:path h="522240" w="1242112">
                  <a:moveTo>
                    <a:pt x="0" y="0"/>
                  </a:moveTo>
                  <a:lnTo>
                    <a:pt x="1242112" y="0"/>
                  </a:lnTo>
                  <a:lnTo>
                    <a:pt x="1242112" y="522240"/>
                  </a:lnTo>
                  <a:lnTo>
                    <a:pt x="0" y="522240"/>
                  </a:lnTo>
                  <a:close/>
                </a:path>
              </a:pathLst>
            </a:custGeom>
            <a:solidFill>
              <a:srgbClr val="000000">
                <a:alpha val="0"/>
              </a:srgbClr>
            </a:solidFill>
          </p:spPr>
        </p:sp>
        <p:sp>
          <p:nvSpPr>
            <p:cNvPr name="TextBox 17" id="17"/>
            <p:cNvSpPr txBox="true"/>
            <p:nvPr/>
          </p:nvSpPr>
          <p:spPr>
            <a:xfrm>
              <a:off x="0" y="-9525"/>
              <a:ext cx="1242112"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487680" y="290304"/>
            <a:ext cx="8776320" cy="1222656"/>
            <a:chOff x="0" y="0"/>
            <a:chExt cx="11701760" cy="1630208"/>
          </a:xfrm>
        </p:grpSpPr>
        <p:sp>
          <p:nvSpPr>
            <p:cNvPr name="Freeform 7" id="7"/>
            <p:cNvSpPr/>
            <p:nvPr/>
          </p:nvSpPr>
          <p:spPr>
            <a:xfrm flipH="false" flipV="false" rot="0">
              <a:off x="0" y="0"/>
              <a:ext cx="11701760" cy="1630208"/>
            </a:xfrm>
            <a:custGeom>
              <a:avLst/>
              <a:gdLst/>
              <a:ahLst/>
              <a:cxnLst/>
              <a:rect r="r" b="b" t="t" l="l"/>
              <a:pathLst>
                <a:path h="1630208" w="11701760">
                  <a:moveTo>
                    <a:pt x="0" y="0"/>
                  </a:moveTo>
                  <a:lnTo>
                    <a:pt x="11701760" y="0"/>
                  </a:lnTo>
                  <a:lnTo>
                    <a:pt x="11701760" y="1630208"/>
                  </a:lnTo>
                  <a:lnTo>
                    <a:pt x="0" y="1630208"/>
                  </a:lnTo>
                  <a:close/>
                </a:path>
              </a:pathLst>
            </a:custGeom>
            <a:solidFill>
              <a:srgbClr val="000000">
                <a:alpha val="0"/>
              </a:srgbClr>
            </a:solidFill>
          </p:spPr>
        </p:sp>
        <p:sp>
          <p:nvSpPr>
            <p:cNvPr name="TextBox 8" id="8"/>
            <p:cNvSpPr txBox="true"/>
            <p:nvPr/>
          </p:nvSpPr>
          <p:spPr>
            <a:xfrm>
              <a:off x="0" y="-95250"/>
              <a:ext cx="11701760" cy="1725458"/>
            </a:xfrm>
            <a:prstGeom prst="rect">
              <a:avLst/>
            </a:prstGeom>
          </p:spPr>
          <p:txBody>
            <a:bodyPr anchor="ctr" rtlCol="false" tIns="0" lIns="0" bIns="0" rIns="0"/>
            <a:lstStyle/>
            <a:p>
              <a:pPr algn="ctr">
                <a:lnSpc>
                  <a:spcPts val="5631"/>
                </a:lnSpc>
              </a:pPr>
              <a:r>
                <a:rPr lang="en-US" sz="4693">
                  <a:solidFill>
                    <a:srgbClr val="000000"/>
                  </a:solidFill>
                  <a:latin typeface="Arial"/>
                  <a:ea typeface="Arial"/>
                  <a:cs typeface="Arial"/>
                  <a:sym typeface="Arial"/>
                </a:rPr>
                <a:t>EXISTING SYSTEM</a:t>
              </a:r>
            </a:p>
          </p:txBody>
        </p:sp>
      </p:grpSp>
      <p:grpSp>
        <p:nvGrpSpPr>
          <p:cNvPr name="Group 9" id="9"/>
          <p:cNvGrpSpPr/>
          <p:nvPr/>
        </p:nvGrpSpPr>
        <p:grpSpPr>
          <a:xfrm rot="0">
            <a:off x="576000" y="1552128"/>
            <a:ext cx="7870464" cy="5054208"/>
            <a:chOff x="0" y="0"/>
            <a:chExt cx="10493952" cy="6738944"/>
          </a:xfrm>
        </p:grpSpPr>
        <p:sp>
          <p:nvSpPr>
            <p:cNvPr name="Freeform 10" id="10"/>
            <p:cNvSpPr/>
            <p:nvPr/>
          </p:nvSpPr>
          <p:spPr>
            <a:xfrm flipH="false" flipV="false" rot="0">
              <a:off x="0" y="0"/>
              <a:ext cx="10493952" cy="6738944"/>
            </a:xfrm>
            <a:custGeom>
              <a:avLst/>
              <a:gdLst/>
              <a:ahLst/>
              <a:cxnLst/>
              <a:rect r="r" b="b" t="t" l="l"/>
              <a:pathLst>
                <a:path h="6738944" w="10493952">
                  <a:moveTo>
                    <a:pt x="0" y="0"/>
                  </a:moveTo>
                  <a:lnTo>
                    <a:pt x="10493952" y="0"/>
                  </a:lnTo>
                  <a:lnTo>
                    <a:pt x="10493952" y="6738944"/>
                  </a:lnTo>
                  <a:lnTo>
                    <a:pt x="0" y="6738944"/>
                  </a:lnTo>
                  <a:close/>
                </a:path>
              </a:pathLst>
            </a:custGeom>
            <a:solidFill>
              <a:srgbClr val="000000">
                <a:alpha val="0"/>
              </a:srgbClr>
            </a:solidFill>
          </p:spPr>
        </p:sp>
        <p:sp>
          <p:nvSpPr>
            <p:cNvPr name="TextBox 11" id="11"/>
            <p:cNvSpPr txBox="true"/>
            <p:nvPr/>
          </p:nvSpPr>
          <p:spPr>
            <a:xfrm>
              <a:off x="0" y="-38100"/>
              <a:ext cx="10493952" cy="6777044"/>
            </a:xfrm>
            <a:prstGeom prst="rect">
              <a:avLst/>
            </a:prstGeom>
          </p:spPr>
          <p:txBody>
            <a:bodyPr anchor="t" rtlCol="false" tIns="0" lIns="0" bIns="0" rIns="0"/>
            <a:lstStyle/>
            <a:p>
              <a:pPr algn="l">
                <a:lnSpc>
                  <a:spcPts val="1920"/>
                </a:lnSpc>
              </a:pPr>
              <a:r>
                <a:rPr lang="en-US" sz="1600">
                  <a:solidFill>
                    <a:srgbClr val="000000"/>
                  </a:solidFill>
                  <a:latin typeface="Arial"/>
                  <a:ea typeface="Arial"/>
                  <a:cs typeface="Arial"/>
                  <a:sym typeface="Arial"/>
                </a:rPr>
                <a:t>Before the rise of sophisticated image-based authentication systems, authentication primarily relied on a few key methods, each with its own set of strengths and weaknesses. Here's a breakdown:</a:t>
              </a:r>
            </a:p>
            <a:p>
              <a:pPr algn="l">
                <a:lnSpc>
                  <a:spcPts val="1920"/>
                </a:lnSpc>
              </a:pPr>
            </a:p>
            <a:p>
              <a:pPr algn="l">
                <a:lnSpc>
                  <a:spcPts val="1920"/>
                </a:lnSpc>
              </a:pPr>
              <a:r>
                <a:rPr lang="en-US" sz="1600">
                  <a:solidFill>
                    <a:srgbClr val="000000"/>
                  </a:solidFill>
                  <a:latin typeface="Arial"/>
                  <a:ea typeface="Arial"/>
                  <a:cs typeface="Arial"/>
                  <a:sym typeface="Arial"/>
                </a:rPr>
                <a:t>1</a:t>
              </a:r>
              <a:r>
                <a:rPr lang="en-US" b="true" sz="1600" u="sng">
                  <a:solidFill>
                    <a:srgbClr val="000000"/>
                  </a:solidFill>
                  <a:latin typeface="Arial Bold"/>
                  <a:ea typeface="Arial Bold"/>
                  <a:cs typeface="Arial Bold"/>
                  <a:sym typeface="Arial Bold"/>
                </a:rPr>
                <a:t>.PINs (Personal Identification Numbers)</a:t>
              </a:r>
              <a:r>
                <a:rPr lang="en-US" sz="1600">
                  <a:solidFill>
                    <a:srgbClr val="000000"/>
                  </a:solidFill>
                  <a:latin typeface="Arial"/>
                  <a:ea typeface="Arial"/>
                  <a:cs typeface="Arial"/>
                  <a:sym typeface="Arial"/>
                </a:rPr>
                <a:t>:Short numerical codes used for authentication, often in banking and ATM transactions.And also susceptible to Shoulder surfing, Brute-force attacks.</a:t>
              </a:r>
            </a:p>
            <a:p>
              <a:pPr algn="l">
                <a:lnSpc>
                  <a:spcPts val="1920"/>
                </a:lnSpc>
              </a:pPr>
            </a:p>
            <a:p>
              <a:pPr algn="l">
                <a:lnSpc>
                  <a:spcPts val="1920"/>
                </a:lnSpc>
              </a:pPr>
              <a:r>
                <a:rPr lang="en-US" sz="1600">
                  <a:solidFill>
                    <a:srgbClr val="000000"/>
                  </a:solidFill>
                  <a:latin typeface="Arial"/>
                  <a:ea typeface="Arial"/>
                  <a:cs typeface="Arial"/>
                  <a:sym typeface="Arial"/>
                </a:rPr>
                <a:t>2.</a:t>
              </a:r>
              <a:r>
                <a:rPr lang="en-US" b="true" sz="1600" u="sng">
                  <a:solidFill>
                    <a:srgbClr val="000000"/>
                  </a:solidFill>
                  <a:latin typeface="Arial Bold"/>
                  <a:ea typeface="Arial Bold"/>
                  <a:cs typeface="Arial Bold"/>
                  <a:sym typeface="Arial Bold"/>
                </a:rPr>
                <a:t> Ownership-Based Authentication</a:t>
              </a:r>
              <a:r>
                <a:rPr lang="en-US" sz="1600">
                  <a:solidFill>
                    <a:srgbClr val="000000"/>
                  </a:solidFill>
                  <a:latin typeface="Arial"/>
                  <a:ea typeface="Arial"/>
                  <a:cs typeface="Arial"/>
                  <a:sym typeface="Arial"/>
                </a:rPr>
                <a:t>:Physical devices that store authentication credentials.</a:t>
              </a:r>
            </a:p>
            <a:p>
              <a:pPr algn="l">
                <a:lnSpc>
                  <a:spcPts val="1920"/>
                </a:lnSpc>
              </a:pPr>
              <a:r>
                <a:rPr lang="en-US" sz="1600">
                  <a:solidFill>
                    <a:srgbClr val="000000"/>
                  </a:solidFill>
                  <a:latin typeface="Arial"/>
                  <a:ea typeface="Arial"/>
                  <a:cs typeface="Arial"/>
                  <a:sym typeface="Arial"/>
                </a:rPr>
                <a:t>Examples include Security tokens, Smart cards.</a:t>
              </a:r>
            </a:p>
            <a:p>
              <a:pPr algn="l">
                <a:lnSpc>
                  <a:spcPts val="1920"/>
                </a:lnSpc>
              </a:pPr>
              <a:r>
                <a:rPr lang="en-US" sz="1600">
                  <a:solidFill>
                    <a:srgbClr val="000000"/>
                  </a:solidFill>
                  <a:latin typeface="Arial"/>
                  <a:ea typeface="Arial"/>
                  <a:cs typeface="Arial"/>
                  <a:sym typeface="Arial"/>
                </a:rPr>
                <a:t>Vulnerabilities include: Loss or theft of the device.</a:t>
              </a:r>
            </a:p>
            <a:p>
              <a:pPr algn="l">
                <a:lnSpc>
                  <a:spcPts val="1920"/>
                </a:lnSpc>
              </a:pPr>
            </a:p>
            <a:p>
              <a:pPr algn="l">
                <a:lnSpc>
                  <a:spcPts val="1920"/>
                </a:lnSpc>
              </a:pPr>
              <a:r>
                <a:rPr lang="en-US" sz="1600">
                  <a:solidFill>
                    <a:srgbClr val="000000"/>
                  </a:solidFill>
                  <a:latin typeface="Arial"/>
                  <a:ea typeface="Arial"/>
                  <a:cs typeface="Arial"/>
                  <a:sym typeface="Arial"/>
                </a:rPr>
                <a:t>3. </a:t>
              </a:r>
              <a:r>
                <a:rPr lang="en-US" b="true" sz="1600" u="sng">
                  <a:solidFill>
                    <a:srgbClr val="000000"/>
                  </a:solidFill>
                  <a:latin typeface="Arial Bold"/>
                  <a:ea typeface="Arial Bold"/>
                  <a:cs typeface="Arial Bold"/>
                  <a:sym typeface="Arial Bold"/>
                </a:rPr>
                <a:t>Biometric Authentication:</a:t>
              </a:r>
            </a:p>
            <a:p>
              <a:pPr algn="l">
                <a:lnSpc>
                  <a:spcPts val="1920"/>
                </a:lnSpc>
              </a:pPr>
              <a:r>
                <a:rPr lang="en-US" sz="1600">
                  <a:solidFill>
                    <a:srgbClr val="000000"/>
                  </a:solidFill>
                  <a:latin typeface="Arial"/>
                  <a:ea typeface="Arial"/>
                  <a:cs typeface="Arial"/>
                  <a:sym typeface="Arial"/>
                </a:rPr>
                <a:t>-&gt; Fingerprint Scanning: </a:t>
              </a:r>
            </a:p>
            <a:p>
              <a:pPr algn="l">
                <a:lnSpc>
                  <a:spcPts val="1920"/>
                </a:lnSpc>
              </a:pPr>
              <a:r>
                <a:rPr lang="en-US" sz="1600">
                  <a:solidFill>
                    <a:srgbClr val="000000"/>
                  </a:solidFill>
                  <a:latin typeface="Arial"/>
                  <a:ea typeface="Arial"/>
                  <a:cs typeface="Arial"/>
                  <a:sym typeface="Arial"/>
                </a:rPr>
                <a:t>Early forms of biometric authentication involved capturing and analyzing fingerprint patterns.</a:t>
              </a:r>
            </a:p>
            <a:p>
              <a:pPr algn="l">
                <a:lnSpc>
                  <a:spcPts val="1920"/>
                </a:lnSpc>
              </a:pPr>
              <a:r>
                <a:rPr lang="en-US" sz="1600">
                  <a:solidFill>
                    <a:srgbClr val="000000"/>
                  </a:solidFill>
                  <a:latin typeface="Arial"/>
                  <a:ea typeface="Arial"/>
                  <a:cs typeface="Arial"/>
                  <a:sym typeface="Arial"/>
                </a:rPr>
                <a:t>While offering increased security, early systems were: Expensive, Prone to errors, and Raised privacy concerns.</a:t>
              </a:r>
            </a:p>
            <a:p>
              <a:pPr algn="l">
                <a:lnSpc>
                  <a:spcPts val="1920"/>
                </a:lnSpc>
              </a:pPr>
            </a:p>
            <a:p>
              <a:pPr algn="l">
                <a:lnSpc>
                  <a:spcPts val="1920"/>
                </a:lnSpc>
              </a:pPr>
            </a:p>
          </p:txBody>
        </p:sp>
      </p:gr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788288" y="611328"/>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0"/>
              <a:ext cx="9368064" cy="1059328"/>
            </a:xfrm>
            <a:prstGeom prst="rect">
              <a:avLst/>
            </a:prstGeom>
          </p:spPr>
          <p:txBody>
            <a:bodyPr anchor="t" rtlCol="false" tIns="0" lIns="0" bIns="0" rIns="0"/>
            <a:lstStyle/>
            <a:p>
              <a:pPr algn="ctr">
                <a:lnSpc>
                  <a:spcPts val="2293"/>
                </a:lnSpc>
              </a:pPr>
              <a:r>
                <a:rPr lang="en-US" sz="2389" b="true">
                  <a:solidFill>
                    <a:srgbClr val="1581AA"/>
                  </a:solidFill>
                  <a:latin typeface="Calibri (MS) Bold"/>
                  <a:ea typeface="Calibri (MS) Bold"/>
                  <a:cs typeface="Calibri (MS) Bold"/>
                  <a:sym typeface="Calibri (MS) Bold"/>
                </a:rPr>
                <a:t>Problem Statement</a:t>
              </a:r>
            </a:p>
            <a:p>
              <a:pPr algn="ctr">
                <a:lnSpc>
                  <a:spcPts val="2293"/>
                </a:lnSpc>
              </a:pPr>
            </a:p>
          </p:txBody>
        </p:sp>
      </p:grpSp>
      <p:grpSp>
        <p:nvGrpSpPr>
          <p:cNvPr name="Group 9" id="9"/>
          <p:cNvGrpSpPr/>
          <p:nvPr/>
        </p:nvGrpSpPr>
        <p:grpSpPr>
          <a:xfrm rot="0">
            <a:off x="192000" y="1536000"/>
            <a:ext cx="9223680" cy="5183232"/>
            <a:chOff x="0" y="0"/>
            <a:chExt cx="12298240" cy="6910976"/>
          </a:xfrm>
        </p:grpSpPr>
        <p:sp>
          <p:nvSpPr>
            <p:cNvPr name="Freeform 10" id="10"/>
            <p:cNvSpPr/>
            <p:nvPr/>
          </p:nvSpPr>
          <p:spPr>
            <a:xfrm flipH="false" flipV="false" rot="0">
              <a:off x="0" y="0"/>
              <a:ext cx="12298240" cy="6910976"/>
            </a:xfrm>
            <a:custGeom>
              <a:avLst/>
              <a:gdLst/>
              <a:ahLst/>
              <a:cxnLst/>
              <a:rect r="r" b="b" t="t" l="l"/>
              <a:pathLst>
                <a:path h="6910976" w="12298240">
                  <a:moveTo>
                    <a:pt x="0" y="0"/>
                  </a:moveTo>
                  <a:lnTo>
                    <a:pt x="12298240" y="0"/>
                  </a:lnTo>
                  <a:lnTo>
                    <a:pt x="12298240" y="6910976"/>
                  </a:lnTo>
                  <a:lnTo>
                    <a:pt x="0" y="6910976"/>
                  </a:lnTo>
                  <a:close/>
                </a:path>
              </a:pathLst>
            </a:custGeom>
            <a:solidFill>
              <a:srgbClr val="000000">
                <a:alpha val="0"/>
              </a:srgbClr>
            </a:solidFill>
          </p:spPr>
        </p:sp>
        <p:sp>
          <p:nvSpPr>
            <p:cNvPr name="TextBox 11" id="11"/>
            <p:cNvSpPr txBox="true"/>
            <p:nvPr/>
          </p:nvSpPr>
          <p:spPr>
            <a:xfrm>
              <a:off x="0" y="-47625"/>
              <a:ext cx="12298240" cy="6958601"/>
            </a:xfrm>
            <a:prstGeom prst="rect">
              <a:avLst/>
            </a:prstGeom>
          </p:spPr>
          <p:txBody>
            <a:bodyPr anchor="t" rtlCol="false" tIns="0" lIns="0" bIns="0" rIns="0"/>
            <a:lstStyle/>
            <a:p>
              <a:pPr algn="just">
                <a:lnSpc>
                  <a:spcPts val="2560"/>
                </a:lnSpc>
              </a:pPr>
            </a:p>
            <a:p>
              <a:pPr algn="just" marL="274546" indent="-137273" lvl="1">
                <a:lnSpc>
                  <a:spcPts val="2560"/>
                </a:lnSpc>
                <a:buFont typeface="Arial"/>
                <a:buChar char="•"/>
              </a:pPr>
              <a:r>
                <a:rPr lang="en-US" sz="2133">
                  <a:solidFill>
                    <a:srgbClr val="404040"/>
                  </a:solidFill>
                  <a:latin typeface="Calibri (MS)"/>
                  <a:ea typeface="Calibri (MS)"/>
                  <a:cs typeface="Calibri (MS)"/>
                  <a:sym typeface="Calibri (MS)"/>
                </a:rPr>
                <a:t>An alphanumeric password is an old traditional common authentication method. Practically this traditional method is a too insecure system. For example, an attacker may choose an easily guessed user's password, if a user is not using a strong password.</a:t>
              </a:r>
            </a:p>
            <a:p>
              <a:pPr algn="just" marL="274546" indent="-137273" lvl="1">
                <a:lnSpc>
                  <a:spcPts val="2560"/>
                </a:lnSpc>
                <a:buFont typeface="Arial"/>
                <a:buChar char="•"/>
              </a:pPr>
              <a:r>
                <a:rPr lang="en-US" sz="2133">
                  <a:solidFill>
                    <a:srgbClr val="404040"/>
                  </a:solidFill>
                  <a:latin typeface="Calibri (MS)"/>
                  <a:ea typeface="Calibri (MS)"/>
                  <a:cs typeface="Calibri (MS)"/>
                  <a:sym typeface="Calibri (MS)"/>
                </a:rPr>
                <a:t> Users may use the same password for multiple devices or sites. These are all insecure characteristics for normal users.</a:t>
              </a:r>
            </a:p>
            <a:p>
              <a:pPr algn="just" marL="274546" indent="-137273" lvl="1">
                <a:lnSpc>
                  <a:spcPts val="2560"/>
                </a:lnSpc>
                <a:buFont typeface="Arial"/>
                <a:buChar char="•"/>
              </a:pPr>
              <a:r>
                <a:rPr lang="en-US" sz="2133">
                  <a:solidFill>
                    <a:srgbClr val="404040"/>
                  </a:solidFill>
                  <a:latin typeface="Calibri (MS)"/>
                  <a:ea typeface="Calibri (MS)"/>
                  <a:cs typeface="Calibri (MS)"/>
                  <a:sym typeface="Calibri (MS)"/>
                </a:rPr>
                <a:t> And authentication is one of the important security points where the user has active responsibility for their personal information security. If we use the old traditional password system then there may have the possibility of to dictionary attack, Brute Force Attack. </a:t>
              </a:r>
            </a:p>
          </p:txBody>
        </p:sp>
      </p:grpSp>
      <p:grpSp>
        <p:nvGrpSpPr>
          <p:cNvPr name="Group 12" id="12"/>
          <p:cNvGrpSpPr/>
          <p:nvPr/>
        </p:nvGrpSpPr>
        <p:grpSpPr>
          <a:xfrm rot="0">
            <a:off x="8793600" y="6566784"/>
            <a:ext cx="622080" cy="386304"/>
            <a:chOff x="0" y="0"/>
            <a:chExt cx="829440" cy="515072"/>
          </a:xfrm>
        </p:grpSpPr>
        <p:sp>
          <p:nvSpPr>
            <p:cNvPr name="Freeform 13" id="13"/>
            <p:cNvSpPr/>
            <p:nvPr/>
          </p:nvSpPr>
          <p:spPr>
            <a:xfrm flipH="false" flipV="false" rot="0">
              <a:off x="0" y="0"/>
              <a:ext cx="829440" cy="515072"/>
            </a:xfrm>
            <a:custGeom>
              <a:avLst/>
              <a:gdLst/>
              <a:ahLst/>
              <a:cxnLst/>
              <a:rect r="r" b="b" t="t" l="l"/>
              <a:pathLst>
                <a:path h="515072" w="829440">
                  <a:moveTo>
                    <a:pt x="0" y="0"/>
                  </a:moveTo>
                  <a:lnTo>
                    <a:pt x="829440" y="0"/>
                  </a:lnTo>
                  <a:lnTo>
                    <a:pt x="829440" y="515072"/>
                  </a:lnTo>
                  <a:lnTo>
                    <a:pt x="0" y="515072"/>
                  </a:lnTo>
                  <a:close/>
                </a:path>
              </a:pathLst>
            </a:custGeom>
            <a:solidFill>
              <a:srgbClr val="000000">
                <a:alpha val="0"/>
              </a:srgbClr>
            </a:solidFill>
          </p:spPr>
        </p:sp>
        <p:sp>
          <p:nvSpPr>
            <p:cNvPr name="TextBox 14" id="14"/>
            <p:cNvSpPr txBox="true"/>
            <p:nvPr/>
          </p:nvSpPr>
          <p:spPr>
            <a:xfrm>
              <a:off x="0" y="-9525"/>
              <a:ext cx="829440"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grpSp>
        <p:nvGrpSpPr>
          <p:cNvPr name="Group 15" id="15"/>
          <p:cNvGrpSpPr/>
          <p:nvPr/>
        </p:nvGrpSpPr>
        <p:grpSpPr>
          <a:xfrm rot="0">
            <a:off x="2072832" y="6566784"/>
            <a:ext cx="931584" cy="391680"/>
            <a:chOff x="0" y="0"/>
            <a:chExt cx="1242112" cy="522240"/>
          </a:xfrm>
        </p:grpSpPr>
        <p:sp>
          <p:nvSpPr>
            <p:cNvPr name="Freeform 16" id="16"/>
            <p:cNvSpPr/>
            <p:nvPr/>
          </p:nvSpPr>
          <p:spPr>
            <a:xfrm flipH="false" flipV="false" rot="0">
              <a:off x="0" y="0"/>
              <a:ext cx="1242112" cy="522240"/>
            </a:xfrm>
            <a:custGeom>
              <a:avLst/>
              <a:gdLst/>
              <a:ahLst/>
              <a:cxnLst/>
              <a:rect r="r" b="b" t="t" l="l"/>
              <a:pathLst>
                <a:path h="522240" w="1242112">
                  <a:moveTo>
                    <a:pt x="0" y="0"/>
                  </a:moveTo>
                  <a:lnTo>
                    <a:pt x="1242112" y="0"/>
                  </a:lnTo>
                  <a:lnTo>
                    <a:pt x="1242112" y="522240"/>
                  </a:lnTo>
                  <a:lnTo>
                    <a:pt x="0" y="522240"/>
                  </a:lnTo>
                  <a:close/>
                </a:path>
              </a:pathLst>
            </a:custGeom>
            <a:solidFill>
              <a:srgbClr val="000000">
                <a:alpha val="0"/>
              </a:srgbClr>
            </a:solidFill>
          </p:spPr>
        </p:sp>
        <p:sp>
          <p:nvSpPr>
            <p:cNvPr name="TextBox 17" id="17"/>
            <p:cNvSpPr txBox="true"/>
            <p:nvPr/>
          </p:nvSpPr>
          <p:spPr>
            <a:xfrm>
              <a:off x="0" y="-9525"/>
              <a:ext cx="1242112"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788288" y="611328"/>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Introduction</a:t>
              </a:r>
            </a:p>
          </p:txBody>
        </p:sp>
      </p:grpSp>
      <p:grpSp>
        <p:nvGrpSpPr>
          <p:cNvPr name="Group 9" id="9"/>
          <p:cNvGrpSpPr/>
          <p:nvPr/>
        </p:nvGrpSpPr>
        <p:grpSpPr>
          <a:xfrm rot="0">
            <a:off x="384000" y="1154304"/>
            <a:ext cx="9021312" cy="5755008"/>
            <a:chOff x="0" y="0"/>
            <a:chExt cx="12028416" cy="7673344"/>
          </a:xfrm>
        </p:grpSpPr>
        <p:sp>
          <p:nvSpPr>
            <p:cNvPr name="Freeform 10" id="10"/>
            <p:cNvSpPr/>
            <p:nvPr/>
          </p:nvSpPr>
          <p:spPr>
            <a:xfrm flipH="false" flipV="false" rot="0">
              <a:off x="0" y="0"/>
              <a:ext cx="12028416" cy="7673344"/>
            </a:xfrm>
            <a:custGeom>
              <a:avLst/>
              <a:gdLst/>
              <a:ahLst/>
              <a:cxnLst/>
              <a:rect r="r" b="b" t="t" l="l"/>
              <a:pathLst>
                <a:path h="7673344" w="12028416">
                  <a:moveTo>
                    <a:pt x="0" y="0"/>
                  </a:moveTo>
                  <a:lnTo>
                    <a:pt x="12028416" y="0"/>
                  </a:lnTo>
                  <a:lnTo>
                    <a:pt x="12028416" y="7673344"/>
                  </a:lnTo>
                  <a:lnTo>
                    <a:pt x="0" y="7673344"/>
                  </a:lnTo>
                  <a:close/>
                </a:path>
              </a:pathLst>
            </a:custGeom>
            <a:solidFill>
              <a:srgbClr val="000000">
                <a:alpha val="0"/>
              </a:srgbClr>
            </a:solidFill>
          </p:spPr>
        </p:sp>
        <p:sp>
          <p:nvSpPr>
            <p:cNvPr name="TextBox 11" id="11"/>
            <p:cNvSpPr txBox="true"/>
            <p:nvPr/>
          </p:nvSpPr>
          <p:spPr>
            <a:xfrm>
              <a:off x="0" y="-47625"/>
              <a:ext cx="12028416" cy="7720969"/>
            </a:xfrm>
            <a:prstGeom prst="rect">
              <a:avLst/>
            </a:prstGeom>
          </p:spPr>
          <p:txBody>
            <a:bodyPr anchor="t" rtlCol="false" tIns="0" lIns="0" bIns="0" rIns="0"/>
            <a:lstStyle/>
            <a:p>
              <a:pPr algn="l">
                <a:lnSpc>
                  <a:spcPts val="2560"/>
                </a:lnSpc>
              </a:pPr>
            </a:p>
            <a:p>
              <a:pPr algn="l" marL="274546" indent="-137273" lvl="1">
                <a:lnSpc>
                  <a:spcPts val="2560"/>
                </a:lnSpc>
                <a:buFont typeface="Arial"/>
                <a:buChar char="•"/>
              </a:pPr>
              <a:r>
                <a:rPr lang="en-US" b="true" sz="2133">
                  <a:solidFill>
                    <a:srgbClr val="404040"/>
                  </a:solidFill>
                  <a:latin typeface="Calibri (MS) Bold"/>
                  <a:ea typeface="Calibri (MS) Bold"/>
                  <a:cs typeface="Calibri (MS) Bold"/>
                  <a:sym typeface="Calibri (MS) Bold"/>
                </a:rPr>
                <a:t> </a:t>
              </a:r>
              <a:r>
                <a:rPr lang="en-US" b="true" sz="2133" u="sng">
                  <a:solidFill>
                    <a:srgbClr val="404040"/>
                  </a:solidFill>
                  <a:latin typeface="Calibri (MS) Bold"/>
                  <a:ea typeface="Calibri (MS) Bold"/>
                  <a:cs typeface="Calibri (MS) Bold"/>
                  <a:sym typeface="Calibri (MS) Bold"/>
                </a:rPr>
                <a:t>Current status</a:t>
              </a:r>
              <a:r>
                <a:rPr lang="en-US" sz="2133">
                  <a:solidFill>
                    <a:srgbClr val="404040"/>
                  </a:solidFill>
                  <a:latin typeface="Calibri (MS)"/>
                  <a:ea typeface="Calibri (MS)"/>
                  <a:cs typeface="Calibri (MS)"/>
                  <a:sym typeface="Calibri (MS)"/>
                </a:rPr>
                <a:t>:Currently we are working on the UI (frontend) part of our image based authentication </a:t>
              </a:r>
            </a:p>
            <a:p>
              <a:pPr algn="l" marL="288273" indent="-144137" lvl="1">
                <a:lnSpc>
                  <a:spcPts val="2688"/>
                </a:lnSpc>
                <a:buFont typeface="Arial"/>
                <a:buChar char="•"/>
              </a:pPr>
              <a:r>
                <a:rPr lang="en-US" b="true" sz="2240" u="sng">
                  <a:solidFill>
                    <a:srgbClr val="404040"/>
                  </a:solidFill>
                  <a:latin typeface="Calibri (MS) Bold"/>
                  <a:ea typeface="Calibri (MS) Bold"/>
                  <a:cs typeface="Calibri (MS) Bold"/>
                  <a:sym typeface="Calibri (MS) Bold"/>
                </a:rPr>
                <a:t>What you plan to do</a:t>
              </a:r>
              <a:r>
                <a:rPr lang="en-US" b="true" sz="2240">
                  <a:solidFill>
                    <a:srgbClr val="404040"/>
                  </a:solidFill>
                  <a:latin typeface="Calibri (MS) Bold"/>
                  <a:ea typeface="Calibri (MS) Bold"/>
                  <a:cs typeface="Calibri (MS) Bold"/>
                  <a:sym typeface="Calibri (MS) Bold"/>
                </a:rPr>
                <a:t>:</a:t>
              </a:r>
              <a:r>
                <a:rPr lang="en-US" sz="2240">
                  <a:solidFill>
                    <a:srgbClr val="404040"/>
                  </a:solidFill>
                  <a:latin typeface="Calibri (MS)"/>
                  <a:ea typeface="Calibri (MS)"/>
                  <a:cs typeface="Calibri (MS)"/>
                  <a:sym typeface="Calibri (MS)"/>
                </a:rPr>
                <a:t> Present images in a clear and intuitive manner</a:t>
              </a:r>
            </a:p>
            <a:p>
              <a:pPr algn="l" marL="274546" indent="-137273" lvl="1">
                <a:lnSpc>
                  <a:spcPts val="2560"/>
                </a:lnSpc>
              </a:pPr>
              <a:r>
                <a:rPr lang="en-US" sz="2133">
                  <a:solidFill>
                    <a:srgbClr val="404040"/>
                  </a:solidFill>
                  <a:latin typeface="Calibri (MS)"/>
                  <a:ea typeface="Calibri (MS)"/>
                  <a:cs typeface="Calibri (MS)"/>
                  <a:sym typeface="Calibri (MS)"/>
                </a:rPr>
                <a:t>→</a:t>
              </a:r>
              <a:r>
                <a:rPr lang="en-US" b="true" sz="2133">
                  <a:solidFill>
                    <a:srgbClr val="404040"/>
                  </a:solidFill>
                  <a:latin typeface="Calibri (MS) Bold"/>
                  <a:ea typeface="Calibri (MS) Bold"/>
                  <a:cs typeface="Calibri (MS) Bold"/>
                  <a:sym typeface="Calibri (MS) Bold"/>
                </a:rPr>
                <a:t> </a:t>
              </a:r>
              <a:r>
                <a:rPr lang="en-US" sz="2133">
                  <a:solidFill>
                    <a:srgbClr val="404040"/>
                  </a:solidFill>
                  <a:latin typeface="Calibri (MS)"/>
                  <a:ea typeface="Calibri (MS)"/>
                  <a:cs typeface="Calibri (MS)"/>
                  <a:sym typeface="Calibri (MS)"/>
                </a:rPr>
                <a:t>To allow for feature extraction, and more robust image comparison. </a:t>
              </a:r>
            </a:p>
            <a:p>
              <a:pPr algn="l" marL="274546" indent="-137273" lvl="1">
                <a:lnSpc>
                  <a:spcPts val="2560"/>
                </a:lnSpc>
                <a:buFont typeface="Arial"/>
                <a:buChar char="•"/>
              </a:pPr>
              <a:r>
                <a:rPr lang="en-US" b="true" sz="2133" u="sng">
                  <a:solidFill>
                    <a:srgbClr val="404040"/>
                  </a:solidFill>
                  <a:latin typeface="Calibri (MS) Bold"/>
                  <a:ea typeface="Calibri (MS) Bold"/>
                  <a:cs typeface="Calibri (MS) Bold"/>
                  <a:sym typeface="Calibri (MS) Bold"/>
                </a:rPr>
                <a:t>Scope of the project</a:t>
              </a:r>
              <a:r>
                <a:rPr lang="en-US" b="true" sz="2133">
                  <a:solidFill>
                    <a:srgbClr val="404040"/>
                  </a:solidFill>
                  <a:latin typeface="Calibri (MS) Bold"/>
                  <a:ea typeface="Calibri (MS) Bold"/>
                  <a:cs typeface="Calibri (MS) Bold"/>
                  <a:sym typeface="Calibri (MS) Bold"/>
                </a:rPr>
                <a:t>: </a:t>
              </a:r>
              <a:r>
                <a:rPr lang="en-US" sz="2133">
                  <a:solidFill>
                    <a:srgbClr val="404040"/>
                  </a:solidFill>
                  <a:latin typeface="Calibri (MS)"/>
                  <a:ea typeface="Calibri (MS)"/>
                  <a:cs typeface="Calibri (MS)"/>
                  <a:sym typeface="Calibri (MS)"/>
                </a:rPr>
                <a:t>The scope of the "Image-Based Authentication" project includes the development of a secure and efficient authentication system for user login. The system incorporates with user sign-up process, login process, security question recovery and compatibility</a:t>
              </a:r>
            </a:p>
            <a:p>
              <a:pPr algn="l" marL="274546" indent="-137273" lvl="1">
                <a:lnSpc>
                  <a:spcPts val="2560"/>
                </a:lnSpc>
                <a:buFont typeface="Arial"/>
                <a:buChar char="•"/>
              </a:pPr>
              <a:r>
                <a:rPr lang="en-US" b="true" sz="2133" u="sng">
                  <a:solidFill>
                    <a:srgbClr val="404040"/>
                  </a:solidFill>
                  <a:latin typeface="Calibri (MS) Bold"/>
                  <a:ea typeface="Calibri (MS) Bold"/>
                  <a:cs typeface="Calibri (MS) Bold"/>
                  <a:sym typeface="Calibri (MS) Bold"/>
                </a:rPr>
                <a:t>Assumptions</a:t>
              </a:r>
              <a:r>
                <a:rPr lang="en-US" b="true" sz="2133">
                  <a:solidFill>
                    <a:srgbClr val="404040"/>
                  </a:solidFill>
                  <a:latin typeface="Calibri (MS) Bold"/>
                  <a:ea typeface="Calibri (MS) Bold"/>
                  <a:cs typeface="Calibri (MS) Bold"/>
                  <a:sym typeface="Calibri (MS) Bold"/>
                </a:rPr>
                <a:t>: </a:t>
              </a:r>
              <a:r>
                <a:rPr lang="en-US" sz="2133">
                  <a:solidFill>
                    <a:srgbClr val="404040"/>
                  </a:solidFill>
                  <a:latin typeface="Calibri (MS)"/>
                  <a:ea typeface="Calibri (MS)"/>
                  <a:cs typeface="Calibri (MS)"/>
                  <a:sym typeface="Calibri (MS)"/>
                </a:rPr>
                <a:t>Users possess a strong ability to recognize and recall visual patterns and images</a:t>
              </a:r>
            </a:p>
            <a:p>
              <a:pPr algn="l" marL="274546" indent="-137273" lvl="1">
                <a:lnSpc>
                  <a:spcPts val="2560"/>
                </a:lnSpc>
              </a:pPr>
              <a:r>
                <a:rPr lang="en-US" sz="2133">
                  <a:solidFill>
                    <a:srgbClr val="404040"/>
                  </a:solidFill>
                  <a:latin typeface="Calibri (MS)"/>
                  <a:ea typeface="Calibri (MS)"/>
                  <a:cs typeface="Calibri (MS)"/>
                  <a:sym typeface="Calibri (MS)"/>
                </a:rPr>
                <a:t>→ Images contain sufficient unique features that are difficult to replicate or guess. </a:t>
              </a:r>
            </a:p>
            <a:p>
              <a:pPr algn="l" marL="274546" indent="-137273" lvl="1">
                <a:lnSpc>
                  <a:spcPts val="2560"/>
                </a:lnSpc>
              </a:pPr>
            </a:p>
            <a:p>
              <a:pPr algn="l" marL="274546" indent="-137273" lvl="1">
                <a:lnSpc>
                  <a:spcPts val="2304"/>
                </a:lnSpc>
              </a:pPr>
            </a:p>
          </p:txBody>
        </p:sp>
      </p:grpSp>
      <p:grpSp>
        <p:nvGrpSpPr>
          <p:cNvPr name="Group 12" id="12"/>
          <p:cNvGrpSpPr/>
          <p:nvPr/>
        </p:nvGrpSpPr>
        <p:grpSpPr>
          <a:xfrm rot="0">
            <a:off x="8478336" y="6549888"/>
            <a:ext cx="825216" cy="386304"/>
            <a:chOff x="0" y="0"/>
            <a:chExt cx="1100288" cy="515072"/>
          </a:xfrm>
        </p:grpSpPr>
        <p:sp>
          <p:nvSpPr>
            <p:cNvPr name="Freeform 13" id="13"/>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4" id="14"/>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grpSp>
        <p:nvGrpSpPr>
          <p:cNvPr name="Group 15" id="15"/>
          <p:cNvGrpSpPr/>
          <p:nvPr/>
        </p:nvGrpSpPr>
        <p:grpSpPr>
          <a:xfrm rot="0">
            <a:off x="2072832" y="6566784"/>
            <a:ext cx="931584" cy="391680"/>
            <a:chOff x="0" y="0"/>
            <a:chExt cx="1242112" cy="522240"/>
          </a:xfrm>
        </p:grpSpPr>
        <p:sp>
          <p:nvSpPr>
            <p:cNvPr name="Freeform 16" id="16"/>
            <p:cNvSpPr/>
            <p:nvPr/>
          </p:nvSpPr>
          <p:spPr>
            <a:xfrm flipH="false" flipV="false" rot="0">
              <a:off x="0" y="0"/>
              <a:ext cx="1242112" cy="522240"/>
            </a:xfrm>
            <a:custGeom>
              <a:avLst/>
              <a:gdLst/>
              <a:ahLst/>
              <a:cxnLst/>
              <a:rect r="r" b="b" t="t" l="l"/>
              <a:pathLst>
                <a:path h="522240" w="1242112">
                  <a:moveTo>
                    <a:pt x="0" y="0"/>
                  </a:moveTo>
                  <a:lnTo>
                    <a:pt x="1242112" y="0"/>
                  </a:lnTo>
                  <a:lnTo>
                    <a:pt x="1242112" y="522240"/>
                  </a:lnTo>
                  <a:lnTo>
                    <a:pt x="0" y="522240"/>
                  </a:lnTo>
                  <a:close/>
                </a:path>
              </a:pathLst>
            </a:custGeom>
            <a:solidFill>
              <a:srgbClr val="000000">
                <a:alpha val="0"/>
              </a:srgbClr>
            </a:solidFill>
          </p:spPr>
        </p:sp>
        <p:sp>
          <p:nvSpPr>
            <p:cNvPr name="TextBox 17" id="17"/>
            <p:cNvSpPr txBox="true"/>
            <p:nvPr/>
          </p:nvSpPr>
          <p:spPr>
            <a:xfrm>
              <a:off x="0" y="-9525"/>
              <a:ext cx="1242112"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960000" y="192000"/>
            <a:ext cx="7854336" cy="794496"/>
            <a:chOff x="0" y="0"/>
            <a:chExt cx="10472448" cy="1059328"/>
          </a:xfrm>
        </p:grpSpPr>
        <p:sp>
          <p:nvSpPr>
            <p:cNvPr name="Freeform 7" id="7"/>
            <p:cNvSpPr/>
            <p:nvPr/>
          </p:nvSpPr>
          <p:spPr>
            <a:xfrm flipH="false" flipV="false" rot="0">
              <a:off x="0" y="0"/>
              <a:ext cx="10472448" cy="1059328"/>
            </a:xfrm>
            <a:custGeom>
              <a:avLst/>
              <a:gdLst/>
              <a:ahLst/>
              <a:cxnLst/>
              <a:rect r="r" b="b" t="t" l="l"/>
              <a:pathLst>
                <a:path h="1059328" w="10472448">
                  <a:moveTo>
                    <a:pt x="0" y="0"/>
                  </a:moveTo>
                  <a:lnTo>
                    <a:pt x="10472448" y="0"/>
                  </a:lnTo>
                  <a:lnTo>
                    <a:pt x="10472448" y="1059328"/>
                  </a:lnTo>
                  <a:lnTo>
                    <a:pt x="0" y="1059328"/>
                  </a:lnTo>
                  <a:close/>
                </a:path>
              </a:pathLst>
            </a:custGeom>
            <a:solidFill>
              <a:srgbClr val="000000">
                <a:alpha val="0"/>
              </a:srgbClr>
            </a:solidFill>
          </p:spPr>
        </p:sp>
        <p:sp>
          <p:nvSpPr>
            <p:cNvPr name="TextBox 8" id="8"/>
            <p:cNvSpPr txBox="true"/>
            <p:nvPr/>
          </p:nvSpPr>
          <p:spPr>
            <a:xfrm>
              <a:off x="0" y="-85725"/>
              <a:ext cx="10472448"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Environmental Impact</a:t>
              </a:r>
            </a:p>
            <a:p>
              <a:pPr algn="l">
                <a:lnSpc>
                  <a:spcPts val="4608"/>
                </a:lnSpc>
              </a:pPr>
            </a:p>
          </p:txBody>
        </p:sp>
      </p:grpSp>
      <p:grpSp>
        <p:nvGrpSpPr>
          <p:cNvPr name="Group 9" id="9"/>
          <p:cNvGrpSpPr/>
          <p:nvPr/>
        </p:nvGrpSpPr>
        <p:grpSpPr>
          <a:xfrm rot="0">
            <a:off x="457728" y="1152000"/>
            <a:ext cx="8755584" cy="5181312"/>
            <a:chOff x="0" y="0"/>
            <a:chExt cx="11674112" cy="6908416"/>
          </a:xfrm>
        </p:grpSpPr>
        <p:sp>
          <p:nvSpPr>
            <p:cNvPr name="Freeform 10" id="10"/>
            <p:cNvSpPr/>
            <p:nvPr/>
          </p:nvSpPr>
          <p:spPr>
            <a:xfrm flipH="false" flipV="false" rot="0">
              <a:off x="0" y="0"/>
              <a:ext cx="11674112" cy="6908416"/>
            </a:xfrm>
            <a:custGeom>
              <a:avLst/>
              <a:gdLst/>
              <a:ahLst/>
              <a:cxnLst/>
              <a:rect r="r" b="b" t="t" l="l"/>
              <a:pathLst>
                <a:path h="6908416" w="11674112">
                  <a:moveTo>
                    <a:pt x="0" y="0"/>
                  </a:moveTo>
                  <a:lnTo>
                    <a:pt x="11674112" y="0"/>
                  </a:lnTo>
                  <a:lnTo>
                    <a:pt x="11674112" y="6908416"/>
                  </a:lnTo>
                  <a:lnTo>
                    <a:pt x="0" y="6908416"/>
                  </a:lnTo>
                  <a:close/>
                </a:path>
              </a:pathLst>
            </a:custGeom>
            <a:solidFill>
              <a:srgbClr val="000000">
                <a:alpha val="0"/>
              </a:srgbClr>
            </a:solidFill>
          </p:spPr>
        </p:sp>
        <p:sp>
          <p:nvSpPr>
            <p:cNvPr name="TextBox 11" id="11"/>
            <p:cNvSpPr txBox="true"/>
            <p:nvPr/>
          </p:nvSpPr>
          <p:spPr>
            <a:xfrm>
              <a:off x="0" y="-47625"/>
              <a:ext cx="11674112" cy="6956041"/>
            </a:xfrm>
            <a:prstGeom prst="rect">
              <a:avLst/>
            </a:prstGeom>
          </p:spPr>
          <p:txBody>
            <a:bodyPr anchor="t" rtlCol="false" tIns="0" lIns="0" bIns="0" rIns="0"/>
            <a:lstStyle/>
            <a:p>
              <a:pPr algn="just" marL="274546" indent="-137273" lvl="1">
                <a:lnSpc>
                  <a:spcPts val="2560"/>
                </a:lnSpc>
                <a:buFont typeface="Arial"/>
                <a:buChar char="•"/>
              </a:pPr>
              <a:r>
                <a:rPr lang="en-US" b="true" sz="2133" u="sng">
                  <a:solidFill>
                    <a:srgbClr val="404040"/>
                  </a:solidFill>
                  <a:latin typeface="Calibri (MS) Bold"/>
                  <a:ea typeface="Calibri (MS) Bold"/>
                  <a:cs typeface="Calibri (MS) Bold"/>
                  <a:sym typeface="Calibri (MS) Bold"/>
                </a:rPr>
                <a:t>Energy Efficiency</a:t>
              </a:r>
              <a:r>
                <a:rPr lang="en-US" sz="2133">
                  <a:solidFill>
                    <a:srgbClr val="404040"/>
                  </a:solidFill>
                  <a:latin typeface="Calibri (MS)"/>
                  <a:ea typeface="Calibri (MS)"/>
                  <a:cs typeface="Calibri (MS)"/>
                  <a:sym typeface="Calibri (MS)"/>
                </a:rPr>
                <a:t>: The lightweight nature of the system minimizes computational demands, reducing energy consumption for servers and user devices. </a:t>
              </a:r>
            </a:p>
            <a:p>
              <a:pPr algn="just" marL="274546" indent="-137273" lvl="1">
                <a:lnSpc>
                  <a:spcPts val="2560"/>
                </a:lnSpc>
                <a:buFont typeface="Arial"/>
                <a:buChar char="•"/>
              </a:pPr>
              <a:r>
                <a:rPr lang="en-US" sz="2133">
                  <a:solidFill>
                    <a:srgbClr val="404040"/>
                  </a:solidFill>
                  <a:latin typeface="Calibri (MS)"/>
                  <a:ea typeface="Calibri (MS)"/>
                  <a:cs typeface="Calibri (MS)"/>
                  <a:sym typeface="Calibri (MS)"/>
                </a:rPr>
                <a:t> </a:t>
              </a:r>
              <a:r>
                <a:rPr lang="en-US" b="true" sz="2133" u="sng">
                  <a:solidFill>
                    <a:srgbClr val="404040"/>
                  </a:solidFill>
                  <a:latin typeface="Calibri (MS) Bold"/>
                  <a:ea typeface="Calibri (MS) Bold"/>
                  <a:cs typeface="Calibri (MS) Bold"/>
                  <a:sym typeface="Calibri (MS) Bold"/>
                </a:rPr>
                <a:t>Scalability</a:t>
              </a:r>
              <a:r>
                <a:rPr lang="en-US" sz="2133">
                  <a:solidFill>
                    <a:srgbClr val="404040"/>
                  </a:solidFill>
                  <a:latin typeface="Calibri (MS)"/>
                  <a:ea typeface="Calibri (MS)"/>
                  <a:cs typeface="Calibri (MS)"/>
                  <a:sym typeface="Calibri (MS)"/>
                </a:rPr>
                <a:t>: The architecture supports scaling to accommodate more users with minimal environmental impact, especially when hosted on cloud platforms optimized for energy-efficient operations. </a:t>
              </a:r>
            </a:p>
            <a:p>
              <a:pPr algn="l" marL="274546" indent="-137273" lvl="1">
                <a:lnSpc>
                  <a:spcPts val="2560"/>
                </a:lnSpc>
              </a:pPr>
            </a:p>
            <a:p>
              <a:pPr algn="l" marL="274546" indent="-137273" lvl="1">
                <a:lnSpc>
                  <a:spcPts val="2304"/>
                </a:lnSpc>
              </a:pPr>
            </a:p>
          </p:txBody>
        </p:sp>
      </p:grpSp>
      <p:grpSp>
        <p:nvGrpSpPr>
          <p:cNvPr name="Group 12" id="12"/>
          <p:cNvGrpSpPr/>
          <p:nvPr/>
        </p:nvGrpSpPr>
        <p:grpSpPr>
          <a:xfrm rot="0">
            <a:off x="8478336" y="6549888"/>
            <a:ext cx="825216" cy="386304"/>
            <a:chOff x="0" y="0"/>
            <a:chExt cx="1100288" cy="515072"/>
          </a:xfrm>
        </p:grpSpPr>
        <p:sp>
          <p:nvSpPr>
            <p:cNvPr name="Freeform 13" id="13"/>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4" id="14"/>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grpSp>
        <p:nvGrpSpPr>
          <p:cNvPr name="Group 15" id="15"/>
          <p:cNvGrpSpPr/>
          <p:nvPr/>
        </p:nvGrpSpPr>
        <p:grpSpPr>
          <a:xfrm rot="0">
            <a:off x="2072832" y="6566784"/>
            <a:ext cx="931584" cy="391680"/>
            <a:chOff x="0" y="0"/>
            <a:chExt cx="1242112" cy="522240"/>
          </a:xfrm>
        </p:grpSpPr>
        <p:sp>
          <p:nvSpPr>
            <p:cNvPr name="Freeform 16" id="16"/>
            <p:cNvSpPr/>
            <p:nvPr/>
          </p:nvSpPr>
          <p:spPr>
            <a:xfrm flipH="false" flipV="false" rot="0">
              <a:off x="0" y="0"/>
              <a:ext cx="1242112" cy="522240"/>
            </a:xfrm>
            <a:custGeom>
              <a:avLst/>
              <a:gdLst/>
              <a:ahLst/>
              <a:cxnLst/>
              <a:rect r="r" b="b" t="t" l="l"/>
              <a:pathLst>
                <a:path h="522240" w="1242112">
                  <a:moveTo>
                    <a:pt x="0" y="0"/>
                  </a:moveTo>
                  <a:lnTo>
                    <a:pt x="1242112" y="0"/>
                  </a:lnTo>
                  <a:lnTo>
                    <a:pt x="1242112" y="522240"/>
                  </a:lnTo>
                  <a:lnTo>
                    <a:pt x="0" y="522240"/>
                  </a:lnTo>
                  <a:close/>
                </a:path>
              </a:pathLst>
            </a:custGeom>
            <a:solidFill>
              <a:srgbClr val="000000">
                <a:alpha val="0"/>
              </a:srgbClr>
            </a:solidFill>
          </p:spPr>
        </p:sp>
        <p:sp>
          <p:nvSpPr>
            <p:cNvPr name="TextBox 17" id="17"/>
            <p:cNvSpPr txBox="true"/>
            <p:nvPr/>
          </p:nvSpPr>
          <p:spPr>
            <a:xfrm>
              <a:off x="0" y="-9525"/>
              <a:ext cx="1242112"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sp>
        <p:nvSpPr>
          <p:cNvPr name="Freeform 18" id="18"/>
          <p:cNvSpPr/>
          <p:nvPr/>
        </p:nvSpPr>
        <p:spPr>
          <a:xfrm flipH="false" flipV="false" rot="0">
            <a:off x="2574144" y="3657600"/>
            <a:ext cx="4605312" cy="2592768"/>
          </a:xfrm>
          <a:custGeom>
            <a:avLst/>
            <a:gdLst/>
            <a:ahLst/>
            <a:cxnLst/>
            <a:rect r="r" b="b" t="t" l="l"/>
            <a:pathLst>
              <a:path h="2592768" w="4605312">
                <a:moveTo>
                  <a:pt x="0" y="0"/>
                </a:moveTo>
                <a:lnTo>
                  <a:pt x="4605312" y="0"/>
                </a:lnTo>
                <a:lnTo>
                  <a:pt x="4605312" y="2592768"/>
                </a:lnTo>
                <a:lnTo>
                  <a:pt x="0" y="2592768"/>
                </a:lnTo>
                <a:lnTo>
                  <a:pt x="0" y="0"/>
                </a:lnTo>
                <a:close/>
              </a:path>
            </a:pathLst>
          </a:custGeom>
          <a:blipFill>
            <a:blip r:embed="rId3"/>
            <a:stretch>
              <a:fillRect l="0" t="-38810" r="0" b="-3881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611264" y="192000"/>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State of the Art-work</a:t>
              </a:r>
            </a:p>
            <a:p>
              <a:pPr algn="l">
                <a:lnSpc>
                  <a:spcPts val="4608"/>
                </a:lnSpc>
              </a:pPr>
            </a:p>
          </p:txBody>
        </p:sp>
      </p:grpSp>
      <p:grpSp>
        <p:nvGrpSpPr>
          <p:cNvPr name="Group 9" id="9"/>
          <p:cNvGrpSpPr/>
          <p:nvPr/>
        </p:nvGrpSpPr>
        <p:grpSpPr>
          <a:xfrm rot="0">
            <a:off x="576000" y="1408512"/>
            <a:ext cx="8637312" cy="5308800"/>
            <a:chOff x="0" y="0"/>
            <a:chExt cx="11516416" cy="7078400"/>
          </a:xfrm>
        </p:grpSpPr>
        <p:sp>
          <p:nvSpPr>
            <p:cNvPr name="Freeform 10" id="10"/>
            <p:cNvSpPr/>
            <p:nvPr/>
          </p:nvSpPr>
          <p:spPr>
            <a:xfrm flipH="false" flipV="false" rot="0">
              <a:off x="0" y="0"/>
              <a:ext cx="11516416" cy="7078400"/>
            </a:xfrm>
            <a:custGeom>
              <a:avLst/>
              <a:gdLst/>
              <a:ahLst/>
              <a:cxnLst/>
              <a:rect r="r" b="b" t="t" l="l"/>
              <a:pathLst>
                <a:path h="7078400" w="11516416">
                  <a:moveTo>
                    <a:pt x="0" y="0"/>
                  </a:moveTo>
                  <a:lnTo>
                    <a:pt x="11516416" y="0"/>
                  </a:lnTo>
                  <a:lnTo>
                    <a:pt x="11516416" y="7078400"/>
                  </a:lnTo>
                  <a:lnTo>
                    <a:pt x="0" y="7078400"/>
                  </a:lnTo>
                  <a:close/>
                </a:path>
              </a:pathLst>
            </a:custGeom>
            <a:solidFill>
              <a:srgbClr val="000000">
                <a:alpha val="0"/>
              </a:srgbClr>
            </a:solidFill>
          </p:spPr>
        </p:sp>
        <p:sp>
          <p:nvSpPr>
            <p:cNvPr name="TextBox 11" id="11"/>
            <p:cNvSpPr txBox="true"/>
            <p:nvPr/>
          </p:nvSpPr>
          <p:spPr>
            <a:xfrm>
              <a:off x="0" y="-47625"/>
              <a:ext cx="11516416" cy="7126025"/>
            </a:xfrm>
            <a:prstGeom prst="rect">
              <a:avLst/>
            </a:prstGeom>
          </p:spPr>
          <p:txBody>
            <a:bodyPr anchor="t" rtlCol="false" tIns="0" lIns="0" bIns="0" rIns="0"/>
            <a:lstStyle/>
            <a:p>
              <a:pPr algn="l" marL="247091" indent="-123546" lvl="1">
                <a:lnSpc>
                  <a:spcPts val="2304"/>
                </a:lnSpc>
                <a:buFont typeface="Arial"/>
                <a:buChar char="•"/>
              </a:pPr>
              <a:r>
                <a:rPr lang="en-US" b="true" sz="1920" u="sng">
                  <a:solidFill>
                    <a:srgbClr val="404040"/>
                  </a:solidFill>
                  <a:latin typeface="Calibri (MS) Bold"/>
                  <a:ea typeface="Calibri (MS) Bold"/>
                  <a:cs typeface="Calibri (MS) Bold"/>
                  <a:sym typeface="Calibri (MS) Bold"/>
                </a:rPr>
                <a:t>Literature survey:</a:t>
              </a:r>
            </a:p>
            <a:p>
              <a:pPr algn="l" marL="247091" indent="-123546" lvl="1">
                <a:lnSpc>
                  <a:spcPts val="2304"/>
                </a:lnSpc>
              </a:pPr>
              <a:r>
                <a:rPr lang="en-US" sz="1920">
                  <a:solidFill>
                    <a:srgbClr val="404040"/>
                  </a:solidFill>
                  <a:latin typeface="Calibri (MS)"/>
                  <a:ea typeface="Calibri (MS)"/>
                  <a:cs typeface="Calibri (MS)"/>
                  <a:sym typeface="Calibri (MS)"/>
                </a:rPr>
                <a:t>→ "A Comparative Analysis of Graphical and Text-Based Passwords" by R. A. G. A. I. Alnuem, K. T. K. Gopalan, and A. M. A. Baig. This paper presents a comparative analysis of graphical and text-based passwords, discussing the advantages and challenges of using images for authentication. The research focuses on the memorability of graphical passwords, considering how well users can recall image-based sequences compared to text passwords. The study also evaluates security concerns, such as susceptibility to brute-force attacks and usability issues in real world scenarios.</a:t>
              </a:r>
            </a:p>
            <a:p>
              <a:pPr algn="l" marL="247091" indent="-123546" lvl="1">
                <a:lnSpc>
                  <a:spcPts val="2304"/>
                </a:lnSpc>
              </a:pPr>
              <a:r>
                <a:rPr lang="en-US" sz="1920">
                  <a:solidFill>
                    <a:srgbClr val="404040"/>
                  </a:solidFill>
                  <a:latin typeface="Calibri (MS)"/>
                  <a:ea typeface="Calibri (MS)"/>
                  <a:cs typeface="Calibri (MS)"/>
                  <a:sym typeface="Calibri (MS)"/>
                </a:rPr>
                <a:t>→"The Effectiveness of Image-Based Authentication Systems: Usability and Security" by J. M. N. Tan, A. A. T. Lee, and S. M. N. Tan. This study investigates the effectiveness of image-based authentication systems, focusing on their usability and security. The paper provides a detailed review of various image authentication techniques, such as cognitive authentication systems and graphical password schemes, highlighting the trade-off between security and user experience. The research also addresses user preference and performance in randomized image selection systems.   </a:t>
              </a:r>
            </a:p>
            <a:p>
              <a:pPr algn="l" marL="247091" indent="-123546" lvl="1">
                <a:lnSpc>
                  <a:spcPts val="2304"/>
                </a:lnSpc>
              </a:pPr>
            </a:p>
            <a:p>
              <a:pPr algn="l" marL="247091" indent="-123546" lvl="1">
                <a:lnSpc>
                  <a:spcPts val="2304"/>
                </a:lnSpc>
              </a:pPr>
            </a:p>
            <a:p>
              <a:pPr algn="l" marL="247091" indent="-123546" lvl="1">
                <a:lnSpc>
                  <a:spcPts val="2073"/>
                </a:lnSpc>
              </a:pPr>
            </a:p>
          </p:txBody>
        </p:sp>
      </p:grpSp>
      <p:grpSp>
        <p:nvGrpSpPr>
          <p:cNvPr name="Group 12" id="12"/>
          <p:cNvGrpSpPr/>
          <p:nvPr/>
        </p:nvGrpSpPr>
        <p:grpSpPr>
          <a:xfrm rot="0">
            <a:off x="1767936" y="6497280"/>
            <a:ext cx="1134720" cy="386304"/>
            <a:chOff x="0" y="0"/>
            <a:chExt cx="1512960" cy="515072"/>
          </a:xfrm>
        </p:grpSpPr>
        <p:sp>
          <p:nvSpPr>
            <p:cNvPr name="Freeform 13" id="13"/>
            <p:cNvSpPr/>
            <p:nvPr/>
          </p:nvSpPr>
          <p:spPr>
            <a:xfrm flipH="false" flipV="false" rot="0">
              <a:off x="0" y="0"/>
              <a:ext cx="1512960" cy="515072"/>
            </a:xfrm>
            <a:custGeom>
              <a:avLst/>
              <a:gdLst/>
              <a:ahLst/>
              <a:cxnLst/>
              <a:rect r="r" b="b" t="t" l="l"/>
              <a:pathLst>
                <a:path h="515072" w="1512960">
                  <a:moveTo>
                    <a:pt x="0" y="0"/>
                  </a:moveTo>
                  <a:lnTo>
                    <a:pt x="1512960" y="0"/>
                  </a:lnTo>
                  <a:lnTo>
                    <a:pt x="1512960" y="515072"/>
                  </a:lnTo>
                  <a:lnTo>
                    <a:pt x="0" y="515072"/>
                  </a:lnTo>
                  <a:close/>
                </a:path>
              </a:pathLst>
            </a:custGeom>
            <a:solidFill>
              <a:srgbClr val="000000">
                <a:alpha val="0"/>
              </a:srgbClr>
            </a:solidFill>
          </p:spPr>
        </p:sp>
        <p:sp>
          <p:nvSpPr>
            <p:cNvPr name="TextBox 14" id="14"/>
            <p:cNvSpPr txBox="true"/>
            <p:nvPr/>
          </p:nvSpPr>
          <p:spPr>
            <a:xfrm>
              <a:off x="0" y="-9525"/>
              <a:ext cx="1512960" cy="524597"/>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grpSp>
        <p:nvGrpSpPr>
          <p:cNvPr name="Group 15" id="15"/>
          <p:cNvGrpSpPr/>
          <p:nvPr/>
        </p:nvGrpSpPr>
        <p:grpSpPr>
          <a:xfrm rot="0">
            <a:off x="8478336" y="6549888"/>
            <a:ext cx="825216" cy="386304"/>
            <a:chOff x="0" y="0"/>
            <a:chExt cx="1100288" cy="515072"/>
          </a:xfrm>
        </p:grpSpPr>
        <p:sp>
          <p:nvSpPr>
            <p:cNvPr name="Freeform 16" id="16"/>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7" id="17"/>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090816" y="6672384"/>
            <a:ext cx="416256" cy="416256"/>
            <a:chOff x="0" y="0"/>
            <a:chExt cx="555008" cy="555008"/>
          </a:xfrm>
        </p:grpSpPr>
        <p:sp>
          <p:nvSpPr>
            <p:cNvPr name="Freeform 3" id="3"/>
            <p:cNvSpPr/>
            <p:nvPr/>
          </p:nvSpPr>
          <p:spPr>
            <a:xfrm flipH="false" flipV="false" rot="0">
              <a:off x="0" y="0"/>
              <a:ext cx="554990" cy="554990"/>
            </a:xfrm>
            <a:custGeom>
              <a:avLst/>
              <a:gdLst/>
              <a:ahLst/>
              <a:cxnLst/>
              <a:rect r="r" b="b" t="t" l="l"/>
              <a:pathLst>
                <a:path h="554990" w="554990">
                  <a:moveTo>
                    <a:pt x="0" y="277495"/>
                  </a:moveTo>
                  <a:cubicBezTo>
                    <a:pt x="0" y="124206"/>
                    <a:pt x="124206" y="0"/>
                    <a:pt x="277495" y="0"/>
                  </a:cubicBezTo>
                  <a:cubicBezTo>
                    <a:pt x="430784" y="0"/>
                    <a:pt x="554990" y="124206"/>
                    <a:pt x="554990" y="277495"/>
                  </a:cubicBezTo>
                  <a:cubicBezTo>
                    <a:pt x="554990" y="430784"/>
                    <a:pt x="430784" y="554990"/>
                    <a:pt x="277495" y="554990"/>
                  </a:cubicBezTo>
                  <a:cubicBezTo>
                    <a:pt x="124206" y="554990"/>
                    <a:pt x="0" y="430784"/>
                    <a:pt x="0" y="277495"/>
                  </a:cubicBezTo>
                  <a:close/>
                </a:path>
              </a:pathLst>
            </a:custGeom>
            <a:blipFill>
              <a:blip r:embed="rId2"/>
              <a:stretch>
                <a:fillRect l="0" t="0" r="-1547597" b="-1135697"/>
              </a:stretch>
            </a:blipFill>
          </p:spPr>
        </p:sp>
      </p:grpSp>
      <p:grpSp>
        <p:nvGrpSpPr>
          <p:cNvPr name="Group 4" id="4"/>
          <p:cNvGrpSpPr/>
          <p:nvPr/>
        </p:nvGrpSpPr>
        <p:grpSpPr>
          <a:xfrm rot="0">
            <a:off x="9123211" y="6704395"/>
            <a:ext cx="351851" cy="351851"/>
            <a:chOff x="0" y="0"/>
            <a:chExt cx="469134" cy="469134"/>
          </a:xfrm>
        </p:grpSpPr>
        <p:sp>
          <p:nvSpPr>
            <p:cNvPr name="Freeform 5" id="5"/>
            <p:cNvSpPr/>
            <p:nvPr/>
          </p:nvSpPr>
          <p:spPr>
            <a:xfrm flipH="false" flipV="false" rot="0">
              <a:off x="0" y="0"/>
              <a:ext cx="469138" cy="469138"/>
            </a:xfrm>
            <a:custGeom>
              <a:avLst/>
              <a:gdLst/>
              <a:ahLst/>
              <a:cxnLst/>
              <a:rect r="r" b="b" t="t" l="l"/>
              <a:pathLst>
                <a:path h="469138" w="469138">
                  <a:moveTo>
                    <a:pt x="0" y="234569"/>
                  </a:moveTo>
                  <a:cubicBezTo>
                    <a:pt x="0" y="105029"/>
                    <a:pt x="105029" y="0"/>
                    <a:pt x="234569" y="0"/>
                  </a:cubicBezTo>
                  <a:lnTo>
                    <a:pt x="234569" y="9017"/>
                  </a:lnTo>
                  <a:lnTo>
                    <a:pt x="234569" y="0"/>
                  </a:lnTo>
                  <a:cubicBezTo>
                    <a:pt x="364109" y="0"/>
                    <a:pt x="469138" y="105029"/>
                    <a:pt x="469138" y="234569"/>
                  </a:cubicBezTo>
                  <a:cubicBezTo>
                    <a:pt x="469138" y="364109"/>
                    <a:pt x="364109" y="469138"/>
                    <a:pt x="234569" y="469138"/>
                  </a:cubicBezTo>
                  <a:lnTo>
                    <a:pt x="234569" y="460121"/>
                  </a:lnTo>
                  <a:lnTo>
                    <a:pt x="234569" y="469138"/>
                  </a:lnTo>
                  <a:cubicBezTo>
                    <a:pt x="105029" y="469138"/>
                    <a:pt x="0" y="364109"/>
                    <a:pt x="0" y="234569"/>
                  </a:cubicBezTo>
                  <a:lnTo>
                    <a:pt x="9017" y="234569"/>
                  </a:lnTo>
                  <a:lnTo>
                    <a:pt x="14605" y="241681"/>
                  </a:lnTo>
                  <a:cubicBezTo>
                    <a:pt x="11938" y="243840"/>
                    <a:pt x="8128" y="244221"/>
                    <a:pt x="5080" y="242824"/>
                  </a:cubicBezTo>
                  <a:cubicBezTo>
                    <a:pt x="2032" y="241427"/>
                    <a:pt x="0" y="238125"/>
                    <a:pt x="0" y="234696"/>
                  </a:cubicBezTo>
                  <a:moveTo>
                    <a:pt x="18034" y="234696"/>
                  </a:moveTo>
                  <a:lnTo>
                    <a:pt x="9017" y="234696"/>
                  </a:lnTo>
                  <a:lnTo>
                    <a:pt x="3429" y="227584"/>
                  </a:lnTo>
                  <a:cubicBezTo>
                    <a:pt x="6096" y="225425"/>
                    <a:pt x="9906" y="225044"/>
                    <a:pt x="12954" y="226441"/>
                  </a:cubicBezTo>
                  <a:cubicBezTo>
                    <a:pt x="16002" y="227838"/>
                    <a:pt x="18034" y="231140"/>
                    <a:pt x="18034" y="234569"/>
                  </a:cubicBezTo>
                  <a:cubicBezTo>
                    <a:pt x="18034" y="354203"/>
                    <a:pt x="114935" y="451104"/>
                    <a:pt x="234569" y="451104"/>
                  </a:cubicBezTo>
                  <a:cubicBezTo>
                    <a:pt x="354203" y="451104"/>
                    <a:pt x="451104" y="354203"/>
                    <a:pt x="451104" y="234569"/>
                  </a:cubicBezTo>
                  <a:lnTo>
                    <a:pt x="460121" y="234569"/>
                  </a:lnTo>
                  <a:lnTo>
                    <a:pt x="451104" y="234569"/>
                  </a:lnTo>
                  <a:cubicBezTo>
                    <a:pt x="451104" y="114935"/>
                    <a:pt x="354203" y="18034"/>
                    <a:pt x="234569" y="18034"/>
                  </a:cubicBezTo>
                  <a:lnTo>
                    <a:pt x="234569" y="9017"/>
                  </a:lnTo>
                  <a:lnTo>
                    <a:pt x="234569" y="18034"/>
                  </a:lnTo>
                  <a:cubicBezTo>
                    <a:pt x="114935" y="18034"/>
                    <a:pt x="18034" y="114935"/>
                    <a:pt x="18034" y="234569"/>
                  </a:cubicBezTo>
                  <a:close/>
                </a:path>
              </a:pathLst>
            </a:custGeom>
            <a:solidFill>
              <a:srgbClr val="FFFFFF"/>
            </a:solidFill>
          </p:spPr>
        </p:sp>
      </p:grpSp>
      <p:grpSp>
        <p:nvGrpSpPr>
          <p:cNvPr name="Group 6" id="6"/>
          <p:cNvGrpSpPr/>
          <p:nvPr/>
        </p:nvGrpSpPr>
        <p:grpSpPr>
          <a:xfrm rot="0">
            <a:off x="1728000" y="192000"/>
            <a:ext cx="7026048" cy="794496"/>
            <a:chOff x="0" y="0"/>
            <a:chExt cx="9368064" cy="1059328"/>
          </a:xfrm>
        </p:grpSpPr>
        <p:sp>
          <p:nvSpPr>
            <p:cNvPr name="Freeform 7" id="7"/>
            <p:cNvSpPr/>
            <p:nvPr/>
          </p:nvSpPr>
          <p:spPr>
            <a:xfrm flipH="false" flipV="false" rot="0">
              <a:off x="0" y="0"/>
              <a:ext cx="9368064" cy="1059328"/>
            </a:xfrm>
            <a:custGeom>
              <a:avLst/>
              <a:gdLst/>
              <a:ahLst/>
              <a:cxnLst/>
              <a:rect r="r" b="b" t="t" l="l"/>
              <a:pathLst>
                <a:path h="1059328" w="9368064">
                  <a:moveTo>
                    <a:pt x="0" y="0"/>
                  </a:moveTo>
                  <a:lnTo>
                    <a:pt x="9368064" y="0"/>
                  </a:lnTo>
                  <a:lnTo>
                    <a:pt x="9368064" y="1059328"/>
                  </a:lnTo>
                  <a:lnTo>
                    <a:pt x="0" y="1059328"/>
                  </a:lnTo>
                  <a:close/>
                </a:path>
              </a:pathLst>
            </a:custGeom>
            <a:solidFill>
              <a:srgbClr val="000000">
                <a:alpha val="0"/>
              </a:srgbClr>
            </a:solidFill>
          </p:spPr>
        </p:sp>
        <p:sp>
          <p:nvSpPr>
            <p:cNvPr name="TextBox 8" id="8"/>
            <p:cNvSpPr txBox="true"/>
            <p:nvPr/>
          </p:nvSpPr>
          <p:spPr>
            <a:xfrm>
              <a:off x="0" y="-85725"/>
              <a:ext cx="9368064" cy="1145053"/>
            </a:xfrm>
            <a:prstGeom prst="rect">
              <a:avLst/>
            </a:prstGeom>
          </p:spPr>
          <p:txBody>
            <a:bodyPr anchor="t" rtlCol="false" tIns="0" lIns="0" bIns="0" rIns="0"/>
            <a:lstStyle/>
            <a:p>
              <a:pPr algn="l">
                <a:lnSpc>
                  <a:spcPts val="4608"/>
                </a:lnSpc>
              </a:pPr>
              <a:r>
                <a:rPr lang="en-US" sz="3840" b="true">
                  <a:solidFill>
                    <a:srgbClr val="1581AA"/>
                  </a:solidFill>
                  <a:latin typeface="Calibri (MS) Bold"/>
                  <a:ea typeface="Calibri (MS) Bold"/>
                  <a:cs typeface="Calibri (MS) Bold"/>
                  <a:sym typeface="Calibri (MS) Bold"/>
                </a:rPr>
                <a:t>Methodology</a:t>
              </a:r>
            </a:p>
          </p:txBody>
        </p:sp>
      </p:grpSp>
      <p:grpSp>
        <p:nvGrpSpPr>
          <p:cNvPr name="Group 9" id="9"/>
          <p:cNvGrpSpPr/>
          <p:nvPr/>
        </p:nvGrpSpPr>
        <p:grpSpPr>
          <a:xfrm rot="0">
            <a:off x="367488" y="986496"/>
            <a:ext cx="9139584" cy="4027008"/>
            <a:chOff x="0" y="0"/>
            <a:chExt cx="12186112" cy="5369344"/>
          </a:xfrm>
        </p:grpSpPr>
        <p:sp>
          <p:nvSpPr>
            <p:cNvPr name="Freeform 10" id="10"/>
            <p:cNvSpPr/>
            <p:nvPr/>
          </p:nvSpPr>
          <p:spPr>
            <a:xfrm flipH="false" flipV="false" rot="0">
              <a:off x="0" y="0"/>
              <a:ext cx="12186112" cy="5369344"/>
            </a:xfrm>
            <a:custGeom>
              <a:avLst/>
              <a:gdLst/>
              <a:ahLst/>
              <a:cxnLst/>
              <a:rect r="r" b="b" t="t" l="l"/>
              <a:pathLst>
                <a:path h="5369344" w="12186112">
                  <a:moveTo>
                    <a:pt x="0" y="0"/>
                  </a:moveTo>
                  <a:lnTo>
                    <a:pt x="12186112" y="0"/>
                  </a:lnTo>
                  <a:lnTo>
                    <a:pt x="12186112" y="5369344"/>
                  </a:lnTo>
                  <a:lnTo>
                    <a:pt x="0" y="5369344"/>
                  </a:lnTo>
                  <a:close/>
                </a:path>
              </a:pathLst>
            </a:custGeom>
            <a:solidFill>
              <a:srgbClr val="000000">
                <a:alpha val="0"/>
              </a:srgbClr>
            </a:solidFill>
          </p:spPr>
        </p:sp>
        <p:sp>
          <p:nvSpPr>
            <p:cNvPr name="TextBox 11" id="11"/>
            <p:cNvSpPr txBox="true"/>
            <p:nvPr/>
          </p:nvSpPr>
          <p:spPr>
            <a:xfrm>
              <a:off x="0" y="-47625"/>
              <a:ext cx="12186112" cy="5416969"/>
            </a:xfrm>
            <a:prstGeom prst="rect">
              <a:avLst/>
            </a:prstGeom>
          </p:spPr>
          <p:txBody>
            <a:bodyPr anchor="t" rtlCol="false" tIns="0" lIns="0" bIns="0" rIns="0"/>
            <a:lstStyle/>
            <a:p>
              <a:pPr algn="just">
                <a:lnSpc>
                  <a:spcPts val="2054"/>
                </a:lnSpc>
              </a:pPr>
            </a:p>
            <a:p>
              <a:pPr algn="just" marL="449749" indent="-224875" lvl="1">
                <a:lnSpc>
                  <a:spcPts val="2054"/>
                </a:lnSpc>
                <a:buFont typeface="Arial"/>
                <a:buChar char="•"/>
              </a:pPr>
              <a:r>
                <a:rPr lang="en-US" b="true" sz="1600" u="sng">
                  <a:solidFill>
                    <a:srgbClr val="000000"/>
                  </a:solidFill>
                  <a:latin typeface="Times New Roman Bold"/>
                  <a:ea typeface="Times New Roman Bold"/>
                  <a:cs typeface="Times New Roman Bold"/>
                  <a:sym typeface="Times New Roman Bold"/>
                </a:rPr>
                <a:t>Describe your methods of data collection:</a:t>
              </a:r>
              <a:r>
                <a:rPr lang="en-US" sz="1600">
                  <a:solidFill>
                    <a:srgbClr val="000000"/>
                  </a:solidFill>
                  <a:latin typeface="Times New Roman"/>
                  <a:ea typeface="Times New Roman"/>
                  <a:cs typeface="Times New Roman"/>
                  <a:sym typeface="Times New Roman"/>
                </a:rPr>
                <a:t>The methodology of the image-based authentication system from the provided paragraph, broken down into concise points:</a:t>
              </a:r>
            </a:p>
            <a:p>
              <a:pPr algn="l" marL="449749" indent="-224875" lvl="1">
                <a:lnSpc>
                  <a:spcPts val="2054"/>
                </a:lnSpc>
                <a:buFont typeface="Arial"/>
                <a:buChar char="•"/>
              </a:pPr>
              <a:r>
                <a:rPr lang="en-US" b="true" sz="1600" u="sng">
                  <a:solidFill>
                    <a:srgbClr val="000000"/>
                  </a:solidFill>
                  <a:latin typeface="Times New Roman Bold"/>
                  <a:ea typeface="Times New Roman Bold"/>
                  <a:cs typeface="Times New Roman Bold"/>
                  <a:sym typeface="Times New Roman Bold"/>
                </a:rPr>
                <a:t>User Sign-up: </a:t>
              </a:r>
              <a:r>
                <a:rPr lang="en-US" sz="1600">
                  <a:solidFill>
                    <a:srgbClr val="000000"/>
                  </a:solidFill>
                  <a:latin typeface="Times New Roman"/>
                  <a:ea typeface="Times New Roman"/>
                  <a:cs typeface="Times New Roman"/>
                  <a:sym typeface="Times New Roman"/>
                </a:rPr>
                <a:t>Users are presented with a grid of images (e.g., 3x3 or 4x4).</a:t>
              </a:r>
            </a:p>
            <a:p>
              <a:pPr algn="l" marL="449749" indent="-224875" lvl="1">
                <a:lnSpc>
                  <a:spcPts val="2054"/>
                </a:lnSpc>
                <a:buFont typeface="Arial"/>
                <a:buChar char="•"/>
              </a:pPr>
              <a:r>
                <a:rPr lang="en-US" sz="1600">
                  <a:solidFill>
                    <a:srgbClr val="000000"/>
                  </a:solidFill>
                  <a:latin typeface="Times New Roman"/>
                  <a:ea typeface="Times New Roman"/>
                  <a:cs typeface="Times New Roman"/>
                  <a:sym typeface="Times New Roman"/>
                </a:rPr>
                <a:t>Users select a unique sequence of positions on the grid as their authentication pattern.</a:t>
              </a:r>
            </a:p>
            <a:p>
              <a:pPr algn="l" marL="449749" indent="-224875" lvl="1">
                <a:lnSpc>
                  <a:spcPts val="2054"/>
                </a:lnSpc>
                <a:buFont typeface="Arial"/>
                <a:buChar char="•"/>
              </a:pPr>
              <a:r>
                <a:rPr lang="en-US" b="true" sz="1600" u="sng">
                  <a:solidFill>
                    <a:srgbClr val="000000"/>
                  </a:solidFill>
                  <a:latin typeface="Times New Roman Bold"/>
                  <a:ea typeface="Times New Roman Bold"/>
                  <a:cs typeface="Times New Roman Bold"/>
                  <a:sym typeface="Times New Roman Bold"/>
                </a:rPr>
                <a:t>User Login: </a:t>
              </a:r>
              <a:r>
                <a:rPr lang="en-US" sz="1600">
                  <a:solidFill>
                    <a:srgbClr val="000000"/>
                  </a:solidFill>
                  <a:latin typeface="Times New Roman"/>
                  <a:ea typeface="Times New Roman"/>
                  <a:cs typeface="Times New Roman"/>
                  <a:sym typeface="Times New Roman"/>
                </a:rPr>
                <a:t>The same image grid is displayed, but with randomized image positions.</a:t>
              </a:r>
            </a:p>
            <a:p>
              <a:pPr algn="l" marL="449749" indent="-224875" lvl="1">
                <a:lnSpc>
                  <a:spcPts val="2054"/>
                </a:lnSpc>
                <a:buFont typeface="Arial"/>
                <a:buChar char="•"/>
              </a:pPr>
              <a:r>
                <a:rPr lang="en-US" sz="1600">
                  <a:solidFill>
                    <a:srgbClr val="000000"/>
                  </a:solidFill>
                  <a:latin typeface="Times New Roman"/>
                  <a:ea typeface="Times New Roman"/>
                  <a:cs typeface="Times New Roman"/>
                  <a:sym typeface="Times New Roman"/>
                </a:rPr>
                <a:t>Users select their pre-defined pattern.</a:t>
              </a:r>
            </a:p>
            <a:p>
              <a:pPr algn="l" marL="449749" indent="-224875" lvl="1">
                <a:lnSpc>
                  <a:spcPts val="2054"/>
                </a:lnSpc>
                <a:buFont typeface="Arial"/>
                <a:buChar char="•"/>
              </a:pPr>
              <a:r>
                <a:rPr lang="en-US" b="true" sz="1600" u="sng">
                  <a:solidFill>
                    <a:srgbClr val="000000"/>
                  </a:solidFill>
                  <a:latin typeface="Times New Roman Bold"/>
                  <a:ea typeface="Times New Roman Bold"/>
                  <a:cs typeface="Times New Roman Bold"/>
                  <a:sym typeface="Times New Roman Bold"/>
                </a:rPr>
                <a:t>Security Enhancements: </a:t>
              </a:r>
            </a:p>
            <a:p>
              <a:pPr algn="l" marL="449749" indent="-224875" lvl="1">
                <a:lnSpc>
                  <a:spcPts val="2054"/>
                </a:lnSpc>
                <a:buFont typeface="Arial"/>
                <a:buChar char="•"/>
              </a:pPr>
              <a:r>
                <a:rPr lang="en-US" sz="1600">
                  <a:solidFill>
                    <a:srgbClr val="000000"/>
                  </a:solidFill>
                  <a:latin typeface="Times New Roman"/>
                  <a:ea typeface="Times New Roman"/>
                  <a:cs typeface="Times New Roman"/>
                  <a:sym typeface="Times New Roman"/>
                </a:rPr>
                <a:t>Security question reset: Users can reset patterns via pre-defined security questions.</a:t>
              </a:r>
            </a:p>
            <a:p>
              <a:pPr algn="l" marL="449749" indent="-224875" lvl="1">
                <a:lnSpc>
                  <a:spcPts val="2054"/>
                </a:lnSpc>
                <a:buFont typeface="Arial"/>
                <a:buChar char="•"/>
              </a:pPr>
              <a:r>
                <a:rPr lang="en-US" b="true" sz="1600" u="sng">
                  <a:solidFill>
                    <a:srgbClr val="000000"/>
                  </a:solidFill>
                  <a:latin typeface="Times New Roman Bold"/>
                  <a:ea typeface="Times New Roman Bold"/>
                  <a:cs typeface="Times New Roman Bold"/>
                  <a:sym typeface="Times New Roman Bold"/>
                </a:rPr>
                <a:t>Usability: </a:t>
              </a:r>
            </a:p>
            <a:p>
              <a:pPr algn="l" marL="463477" indent="-231738" lvl="1">
                <a:lnSpc>
                  <a:spcPts val="2191"/>
                </a:lnSpc>
                <a:buFont typeface="Arial"/>
                <a:buChar char="•"/>
              </a:pPr>
              <a:r>
                <a:rPr lang="en-US" sz="1706">
                  <a:solidFill>
                    <a:srgbClr val="000000"/>
                  </a:solidFill>
                  <a:latin typeface="Times New Roman"/>
                  <a:ea typeface="Times New Roman"/>
                  <a:cs typeface="Times New Roman"/>
                  <a:sym typeface="Times New Roman"/>
                </a:rPr>
                <a:t>Randomized image grid for each session, enhancing security and leveraging visual memory.</a:t>
              </a:r>
            </a:p>
            <a:p>
              <a:pPr algn="l" marL="434509" indent="-217255" lvl="1">
                <a:lnSpc>
                  <a:spcPts val="2054"/>
                </a:lnSpc>
              </a:pPr>
            </a:p>
            <a:p>
              <a:pPr algn="l" marL="434509" indent="-217255" lvl="1">
                <a:lnSpc>
                  <a:spcPts val="1728"/>
                </a:lnSpc>
              </a:pPr>
            </a:p>
          </p:txBody>
        </p:sp>
      </p:grpSp>
      <p:grpSp>
        <p:nvGrpSpPr>
          <p:cNvPr name="Group 12" id="12"/>
          <p:cNvGrpSpPr/>
          <p:nvPr/>
        </p:nvGrpSpPr>
        <p:grpSpPr>
          <a:xfrm rot="0">
            <a:off x="8478336" y="6549888"/>
            <a:ext cx="825216" cy="386304"/>
            <a:chOff x="0" y="0"/>
            <a:chExt cx="1100288" cy="515072"/>
          </a:xfrm>
        </p:grpSpPr>
        <p:sp>
          <p:nvSpPr>
            <p:cNvPr name="Freeform 13" id="13"/>
            <p:cNvSpPr/>
            <p:nvPr/>
          </p:nvSpPr>
          <p:spPr>
            <a:xfrm flipH="false" flipV="false" rot="0">
              <a:off x="0" y="0"/>
              <a:ext cx="1100288" cy="515072"/>
            </a:xfrm>
            <a:custGeom>
              <a:avLst/>
              <a:gdLst/>
              <a:ahLst/>
              <a:cxnLst/>
              <a:rect r="r" b="b" t="t" l="l"/>
              <a:pathLst>
                <a:path h="515072" w="1100288">
                  <a:moveTo>
                    <a:pt x="0" y="0"/>
                  </a:moveTo>
                  <a:lnTo>
                    <a:pt x="1100288" y="0"/>
                  </a:lnTo>
                  <a:lnTo>
                    <a:pt x="1100288" y="515072"/>
                  </a:lnTo>
                  <a:lnTo>
                    <a:pt x="0" y="515072"/>
                  </a:lnTo>
                  <a:close/>
                </a:path>
              </a:pathLst>
            </a:custGeom>
            <a:solidFill>
              <a:srgbClr val="000000">
                <a:alpha val="0"/>
              </a:srgbClr>
            </a:solidFill>
          </p:spPr>
        </p:sp>
        <p:sp>
          <p:nvSpPr>
            <p:cNvPr name="TextBox 14" id="14"/>
            <p:cNvSpPr txBox="true"/>
            <p:nvPr/>
          </p:nvSpPr>
          <p:spPr>
            <a:xfrm>
              <a:off x="0" y="-9525"/>
              <a:ext cx="1100288" cy="524597"/>
            </a:xfrm>
            <a:prstGeom prst="rect">
              <a:avLst/>
            </a:prstGeom>
          </p:spPr>
          <p:txBody>
            <a:bodyPr anchor="ctr" rtlCol="false" tIns="0" lIns="0" bIns="0" rIns="0"/>
            <a:lstStyle/>
            <a:p>
              <a:pPr algn="ctr">
                <a:lnSpc>
                  <a:spcPts val="1152"/>
                </a:lnSpc>
              </a:pPr>
              <a:r>
                <a:rPr lang="en-US" sz="960">
                  <a:solidFill>
                    <a:srgbClr val="898989"/>
                  </a:solidFill>
                  <a:latin typeface="Century Gothic Paneuropean"/>
                  <a:ea typeface="Century Gothic Paneuropean"/>
                  <a:cs typeface="Century Gothic Paneuropean"/>
                  <a:sym typeface="Century Gothic Paneuropean"/>
                </a:rPr>
                <a:t>&lt;number&gt; of 12</a:t>
              </a:r>
            </a:p>
          </p:txBody>
        </p:sp>
      </p:grpSp>
      <p:grpSp>
        <p:nvGrpSpPr>
          <p:cNvPr name="Group 15" id="15"/>
          <p:cNvGrpSpPr/>
          <p:nvPr/>
        </p:nvGrpSpPr>
        <p:grpSpPr>
          <a:xfrm rot="0">
            <a:off x="2072832" y="6566784"/>
            <a:ext cx="931584" cy="391680"/>
            <a:chOff x="0" y="0"/>
            <a:chExt cx="1242112" cy="522240"/>
          </a:xfrm>
        </p:grpSpPr>
        <p:sp>
          <p:nvSpPr>
            <p:cNvPr name="Freeform 16" id="16"/>
            <p:cNvSpPr/>
            <p:nvPr/>
          </p:nvSpPr>
          <p:spPr>
            <a:xfrm flipH="false" flipV="false" rot="0">
              <a:off x="0" y="0"/>
              <a:ext cx="1242112" cy="522240"/>
            </a:xfrm>
            <a:custGeom>
              <a:avLst/>
              <a:gdLst/>
              <a:ahLst/>
              <a:cxnLst/>
              <a:rect r="r" b="b" t="t" l="l"/>
              <a:pathLst>
                <a:path h="522240" w="1242112">
                  <a:moveTo>
                    <a:pt x="0" y="0"/>
                  </a:moveTo>
                  <a:lnTo>
                    <a:pt x="1242112" y="0"/>
                  </a:lnTo>
                  <a:lnTo>
                    <a:pt x="1242112" y="522240"/>
                  </a:lnTo>
                  <a:lnTo>
                    <a:pt x="0" y="522240"/>
                  </a:lnTo>
                  <a:close/>
                </a:path>
              </a:pathLst>
            </a:custGeom>
            <a:solidFill>
              <a:srgbClr val="000000">
                <a:alpha val="0"/>
              </a:srgbClr>
            </a:solidFill>
          </p:spPr>
        </p:sp>
        <p:sp>
          <p:nvSpPr>
            <p:cNvPr name="TextBox 17" id="17"/>
            <p:cNvSpPr txBox="true"/>
            <p:nvPr/>
          </p:nvSpPr>
          <p:spPr>
            <a:xfrm>
              <a:off x="0" y="-9525"/>
              <a:ext cx="1242112" cy="531765"/>
            </a:xfrm>
            <a:prstGeom prst="rect">
              <a:avLst/>
            </a:prstGeom>
          </p:spPr>
          <p:txBody>
            <a:bodyPr anchor="ctr" rtlCol="false" tIns="0" lIns="0" bIns="0" rIns="0"/>
            <a:lstStyle/>
            <a:p>
              <a:pPr algn="r">
                <a:lnSpc>
                  <a:spcPts val="1152"/>
                </a:lnSpc>
              </a:pPr>
              <a:r>
                <a:rPr lang="en-US" sz="960">
                  <a:solidFill>
                    <a:srgbClr val="898989"/>
                  </a:solidFill>
                  <a:latin typeface="Century Gothic Paneuropean"/>
                  <a:ea typeface="Century Gothic Paneuropean"/>
                  <a:cs typeface="Century Gothic Paneuropean"/>
                  <a:sym typeface="Century Gothic Paneuropean"/>
                </a:rPr>
                <a:t>*</a:t>
              </a:r>
            </a:p>
          </p:txBody>
        </p:sp>
      </p:gr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DAGlhqy4T-c</dc:identifier>
  <dcterms:modified xsi:type="dcterms:W3CDTF">2011-08-01T06:04:30Z</dcterms:modified>
  <cp:revision>1</cp:revision>
  <dc:title>image based authentication[1].pptx</dc:title>
</cp:coreProperties>
</file>