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8" r:id="rId2"/>
    <p:sldId id="336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37" r:id="rId12"/>
    <p:sldId id="335" r:id="rId13"/>
    <p:sldId id="307" r:id="rId14"/>
    <p:sldId id="309" r:id="rId15"/>
    <p:sldId id="334" r:id="rId16"/>
    <p:sldId id="308" r:id="rId17"/>
    <p:sldId id="310" r:id="rId18"/>
    <p:sldId id="314" r:id="rId19"/>
    <p:sldId id="315" r:id="rId20"/>
    <p:sldId id="354" r:id="rId21"/>
    <p:sldId id="316" r:id="rId22"/>
    <p:sldId id="338" r:id="rId23"/>
    <p:sldId id="339" r:id="rId24"/>
    <p:sldId id="340" r:id="rId25"/>
    <p:sldId id="341" r:id="rId26"/>
    <p:sldId id="342" r:id="rId27"/>
    <p:sldId id="343" r:id="rId28"/>
    <p:sldId id="345" r:id="rId29"/>
    <p:sldId id="346" r:id="rId30"/>
    <p:sldId id="355" r:id="rId31"/>
    <p:sldId id="347" r:id="rId32"/>
    <p:sldId id="356" r:id="rId33"/>
    <p:sldId id="363" r:id="rId34"/>
    <p:sldId id="357" r:id="rId35"/>
    <p:sldId id="358" r:id="rId36"/>
    <p:sldId id="359" r:id="rId37"/>
    <p:sldId id="367" r:id="rId38"/>
    <p:sldId id="36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9"/>
    <a:srgbClr val="002D72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ABD88-FF5D-E06D-CF1A-0770B7CDE8DE}" v="461" dt="2024-07-12T08:59:59.410"/>
    <p1510:client id="{ADD91A9B-4815-141A-D4DF-1813EC6A456F}" v="2" dt="2024-07-12T09:05:00.088"/>
    <p1510:client id="{B819BAAA-8386-A2CC-EDDF-613398EE1AB9}" v="2154" dt="2024-07-12T05:55:53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181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4D52C-36C7-48E3-9272-7FD3DB6D6B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8E2FC-831C-479E-972C-D77B5D5DD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F5DD3-9E3D-43FC-A9A8-C408E1B90DC4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04DAA-2D98-4272-82ED-D291354216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48555-542F-4205-9443-494E96372F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A241-EDF4-4CE3-BF5D-016B675A2B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3894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D9BAC-2C40-4953-922F-0C6D4CDAA2D9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F13A4-202F-4AC2-A9A9-707C6ABC22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227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5E75-173B-4686-9E7B-C7CCF387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6493-2293-46F6-8960-94A4945A5708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02CF-E106-495F-A221-6D89DB3F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A280-F66A-45C3-AD31-E0CEC660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283-2F96-4CD7-BCE2-9D387F5A7C69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Google Shape;9;p2">
            <a:extLst>
              <a:ext uri="{FF2B5EF4-FFF2-40B4-BE49-F238E27FC236}">
                <a16:creationId xmlns:a16="http://schemas.microsoft.com/office/drawing/2014/main" id="{ED57CD42-2A38-4164-8FDB-F70EA3FED7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86100" y="1865176"/>
            <a:ext cx="7462932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 b="0">
                <a:solidFill>
                  <a:srgbClr val="002D72"/>
                </a:solidFill>
                <a:latin typeface="AvenirNext LT Pro MediumCn" panose="020B0606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ACFDD-B22E-4223-8B8D-8F0059BE63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16" y="225651"/>
            <a:ext cx="1454886" cy="662083"/>
          </a:xfrm>
          <a:prstGeom prst="rect">
            <a:avLst/>
          </a:prstGeom>
        </p:spPr>
      </p:pic>
      <p:sp>
        <p:nvSpPr>
          <p:cNvPr id="9" name="Google Shape;10;p2">
            <a:extLst>
              <a:ext uri="{FF2B5EF4-FFF2-40B4-BE49-F238E27FC236}">
                <a16:creationId xmlns:a16="http://schemas.microsoft.com/office/drawing/2014/main" id="{48899ACA-4104-4CA7-8FD9-8A823E811D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6100" y="4275200"/>
            <a:ext cx="4114800" cy="9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400">
                <a:solidFill>
                  <a:srgbClr val="000000"/>
                </a:solidFill>
                <a:latin typeface="AvenirNext LT Pro Regular" panose="020B0504020202020204" pitchFamily="34" charset="0"/>
                <a:cs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9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6C4B-8F9C-4762-8C08-4FF62D4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0B5E-90C8-4AE6-808F-9DBC60BE1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681AA-A315-4808-B886-DAB3F2438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1ECD3-5835-4EA7-8234-728D776F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6493-2293-46F6-8960-94A4945A5708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1FAE3-EC63-4591-A1E3-39AAB16C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3385B-0D30-444F-B4A1-2BFBBBB7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283-2F96-4CD7-BCE2-9D387F5A7C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42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B702-6BD7-4951-9ACA-4FEAE97D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FD97A-ACC6-4681-BCD5-0BCA724BE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C55CC-3DB4-4F7A-BB63-AC61C7B6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6839B-23EA-48AA-8B4E-8902D7D8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6493-2293-46F6-8960-94A4945A5708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1615B-F707-4DCB-9B1E-2BF8F77E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00CCE-2152-493F-BD1A-308F860F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283-2F96-4CD7-BCE2-9D387F5A7C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285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9DE5-E1F2-4092-B275-97143AA8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9660C-2FF3-4B80-976B-9153F4A9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52616-C74E-471B-B769-AB2163D3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6493-2293-46F6-8960-94A4945A5708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B3BA5-77CD-497E-97E9-62B2BD56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3ACE-41F1-4212-9C56-187B9BB1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283-2F96-4CD7-BCE2-9D387F5A7C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07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07FB3-A65B-41AF-8C2B-CFDE034FE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C1C28-3C8F-485C-B451-E342AE76A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2BBCA-5508-4136-AB65-4786DFE2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6493-2293-46F6-8960-94A4945A5708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B81E-E75F-4043-BD56-19B5B33B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C0342-71D3-4E64-977F-14F8AB9F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283-2F96-4CD7-BCE2-9D387F5A7C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440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100" y="2268300"/>
            <a:ext cx="61232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100" y="42752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43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5E75-173B-4686-9E7B-C7CCF387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6493-2293-46F6-8960-94A4945A5708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02CF-E106-495F-A221-6D89DB3F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A280-F66A-45C3-AD31-E0CEC660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283-2F96-4CD7-BCE2-9D387F5A7C69}" type="slidenum">
              <a:rPr lang="en-SG" smtClean="0"/>
              <a:t>‹#›</a:t>
            </a:fld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ACFDD-B22E-4223-8B8D-8F0059BE63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16" y="225651"/>
            <a:ext cx="1454886" cy="662083"/>
          </a:xfrm>
          <a:prstGeom prst="rect">
            <a:avLst/>
          </a:prstGeom>
        </p:spPr>
      </p:pic>
      <p:sp>
        <p:nvSpPr>
          <p:cNvPr id="8" name="Google Shape;9;p2">
            <a:extLst>
              <a:ext uri="{FF2B5EF4-FFF2-40B4-BE49-F238E27FC236}">
                <a16:creationId xmlns:a16="http://schemas.microsoft.com/office/drawing/2014/main" id="{12F805BF-3D7D-4033-A0B1-3C7E3F8FE1E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86100" y="1865176"/>
            <a:ext cx="7462932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 b="0">
                <a:solidFill>
                  <a:srgbClr val="002D72"/>
                </a:solidFill>
                <a:latin typeface="AvenirNext LT Pro MediumCn" panose="020B0606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9" name="Google Shape;10;p2">
            <a:extLst>
              <a:ext uri="{FF2B5EF4-FFF2-40B4-BE49-F238E27FC236}">
                <a16:creationId xmlns:a16="http://schemas.microsoft.com/office/drawing/2014/main" id="{6CA8A53B-535B-41E7-BD5D-5A5A9546CB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6100" y="4275200"/>
            <a:ext cx="4114800" cy="9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400">
                <a:solidFill>
                  <a:srgbClr val="000000"/>
                </a:solidFill>
                <a:latin typeface="AvenirNext LT Pro Regular" panose="020B0504020202020204" pitchFamily="34" charset="0"/>
                <a:cs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71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5E75-173B-4686-9E7B-C7CCF387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6493-2293-46F6-8960-94A4945A5708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02CF-E106-495F-A221-6D89DB3F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2" name="Google Shape;124;p24">
            <a:extLst>
              <a:ext uri="{FF2B5EF4-FFF2-40B4-BE49-F238E27FC236}">
                <a16:creationId xmlns:a16="http://schemas.microsoft.com/office/drawing/2014/main" id="{E4336B3A-1BFF-462A-9745-5137C53F8265}"/>
              </a:ext>
            </a:extLst>
          </p:cNvPr>
          <p:cNvSpPr/>
          <p:nvPr userDrawn="1"/>
        </p:nvSpPr>
        <p:spPr>
          <a:xfrm rot="5400000">
            <a:off x="3037613" y="-1399420"/>
            <a:ext cx="4763841" cy="9252338"/>
          </a:xfrm>
          <a:prstGeom prst="rect">
            <a:avLst/>
          </a:prstGeom>
          <a:solidFill>
            <a:srgbClr val="002D72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A280-F66A-45C3-AD31-E0CEC660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283-2F96-4CD7-BCE2-9D387F5A7C69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Google Shape;9;p2">
            <a:extLst>
              <a:ext uri="{FF2B5EF4-FFF2-40B4-BE49-F238E27FC236}">
                <a16:creationId xmlns:a16="http://schemas.microsoft.com/office/drawing/2014/main" id="{DBA1DDB6-31EB-4DE2-8FD4-C1C83E925F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86100" y="1337187"/>
            <a:ext cx="8126200" cy="29043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 b="0">
                <a:solidFill>
                  <a:schemeClr val="bg1"/>
                </a:solidFill>
                <a:latin typeface="AvenirNext LT Pro MediumCn" panose="020B0606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18" name="Google Shape;10;p2">
            <a:extLst>
              <a:ext uri="{FF2B5EF4-FFF2-40B4-BE49-F238E27FC236}">
                <a16:creationId xmlns:a16="http://schemas.microsoft.com/office/drawing/2014/main" id="{C2264677-1EF7-4E1F-9D48-66760119B13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6100" y="4275200"/>
            <a:ext cx="6424400" cy="9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chemeClr val="bg1"/>
                </a:solidFill>
                <a:latin typeface="AvenirNext LT Pro Regular" panose="020B0504020202020204" pitchFamily="34" charset="0"/>
                <a:cs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E9493F7-F1F5-417D-9293-C3636BCF1D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16" y="225651"/>
            <a:ext cx="1454886" cy="6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0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0B47-1768-442E-8EE6-6DF85562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996"/>
          </a:xfrm>
        </p:spPr>
        <p:txBody>
          <a:bodyPr/>
          <a:lstStyle>
            <a:lvl1pPr>
              <a:defRPr sz="3200" b="1">
                <a:latin typeface="AvenirNext LT Pro MediumCn" panose="020B0606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F0E9-F3D9-4ADC-A79C-41C3C2DC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2"/>
            <a:ext cx="10515600" cy="4673281"/>
          </a:xfrm>
        </p:spPr>
        <p:txBody>
          <a:bodyPr/>
          <a:lstStyle>
            <a:lvl1pPr>
              <a:defRPr>
                <a:latin typeface="AvenirNext LT Pro Regular" panose="020B05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venirNext LT Pro Regular" panose="020B05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venirNext LT Pro Regular" panose="020B05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venirNext LT Pro Regular" panose="020B05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venirNext LT Pro Regular" panose="020B05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32B7-0473-44A0-96D0-111F00B0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6493-2293-46F6-8960-94A4945A5708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349A-1F79-4D03-BEDE-24537300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AD6E-64BC-4B31-B9B4-77945EC7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283-2F96-4CD7-BCE2-9D387F5A7C69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7FF604-59BD-4888-B201-2FFBACF29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16" y="225651"/>
            <a:ext cx="1454886" cy="66208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69CC48-33E6-41CA-8C95-28018493D258}"/>
              </a:ext>
            </a:extLst>
          </p:cNvPr>
          <p:cNvCxnSpPr>
            <a:cxnSpLocks/>
          </p:cNvCxnSpPr>
          <p:nvPr userDrawn="1"/>
        </p:nvCxnSpPr>
        <p:spPr>
          <a:xfrm>
            <a:off x="696000" y="1249680"/>
            <a:ext cx="10800000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98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54A5-A464-42AA-89AC-836322C5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2914-AD9D-4DE4-8682-67425061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3CEE-999E-4781-998C-7A4B26E6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6493-2293-46F6-8960-94A4945A5708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543DC-AE5B-4E49-816D-AB4E830F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76AD-BD15-424E-8178-69390ECF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283-2F96-4CD7-BCE2-9D387F5A7C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FAFFA-F758-43A0-8935-5BC1C67E4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2EAB1-255D-4C0A-9AAE-4A2CEFC58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EED8-C0F3-4E9A-8076-0DA0E6C2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6493-2293-46F6-8960-94A4945A5708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716A-A85B-46FB-A293-865E7A52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50D24-20BE-4500-8021-876DBB9F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283-2F96-4CD7-BCE2-9D387F5A7C69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EDE9A6-2460-4516-AE60-1FC3F0CC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175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63EF1-1C75-44F7-8824-98C581B65F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16" y="225651"/>
            <a:ext cx="1454886" cy="66208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8B9CF5-2FB5-4A29-9704-ECDCB6778049}"/>
              </a:ext>
            </a:extLst>
          </p:cNvPr>
          <p:cNvCxnSpPr>
            <a:cxnSpLocks/>
          </p:cNvCxnSpPr>
          <p:nvPr userDrawn="1"/>
        </p:nvCxnSpPr>
        <p:spPr>
          <a:xfrm>
            <a:off x="696000" y="1676400"/>
            <a:ext cx="10800000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6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1128-9F01-4AE6-BC00-103CBE8A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6890-631D-4E8A-AE92-A8D44B1C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AD8CB-3A04-4F53-88BA-0A6485A9E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44951-5849-4BD0-9EDA-4E8967603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A61D4-1838-451B-BF97-BE29FC145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9E009-8CBF-43E6-B1FE-A4D4DF75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6493-2293-46F6-8960-94A4945A5708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34B30-349C-4829-8ECB-B7F2D4C7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7111C-3CC0-4F74-A3AA-6991A168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283-2F96-4CD7-BCE2-9D387F5A7C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31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6F24-6027-4CEE-BA10-6BBC677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4CAB2-8A8D-4C97-9DBF-9E24858A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6493-2293-46F6-8960-94A4945A5708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D131B-C929-4525-B97B-C679D565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09360-9B3F-4D34-8D63-9D7BFFE8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283-2F96-4CD7-BCE2-9D387F5A7C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81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4612-78C2-43BE-BCD8-7E6EE792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6493-2293-46F6-8960-94A4945A5708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E6F62-A04F-4A91-A5CB-DF3F4D08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17AF7-9B01-48EF-B5C2-E4A3F55C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283-2F96-4CD7-BCE2-9D387F5A7C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12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6A99E-57D4-4FBA-94AD-6C473581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31FF-5307-42AA-A70A-CA688546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2CC5-C947-4E00-822C-54BED9C34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6493-2293-46F6-8960-94A4945A5708}" type="datetimeFigureOut">
              <a:rPr lang="en-SG" smtClean="0"/>
              <a:t>12/7/2024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65EB-4423-455C-AA95-0065FF3DE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70BA-1DBC-4441-B3F3-77C2E1C0E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B283-2F96-4CD7-BCE2-9D387F5A7C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081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hyperlink" Target="https://ecasejsh.sharepoint.com/sites/StructuralInspecti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casejsh.sharepoint.com/sites/StructuralInspection" TargetMode="External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10" Type="http://schemas.openxmlformats.org/officeDocument/2006/relationships/image" Target="../media/image123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mailto:MediaServiceImageTags#WssId@odata.type" TargetMode="External"/><Relationship Id="rId3" Type="http://schemas.openxmlformats.org/officeDocument/2006/relationships/image" Target="../media/image125.png"/><Relationship Id="rId7" Type="http://schemas.openxmlformats.org/officeDocument/2006/relationships/hyperlink" Target="mailto:MediaServiceImageTags@odata.type" TargetMode="External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@@odata.type" TargetMode="External"/><Relationship Id="rId5" Type="http://schemas.openxmlformats.org/officeDocument/2006/relationships/hyperlink" Target="mailto:@@odata.etag" TargetMode="External"/><Relationship Id="rId4" Type="http://schemas.openxmlformats.org/officeDocument/2006/relationships/image" Target="../media/image1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hyperlink" Target="https://ecasejsh.sharepoint.com/sites/StructuralInspection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B78692E-81D8-4583-B7F1-E8F0912B4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latin typeface="AvenirNext LT Pro Regular"/>
                <a:cs typeface="Arial"/>
              </a:rPr>
              <a:t>Vishwa Swami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E90DA5-3DDE-E5E6-FC71-B2022BF78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latin typeface="AvenirNext LT Pro MediumCn"/>
                <a:cs typeface="Arial"/>
              </a:rPr>
              <a:t>ECAS INSPECTION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056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DBE1-4B59-A63D-8CC2-1D7844F6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Next LT Pro MediumCn"/>
                <a:cs typeface="Arial"/>
              </a:rPr>
              <a:t>Power-App =&gt; ADD INSPECTION SCREEN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A2D077-168F-B79D-94AF-5AFE81F2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50" y="1352792"/>
            <a:ext cx="3052763" cy="5374482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35FF833-AA04-2FF5-10F2-BBA214BE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650" y="2407686"/>
            <a:ext cx="7330440" cy="3560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1AF517-7CAF-3F32-C9D6-496513C53BF8}"/>
              </a:ext>
            </a:extLst>
          </p:cNvPr>
          <p:cNvSpPr txBox="1"/>
          <p:nvPr/>
        </p:nvSpPr>
        <p:spPr>
          <a:xfrm>
            <a:off x="60960" y="7051040"/>
            <a:ext cx="8321040" cy="6278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7200"/>
                </a:solidFill>
                <a:ea typeface="+mn-lt"/>
                <a:cs typeface="+mn-lt"/>
              </a:rPr>
              <a:t>// Submit the form to create an item in the "Inspection Report" list</a:t>
            </a:r>
            <a:endParaRPr lang="en-US" dirty="0"/>
          </a:p>
          <a:p>
            <a:r>
              <a:rPr lang="en-US" sz="1100" dirty="0" err="1">
                <a:solidFill>
                  <a:srgbClr val="295EA3"/>
                </a:solidFill>
                <a:ea typeface="+mn-lt"/>
                <a:cs typeface="+mn-lt"/>
              </a:rPr>
              <a:t>SubmitForm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r>
              <a:rPr lang="en-US" sz="1100" i="1" dirty="0">
                <a:solidFill>
                  <a:srgbClr val="742774"/>
                </a:solidFill>
                <a:ea typeface="+mn-lt"/>
                <a:cs typeface="+mn-lt"/>
              </a:rPr>
              <a:t>EditForm1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en-US"/>
          </a:p>
          <a:p>
            <a:br>
              <a:rPr lang="en-US" dirty="0"/>
            </a:br>
            <a:endParaRPr lang="en-US" dirty="0"/>
          </a:p>
          <a:p>
            <a:r>
              <a:rPr lang="en-US" sz="1100" dirty="0">
                <a:solidFill>
                  <a:srgbClr val="007200"/>
                </a:solidFill>
                <a:ea typeface="+mn-lt"/>
                <a:cs typeface="+mn-lt"/>
              </a:rPr>
              <a:t>// Check if the form submission was successful</a:t>
            </a:r>
            <a:endParaRPr lang="en-US"/>
          </a:p>
          <a:p>
            <a:r>
              <a:rPr lang="en-US" sz="1100" dirty="0">
                <a:solidFill>
                  <a:srgbClr val="295EA3"/>
                </a:solidFill>
                <a:ea typeface="+mn-lt"/>
                <a:cs typeface="+mn-lt"/>
              </a:rPr>
              <a:t>If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1100" i="1" dirty="0">
                <a:solidFill>
                  <a:srgbClr val="742774"/>
                </a:solidFill>
                <a:ea typeface="+mn-lt"/>
                <a:cs typeface="+mn-lt"/>
              </a:rPr>
              <a:t>EditForm1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r>
              <a:rPr lang="en-US" sz="1100" dirty="0">
                <a:solidFill>
                  <a:srgbClr val="36383F"/>
                </a:solidFill>
                <a:ea typeface="+mn-lt"/>
                <a:cs typeface="+mn-lt"/>
              </a:rPr>
              <a:t>Error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=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100" dirty="0">
                <a:solidFill>
                  <a:srgbClr val="295EA3"/>
                </a:solidFill>
                <a:ea typeface="+mn-lt"/>
                <a:cs typeface="+mn-lt"/>
              </a:rPr>
              <a:t>Blank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(),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100" dirty="0">
                <a:solidFill>
                  <a:srgbClr val="007200"/>
                </a:solidFill>
                <a:ea typeface="+mn-lt"/>
                <a:cs typeface="+mn-lt"/>
              </a:rPr>
              <a:t>// No error occurred during form submission</a:t>
            </a:r>
            <a:endParaRPr lang="en-US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1100" dirty="0">
                <a:solidFill>
                  <a:srgbClr val="007200"/>
                </a:solidFill>
                <a:ea typeface="+mn-lt"/>
                <a:cs typeface="+mn-lt"/>
              </a:rPr>
              <a:t>// If form submission was successful, create a folder in the image library</a:t>
            </a:r>
            <a:endParaRPr lang="en-US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1100" dirty="0" err="1">
                <a:solidFill>
                  <a:srgbClr val="295EA3"/>
                </a:solidFill>
                <a:ea typeface="+mn-lt"/>
                <a:cs typeface="+mn-lt"/>
              </a:rPr>
              <a:t>ClearCollect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endParaRPr lang="en-US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    </a:t>
            </a:r>
            <a:r>
              <a:rPr lang="en-US" sz="1100" dirty="0" err="1">
                <a:solidFill>
                  <a:srgbClr val="007C85"/>
                </a:solidFill>
                <a:ea typeface="+mn-lt"/>
                <a:cs typeface="+mn-lt"/>
              </a:rPr>
              <a:t>CreatedFolder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    </a:t>
            </a:r>
            <a:r>
              <a:rPr lang="en-US" sz="1100" dirty="0" err="1">
                <a:solidFill>
                  <a:srgbClr val="000000"/>
                </a:solidFill>
                <a:ea typeface="+mn-lt"/>
                <a:cs typeface="+mn-lt"/>
              </a:rPr>
              <a:t>TestCreateFolder.</a:t>
            </a:r>
            <a:r>
              <a:rPr lang="en-US" sz="1100" dirty="0" err="1">
                <a:solidFill>
                  <a:srgbClr val="295EA3"/>
                </a:solidFill>
                <a:ea typeface="+mn-lt"/>
                <a:cs typeface="+mn-lt"/>
              </a:rPr>
              <a:t>Run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r>
              <a:rPr lang="en-US" sz="1100" dirty="0">
                <a:solidFill>
                  <a:srgbClr val="295EA3"/>
                </a:solidFill>
                <a:ea typeface="+mn-lt"/>
                <a:cs typeface="+mn-lt"/>
              </a:rPr>
              <a:t>Concatenate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r>
              <a:rPr lang="en-US" sz="1100" dirty="0" err="1">
                <a:solidFill>
                  <a:srgbClr val="007C85"/>
                </a:solidFill>
                <a:ea typeface="+mn-lt"/>
                <a:cs typeface="+mn-lt"/>
              </a:rPr>
              <a:t>StructureName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100" dirty="0">
                <a:solidFill>
                  <a:srgbClr val="A21717"/>
                </a:solidFill>
                <a:ea typeface="+mn-lt"/>
                <a:cs typeface="+mn-lt"/>
              </a:rPr>
              <a:t>"_"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007C85"/>
                </a:solidFill>
                <a:ea typeface="+mn-lt"/>
                <a:cs typeface="+mn-lt"/>
              </a:rPr>
              <a:t>InspectionTitle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))</a:t>
            </a:r>
            <a:endParaRPr lang="en-US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en-US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 </a:t>
            </a:r>
            <a:endParaRPr lang="en-US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1100" dirty="0">
                <a:solidFill>
                  <a:srgbClr val="007200"/>
                </a:solidFill>
                <a:ea typeface="+mn-lt"/>
                <a:cs typeface="+mn-lt"/>
              </a:rPr>
              <a:t>// Check if folder creation was successful</a:t>
            </a:r>
            <a:endParaRPr lang="en-US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1100" dirty="0">
                <a:solidFill>
                  <a:srgbClr val="295EA3"/>
                </a:solidFill>
                <a:ea typeface="+mn-lt"/>
                <a:cs typeface="+mn-lt"/>
              </a:rPr>
              <a:t>If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endParaRPr lang="en-US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    !</a:t>
            </a:r>
            <a:r>
              <a:rPr lang="en-US" sz="1100" dirty="0" err="1">
                <a:solidFill>
                  <a:srgbClr val="295EA3"/>
                </a:solidFill>
                <a:ea typeface="+mn-lt"/>
                <a:cs typeface="+mn-lt"/>
              </a:rPr>
              <a:t>IsBlank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r>
              <a:rPr lang="en-US" sz="1100" dirty="0" err="1">
                <a:solidFill>
                  <a:srgbClr val="007C85"/>
                </a:solidFill>
                <a:ea typeface="+mn-lt"/>
                <a:cs typeface="+mn-lt"/>
              </a:rPr>
              <a:t>CreatedFolder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),</a:t>
            </a:r>
            <a:endParaRPr lang="en-US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    </a:t>
            </a:r>
            <a:r>
              <a:rPr lang="en-US" sz="1100" dirty="0">
                <a:solidFill>
                  <a:srgbClr val="007200"/>
                </a:solidFill>
                <a:ea typeface="+mn-lt"/>
                <a:cs typeface="+mn-lt"/>
              </a:rPr>
              <a:t>// If folder was created successfully, update the "Folder Name" column of the newly created item in the "Inspection Report" list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    </a:t>
            </a:r>
            <a:r>
              <a:rPr lang="en-US" sz="1100" dirty="0">
                <a:solidFill>
                  <a:srgbClr val="295EA3"/>
                </a:solidFill>
                <a:ea typeface="+mn-lt"/>
                <a:cs typeface="+mn-lt"/>
              </a:rPr>
              <a:t>Patch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endParaRPr lang="en-US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        </a:t>
            </a:r>
            <a:r>
              <a:rPr lang="en-US" sz="1100" dirty="0">
                <a:solidFill>
                  <a:srgbClr val="007C85"/>
                </a:solidFill>
                <a:ea typeface="+mn-lt"/>
                <a:cs typeface="+mn-lt"/>
              </a:rPr>
              <a:t>'Inspection Report'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,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        </a:t>
            </a:r>
            <a:r>
              <a:rPr lang="en-US" sz="1100" i="1" dirty="0">
                <a:solidFill>
                  <a:srgbClr val="742774"/>
                </a:solidFill>
                <a:ea typeface="+mn-lt"/>
                <a:cs typeface="+mn-lt"/>
              </a:rPr>
              <a:t>EditForm1</a:t>
            </a:r>
            <a:r>
              <a:rPr lang="en-US" sz="1100" dirty="0">
                <a:ea typeface="+mn-lt"/>
                <a:cs typeface="+mn-lt"/>
              </a:rPr>
              <a:t>.</a:t>
            </a:r>
            <a:r>
              <a:rPr lang="en-US" sz="1100" dirty="0">
                <a:solidFill>
                  <a:srgbClr val="36383F"/>
                </a:solidFill>
                <a:ea typeface="+mn-lt"/>
                <a:cs typeface="+mn-lt"/>
              </a:rPr>
              <a:t>LastSubmit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100" dirty="0">
                <a:solidFill>
                  <a:srgbClr val="007200"/>
                </a:solidFill>
                <a:ea typeface="+mn-lt"/>
                <a:cs typeface="+mn-lt"/>
              </a:rPr>
              <a:t>// Use the ID of the newly created item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        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            'Folder Name': </a:t>
            </a:r>
            <a:r>
              <a:rPr lang="en-US" sz="1100" dirty="0">
                <a:solidFill>
                  <a:srgbClr val="295EA3"/>
                </a:solidFill>
                <a:ea typeface="+mn-lt"/>
                <a:cs typeface="+mn-lt"/>
              </a:rPr>
              <a:t>Concatenate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r>
              <a:rPr lang="en-US" sz="1100" dirty="0" err="1">
                <a:solidFill>
                  <a:srgbClr val="007C85"/>
                </a:solidFill>
                <a:ea typeface="+mn-lt"/>
                <a:cs typeface="+mn-lt"/>
              </a:rPr>
              <a:t>StructureName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100" dirty="0">
                <a:solidFill>
                  <a:srgbClr val="A21717"/>
                </a:solidFill>
                <a:ea typeface="+mn-lt"/>
                <a:cs typeface="+mn-lt"/>
              </a:rPr>
              <a:t>"_"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007C85"/>
                </a:solidFill>
                <a:ea typeface="+mn-lt"/>
                <a:cs typeface="+mn-lt"/>
              </a:rPr>
              <a:t>InspectionTitle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        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}</a:t>
            </a:r>
            <a:endParaRPr lang="en-US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    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),</a:t>
            </a:r>
            <a:endParaRPr lang="en-US" dirty="0">
              <a:ea typeface="+mn-lt"/>
              <a:cs typeface="+mn-lt"/>
            </a:endParaRPr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    </a:t>
            </a:r>
            <a:r>
              <a:rPr lang="en-US" sz="1100" dirty="0">
                <a:solidFill>
                  <a:srgbClr val="007200"/>
                </a:solidFill>
                <a:ea typeface="+mn-lt"/>
                <a:cs typeface="+mn-lt"/>
              </a:rPr>
              <a:t>// If folder creation failed, handle error appropriately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    </a:t>
            </a:r>
            <a:r>
              <a:rPr lang="en-US" sz="1100" dirty="0">
                <a:solidFill>
                  <a:srgbClr val="295EA3"/>
                </a:solidFill>
                <a:ea typeface="+mn-lt"/>
                <a:cs typeface="+mn-lt"/>
              </a:rPr>
              <a:t>Notify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r>
              <a:rPr lang="en-US" sz="1100" dirty="0">
                <a:solidFill>
                  <a:srgbClr val="A21717"/>
                </a:solidFill>
                <a:ea typeface="+mn-lt"/>
                <a:cs typeface="+mn-lt"/>
              </a:rPr>
              <a:t>"Failed to create folder"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007C85"/>
                </a:solidFill>
                <a:ea typeface="+mn-lt"/>
                <a:cs typeface="+mn-lt"/>
              </a:rPr>
              <a:t>NotificationType</a:t>
            </a:r>
            <a:r>
              <a:rPr lang="en-US" sz="1100" dirty="0" err="1">
                <a:ea typeface="+mn-lt"/>
                <a:cs typeface="+mn-lt"/>
              </a:rPr>
              <a:t>.</a:t>
            </a:r>
            <a:r>
              <a:rPr lang="en-US" sz="1100" dirty="0" err="1">
                <a:solidFill>
                  <a:srgbClr val="36383F"/>
                </a:solidFill>
                <a:ea typeface="+mn-lt"/>
                <a:cs typeface="+mn-lt"/>
              </a:rPr>
              <a:t>Error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),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1100" dirty="0">
                <a:solidFill>
                  <a:srgbClr val="007200"/>
                </a:solidFill>
                <a:ea typeface="+mn-lt"/>
                <a:cs typeface="+mn-lt"/>
              </a:rPr>
              <a:t>// If form submission failed, handle error appropriately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1100" dirty="0">
                <a:solidFill>
                  <a:srgbClr val="295EA3"/>
                </a:solidFill>
                <a:ea typeface="+mn-lt"/>
                <a:cs typeface="+mn-lt"/>
              </a:rPr>
              <a:t>Notify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r>
              <a:rPr lang="en-US" sz="1100" dirty="0">
                <a:solidFill>
                  <a:srgbClr val="A21717"/>
                </a:solidFill>
                <a:ea typeface="+mn-lt"/>
                <a:cs typeface="+mn-lt"/>
              </a:rPr>
              <a:t>"Failed to submit form"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,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007C85"/>
                </a:solidFill>
                <a:ea typeface="+mn-lt"/>
                <a:cs typeface="+mn-lt"/>
              </a:rPr>
              <a:t>NotificationType</a:t>
            </a:r>
            <a:r>
              <a:rPr lang="en-US" sz="1100" dirty="0" err="1">
                <a:ea typeface="+mn-lt"/>
                <a:cs typeface="+mn-lt"/>
              </a:rPr>
              <a:t>.</a:t>
            </a:r>
            <a:r>
              <a:rPr lang="en-US" sz="1100" dirty="0" err="1">
                <a:solidFill>
                  <a:srgbClr val="36383F"/>
                </a:solidFill>
                <a:ea typeface="+mn-lt"/>
                <a:cs typeface="+mn-lt"/>
              </a:rPr>
              <a:t>Error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)</a:t>
            </a:r>
            <a:r>
              <a:rPr lang="en-US" sz="1100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endParaRPr lang="en-US" sz="1100" dirty="0">
              <a:ea typeface="+mn-lt"/>
              <a:cs typeface="+mn-lt"/>
            </a:endParaRPr>
          </a:p>
          <a:p>
            <a:endParaRPr lang="en-US" sz="1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722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E90DA5-3DDE-E5E6-FC71-B2022BF78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090" y="2240654"/>
            <a:ext cx="8153812" cy="2376400"/>
          </a:xfr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/>
            <a:r>
              <a:rPr lang="en-SG" dirty="0">
                <a:latin typeface="AvenirNext LT Pro MediumCn"/>
                <a:cs typeface="Arial"/>
              </a:rPr>
              <a:t>API's =&gt; Power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DBE1-4B59-A63D-8CC2-1D7844F6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74" y="464518"/>
            <a:ext cx="10515600" cy="701996"/>
          </a:xfrm>
        </p:spPr>
        <p:txBody>
          <a:bodyPr/>
          <a:lstStyle/>
          <a:p>
            <a:r>
              <a:rPr lang="en-US" dirty="0">
                <a:latin typeface="AvenirNext LT Pro MediumCn"/>
                <a:cs typeface="Arial"/>
              </a:rPr>
              <a:t>Power-Automate =&gt; 3 flows are used in Power app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67575EB-E207-5D39-3B44-F8856BD8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34" y="1719297"/>
            <a:ext cx="6081713" cy="317420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FAE6826-3CF4-990B-E139-8492EB10A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968" y="4779168"/>
            <a:ext cx="4321969" cy="20740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C8BC7F-48CE-EAC8-FC58-91991F6C03C4}"/>
              </a:ext>
            </a:extLst>
          </p:cNvPr>
          <p:cNvSpPr/>
          <p:nvPr/>
        </p:nvSpPr>
        <p:spPr>
          <a:xfrm>
            <a:off x="3422960" y="4045363"/>
            <a:ext cx="1500186" cy="3571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EA696A-D0F1-4F83-37F8-28E5D3723B35}"/>
              </a:ext>
            </a:extLst>
          </p:cNvPr>
          <p:cNvSpPr/>
          <p:nvPr/>
        </p:nvSpPr>
        <p:spPr>
          <a:xfrm>
            <a:off x="3488531" y="2476499"/>
            <a:ext cx="1500186" cy="3571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C44769-73BE-EFCF-A27D-33AA64135C13}"/>
              </a:ext>
            </a:extLst>
          </p:cNvPr>
          <p:cNvSpPr/>
          <p:nvPr/>
        </p:nvSpPr>
        <p:spPr>
          <a:xfrm>
            <a:off x="4361655" y="5812319"/>
            <a:ext cx="3046272" cy="567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582F44-C3A4-9CBF-8DA2-D6EE8C55ADC9}"/>
              </a:ext>
            </a:extLst>
          </p:cNvPr>
          <p:cNvSpPr/>
          <p:nvPr/>
        </p:nvSpPr>
        <p:spPr>
          <a:xfrm>
            <a:off x="3422271" y="2840933"/>
            <a:ext cx="3366532" cy="119649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26FD9-5FF2-E917-2B65-C5D6A47ADA7E}"/>
              </a:ext>
            </a:extLst>
          </p:cNvPr>
          <p:cNvSpPr txBox="1"/>
          <p:nvPr/>
        </p:nvSpPr>
        <p:spPr>
          <a:xfrm>
            <a:off x="5886173" y="2937565"/>
            <a:ext cx="1269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C000"/>
                </a:solidFill>
                <a:cs typeface="Calibri"/>
              </a:rPr>
              <a:t>BACKUP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7816A381-B0F6-26EE-800C-09354BC60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091" y="2284896"/>
            <a:ext cx="2525644" cy="22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1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DBE1-4B59-A63D-8CC2-1D7844F6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Next LT Pro MediumCn"/>
                <a:cs typeface="Arial"/>
              </a:rPr>
              <a:t>Power-Automate =&gt; Flow1: Save files to folder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A3D5C5B-1440-E7A5-6F13-92FFEEF9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074" y="3056972"/>
            <a:ext cx="3932721" cy="164962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7130CC-87C6-C8C6-D187-E9E6AD2B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95" y="1714500"/>
            <a:ext cx="1455953" cy="4691063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CF7539-DFB0-B6F0-D426-6382B0ADE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022" y="1714500"/>
            <a:ext cx="1466803" cy="469106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651F1B-CB7D-981B-27A7-8187BE36A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531" y="1900237"/>
            <a:ext cx="1821657" cy="1652588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C75318E-7CC0-D078-C15A-0CED83709246}"/>
              </a:ext>
            </a:extLst>
          </p:cNvPr>
          <p:cNvCxnSpPr>
            <a:cxnSpLocks/>
          </p:cNvCxnSpPr>
          <p:nvPr/>
        </p:nvCxnSpPr>
        <p:spPr>
          <a:xfrm flipV="1">
            <a:off x="2098156" y="2595662"/>
            <a:ext cx="538575" cy="368797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C43E245-46B7-B829-14FB-823DDF3ED1F3}"/>
              </a:ext>
            </a:extLst>
          </p:cNvPr>
          <p:cNvCxnSpPr>
            <a:cxnSpLocks/>
          </p:cNvCxnSpPr>
          <p:nvPr/>
        </p:nvCxnSpPr>
        <p:spPr>
          <a:xfrm flipV="1">
            <a:off x="4085982" y="2474184"/>
            <a:ext cx="538575" cy="368797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2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12AEFE-AADE-4C29-17D1-C67C1E31F4ED}"/>
              </a:ext>
            </a:extLst>
          </p:cNvPr>
          <p:cNvSpPr txBox="1">
            <a:spLocks/>
          </p:cNvSpPr>
          <p:nvPr/>
        </p:nvSpPr>
        <p:spPr>
          <a:xfrm>
            <a:off x="659296" y="362917"/>
            <a:ext cx="10515600" cy="701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venirNext LT Pro MediumCn"/>
                <a:cs typeface="Arial"/>
              </a:rPr>
              <a:t>Power-Automate =&gt; Flow1: Save files to folder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2683CEE-A2FF-8A8B-9499-C8737E90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485" y="1372911"/>
            <a:ext cx="5457825" cy="115252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6C1AA6C-CEEE-DD8F-22D0-5278C0FF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571625"/>
            <a:ext cx="2162175" cy="762000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5DE664BA-B1BB-87D1-AA99-B6D0CE48A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8" y="2995612"/>
            <a:ext cx="2028825" cy="62865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4102799-F833-FC6C-40DA-795543702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7" y="2907506"/>
            <a:ext cx="2747963" cy="1888332"/>
          </a:xfrm>
          <a:prstGeom prst="rect">
            <a:avLst/>
          </a:prstGeom>
        </p:spPr>
      </p:pic>
      <p:pic>
        <p:nvPicPr>
          <p:cNvPr id="10" name="Picture 9" descr="A close up of text&#10;&#10;Description automatically generated">
            <a:extLst>
              <a:ext uri="{FF2B5EF4-FFF2-40B4-BE49-F238E27FC236}">
                <a16:creationId xmlns:a16="http://schemas.microsoft.com/office/drawing/2014/main" id="{AFDB66EB-58FA-EDB3-0C13-7D723235F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6931" y="3586162"/>
            <a:ext cx="2505075" cy="54292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0020F38-AEB9-33BA-EEDF-06BE6F0AF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13" y="5164931"/>
            <a:ext cx="1990725" cy="504825"/>
          </a:xfrm>
          <a:prstGeom prst="rect">
            <a:avLst/>
          </a:prstGeom>
        </p:spPr>
      </p:pic>
      <p:pic>
        <p:nvPicPr>
          <p:cNvPr id="12" name="Picture 11" descr="A close up of text&#10;&#10;Description automatically generated">
            <a:extLst>
              <a:ext uri="{FF2B5EF4-FFF2-40B4-BE49-F238E27FC236}">
                <a16:creationId xmlns:a16="http://schemas.microsoft.com/office/drawing/2014/main" id="{F28AC1C7-4331-41BB-B799-8D97F1EAAD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169" y="5417344"/>
            <a:ext cx="2562225" cy="85725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782C3811-CBA2-D67D-8512-F52B6ECB07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0381" y="5160169"/>
            <a:ext cx="1483519" cy="1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3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12AEFE-AADE-4C29-17D1-C67C1E31F4ED}"/>
              </a:ext>
            </a:extLst>
          </p:cNvPr>
          <p:cNvSpPr txBox="1">
            <a:spLocks/>
          </p:cNvSpPr>
          <p:nvPr/>
        </p:nvSpPr>
        <p:spPr>
          <a:xfrm>
            <a:off x="659296" y="362917"/>
            <a:ext cx="10515600" cy="701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venirNext LT Pro MediumCn"/>
                <a:cs typeface="Arial"/>
              </a:rPr>
              <a:t>Power-Automate =&gt; Flow1: Save files to folder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18921C3-A803-8A9A-DDE6-3758812E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78" y="1510126"/>
            <a:ext cx="1981200" cy="657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84017F-D66C-CFCD-2A7B-F272EBF0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3" y="1835944"/>
            <a:ext cx="2943225" cy="161925"/>
          </a:xfrm>
          <a:prstGeom prst="rect">
            <a:avLst/>
          </a:prstGeom>
        </p:spPr>
      </p:pic>
      <p:pic>
        <p:nvPicPr>
          <p:cNvPr id="4" name="Picture 3" descr="A close up of a box&#10;&#10;Description automatically generated">
            <a:extLst>
              <a:ext uri="{FF2B5EF4-FFF2-40B4-BE49-F238E27FC236}">
                <a16:creationId xmlns:a16="http://schemas.microsoft.com/office/drawing/2014/main" id="{B65674CE-A20C-101B-0D10-5DE2CD5DC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7" y="2281238"/>
            <a:ext cx="2028825" cy="58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7A4471-1255-F1AA-6530-2F7C84038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994" y="2469356"/>
            <a:ext cx="2933700" cy="180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C0F4AD-5772-1853-CD3B-FB78CE03EAD5}"/>
              </a:ext>
            </a:extLst>
          </p:cNvPr>
          <p:cNvSpPr txBox="1"/>
          <p:nvPr/>
        </p:nvSpPr>
        <p:spPr>
          <a:xfrm>
            <a:off x="8952982" y="1305890"/>
            <a:ext cx="2630247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onsolas"/>
              </a:rPr>
              <a:t>{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"array"</a:t>
            </a:r>
            <a:r>
              <a:rPr lang="en-US" sz="1000" dirty="0">
                <a:latin typeface="Consolas"/>
              </a:rPr>
              <a:t>,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latin typeface="Consolas"/>
              </a:rPr>
              <a:t>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"items"</a:t>
            </a:r>
            <a:r>
              <a:rPr lang="en-US" sz="1000" dirty="0">
                <a:latin typeface="Consolas"/>
              </a:rPr>
              <a:t>: {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"object"</a:t>
            </a:r>
            <a:r>
              <a:rPr lang="en-US" sz="1000" dirty="0">
                <a:latin typeface="Consolas"/>
              </a:rPr>
              <a:t>,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"properties"</a:t>
            </a:r>
            <a:r>
              <a:rPr lang="en-US" sz="1000" dirty="0">
                <a:latin typeface="Consolas"/>
              </a:rPr>
              <a:t>: {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DataSteam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latin typeface="Consolas"/>
              </a:rPr>
              <a:t>: {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},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ElementID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latin typeface="Consolas"/>
              </a:rPr>
              <a:t>: {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},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"Floor"</a:t>
            </a:r>
            <a:r>
              <a:rPr lang="en-US" sz="1000" dirty="0">
                <a:latin typeface="Consolas"/>
              </a:rPr>
              <a:t>: {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},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"Remarks"</a:t>
            </a:r>
            <a:r>
              <a:rPr lang="en-US" sz="1000" dirty="0">
                <a:latin typeface="Consolas"/>
              </a:rPr>
              <a:t>: {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},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StructureCondition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latin typeface="Consolas"/>
              </a:rPr>
              <a:t>: {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},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"Title"</a:t>
            </a:r>
            <a:r>
              <a:rPr lang="en-US" sz="1000" dirty="0">
                <a:latin typeface="Consolas"/>
              </a:rPr>
              <a:t>: {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}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},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"required"</a:t>
            </a:r>
            <a:r>
              <a:rPr lang="en-US" sz="1000" dirty="0">
                <a:latin typeface="Consolas"/>
              </a:rPr>
              <a:t>: [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0451A5"/>
                </a:solidFill>
                <a:latin typeface="Consolas"/>
              </a:rPr>
              <a:t>DataSteam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</a:t>
            </a:r>
            <a:r>
              <a:rPr lang="en-US" sz="1000" dirty="0">
                <a:latin typeface="Consolas"/>
              </a:rPr>
              <a:t>,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0451A5"/>
                </a:solidFill>
                <a:latin typeface="Consolas"/>
              </a:rPr>
              <a:t>ElementID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</a:t>
            </a:r>
            <a:r>
              <a:rPr lang="en-US" sz="1000" dirty="0">
                <a:latin typeface="Consolas"/>
              </a:rPr>
              <a:t>,</a:t>
            </a:r>
            <a:endParaRPr lang="en-US" sz="100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"Floor"</a:t>
            </a:r>
            <a:r>
              <a:rPr lang="en-US" sz="1000" dirty="0">
                <a:latin typeface="Consolas"/>
              </a:rPr>
              <a:t>,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"Remarks"</a:t>
            </a:r>
            <a:r>
              <a:rPr lang="en-US" sz="1000" dirty="0">
                <a:latin typeface="Consolas"/>
              </a:rPr>
              <a:t>,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0451A5"/>
                </a:solidFill>
                <a:latin typeface="Consolas"/>
              </a:rPr>
              <a:t>StructureCondition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</a:t>
            </a:r>
            <a:r>
              <a:rPr lang="en-US" sz="1000" dirty="0">
                <a:latin typeface="Consolas"/>
              </a:rPr>
              <a:t>,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"Title"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latin typeface="Consolas"/>
              </a:rPr>
              <a:t>        ]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latin typeface="Consolas"/>
              </a:rPr>
              <a:t>    }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latin typeface="Consolas"/>
              </a:rPr>
              <a:t>}</a:t>
            </a: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939AE4-A839-0E58-AE26-BF1C84040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7480" y="1323837"/>
            <a:ext cx="619125" cy="190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5EE74-50D8-8C31-2DD4-33C40209C27B}"/>
              </a:ext>
            </a:extLst>
          </p:cNvPr>
          <p:cNvCxnSpPr/>
          <p:nvPr/>
        </p:nvCxnSpPr>
        <p:spPr>
          <a:xfrm flipV="1">
            <a:off x="6124022" y="1478031"/>
            <a:ext cx="2195444" cy="102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1B7B831A-3B5D-93BE-0D6D-CEFB140B3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79" y="2964414"/>
            <a:ext cx="2028825" cy="752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2A09D9-A286-0FE7-949C-F078BA4FE7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883" y="3499403"/>
            <a:ext cx="4619625" cy="190500"/>
          </a:xfrm>
          <a:prstGeom prst="rect">
            <a:avLst/>
          </a:prstGeom>
        </p:spPr>
      </p:pic>
      <p:pic>
        <p:nvPicPr>
          <p:cNvPr id="12" name="Picture 11" descr="A purple square with black text&#10;&#10;Description automatically generated">
            <a:extLst>
              <a:ext uri="{FF2B5EF4-FFF2-40B4-BE49-F238E27FC236}">
                <a16:creationId xmlns:a16="http://schemas.microsoft.com/office/drawing/2014/main" id="{B777D544-79E4-EF39-2F2C-48E3373C12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4260" y="2919136"/>
            <a:ext cx="2924175" cy="600075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601EBC48-9C77-89F2-841B-4652507EA8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923" y="3961986"/>
            <a:ext cx="2228850" cy="590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0D99D2-0719-7EA0-9A07-9893DF9A91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8524" y="4333943"/>
            <a:ext cx="3667125" cy="200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15626D-C9A8-8924-42B9-E713CEC8E588}"/>
              </a:ext>
            </a:extLst>
          </p:cNvPr>
          <p:cNvSpPr txBox="1"/>
          <p:nvPr/>
        </p:nvSpPr>
        <p:spPr>
          <a:xfrm>
            <a:off x="3268869" y="4075043"/>
            <a:ext cx="2959652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err="1">
                <a:latin typeface="Consolas"/>
              </a:rPr>
              <a:t>uriComponent</a:t>
            </a:r>
            <a:r>
              <a:rPr lang="en-US" sz="900" dirty="0">
                <a:latin typeface="Consolas"/>
              </a:rPr>
              <a:t>(</a:t>
            </a:r>
            <a:r>
              <a:rPr lang="en-US" sz="900" err="1">
                <a:latin typeface="Consolas"/>
              </a:rPr>
              <a:t>triggerBody</a:t>
            </a:r>
            <a:r>
              <a:rPr lang="en-US" sz="900" dirty="0">
                <a:latin typeface="Consolas"/>
              </a:rPr>
              <a:t>()?['text_1']</a:t>
            </a:r>
            <a:r>
              <a:rPr lang="en-US" sz="800" dirty="0">
                <a:latin typeface="Consolas"/>
              </a:rPr>
              <a:t>)</a:t>
            </a:r>
            <a:endParaRPr lang="en-US" sz="800" dirty="0"/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AF02F1FA-08D1-587F-1DA8-40BF9FFE57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788" y="5272087"/>
            <a:ext cx="2000250" cy="885825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AF91C261-D84F-7956-0ABD-2E5DCC1C86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5957" y="5099740"/>
            <a:ext cx="3331129" cy="15286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C56FD5-CDB1-C74F-9915-D3FB54795B26}"/>
              </a:ext>
            </a:extLst>
          </p:cNvPr>
          <p:cNvSpPr txBox="1"/>
          <p:nvPr/>
        </p:nvSpPr>
        <p:spPr>
          <a:xfrm>
            <a:off x="0" y="6990521"/>
            <a:ext cx="12191999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latin typeface="Consolas"/>
              </a:rPr>
              <a:t>dataUriToBinary</a:t>
            </a:r>
            <a:r>
              <a:rPr lang="en-US" sz="1100" dirty="0">
                <a:latin typeface="Consolas"/>
              </a:rPr>
              <a:t>(items('</a:t>
            </a:r>
            <a:r>
              <a:rPr lang="en-US" sz="1100" dirty="0" err="1">
                <a:latin typeface="Consolas"/>
              </a:rPr>
              <a:t>Apply_to_each</a:t>
            </a:r>
            <a:r>
              <a:rPr lang="en-US" sz="1100" dirty="0">
                <a:latin typeface="Consolas"/>
              </a:rPr>
              <a:t>')['</a:t>
            </a:r>
            <a:r>
              <a:rPr lang="en-US" sz="1100" dirty="0" err="1">
                <a:latin typeface="Consolas"/>
              </a:rPr>
              <a:t>DataSteam</a:t>
            </a:r>
            <a:r>
              <a:rPr lang="en-US" sz="1100" dirty="0">
                <a:latin typeface="Consolas"/>
              </a:rPr>
              <a:t>'])</a:t>
            </a:r>
            <a:endParaRPr lang="en-US" sz="1100" dirty="0"/>
          </a:p>
          <a:p>
            <a:pPr algn="l"/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  <a:p>
            <a:r>
              <a:rPr lang="en-US" sz="1000" dirty="0">
                <a:solidFill>
                  <a:srgbClr val="A31515"/>
                </a:solidFill>
                <a:latin typeface="Consolas"/>
                <a:cs typeface="Calibri"/>
              </a:rPr>
              <a:t>"inputs"</a:t>
            </a:r>
            <a:r>
              <a:rPr lang="en-US" sz="1000" dirty="0">
                <a:latin typeface="Consolas"/>
                <a:cs typeface="Calibri"/>
              </a:rPr>
              <a:t>: {</a:t>
            </a:r>
            <a:endParaRPr lang="en-US"/>
          </a:p>
          <a:p>
            <a:r>
              <a:rPr lang="en-US" sz="1000" dirty="0">
                <a:latin typeface="Consolas"/>
                <a:cs typeface="Calibri"/>
              </a:rPr>
              <a:t>    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alibri"/>
              </a:rPr>
              <a:t>"parameters"</a:t>
            </a:r>
            <a:r>
              <a:rPr lang="en-US" sz="1000" dirty="0">
                <a:latin typeface="Consolas"/>
                <a:cs typeface="Calibri"/>
              </a:rPr>
              <a:t>: {</a:t>
            </a:r>
            <a:endParaRPr lang="en-US"/>
          </a:p>
          <a:p>
            <a:r>
              <a:rPr lang="en-US" sz="1000" dirty="0">
                <a:latin typeface="Consolas"/>
                <a:cs typeface="Calibri"/>
              </a:rPr>
              <a:t>      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alibri"/>
              </a:rPr>
              <a:t>"dataset"</a:t>
            </a:r>
            <a:r>
              <a:rPr lang="en-US" sz="1000" dirty="0">
                <a:latin typeface="Consolas"/>
                <a:cs typeface="Calibri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  <a:cs typeface="Calibri"/>
              </a:rPr>
              <a:t>"</a:t>
            </a:r>
            <a:r>
              <a:rPr lang="en-US" sz="1000" dirty="0">
                <a:solidFill>
                  <a:srgbClr val="0451A5"/>
                </a:solidFill>
                <a:latin typeface="Consolas"/>
                <a:cs typeface="Calibri"/>
                <a:hlinkClick r:id="rId14"/>
              </a:rPr>
              <a:t>https://ecasejsh.sharepoint.com/sites/StructuralInspection</a:t>
            </a:r>
            <a:r>
              <a:rPr lang="en-US" sz="1000" dirty="0">
                <a:solidFill>
                  <a:srgbClr val="0451A5"/>
                </a:solidFill>
                <a:latin typeface="Consolas"/>
                <a:cs typeface="Calibri"/>
              </a:rPr>
              <a:t>"</a:t>
            </a:r>
            <a:r>
              <a:rPr lang="en-US" sz="1000" dirty="0">
                <a:latin typeface="Consolas"/>
                <a:cs typeface="Calibri"/>
              </a:rPr>
              <a:t>,</a:t>
            </a:r>
            <a:endParaRPr lang="en-US" dirty="0"/>
          </a:p>
          <a:p>
            <a:r>
              <a:rPr lang="en-US" sz="1000" dirty="0">
                <a:latin typeface="Consolas"/>
                <a:cs typeface="Calibri"/>
              </a:rPr>
              <a:t>      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alibri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  <a:cs typeface="Calibri"/>
              </a:rPr>
              <a:t>folderPath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alibri"/>
              </a:rPr>
              <a:t>"</a:t>
            </a:r>
            <a:r>
              <a:rPr lang="en-US" sz="1000" dirty="0">
                <a:latin typeface="Consolas"/>
                <a:cs typeface="Calibri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  <a:cs typeface="Calibri"/>
              </a:rPr>
              <a:t>"@outputs('</a:t>
            </a:r>
            <a:r>
              <a:rPr lang="en-US" sz="1000" dirty="0" err="1">
                <a:solidFill>
                  <a:srgbClr val="0451A5"/>
                </a:solidFill>
                <a:latin typeface="Consolas"/>
                <a:cs typeface="Calibri"/>
              </a:rPr>
              <a:t>Compose_folderName</a:t>
            </a:r>
            <a:r>
              <a:rPr lang="en-US" sz="1000" dirty="0">
                <a:solidFill>
                  <a:srgbClr val="0451A5"/>
                </a:solidFill>
                <a:latin typeface="Consolas"/>
                <a:cs typeface="Calibri"/>
              </a:rPr>
              <a:t>')"</a:t>
            </a:r>
            <a:r>
              <a:rPr lang="en-US" sz="1000" dirty="0">
                <a:latin typeface="Consolas"/>
                <a:cs typeface="Calibri"/>
              </a:rPr>
              <a:t>,</a:t>
            </a:r>
            <a:endParaRPr lang="en-US" dirty="0"/>
          </a:p>
          <a:p>
            <a:r>
              <a:rPr lang="en-US" sz="1000" dirty="0">
                <a:latin typeface="Consolas"/>
                <a:cs typeface="Calibri"/>
              </a:rPr>
              <a:t>      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alibri"/>
              </a:rPr>
              <a:t>"name"</a:t>
            </a:r>
            <a:r>
              <a:rPr lang="en-US" sz="1000" dirty="0">
                <a:latin typeface="Consolas"/>
                <a:cs typeface="Calibri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  <a:cs typeface="Calibri"/>
              </a:rPr>
              <a:t>"@items('</a:t>
            </a:r>
            <a:r>
              <a:rPr lang="en-US" sz="1000" dirty="0" err="1">
                <a:solidFill>
                  <a:srgbClr val="0451A5"/>
                </a:solidFill>
                <a:latin typeface="Consolas"/>
                <a:cs typeface="Calibri"/>
              </a:rPr>
              <a:t>Apply_to_each</a:t>
            </a:r>
            <a:r>
              <a:rPr lang="en-US" sz="1000" dirty="0">
                <a:solidFill>
                  <a:srgbClr val="0451A5"/>
                </a:solidFill>
                <a:latin typeface="Consolas"/>
                <a:cs typeface="Calibri"/>
              </a:rPr>
              <a:t>')['Title']"</a:t>
            </a:r>
            <a:r>
              <a:rPr lang="en-US" sz="1000" dirty="0">
                <a:latin typeface="Consolas"/>
                <a:cs typeface="Calibri"/>
              </a:rPr>
              <a:t>,</a:t>
            </a:r>
            <a:endParaRPr lang="en-US" dirty="0"/>
          </a:p>
          <a:p>
            <a:r>
              <a:rPr lang="en-US" sz="1000" dirty="0">
                <a:latin typeface="Consolas"/>
                <a:cs typeface="Calibri"/>
              </a:rPr>
              <a:t>      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alibri"/>
              </a:rPr>
              <a:t>"body"</a:t>
            </a:r>
            <a:r>
              <a:rPr lang="en-US" sz="1000" dirty="0">
                <a:latin typeface="Consolas"/>
                <a:cs typeface="Calibri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  <a:cs typeface="Calibri"/>
              </a:rPr>
              <a:t>"@</a:t>
            </a:r>
            <a:r>
              <a:rPr lang="en-US" sz="1000" dirty="0" err="1">
                <a:solidFill>
                  <a:srgbClr val="0451A5"/>
                </a:solidFill>
                <a:latin typeface="Consolas"/>
                <a:cs typeface="Calibri"/>
              </a:rPr>
              <a:t>dataUriToBinary</a:t>
            </a:r>
            <a:r>
              <a:rPr lang="en-US" sz="1000" dirty="0">
                <a:solidFill>
                  <a:srgbClr val="0451A5"/>
                </a:solidFill>
                <a:latin typeface="Consolas"/>
                <a:cs typeface="Calibri"/>
              </a:rPr>
              <a:t>(items('</a:t>
            </a:r>
            <a:r>
              <a:rPr lang="en-US" sz="1000" dirty="0" err="1">
                <a:solidFill>
                  <a:srgbClr val="0451A5"/>
                </a:solidFill>
                <a:latin typeface="Consolas"/>
                <a:cs typeface="Calibri"/>
              </a:rPr>
              <a:t>Apply_to_each</a:t>
            </a:r>
            <a:r>
              <a:rPr lang="en-US" sz="1000" dirty="0">
                <a:solidFill>
                  <a:srgbClr val="0451A5"/>
                </a:solidFill>
                <a:latin typeface="Consolas"/>
                <a:cs typeface="Calibri"/>
              </a:rPr>
              <a:t>')['</a:t>
            </a:r>
            <a:r>
              <a:rPr lang="en-US" sz="1000" dirty="0" err="1">
                <a:solidFill>
                  <a:srgbClr val="0451A5"/>
                </a:solidFill>
                <a:latin typeface="Consolas"/>
                <a:cs typeface="Calibri"/>
              </a:rPr>
              <a:t>DataSteam</a:t>
            </a:r>
            <a:r>
              <a:rPr lang="en-US" sz="1000" dirty="0">
                <a:solidFill>
                  <a:srgbClr val="0451A5"/>
                </a:solidFill>
                <a:latin typeface="Consolas"/>
                <a:cs typeface="Calibri"/>
              </a:rPr>
              <a:t>'])"</a:t>
            </a:r>
            <a:endParaRPr lang="en-US" dirty="0"/>
          </a:p>
          <a:p>
            <a:r>
              <a:rPr lang="en-US" sz="1000" dirty="0">
                <a:latin typeface="Consolas"/>
                <a:cs typeface="Calibri"/>
              </a:rPr>
              <a:t>    }</a:t>
            </a:r>
            <a:endParaRPr lang="en-US" dirty="0"/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8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506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4C2850-FA29-DAFD-E2B3-DF779D27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87" y="276778"/>
            <a:ext cx="10515600" cy="701996"/>
          </a:xfrm>
        </p:spPr>
        <p:txBody>
          <a:bodyPr/>
          <a:lstStyle/>
          <a:p>
            <a:r>
              <a:rPr lang="en-US" dirty="0">
                <a:latin typeface="AvenirNext LT Pro MediumCn"/>
                <a:cs typeface="Arial"/>
              </a:rPr>
              <a:t>Power-Automate =&gt; Flow1: Save files to folder</a:t>
            </a:r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B433F813-0918-83B5-79F7-FF0EEA23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79" y="1551471"/>
            <a:ext cx="2000250" cy="552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BCA796-98EA-922F-8300-D64C374D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714500"/>
            <a:ext cx="3600450" cy="190500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5EC0360E-EB01-54D9-42F6-AAF217F77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" y="2488406"/>
            <a:ext cx="2009775" cy="5715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3DB6031-D20D-3B01-714D-8C56B7DE7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3364706"/>
            <a:ext cx="2038350" cy="5334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385406C-25E0-5BB3-6080-F5758BFA6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56" y="4305300"/>
            <a:ext cx="2066925" cy="5334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7BA9BC5-EF88-8093-F178-75FE95BEF8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018" y="5226843"/>
            <a:ext cx="2009775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A39519-0360-6DAA-92D0-D29217000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4706" y="2697956"/>
            <a:ext cx="3343275" cy="15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CE590D-A3C1-5F1D-24D2-2E099CF72F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2325" y="3629025"/>
            <a:ext cx="3514725" cy="171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B2A1C-83A6-D98D-1E40-5A94107B76B5}"/>
              </a:ext>
            </a:extLst>
          </p:cNvPr>
          <p:cNvSpPr txBox="1"/>
          <p:nvPr/>
        </p:nvSpPr>
        <p:spPr>
          <a:xfrm>
            <a:off x="-3106" y="7006568"/>
            <a:ext cx="10021783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err="1">
                <a:latin typeface="Consolas"/>
              </a:rPr>
              <a:t>encodeUriComponent</a:t>
            </a:r>
            <a:r>
              <a:rPr lang="en-US" sz="1100">
                <a:latin typeface="Consolas"/>
              </a:rPr>
              <a:t>(</a:t>
            </a:r>
            <a:r>
              <a:rPr lang="en-US" sz="1100" err="1">
                <a:latin typeface="Consolas"/>
              </a:rPr>
              <a:t>concat</a:t>
            </a:r>
            <a:r>
              <a:rPr lang="en-US" sz="1100">
                <a:solidFill>
                  <a:srgbClr val="000000"/>
                </a:solidFill>
                <a:latin typeface="Consolas"/>
                <a:cs typeface="Calibri"/>
              </a:rPr>
              <a:t>('/sites/</a:t>
            </a:r>
            <a:r>
              <a:rPr lang="en-US" sz="1100" err="1">
                <a:solidFill>
                  <a:srgbClr val="000000"/>
                </a:solidFill>
                <a:latin typeface="Consolas"/>
                <a:cs typeface="Calibri"/>
              </a:rPr>
              <a:t>StructuralInspection</a:t>
            </a:r>
            <a:r>
              <a:rPr lang="en-US" sz="1100">
                <a:solidFill>
                  <a:srgbClr val="000000"/>
                </a:solidFill>
                <a:latin typeface="Consolas"/>
                <a:cs typeface="Calibri"/>
              </a:rPr>
              <a:t>',outputs('</a:t>
            </a:r>
            <a:r>
              <a:rPr lang="en-US" sz="1100" err="1">
                <a:solidFill>
                  <a:srgbClr val="000000"/>
                </a:solidFill>
                <a:latin typeface="Consolas"/>
                <a:cs typeface="Calibri"/>
              </a:rPr>
              <a:t>Create_file</a:t>
            </a:r>
            <a:r>
              <a:rPr lang="en-US" sz="1100">
                <a:solidFill>
                  <a:srgbClr val="000000"/>
                </a:solidFill>
                <a:latin typeface="Consolas"/>
                <a:cs typeface="Calibri"/>
              </a:rPr>
              <a:t>')?['body/Path']))</a:t>
            </a:r>
            <a:endParaRPr lang="en-US"/>
          </a:p>
          <a:p>
            <a:endParaRPr lang="en-US" sz="1100" dirty="0">
              <a:latin typeface="Consolas"/>
            </a:endParaRPr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800" dirty="0">
              <a:latin typeface="Consolas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CAC5F8-6F82-0B89-B9A6-81E47250D1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0542" y="4399790"/>
            <a:ext cx="4705350" cy="333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82B6A0-1410-844E-650D-86EE2137179C}"/>
              </a:ext>
            </a:extLst>
          </p:cNvPr>
          <p:cNvSpPr txBox="1"/>
          <p:nvPr/>
        </p:nvSpPr>
        <p:spPr>
          <a:xfrm>
            <a:off x="-3106" y="7365309"/>
            <a:ext cx="11129064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latin typeface="Consolas"/>
              </a:rPr>
              <a:t>concat</a:t>
            </a:r>
            <a:r>
              <a:rPr lang="en-US" sz="1100" dirty="0">
                <a:solidFill>
                  <a:srgbClr val="000000"/>
                </a:solidFill>
                <a:latin typeface="Consolas"/>
                <a:cs typeface="Calibri"/>
              </a:rPr>
              <a:t>('_</a:t>
            </a:r>
            <a:r>
              <a:rPr lang="en-US" sz="1100" dirty="0" err="1">
                <a:solidFill>
                  <a:srgbClr val="000000"/>
                </a:solidFill>
                <a:latin typeface="Consolas"/>
                <a:cs typeface="Calibri"/>
              </a:rPr>
              <a:t>api</a:t>
            </a:r>
            <a:r>
              <a:rPr lang="en-US" sz="1100" dirty="0">
                <a:solidFill>
                  <a:srgbClr val="000000"/>
                </a:solidFill>
                <a:latin typeface="Consolas"/>
                <a:cs typeface="Calibri"/>
              </a:rPr>
              <a:t>/web/</a:t>
            </a:r>
            <a:r>
              <a:rPr lang="en-US" sz="1100" dirty="0" err="1">
                <a:solidFill>
                  <a:srgbClr val="000000"/>
                </a:solidFill>
                <a:latin typeface="Consolas"/>
                <a:cs typeface="Calibri"/>
              </a:rPr>
              <a:t>GetFileByServerRelativePath</a:t>
            </a:r>
            <a:r>
              <a:rPr lang="en-US" sz="1100" dirty="0">
                <a:solidFill>
                  <a:srgbClr val="000000"/>
                </a:solidFill>
                <a:latin typeface="Consolas"/>
                <a:cs typeface="Calibri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/>
                <a:cs typeface="Calibri"/>
              </a:rPr>
              <a:t>decodedurl</a:t>
            </a:r>
            <a:r>
              <a:rPr lang="en-US" sz="1100" dirty="0">
                <a:solidFill>
                  <a:srgbClr val="000000"/>
                </a:solidFill>
                <a:latin typeface="Consolas"/>
                <a:cs typeface="Calibri"/>
              </a:rPr>
              <a:t>=''',outputs('</a:t>
            </a:r>
            <a:r>
              <a:rPr lang="en-US" sz="1100" dirty="0" err="1">
                <a:solidFill>
                  <a:srgbClr val="000000"/>
                </a:solidFill>
                <a:latin typeface="Consolas"/>
                <a:cs typeface="Calibri"/>
              </a:rPr>
              <a:t>encoded_path</a:t>
            </a:r>
            <a:r>
              <a:rPr lang="en-US" sz="1100" dirty="0">
                <a:solidFill>
                  <a:srgbClr val="000000"/>
                </a:solidFill>
                <a:latin typeface="Consolas"/>
                <a:cs typeface="Calibri"/>
              </a:rPr>
              <a:t>'),''')/</a:t>
            </a:r>
            <a:r>
              <a:rPr lang="en-US" sz="1100" dirty="0" err="1">
                <a:solidFill>
                  <a:srgbClr val="000000"/>
                </a:solidFill>
                <a:latin typeface="Consolas"/>
                <a:cs typeface="Calibri"/>
              </a:rPr>
              <a:t>ListItemAllFields</a:t>
            </a:r>
            <a:r>
              <a:rPr lang="en-US" sz="1100" dirty="0">
                <a:solidFill>
                  <a:srgbClr val="000000"/>
                </a:solidFill>
                <a:latin typeface="Consolas"/>
                <a:cs typeface="Calibri"/>
              </a:rPr>
              <a:t>')</a:t>
            </a:r>
            <a:endParaRPr lang="en-US" dirty="0"/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latin typeface="Consolas"/>
            </a:endParaRPr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800" dirty="0">
              <a:latin typeface="Consolas"/>
              <a:cs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2DFFC8-C0A8-EB82-73CD-1AA6D6AEA5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1518" y="5221943"/>
            <a:ext cx="45815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6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F1DEE7-113C-1B22-BB3C-19F0E64F11CC}"/>
              </a:ext>
            </a:extLst>
          </p:cNvPr>
          <p:cNvSpPr txBox="1">
            <a:spLocks/>
          </p:cNvSpPr>
          <p:nvPr/>
        </p:nvSpPr>
        <p:spPr>
          <a:xfrm>
            <a:off x="659296" y="362917"/>
            <a:ext cx="10515600" cy="701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venirNext LT Pro MediumCn"/>
                <a:cs typeface="Arial"/>
              </a:rPr>
              <a:t>Power-Automate =&gt; Flow1: Save files to folder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3CDF18F4-AB88-A019-A963-2F204C25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2" y="1546639"/>
            <a:ext cx="1981200" cy="933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E83A2E-3F36-E02F-7A49-6A7ACA05BC3F}"/>
              </a:ext>
            </a:extLst>
          </p:cNvPr>
          <p:cNvSpPr txBox="1"/>
          <p:nvPr/>
        </p:nvSpPr>
        <p:spPr>
          <a:xfrm>
            <a:off x="0" y="6990521"/>
            <a:ext cx="5731565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</a:rPr>
              <a:t>Headers: </a:t>
            </a:r>
            <a:endParaRPr lang="en-US"/>
          </a:p>
          <a:p>
            <a:r>
              <a:rPr lang="en-US" sz="1100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sz="1100" dirty="0">
                <a:ea typeface="+mn-lt"/>
                <a:cs typeface="+mn-lt"/>
              </a:rPr>
              <a:t> "Accept": "application/</a:t>
            </a:r>
            <a:r>
              <a:rPr lang="en-US" sz="1100" dirty="0" err="1">
                <a:ea typeface="+mn-lt"/>
                <a:cs typeface="+mn-lt"/>
              </a:rPr>
              <a:t>json;odata</a:t>
            </a:r>
            <a:r>
              <a:rPr lang="en-US" sz="1100" dirty="0">
                <a:ea typeface="+mn-lt"/>
                <a:cs typeface="+mn-lt"/>
              </a:rPr>
              <a:t>=verbose",</a:t>
            </a:r>
            <a:endParaRPr lang="en-US" dirty="0"/>
          </a:p>
          <a:p>
            <a:r>
              <a:rPr lang="en-US" sz="1100" dirty="0">
                <a:ea typeface="+mn-lt"/>
                <a:cs typeface="+mn-lt"/>
              </a:rPr>
              <a:t> "Content-Type": "application/</a:t>
            </a:r>
            <a:r>
              <a:rPr lang="en-US" sz="1100" dirty="0" err="1">
                <a:ea typeface="+mn-lt"/>
                <a:cs typeface="+mn-lt"/>
              </a:rPr>
              <a:t>json;odata</a:t>
            </a:r>
            <a:r>
              <a:rPr lang="en-US" sz="1100" dirty="0">
                <a:ea typeface="+mn-lt"/>
                <a:cs typeface="+mn-lt"/>
              </a:rPr>
              <a:t>=verbose",</a:t>
            </a:r>
            <a:endParaRPr lang="en-US" dirty="0"/>
          </a:p>
          <a:p>
            <a:r>
              <a:rPr lang="en-US" sz="1100" dirty="0">
                <a:ea typeface="+mn-lt"/>
                <a:cs typeface="+mn-lt"/>
              </a:rPr>
              <a:t> "X-HTTP-Method": "MERGE",</a:t>
            </a:r>
            <a:endParaRPr lang="en-US" dirty="0"/>
          </a:p>
          <a:p>
            <a:r>
              <a:rPr lang="en-US" sz="1100" dirty="0">
                <a:ea typeface="+mn-lt"/>
                <a:cs typeface="+mn-lt"/>
              </a:rPr>
              <a:t> "If-Match": "*"</a:t>
            </a:r>
            <a:endParaRPr lang="en-US" dirty="0"/>
          </a:p>
          <a:p>
            <a:r>
              <a:rPr lang="en-US" sz="1100" dirty="0">
                <a:ea typeface="+mn-lt"/>
                <a:cs typeface="+mn-lt"/>
              </a:rPr>
              <a:t>}</a:t>
            </a:r>
            <a:endParaRPr lang="en-US" dirty="0"/>
          </a:p>
          <a:p>
            <a:endParaRPr lang="en-US" sz="1100" dirty="0">
              <a:latin typeface="Calibri"/>
              <a:cs typeface="Calibri"/>
            </a:endParaRPr>
          </a:p>
          <a:p>
            <a:r>
              <a:rPr lang="en-US" sz="1100">
                <a:latin typeface="Calibri"/>
                <a:cs typeface="Calibri"/>
              </a:rPr>
              <a:t>Body: </a:t>
            </a:r>
            <a:endParaRPr lang="en-US" sz="1100" dirty="0">
              <a:latin typeface="Calibri"/>
              <a:cs typeface="Calibri"/>
            </a:endParaRPr>
          </a:p>
          <a:p>
            <a:r>
              <a:rPr lang="en-US" sz="1100">
                <a:ea typeface="+mn-lt"/>
                <a:cs typeface="+mn-lt"/>
              </a:rPr>
              <a:t>{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 "__metadata": { "type": "SP.Data.Image_x0020_LibraryItem" },</a:t>
            </a:r>
            <a:endParaRPr lang="en-US"/>
          </a:p>
          <a:p>
            <a:r>
              <a:rPr lang="en-US" sz="1100" dirty="0">
                <a:ea typeface="+mn-lt"/>
                <a:cs typeface="+mn-lt"/>
              </a:rPr>
              <a:t> "</a:t>
            </a:r>
            <a:r>
              <a:rPr lang="en-US" sz="1100" dirty="0" err="1">
                <a:ea typeface="+mn-lt"/>
                <a:cs typeface="+mn-lt"/>
              </a:rPr>
              <a:t>Floor_Number</a:t>
            </a:r>
            <a:r>
              <a:rPr lang="en-US" sz="1100" dirty="0">
                <a:ea typeface="+mn-lt"/>
                <a:cs typeface="+mn-lt"/>
              </a:rPr>
              <a:t>": "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items('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Apply_to_each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')['Floor']</a:t>
            </a:r>
            <a:r>
              <a:rPr lang="en-US" sz="11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",</a:t>
            </a:r>
            <a:endParaRPr lang="en-US" dirty="0">
              <a:cs typeface="Calibri"/>
            </a:endParaRPr>
          </a:p>
          <a:p>
            <a:r>
              <a:rPr lang="en-US" sz="1100" dirty="0">
                <a:ea typeface="+mn-lt"/>
                <a:cs typeface="+mn-lt"/>
              </a:rPr>
              <a:t> "</a:t>
            </a:r>
            <a:r>
              <a:rPr lang="en-US" sz="1100" dirty="0" err="1">
                <a:ea typeface="+mn-lt"/>
                <a:cs typeface="+mn-lt"/>
              </a:rPr>
              <a:t>Element_ID</a:t>
            </a:r>
            <a:r>
              <a:rPr lang="en-US" sz="1100" dirty="0">
                <a:ea typeface="+mn-lt"/>
                <a:cs typeface="+mn-lt"/>
              </a:rPr>
              <a:t>": "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items('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Apply_to_each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')['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ElementID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']</a:t>
            </a:r>
            <a:r>
              <a:rPr lang="en-US" sz="11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",</a:t>
            </a:r>
            <a:endParaRPr lang="en-US" dirty="0">
              <a:cs typeface="Calibri"/>
            </a:endParaRPr>
          </a:p>
          <a:p>
            <a:r>
              <a:rPr lang="en-US" sz="1100" dirty="0">
                <a:ea typeface="+mn-lt"/>
                <a:cs typeface="+mn-lt"/>
              </a:rPr>
              <a:t> "</a:t>
            </a:r>
            <a:r>
              <a:rPr lang="en-US" sz="1100" dirty="0" err="1">
                <a:ea typeface="+mn-lt"/>
                <a:cs typeface="+mn-lt"/>
              </a:rPr>
              <a:t>Structural_Condition</a:t>
            </a:r>
            <a:r>
              <a:rPr lang="en-US" sz="1100" dirty="0">
                <a:ea typeface="+mn-lt"/>
                <a:cs typeface="+mn-lt"/>
              </a:rPr>
              <a:t>": "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items('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Apply_to_each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')['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StructureCondition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']</a:t>
            </a:r>
            <a:r>
              <a:rPr lang="en-US" sz="11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",</a:t>
            </a:r>
            <a:endParaRPr lang="en-US" dirty="0">
              <a:cs typeface="Calibri"/>
            </a:endParaRPr>
          </a:p>
          <a:p>
            <a:r>
              <a:rPr lang="en-US" sz="1100" dirty="0">
                <a:ea typeface="+mn-lt"/>
                <a:cs typeface="+mn-lt"/>
              </a:rPr>
              <a:t> "Remarks": "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items('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Apply_to_each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')['Remarks']</a:t>
            </a:r>
            <a:r>
              <a:rPr lang="en-US" sz="11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"</a:t>
            </a:r>
            <a:endParaRPr lang="en-US" dirty="0">
              <a:cs typeface="Calibri"/>
            </a:endParaRPr>
          </a:p>
          <a:p>
            <a:r>
              <a:rPr lang="en-US" sz="1100" dirty="0">
                <a:ea typeface="+mn-lt"/>
                <a:cs typeface="+mn-lt"/>
              </a:rPr>
              <a:t>}</a:t>
            </a:r>
            <a:endParaRPr lang="en-US" dirty="0"/>
          </a:p>
          <a:p>
            <a:endParaRPr lang="en-US" sz="800" dirty="0">
              <a:latin typeface="Consolas"/>
              <a:cs typeface="Calibri"/>
            </a:endParaRPr>
          </a:p>
        </p:txBody>
      </p: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7C9A9CF-FB54-D43F-25F6-C2574C4B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59" y="2166006"/>
            <a:ext cx="4552950" cy="308610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CBE496C-8EF3-CFA9-1BA0-BD8A5FD16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722" y="1549953"/>
            <a:ext cx="3928165" cy="460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1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E8D008-93DE-732C-6046-6627CBA8DF0A}"/>
              </a:ext>
            </a:extLst>
          </p:cNvPr>
          <p:cNvSpPr txBox="1">
            <a:spLocks/>
          </p:cNvSpPr>
          <p:nvPr/>
        </p:nvSpPr>
        <p:spPr>
          <a:xfrm>
            <a:off x="659296" y="362917"/>
            <a:ext cx="10515600" cy="701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venirNext LT Pro MediumCn"/>
                <a:cs typeface="Arial"/>
              </a:rPr>
              <a:t>Power-Automate =&gt; Flow2: </a:t>
            </a:r>
            <a:r>
              <a:rPr lang="en-US" dirty="0" err="1">
                <a:latin typeface="AvenirNext LT Pro MediumCn"/>
                <a:cs typeface="Arial"/>
              </a:rPr>
              <a:t>TestCreateFolder</a:t>
            </a:r>
          </a:p>
        </p:txBody>
      </p:sp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9B320087-11FB-7233-A635-1D2E51A0A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43" y="2490788"/>
            <a:ext cx="4319588" cy="237648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2523BC5-657E-5B97-903F-C0AFFBE49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959" y="2810841"/>
            <a:ext cx="21431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1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BECFCD-0FB4-6077-EFCC-A7210F081A6E}"/>
              </a:ext>
            </a:extLst>
          </p:cNvPr>
          <p:cNvSpPr txBox="1">
            <a:spLocks/>
          </p:cNvSpPr>
          <p:nvPr/>
        </p:nvSpPr>
        <p:spPr>
          <a:xfrm>
            <a:off x="659296" y="362917"/>
            <a:ext cx="10515600" cy="701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venirNext LT Pro MediumCn"/>
                <a:cs typeface="Arial"/>
              </a:rPr>
              <a:t>Power-Automate =&gt; Flow2: </a:t>
            </a:r>
            <a:r>
              <a:rPr lang="en-US" dirty="0" err="1">
                <a:latin typeface="AvenirNext LT Pro MediumCn"/>
                <a:cs typeface="Arial"/>
              </a:rPr>
              <a:t>TestCreateFolder</a:t>
            </a:r>
            <a:endParaRPr lang="en-US" b="0" dirty="0" err="1">
              <a:latin typeface="AvenirNext LT Pro MediumCn"/>
              <a:cs typeface="Arial"/>
            </a:endParaRPr>
          </a:p>
        </p:txBody>
      </p:sp>
      <p:pic>
        <p:nvPicPr>
          <p:cNvPr id="5" name="Picture 4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1881457E-2A7D-54B7-45D6-AB46CDAE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60" y="1713258"/>
            <a:ext cx="2162175" cy="781050"/>
          </a:xfrm>
          <a:prstGeom prst="rect">
            <a:avLst/>
          </a:prstGeom>
        </p:spPr>
      </p:pic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CD5FC711-1E1D-AF03-4927-C4B82FC42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793" y="1800225"/>
            <a:ext cx="5229225" cy="59055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4403F5-3EEF-5AE3-55F7-1BA32E7AB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2" y="4024312"/>
            <a:ext cx="2047875" cy="857250"/>
          </a:xfrm>
          <a:prstGeom prst="rect">
            <a:avLst/>
          </a:prstGeom>
        </p:spPr>
      </p:pic>
      <p:pic>
        <p:nvPicPr>
          <p:cNvPr id="8" name="Picture 7" descr="A close-up of a website&#10;&#10;Description automatically generated">
            <a:extLst>
              <a:ext uri="{FF2B5EF4-FFF2-40B4-BE49-F238E27FC236}">
                <a16:creationId xmlns:a16="http://schemas.microsoft.com/office/drawing/2014/main" id="{6124B3B7-7E9D-2DF9-214A-41C47D6F0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762" y="3562350"/>
            <a:ext cx="5610225" cy="1781175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7C8E8B1-AAAB-B07C-4756-3C563978D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6174" y="6969919"/>
            <a:ext cx="4819650" cy="38481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778EF9-F436-81B2-9FAE-0521D28E83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493" y="8717756"/>
            <a:ext cx="20288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8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E90DA5-3DDE-E5E6-FC71-B2022BF78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730" y="2240654"/>
            <a:ext cx="8875172" cy="2376400"/>
          </a:xfr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/>
            <a:r>
              <a:rPr lang="en-SG" dirty="0">
                <a:latin typeface="AvenirNext LT Pro MediumCn"/>
                <a:cs typeface="Arial"/>
              </a:rPr>
              <a:t>Front End =&gt; PowerApps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Power-Automate =&gt; Flow3: </a:t>
            </a:r>
            <a:r>
              <a:rPr lang="en-US" dirty="0" err="1">
                <a:latin typeface="AvenirNext LT Pro MediumCn"/>
                <a:cs typeface="Arial"/>
              </a:rPr>
              <a:t>AddSharePointListToWordDocument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57B5DB3-0B5D-0F76-8E25-5B4352C1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0" y="1308134"/>
            <a:ext cx="761232" cy="250186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A55A09-63DB-BA75-BF23-50CC86AD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49" y="3893344"/>
            <a:ext cx="769980" cy="296465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E89872C-4D27-80C9-FF44-4917F4D50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3" y="1350169"/>
            <a:ext cx="771527" cy="233600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5B78931-49BD-DF2C-7B51-D6E4B62A4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454" y="3810000"/>
            <a:ext cx="932063" cy="279796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F4F54A2-9327-B4F2-A0F3-B77DE1DF9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093" y="1378743"/>
            <a:ext cx="940594" cy="243363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30C80A0-D184-443A-46AB-33151646D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7093" y="3895723"/>
            <a:ext cx="940594" cy="279320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F0162B4-638C-0128-9D4F-29BD62A80C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900" y="1373981"/>
            <a:ext cx="945357" cy="190738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E2E8EE1-52CF-A884-3839-6414F9D01C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3753" y="3429000"/>
            <a:ext cx="947650" cy="3262312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E1D541D-5D48-96F2-CAEA-6B194D6367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6025" y="1352550"/>
            <a:ext cx="945357" cy="1521620"/>
          </a:xfrm>
          <a:prstGeom prst="rect">
            <a:avLst/>
          </a:prstGeom>
        </p:spPr>
      </p:pic>
      <p:pic>
        <p:nvPicPr>
          <p:cNvPr id="13" name="Picture 12" descr="A screenshot of a web page&#10;&#10;Description automatically generated">
            <a:extLst>
              <a:ext uri="{FF2B5EF4-FFF2-40B4-BE49-F238E27FC236}">
                <a16:creationId xmlns:a16="http://schemas.microsoft.com/office/drawing/2014/main" id="{69775E3F-7A5A-6974-BFDE-21F54105BC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7225" y="2357437"/>
            <a:ext cx="3483769" cy="270271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AE1E9FD-2D86-949B-7854-D71600EF1F5A}"/>
              </a:ext>
            </a:extLst>
          </p:cNvPr>
          <p:cNvCxnSpPr/>
          <p:nvPr/>
        </p:nvCxnSpPr>
        <p:spPr>
          <a:xfrm flipV="1">
            <a:off x="1519237" y="1540667"/>
            <a:ext cx="378618" cy="515778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437B11B-401F-04D3-EBE2-07A0BD4CA346}"/>
              </a:ext>
            </a:extLst>
          </p:cNvPr>
          <p:cNvCxnSpPr>
            <a:cxnSpLocks/>
          </p:cNvCxnSpPr>
          <p:nvPr/>
        </p:nvCxnSpPr>
        <p:spPr>
          <a:xfrm flipV="1">
            <a:off x="2817019" y="1564478"/>
            <a:ext cx="473867" cy="48958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72C8ED-F963-3125-D8EB-555A2B44738A}"/>
              </a:ext>
            </a:extLst>
          </p:cNvPr>
          <p:cNvCxnSpPr>
            <a:cxnSpLocks/>
          </p:cNvCxnSpPr>
          <p:nvPr/>
        </p:nvCxnSpPr>
        <p:spPr>
          <a:xfrm flipV="1">
            <a:off x="4352924" y="1481135"/>
            <a:ext cx="604835" cy="499110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FC6FC7A-7424-E9CE-C00C-353B7D3AB64D}"/>
              </a:ext>
            </a:extLst>
          </p:cNvPr>
          <p:cNvCxnSpPr>
            <a:cxnSpLocks/>
          </p:cNvCxnSpPr>
          <p:nvPr/>
        </p:nvCxnSpPr>
        <p:spPr>
          <a:xfrm flipV="1">
            <a:off x="5698330" y="1469228"/>
            <a:ext cx="604835" cy="499110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68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Power-Automate =&gt; Flow3: </a:t>
            </a:r>
            <a:r>
              <a:rPr lang="en-US" dirty="0" err="1">
                <a:latin typeface="AvenirNext LT Pro MediumCn"/>
                <a:cs typeface="Arial"/>
              </a:rPr>
              <a:t>AddSharePointListToWordDocument</a:t>
            </a:r>
          </a:p>
        </p:txBody>
      </p:sp>
      <p:pic>
        <p:nvPicPr>
          <p:cNvPr id="8" name="Picture 7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FE58461F-9A5E-44A9-DD78-32577A4F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02" y="1484796"/>
            <a:ext cx="2019300" cy="6858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826B355-33A3-39D6-11D6-AD5715819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428" y="1483829"/>
            <a:ext cx="2710623" cy="687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602C0F-78F4-9BA5-8B3A-29AC362061E8}"/>
              </a:ext>
            </a:extLst>
          </p:cNvPr>
          <p:cNvSpPr txBox="1"/>
          <p:nvPr/>
        </p:nvSpPr>
        <p:spPr>
          <a:xfrm>
            <a:off x="0" y="6857999"/>
            <a:ext cx="339034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latin typeface="Consolas"/>
              </a:rPr>
              <a:t>uriComponent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triggerBody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()?['text'])</a:t>
            </a:r>
            <a:endParaRPr lang="en-US" dirty="0"/>
          </a:p>
          <a:p>
            <a:endParaRPr lang="en-US" sz="1100" dirty="0">
              <a:latin typeface="Consolas"/>
              <a:cs typeface="Calibri"/>
            </a:endParaRP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61B8A3A4-8335-895E-1672-D922A7DB2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53" y="2336868"/>
            <a:ext cx="1924050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C9433-A9C6-D5F9-DAD5-F18712871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143" y="2570232"/>
            <a:ext cx="3486150" cy="17145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0E2D135-CE0E-B625-E851-D5E7943A2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85" y="3216275"/>
            <a:ext cx="1990725" cy="93345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837CF7A-38C5-ECB1-32CC-7C91BE322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553" y="3126547"/>
            <a:ext cx="3736285" cy="12012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A698AA-642E-A99C-722F-B21EBBBB3C12}"/>
              </a:ext>
            </a:extLst>
          </p:cNvPr>
          <p:cNvSpPr txBox="1"/>
          <p:nvPr/>
        </p:nvSpPr>
        <p:spPr>
          <a:xfrm>
            <a:off x="0" y="7586868"/>
            <a:ext cx="121919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0451A5"/>
                </a:solidFill>
                <a:latin typeface="Consolas"/>
              </a:rPr>
              <a:t>_</a:t>
            </a:r>
            <a:r>
              <a:rPr lang="en-US" sz="1000" err="1">
                <a:solidFill>
                  <a:srgbClr val="0451A5"/>
                </a:solidFill>
                <a:latin typeface="Consolas"/>
              </a:rPr>
              <a:t>api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/web/</a:t>
            </a:r>
            <a:r>
              <a:rPr lang="en-US" sz="1000" err="1">
                <a:solidFill>
                  <a:srgbClr val="0451A5"/>
                </a:solidFill>
                <a:latin typeface="Consolas"/>
              </a:rPr>
              <a:t>GetFolderByServerRelativeUrl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('/sites/</a:t>
            </a:r>
            <a:r>
              <a:rPr lang="en-US" sz="1000" err="1">
                <a:solidFill>
                  <a:srgbClr val="0451A5"/>
                </a:solidFill>
                <a:latin typeface="Consolas"/>
              </a:rPr>
              <a:t>StructuralInspection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/Image%20Library/@{outputs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('convert_folder_name_to_binary')}')/Files</a:t>
            </a:r>
          </a:p>
          <a:p>
            <a:endParaRPr lang="en-US" sz="1000" dirty="0">
              <a:solidFill>
                <a:srgbClr val="0451A5"/>
              </a:solidFill>
              <a:latin typeface="Consolas"/>
              <a:cs typeface="Calibri" panose="020F0502020204030204"/>
            </a:endParaRPr>
          </a:p>
          <a:p>
            <a:r>
              <a:rPr lang="en-US" sz="1000">
                <a:solidFill>
                  <a:srgbClr val="A31515"/>
                </a:solidFill>
                <a:latin typeface="Consolas"/>
                <a:cs typeface="Calibri" panose="020F0502020204030204"/>
              </a:rPr>
              <a:t>"parameters"</a:t>
            </a:r>
            <a:r>
              <a:rPr lang="en-US" sz="1000">
                <a:solidFill>
                  <a:srgbClr val="000000"/>
                </a:solidFill>
                <a:latin typeface="Consolas"/>
                <a:cs typeface="Calibri" panose="020F0502020204030204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cs typeface="Calibri" panose="020F0502020204030204"/>
              </a:rPr>
              <a:t>      </a:t>
            </a:r>
            <a:r>
              <a:rPr lang="en-US" sz="1000">
                <a:solidFill>
                  <a:srgbClr val="A31515"/>
                </a:solidFill>
                <a:latin typeface="Consolas"/>
                <a:cs typeface="Calibri" panose="020F0502020204030204"/>
              </a:rPr>
              <a:t>"dataset"</a:t>
            </a:r>
            <a:r>
              <a:rPr lang="en-US" sz="1000">
                <a:solidFill>
                  <a:srgbClr val="000000"/>
                </a:solidFill>
                <a:latin typeface="Consolas"/>
                <a:cs typeface="Calibri" panose="020F0502020204030204"/>
              </a:rPr>
              <a:t>: </a:t>
            </a:r>
            <a:r>
              <a:rPr lang="en-US" sz="1000">
                <a:solidFill>
                  <a:srgbClr val="0451A5"/>
                </a:solidFill>
                <a:latin typeface="Consolas"/>
                <a:cs typeface="Calibri" panose="020F0502020204030204"/>
              </a:rPr>
              <a:t>"</a:t>
            </a:r>
            <a:r>
              <a:rPr lang="en-US" sz="1000" dirty="0">
                <a:solidFill>
                  <a:srgbClr val="0451A5"/>
                </a:solidFill>
                <a:latin typeface="Consolas"/>
                <a:cs typeface="Calibri" panose="020F0502020204030204"/>
                <a:hlinkClick r:id="rId8"/>
              </a:rPr>
              <a:t>https://ecasejsh.sharepoint.com/sites/StructuralInspection</a:t>
            </a:r>
            <a:r>
              <a:rPr lang="en-US" sz="1000">
                <a:solidFill>
                  <a:srgbClr val="0451A5"/>
                </a:solidFill>
                <a:latin typeface="Consolas"/>
                <a:cs typeface="Calibri" panose="020F0502020204030204"/>
              </a:rPr>
              <a:t>"</a:t>
            </a:r>
            <a:r>
              <a:rPr lang="en-US" sz="1000">
                <a:solidFill>
                  <a:srgbClr val="000000"/>
                </a:solidFill>
                <a:latin typeface="Consolas"/>
                <a:cs typeface="Calibri" panose="020F0502020204030204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cs typeface="Calibri" panose="020F0502020204030204"/>
              </a:rPr>
              <a:t>      </a:t>
            </a:r>
            <a:r>
              <a:rPr lang="en-US" sz="1000">
                <a:solidFill>
                  <a:srgbClr val="A31515"/>
                </a:solidFill>
                <a:latin typeface="Consolas"/>
                <a:cs typeface="Calibri" panose="020F0502020204030204"/>
              </a:rPr>
              <a:t>"parameters/method"</a:t>
            </a:r>
            <a:r>
              <a:rPr lang="en-US" sz="1000">
                <a:solidFill>
                  <a:srgbClr val="000000"/>
                </a:solidFill>
                <a:latin typeface="Consolas"/>
                <a:cs typeface="Calibri" panose="020F0502020204030204"/>
              </a:rPr>
              <a:t>: </a:t>
            </a:r>
            <a:r>
              <a:rPr lang="en-US" sz="1000">
                <a:solidFill>
                  <a:srgbClr val="0451A5"/>
                </a:solidFill>
                <a:latin typeface="Consolas"/>
                <a:cs typeface="Calibri" panose="020F0502020204030204"/>
              </a:rPr>
              <a:t>"GET"</a:t>
            </a:r>
            <a:r>
              <a:rPr lang="en-US" sz="1000">
                <a:solidFill>
                  <a:srgbClr val="000000"/>
                </a:solidFill>
                <a:latin typeface="Consolas"/>
                <a:cs typeface="Calibri" panose="020F0502020204030204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cs typeface="Calibri" panose="020F0502020204030204"/>
              </a:rPr>
              <a:t>      </a:t>
            </a:r>
            <a:r>
              <a:rPr lang="en-US" sz="1000">
                <a:solidFill>
                  <a:srgbClr val="A31515"/>
                </a:solidFill>
                <a:latin typeface="Consolas"/>
                <a:cs typeface="Calibri" panose="020F0502020204030204"/>
              </a:rPr>
              <a:t>"parameters/</a:t>
            </a:r>
            <a:r>
              <a:rPr lang="en-US" sz="1000" err="1">
                <a:solidFill>
                  <a:srgbClr val="A31515"/>
                </a:solidFill>
                <a:latin typeface="Consolas"/>
                <a:cs typeface="Calibri" panose="020F0502020204030204"/>
              </a:rPr>
              <a:t>uri</a:t>
            </a:r>
            <a:r>
              <a:rPr lang="en-US" sz="1000">
                <a:solidFill>
                  <a:srgbClr val="A31515"/>
                </a:solidFill>
                <a:latin typeface="Consolas"/>
                <a:cs typeface="Calibri" panose="020F0502020204030204"/>
              </a:rPr>
              <a:t>"</a:t>
            </a:r>
            <a:r>
              <a:rPr lang="en-US" sz="1000">
                <a:solidFill>
                  <a:srgbClr val="000000"/>
                </a:solidFill>
                <a:latin typeface="Consolas"/>
                <a:cs typeface="Calibri" panose="020F0502020204030204"/>
              </a:rPr>
              <a:t>: </a:t>
            </a:r>
            <a:r>
              <a:rPr lang="en-US" sz="1000">
                <a:solidFill>
                  <a:srgbClr val="0451A5"/>
                </a:solidFill>
                <a:latin typeface="Consolas"/>
                <a:cs typeface="Calibri" panose="020F0502020204030204"/>
              </a:rPr>
              <a:t>"_</a:t>
            </a:r>
            <a:r>
              <a:rPr lang="en-US" sz="1000" err="1">
                <a:solidFill>
                  <a:srgbClr val="0451A5"/>
                </a:solidFill>
                <a:latin typeface="Consolas"/>
                <a:cs typeface="Calibri" panose="020F0502020204030204"/>
              </a:rPr>
              <a:t>api</a:t>
            </a:r>
            <a:r>
              <a:rPr lang="en-US" sz="1000">
                <a:solidFill>
                  <a:srgbClr val="0451A5"/>
                </a:solidFill>
                <a:latin typeface="Consolas"/>
                <a:cs typeface="Calibri" panose="020F0502020204030204"/>
              </a:rPr>
              <a:t>/web/</a:t>
            </a:r>
            <a:r>
              <a:rPr lang="en-US" sz="1000" err="1">
                <a:solidFill>
                  <a:srgbClr val="0451A5"/>
                </a:solidFill>
                <a:latin typeface="Consolas"/>
                <a:cs typeface="Calibri" panose="020F0502020204030204"/>
              </a:rPr>
              <a:t>GetFolderByServerRelativeUrl</a:t>
            </a:r>
            <a:r>
              <a:rPr lang="en-US" sz="1000">
                <a:solidFill>
                  <a:srgbClr val="0451A5"/>
                </a:solidFill>
                <a:latin typeface="Consolas"/>
                <a:cs typeface="Calibri" panose="020F0502020204030204"/>
              </a:rPr>
              <a:t>('/sites/</a:t>
            </a:r>
            <a:r>
              <a:rPr lang="en-US" sz="1000" err="1">
                <a:solidFill>
                  <a:srgbClr val="0451A5"/>
                </a:solidFill>
                <a:latin typeface="Consolas"/>
                <a:cs typeface="Calibri" panose="020F0502020204030204"/>
              </a:rPr>
              <a:t>StructuralInspection</a:t>
            </a:r>
            <a:r>
              <a:rPr lang="en-US" sz="1000">
                <a:solidFill>
                  <a:srgbClr val="0451A5"/>
                </a:solidFill>
                <a:latin typeface="Consolas"/>
                <a:cs typeface="Calibri" panose="020F0502020204030204"/>
              </a:rPr>
              <a:t>/Image%20Library/@{outputs('convert_folder_name_to_binary')}')/Files"</a:t>
            </a:r>
            <a:endParaRPr lang="en-US"/>
          </a:p>
          <a:p>
            <a:r>
              <a:rPr lang="en-US" sz="1000">
                <a:solidFill>
                  <a:srgbClr val="000000"/>
                </a:solidFill>
                <a:latin typeface="Consolas"/>
                <a:cs typeface="Calibri" panose="020F0502020204030204"/>
              </a:rPr>
              <a:t>    },</a:t>
            </a:r>
            <a:endParaRPr lang="en-US"/>
          </a:p>
          <a:p>
            <a:endParaRPr lang="en-US" sz="1000" dirty="0">
              <a:solidFill>
                <a:srgbClr val="0451A5"/>
              </a:solidFill>
              <a:latin typeface="Consolas"/>
              <a:cs typeface="Calibri" panose="020F0502020204030204"/>
            </a:endParaRP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CE707AA7-580C-FC53-FA09-D4A720AE85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450" y="7744100"/>
            <a:ext cx="1018899" cy="403364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DFC25CCC-4DE1-D6A6-949B-DFDA233817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985" y="4623559"/>
            <a:ext cx="1990725" cy="923925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F039570C-FD1E-E82D-AAA1-7F551B44AA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3109" y="4621074"/>
            <a:ext cx="3097696" cy="92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66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Power-Automate =&gt; Flow3: </a:t>
            </a:r>
            <a:r>
              <a:rPr lang="en-US" dirty="0" err="1">
                <a:latin typeface="AvenirNext LT Pro MediumCn"/>
                <a:cs typeface="Arial"/>
              </a:rPr>
              <a:t>AddSharePointListToWordDocument</a:t>
            </a:r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BCD97F1E-EE09-4E31-BF8D-140766B2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2" y="1571176"/>
            <a:ext cx="1962150" cy="52387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570E0CA-76B6-20A8-6F71-80C18A3D9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19" y="1542691"/>
            <a:ext cx="1323975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E2DF5-6394-6635-BD00-4F5B130B7F96}"/>
              </a:ext>
            </a:extLst>
          </p:cNvPr>
          <p:cNvSpPr txBox="1"/>
          <p:nvPr/>
        </p:nvSpPr>
        <p:spPr>
          <a:xfrm>
            <a:off x="5405887" y="1567132"/>
            <a:ext cx="51875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0451A5"/>
                </a:solidFill>
                <a:latin typeface="Consolas"/>
              </a:rPr>
              <a:t>outputs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('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Get_files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_(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properties_only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)')?['body/value']</a:t>
            </a:r>
            <a:endParaRPr lang="en-US" dirty="0"/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19BBC9-C767-5482-A694-0EAD6F235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64" y="2384844"/>
            <a:ext cx="619125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54E87E-9958-2FED-5A51-004ED8AE9136}"/>
              </a:ext>
            </a:extLst>
          </p:cNvPr>
          <p:cNvSpPr txBox="1"/>
          <p:nvPr/>
        </p:nvSpPr>
        <p:spPr>
          <a:xfrm>
            <a:off x="5405887" y="2271622"/>
            <a:ext cx="5187516" cy="259763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"array"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"items"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"object"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A31515"/>
                </a:solidFill>
                <a:latin typeface="Consolas"/>
                <a:hlinkClick r:id="rId5"/>
              </a:rPr>
              <a:t>@@odata.etag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ItemInternalId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"ID"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"integer"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"Title"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"Modified"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"Editor"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"object"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A31515"/>
                </a:solidFill>
                <a:latin typeface="Consolas"/>
                <a:hlinkClick r:id="rId6"/>
              </a:rPr>
              <a:t>@@odata.type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"Claims"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"DisplayName"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"Email"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"Picture"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"Department"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JobTitle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}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}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Editor#Claims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 dirty="0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MediaServiceImageTags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"array"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A31515"/>
                </a:solidFill>
                <a:latin typeface="Consolas"/>
                <a:hlinkClick r:id="rId7"/>
              </a:rPr>
              <a:t>MediaServiceImageTags@odata.type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MediaServiceImageTags#WssId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"array"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A31515"/>
                </a:solidFill>
                <a:latin typeface="Consolas"/>
                <a:hlinkClick r:id="rId8"/>
              </a:rPr>
              <a:t>MediaServiceImageTags#WssId@odata.type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"Created"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"Author"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"object"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A31515"/>
                </a:solidFill>
                <a:latin typeface="Consolas"/>
                <a:hlinkClick r:id="rId6"/>
              </a:rPr>
              <a:t>@@odata.type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"Claims"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 dirty="0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"DisplayName"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"Email"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"Picture"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"Department"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JobTitle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{}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}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Author#Claims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OData__DisplayName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"{Identifier}"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"{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IsFolder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0451A5"/>
                </a:solidFill>
                <a:latin typeface="Consolas"/>
              </a:rPr>
              <a:t>boolean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"{Thumbnail}"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{</a:t>
            </a:r>
            <a:endParaRPr lang="en-US" dirty="0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</a:rPr>
              <a:t>"object"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properties"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"Large"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{},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"Medium"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{},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"Small"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{}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}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"{Link}"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"{Name}"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"{</a:t>
            </a:r>
            <a:r>
              <a:rPr lang="en-US" sz="1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FilenameWithExtension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"{Path}"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"{</a:t>
            </a:r>
            <a:r>
              <a:rPr lang="en-US" sz="1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FullPath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"{</a:t>
            </a:r>
            <a:r>
              <a:rPr lang="en-US" sz="1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IsCheckedOut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boolean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"{</a:t>
            </a:r>
            <a:r>
              <a:rPr lang="en-US" sz="1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VersionNumber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"string"</a:t>
            </a:r>
            <a:endParaRPr lang="en-US" dirty="0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Element_ID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Floor_Number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Structural_Condition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{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"type"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"string"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}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},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"required"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[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  <a:hlinkClick r:id="rId5"/>
              </a:rPr>
              <a:t>@@odata.etag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ItemInternalId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"ID"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"Modified"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"Editor"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Editor#Claims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MediaServiceImageTags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  <a:hlinkClick r:id="rId7"/>
              </a:rPr>
              <a:t>MediaServiceImageTags@odata.type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 dirty="0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MediaServiceImageTags#WssId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  <a:hlinkClick r:id="rId8"/>
              </a:rPr>
              <a:t>MediaServiceImageTags#WssId@odata.type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"Created"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"Author"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Author#Claims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OData__DisplayName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"{Identifier}"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"{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IsFolder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"{Thumbnail}"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"{Link}"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"{Name}"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"{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FilenameWithExtension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"{Path}"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"{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FullPath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"{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IsCheckedOut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 dirty="0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"{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VersionNumber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}"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]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}</a:t>
            </a:r>
            <a:endParaRPr lang="en-US"/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}</a:t>
            </a:r>
            <a:endParaRPr lang="en-US" dirty="0"/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922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Power-Automate =&gt; Flow3: </a:t>
            </a:r>
            <a:r>
              <a:rPr lang="en-US" dirty="0" err="1">
                <a:latin typeface="AvenirNext LT Pro MediumCn"/>
                <a:cs typeface="Arial"/>
              </a:rPr>
              <a:t>AddSharePointListToWordDocument</a:t>
            </a:r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6ABF43C-5FA3-18BD-CAC9-6530B5A1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23" y="1457532"/>
            <a:ext cx="2105025" cy="50482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3D796BD-F3AD-D840-7FD0-1B317775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77" y="2290313"/>
            <a:ext cx="2057400" cy="6096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6835A0-AF17-A276-09FE-B1683CB2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57" y="3229604"/>
            <a:ext cx="2114550" cy="60007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A29E65E-415E-3594-BCC6-B8F83A640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5" y="4130885"/>
            <a:ext cx="2038350" cy="695325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1852BD37-0811-B4A6-6465-06E96992C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13" y="5050586"/>
            <a:ext cx="2085975" cy="55245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3B355AE-993B-3DF3-DC4F-1AFD533247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595" y="5908735"/>
            <a:ext cx="2019300" cy="647700"/>
          </a:xfrm>
          <a:prstGeom prst="rect">
            <a:avLst/>
          </a:prstGeom>
        </p:spPr>
      </p:pic>
      <p:pic>
        <p:nvPicPr>
          <p:cNvPr id="9" name="Picture 8" descr="A close up of a form&#10;&#10;Description automatically generated">
            <a:extLst>
              <a:ext uri="{FF2B5EF4-FFF2-40B4-BE49-F238E27FC236}">
                <a16:creationId xmlns:a16="http://schemas.microsoft.com/office/drawing/2014/main" id="{9FE263EC-C8B8-9CD1-21F8-54D5A3637F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2339" y="1464425"/>
            <a:ext cx="1535322" cy="91853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B442242-A27B-92DA-B9C2-5748326C1A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0906" y="1924680"/>
            <a:ext cx="1326491" cy="91639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FFB399C-B552-38BF-8B2A-CDF5637F34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6858" y="3223404"/>
            <a:ext cx="1208058" cy="90865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C77A9BB-99E4-DE9B-178C-320289508D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4923" y="3927715"/>
            <a:ext cx="1312833" cy="909009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4B14C19-1563-79EC-1F2F-100A7B97C9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2276" y="5044566"/>
            <a:ext cx="1245978" cy="918175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2177FE7-C61A-BA41-0544-42F6898073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71239" y="5499789"/>
            <a:ext cx="1151447" cy="92787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B1B079-1B8D-7643-6AE9-1059646A0E37}"/>
              </a:ext>
            </a:extLst>
          </p:cNvPr>
          <p:cNvCxnSpPr/>
          <p:nvPr/>
        </p:nvCxnSpPr>
        <p:spPr>
          <a:xfrm>
            <a:off x="2633933" y="1821611"/>
            <a:ext cx="411193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8D57CA-F1DC-AE73-E0D3-CE4D98056C0D}"/>
              </a:ext>
            </a:extLst>
          </p:cNvPr>
          <p:cNvCxnSpPr>
            <a:cxnSpLocks/>
          </p:cNvCxnSpPr>
          <p:nvPr/>
        </p:nvCxnSpPr>
        <p:spPr>
          <a:xfrm>
            <a:off x="2547668" y="3431875"/>
            <a:ext cx="411193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FDF960-CC66-15D6-927A-7C5239609E81}"/>
              </a:ext>
            </a:extLst>
          </p:cNvPr>
          <p:cNvCxnSpPr>
            <a:cxnSpLocks/>
          </p:cNvCxnSpPr>
          <p:nvPr/>
        </p:nvCxnSpPr>
        <p:spPr>
          <a:xfrm>
            <a:off x="2504535" y="5329686"/>
            <a:ext cx="411193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23EDD8-AD23-29EC-733E-24B020359F1E}"/>
              </a:ext>
            </a:extLst>
          </p:cNvPr>
          <p:cNvCxnSpPr>
            <a:cxnSpLocks/>
          </p:cNvCxnSpPr>
          <p:nvPr/>
        </p:nvCxnSpPr>
        <p:spPr>
          <a:xfrm flipV="1">
            <a:off x="2633932" y="2678501"/>
            <a:ext cx="2970362" cy="2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0E752F-080C-E54D-3891-33778267A6F7}"/>
              </a:ext>
            </a:extLst>
          </p:cNvPr>
          <p:cNvCxnSpPr>
            <a:cxnSpLocks/>
          </p:cNvCxnSpPr>
          <p:nvPr/>
        </p:nvCxnSpPr>
        <p:spPr>
          <a:xfrm flipV="1">
            <a:off x="2547667" y="4475670"/>
            <a:ext cx="2970362" cy="2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DDFCAE-007A-3D2B-CE40-142DC6DBA489}"/>
              </a:ext>
            </a:extLst>
          </p:cNvPr>
          <p:cNvCxnSpPr>
            <a:cxnSpLocks/>
          </p:cNvCxnSpPr>
          <p:nvPr/>
        </p:nvCxnSpPr>
        <p:spPr>
          <a:xfrm flipV="1">
            <a:off x="2504534" y="6215330"/>
            <a:ext cx="2970362" cy="2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D881D6FB-17BA-A7AC-0B1F-0F25AE8D4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69974" y="1466310"/>
            <a:ext cx="1770392" cy="632964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74DF365A-5240-1F8C-4222-2FF6AEC889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10158" y="1431266"/>
            <a:ext cx="1273834" cy="92734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A1CA64-8A19-034C-B088-AD77B794CFF5}"/>
              </a:ext>
            </a:extLst>
          </p:cNvPr>
          <p:cNvCxnSpPr>
            <a:cxnSpLocks/>
          </p:cNvCxnSpPr>
          <p:nvPr/>
        </p:nvCxnSpPr>
        <p:spPr>
          <a:xfrm flipV="1">
            <a:off x="9549442" y="1700842"/>
            <a:ext cx="554966" cy="9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14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Power-Automate =&gt; Flow3: </a:t>
            </a:r>
            <a:r>
              <a:rPr lang="en-US" dirty="0" err="1">
                <a:latin typeface="AvenirNext LT Pro MediumCn"/>
                <a:cs typeface="Arial"/>
              </a:rPr>
              <a:t>AddSharePointListToWordDocument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C53F9C0-137A-8398-DDD9-5A2F50F5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84" y="1519058"/>
            <a:ext cx="2028825" cy="71437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3F5EBFE-129C-4C68-71B3-52C6EC774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21" y="2410364"/>
            <a:ext cx="2038350" cy="6858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B85BC9-E20C-47AF-2DFC-903B88526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59" y="3297088"/>
            <a:ext cx="2047875" cy="7239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37C6B2C-4FA9-3817-9C4B-BC62A97EA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53" y="4030603"/>
            <a:ext cx="2114550" cy="80962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2727A40-B6D4-3729-DC30-3B8A0BE7E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714" y="4854335"/>
            <a:ext cx="1943100" cy="62865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FF477DD-F263-A8AC-6388-DB6CBB451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279" y="5688402"/>
            <a:ext cx="1990725" cy="6858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70F6CD-4BAD-1690-5BA1-011E2FD28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184" y="1517261"/>
            <a:ext cx="1208238" cy="9278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98DCA-AE0C-969B-7F1C-D287E6CFE92B}"/>
              </a:ext>
            </a:extLst>
          </p:cNvPr>
          <p:cNvCxnSpPr/>
          <p:nvPr/>
        </p:nvCxnSpPr>
        <p:spPr>
          <a:xfrm>
            <a:off x="2633933" y="1821611"/>
            <a:ext cx="411193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4565E1-F1ED-39AF-D029-7167F90E93B4}"/>
              </a:ext>
            </a:extLst>
          </p:cNvPr>
          <p:cNvCxnSpPr>
            <a:cxnSpLocks/>
          </p:cNvCxnSpPr>
          <p:nvPr/>
        </p:nvCxnSpPr>
        <p:spPr>
          <a:xfrm>
            <a:off x="2633932" y="3661913"/>
            <a:ext cx="411193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69B469-AD49-DFBA-ED3C-CE3B545F2CBA}"/>
              </a:ext>
            </a:extLst>
          </p:cNvPr>
          <p:cNvCxnSpPr>
            <a:cxnSpLocks/>
          </p:cNvCxnSpPr>
          <p:nvPr/>
        </p:nvCxnSpPr>
        <p:spPr>
          <a:xfrm>
            <a:off x="2590799" y="5157158"/>
            <a:ext cx="411193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71A6F5-64A2-17C2-EA22-6CA0A3CF5000}"/>
              </a:ext>
            </a:extLst>
          </p:cNvPr>
          <p:cNvCxnSpPr>
            <a:cxnSpLocks/>
          </p:cNvCxnSpPr>
          <p:nvPr/>
        </p:nvCxnSpPr>
        <p:spPr>
          <a:xfrm flipV="1">
            <a:off x="2633932" y="2678501"/>
            <a:ext cx="2970362" cy="2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EE37E3-C0AF-9415-973C-D34518447F74}"/>
              </a:ext>
            </a:extLst>
          </p:cNvPr>
          <p:cNvCxnSpPr>
            <a:cxnSpLocks/>
          </p:cNvCxnSpPr>
          <p:nvPr/>
        </p:nvCxnSpPr>
        <p:spPr>
          <a:xfrm flipV="1">
            <a:off x="2547667" y="4475670"/>
            <a:ext cx="2970362" cy="2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3CFBE3-E7B9-0A59-2DC2-5FEAEF99AB1C}"/>
              </a:ext>
            </a:extLst>
          </p:cNvPr>
          <p:cNvCxnSpPr>
            <a:cxnSpLocks/>
          </p:cNvCxnSpPr>
          <p:nvPr/>
        </p:nvCxnSpPr>
        <p:spPr>
          <a:xfrm flipV="1">
            <a:off x="2504534" y="6215330"/>
            <a:ext cx="2970362" cy="2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B3921DD8-9AC2-F867-8E9A-470168A6A2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9866" y="2245834"/>
            <a:ext cx="1274194" cy="908470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EE0444AF-7299-3B95-7B88-AF1B5C4B05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8025" y="3209117"/>
            <a:ext cx="1245799" cy="908470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21A2A270-DABD-F173-9910-47508199E3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9146" y="4028447"/>
            <a:ext cx="1189367" cy="908829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BF215A48-2F53-3D14-DD3D-7829883972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8013" y="4776249"/>
            <a:ext cx="1345182" cy="908470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BAC5D9A5-04C2-3A91-695F-C2669513A5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5258" y="5686785"/>
            <a:ext cx="1227108" cy="9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71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Power-Automate =&gt; Flow3: </a:t>
            </a:r>
            <a:r>
              <a:rPr lang="en-US" dirty="0" err="1">
                <a:latin typeface="AvenirNext LT Pro MediumCn"/>
                <a:cs typeface="Arial"/>
              </a:rPr>
              <a:t>AddSharePointListToWordDocument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984AC89-3672-0B2A-EF3E-1014B8D0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2" y="1351472"/>
            <a:ext cx="1805139" cy="5319623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49453D1-4F07-D81B-3580-B5521143A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13" y="1664359"/>
            <a:ext cx="1321279" cy="914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FCE1B-4BAD-548E-9C0F-D6242CCC5FE5}"/>
              </a:ext>
            </a:extLst>
          </p:cNvPr>
          <p:cNvSpPr txBox="1"/>
          <p:nvPr/>
        </p:nvSpPr>
        <p:spPr>
          <a:xfrm>
            <a:off x="4830792" y="1811547"/>
            <a:ext cx="5187516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coalesce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(items('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For_each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')?['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Floor_Number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'],'NULL')</a:t>
            </a:r>
            <a:endParaRPr lang="en-US" dirty="0"/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817ABE5-6501-A66F-59AC-ED8657459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362" y="2493393"/>
            <a:ext cx="1521125" cy="902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25B80E-3DE6-6F65-DEC0-436E9F041795}"/>
              </a:ext>
            </a:extLst>
          </p:cNvPr>
          <p:cNvSpPr txBox="1"/>
          <p:nvPr/>
        </p:nvSpPr>
        <p:spPr>
          <a:xfrm>
            <a:off x="6512942" y="2645433"/>
            <a:ext cx="5187516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coalesce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(items('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For_each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')?['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Element_ID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'],'NULL')</a:t>
            </a:r>
            <a:endParaRPr lang="en-US" dirty="0"/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6FF8C81-64DD-5698-C0B7-7824799F7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128" y="3969140"/>
            <a:ext cx="1774347" cy="906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BEC339-15C4-9FE8-073F-853440DA821B}"/>
              </a:ext>
            </a:extLst>
          </p:cNvPr>
          <p:cNvSpPr txBox="1"/>
          <p:nvPr/>
        </p:nvSpPr>
        <p:spPr>
          <a:xfrm>
            <a:off x="4830791" y="4126300"/>
            <a:ext cx="5187516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coalesce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(items('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For_each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')?['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Structural_Condition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'],'NULL')</a:t>
            </a:r>
            <a:endParaRPr lang="en-US" dirty="0"/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DFE1181-200B-BD2D-51E0-3EF861419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2320" y="4735992"/>
            <a:ext cx="1664719" cy="902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365A1B-EE29-F92F-B009-3457A487ADD2}"/>
              </a:ext>
            </a:extLst>
          </p:cNvPr>
          <p:cNvSpPr txBox="1"/>
          <p:nvPr/>
        </p:nvSpPr>
        <p:spPr>
          <a:xfrm>
            <a:off x="6728602" y="4873922"/>
            <a:ext cx="5187516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coalesce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(items('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For_each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')?['Remarks'],'NULL')</a:t>
            </a:r>
            <a:endParaRPr lang="en-US" dirty="0"/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731803EC-F333-6B12-1F88-8F5C80857E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2185" y="5891393"/>
            <a:ext cx="1526157" cy="921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6774D1-3EB2-9425-A413-BC6BB8FE6D98}"/>
              </a:ext>
            </a:extLst>
          </p:cNvPr>
          <p:cNvSpPr txBox="1"/>
          <p:nvPr/>
        </p:nvSpPr>
        <p:spPr>
          <a:xfrm>
            <a:off x="4413848" y="6139130"/>
            <a:ext cx="5187516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items('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For_each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')?['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Floor_Number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']</a:t>
            </a:r>
            <a:endParaRPr lang="en-US" dirty="0"/>
          </a:p>
          <a:p>
            <a:endParaRPr lang="en-US" sz="1100" dirty="0">
              <a:latin typeface="Consolas"/>
              <a:cs typeface="Calibri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81696D6-82CC-C90F-B2F3-626F6759AB42}"/>
              </a:ext>
            </a:extLst>
          </p:cNvPr>
          <p:cNvSpPr/>
          <p:nvPr/>
        </p:nvSpPr>
        <p:spPr>
          <a:xfrm>
            <a:off x="1923585" y="2100146"/>
            <a:ext cx="1006415" cy="862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47408EC-BF71-E7B8-3F05-E48D047F933F}"/>
              </a:ext>
            </a:extLst>
          </p:cNvPr>
          <p:cNvSpPr/>
          <p:nvPr/>
        </p:nvSpPr>
        <p:spPr>
          <a:xfrm>
            <a:off x="1851698" y="4429278"/>
            <a:ext cx="1006415" cy="862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0B47AF8-9A78-D474-EF4B-009102A6328A}"/>
              </a:ext>
            </a:extLst>
          </p:cNvPr>
          <p:cNvSpPr/>
          <p:nvPr/>
        </p:nvSpPr>
        <p:spPr>
          <a:xfrm>
            <a:off x="1751056" y="6312711"/>
            <a:ext cx="1006415" cy="862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CC92A9-8289-8E01-67A3-3AB6A71644F8}"/>
              </a:ext>
            </a:extLst>
          </p:cNvPr>
          <p:cNvSpPr/>
          <p:nvPr/>
        </p:nvSpPr>
        <p:spPr>
          <a:xfrm>
            <a:off x="1880452" y="3164071"/>
            <a:ext cx="2875471" cy="862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EA2D25-15D6-DD9F-C35E-73EBEDB5CB39}"/>
              </a:ext>
            </a:extLst>
          </p:cNvPr>
          <p:cNvSpPr/>
          <p:nvPr/>
        </p:nvSpPr>
        <p:spPr>
          <a:xfrm>
            <a:off x="1923583" y="5435693"/>
            <a:ext cx="2875471" cy="862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4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Power-Automate =&gt; Flow3: </a:t>
            </a:r>
            <a:r>
              <a:rPr lang="en-US" dirty="0" err="1">
                <a:latin typeface="AvenirNext LT Pro MediumCn"/>
                <a:cs typeface="Arial"/>
              </a:rPr>
              <a:t>AddSharePointListToWordDocument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32A9484-1324-C5A9-A405-A3592008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78" y="1357313"/>
            <a:ext cx="1610804" cy="414337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3C579E8-1638-FA27-33D2-4BEE8C1E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86" y="5566733"/>
            <a:ext cx="1637940" cy="94351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A0F6DD-2AEB-2405-79D5-A494C1B87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380" y="1352820"/>
            <a:ext cx="1554373" cy="911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4F6874-8078-9EEA-99EE-6AA52C201597}"/>
              </a:ext>
            </a:extLst>
          </p:cNvPr>
          <p:cNvSpPr txBox="1"/>
          <p:nvPr/>
        </p:nvSpPr>
        <p:spPr>
          <a:xfrm>
            <a:off x="4888301" y="1509622"/>
            <a:ext cx="19669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0451A5"/>
                </a:solidFill>
                <a:latin typeface="Consolas"/>
              </a:rPr>
              <a:t>item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()?['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Element_ID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']</a:t>
            </a:r>
            <a:endParaRPr lang="en-US" dirty="0"/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CEA5280-F092-D44A-FD2F-59053576B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0208" y="1808043"/>
            <a:ext cx="1545207" cy="921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E234CC-C173-4583-70F3-FEC2CB548DEC}"/>
              </a:ext>
            </a:extLst>
          </p:cNvPr>
          <p:cNvSpPr txBox="1"/>
          <p:nvPr/>
        </p:nvSpPr>
        <p:spPr>
          <a:xfrm>
            <a:off x="8813319" y="1969697"/>
            <a:ext cx="261396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0451A5"/>
                </a:solidFill>
                <a:latin typeface="Consolas"/>
              </a:rPr>
              <a:t>item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()?['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Structural_Condition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']</a:t>
            </a:r>
            <a:endParaRPr lang="en-US" dirty="0"/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E61457E-8455-679A-07DC-62F4BE9C7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676" y="2843302"/>
            <a:ext cx="1530650" cy="9212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21FB4E-0939-C5A7-57F5-9D6AB7ACAF29}"/>
              </a:ext>
            </a:extLst>
          </p:cNvPr>
          <p:cNvSpPr txBox="1"/>
          <p:nvPr/>
        </p:nvSpPr>
        <p:spPr>
          <a:xfrm>
            <a:off x="4888300" y="3033621"/>
            <a:ext cx="261396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0451A5"/>
                </a:solidFill>
                <a:latin typeface="Consolas"/>
                <a:cs typeface="Calibri"/>
              </a:rPr>
              <a:t>items('</a:t>
            </a:r>
            <a:r>
              <a:rPr lang="en-US" sz="1000" err="1">
                <a:solidFill>
                  <a:srgbClr val="0451A5"/>
                </a:solidFill>
                <a:latin typeface="Consolas"/>
                <a:cs typeface="Calibri"/>
              </a:rPr>
              <a:t>For_each</a:t>
            </a:r>
            <a:r>
              <a:rPr lang="en-US" sz="1000">
                <a:solidFill>
                  <a:srgbClr val="0451A5"/>
                </a:solidFill>
                <a:latin typeface="Consolas"/>
                <a:cs typeface="Calibri"/>
              </a:rPr>
              <a:t>')?['Remarks']</a:t>
            </a:r>
            <a:endParaRPr lang="en-US"/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05273B1-1525-5177-521C-E90AD5A9F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505" y="3439154"/>
            <a:ext cx="1401973" cy="90847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D9969B0C-8D6A-7AEB-39F2-48B77E7476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3662" y="4507661"/>
            <a:ext cx="1009471" cy="92805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89FC67B3-20B5-F019-8B7F-E15BC0BF37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9875" y="5680315"/>
            <a:ext cx="1350214" cy="9118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4A1453-A244-3BBC-DC47-D6E534C06A92}"/>
              </a:ext>
            </a:extLst>
          </p:cNvPr>
          <p:cNvSpPr txBox="1"/>
          <p:nvPr/>
        </p:nvSpPr>
        <p:spPr>
          <a:xfrm>
            <a:off x="8453884" y="5779696"/>
            <a:ext cx="2613969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0451A5"/>
                </a:solidFill>
                <a:latin typeface="Consolas"/>
                <a:cs typeface="Calibri"/>
              </a:rPr>
              <a:t>items('</a:t>
            </a:r>
            <a:r>
              <a:rPr lang="en-US" sz="1000" dirty="0" err="1">
                <a:solidFill>
                  <a:srgbClr val="0451A5"/>
                </a:solidFill>
                <a:latin typeface="Consolas"/>
                <a:cs typeface="Calibri"/>
              </a:rPr>
              <a:t>Apply_to_each</a:t>
            </a:r>
            <a:r>
              <a:rPr lang="en-US" sz="1000" dirty="0">
                <a:solidFill>
                  <a:srgbClr val="0451A5"/>
                </a:solidFill>
                <a:latin typeface="Consolas"/>
                <a:cs typeface="Calibri"/>
              </a:rPr>
              <a:t>')['</a:t>
            </a:r>
            <a:r>
              <a:rPr lang="en-US" sz="1000" dirty="0" err="1">
                <a:solidFill>
                  <a:srgbClr val="0451A5"/>
                </a:solidFill>
                <a:latin typeface="Consolas"/>
                <a:cs typeface="Calibri"/>
              </a:rPr>
              <a:t>UniqueId</a:t>
            </a:r>
            <a:r>
              <a:rPr lang="en-US" sz="1000" dirty="0">
                <a:solidFill>
                  <a:srgbClr val="0451A5"/>
                </a:solidFill>
                <a:latin typeface="Consolas"/>
                <a:cs typeface="Calibri"/>
              </a:rPr>
              <a:t>']</a:t>
            </a:r>
            <a:endParaRPr lang="en-US" dirty="0"/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A316623-B60F-F258-BF5C-D584BF557861}"/>
              </a:ext>
            </a:extLst>
          </p:cNvPr>
          <p:cNvSpPr/>
          <p:nvPr/>
        </p:nvSpPr>
        <p:spPr>
          <a:xfrm>
            <a:off x="2038604" y="1625693"/>
            <a:ext cx="1006415" cy="862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BBA0C9-C088-36E8-9FE0-38E1D4AC558C}"/>
              </a:ext>
            </a:extLst>
          </p:cNvPr>
          <p:cNvSpPr/>
          <p:nvPr/>
        </p:nvSpPr>
        <p:spPr>
          <a:xfrm>
            <a:off x="2139245" y="3264711"/>
            <a:ext cx="1006415" cy="862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A6E928E-9838-5E7A-576C-215DE288F088}"/>
              </a:ext>
            </a:extLst>
          </p:cNvPr>
          <p:cNvSpPr/>
          <p:nvPr/>
        </p:nvSpPr>
        <p:spPr>
          <a:xfrm>
            <a:off x="2139244" y="5191276"/>
            <a:ext cx="1006415" cy="862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3CED40-F17C-5BC1-9E1D-822F24911E06}"/>
              </a:ext>
            </a:extLst>
          </p:cNvPr>
          <p:cNvSpPr/>
          <p:nvPr/>
        </p:nvSpPr>
        <p:spPr>
          <a:xfrm>
            <a:off x="2297396" y="2459579"/>
            <a:ext cx="4543245" cy="862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B9F2034-F9CC-E324-C8D1-77FC4B74826E}"/>
              </a:ext>
            </a:extLst>
          </p:cNvPr>
          <p:cNvSpPr/>
          <p:nvPr/>
        </p:nvSpPr>
        <p:spPr>
          <a:xfrm>
            <a:off x="2283018" y="4299880"/>
            <a:ext cx="4543245" cy="862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592F067-BE00-1AEF-E48C-9F16813F6DCE}"/>
              </a:ext>
            </a:extLst>
          </p:cNvPr>
          <p:cNvSpPr/>
          <p:nvPr/>
        </p:nvSpPr>
        <p:spPr>
          <a:xfrm>
            <a:off x="2283017" y="6183313"/>
            <a:ext cx="4543245" cy="862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70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Power-Automate =&gt; Flow3: </a:t>
            </a:r>
            <a:r>
              <a:rPr lang="en-US" dirty="0" err="1">
                <a:latin typeface="AvenirNext LT Pro MediumCn"/>
                <a:cs typeface="Arial"/>
              </a:rPr>
              <a:t>AddSharePointListToWordDocument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43DA661-62D7-793F-965F-C6156E07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4" y="1466490"/>
            <a:ext cx="1611953" cy="4974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BB638-D1AB-81BB-A3C3-3BDFC304CF24}"/>
              </a:ext>
            </a:extLst>
          </p:cNvPr>
          <p:cNvSpPr txBox="1"/>
          <p:nvPr/>
        </p:nvSpPr>
        <p:spPr>
          <a:xfrm>
            <a:off x="4701395" y="1466489"/>
            <a:ext cx="261396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0451A5"/>
                </a:solidFill>
                <a:latin typeface="Consolas"/>
              </a:rPr>
              <a:t>item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()?['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Structural_Condition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']</a:t>
            </a:r>
            <a:endParaRPr lang="en-US" dirty="0"/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678D32D-2452-F6C0-9FAF-82272AC0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10" y="1467659"/>
            <a:ext cx="1554912" cy="91206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51ED53-E413-891C-0CF2-07365D7AE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958" y="1884872"/>
            <a:ext cx="1858274" cy="91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74B6A-9DEC-9F03-9C5E-3987B1E70591}"/>
              </a:ext>
            </a:extLst>
          </p:cNvPr>
          <p:cNvSpPr txBox="1"/>
          <p:nvPr/>
        </p:nvSpPr>
        <p:spPr>
          <a:xfrm>
            <a:off x="8899583" y="2070337"/>
            <a:ext cx="329621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0451A5"/>
                </a:solidFill>
                <a:latin typeface="Consolas"/>
              </a:rPr>
              <a:t>items('</a:t>
            </a:r>
            <a:r>
              <a:rPr lang="en-US" sz="1000" err="1">
                <a:solidFill>
                  <a:srgbClr val="0451A5"/>
                </a:solidFill>
                <a:latin typeface="Consolas"/>
              </a:rPr>
              <a:t>Apply_to</a:t>
            </a:r>
            <a:r>
              <a:rPr lang="en-US" sz="100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_each</a:t>
            </a:r>
            <a:r>
              <a:rPr lang="en-US" sz="100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')['</a:t>
            </a:r>
            <a:r>
              <a:rPr lang="en-US" sz="100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ServerRelativeUrl</a:t>
            </a:r>
            <a:r>
              <a:rPr lang="en-US" sz="100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']</a:t>
            </a:r>
            <a:endParaRPr lang="en-US"/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E235D95-A658-4C69-B8DF-9B08EABA1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82" y="2809516"/>
            <a:ext cx="1911650" cy="902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EBDF90-4C7D-A0EE-5234-DA91B2F055E3}"/>
              </a:ext>
            </a:extLst>
          </p:cNvPr>
          <p:cNvSpPr txBox="1"/>
          <p:nvPr/>
        </p:nvSpPr>
        <p:spPr>
          <a:xfrm>
            <a:off x="5046452" y="3047999"/>
            <a:ext cx="5532572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substring(items('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Apply_to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_each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')['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ServerRelativeUrl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'],27)</a:t>
            </a:r>
            <a:endParaRPr lang="en-US" dirty="0"/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</p:txBody>
      </p:sp>
      <p:pic>
        <p:nvPicPr>
          <p:cNvPr id="11" name="Picture 1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88CFACA-5D77-9F2F-F03F-37D4B4566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038" y="3816380"/>
            <a:ext cx="4047586" cy="9016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82A9B6-FF3C-24DD-7B3B-009659833D65}"/>
              </a:ext>
            </a:extLst>
          </p:cNvPr>
          <p:cNvSpPr txBox="1"/>
          <p:nvPr/>
        </p:nvSpPr>
        <p:spPr>
          <a:xfrm>
            <a:off x="7318074" y="3968149"/>
            <a:ext cx="5518194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substring(items('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Apply_to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_each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')['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ServerRelativeUrl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'],27)</a:t>
            </a:r>
            <a:endParaRPr lang="en-US" dirty="0"/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</p:txBody>
      </p:sp>
      <p:pic>
        <p:nvPicPr>
          <p:cNvPr id="13" name="Picture 12" descr="A close-up of a box&#10;&#10;Description automatically generated">
            <a:extLst>
              <a:ext uri="{FF2B5EF4-FFF2-40B4-BE49-F238E27FC236}">
                <a16:creationId xmlns:a16="http://schemas.microsoft.com/office/drawing/2014/main" id="{F17E107E-7F33-D252-A257-50A37E716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2133" y="5012397"/>
            <a:ext cx="1314450" cy="600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EF78F8-90C3-30B5-55E5-5D68590CF900}"/>
              </a:ext>
            </a:extLst>
          </p:cNvPr>
          <p:cNvSpPr txBox="1"/>
          <p:nvPr/>
        </p:nvSpPr>
        <p:spPr>
          <a:xfrm>
            <a:off x="4960187" y="5147093"/>
            <a:ext cx="553257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base64(body('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Get_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file_content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using_path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'))</a:t>
            </a:r>
            <a:endParaRPr lang="en-US" dirty="0"/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</p:txBody>
      </p:sp>
      <p:pic>
        <p:nvPicPr>
          <p:cNvPr id="15" name="Picture 1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DA9C9F6-AC7F-9E4D-CFFE-58FDDF7FE6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8308" y="5685347"/>
            <a:ext cx="1368366" cy="901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F6630E-2343-A011-A816-D4E95048F085}"/>
              </a:ext>
            </a:extLst>
          </p:cNvPr>
          <p:cNvSpPr txBox="1"/>
          <p:nvPr/>
        </p:nvSpPr>
        <p:spPr>
          <a:xfrm>
            <a:off x="8511394" y="5851582"/>
            <a:ext cx="3677892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base64(body('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_file_content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using_path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'))</a:t>
            </a:r>
            <a:endParaRPr lang="en-US" dirty="0"/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4225F8E-10E3-3920-9FEF-8F80A9F673A9}"/>
              </a:ext>
            </a:extLst>
          </p:cNvPr>
          <p:cNvSpPr/>
          <p:nvPr/>
        </p:nvSpPr>
        <p:spPr>
          <a:xfrm>
            <a:off x="2354906" y="1711957"/>
            <a:ext cx="675736" cy="862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D73C27B-9553-C7ED-8550-B89F28AA6432}"/>
              </a:ext>
            </a:extLst>
          </p:cNvPr>
          <p:cNvSpPr/>
          <p:nvPr/>
        </p:nvSpPr>
        <p:spPr>
          <a:xfrm>
            <a:off x="2268641" y="3336598"/>
            <a:ext cx="675736" cy="862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1648470-343B-4371-CC75-4164111C7A70}"/>
              </a:ext>
            </a:extLst>
          </p:cNvPr>
          <p:cNvSpPr/>
          <p:nvPr/>
        </p:nvSpPr>
        <p:spPr>
          <a:xfrm>
            <a:off x="2354904" y="4271126"/>
            <a:ext cx="675736" cy="862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BD6B1B3-F0FC-9DC6-4733-118EA11A7520}"/>
              </a:ext>
            </a:extLst>
          </p:cNvPr>
          <p:cNvSpPr/>
          <p:nvPr/>
        </p:nvSpPr>
        <p:spPr>
          <a:xfrm>
            <a:off x="2354903" y="5306295"/>
            <a:ext cx="675736" cy="862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4F9C264-2181-8289-A9F3-5DF1FE7C277F}"/>
              </a:ext>
            </a:extLst>
          </p:cNvPr>
          <p:cNvSpPr/>
          <p:nvPr/>
        </p:nvSpPr>
        <p:spPr>
          <a:xfrm>
            <a:off x="2352431" y="2531464"/>
            <a:ext cx="4055090" cy="66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C89CF06-372A-C287-41BD-8C5DE753B464}"/>
              </a:ext>
            </a:extLst>
          </p:cNvPr>
          <p:cNvSpPr/>
          <p:nvPr/>
        </p:nvSpPr>
        <p:spPr>
          <a:xfrm>
            <a:off x="2268638" y="6183312"/>
            <a:ext cx="4543245" cy="431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15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Power-Automate =&gt; Flow3: </a:t>
            </a:r>
            <a:r>
              <a:rPr lang="en-US" dirty="0" err="1">
                <a:latin typeface="AvenirNext LT Pro MediumCn"/>
                <a:cs typeface="Arial"/>
              </a:rPr>
              <a:t>AddSharePointListToWordDocument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3CF9B26-B4B4-1F1A-FAC2-1A50F1E7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1" y="2712242"/>
            <a:ext cx="1483519" cy="395763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02ADBE-F6F7-E9E4-8D9D-D6F2BB260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1373981"/>
            <a:ext cx="1483520" cy="132397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5B2781-A629-F808-A8BA-17C21E993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031" y="1376362"/>
            <a:ext cx="1226344" cy="923925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AC05B66-4D2D-5086-7C1B-C742F7805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919" y="1835944"/>
            <a:ext cx="1169194" cy="90963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3704F0C-E633-7E24-15A4-B70C97883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650" y="2702719"/>
            <a:ext cx="4445794" cy="914400"/>
          </a:xfrm>
          <a:prstGeom prst="rect">
            <a:avLst/>
          </a:prstGeom>
        </p:spPr>
      </p:pic>
      <p:pic>
        <p:nvPicPr>
          <p:cNvPr id="8" name="Picture 7" descr="A close-up of a data box&#10;&#10;Description automatically generated">
            <a:extLst>
              <a:ext uri="{FF2B5EF4-FFF2-40B4-BE49-F238E27FC236}">
                <a16:creationId xmlns:a16="http://schemas.microsoft.com/office/drawing/2014/main" id="{28E63068-D29B-FFFF-022E-2F2A1F768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3206" y="4502944"/>
            <a:ext cx="1962150" cy="781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15EA1F-62A2-7D3C-02E7-360927A39E3C}"/>
              </a:ext>
            </a:extLst>
          </p:cNvPr>
          <p:cNvSpPr txBox="1"/>
          <p:nvPr/>
        </p:nvSpPr>
        <p:spPr>
          <a:xfrm>
            <a:off x="4951203" y="4691062"/>
            <a:ext cx="5532572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0451A5"/>
                </a:solidFill>
                <a:latin typeface="Consolas"/>
              </a:rPr>
              <a:t>body('</a:t>
            </a:r>
            <a:r>
              <a:rPr lang="en-US" sz="1000" dirty="0" err="1">
                <a:solidFill>
                  <a:srgbClr val="0451A5"/>
                </a:solidFill>
                <a:latin typeface="Consolas"/>
              </a:rPr>
              <a:t>Get_Template_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from_SharePoint</a:t>
            </a:r>
            <a:r>
              <a:rPr lang="en-US" sz="1000" dirty="0" err="1">
                <a:solidFill>
                  <a:srgbClr val="0451A5"/>
                </a:solidFill>
                <a:latin typeface="Consolas"/>
              </a:rPr>
              <a:t>_</a:t>
            </a:r>
            <a:r>
              <a:rPr lang="en-US" sz="1000" dirty="0" err="1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Document_Library</a:t>
            </a:r>
            <a:r>
              <a:rPr lang="en-US" sz="1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')</a:t>
            </a:r>
            <a:endParaRPr lang="en-US" dirty="0"/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E5B45-C2DD-AC5C-92EF-8E8EE2FFF580}"/>
              </a:ext>
            </a:extLst>
          </p:cNvPr>
          <p:cNvSpPr txBox="1"/>
          <p:nvPr/>
        </p:nvSpPr>
        <p:spPr>
          <a:xfrm>
            <a:off x="-1797" y="7048499"/>
            <a:ext cx="1218816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dirty="0">
              <a:solidFill>
                <a:srgbClr val="0451A5"/>
              </a:solidFill>
              <a:latin typeface="Calibri"/>
              <a:cs typeface="Calibri"/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AEF9DC6-65E3-F1E0-E443-2F41FCBF11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5587" y="5579269"/>
            <a:ext cx="2838451" cy="121205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08201BA-90B5-A2FB-FA13-EC4600F20360}"/>
              </a:ext>
            </a:extLst>
          </p:cNvPr>
          <p:cNvGrpSpPr/>
          <p:nvPr/>
        </p:nvGrpSpPr>
        <p:grpSpPr>
          <a:xfrm>
            <a:off x="852488" y="3674268"/>
            <a:ext cx="1265206" cy="497680"/>
            <a:chOff x="852488" y="3674268"/>
            <a:chExt cx="1265206" cy="49768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1F6E6E-FF13-96A0-31D9-7CCA1AE1548B}"/>
                </a:ext>
              </a:extLst>
            </p:cNvPr>
            <p:cNvCxnSpPr/>
            <p:nvPr/>
          </p:nvCxnSpPr>
          <p:spPr>
            <a:xfrm>
              <a:off x="852488" y="3674268"/>
              <a:ext cx="1223960" cy="497680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65E40B-A749-61FB-C284-42396F1E18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504" y="3674268"/>
              <a:ext cx="1220190" cy="497680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CCB2C4-F3C3-E317-1E52-3B8BF173EF8C}"/>
              </a:ext>
            </a:extLst>
          </p:cNvPr>
          <p:cNvGrpSpPr/>
          <p:nvPr/>
        </p:nvGrpSpPr>
        <p:grpSpPr>
          <a:xfrm>
            <a:off x="832168" y="4466747"/>
            <a:ext cx="1265206" cy="497680"/>
            <a:chOff x="852488" y="3674268"/>
            <a:chExt cx="1265206" cy="49768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4CEBA0-23F6-5920-99DB-76F1B64714CA}"/>
                </a:ext>
              </a:extLst>
            </p:cNvPr>
            <p:cNvCxnSpPr>
              <a:cxnSpLocks/>
            </p:cNvCxnSpPr>
            <p:nvPr/>
          </p:nvCxnSpPr>
          <p:spPr>
            <a:xfrm>
              <a:off x="852488" y="3674268"/>
              <a:ext cx="1223960" cy="497680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FCCCA4C-8360-C316-ED07-1DAF269CE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504" y="3674268"/>
              <a:ext cx="1220190" cy="497680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C70C55-5793-B9A3-A514-20EFB96C2748}"/>
              </a:ext>
            </a:extLst>
          </p:cNvPr>
          <p:cNvSpPr/>
          <p:nvPr/>
        </p:nvSpPr>
        <p:spPr>
          <a:xfrm>
            <a:off x="2188375" y="5147144"/>
            <a:ext cx="609600" cy="1422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C3B04FB-8D1F-5586-6B74-9BF78DB8BF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5417" y="5735002"/>
            <a:ext cx="2839085" cy="88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09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Power-Automate =&gt; Flow3: </a:t>
            </a:r>
            <a:r>
              <a:rPr lang="en-US" dirty="0" err="1">
                <a:latin typeface="AvenirNext LT Pro MediumCn"/>
                <a:cs typeface="Arial"/>
              </a:rPr>
              <a:t>AddSharePointListToWordDocument</a:t>
            </a:r>
          </a:p>
        </p:txBody>
      </p:sp>
      <p:pic>
        <p:nvPicPr>
          <p:cNvPr id="2" name="Picture 1" descr="A white rectangle with black text&#10;&#10;Description automatically generated">
            <a:extLst>
              <a:ext uri="{FF2B5EF4-FFF2-40B4-BE49-F238E27FC236}">
                <a16:creationId xmlns:a16="http://schemas.microsoft.com/office/drawing/2014/main" id="{51FA1A9E-7F56-962F-8F78-A2E8E4A6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2" y="1844679"/>
            <a:ext cx="1981200" cy="73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13129-936A-6B91-46AC-616EE9EADBE7}"/>
              </a:ext>
            </a:extLst>
          </p:cNvPr>
          <p:cNvSpPr txBox="1"/>
          <p:nvPr/>
        </p:nvSpPr>
        <p:spPr>
          <a:xfrm>
            <a:off x="6099283" y="1846262"/>
            <a:ext cx="577641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/>
              </a:rPr>
              <a:t>concat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('https://ecasejsh.sharepoint.com/sites/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StructuralInspection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',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outputs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Create_file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')?['body/Path'])</a:t>
            </a:r>
            <a:endParaRPr lang="en-US" dirty="0"/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8E9B9336-B00A-C0E2-3685-FA6728266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767" y="1850072"/>
            <a:ext cx="1495425" cy="638175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E3D136D-DE25-029A-6D3B-E38BF364A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20" y="3917632"/>
            <a:ext cx="2133600" cy="790575"/>
          </a:xfrm>
          <a:prstGeom prst="rect">
            <a:avLst/>
          </a:prstGeom>
        </p:spPr>
      </p:pic>
      <p:pic>
        <p:nvPicPr>
          <p:cNvPr id="8" name="Picture 7" descr="A screenshot of a email&#10;&#10;Description automatically generated">
            <a:extLst>
              <a:ext uri="{FF2B5EF4-FFF2-40B4-BE49-F238E27FC236}">
                <a16:creationId xmlns:a16="http://schemas.microsoft.com/office/drawing/2014/main" id="{0C4A051A-D296-29F3-4D09-496BA26FD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133" y="3426460"/>
            <a:ext cx="3122295" cy="2748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2F80A3-85DF-AD29-A4CE-1D07A13917A9}"/>
              </a:ext>
            </a:extLst>
          </p:cNvPr>
          <p:cNvSpPr txBox="1"/>
          <p:nvPr/>
        </p:nvSpPr>
        <p:spPr>
          <a:xfrm>
            <a:off x="7613123" y="4304981"/>
            <a:ext cx="4130492" cy="24160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substring(</a:t>
            </a:r>
            <a:r>
              <a:rPr lang="en-US" sz="11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triggerBody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()?['text_2'],0,indexOf(</a:t>
            </a:r>
            <a:r>
              <a:rPr lang="en-US" sz="11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triggerBody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()?['text_2'],'@'))</a:t>
            </a:r>
            <a:endParaRPr lang="en-US" dirty="0">
              <a:cs typeface="Calibri" panose="020F0502020204030204"/>
            </a:endParaRPr>
          </a:p>
          <a:p>
            <a:pPr marL="285750" indent="-285750">
              <a:buAutoNum type="arabicPeriod"/>
            </a:pPr>
            <a:endParaRPr lang="en-US" sz="11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marL="228600" indent="-228600">
              <a:buAutoNum type="arabicPeriod"/>
            </a:pPr>
            <a:r>
              <a:rPr lang="en-US" sz="1100">
                <a:solidFill>
                  <a:srgbClr val="000000"/>
                </a:solidFill>
                <a:ea typeface="+mn-lt"/>
                <a:cs typeface="+mn-lt"/>
              </a:rPr>
              <a:t>2) &lt;a </a:t>
            </a:r>
            <a:r>
              <a:rPr lang="en-US" sz="1100" err="1">
                <a:solidFill>
                  <a:srgbClr val="000000"/>
                </a:solidFill>
                <a:ea typeface="+mn-lt"/>
                <a:cs typeface="+mn-lt"/>
              </a:rPr>
              <a:t>href</a:t>
            </a:r>
            <a:r>
              <a:rPr lang="en-US" sz="1100">
                <a:solidFill>
                  <a:srgbClr val="000000"/>
                </a:solidFill>
                <a:ea typeface="+mn-lt"/>
                <a:cs typeface="+mn-lt"/>
              </a:rPr>
              <a:t>="@{outputs('</a:t>
            </a:r>
            <a:r>
              <a:rPr lang="en-US" sz="1100" err="1">
                <a:solidFill>
                  <a:srgbClr val="000000"/>
                </a:solidFill>
                <a:ea typeface="+mn-lt"/>
                <a:cs typeface="+mn-lt"/>
              </a:rPr>
              <a:t>Compose_word_file_address</a:t>
            </a:r>
            <a:r>
              <a:rPr lang="en-US" sz="1100">
                <a:solidFill>
                  <a:srgbClr val="000000"/>
                </a:solidFill>
                <a:ea typeface="+mn-lt"/>
                <a:cs typeface="+mn-lt"/>
              </a:rPr>
              <a:t>')}"&gt; &lt;u&gt;&lt;b&gt;&lt;strong&gt;HERE&lt;/strong&gt;&lt;/b&gt;&lt;/u&gt; &lt;/a&gt;</a:t>
            </a:r>
          </a:p>
          <a:p>
            <a:pPr marL="285750" indent="-285750">
              <a:buAutoNum type="arabicPeriod"/>
            </a:pPr>
            <a:endParaRPr lang="en-US" sz="10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marL="228600" indent="-228600">
              <a:buAutoNum type="arabicPeriod"/>
            </a:pPr>
            <a:endParaRPr lang="en-US" sz="11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marL="228600" indent="-228600">
              <a:buAutoNum type="arabicPeriod"/>
            </a:pPr>
            <a:endParaRPr lang="en-US" sz="11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000" dirty="0">
              <a:solidFill>
                <a:srgbClr val="0451A5"/>
              </a:solidFill>
              <a:latin typeface="Consolas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cs typeface="Calibri"/>
            </a:endParaRPr>
          </a:p>
          <a:p>
            <a:endParaRPr lang="en-US" sz="11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248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5F11-7995-E1D3-8DBC-9CA7D494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Next LT Pro MediumCn"/>
                <a:cs typeface="Arial"/>
              </a:rPr>
              <a:t>Power-App =&gt; HOME SCREEN</a:t>
            </a:r>
            <a:endParaRPr lang="en-US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107650C0-C222-5897-08BA-5BD5D8A8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66" y="1387682"/>
            <a:ext cx="3095625" cy="538162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39A0AEF-014F-855E-6428-9E0EEC937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96" y="1718365"/>
            <a:ext cx="6638925" cy="4857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FA6290-CB84-C306-57A5-7B74BB5931FB}"/>
              </a:ext>
            </a:extLst>
          </p:cNvPr>
          <p:cNvCxnSpPr/>
          <p:nvPr/>
        </p:nvCxnSpPr>
        <p:spPr>
          <a:xfrm flipV="1">
            <a:off x="2998718" y="1974986"/>
            <a:ext cx="1267791" cy="136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7EDEA6E-27E3-147F-D837-810E85585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2" y="3165957"/>
            <a:ext cx="6010275" cy="371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A69816-C989-AE74-C62D-A1DA89703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820" y="5213556"/>
            <a:ext cx="8296275" cy="4286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8592E1-9BC5-B745-7AAB-77FEA6482413}"/>
              </a:ext>
            </a:extLst>
          </p:cNvPr>
          <p:cNvCxnSpPr>
            <a:cxnSpLocks/>
          </p:cNvCxnSpPr>
          <p:nvPr/>
        </p:nvCxnSpPr>
        <p:spPr>
          <a:xfrm flipV="1">
            <a:off x="2987675" y="3344377"/>
            <a:ext cx="1610138" cy="1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EBAE54-38B8-ABD8-D76E-78CC7C652F2A}"/>
              </a:ext>
            </a:extLst>
          </p:cNvPr>
          <p:cNvCxnSpPr>
            <a:cxnSpLocks/>
          </p:cNvCxnSpPr>
          <p:nvPr/>
        </p:nvCxnSpPr>
        <p:spPr>
          <a:xfrm flipV="1">
            <a:off x="2976632" y="5641420"/>
            <a:ext cx="472660" cy="20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89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E90DA5-3DDE-E5E6-FC71-B2022BF78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8970" y="2240654"/>
            <a:ext cx="7462932" cy="2376400"/>
          </a:xfr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/>
            <a:r>
              <a:rPr lang="en-SG" dirty="0">
                <a:latin typeface="AvenirNext LT Pro MediumCn"/>
                <a:cs typeface="Arial"/>
              </a:rPr>
              <a:t>Data Base - SharePoint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8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SharePoint=&gt; Site: Structural Inspection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94F26-CFF4-684E-DCE5-2EA6284A8D28}"/>
              </a:ext>
            </a:extLst>
          </p:cNvPr>
          <p:cNvSpPr txBox="1"/>
          <p:nvPr/>
        </p:nvSpPr>
        <p:spPr>
          <a:xfrm>
            <a:off x="3985846" y="6260123"/>
            <a:ext cx="5814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SharePoint Site: Structural Inspection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CB19ECB-15AB-D7A3-6F37-010DCD375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1546983"/>
            <a:ext cx="9337040" cy="41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05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SharePoint =&gt; Inspection Report - LIST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EB1B08-5E9D-C83F-4D00-E61ED8A2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80" y="1709420"/>
            <a:ext cx="8270240" cy="42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04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SharePoint =&gt; PE List - LIST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EB1B08-5E9D-C83F-4D00-E61ED8A2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80" y="1709420"/>
            <a:ext cx="8270240" cy="42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64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SharePoint=&gt; Engineer List - LIST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9490EDF-2FD2-E2E2-A296-F613AD7B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10" y="1718628"/>
            <a:ext cx="8425180" cy="442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724232" y="-1518"/>
            <a:ext cx="989539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SharePoint=&gt; Image Library – DOCUMENT LIBRARY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975394E-53A7-C4E7-7673-648B9FCB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416731"/>
            <a:ext cx="10840720" cy="4014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2FF90C-2513-0C10-629F-CAD2EB8C363C}"/>
              </a:ext>
            </a:extLst>
          </p:cNvPr>
          <p:cNvSpPr txBox="1"/>
          <p:nvPr/>
        </p:nvSpPr>
        <p:spPr>
          <a:xfrm>
            <a:off x="1664676" y="5756030"/>
            <a:ext cx="96363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Whenever an Item is created in Inspection Report List, a folder is created here. All the images captured from App will be saved in that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77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SharePoint=&gt; Document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5E9F00-D454-AB21-1F94-80FAE46F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719"/>
            <a:ext cx="12192000" cy="2384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224271-89A9-CF20-6275-4CAA38D8B877}"/>
              </a:ext>
            </a:extLst>
          </p:cNvPr>
          <p:cNvSpPr txBox="1"/>
          <p:nvPr/>
        </p:nvSpPr>
        <p:spPr>
          <a:xfrm>
            <a:off x="1278596" y="4638430"/>
            <a:ext cx="96363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cs typeface="Calibri"/>
              </a:rPr>
              <a:t>All the Autogenerated report will be saved in </a:t>
            </a:r>
            <a:r>
              <a:rPr lang="en-US" b="1" dirty="0">
                <a:ea typeface="+mn-lt"/>
                <a:cs typeface="+mn-lt"/>
              </a:rPr>
              <a:t>02_AutoGenerated Reports</a:t>
            </a:r>
            <a:r>
              <a:rPr lang="en-US" dirty="0">
                <a:ea typeface="+mn-lt"/>
                <a:cs typeface="+mn-lt"/>
              </a:rPr>
              <a:t> folder.</a:t>
            </a:r>
          </a:p>
          <a:p>
            <a:pPr marL="342900" indent="-342900">
              <a:buAutoNum type="arabicParenR"/>
            </a:pPr>
            <a:r>
              <a:rPr lang="en-US" dirty="0">
                <a:cs typeface="Calibri"/>
              </a:rPr>
              <a:t>Report template is saved in </a:t>
            </a:r>
            <a:r>
              <a:rPr lang="en-US" b="1" dirty="0">
                <a:cs typeface="Calibri"/>
              </a:rPr>
              <a:t>Encodian_Template</a:t>
            </a:r>
            <a:r>
              <a:rPr lang="en-US" dirty="0">
                <a:cs typeface="Calibri"/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2571372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C1688-6B87-0374-CCD8-47D5EFE0A4D3}"/>
              </a:ext>
            </a:extLst>
          </p:cNvPr>
          <p:cNvSpPr txBox="1">
            <a:spLocks/>
          </p:cNvSpPr>
          <p:nvPr/>
        </p:nvSpPr>
        <p:spPr>
          <a:xfrm>
            <a:off x="835992" y="-1518"/>
            <a:ext cx="8605078" cy="120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venirNext LT Pro MediumCn" panose="020B0606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AvenirNext LT Pro MediumCn"/>
                <a:cs typeface="Arial"/>
              </a:rPr>
              <a:t>SharePoint=&gt; Document</a:t>
            </a:r>
          </a:p>
        </p:txBody>
      </p:sp>
      <p:pic>
        <p:nvPicPr>
          <p:cNvPr id="3" name="Picture 2" descr="A screenshot of a web page&#10;&#10;Description automatically generated">
            <a:extLst>
              <a:ext uri="{FF2B5EF4-FFF2-40B4-BE49-F238E27FC236}">
                <a16:creationId xmlns:a16="http://schemas.microsoft.com/office/drawing/2014/main" id="{89A1075E-D7B6-FA61-E8AD-65523E1B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398415"/>
            <a:ext cx="8768080" cy="406117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153F82D-8F73-981D-751D-A7CA081D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482" y="2379980"/>
            <a:ext cx="2814955" cy="20777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E94AB8-617D-A978-A977-79C35D752942}"/>
              </a:ext>
            </a:extLst>
          </p:cNvPr>
          <p:cNvSpPr/>
          <p:nvPr/>
        </p:nvSpPr>
        <p:spPr>
          <a:xfrm>
            <a:off x="1816735" y="3418749"/>
            <a:ext cx="1463040" cy="57912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854D4-1A47-26E3-40D1-586321E9F35C}"/>
              </a:ext>
            </a:extLst>
          </p:cNvPr>
          <p:cNvSpPr/>
          <p:nvPr/>
        </p:nvSpPr>
        <p:spPr>
          <a:xfrm>
            <a:off x="5362575" y="3713388"/>
            <a:ext cx="1463040" cy="24384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08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E90DA5-3DDE-E5E6-FC71-B2022BF78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8970" y="2240654"/>
            <a:ext cx="7462932" cy="2376400"/>
          </a:xfr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/>
            <a:r>
              <a:rPr lang="en-SG" dirty="0">
                <a:latin typeface="AvenirNext LT Pro MediumCn"/>
                <a:cs typeface="Arial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1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7CEB2B-B923-1A8F-B055-A18A6F8E915E}"/>
              </a:ext>
            </a:extLst>
          </p:cNvPr>
          <p:cNvSpPr txBox="1"/>
          <p:nvPr/>
        </p:nvSpPr>
        <p:spPr>
          <a:xfrm>
            <a:off x="258487" y="692978"/>
            <a:ext cx="2861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E0694C8-E6A4-303E-3C1D-D4E30DFC3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1" y="1264823"/>
            <a:ext cx="3057525" cy="547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EEF36-7CE2-3979-4227-C8D2F473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35" y="2624827"/>
            <a:ext cx="4924425" cy="37147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F172D3C-C8F8-0883-BA53-31DFF11DE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518" y="2334384"/>
            <a:ext cx="1905138" cy="930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C4CB88-C9AA-E14C-5E8D-0552F2E13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728" y="5592486"/>
            <a:ext cx="7890980" cy="2339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0BBE33-B0AA-88A7-BD52-9C1E05604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3450" y="3657048"/>
            <a:ext cx="1181100" cy="228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413341-91E7-9304-B0ED-6596411E6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3382" y="4501114"/>
            <a:ext cx="695325" cy="219075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8A4B126C-53F0-AC45-7937-CEB7B6BD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996"/>
          </a:xfrm>
        </p:spPr>
        <p:txBody>
          <a:bodyPr/>
          <a:lstStyle/>
          <a:p>
            <a:r>
              <a:rPr lang="en-US" dirty="0">
                <a:latin typeface="AvenirNext LT Pro MediumCn"/>
                <a:cs typeface="Arial"/>
              </a:rPr>
              <a:t>Power-App =&gt; GENERATE REPORT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1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DBE1-4B59-A63D-8CC2-1D7844F6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Next LT Pro MediumCn"/>
                <a:cs typeface="Arial"/>
              </a:rPr>
              <a:t>Power-App =&gt; LOAD IMAGE SCREEN</a:t>
            </a:r>
            <a:endParaRPr lang="en-US" dirty="0">
              <a:latin typeface="AvenirNext LT Pro MediumCn"/>
            </a:endParaRPr>
          </a:p>
        </p:txBody>
      </p:sp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5A3CA505-5468-E8AE-8544-745202C3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370702"/>
            <a:ext cx="3086100" cy="5419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47BE09-548D-0B8C-ED58-7C394AD6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109" y="2376005"/>
            <a:ext cx="752475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387037-B43E-6E8A-E65C-4F603B7F0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00" y="1365871"/>
            <a:ext cx="7134225" cy="3714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63F5F0-90A0-B8BD-B423-EB48DABF7989}"/>
              </a:ext>
            </a:extLst>
          </p:cNvPr>
          <p:cNvCxnSpPr/>
          <p:nvPr/>
        </p:nvCxnSpPr>
        <p:spPr>
          <a:xfrm flipV="1">
            <a:off x="3131930" y="1589156"/>
            <a:ext cx="649355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FA063B-81EA-A72F-EBA9-56B271029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004" y="2705168"/>
            <a:ext cx="4800600" cy="409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5E8661-0F9F-B113-5F91-504C5D2D4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2183" y="3189771"/>
            <a:ext cx="3876675" cy="3238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7D3D50-7F3F-5A92-B36E-F0CA038552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0222" y="4576693"/>
            <a:ext cx="476250" cy="266700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6EA4BA4A-317C-CF97-E6F0-F78B008A27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0451" y="4374115"/>
            <a:ext cx="6637269" cy="6829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75ADAD-18D6-0E7D-D1C1-5D88B115A9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0551" y="6247502"/>
            <a:ext cx="714375" cy="238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03BCE9-3014-9405-CA81-6D757778E5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7334" y="6165022"/>
            <a:ext cx="5534025" cy="381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A4EB6A-F1F1-2F68-6391-405309AF26C6}"/>
              </a:ext>
            </a:extLst>
          </p:cNvPr>
          <p:cNvSpPr txBox="1"/>
          <p:nvPr/>
        </p:nvSpPr>
        <p:spPr>
          <a:xfrm>
            <a:off x="-194296" y="7341153"/>
            <a:ext cx="8924165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7200"/>
                </a:solidFill>
                <a:ea typeface="+mn-lt"/>
                <a:cs typeface="+mn-lt"/>
              </a:rPr>
              <a:t>//Set(</a:t>
            </a:r>
            <a:r>
              <a:rPr lang="en-US" sz="1200" err="1">
                <a:solidFill>
                  <a:srgbClr val="007200"/>
                </a:solidFill>
                <a:ea typeface="+mn-lt"/>
                <a:cs typeface="+mn-lt"/>
              </a:rPr>
              <a:t>varTakenPhoto</a:t>
            </a:r>
            <a:r>
              <a:rPr lang="en-US" sz="1200" dirty="0">
                <a:solidFill>
                  <a:srgbClr val="007200"/>
                </a:solidFill>
                <a:ea typeface="+mn-lt"/>
                <a:cs typeface="+mn-lt"/>
              </a:rPr>
              <a:t>, Camera2.Stream);</a:t>
            </a:r>
            <a:endParaRPr lang="en-US" sz="1200">
              <a:cs typeface="Calibri"/>
            </a:endParaRPr>
          </a:p>
          <a:p>
            <a:r>
              <a:rPr lang="en-US" sz="1200" err="1">
                <a:solidFill>
                  <a:srgbClr val="295EA3"/>
                </a:solidFill>
                <a:ea typeface="+mn-lt"/>
                <a:cs typeface="+mn-lt"/>
              </a:rPr>
              <a:t>ClearCollect</a:t>
            </a:r>
            <a:r>
              <a:rPr lang="en-US" sz="12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r>
              <a:rPr lang="en-US" sz="1200" dirty="0">
                <a:solidFill>
                  <a:srgbClr val="007C85"/>
                </a:solidFill>
                <a:ea typeface="+mn-lt"/>
                <a:cs typeface="+mn-lt"/>
              </a:rPr>
              <a:t>photos</a:t>
            </a:r>
            <a:r>
              <a:rPr lang="en-US" sz="1200" dirty="0">
                <a:solidFill>
                  <a:srgbClr val="656871"/>
                </a:solidFill>
                <a:ea typeface="+mn-lt"/>
                <a:cs typeface="+mn-lt"/>
              </a:rPr>
              <a:t>,</a:t>
            </a:r>
            <a:r>
              <a:rPr lang="en-US" sz="1200" i="1" dirty="0">
                <a:solidFill>
                  <a:srgbClr val="742774"/>
                </a:solidFill>
                <a:ea typeface="+mn-lt"/>
                <a:cs typeface="+mn-lt"/>
              </a:rPr>
              <a:t>Camera2</a:t>
            </a:r>
            <a:r>
              <a:rPr lang="en-US" sz="1200" dirty="0">
                <a:ea typeface="+mn-lt"/>
                <a:cs typeface="+mn-lt"/>
              </a:rPr>
              <a:t>.</a:t>
            </a:r>
            <a:r>
              <a:rPr lang="en-US" sz="1200" dirty="0">
                <a:solidFill>
                  <a:srgbClr val="36383F"/>
                </a:solidFill>
                <a:ea typeface="+mn-lt"/>
                <a:cs typeface="+mn-lt"/>
              </a:rPr>
              <a:t>Stream</a:t>
            </a:r>
            <a:r>
              <a:rPr lang="en-US" sz="1200" dirty="0">
                <a:solidFill>
                  <a:srgbClr val="656871"/>
                </a:solidFill>
                <a:ea typeface="+mn-lt"/>
                <a:cs typeface="+mn-lt"/>
              </a:rPr>
              <a:t>)</a:t>
            </a:r>
            <a:r>
              <a:rPr lang="en-US" sz="1200" dirty="0">
                <a:ea typeface="+mn-lt"/>
                <a:cs typeface="+mn-lt"/>
              </a:rPr>
              <a:t>;</a:t>
            </a:r>
            <a:endParaRPr lang="en-US" sz="1200">
              <a:cs typeface="Calibri"/>
            </a:endParaRPr>
          </a:p>
          <a:p>
            <a:r>
              <a:rPr lang="en-US" sz="1200" dirty="0">
                <a:solidFill>
                  <a:srgbClr val="295EA3"/>
                </a:solidFill>
                <a:ea typeface="+mn-lt"/>
                <a:cs typeface="+mn-lt"/>
              </a:rPr>
              <a:t>Set</a:t>
            </a:r>
            <a:r>
              <a:rPr lang="en-US" sz="12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varPhotoName</a:t>
            </a:r>
            <a:r>
              <a:rPr lang="en-US" sz="1200" dirty="0">
                <a:solidFill>
                  <a:srgbClr val="656871"/>
                </a:solidFill>
                <a:ea typeface="+mn-lt"/>
                <a:cs typeface="+mn-lt"/>
              </a:rPr>
              <a:t>,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A21717"/>
                </a:solidFill>
                <a:ea typeface="+mn-lt"/>
                <a:cs typeface="+mn-lt"/>
              </a:rPr>
              <a:t>"ECAS_"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656871"/>
                </a:solidFill>
                <a:ea typeface="+mn-lt"/>
                <a:cs typeface="+mn-lt"/>
              </a:rPr>
              <a:t>&amp;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295EA3"/>
                </a:solidFill>
                <a:ea typeface="+mn-lt"/>
                <a:cs typeface="+mn-lt"/>
              </a:rPr>
              <a:t>Text</a:t>
            </a:r>
            <a:r>
              <a:rPr lang="en-US" sz="12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r>
              <a:rPr lang="en-US" sz="1200" dirty="0">
                <a:solidFill>
                  <a:srgbClr val="295EA3"/>
                </a:solidFill>
                <a:ea typeface="+mn-lt"/>
                <a:cs typeface="+mn-lt"/>
              </a:rPr>
              <a:t>Now</a:t>
            </a:r>
            <a:r>
              <a:rPr lang="en-US" sz="1200" dirty="0">
                <a:solidFill>
                  <a:srgbClr val="656871"/>
                </a:solidFill>
                <a:ea typeface="+mn-lt"/>
                <a:cs typeface="+mn-lt"/>
              </a:rPr>
              <a:t>(),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A21717"/>
                </a:solidFill>
                <a:ea typeface="+mn-lt"/>
                <a:cs typeface="+mn-lt"/>
              </a:rPr>
              <a:t>"[$-</a:t>
            </a:r>
            <a:r>
              <a:rPr lang="en-US" sz="1200" err="1">
                <a:solidFill>
                  <a:srgbClr val="A21717"/>
                </a:solidFill>
                <a:ea typeface="+mn-lt"/>
                <a:cs typeface="+mn-lt"/>
              </a:rPr>
              <a:t>en</a:t>
            </a:r>
            <a:r>
              <a:rPr lang="en-US" sz="1200" dirty="0">
                <a:solidFill>
                  <a:srgbClr val="A21717"/>
                </a:solidFill>
                <a:ea typeface="+mn-lt"/>
                <a:cs typeface="+mn-lt"/>
              </a:rPr>
              <a:t>-US]</a:t>
            </a:r>
            <a:r>
              <a:rPr lang="en-US" sz="1200" err="1">
                <a:solidFill>
                  <a:srgbClr val="A21717"/>
                </a:solidFill>
                <a:ea typeface="+mn-lt"/>
                <a:cs typeface="+mn-lt"/>
              </a:rPr>
              <a:t>yyyy</a:t>
            </a:r>
            <a:r>
              <a:rPr lang="en-US" sz="1200" dirty="0">
                <a:solidFill>
                  <a:srgbClr val="A21717"/>
                </a:solidFill>
                <a:ea typeface="+mn-lt"/>
                <a:cs typeface="+mn-lt"/>
              </a:rPr>
              <a:t>-mm-</a:t>
            </a:r>
            <a:r>
              <a:rPr lang="en-US" sz="1200" err="1">
                <a:solidFill>
                  <a:srgbClr val="A21717"/>
                </a:solidFill>
                <a:ea typeface="+mn-lt"/>
                <a:cs typeface="+mn-lt"/>
              </a:rPr>
              <a:t>dd_hh</a:t>
            </a:r>
            <a:r>
              <a:rPr lang="en-US" sz="1200" dirty="0">
                <a:solidFill>
                  <a:srgbClr val="A21717"/>
                </a:solidFill>
                <a:ea typeface="+mn-lt"/>
                <a:cs typeface="+mn-lt"/>
              </a:rPr>
              <a:t>-mm-ss"</a:t>
            </a:r>
            <a:r>
              <a:rPr lang="en-US" sz="1200" dirty="0">
                <a:solidFill>
                  <a:srgbClr val="656871"/>
                </a:solidFill>
                <a:ea typeface="+mn-lt"/>
                <a:cs typeface="+mn-lt"/>
              </a:rPr>
              <a:t>)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656871"/>
                </a:solidFill>
                <a:ea typeface="+mn-lt"/>
                <a:cs typeface="+mn-lt"/>
              </a:rPr>
              <a:t>&amp;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A21717"/>
                </a:solidFill>
                <a:ea typeface="+mn-lt"/>
                <a:cs typeface="+mn-lt"/>
              </a:rPr>
              <a:t>".</a:t>
            </a:r>
            <a:r>
              <a:rPr lang="en-US" sz="1200" err="1">
                <a:solidFill>
                  <a:srgbClr val="A21717"/>
                </a:solidFill>
                <a:ea typeface="+mn-lt"/>
                <a:cs typeface="+mn-lt"/>
              </a:rPr>
              <a:t>png</a:t>
            </a:r>
            <a:r>
              <a:rPr lang="en-US" sz="1200" dirty="0">
                <a:solidFill>
                  <a:srgbClr val="A21717"/>
                </a:solidFill>
                <a:ea typeface="+mn-lt"/>
                <a:cs typeface="+mn-lt"/>
              </a:rPr>
              <a:t>"</a:t>
            </a:r>
            <a:r>
              <a:rPr lang="en-US" sz="1200" dirty="0">
                <a:solidFill>
                  <a:srgbClr val="656871"/>
                </a:solidFill>
                <a:ea typeface="+mn-lt"/>
                <a:cs typeface="+mn-lt"/>
              </a:rPr>
              <a:t>)</a:t>
            </a:r>
            <a:r>
              <a:rPr lang="en-US" sz="1200" dirty="0">
                <a:ea typeface="+mn-lt"/>
                <a:cs typeface="+mn-lt"/>
              </a:rPr>
              <a:t>;</a:t>
            </a:r>
            <a:endParaRPr lang="en-US" sz="1200">
              <a:cs typeface="Calibri"/>
            </a:endParaRPr>
          </a:p>
          <a:p>
            <a:r>
              <a:rPr lang="en-US" sz="1200" dirty="0">
                <a:solidFill>
                  <a:srgbClr val="295EA3"/>
                </a:solidFill>
                <a:ea typeface="+mn-lt"/>
                <a:cs typeface="+mn-lt"/>
              </a:rPr>
              <a:t>Navigate</a:t>
            </a:r>
            <a:r>
              <a:rPr lang="en-US" sz="12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r>
              <a:rPr lang="en-US" sz="1200" i="1" dirty="0">
                <a:solidFill>
                  <a:srgbClr val="742774"/>
                </a:solidFill>
                <a:ea typeface="+mn-lt"/>
                <a:cs typeface="+mn-lt"/>
              </a:rPr>
              <a:t>'Save </a:t>
            </a:r>
            <a:r>
              <a:rPr lang="en-US" sz="1200" i="1" err="1">
                <a:solidFill>
                  <a:srgbClr val="742774"/>
                </a:solidFill>
                <a:ea typeface="+mn-lt"/>
                <a:cs typeface="+mn-lt"/>
              </a:rPr>
              <a:t>Image_with</a:t>
            </a:r>
            <a:r>
              <a:rPr lang="en-US" sz="1200" i="1" dirty="0">
                <a:solidFill>
                  <a:srgbClr val="742774"/>
                </a:solidFill>
                <a:ea typeface="+mn-lt"/>
                <a:cs typeface="+mn-lt"/>
              </a:rPr>
              <a:t> Details'</a:t>
            </a:r>
            <a:r>
              <a:rPr lang="en-US" sz="1200" dirty="0">
                <a:solidFill>
                  <a:srgbClr val="656871"/>
                </a:solidFill>
                <a:ea typeface="+mn-lt"/>
                <a:cs typeface="+mn-lt"/>
              </a:rPr>
              <a:t>,</a:t>
            </a:r>
            <a:r>
              <a:rPr lang="en-US" sz="1200" err="1">
                <a:solidFill>
                  <a:srgbClr val="007C85"/>
                </a:solidFill>
                <a:ea typeface="+mn-lt"/>
                <a:cs typeface="+mn-lt"/>
              </a:rPr>
              <a:t>ScreenTransition</a:t>
            </a:r>
            <a:r>
              <a:rPr lang="en-US" sz="1200" err="1">
                <a:ea typeface="+mn-lt"/>
                <a:cs typeface="+mn-lt"/>
              </a:rPr>
              <a:t>.</a:t>
            </a:r>
            <a:r>
              <a:rPr lang="en-US" sz="1200" err="1">
                <a:solidFill>
                  <a:srgbClr val="36383F"/>
                </a:solidFill>
                <a:ea typeface="+mn-lt"/>
                <a:cs typeface="+mn-lt"/>
              </a:rPr>
              <a:t>Fade</a:t>
            </a:r>
            <a:r>
              <a:rPr lang="en-US" sz="1200" dirty="0">
                <a:solidFill>
                  <a:srgbClr val="656871"/>
                </a:solidFill>
                <a:ea typeface="+mn-lt"/>
                <a:cs typeface="+mn-lt"/>
              </a:rPr>
              <a:t>)</a:t>
            </a:r>
            <a:r>
              <a:rPr lang="en-US" sz="1200" dirty="0">
                <a:ea typeface="+mn-lt"/>
                <a:cs typeface="+mn-lt"/>
              </a:rPr>
              <a:t>;</a:t>
            </a:r>
            <a:endParaRPr lang="en-US" sz="1200">
              <a:cs typeface="Calibri"/>
            </a:endParaRPr>
          </a:p>
          <a:p>
            <a:r>
              <a:rPr lang="en-US" sz="1200" dirty="0">
                <a:solidFill>
                  <a:srgbClr val="007200"/>
                </a:solidFill>
                <a:ea typeface="+mn-lt"/>
                <a:cs typeface="+mn-lt"/>
              </a:rPr>
              <a:t>//Navigate('Save Image',</a:t>
            </a:r>
            <a:r>
              <a:rPr lang="en-US" sz="1200" err="1">
                <a:solidFill>
                  <a:srgbClr val="007200"/>
                </a:solidFill>
                <a:ea typeface="+mn-lt"/>
                <a:cs typeface="+mn-lt"/>
              </a:rPr>
              <a:t>ScreenTransition.Fade</a:t>
            </a:r>
            <a:r>
              <a:rPr lang="en-US" sz="1200" dirty="0">
                <a:solidFill>
                  <a:srgbClr val="007200"/>
                </a:solidFill>
                <a:ea typeface="+mn-lt"/>
                <a:cs typeface="+mn-lt"/>
              </a:rPr>
              <a:t>);</a:t>
            </a:r>
            <a:endParaRPr lang="en-US" sz="120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742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DBE1-4B59-A63D-8CC2-1D7844F6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Next LT Pro MediumCn"/>
                <a:cs typeface="Arial"/>
              </a:rPr>
              <a:t>Power-App =&gt; SAVE IMAGE WITH DETAILS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A2275A-67FB-8A3A-4840-174048FD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9" y="1329566"/>
            <a:ext cx="3076575" cy="545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EF128-F649-8381-493A-EC13944A2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725" y="1923014"/>
            <a:ext cx="714375" cy="29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8C50B-84FB-1C8E-A755-A9BA92E82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383" y="1835978"/>
            <a:ext cx="512445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77AB05-6287-27CE-7924-6AE265CCC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694" y="2895048"/>
            <a:ext cx="638175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0032A6-3172-5E2A-DD10-B66F3DF2D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869" y="2809323"/>
            <a:ext cx="4695825" cy="400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AED5A7-BBD5-F1A9-786D-0139686C8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1526" y="3747121"/>
            <a:ext cx="1752600" cy="1809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7C5893-4561-94BC-A94C-6DB8DC529F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076" y="4113612"/>
            <a:ext cx="1428750" cy="209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78D0F2-6E28-D0B9-2848-5D18FC3996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5416" y="3963186"/>
            <a:ext cx="2124075" cy="142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42CF51-4747-ACA5-EE3A-340FDC7DA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0971" y="4329581"/>
            <a:ext cx="1381125" cy="161925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7F3ED-C228-383C-3968-79FA7F5D9C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5099" y="4559452"/>
            <a:ext cx="6544310" cy="5149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CC3985-1992-6A2A-E930-84D905AC937D}"/>
              </a:ext>
            </a:extLst>
          </p:cNvPr>
          <p:cNvSpPr txBox="1"/>
          <p:nvPr/>
        </p:nvSpPr>
        <p:spPr>
          <a:xfrm>
            <a:off x="-115736" y="7260866"/>
            <a:ext cx="832104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295EA3"/>
                </a:solidFill>
                <a:ea typeface="+mn-lt"/>
                <a:cs typeface="+mn-lt"/>
              </a:rPr>
              <a:t>Clear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r>
              <a:rPr lang="en-US" sz="1100" dirty="0">
                <a:solidFill>
                  <a:srgbClr val="007C85"/>
                </a:solidFill>
                <a:ea typeface="+mn-lt"/>
                <a:cs typeface="+mn-lt"/>
              </a:rPr>
              <a:t>photos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US" sz="1100" dirty="0">
                <a:solidFill>
                  <a:srgbClr val="295EA3"/>
                </a:solidFill>
                <a:ea typeface="+mn-lt"/>
                <a:cs typeface="+mn-lt"/>
              </a:rPr>
              <a:t>Navigate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r>
              <a:rPr lang="en-US" sz="1100" i="1" dirty="0">
                <a:solidFill>
                  <a:srgbClr val="742774"/>
                </a:solidFill>
                <a:ea typeface="+mn-lt"/>
                <a:cs typeface="+mn-lt"/>
              </a:rPr>
              <a:t>'Load Image Screen'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,</a:t>
            </a:r>
            <a:r>
              <a:rPr lang="en-US" sz="1100" dirty="0" err="1">
                <a:solidFill>
                  <a:srgbClr val="007C85"/>
                </a:solidFill>
                <a:ea typeface="+mn-lt"/>
                <a:cs typeface="+mn-lt"/>
              </a:rPr>
              <a:t>ScreenTransition</a:t>
            </a:r>
            <a:r>
              <a:rPr lang="en-US" sz="1100" dirty="0" err="1">
                <a:solidFill>
                  <a:srgbClr val="000000"/>
                </a:solidFill>
                <a:ea typeface="+mn-lt"/>
                <a:cs typeface="+mn-lt"/>
              </a:rPr>
              <a:t>.</a:t>
            </a:r>
            <a:r>
              <a:rPr lang="en-US" sz="1100" dirty="0" err="1">
                <a:solidFill>
                  <a:srgbClr val="36383F"/>
                </a:solidFill>
                <a:ea typeface="+mn-lt"/>
                <a:cs typeface="+mn-lt"/>
              </a:rPr>
              <a:t>UnCoverRight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endParaRPr lang="en-US" sz="1000" dirty="0">
              <a:solidFill>
                <a:srgbClr val="295EA3"/>
              </a:solidFill>
              <a:latin typeface="Menlo"/>
            </a:endParaRPr>
          </a:p>
          <a:p>
            <a:endParaRPr lang="en-US" sz="1000" dirty="0">
              <a:solidFill>
                <a:srgbClr val="295EA3"/>
              </a:solidFill>
              <a:latin typeface="Menlo"/>
            </a:endParaRPr>
          </a:p>
          <a:p>
            <a:endParaRPr lang="en-US" sz="1000" dirty="0">
              <a:solidFill>
                <a:srgbClr val="295EA3"/>
              </a:solidFill>
              <a:latin typeface="Menlo"/>
            </a:endParaRPr>
          </a:p>
          <a:p>
            <a:r>
              <a:rPr lang="en-US" sz="1000" dirty="0">
                <a:solidFill>
                  <a:srgbClr val="295EA3"/>
                </a:solidFill>
                <a:latin typeface="Menlo"/>
              </a:rPr>
              <a:t>Collect</a:t>
            </a:r>
            <a:r>
              <a:rPr lang="en-US" sz="1000" dirty="0">
                <a:solidFill>
                  <a:srgbClr val="656871"/>
                </a:solidFill>
                <a:latin typeface="Menlo"/>
              </a:rPr>
              <a:t>(</a:t>
            </a:r>
            <a:endParaRPr lang="en-US" dirty="0"/>
          </a:p>
          <a:p>
            <a:r>
              <a:rPr lang="en-US" sz="1000" dirty="0">
                <a:latin typeface="Menlo"/>
              </a:rPr>
              <a:t>    </a:t>
            </a:r>
            <a:r>
              <a:rPr lang="en-US" sz="1000" err="1">
                <a:solidFill>
                  <a:srgbClr val="007C85"/>
                </a:solidFill>
                <a:latin typeface="Menlo"/>
              </a:rPr>
              <a:t>AllPhotos</a:t>
            </a:r>
            <a:r>
              <a:rPr lang="en-US" sz="1000" dirty="0">
                <a:solidFill>
                  <a:srgbClr val="656871"/>
                </a:solidFill>
                <a:latin typeface="Menlo"/>
              </a:rPr>
              <a:t>,</a:t>
            </a:r>
          </a:p>
          <a:p>
            <a:r>
              <a:rPr lang="en-US" sz="1000" dirty="0">
                <a:latin typeface="Menlo"/>
              </a:rPr>
              <a:t>    </a:t>
            </a:r>
            <a:r>
              <a:rPr lang="en-US" sz="1000" dirty="0">
                <a:solidFill>
                  <a:srgbClr val="656871"/>
                </a:solidFill>
                <a:latin typeface="Menlo"/>
              </a:rPr>
              <a:t>{</a:t>
            </a:r>
          </a:p>
          <a:p>
            <a:r>
              <a:rPr lang="en-US" sz="1000" dirty="0">
                <a:latin typeface="Menlo"/>
              </a:rPr>
              <a:t>        Title: </a:t>
            </a:r>
            <a:r>
              <a:rPr lang="en-US" sz="1000" err="1">
                <a:solidFill>
                  <a:srgbClr val="007C85"/>
                </a:solidFill>
                <a:latin typeface="Menlo"/>
              </a:rPr>
              <a:t>varPhotoName</a:t>
            </a:r>
            <a:r>
              <a:rPr lang="en-US" sz="1000" dirty="0">
                <a:solidFill>
                  <a:srgbClr val="656871"/>
                </a:solidFill>
                <a:latin typeface="Menlo"/>
              </a:rPr>
              <a:t>,</a:t>
            </a:r>
            <a:r>
              <a:rPr lang="en-US" sz="1000" dirty="0">
                <a:latin typeface="Menlo"/>
              </a:rPr>
              <a:t> </a:t>
            </a:r>
          </a:p>
          <a:p>
            <a:r>
              <a:rPr lang="en-US" sz="1000" dirty="0">
                <a:latin typeface="Menlo"/>
              </a:rPr>
              <a:t>        </a:t>
            </a:r>
            <a:r>
              <a:rPr lang="en-US" sz="1000" err="1">
                <a:latin typeface="Menlo"/>
              </a:rPr>
              <a:t>DataSteam:</a:t>
            </a:r>
            <a:r>
              <a:rPr lang="en-US" sz="1000" err="1">
                <a:solidFill>
                  <a:srgbClr val="295EA3"/>
                </a:solidFill>
                <a:latin typeface="Menlo"/>
              </a:rPr>
              <a:t>First</a:t>
            </a:r>
            <a:r>
              <a:rPr lang="en-US" sz="1000" dirty="0">
                <a:solidFill>
                  <a:srgbClr val="656871"/>
                </a:solidFill>
                <a:latin typeface="Menlo"/>
              </a:rPr>
              <a:t>(</a:t>
            </a:r>
            <a:r>
              <a:rPr lang="en-US" sz="1000" dirty="0">
                <a:solidFill>
                  <a:srgbClr val="007C85"/>
                </a:solidFill>
                <a:latin typeface="Menlo"/>
              </a:rPr>
              <a:t>photos</a:t>
            </a:r>
            <a:r>
              <a:rPr lang="en-US" sz="1000" dirty="0">
                <a:solidFill>
                  <a:srgbClr val="656871"/>
                </a:solidFill>
                <a:latin typeface="Menlo"/>
              </a:rPr>
              <a:t>)</a:t>
            </a:r>
            <a:r>
              <a:rPr lang="en-US" sz="1000" dirty="0">
                <a:latin typeface="Menlo"/>
              </a:rPr>
              <a:t>.</a:t>
            </a:r>
            <a:r>
              <a:rPr lang="en-US" sz="1000" dirty="0">
                <a:solidFill>
                  <a:srgbClr val="36383F"/>
                </a:solidFill>
                <a:latin typeface="Menlo"/>
              </a:rPr>
              <a:t>Value</a:t>
            </a:r>
            <a:r>
              <a:rPr lang="en-US" sz="1000" dirty="0">
                <a:solidFill>
                  <a:srgbClr val="656871"/>
                </a:solidFill>
                <a:latin typeface="Menlo"/>
              </a:rPr>
              <a:t>,</a:t>
            </a:r>
          </a:p>
          <a:p>
            <a:r>
              <a:rPr lang="en-US" sz="1000" dirty="0">
                <a:latin typeface="Menlo"/>
              </a:rPr>
              <a:t>        Floor: </a:t>
            </a:r>
            <a:r>
              <a:rPr lang="en-US" sz="1000" i="1" err="1">
                <a:solidFill>
                  <a:srgbClr val="742774"/>
                </a:solidFill>
                <a:latin typeface="Menlo"/>
              </a:rPr>
              <a:t>TextInput_Floor_Number</a:t>
            </a:r>
            <a:r>
              <a:rPr lang="en-US" sz="1000" err="1">
                <a:latin typeface="Menlo"/>
              </a:rPr>
              <a:t>.</a:t>
            </a:r>
            <a:r>
              <a:rPr lang="en-US" sz="1000" err="1">
                <a:solidFill>
                  <a:srgbClr val="36383F"/>
                </a:solidFill>
                <a:latin typeface="Menlo"/>
              </a:rPr>
              <a:t>Text</a:t>
            </a:r>
            <a:r>
              <a:rPr lang="en-US" sz="1000" dirty="0">
                <a:solidFill>
                  <a:srgbClr val="656871"/>
                </a:solidFill>
                <a:latin typeface="Menlo"/>
              </a:rPr>
              <a:t>,</a:t>
            </a:r>
          </a:p>
          <a:p>
            <a:r>
              <a:rPr lang="en-US" sz="1000" dirty="0">
                <a:latin typeface="Menlo"/>
              </a:rPr>
              <a:t>        </a:t>
            </a:r>
            <a:r>
              <a:rPr lang="en-US" sz="1000" err="1">
                <a:latin typeface="Menlo"/>
              </a:rPr>
              <a:t>StructureCondition</a:t>
            </a:r>
            <a:r>
              <a:rPr lang="en-US" sz="1000" dirty="0">
                <a:latin typeface="Menlo"/>
              </a:rPr>
              <a:t>: </a:t>
            </a:r>
            <a:r>
              <a:rPr lang="en-US" sz="1000" i="1" err="1">
                <a:solidFill>
                  <a:srgbClr val="742774"/>
                </a:solidFill>
                <a:latin typeface="Menlo"/>
              </a:rPr>
              <a:t>TextInput_Structure_Condition</a:t>
            </a:r>
            <a:r>
              <a:rPr lang="en-US" sz="1000" err="1">
                <a:latin typeface="Menlo"/>
              </a:rPr>
              <a:t>.</a:t>
            </a:r>
            <a:r>
              <a:rPr lang="en-US" sz="1000" err="1">
                <a:solidFill>
                  <a:srgbClr val="36383F"/>
                </a:solidFill>
                <a:latin typeface="Menlo"/>
              </a:rPr>
              <a:t>Text</a:t>
            </a:r>
            <a:r>
              <a:rPr lang="en-US" sz="1000" dirty="0">
                <a:solidFill>
                  <a:srgbClr val="656871"/>
                </a:solidFill>
                <a:latin typeface="Menlo"/>
              </a:rPr>
              <a:t>,</a:t>
            </a:r>
          </a:p>
          <a:p>
            <a:r>
              <a:rPr lang="en-US" sz="1000" dirty="0">
                <a:latin typeface="Menlo"/>
              </a:rPr>
              <a:t>        </a:t>
            </a:r>
            <a:r>
              <a:rPr lang="en-US" sz="1000" err="1">
                <a:latin typeface="Menlo"/>
              </a:rPr>
              <a:t>ElementID</a:t>
            </a:r>
            <a:r>
              <a:rPr lang="en-US" sz="1000" dirty="0">
                <a:latin typeface="Menlo"/>
              </a:rPr>
              <a:t>: </a:t>
            </a:r>
            <a:r>
              <a:rPr lang="en-US" sz="1000" i="1" err="1">
                <a:solidFill>
                  <a:srgbClr val="742774"/>
                </a:solidFill>
                <a:latin typeface="Menlo"/>
              </a:rPr>
              <a:t>TextInput_ElementID</a:t>
            </a:r>
            <a:r>
              <a:rPr lang="en-US" sz="1000" err="1">
                <a:latin typeface="Menlo"/>
              </a:rPr>
              <a:t>.</a:t>
            </a:r>
            <a:r>
              <a:rPr lang="en-US" sz="1000" err="1">
                <a:solidFill>
                  <a:srgbClr val="36383F"/>
                </a:solidFill>
                <a:latin typeface="Menlo"/>
              </a:rPr>
              <a:t>Text</a:t>
            </a:r>
            <a:r>
              <a:rPr lang="en-US" sz="1000" dirty="0">
                <a:solidFill>
                  <a:srgbClr val="656871"/>
                </a:solidFill>
                <a:latin typeface="Menlo"/>
              </a:rPr>
              <a:t>,</a:t>
            </a:r>
          </a:p>
          <a:p>
            <a:r>
              <a:rPr lang="en-US" sz="1000" dirty="0">
                <a:latin typeface="Menlo"/>
              </a:rPr>
              <a:t>        Remarks: </a:t>
            </a:r>
            <a:r>
              <a:rPr lang="en-US" sz="1000" i="1" err="1">
                <a:solidFill>
                  <a:srgbClr val="742774"/>
                </a:solidFill>
                <a:latin typeface="Menlo"/>
              </a:rPr>
              <a:t>TextInput_Remarks</a:t>
            </a:r>
            <a:r>
              <a:rPr lang="en-US" sz="1000" err="1">
                <a:latin typeface="Menlo"/>
              </a:rPr>
              <a:t>.</a:t>
            </a:r>
            <a:r>
              <a:rPr lang="en-US" sz="1000" err="1">
                <a:solidFill>
                  <a:srgbClr val="36383F"/>
                </a:solidFill>
                <a:latin typeface="Menlo"/>
              </a:rPr>
              <a:t>Text</a:t>
            </a:r>
            <a:endParaRPr lang="en-US" sz="1000">
              <a:solidFill>
                <a:srgbClr val="36383F"/>
              </a:solidFill>
              <a:latin typeface="Menlo"/>
            </a:endParaRPr>
          </a:p>
          <a:p>
            <a:r>
              <a:rPr lang="en-US" sz="1000" dirty="0">
                <a:latin typeface="Menlo"/>
              </a:rPr>
              <a:t>    </a:t>
            </a:r>
            <a:r>
              <a:rPr lang="en-US" sz="1000" dirty="0">
                <a:solidFill>
                  <a:srgbClr val="656871"/>
                </a:solidFill>
                <a:latin typeface="Menlo"/>
              </a:rPr>
              <a:t>}</a:t>
            </a:r>
          </a:p>
          <a:p>
            <a:r>
              <a:rPr lang="en-US" sz="1000" dirty="0">
                <a:solidFill>
                  <a:srgbClr val="656871"/>
                </a:solidFill>
                <a:latin typeface="Menlo"/>
              </a:rPr>
              <a:t>)</a:t>
            </a:r>
            <a:r>
              <a:rPr lang="en-US" sz="1000" dirty="0">
                <a:latin typeface="Menlo"/>
              </a:rPr>
              <a:t>;</a:t>
            </a:r>
          </a:p>
          <a:p>
            <a:br>
              <a:rPr lang="en-US" sz="1000" dirty="0">
                <a:latin typeface="Menlo"/>
              </a:rPr>
            </a:br>
            <a:r>
              <a:rPr lang="en-US" sz="1000" dirty="0">
                <a:solidFill>
                  <a:srgbClr val="295EA3"/>
                </a:solidFill>
                <a:latin typeface="Menlo"/>
              </a:rPr>
              <a:t>Navigate</a:t>
            </a:r>
            <a:r>
              <a:rPr lang="en-US" sz="1000" dirty="0">
                <a:solidFill>
                  <a:srgbClr val="656871"/>
                </a:solidFill>
                <a:latin typeface="Menlo"/>
              </a:rPr>
              <a:t>(</a:t>
            </a:r>
            <a:r>
              <a:rPr lang="en-US" sz="1000" i="1" dirty="0">
                <a:solidFill>
                  <a:srgbClr val="742774"/>
                </a:solidFill>
                <a:latin typeface="Menlo"/>
              </a:rPr>
              <a:t>'Load Image Screen'</a:t>
            </a:r>
            <a:r>
              <a:rPr lang="en-US" sz="1000" dirty="0">
                <a:solidFill>
                  <a:srgbClr val="656871"/>
                </a:solidFill>
                <a:latin typeface="Menlo"/>
              </a:rPr>
              <a:t>,</a:t>
            </a:r>
            <a:r>
              <a:rPr lang="en-US" sz="1000" dirty="0" err="1">
                <a:solidFill>
                  <a:srgbClr val="007C85"/>
                </a:solidFill>
                <a:latin typeface="Menlo"/>
              </a:rPr>
              <a:t>ScreenTransition</a:t>
            </a:r>
            <a:r>
              <a:rPr lang="en-US" sz="1000" dirty="0" err="1">
                <a:latin typeface="Menlo"/>
              </a:rPr>
              <a:t>.</a:t>
            </a:r>
            <a:r>
              <a:rPr lang="en-US" sz="1000" dirty="0" err="1">
                <a:solidFill>
                  <a:srgbClr val="36383F"/>
                </a:solidFill>
                <a:latin typeface="Menlo"/>
              </a:rPr>
              <a:t>UnCoverRight</a:t>
            </a:r>
            <a:r>
              <a:rPr lang="en-US" sz="1000" dirty="0">
                <a:solidFill>
                  <a:srgbClr val="656871"/>
                </a:solidFill>
                <a:latin typeface="Menlo"/>
              </a:rPr>
              <a:t>)</a:t>
            </a:r>
            <a:r>
              <a:rPr lang="en-US" sz="1000" dirty="0">
                <a:latin typeface="Menlo"/>
              </a:rPr>
              <a:t>; </a:t>
            </a:r>
          </a:p>
          <a:p>
            <a:endParaRPr lang="en-US">
              <a:latin typeface="Menlo"/>
            </a:endParaRPr>
          </a:p>
        </p:txBody>
      </p:sp>
      <p:pic>
        <p:nvPicPr>
          <p:cNvPr id="27" name="Picture 2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8C36EA2-0ACF-7395-2FCF-E6964C5EEE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48434" y="5196039"/>
            <a:ext cx="4251960" cy="158877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BFA2EE-806C-886F-9E96-4AC47E2439CE}"/>
              </a:ext>
            </a:extLst>
          </p:cNvPr>
          <p:cNvCxnSpPr/>
          <p:nvPr/>
        </p:nvCxnSpPr>
        <p:spPr>
          <a:xfrm flipV="1">
            <a:off x="3071854" y="4888064"/>
            <a:ext cx="51816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3B5586-9EBA-279F-E514-32DF84C8F5F7}"/>
              </a:ext>
            </a:extLst>
          </p:cNvPr>
          <p:cNvCxnSpPr>
            <a:cxnSpLocks/>
          </p:cNvCxnSpPr>
          <p:nvPr/>
        </p:nvCxnSpPr>
        <p:spPr>
          <a:xfrm flipV="1">
            <a:off x="3051534" y="5965023"/>
            <a:ext cx="782320" cy="32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15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DBE1-4B59-A63D-8CC2-1D7844F6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Next LT Pro MediumCn"/>
                <a:cs typeface="Arial"/>
              </a:rPr>
              <a:t>Power-App =&gt; IMAGE GALLERY</a:t>
            </a:r>
            <a:endParaRPr lang="en-US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6A9861BC-2500-8E61-9FB7-B531A222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6" y="1396552"/>
            <a:ext cx="3086100" cy="5438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BC06E-6FD1-9830-FC4E-668D4AF4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738" y="1831009"/>
            <a:ext cx="5210175" cy="4572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B544100-540B-85D4-9C83-F3A9233CE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337" y="1604755"/>
            <a:ext cx="2857500" cy="666750"/>
          </a:xfrm>
          <a:prstGeom prst="rect">
            <a:avLst/>
          </a:prstGeom>
        </p:spPr>
      </p:pic>
      <p:pic>
        <p:nvPicPr>
          <p:cNvPr id="13" name="Picture 12" descr="A white square with blue and orange lines and a tick on it&#10;&#10;Description automatically generated">
            <a:extLst>
              <a:ext uri="{FF2B5EF4-FFF2-40B4-BE49-F238E27FC236}">
                <a16:creationId xmlns:a16="http://schemas.microsoft.com/office/drawing/2014/main" id="{5D915363-2280-EB82-7E84-4DBB93F0A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223" y="2848527"/>
            <a:ext cx="4410075" cy="47625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E46FAF0-DE39-C586-A063-192468900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734" y="2644844"/>
            <a:ext cx="1880705" cy="662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A0744A-B480-5735-AF72-EDFB70A1C0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0709" y="5554386"/>
            <a:ext cx="8078581" cy="3101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57705C-E55E-16BF-362F-55AEEFBE839D}"/>
              </a:ext>
            </a:extLst>
          </p:cNvPr>
          <p:cNvSpPr txBox="1"/>
          <p:nvPr/>
        </p:nvSpPr>
        <p:spPr>
          <a:xfrm>
            <a:off x="16786" y="7492779"/>
            <a:ext cx="83210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ea typeface="+mn-lt"/>
                <a:cs typeface="+mn-lt"/>
              </a:rPr>
              <a:t>Savefilestofolder.</a:t>
            </a:r>
            <a:r>
              <a:rPr lang="en-US" sz="1100" dirty="0" err="1">
                <a:solidFill>
                  <a:srgbClr val="295EA3"/>
                </a:solidFill>
                <a:ea typeface="+mn-lt"/>
                <a:cs typeface="+mn-lt"/>
              </a:rPr>
              <a:t>Run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r>
              <a:rPr lang="en-US" sz="1100" dirty="0">
                <a:solidFill>
                  <a:srgbClr val="295EA3"/>
                </a:solidFill>
                <a:ea typeface="+mn-lt"/>
                <a:cs typeface="+mn-lt"/>
              </a:rPr>
              <a:t>JSON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(</a:t>
            </a:r>
            <a:r>
              <a:rPr lang="en-US" sz="1100" dirty="0" err="1">
                <a:solidFill>
                  <a:srgbClr val="007C85"/>
                </a:solidFill>
                <a:ea typeface="+mn-lt"/>
                <a:cs typeface="+mn-lt"/>
              </a:rPr>
              <a:t>AllPhotos</a:t>
            </a:r>
            <a:r>
              <a:rPr lang="en-US" sz="1100" dirty="0" err="1">
                <a:solidFill>
                  <a:srgbClr val="656871"/>
                </a:solidFill>
                <a:ea typeface="+mn-lt"/>
                <a:cs typeface="+mn-lt"/>
              </a:rPr>
              <a:t>,</a:t>
            </a:r>
            <a:r>
              <a:rPr lang="en-US" sz="1100" dirty="0" err="1">
                <a:solidFill>
                  <a:srgbClr val="007C85"/>
                </a:solidFill>
                <a:ea typeface="+mn-lt"/>
                <a:cs typeface="+mn-lt"/>
              </a:rPr>
              <a:t>JSONFormat</a:t>
            </a:r>
            <a:r>
              <a:rPr lang="en-US" sz="1100" dirty="0" err="1">
                <a:ea typeface="+mn-lt"/>
                <a:cs typeface="+mn-lt"/>
              </a:rPr>
              <a:t>.</a:t>
            </a:r>
            <a:r>
              <a:rPr lang="en-US" sz="1100" dirty="0" err="1">
                <a:solidFill>
                  <a:srgbClr val="36383F"/>
                </a:solidFill>
                <a:ea typeface="+mn-lt"/>
                <a:cs typeface="+mn-lt"/>
              </a:rPr>
              <a:t>IncludeBinaryData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),</a:t>
            </a:r>
            <a:r>
              <a:rPr lang="en-US" sz="1100" i="1" dirty="0" err="1">
                <a:solidFill>
                  <a:srgbClr val="742774"/>
                </a:solidFill>
                <a:ea typeface="+mn-lt"/>
                <a:cs typeface="+mn-lt"/>
              </a:rPr>
              <a:t>folderName</a:t>
            </a:r>
            <a:r>
              <a:rPr lang="en-US" sz="1100" dirty="0" err="1">
                <a:ea typeface="+mn-lt"/>
                <a:cs typeface="+mn-lt"/>
              </a:rPr>
              <a:t>.</a:t>
            </a:r>
            <a:r>
              <a:rPr lang="en-US" sz="1100" dirty="0" err="1">
                <a:solidFill>
                  <a:srgbClr val="36383F"/>
                </a:solidFill>
                <a:ea typeface="+mn-lt"/>
                <a:cs typeface="+mn-lt"/>
              </a:rPr>
              <a:t>Selected</a:t>
            </a:r>
            <a:r>
              <a:rPr lang="en-US" sz="1100" dirty="0" err="1">
                <a:ea typeface="+mn-lt"/>
                <a:cs typeface="+mn-lt"/>
              </a:rPr>
              <a:t>.</a:t>
            </a:r>
            <a:r>
              <a:rPr lang="en-US" sz="1100" dirty="0" err="1">
                <a:solidFill>
                  <a:srgbClr val="36383F"/>
                </a:solidFill>
                <a:ea typeface="+mn-lt"/>
                <a:cs typeface="+mn-lt"/>
              </a:rPr>
              <a:t>Name</a:t>
            </a:r>
            <a:r>
              <a:rPr lang="en-US" sz="1100" dirty="0">
                <a:solidFill>
                  <a:srgbClr val="656871"/>
                </a:solidFill>
                <a:ea typeface="+mn-lt"/>
                <a:cs typeface="+mn-lt"/>
              </a:rPr>
              <a:t>)</a:t>
            </a:r>
            <a:r>
              <a:rPr lang="en-US" sz="1100" dirty="0">
                <a:ea typeface="+mn-lt"/>
                <a:cs typeface="+mn-lt"/>
              </a:rPr>
              <a:t>;</a:t>
            </a:r>
          </a:p>
          <a:p>
            <a:endParaRPr lang="en-US" sz="1100" dirty="0">
              <a:latin typeface="Calibri"/>
              <a:cs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61E3B9-9311-093F-90B0-1D15DC61C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6844" y="6122159"/>
            <a:ext cx="49720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7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DBE1-4B59-A63D-8CC2-1D7844F6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Next LT Pro MediumCn"/>
                <a:cs typeface="Arial"/>
              </a:rPr>
              <a:t>Power-App =&gt; INSPECTION LIST SCREEN</a:t>
            </a:r>
            <a:endParaRPr lang="en-US" dirty="0"/>
          </a:p>
        </p:txBody>
      </p:sp>
      <p:pic>
        <p:nvPicPr>
          <p:cNvPr id="5" name="Picture 4" descr="A white screen with blue text&#10;&#10;Description automatically generated">
            <a:extLst>
              <a:ext uri="{FF2B5EF4-FFF2-40B4-BE49-F238E27FC236}">
                <a16:creationId xmlns:a16="http://schemas.microsoft.com/office/drawing/2014/main" id="{7C6E0626-8EF2-0C3A-A484-F41B3D137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4" y="1377964"/>
            <a:ext cx="3067050" cy="543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B0B693-F127-1A66-8098-83BFDBC0B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41" y="1382409"/>
            <a:ext cx="5525135" cy="39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86507-C30F-6457-F0A0-FBDA1673D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617" y="1779918"/>
            <a:ext cx="7337425" cy="387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BEA293-0C7E-4216-B396-631CD01DF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347" y="2180286"/>
            <a:ext cx="8193405" cy="379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B30F42-A2D2-D606-8D3B-F58861572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689" y="1425906"/>
            <a:ext cx="304800" cy="323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6ACE7C-7BFC-699F-FDD3-46DBE7F8E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9324" y="1811351"/>
            <a:ext cx="323850" cy="30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1D1738-1ACE-6E26-61BA-B6CEC70714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3772" y="2241564"/>
            <a:ext cx="295275" cy="257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39392A-DAA6-A9F0-34B5-76EBB68362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9009" y="2845543"/>
            <a:ext cx="8483600" cy="248095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42FAD256-E39B-F675-A115-FFFD761456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5377" y="3994481"/>
            <a:ext cx="7855585" cy="23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9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DBE1-4B59-A63D-8CC2-1D7844F6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Next LT Pro MediumCn"/>
                <a:cs typeface="Arial"/>
              </a:rPr>
              <a:t>Power-App =&gt; INSPECTION LIST DETAILS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1B18B39-0481-A3EA-F4AA-8380740F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2" y="1322498"/>
            <a:ext cx="3095625" cy="545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0C243-1EA9-E93F-C200-9E1CC302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984" y="1363703"/>
            <a:ext cx="8319770" cy="297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86C070-B49E-894E-DBF8-795190432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314" y="1368783"/>
            <a:ext cx="28575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621DED-9FA9-1025-AA2E-75478C7E6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334" y="1756768"/>
            <a:ext cx="8307070" cy="3035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97624-DFB6-4E43-F1CC-DC5C87E6E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5553" y="1756768"/>
            <a:ext cx="295275" cy="323850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795B2158-1ABD-CF8E-1D7D-4176CDA50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7578" y="2596873"/>
            <a:ext cx="6296025" cy="419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3CCC12-63C0-E9F6-0357-25283C914D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7494" y="2053313"/>
            <a:ext cx="7067550" cy="381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705F06-A84F-9E9F-EA11-2B9C6B9E52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1899" y="2114273"/>
            <a:ext cx="30226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6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9</Words>
  <Application>Microsoft Office PowerPoint</Application>
  <PresentationFormat>Widescreen</PresentationFormat>
  <Paragraphs>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ECAS INSPECTION APP</vt:lpstr>
      <vt:lpstr>Front End =&gt; PowerApps</vt:lpstr>
      <vt:lpstr>Power-App =&gt; HOME SCREEN</vt:lpstr>
      <vt:lpstr>Power-App =&gt; GENERATE REPORT SCREEN</vt:lpstr>
      <vt:lpstr>Power-App =&gt; LOAD IMAGE SCREEN</vt:lpstr>
      <vt:lpstr>Power-App =&gt; SAVE IMAGE WITH DETAILS</vt:lpstr>
      <vt:lpstr>Power-App =&gt; IMAGE GALLERY</vt:lpstr>
      <vt:lpstr>Power-App =&gt; INSPECTION LIST SCREEN</vt:lpstr>
      <vt:lpstr>Power-App =&gt; INSPECTION LIST DETAILS</vt:lpstr>
      <vt:lpstr>Power-App =&gt; ADD INSPECTION SCREEN</vt:lpstr>
      <vt:lpstr>API's =&gt; Power Automate</vt:lpstr>
      <vt:lpstr>Power-Automate =&gt; 3 flows are used in Power app</vt:lpstr>
      <vt:lpstr>Power-Automate =&gt; Flow1: Save files to folder</vt:lpstr>
      <vt:lpstr>PowerPoint Presentation</vt:lpstr>
      <vt:lpstr>PowerPoint Presentation</vt:lpstr>
      <vt:lpstr>Power-Automate =&gt; Flow1: Save files to folder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Base - SharePoint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Foong Mei Ching</dc:creator>
  <cp:lastModifiedBy>SWAMI VISHWA</cp:lastModifiedBy>
  <cp:revision>1082</cp:revision>
  <dcterms:created xsi:type="dcterms:W3CDTF">2020-10-19T03:02:51Z</dcterms:created>
  <dcterms:modified xsi:type="dcterms:W3CDTF">2024-07-12T09:05:05Z</dcterms:modified>
</cp:coreProperties>
</file>