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13" r:id="rId2"/>
    <p:sldId id="276" r:id="rId3"/>
    <p:sldId id="314" r:id="rId4"/>
    <p:sldId id="315" r:id="rId5"/>
    <p:sldId id="316" r:id="rId6"/>
    <p:sldId id="317" r:id="rId7"/>
    <p:sldId id="318" r:id="rId8"/>
    <p:sldId id="319" r:id="rId9"/>
    <p:sldId id="279" r:id="rId10"/>
    <p:sldId id="323" r:id="rId11"/>
    <p:sldId id="320" r:id="rId12"/>
    <p:sldId id="321" r:id="rId13"/>
    <p:sldId id="322" r:id="rId14"/>
    <p:sldId id="282" r:id="rId15"/>
    <p:sldId id="283" r:id="rId16"/>
    <p:sldId id="295" r:id="rId17"/>
    <p:sldId id="284" r:id="rId18"/>
    <p:sldId id="325" r:id="rId19"/>
    <p:sldId id="324" r:id="rId20"/>
    <p:sldId id="286" r:id="rId21"/>
    <p:sldId id="287" r:id="rId22"/>
    <p:sldId id="288" r:id="rId23"/>
    <p:sldId id="289" r:id="rId24"/>
    <p:sldId id="326" r:id="rId25"/>
    <p:sldId id="327" r:id="rId26"/>
    <p:sldId id="328" r:id="rId27"/>
    <p:sldId id="291" r:id="rId28"/>
    <p:sldId id="329" r:id="rId29"/>
    <p:sldId id="330" r:id="rId30"/>
    <p:sldId id="331" r:id="rId31"/>
    <p:sldId id="332" r:id="rId32"/>
    <p:sldId id="333" r:id="rId33"/>
    <p:sldId id="334" r:id="rId34"/>
    <p:sldId id="338" r:id="rId35"/>
    <p:sldId id="340" r:id="rId36"/>
    <p:sldId id="341" r:id="rId37"/>
    <p:sldId id="342" r:id="rId38"/>
    <p:sldId id="343" r:id="rId39"/>
    <p:sldId id="344" r:id="rId40"/>
    <p:sldId id="345" r:id="rId41"/>
    <p:sldId id="350" r:id="rId42"/>
    <p:sldId id="346" r:id="rId43"/>
    <p:sldId id="349" r:id="rId44"/>
    <p:sldId id="347" r:id="rId45"/>
    <p:sldId id="348" r:id="rId46"/>
    <p:sldId id="335" r:id="rId47"/>
    <p:sldId id="336" r:id="rId48"/>
    <p:sldId id="337" r:id="rId49"/>
    <p:sldId id="352" r:id="rId50"/>
    <p:sldId id="351" r:id="rId51"/>
    <p:sldId id="353" r:id="rId52"/>
    <p:sldId id="354" r:id="rId53"/>
    <p:sldId id="311" r:id="rId54"/>
    <p:sldId id="312" r:id="rId55"/>
  </p:sldIdLst>
  <p:sldSz cx="9144000" cy="5143500" type="screen16x9"/>
  <p:notesSz cx="9296400" cy="14770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 uri="{2D200454-40CA-4A62-9FC3-DE9A4176ACB9}">
      <p15:notesGuideLst xmlns:p15="http://schemas.microsoft.com/office/powerpoint/2012/main">
        <p15:guide id="1" orient="horz" pos="4652">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8" autoAdjust="0"/>
    <p:restoredTop sz="94598" autoAdjust="0"/>
  </p:normalViewPr>
  <p:slideViewPr>
    <p:cSldViewPr snapToGrid="0">
      <p:cViewPr varScale="1">
        <p:scale>
          <a:sx n="108" d="100"/>
          <a:sy n="108" d="100"/>
        </p:scale>
        <p:origin x="208" y="1184"/>
      </p:cViewPr>
      <p:guideLst>
        <p:guide orient="horz" pos="162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1512" y="-90"/>
      </p:cViewPr>
      <p:guideLst>
        <p:guide orient="horz" pos="4652"/>
        <p:guide pos="29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75F7F-07CC-40C2-9E95-B60EF0397A73}" type="doc">
      <dgm:prSet loTypeId="urn:microsoft.com/office/officeart/2005/8/layout/process1" loCatId="process" qsTypeId="urn:microsoft.com/office/officeart/2005/8/quickstyle/simple1" qsCatId="simple" csTypeId="urn:microsoft.com/office/officeart/2005/8/colors/accent1_2" csCatId="accent1" phldr="1"/>
      <dgm:spPr/>
    </dgm:pt>
    <dgm:pt modelId="{601CAF1A-DD58-4CA8-80BC-3EE1BD11E82A}">
      <dgm:prSet phldrT="[Text]"/>
      <dgm:spPr/>
      <dgm:t>
        <a:bodyPr/>
        <a:lstStyle/>
        <a:p>
          <a:r>
            <a:rPr lang="en-US" dirty="0"/>
            <a:t>6Mb</a:t>
          </a:r>
        </a:p>
      </dgm:t>
    </dgm:pt>
    <dgm:pt modelId="{3F4A136B-6437-4D13-8051-946627672CC4}" type="parTrans" cxnId="{AF94A6BA-CD10-4926-B0C4-B5D86EDC4436}">
      <dgm:prSet/>
      <dgm:spPr/>
      <dgm:t>
        <a:bodyPr/>
        <a:lstStyle/>
        <a:p>
          <a:endParaRPr lang="en-US"/>
        </a:p>
      </dgm:t>
    </dgm:pt>
    <dgm:pt modelId="{18120460-925E-4704-8BC9-E9921B58D7EF}" type="sibTrans" cxnId="{AF94A6BA-CD10-4926-B0C4-B5D86EDC4436}">
      <dgm:prSet/>
      <dgm:spPr/>
      <dgm:t>
        <a:bodyPr/>
        <a:lstStyle/>
        <a:p>
          <a:endParaRPr lang="en-US"/>
        </a:p>
      </dgm:t>
    </dgm:pt>
    <dgm:pt modelId="{16A27928-9A98-498F-A36C-4576952BD8EC}">
      <dgm:prSet phldrT="[Text]"/>
      <dgm:spPr/>
      <dgm:t>
        <a:bodyPr/>
        <a:lstStyle/>
        <a:p>
          <a:r>
            <a:rPr lang="en-US" dirty="0"/>
            <a:t>1020Mb</a:t>
          </a:r>
        </a:p>
      </dgm:t>
    </dgm:pt>
    <dgm:pt modelId="{349655D9-0D74-4204-AA0B-CA704971161C}" type="parTrans" cxnId="{4522ECF0-BC0C-4D3E-82C6-0F8B22B47F18}">
      <dgm:prSet/>
      <dgm:spPr/>
      <dgm:t>
        <a:bodyPr/>
        <a:lstStyle/>
        <a:p>
          <a:endParaRPr lang="en-US"/>
        </a:p>
      </dgm:t>
    </dgm:pt>
    <dgm:pt modelId="{266D797A-7220-4055-BD1E-6F2C6F2FF753}" type="sibTrans" cxnId="{4522ECF0-BC0C-4D3E-82C6-0F8B22B47F18}">
      <dgm:prSet/>
      <dgm:spPr/>
      <dgm:t>
        <a:bodyPr/>
        <a:lstStyle/>
        <a:p>
          <a:endParaRPr lang="en-US"/>
        </a:p>
      </dgm:t>
    </dgm:pt>
    <dgm:pt modelId="{D04B08FA-2753-4299-AB8B-F36F44CE6D06}" type="pres">
      <dgm:prSet presAssocID="{18E75F7F-07CC-40C2-9E95-B60EF0397A73}" presName="Name0" presStyleCnt="0">
        <dgm:presLayoutVars>
          <dgm:dir/>
          <dgm:resizeHandles val="exact"/>
        </dgm:presLayoutVars>
      </dgm:prSet>
      <dgm:spPr/>
    </dgm:pt>
    <dgm:pt modelId="{231ECAD6-4130-4E5E-A679-5DE5D9D7EE22}" type="pres">
      <dgm:prSet presAssocID="{601CAF1A-DD58-4CA8-80BC-3EE1BD11E82A}" presName="node" presStyleLbl="node1" presStyleIdx="0" presStyleCnt="2">
        <dgm:presLayoutVars>
          <dgm:bulletEnabled val="1"/>
        </dgm:presLayoutVars>
      </dgm:prSet>
      <dgm:spPr/>
    </dgm:pt>
    <dgm:pt modelId="{2DCCE7EB-BCC7-468F-99DB-6E3DE19D038C}" type="pres">
      <dgm:prSet presAssocID="{18120460-925E-4704-8BC9-E9921B58D7EF}" presName="sibTrans" presStyleLbl="sibTrans2D1" presStyleIdx="0" presStyleCnt="1"/>
      <dgm:spPr/>
    </dgm:pt>
    <dgm:pt modelId="{A9EC81D0-DC35-4B25-8878-E16450F632EF}" type="pres">
      <dgm:prSet presAssocID="{18120460-925E-4704-8BC9-E9921B58D7EF}" presName="connectorText" presStyleLbl="sibTrans2D1" presStyleIdx="0" presStyleCnt="1"/>
      <dgm:spPr/>
    </dgm:pt>
    <dgm:pt modelId="{F2A01AB0-816C-4D35-B5EB-C7215AE6C4D3}" type="pres">
      <dgm:prSet presAssocID="{16A27928-9A98-498F-A36C-4576952BD8EC}" presName="node" presStyleLbl="node1" presStyleIdx="1" presStyleCnt="2">
        <dgm:presLayoutVars>
          <dgm:bulletEnabled val="1"/>
        </dgm:presLayoutVars>
      </dgm:prSet>
      <dgm:spPr/>
    </dgm:pt>
  </dgm:ptLst>
  <dgm:cxnLst>
    <dgm:cxn modelId="{776BCF2F-A765-4085-98E4-8390561E1AB5}" type="presOf" srcId="{18120460-925E-4704-8BC9-E9921B58D7EF}" destId="{2DCCE7EB-BCC7-468F-99DB-6E3DE19D038C}" srcOrd="0" destOrd="0" presId="urn:microsoft.com/office/officeart/2005/8/layout/process1"/>
    <dgm:cxn modelId="{616AFC41-94D2-4C1E-82B0-F7845BFF239F}" type="presOf" srcId="{18120460-925E-4704-8BC9-E9921B58D7EF}" destId="{A9EC81D0-DC35-4B25-8878-E16450F632EF}" srcOrd="1" destOrd="0" presId="urn:microsoft.com/office/officeart/2005/8/layout/process1"/>
    <dgm:cxn modelId="{D33B30BA-9B6D-4267-B86F-6127A5A083C1}" type="presOf" srcId="{601CAF1A-DD58-4CA8-80BC-3EE1BD11E82A}" destId="{231ECAD6-4130-4E5E-A679-5DE5D9D7EE22}" srcOrd="0" destOrd="0" presId="urn:microsoft.com/office/officeart/2005/8/layout/process1"/>
    <dgm:cxn modelId="{AF94A6BA-CD10-4926-B0C4-B5D86EDC4436}" srcId="{18E75F7F-07CC-40C2-9E95-B60EF0397A73}" destId="{601CAF1A-DD58-4CA8-80BC-3EE1BD11E82A}" srcOrd="0" destOrd="0" parTransId="{3F4A136B-6437-4D13-8051-946627672CC4}" sibTransId="{18120460-925E-4704-8BC9-E9921B58D7EF}"/>
    <dgm:cxn modelId="{DCC288DD-EF0B-4C79-8CEA-5ACAAEA99963}" type="presOf" srcId="{16A27928-9A98-498F-A36C-4576952BD8EC}" destId="{F2A01AB0-816C-4D35-B5EB-C7215AE6C4D3}" srcOrd="0" destOrd="0" presId="urn:microsoft.com/office/officeart/2005/8/layout/process1"/>
    <dgm:cxn modelId="{DB745BE0-6628-428F-80FD-EF9981E68929}" type="presOf" srcId="{18E75F7F-07CC-40C2-9E95-B60EF0397A73}" destId="{D04B08FA-2753-4299-AB8B-F36F44CE6D06}" srcOrd="0" destOrd="0" presId="urn:microsoft.com/office/officeart/2005/8/layout/process1"/>
    <dgm:cxn modelId="{4522ECF0-BC0C-4D3E-82C6-0F8B22B47F18}" srcId="{18E75F7F-07CC-40C2-9E95-B60EF0397A73}" destId="{16A27928-9A98-498F-A36C-4576952BD8EC}" srcOrd="1" destOrd="0" parTransId="{349655D9-0D74-4204-AA0B-CA704971161C}" sibTransId="{266D797A-7220-4055-BD1E-6F2C6F2FF753}"/>
    <dgm:cxn modelId="{B7E5B3AA-0ADD-4500-9299-9386A433E701}" type="presParOf" srcId="{D04B08FA-2753-4299-AB8B-F36F44CE6D06}" destId="{231ECAD6-4130-4E5E-A679-5DE5D9D7EE22}" srcOrd="0" destOrd="0" presId="urn:microsoft.com/office/officeart/2005/8/layout/process1"/>
    <dgm:cxn modelId="{927FD334-FE5C-425A-A68A-6614996F8267}" type="presParOf" srcId="{D04B08FA-2753-4299-AB8B-F36F44CE6D06}" destId="{2DCCE7EB-BCC7-468F-99DB-6E3DE19D038C}" srcOrd="1" destOrd="0" presId="urn:microsoft.com/office/officeart/2005/8/layout/process1"/>
    <dgm:cxn modelId="{D3570E75-D5D8-4BC2-A989-AF78BC36EE15}" type="presParOf" srcId="{2DCCE7EB-BCC7-468F-99DB-6E3DE19D038C}" destId="{A9EC81D0-DC35-4B25-8878-E16450F632EF}" srcOrd="0" destOrd="0" presId="urn:microsoft.com/office/officeart/2005/8/layout/process1"/>
    <dgm:cxn modelId="{05C7360E-4971-4A25-947D-2C0DFD00B6A0}" type="presParOf" srcId="{D04B08FA-2753-4299-AB8B-F36F44CE6D06}" destId="{F2A01AB0-816C-4D35-B5EB-C7215AE6C4D3}"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ECAD6-4130-4E5E-A679-5DE5D9D7EE22}">
      <dsp:nvSpPr>
        <dsp:cNvPr id="0" name=""/>
        <dsp:cNvSpPr/>
      </dsp:nvSpPr>
      <dsp:spPr>
        <a:xfrm>
          <a:off x="663" y="0"/>
          <a:ext cx="1414168" cy="6875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6Mb</a:t>
          </a:r>
        </a:p>
      </dsp:txBody>
      <dsp:txXfrm>
        <a:off x="20801" y="20138"/>
        <a:ext cx="1373892" cy="647296"/>
      </dsp:txXfrm>
    </dsp:sp>
    <dsp:sp modelId="{2DCCE7EB-BCC7-468F-99DB-6E3DE19D038C}">
      <dsp:nvSpPr>
        <dsp:cNvPr id="0" name=""/>
        <dsp:cNvSpPr/>
      </dsp:nvSpPr>
      <dsp:spPr>
        <a:xfrm>
          <a:off x="1556248" y="168429"/>
          <a:ext cx="299803" cy="350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556248" y="238572"/>
        <a:ext cx="209862" cy="210427"/>
      </dsp:txXfrm>
    </dsp:sp>
    <dsp:sp modelId="{F2A01AB0-816C-4D35-B5EB-C7215AE6C4D3}">
      <dsp:nvSpPr>
        <dsp:cNvPr id="0" name=""/>
        <dsp:cNvSpPr/>
      </dsp:nvSpPr>
      <dsp:spPr>
        <a:xfrm>
          <a:off x="1980498" y="0"/>
          <a:ext cx="1414168" cy="6875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1020Mb</a:t>
          </a:r>
        </a:p>
      </dsp:txBody>
      <dsp:txXfrm>
        <a:off x="2000636" y="20138"/>
        <a:ext cx="1373892" cy="6472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2883" name="Rectangle 3"/>
          <p:cNvSpPr>
            <a:spLocks noGrp="1" noChangeArrowheads="1"/>
          </p:cNvSpPr>
          <p:nvPr>
            <p:ph type="dt" sz="quarter"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22884" name="Rectangle 4"/>
          <p:cNvSpPr>
            <a:spLocks noGrp="1" noChangeArrowheads="1"/>
          </p:cNvSpPr>
          <p:nvPr>
            <p:ph type="ftr" sz="quarter" idx="2"/>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2885" name="Rectangle 5"/>
          <p:cNvSpPr>
            <a:spLocks noGrp="1" noChangeArrowheads="1"/>
          </p:cNvSpPr>
          <p:nvPr>
            <p:ph type="sldNum" sz="quarter" idx="3"/>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372300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1859" name="Rectangle 3"/>
          <p:cNvSpPr>
            <a:spLocks noGrp="1" noChangeArrowheads="1"/>
          </p:cNvSpPr>
          <p:nvPr>
            <p:ph type="dt"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74638" y="1108075"/>
            <a:ext cx="9845676" cy="55387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29854" y="7016308"/>
            <a:ext cx="7436693" cy="6645019"/>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1862" name="Rectangle 6"/>
          <p:cNvSpPr>
            <a:spLocks noGrp="1" noChangeArrowheads="1"/>
          </p:cNvSpPr>
          <p:nvPr>
            <p:ph type="ftr" sz="quarter" idx="4"/>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1863" name="Rectangle 7"/>
          <p:cNvSpPr>
            <a:spLocks noGrp="1" noChangeArrowheads="1"/>
          </p:cNvSpPr>
          <p:nvPr>
            <p:ph type="sldNum" sz="quarter" idx="5"/>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BED2394B-E06C-4DC9-BCC2-551C3DED9AAD}" type="slidenum">
              <a:rPr lang="en-US"/>
              <a:pPr>
                <a:defRPr/>
              </a:pPr>
              <a:t>‹#›</a:t>
            </a:fld>
            <a:endParaRPr lang="en-US"/>
          </a:p>
        </p:txBody>
      </p:sp>
    </p:spTree>
    <p:extLst>
      <p:ext uri="{BB962C8B-B14F-4D97-AF65-F5344CB8AC3E}">
        <p14:creationId xmlns:p14="http://schemas.microsoft.com/office/powerpoint/2010/main" val="3747035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80895" algn="l" rtl="0" eaLnBrk="0" fontAlgn="base" hangingPunct="0">
      <a:spcBef>
        <a:spcPct val="30000"/>
      </a:spcBef>
      <a:spcAft>
        <a:spcPct val="0"/>
      </a:spcAft>
      <a:defRPr sz="1000" kern="1200">
        <a:solidFill>
          <a:schemeClr val="tx1"/>
        </a:solidFill>
        <a:latin typeface="Arial" charset="0"/>
        <a:ea typeface="+mn-ea"/>
        <a:cs typeface="+mn-cs"/>
      </a:defRPr>
    </a:lvl2pPr>
    <a:lvl3pPr marL="761790" algn="l" rtl="0" eaLnBrk="0" fontAlgn="base" hangingPunct="0">
      <a:spcBef>
        <a:spcPct val="30000"/>
      </a:spcBef>
      <a:spcAft>
        <a:spcPct val="0"/>
      </a:spcAft>
      <a:defRPr sz="1000" kern="1200">
        <a:solidFill>
          <a:schemeClr val="tx1"/>
        </a:solidFill>
        <a:latin typeface="Arial" charset="0"/>
        <a:ea typeface="+mn-ea"/>
        <a:cs typeface="+mn-cs"/>
      </a:defRPr>
    </a:lvl3pPr>
    <a:lvl4pPr marL="1142683" algn="l" rtl="0" eaLnBrk="0" fontAlgn="base" hangingPunct="0">
      <a:spcBef>
        <a:spcPct val="30000"/>
      </a:spcBef>
      <a:spcAft>
        <a:spcPct val="0"/>
      </a:spcAft>
      <a:defRPr sz="1000" kern="1200">
        <a:solidFill>
          <a:schemeClr val="tx1"/>
        </a:solidFill>
        <a:latin typeface="Arial" charset="0"/>
        <a:ea typeface="+mn-ea"/>
        <a:cs typeface="+mn-cs"/>
      </a:defRPr>
    </a:lvl4pPr>
    <a:lvl5pPr marL="1523573" algn="l" rtl="0" eaLnBrk="0" fontAlgn="base" hangingPunct="0">
      <a:spcBef>
        <a:spcPct val="30000"/>
      </a:spcBef>
      <a:spcAft>
        <a:spcPct val="0"/>
      </a:spcAft>
      <a:defRPr sz="1000" kern="1200">
        <a:solidFill>
          <a:schemeClr val="tx1"/>
        </a:solidFill>
        <a:latin typeface="Arial" charset="0"/>
        <a:ea typeface="+mn-ea"/>
        <a:cs typeface="+mn-cs"/>
      </a:defRPr>
    </a:lvl5pPr>
    <a:lvl6pPr marL="1904467" algn="l" defTabSz="761790" rtl="0" eaLnBrk="1" latinLnBrk="0" hangingPunct="1">
      <a:defRPr sz="1000" kern="1200">
        <a:solidFill>
          <a:schemeClr val="tx1"/>
        </a:solidFill>
        <a:latin typeface="+mn-lt"/>
        <a:ea typeface="+mn-ea"/>
        <a:cs typeface="+mn-cs"/>
      </a:defRPr>
    </a:lvl6pPr>
    <a:lvl7pPr marL="2285362" algn="l" defTabSz="761790" rtl="0" eaLnBrk="1" latinLnBrk="0" hangingPunct="1">
      <a:defRPr sz="1000" kern="1200">
        <a:solidFill>
          <a:schemeClr val="tx1"/>
        </a:solidFill>
        <a:latin typeface="+mn-lt"/>
        <a:ea typeface="+mn-ea"/>
        <a:cs typeface="+mn-cs"/>
      </a:defRPr>
    </a:lvl7pPr>
    <a:lvl8pPr marL="2666253" algn="l" defTabSz="761790" rtl="0" eaLnBrk="1" latinLnBrk="0" hangingPunct="1">
      <a:defRPr sz="1000" kern="1200">
        <a:solidFill>
          <a:schemeClr val="tx1"/>
        </a:solidFill>
        <a:latin typeface="+mn-lt"/>
        <a:ea typeface="+mn-ea"/>
        <a:cs typeface="+mn-cs"/>
      </a:defRPr>
    </a:lvl8pPr>
    <a:lvl9pPr marL="3047146" algn="l" defTabSz="761790"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sp>
        <p:nvSpPr>
          <p:cNvPr id="2" name="TextBox 1">
            <a:extLst>
              <a:ext uri="{FF2B5EF4-FFF2-40B4-BE49-F238E27FC236}">
                <a16:creationId xmlns:a16="http://schemas.microsoft.com/office/drawing/2014/main" id="{D56687D7-76F0-8040-93B6-084C7529F854}"/>
              </a:ext>
            </a:extLst>
          </p:cNvPr>
          <p:cNvSpPr txBox="1"/>
          <p:nvPr userDrawn="1"/>
        </p:nvSpPr>
        <p:spPr>
          <a:xfrm>
            <a:off x="4705815" y="4780156"/>
            <a:ext cx="184731" cy="369332"/>
          </a:xfrm>
          <a:prstGeom prst="rect">
            <a:avLst/>
          </a:prstGeom>
          <a:noFill/>
        </p:spPr>
        <p:txBody>
          <a:bodyPr wrap="none" rtlCol="0">
            <a:spAutoFit/>
          </a:bodyPr>
          <a:lstStyle/>
          <a:p>
            <a:endParaRPr lang="en-US" dirty="0"/>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65610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10"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5" name="Rectangle 24">
            <a:extLst>
              <a:ext uri="{FF2B5EF4-FFF2-40B4-BE49-F238E27FC236}">
                <a16:creationId xmlns:a16="http://schemas.microsoft.com/office/drawing/2014/main" id="{7815B5F2-A5A7-1E49-BC30-BA3F75996177}"/>
              </a:ext>
            </a:extLst>
          </p:cNvPr>
          <p:cNvSpPr>
            <a:spLocks noGrp="1" noChangeArrowheads="1"/>
          </p:cNvSpPr>
          <p:nvPr>
            <p:ph type="sldNum" sz="quarter" idx="10"/>
          </p:nvPr>
        </p:nvSpPr>
        <p:spPr>
          <a:xfrm>
            <a:off x="6642100" y="4439927"/>
            <a:ext cx="2133600" cy="154782"/>
          </a:xfrm>
        </p:spPr>
        <p:txBody>
          <a:bodyPr/>
          <a:lstStyle>
            <a:lvl1pPr>
              <a:defRPr>
                <a:solidFill>
                  <a:schemeClr val="tx1"/>
                </a:solidFill>
              </a:defRPr>
            </a:lvl1pPr>
          </a:lstStyle>
          <a:p>
            <a:pPr>
              <a:defRPr/>
            </a:pPr>
            <a:fld id="{03BA23CF-AA30-4A18-B744-605C3E9DBF07}" type="slidenum">
              <a:rPr lang="en-US" smtClean="0"/>
              <a:pPr>
                <a:defRPr/>
              </a:pPr>
              <a:t>‹#›</a:t>
            </a:fld>
            <a:endParaRPr lang="en-US"/>
          </a:p>
        </p:txBody>
      </p:sp>
      <p:pic>
        <p:nvPicPr>
          <p:cNvPr id="6" name="Picture 27" descr="ti_logo_powerpoint_1_line.png"/>
          <p:cNvPicPr>
            <a:picLocks noChangeAspect="1"/>
          </p:cNvPicPr>
          <p:nvPr userDrawn="1"/>
        </p:nvPicPr>
        <p:blipFill>
          <a:blip r:embed="rId3" cstate="print"/>
          <a:srcRect/>
          <a:stretch>
            <a:fillRect/>
          </a:stretch>
        </p:blipFill>
        <p:spPr bwMode="auto">
          <a:xfrm>
            <a:off x="7329362" y="4782264"/>
            <a:ext cx="1562364" cy="193146"/>
          </a:xfrm>
          <a:prstGeom prst="rect">
            <a:avLst/>
          </a:prstGeom>
          <a:noFill/>
          <a:ln w="9525">
            <a:noFill/>
            <a:miter lim="800000"/>
            <a:headEnd/>
            <a:tailEnd/>
          </a:ln>
        </p:spPr>
      </p:pic>
    </p:spTree>
    <p:extLst>
      <p:ext uri="{BB962C8B-B14F-4D97-AF65-F5344CB8AC3E}">
        <p14:creationId xmlns:p14="http://schemas.microsoft.com/office/powerpoint/2010/main" val="35468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5" name="Rectangle 24">
            <a:extLst>
              <a:ext uri="{FF2B5EF4-FFF2-40B4-BE49-F238E27FC236}">
                <a16:creationId xmlns:a16="http://schemas.microsoft.com/office/drawing/2014/main" id="{73F1F293-7B5B-6248-AEF0-BCB7B73543E3}"/>
              </a:ext>
            </a:extLst>
          </p:cNvPr>
          <p:cNvSpPr>
            <a:spLocks noGrp="1" noChangeArrowheads="1"/>
          </p:cNvSpPr>
          <p:nvPr>
            <p:ph type="sldNum" sz="quarter" idx="10"/>
          </p:nvPr>
        </p:nvSpPr>
        <p:spPr>
          <a:xfrm>
            <a:off x="6642100" y="4439927"/>
            <a:ext cx="2133600" cy="154782"/>
          </a:xfrm>
        </p:spPr>
        <p:txBody>
          <a:bodyPr/>
          <a:lstStyle>
            <a:lvl1pPr>
              <a:defRPr/>
            </a:lvl1pPr>
          </a:lstStyle>
          <a:p>
            <a:pPr>
              <a:defRPr/>
            </a:pPr>
            <a:fld id="{03BA23CF-AA30-4A18-B744-605C3E9DBF07}" type="slidenum">
              <a:rPr lang="en-US"/>
              <a:pPr>
                <a:defRPr/>
              </a:pPr>
              <a:t>‹#›</a:t>
            </a:fld>
            <a:endParaRPr lang="en-US"/>
          </a:p>
        </p:txBody>
      </p:sp>
      <p:pic>
        <p:nvPicPr>
          <p:cNvPr id="6" name="Picture 5" descr="A picture containing drawing, cup&#10;&#10;Description automatically generated">
            <a:extLst>
              <a:ext uri="{FF2B5EF4-FFF2-40B4-BE49-F238E27FC236}">
                <a16:creationId xmlns:a16="http://schemas.microsoft.com/office/drawing/2014/main" id="{7CC34E39-7310-7442-846F-66689DD005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29868" y="4782676"/>
            <a:ext cx="1563597" cy="191106"/>
          </a:xfrm>
          <a:prstGeom prst="rect">
            <a:avLst/>
          </a:prstGeom>
        </p:spPr>
      </p:pic>
    </p:spTree>
    <p:extLst>
      <p:ext uri="{BB962C8B-B14F-4D97-AF65-F5344CB8AC3E}">
        <p14:creationId xmlns:p14="http://schemas.microsoft.com/office/powerpoint/2010/main" val="79681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33378" y="786357"/>
            <a:ext cx="8467725" cy="3709449"/>
          </a:xfrm>
        </p:spPr>
        <p:txBody>
          <a:bodyPr/>
          <a:lstStyle>
            <a:lvl1pPr>
              <a:spcBef>
                <a:spcPts val="667"/>
              </a:spcBef>
              <a:defRPr/>
            </a:lvl1pPr>
            <a:lvl3pPr>
              <a:defRPr sz="15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pic>
        <p:nvPicPr>
          <p:cNvPr id="5"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375" y="889398"/>
            <a:ext cx="4157663"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pPr>
                <a:defRPr/>
              </a:pPr>
              <a:t>‹#›</a:t>
            </a:fld>
            <a:endParaRPr lang="en-US"/>
          </a:p>
        </p:txBody>
      </p:sp>
      <p:pic>
        <p:nvPicPr>
          <p:cNvPr id="6"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4" name="Content Placeholder 3"/>
          <p:cNvSpPr>
            <a:spLocks noGrp="1"/>
          </p:cNvSpPr>
          <p:nvPr>
            <p:ph sz="half" idx="2"/>
          </p:nvPr>
        </p:nvSpPr>
        <p:spPr>
          <a:xfrm>
            <a:off x="457200" y="1631157"/>
            <a:ext cx="4040188"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Edit Master text styles</a:t>
            </a:r>
          </a:p>
        </p:txBody>
      </p:sp>
      <p:sp>
        <p:nvSpPr>
          <p:cNvPr id="6" name="Content Placeholder 5"/>
          <p:cNvSpPr>
            <a:spLocks noGrp="1"/>
          </p:cNvSpPr>
          <p:nvPr>
            <p:ph sz="quarter" idx="4"/>
          </p:nvPr>
        </p:nvSpPr>
        <p:spPr>
          <a:xfrm>
            <a:off x="4645028" y="1631157"/>
            <a:ext cx="4041775"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pPr>
                <a:defRPr/>
              </a:pPr>
              <a:t>‹#›</a:t>
            </a:fld>
            <a:endParaRPr lang="en-US"/>
          </a:p>
        </p:txBody>
      </p:sp>
      <p:pic>
        <p:nvPicPr>
          <p:cNvPr id="8"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pic>
        <p:nvPicPr>
          <p:cNvPr id="4"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27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pPr>
                <a:defRPr/>
              </a:pPr>
              <a:t>‹#›</a:t>
            </a:fld>
            <a:endParaRPr lang="en-US"/>
          </a:p>
        </p:txBody>
      </p:sp>
      <p:pic>
        <p:nvPicPr>
          <p:cNvPr id="6" name="Picture 27" descr="ti_logo_powerpoint_1_line.png"/>
          <p:cNvPicPr>
            <a:picLocks noChangeAspect="1"/>
          </p:cNvPicPr>
          <p:nvPr userDrawn="1"/>
        </p:nvPicPr>
        <p:blipFill>
          <a:blip r:embed="rId2" cstate="print"/>
          <a:srcRect/>
          <a:stretch>
            <a:fillRect/>
          </a:stretch>
        </p:blipFill>
        <p:spPr bwMode="auto">
          <a:xfrm>
            <a:off x="7329362" y="4782264"/>
            <a:ext cx="1562364" cy="193146"/>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6667503" y="444279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cxnSp>
        <p:nvCxnSpPr>
          <p:cNvPr id="3" name="Straight Connector 2">
            <a:extLst>
              <a:ext uri="{FF2B5EF4-FFF2-40B4-BE49-F238E27FC236}">
                <a16:creationId xmlns:a16="http://schemas.microsoft.com/office/drawing/2014/main" id="{92663C74-62AB-B64B-BCBB-0866ABE6E2D3}"/>
              </a:ext>
            </a:extLst>
          </p:cNvPr>
          <p:cNvCxnSpPr>
            <a:cxnSpLocks/>
          </p:cNvCxnSpPr>
          <p:nvPr userDrawn="1"/>
        </p:nvCxnSpPr>
        <p:spPr>
          <a:xfrm>
            <a:off x="0" y="4656947"/>
            <a:ext cx="89288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 Box 31">
            <a:extLst>
              <a:ext uri="{FF2B5EF4-FFF2-40B4-BE49-F238E27FC236}">
                <a16:creationId xmlns:a16="http://schemas.microsoft.com/office/drawing/2014/main" id="{BBEA79FD-0CFB-464E-959F-0C18C604804A}"/>
              </a:ext>
            </a:extLst>
          </p:cNvPr>
          <p:cNvSpPr txBox="1">
            <a:spLocks noChangeArrowheads="1"/>
          </p:cNvSpPr>
          <p:nvPr userDrawn="1"/>
        </p:nvSpPr>
        <p:spPr bwMode="auto">
          <a:xfrm>
            <a:off x="334013" y="4646685"/>
            <a:ext cx="6200602" cy="184642"/>
          </a:xfrm>
          <a:prstGeom prst="rect">
            <a:avLst/>
          </a:prstGeom>
          <a:noFill/>
          <a:ln w="9525">
            <a:noFill/>
            <a:miter lim="800000"/>
            <a:headEnd/>
            <a:tailEnd/>
          </a:ln>
          <a:effectLst/>
        </p:spPr>
        <p:txBody>
          <a:bodyPr wrap="square" lIns="76179" tIns="38088" rIns="76179" bIns="38088">
            <a:spAutoFit/>
          </a:bodyPr>
          <a:lstStyle/>
          <a:p>
            <a:pPr>
              <a:spcBef>
                <a:spcPts val="0"/>
              </a:spcBef>
              <a:defRPr/>
            </a:pPr>
            <a:r>
              <a:rPr lang="en-US" sz="700" dirty="0">
                <a:cs typeface="+mn-cs"/>
              </a:rPr>
              <a:t>TI Confidential – NDA Restrictions</a:t>
            </a:r>
            <a:r>
              <a:rPr lang="en-US" sz="700" dirty="0"/>
              <a:t>		                       </a:t>
            </a:r>
            <a:r>
              <a:rPr lang="en-US" sz="700" b="0" i="0" u="none" strike="noStrike" kern="1200" dirty="0">
                <a:solidFill>
                  <a:schemeClr val="tx1"/>
                </a:solidFill>
                <a:effectLst/>
                <a:latin typeface="Arial" charset="0"/>
                <a:ea typeface="+mn-ea"/>
                <a:cs typeface="+mn-cs"/>
              </a:rPr>
              <a:t>Internal only – Do not share externally</a:t>
            </a:r>
            <a:endParaRPr lang="en-US" sz="700" dirty="0">
              <a:cs typeface="+mn-cs"/>
            </a:endParaRPr>
          </a:p>
        </p:txBody>
      </p:sp>
    </p:spTree>
  </p:cSld>
  <p:clrMap bg1="lt1" tx1="dk1" bg2="lt2" tx2="dk2" accent1="accent1" accent2="accent2" accent3="accent3" accent4="accent4" accent5="accent5" accent6="accent6" hlink="hlink" folHlink="folHlink"/>
  <p:sldLayoutIdLst>
    <p:sldLayoutId id="2147483719" r:id="rId1"/>
    <p:sldLayoutId id="2147483726" r:id="rId2"/>
    <p:sldLayoutId id="2147483735" r:id="rId3"/>
    <p:sldLayoutId id="2147483750" r:id="rId4"/>
    <p:sldLayoutId id="2147483709" r:id="rId5"/>
    <p:sldLayoutId id="2147483711" r:id="rId6"/>
    <p:sldLayoutId id="2147483712" r:id="rId7"/>
    <p:sldLayoutId id="2147483713" r:id="rId8"/>
    <p:sldLayoutId id="2147483715" r:id="rId9"/>
  </p:sldLayoutIdLst>
  <p:hf hdr="0" ftr="0" dt="0"/>
  <p:txStyles>
    <p:titleStyle>
      <a:lvl1pPr algn="l" rtl="0" eaLnBrk="1" fontAlgn="base" hangingPunct="1">
        <a:lnSpc>
          <a:spcPct val="85000"/>
        </a:lnSpc>
        <a:spcBef>
          <a:spcPct val="0"/>
        </a:spcBef>
        <a:spcAft>
          <a:spcPct val="0"/>
        </a:spcAft>
        <a:defRPr sz="2700" b="1">
          <a:solidFill>
            <a:schemeClr val="tx2"/>
          </a:solidFill>
          <a:latin typeface="+mj-lt"/>
          <a:ea typeface="+mj-ea"/>
          <a:cs typeface="+mj-cs"/>
        </a:defRPr>
      </a:lvl1pPr>
      <a:lvl2pPr algn="l" rtl="0" eaLnBrk="1" fontAlgn="base" hangingPunct="1">
        <a:lnSpc>
          <a:spcPct val="85000"/>
        </a:lnSpc>
        <a:spcBef>
          <a:spcPct val="0"/>
        </a:spcBef>
        <a:spcAft>
          <a:spcPct val="0"/>
        </a:spcAft>
        <a:defRPr sz="2700" b="1">
          <a:solidFill>
            <a:schemeClr val="tx2"/>
          </a:solidFill>
          <a:latin typeface="Arial" charset="0"/>
        </a:defRPr>
      </a:lvl2pPr>
      <a:lvl3pPr algn="l" rtl="0" eaLnBrk="1" fontAlgn="base" hangingPunct="1">
        <a:lnSpc>
          <a:spcPct val="85000"/>
        </a:lnSpc>
        <a:spcBef>
          <a:spcPct val="0"/>
        </a:spcBef>
        <a:spcAft>
          <a:spcPct val="0"/>
        </a:spcAft>
        <a:defRPr sz="2700" b="1">
          <a:solidFill>
            <a:schemeClr val="tx2"/>
          </a:solidFill>
          <a:latin typeface="Arial" charset="0"/>
        </a:defRPr>
      </a:lvl3pPr>
      <a:lvl4pPr algn="l" rtl="0" eaLnBrk="1" fontAlgn="base" hangingPunct="1">
        <a:lnSpc>
          <a:spcPct val="85000"/>
        </a:lnSpc>
        <a:spcBef>
          <a:spcPct val="0"/>
        </a:spcBef>
        <a:spcAft>
          <a:spcPct val="0"/>
        </a:spcAft>
        <a:defRPr sz="2700" b="1">
          <a:solidFill>
            <a:schemeClr val="tx2"/>
          </a:solidFill>
          <a:latin typeface="Arial" charset="0"/>
        </a:defRPr>
      </a:lvl4pPr>
      <a:lvl5pPr algn="l" rtl="0" eaLnBrk="1" fontAlgn="base" hangingPunct="1">
        <a:lnSpc>
          <a:spcPct val="85000"/>
        </a:lnSpc>
        <a:spcBef>
          <a:spcPct val="0"/>
        </a:spcBef>
        <a:spcAft>
          <a:spcPct val="0"/>
        </a:spcAft>
        <a:defRPr sz="2700" b="1">
          <a:solidFill>
            <a:schemeClr val="tx2"/>
          </a:solidFill>
          <a:latin typeface="Arial" charset="0"/>
        </a:defRPr>
      </a:lvl5pPr>
      <a:lvl6pPr marL="380895" algn="l" rtl="0" eaLnBrk="1" fontAlgn="base" hangingPunct="1">
        <a:lnSpc>
          <a:spcPct val="85000"/>
        </a:lnSpc>
        <a:spcBef>
          <a:spcPct val="0"/>
        </a:spcBef>
        <a:spcAft>
          <a:spcPct val="0"/>
        </a:spcAft>
        <a:defRPr sz="2700" b="1">
          <a:solidFill>
            <a:srgbClr val="FF0000"/>
          </a:solidFill>
          <a:latin typeface="Arial" charset="0"/>
        </a:defRPr>
      </a:lvl6pPr>
      <a:lvl7pPr marL="761790" algn="l" rtl="0" eaLnBrk="1" fontAlgn="base" hangingPunct="1">
        <a:lnSpc>
          <a:spcPct val="85000"/>
        </a:lnSpc>
        <a:spcBef>
          <a:spcPct val="0"/>
        </a:spcBef>
        <a:spcAft>
          <a:spcPct val="0"/>
        </a:spcAft>
        <a:defRPr sz="2700" b="1">
          <a:solidFill>
            <a:srgbClr val="FF0000"/>
          </a:solidFill>
          <a:latin typeface="Arial" charset="0"/>
        </a:defRPr>
      </a:lvl7pPr>
      <a:lvl8pPr marL="1142683" algn="l" rtl="0" eaLnBrk="1" fontAlgn="base" hangingPunct="1">
        <a:lnSpc>
          <a:spcPct val="85000"/>
        </a:lnSpc>
        <a:spcBef>
          <a:spcPct val="0"/>
        </a:spcBef>
        <a:spcAft>
          <a:spcPct val="0"/>
        </a:spcAft>
        <a:defRPr sz="2700" b="1">
          <a:solidFill>
            <a:srgbClr val="FF0000"/>
          </a:solidFill>
          <a:latin typeface="Arial" charset="0"/>
        </a:defRPr>
      </a:lvl8pPr>
      <a:lvl9pPr marL="1523573" algn="l" rtl="0" eaLnBrk="1" fontAlgn="base" hangingPunct="1">
        <a:lnSpc>
          <a:spcPct val="85000"/>
        </a:lnSpc>
        <a:spcBef>
          <a:spcPct val="0"/>
        </a:spcBef>
        <a:spcAft>
          <a:spcPct val="0"/>
        </a:spcAft>
        <a:defRPr sz="2700" b="1">
          <a:solidFill>
            <a:srgbClr val="FF0000"/>
          </a:solidFill>
          <a:latin typeface="Arial" charset="0"/>
        </a:defRPr>
      </a:lvl9pPr>
    </p:titleStyle>
    <p:body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5.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A065-9139-244A-86CE-7E7BF673FC0F}"/>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SPI COMMUNICATION WITH SPARROW BOARD</a:t>
            </a:r>
          </a:p>
        </p:txBody>
      </p:sp>
      <p:sp>
        <p:nvSpPr>
          <p:cNvPr id="3" name="Subtitle 2">
            <a:extLst>
              <a:ext uri="{FF2B5EF4-FFF2-40B4-BE49-F238E27FC236}">
                <a16:creationId xmlns:a16="http://schemas.microsoft.com/office/drawing/2014/main" id="{97E82DED-767D-4547-AF13-5AC0A5F27DE6}"/>
              </a:ext>
            </a:extLst>
          </p:cNvPr>
          <p:cNvSpPr>
            <a:spLocks noGrp="1"/>
          </p:cNvSpPr>
          <p:nvPr>
            <p:ph type="subTitle" idx="1"/>
          </p:nvPr>
        </p:nvSpPr>
        <p:spPr/>
        <p:txBody>
          <a:bodyPr/>
          <a:lstStyle/>
          <a:p>
            <a:pPr eaLnBrk="1" hangingPunct="1"/>
            <a:r>
              <a:rPr lang="en-US" dirty="0">
                <a:latin typeface="Times New Roman" panose="02020603050405020304" pitchFamily="18" charset="0"/>
                <a:cs typeface="Times New Roman" panose="02020603050405020304" pitchFamily="18" charset="0"/>
              </a:rPr>
              <a:t>VISHWA TEJA REDDY</a:t>
            </a:r>
          </a:p>
          <a:p>
            <a:pPr eaLnBrk="1" hangingPunct="1"/>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(ECE)</a:t>
            </a:r>
          </a:p>
          <a:p>
            <a:pPr eaLnBrk="1" hangingPunct="1"/>
            <a:r>
              <a:rPr lang="en-US" dirty="0">
                <a:latin typeface="Times New Roman" panose="02020603050405020304" pitchFamily="18" charset="0"/>
                <a:cs typeface="Times New Roman" panose="02020603050405020304" pitchFamily="18" charset="0"/>
              </a:rPr>
              <a:t>Intern</a:t>
            </a:r>
          </a:p>
          <a:p>
            <a:pPr eaLnBrk="1" hangingPunct="1"/>
            <a:endParaRPr lang="en-US" dirty="0"/>
          </a:p>
          <a:p>
            <a:endParaRPr lang="en-US" dirty="0"/>
          </a:p>
        </p:txBody>
      </p:sp>
      <p:sp>
        <p:nvSpPr>
          <p:cNvPr id="5" name="Rectangle 24">
            <a:extLst>
              <a:ext uri="{FF2B5EF4-FFF2-40B4-BE49-F238E27FC236}">
                <a16:creationId xmlns:a16="http://schemas.microsoft.com/office/drawing/2014/main" id="{BF4BDD6C-DF5D-6045-B8B0-A93D8BE41299}"/>
              </a:ext>
            </a:extLst>
          </p:cNvPr>
          <p:cNvSpPr>
            <a:spLocks noGrp="1" noChangeArrowheads="1"/>
          </p:cNvSpPr>
          <p:nvPr>
            <p:ph type="sldNum" sz="quarter" idx="10"/>
          </p:nvPr>
        </p:nvSpPr>
        <p:spPr>
          <a:xfrm>
            <a:off x="6667500" y="4448217"/>
            <a:ext cx="2133600" cy="154782"/>
          </a:xfrm>
        </p:spPr>
        <p:txBody>
          <a:bodyPr/>
          <a:lstStyle/>
          <a:p>
            <a:fld id="{07B5736C-021E-4EDA-A2F9-FF199D20DBAA}" type="slidenum">
              <a:rPr lang="en-US" smtClean="0"/>
              <a:pPr/>
              <a:t>1</a:t>
            </a:fld>
            <a:endParaRPr lang="en-US"/>
          </a:p>
        </p:txBody>
      </p:sp>
    </p:spTree>
    <p:extLst>
      <p:ext uri="{BB962C8B-B14F-4D97-AF65-F5344CB8AC3E}">
        <p14:creationId xmlns:p14="http://schemas.microsoft.com/office/powerpoint/2010/main" val="80231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C160-CADB-B891-E387-0355890DB7FE}"/>
              </a:ext>
            </a:extLst>
          </p:cNvPr>
          <p:cNvSpPr>
            <a:spLocks noGrp="1"/>
          </p:cNvSpPr>
          <p:nvPr>
            <p:ph type="title"/>
          </p:nvPr>
        </p:nvSpPr>
        <p:spPr>
          <a:xfrm>
            <a:off x="231775" y="107163"/>
            <a:ext cx="8458200" cy="610791"/>
          </a:xfrm>
        </p:spPr>
        <p:txBody>
          <a:bodyPr vert="horz" wrap="square" lIns="76179" tIns="38088" rIns="76179" bIns="38088" numCol="1" anchor="ctr" anchorCtr="0" compatLnSpc="1">
            <a:prstTxWarp prst="textNoShape">
              <a:avLst/>
            </a:prstTxWarp>
            <a:normAutofit/>
          </a:bodyPr>
          <a:lstStyle/>
          <a:p>
            <a:r>
              <a:rPr lang="en-US" b="1">
                <a:latin typeface="+mj-lt"/>
                <a:ea typeface="+mj-ea"/>
                <a:cs typeface="+mj-cs"/>
              </a:rPr>
              <a:t>REG SPI BLOCK</a:t>
            </a:r>
          </a:p>
        </p:txBody>
      </p:sp>
      <p:pic>
        <p:nvPicPr>
          <p:cNvPr id="6" name="Content Placeholder 5">
            <a:extLst>
              <a:ext uri="{FF2B5EF4-FFF2-40B4-BE49-F238E27FC236}">
                <a16:creationId xmlns:a16="http://schemas.microsoft.com/office/drawing/2014/main" id="{FE716850-F4AB-41B1-AD01-7B7424D07C6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8468" y="889398"/>
            <a:ext cx="3207476" cy="3519488"/>
          </a:xfrm>
          <a:noFill/>
        </p:spPr>
      </p:pic>
      <p:sp>
        <p:nvSpPr>
          <p:cNvPr id="7" name="Content Placeholder 2">
            <a:extLst>
              <a:ext uri="{FF2B5EF4-FFF2-40B4-BE49-F238E27FC236}">
                <a16:creationId xmlns:a16="http://schemas.microsoft.com/office/drawing/2014/main" id="{F9030581-B8B5-4523-B744-AE7DB272BD09}"/>
              </a:ext>
            </a:extLst>
          </p:cNvPr>
          <p:cNvSpPr txBox="1">
            <a:spLocks/>
          </p:cNvSpPr>
          <p:nvPr/>
        </p:nvSpPr>
        <p:spPr bwMode="auto">
          <a:xfrm>
            <a:off x="4643438" y="889398"/>
            <a:ext cx="4157662" cy="351948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pPr eaLnBrk="0" hangingPunct="0">
              <a:lnSpc>
                <a:spcPct val="90000"/>
              </a:lnSpc>
            </a:pPr>
            <a:r>
              <a:rPr lang="en-US" sz="1600" kern="0"/>
              <a:t>Normal Register write and Read</a:t>
            </a:r>
          </a:p>
          <a:p>
            <a:pPr eaLnBrk="0" hangingPunct="0">
              <a:lnSpc>
                <a:spcPct val="90000"/>
              </a:lnSpc>
            </a:pPr>
            <a:r>
              <a:rPr lang="en-US" sz="1600" kern="0"/>
              <a:t>Address 16 bit given by Reg 34[15:0]from Regmap</a:t>
            </a:r>
          </a:p>
          <a:p>
            <a:pPr eaLnBrk="0" hangingPunct="0">
              <a:lnSpc>
                <a:spcPct val="90000"/>
              </a:lnSpc>
            </a:pPr>
            <a:r>
              <a:rPr lang="en-US" sz="1600" kern="0"/>
              <a:t>Data 24 bit given by Reg 35[23:0] from Regmap</a:t>
            </a:r>
          </a:p>
          <a:p>
            <a:pPr eaLnBrk="0" hangingPunct="0">
              <a:lnSpc>
                <a:spcPct val="90000"/>
              </a:lnSpc>
            </a:pPr>
            <a:r>
              <a:rPr lang="en-US" sz="1600" kern="0"/>
              <a:t>Delay_ctrl is given by Reg26[1:0]</a:t>
            </a:r>
          </a:p>
          <a:p>
            <a:pPr eaLnBrk="0" hangingPunct="0">
              <a:lnSpc>
                <a:spcPct val="90000"/>
              </a:lnSpc>
            </a:pPr>
            <a:r>
              <a:rPr lang="en-US" sz="1600" kern="0"/>
              <a:t>SpiReady given by Reg26[2]</a:t>
            </a:r>
          </a:p>
          <a:p>
            <a:pPr eaLnBrk="0" hangingPunct="0">
              <a:lnSpc>
                <a:spcPct val="90000"/>
              </a:lnSpc>
            </a:pPr>
            <a:r>
              <a:rPr lang="en-US" sz="1600" kern="0"/>
              <a:t>Reset from Reset system</a:t>
            </a:r>
          </a:p>
          <a:p>
            <a:pPr eaLnBrk="0" hangingPunct="0">
              <a:lnSpc>
                <a:spcPct val="90000"/>
              </a:lnSpc>
            </a:pPr>
            <a:r>
              <a:rPr lang="en-US" sz="1600" kern="0"/>
              <a:t>Clk is clk_SPI(20Mhz clk)</a:t>
            </a:r>
          </a:p>
          <a:p>
            <a:pPr eaLnBrk="0" hangingPunct="0">
              <a:lnSpc>
                <a:spcPct val="90000"/>
              </a:lnSpc>
            </a:pPr>
            <a:r>
              <a:rPr lang="en-US" sz="1600" kern="0"/>
              <a:t>Device SCLK is not of clk_SPI(20MHz clk)</a:t>
            </a:r>
          </a:p>
          <a:p>
            <a:pPr eaLnBrk="0" hangingPunct="0">
              <a:lnSpc>
                <a:spcPct val="90000"/>
              </a:lnSpc>
            </a:pPr>
            <a:r>
              <a:rPr lang="en-US" sz="1600" kern="0"/>
              <a:t>rxSEN is chip select</a:t>
            </a:r>
          </a:p>
          <a:p>
            <a:pPr eaLnBrk="0" hangingPunct="0">
              <a:lnSpc>
                <a:spcPct val="90000"/>
              </a:lnSpc>
            </a:pPr>
            <a:r>
              <a:rPr lang="en-US" sz="1600" kern="0"/>
              <a:t>Write enable is not attached here</a:t>
            </a:r>
          </a:p>
        </p:txBody>
      </p:sp>
      <p:sp>
        <p:nvSpPr>
          <p:cNvPr id="4" name="Slide Number Placeholder 3">
            <a:extLst>
              <a:ext uri="{FF2B5EF4-FFF2-40B4-BE49-F238E27FC236}">
                <a16:creationId xmlns:a16="http://schemas.microsoft.com/office/drawing/2014/main" id="{412F317F-A2D6-91D1-E7B6-128CBE94B0DC}"/>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2B97888F-6AF7-4263-B69D-592D8C33BAC7}" type="slidenum">
              <a:rPr lang="en-US" sz="500" kern="1200">
                <a:latin typeface="Arial" charset="0"/>
                <a:ea typeface="+mn-ea"/>
                <a:cs typeface="+mn-cs"/>
              </a:rPr>
              <a:pPr>
                <a:lnSpc>
                  <a:spcPct val="90000"/>
                </a:lnSpc>
                <a:spcAft>
                  <a:spcPts val="600"/>
                </a:spcAft>
                <a:defRPr/>
              </a:pPr>
              <a:t>10</a:t>
            </a:fld>
            <a:endParaRPr lang="en-US" sz="500" kern="1200">
              <a:latin typeface="Arial" charset="0"/>
              <a:ea typeface="+mn-ea"/>
              <a:cs typeface="+mn-cs"/>
            </a:endParaRPr>
          </a:p>
        </p:txBody>
      </p:sp>
    </p:spTree>
    <p:extLst>
      <p:ext uri="{BB962C8B-B14F-4D97-AF65-F5344CB8AC3E}">
        <p14:creationId xmlns:p14="http://schemas.microsoft.com/office/powerpoint/2010/main" val="222412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6AC9-6394-949C-75F9-C2B7DEBE9F8D}"/>
              </a:ext>
            </a:extLst>
          </p:cNvPr>
          <p:cNvSpPr>
            <a:spLocks noGrp="1"/>
          </p:cNvSpPr>
          <p:nvPr>
            <p:ph type="title"/>
          </p:nvPr>
        </p:nvSpPr>
        <p:spPr/>
        <p:txBody>
          <a:bodyPr/>
          <a:lstStyle/>
          <a:p>
            <a:r>
              <a:rPr lang="en-US" dirty="0"/>
              <a:t>REG SPI with Requirements of AFE</a:t>
            </a:r>
          </a:p>
        </p:txBody>
      </p:sp>
      <p:sp>
        <p:nvSpPr>
          <p:cNvPr id="3" name="Content Placeholder 2">
            <a:extLst>
              <a:ext uri="{FF2B5EF4-FFF2-40B4-BE49-F238E27FC236}">
                <a16:creationId xmlns:a16="http://schemas.microsoft.com/office/drawing/2014/main" id="{63185998-ED4B-669E-61A9-32CCB2B5B606}"/>
              </a:ext>
            </a:extLst>
          </p:cNvPr>
          <p:cNvSpPr>
            <a:spLocks noGrp="1"/>
          </p:cNvSpPr>
          <p:nvPr>
            <p:ph idx="1"/>
          </p:nvPr>
        </p:nvSpPr>
        <p:spPr/>
        <p:txBody>
          <a:bodyPr/>
          <a:lstStyle/>
          <a:p>
            <a:r>
              <a:rPr lang="en-US" dirty="0"/>
              <a:t>We implemented a REG SPI with Reg </a:t>
            </a:r>
            <a:r>
              <a:rPr lang="en-US" dirty="0" err="1"/>
              <a:t>spi</a:t>
            </a:r>
            <a:r>
              <a:rPr lang="en-US" dirty="0"/>
              <a:t> mode using below state machine</a:t>
            </a:r>
          </a:p>
        </p:txBody>
      </p:sp>
      <p:sp>
        <p:nvSpPr>
          <p:cNvPr id="4" name="Slide Number Placeholder 3">
            <a:extLst>
              <a:ext uri="{FF2B5EF4-FFF2-40B4-BE49-F238E27FC236}">
                <a16:creationId xmlns:a16="http://schemas.microsoft.com/office/drawing/2014/main" id="{ABBC19D0-8A3E-A1CD-3CF1-875972E3599A}"/>
              </a:ext>
            </a:extLst>
          </p:cNvPr>
          <p:cNvSpPr>
            <a:spLocks noGrp="1"/>
          </p:cNvSpPr>
          <p:nvPr>
            <p:ph type="sldNum" sz="quarter" idx="10"/>
          </p:nvPr>
        </p:nvSpPr>
        <p:spPr/>
        <p:txBody>
          <a:bodyPr/>
          <a:lstStyle/>
          <a:p>
            <a:pPr>
              <a:defRPr/>
            </a:pPr>
            <a:fld id="{2B97888F-6AF7-4263-B69D-592D8C33BAC7}" type="slidenum">
              <a:rPr lang="en-US" smtClean="0"/>
              <a:pPr>
                <a:defRPr/>
              </a:pPr>
              <a:t>11</a:t>
            </a:fld>
            <a:endParaRPr lang="en-US"/>
          </a:p>
        </p:txBody>
      </p:sp>
      <p:sp>
        <p:nvSpPr>
          <p:cNvPr id="5" name="Oval 4">
            <a:extLst>
              <a:ext uri="{FF2B5EF4-FFF2-40B4-BE49-F238E27FC236}">
                <a16:creationId xmlns:a16="http://schemas.microsoft.com/office/drawing/2014/main" id="{761343ED-9D26-F941-F2BE-16FAF8751BCE}"/>
              </a:ext>
            </a:extLst>
          </p:cNvPr>
          <p:cNvSpPr/>
          <p:nvPr/>
        </p:nvSpPr>
        <p:spPr>
          <a:xfrm>
            <a:off x="1498597" y="2225357"/>
            <a:ext cx="1286934" cy="1193802"/>
          </a:xfrm>
          <a:prstGeom prst="ellipse">
            <a:avLst/>
          </a:prstGeom>
          <a:solidFill>
            <a:schemeClr val="accent3">
              <a:lumMod val="75000"/>
            </a:schemeClr>
          </a:solidFill>
          <a:ln>
            <a:solidFill>
              <a:schemeClr val="tx1"/>
            </a:solidFill>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WaitForInterupt</a:t>
            </a:r>
            <a:endParaRPr lang="en-US" dirty="0"/>
          </a:p>
        </p:txBody>
      </p:sp>
      <p:sp>
        <p:nvSpPr>
          <p:cNvPr id="6" name="Oval 5">
            <a:extLst>
              <a:ext uri="{FF2B5EF4-FFF2-40B4-BE49-F238E27FC236}">
                <a16:creationId xmlns:a16="http://schemas.microsoft.com/office/drawing/2014/main" id="{9ACD8E1C-48DF-F221-5489-5F803A173A38}"/>
              </a:ext>
            </a:extLst>
          </p:cNvPr>
          <p:cNvSpPr/>
          <p:nvPr/>
        </p:nvSpPr>
        <p:spPr>
          <a:xfrm>
            <a:off x="5892802" y="2225357"/>
            <a:ext cx="1286934" cy="1193802"/>
          </a:xfrm>
          <a:prstGeom prst="ellipse">
            <a:avLst/>
          </a:prstGeom>
          <a:solidFill>
            <a:schemeClr val="accent3">
              <a:lumMod val="75000"/>
            </a:schemeClr>
          </a:solidFill>
          <a:ln>
            <a:solidFill>
              <a:schemeClr val="tx1"/>
            </a:solidFill>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TransmitSPI</a:t>
            </a:r>
            <a:endParaRPr lang="en-US" dirty="0"/>
          </a:p>
        </p:txBody>
      </p:sp>
      <p:cxnSp>
        <p:nvCxnSpPr>
          <p:cNvPr id="16" name="Curved Connector 15">
            <a:extLst>
              <a:ext uri="{FF2B5EF4-FFF2-40B4-BE49-F238E27FC236}">
                <a16:creationId xmlns:a16="http://schemas.microsoft.com/office/drawing/2014/main" id="{AF7ACA18-FA10-E86F-A6DE-C7C687A74243}"/>
              </a:ext>
            </a:extLst>
          </p:cNvPr>
          <p:cNvCxnSpPr>
            <a:stCxn id="5" idx="1"/>
            <a:endCxn id="5" idx="3"/>
          </p:cNvCxnSpPr>
          <p:nvPr/>
        </p:nvCxnSpPr>
        <p:spPr>
          <a:xfrm rot="16200000" flipH="1">
            <a:off x="1264991" y="2822258"/>
            <a:ext cx="844146" cy="12700"/>
          </a:xfrm>
          <a:prstGeom prst="curvedConnector5">
            <a:avLst>
              <a:gd name="adj1" fmla="val 1003"/>
              <a:gd name="adj2" fmla="val -4916008"/>
              <a:gd name="adj3" fmla="val 101003"/>
            </a:avLst>
          </a:prstGeom>
          <a:ln>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19" name="Curved Connector 18">
            <a:extLst>
              <a:ext uri="{FF2B5EF4-FFF2-40B4-BE49-F238E27FC236}">
                <a16:creationId xmlns:a16="http://schemas.microsoft.com/office/drawing/2014/main" id="{62942251-253A-8662-DEF0-058741B2ADD3}"/>
              </a:ext>
            </a:extLst>
          </p:cNvPr>
          <p:cNvCxnSpPr>
            <a:stCxn id="6" idx="5"/>
            <a:endCxn id="6" idx="7"/>
          </p:cNvCxnSpPr>
          <p:nvPr/>
        </p:nvCxnSpPr>
        <p:spPr>
          <a:xfrm rot="5400000" flipH="1">
            <a:off x="6569196" y="2822258"/>
            <a:ext cx="844146" cy="12700"/>
          </a:xfrm>
          <a:prstGeom prst="curvedConnector5">
            <a:avLst>
              <a:gd name="adj1" fmla="val -1003"/>
              <a:gd name="adj2" fmla="val -5516008"/>
              <a:gd name="adj3" fmla="val 105015"/>
            </a:avLst>
          </a:prstGeom>
          <a:ln>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22" name="Curved Connector 21">
            <a:extLst>
              <a:ext uri="{FF2B5EF4-FFF2-40B4-BE49-F238E27FC236}">
                <a16:creationId xmlns:a16="http://schemas.microsoft.com/office/drawing/2014/main" id="{B18E92A2-8472-C469-84C0-D0C51C37E370}"/>
              </a:ext>
            </a:extLst>
          </p:cNvPr>
          <p:cNvCxnSpPr>
            <a:stCxn id="6" idx="4"/>
            <a:endCxn id="5" idx="4"/>
          </p:cNvCxnSpPr>
          <p:nvPr/>
        </p:nvCxnSpPr>
        <p:spPr>
          <a:xfrm rot="5400000">
            <a:off x="4339167" y="1222057"/>
            <a:ext cx="12700" cy="4394205"/>
          </a:xfrm>
          <a:prstGeom prst="curvedConnector3">
            <a:avLst>
              <a:gd name="adj1" fmla="val 1800000"/>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Curved Connector 24">
            <a:extLst>
              <a:ext uri="{FF2B5EF4-FFF2-40B4-BE49-F238E27FC236}">
                <a16:creationId xmlns:a16="http://schemas.microsoft.com/office/drawing/2014/main" id="{5237079A-9B3B-9A53-87A6-021668BBF7DE}"/>
              </a:ext>
            </a:extLst>
          </p:cNvPr>
          <p:cNvCxnSpPr>
            <a:stCxn id="5" idx="0"/>
            <a:endCxn id="6" idx="0"/>
          </p:cNvCxnSpPr>
          <p:nvPr/>
        </p:nvCxnSpPr>
        <p:spPr>
          <a:xfrm rot="5400000" flipH="1" flipV="1">
            <a:off x="4339166" y="28255"/>
            <a:ext cx="12700" cy="4394205"/>
          </a:xfrm>
          <a:prstGeom prst="curvedConnector3">
            <a:avLst>
              <a:gd name="adj1" fmla="val 1800000"/>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414EE472-91BE-6C5E-C631-72BB86806015}"/>
              </a:ext>
            </a:extLst>
          </p:cNvPr>
          <p:cNvSpPr txBox="1"/>
          <p:nvPr/>
        </p:nvSpPr>
        <p:spPr>
          <a:xfrm>
            <a:off x="18570" y="2371695"/>
            <a:ext cx="1345240" cy="1015663"/>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there is no interrupt </a:t>
            </a:r>
          </a:p>
          <a:p>
            <a:r>
              <a:rPr lang="en-US" sz="1000" dirty="0">
                <a:latin typeface="Times New Roman" panose="02020603050405020304" pitchFamily="18" charset="0"/>
                <a:cs typeface="Times New Roman" panose="02020603050405020304" pitchFamily="18" charset="0"/>
              </a:rPr>
              <a:t>Keep state as same</a:t>
            </a:r>
          </a:p>
          <a:p>
            <a:r>
              <a:rPr lang="en-US" sz="1000" dirty="0">
                <a:latin typeface="Times New Roman" panose="02020603050405020304" pitchFamily="18" charset="0"/>
                <a:cs typeface="Times New Roman" panose="02020603050405020304" pitchFamily="18" charset="0"/>
              </a:rPr>
              <a:t>Update count to 40 </a:t>
            </a:r>
          </a:p>
          <a:p>
            <a:r>
              <a:rPr lang="en-US" sz="1000" dirty="0" err="1">
                <a:latin typeface="Times New Roman" panose="02020603050405020304" pitchFamily="18" charset="0"/>
                <a:cs typeface="Times New Roman" panose="02020603050405020304" pitchFamily="18" charset="0"/>
              </a:rPr>
              <a:t>Msb</a:t>
            </a:r>
            <a:r>
              <a:rPr lang="en-US" sz="1000" dirty="0">
                <a:latin typeface="Times New Roman" panose="02020603050405020304" pitchFamily="18" charset="0"/>
                <a:cs typeface="Times New Roman" panose="02020603050405020304" pitchFamily="18" charset="0"/>
              </a:rPr>
              <a:t> bit to 39</a:t>
            </a:r>
          </a:p>
          <a:p>
            <a:r>
              <a:rPr lang="en-US" sz="1000" dirty="0">
                <a:latin typeface="Times New Roman" panose="02020603050405020304" pitchFamily="18" charset="0"/>
                <a:cs typeface="Times New Roman" panose="02020603050405020304" pitchFamily="18" charset="0"/>
              </a:rPr>
              <a:t>Write enable to 0</a:t>
            </a:r>
          </a:p>
          <a:p>
            <a:r>
              <a:rPr lang="en-US" sz="1000" dirty="0" err="1">
                <a:latin typeface="Times New Roman" panose="02020603050405020304" pitchFamily="18" charset="0"/>
                <a:cs typeface="Times New Roman" panose="02020603050405020304" pitchFamily="18" charset="0"/>
              </a:rPr>
              <a:t>Csz</a:t>
            </a:r>
            <a:r>
              <a:rPr lang="en-US" sz="1000" dirty="0">
                <a:latin typeface="Times New Roman" panose="02020603050405020304" pitchFamily="18" charset="0"/>
                <a:cs typeface="Times New Roman" panose="02020603050405020304" pitchFamily="18" charset="0"/>
              </a:rPr>
              <a:t> as high</a:t>
            </a:r>
          </a:p>
        </p:txBody>
      </p:sp>
      <p:sp>
        <p:nvSpPr>
          <p:cNvPr id="43" name="TextBox 42">
            <a:extLst>
              <a:ext uri="{FF2B5EF4-FFF2-40B4-BE49-F238E27FC236}">
                <a16:creationId xmlns:a16="http://schemas.microsoft.com/office/drawing/2014/main" id="{7E66DCD8-4991-20EF-5F3D-45B192DF58DD}"/>
              </a:ext>
            </a:extLst>
          </p:cNvPr>
          <p:cNvSpPr txBox="1"/>
          <p:nvPr/>
        </p:nvSpPr>
        <p:spPr>
          <a:xfrm>
            <a:off x="3286702" y="1271338"/>
            <a:ext cx="1778051" cy="1015663"/>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there is  interrupt </a:t>
            </a:r>
          </a:p>
          <a:p>
            <a:r>
              <a:rPr lang="en-US" sz="1000" dirty="0">
                <a:latin typeface="Times New Roman" panose="02020603050405020304" pitchFamily="18" charset="0"/>
                <a:cs typeface="Times New Roman" panose="02020603050405020304" pitchFamily="18" charset="0"/>
              </a:rPr>
              <a:t>Update the state to transmit </a:t>
            </a:r>
            <a:r>
              <a:rPr lang="en-US" sz="1000" dirty="0" err="1">
                <a:latin typeface="Times New Roman" panose="02020603050405020304" pitchFamily="18" charset="0"/>
                <a:cs typeface="Times New Roman" panose="02020603050405020304" pitchFamily="18" charset="0"/>
              </a:rPr>
              <a:t>spi</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Count to 40</a:t>
            </a:r>
          </a:p>
          <a:p>
            <a:r>
              <a:rPr lang="en-US" sz="1000" dirty="0" err="1">
                <a:latin typeface="Times New Roman" panose="02020603050405020304" pitchFamily="18" charset="0"/>
                <a:cs typeface="Times New Roman" panose="02020603050405020304" pitchFamily="18" charset="0"/>
              </a:rPr>
              <a:t>Spiword</a:t>
            </a:r>
            <a:r>
              <a:rPr lang="en-US" sz="1000" dirty="0">
                <a:latin typeface="Times New Roman" panose="02020603050405020304" pitchFamily="18" charset="0"/>
                <a:cs typeface="Times New Roman" panose="02020603050405020304" pitchFamily="18" charset="0"/>
              </a:rPr>
              <a:t> to address and data</a:t>
            </a:r>
          </a:p>
          <a:p>
            <a:r>
              <a:rPr lang="en-US" sz="1000" dirty="0">
                <a:latin typeface="Times New Roman" panose="02020603050405020304" pitchFamily="18" charset="0"/>
                <a:cs typeface="Times New Roman" panose="02020603050405020304" pitchFamily="18" charset="0"/>
              </a:rPr>
              <a:t>Start </a:t>
            </a:r>
            <a:r>
              <a:rPr lang="en-US" sz="1000" dirty="0" err="1">
                <a:latin typeface="Times New Roman" panose="02020603050405020304" pitchFamily="18" charset="0"/>
                <a:cs typeface="Times New Roman" panose="02020603050405020304" pitchFamily="18" charset="0"/>
              </a:rPr>
              <a:t>sdoutword</a:t>
            </a:r>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479E121D-0113-662F-91E4-77A813A63133}"/>
              </a:ext>
            </a:extLst>
          </p:cNvPr>
          <p:cNvSpPr txBox="1"/>
          <p:nvPr/>
        </p:nvSpPr>
        <p:spPr>
          <a:xfrm>
            <a:off x="3193568" y="3443411"/>
            <a:ext cx="1947969" cy="116955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the count is 0 </a:t>
            </a:r>
          </a:p>
          <a:p>
            <a:r>
              <a:rPr lang="en-US" sz="1000" dirty="0">
                <a:latin typeface="Times New Roman" panose="02020603050405020304" pitchFamily="18" charset="0"/>
                <a:cs typeface="Times New Roman" panose="02020603050405020304" pitchFamily="18" charset="0"/>
              </a:rPr>
              <a:t>Update the state to </a:t>
            </a:r>
            <a:r>
              <a:rPr lang="en-US" sz="1000" dirty="0" err="1">
                <a:latin typeface="Times New Roman" panose="02020603050405020304" pitchFamily="18" charset="0"/>
                <a:cs typeface="Times New Roman" panose="02020603050405020304" pitchFamily="18" charset="0"/>
              </a:rPr>
              <a:t>waitforinterupt</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Make CSZ </a:t>
            </a:r>
            <a:r>
              <a:rPr lang="en-US" sz="1000" dirty="0" err="1">
                <a:latin typeface="Times New Roman" panose="02020603050405020304" pitchFamily="18" charset="0"/>
                <a:cs typeface="Times New Roman" panose="02020603050405020304" pitchFamily="18" charset="0"/>
              </a:rPr>
              <a:t>hiigh</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Count to 40</a:t>
            </a:r>
          </a:p>
          <a:p>
            <a:r>
              <a:rPr lang="en-US" sz="1000" dirty="0">
                <a:latin typeface="Times New Roman" panose="02020603050405020304" pitchFamily="18" charset="0"/>
                <a:cs typeface="Times New Roman" panose="02020603050405020304" pitchFamily="18" charset="0"/>
              </a:rPr>
              <a:t>Update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from internal</a:t>
            </a:r>
          </a:p>
          <a:p>
            <a:r>
              <a:rPr lang="en-US" sz="1000" dirty="0">
                <a:latin typeface="Times New Roman" panose="02020603050405020304" pitchFamily="18" charset="0"/>
                <a:cs typeface="Times New Roman" panose="02020603050405020304" pitchFamily="18" charset="0"/>
              </a:rPr>
              <a:t>Keep write enable = 1</a:t>
            </a:r>
          </a:p>
          <a:p>
            <a:endParaRPr lang="en-US" sz="10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6EF55139-A66D-1EAA-9765-00E7F24CD77E}"/>
              </a:ext>
            </a:extLst>
          </p:cNvPr>
          <p:cNvSpPr txBox="1"/>
          <p:nvPr/>
        </p:nvSpPr>
        <p:spPr>
          <a:xfrm>
            <a:off x="7347379" y="2427748"/>
            <a:ext cx="1808508" cy="1477328"/>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count is non zero </a:t>
            </a:r>
          </a:p>
          <a:p>
            <a:r>
              <a:rPr lang="en-US" sz="1000" dirty="0">
                <a:latin typeface="Times New Roman" panose="02020603050405020304" pitchFamily="18" charset="0"/>
                <a:cs typeface="Times New Roman" panose="02020603050405020304" pitchFamily="18" charset="0"/>
              </a:rPr>
              <a:t>Make </a:t>
            </a:r>
            <a:r>
              <a:rPr lang="en-US" sz="1000" dirty="0" err="1">
                <a:latin typeface="Times New Roman" panose="02020603050405020304" pitchFamily="18" charset="0"/>
                <a:cs typeface="Times New Roman" panose="02020603050405020304" pitchFamily="18" charset="0"/>
              </a:rPr>
              <a:t>csz</a:t>
            </a:r>
            <a:r>
              <a:rPr lang="en-US" sz="1000" dirty="0">
                <a:latin typeface="Times New Roman" panose="02020603050405020304" pitchFamily="18" charset="0"/>
                <a:cs typeface="Times New Roman" panose="02020603050405020304" pitchFamily="18" charset="0"/>
              </a:rPr>
              <a:t> low</a:t>
            </a:r>
          </a:p>
          <a:p>
            <a:r>
              <a:rPr lang="en-US" sz="1000" dirty="0">
                <a:latin typeface="Times New Roman" panose="02020603050405020304" pitchFamily="18" charset="0"/>
                <a:cs typeface="Times New Roman" panose="02020603050405020304" pitchFamily="18" charset="0"/>
              </a:rPr>
              <a:t>Make </a:t>
            </a:r>
            <a:r>
              <a:rPr lang="en-US" sz="1000" dirty="0" err="1">
                <a:latin typeface="Times New Roman" panose="02020603050405020304" pitchFamily="18" charset="0"/>
                <a:cs typeface="Times New Roman" panose="02020603050405020304" pitchFamily="18" charset="0"/>
              </a:rPr>
              <a:t>Sclk</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clk</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Use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as shift register </a:t>
            </a:r>
          </a:p>
          <a:p>
            <a:r>
              <a:rPr lang="en-US" sz="1000" dirty="0">
                <a:latin typeface="Times New Roman" panose="02020603050405020304" pitchFamily="18" charset="0"/>
                <a:cs typeface="Times New Roman" panose="02020603050405020304" pitchFamily="18" charset="0"/>
              </a:rPr>
              <a:t>Pad </a:t>
            </a:r>
            <a:r>
              <a:rPr lang="en-US" sz="1000" dirty="0" err="1">
                <a:latin typeface="Times New Roman" panose="02020603050405020304" pitchFamily="18" charset="0"/>
                <a:cs typeface="Times New Roman" panose="02020603050405020304" pitchFamily="18" charset="0"/>
              </a:rPr>
              <a:t>sdout</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Send </a:t>
            </a:r>
            <a:r>
              <a:rPr lang="en-US" sz="1000" dirty="0" err="1">
                <a:latin typeface="Times New Roman" panose="02020603050405020304" pitchFamily="18" charset="0"/>
                <a:cs typeface="Times New Roman" panose="02020603050405020304" pitchFamily="18" charset="0"/>
              </a:rPr>
              <a:t>sdata</a:t>
            </a:r>
            <a:r>
              <a:rPr lang="en-US" sz="1000" dirty="0">
                <a:latin typeface="Times New Roman" panose="02020603050405020304" pitchFamily="18" charset="0"/>
                <a:cs typeface="Times New Roman" panose="02020603050405020304" pitchFamily="18" charset="0"/>
              </a:rPr>
              <a:t> from shift register </a:t>
            </a:r>
          </a:p>
          <a:p>
            <a:r>
              <a:rPr lang="en-US" sz="1000" dirty="0" err="1">
                <a:latin typeface="Times New Roman" panose="02020603050405020304" pitchFamily="18" charset="0"/>
                <a:cs typeface="Times New Roman" panose="02020603050405020304" pitchFamily="18" charset="0"/>
              </a:rPr>
              <a:t>Spiword</a:t>
            </a:r>
            <a:endParaRPr lang="en-US" sz="1000" dirty="0">
              <a:latin typeface="Times New Roman" panose="02020603050405020304" pitchFamily="18" charset="0"/>
              <a:cs typeface="Times New Roman" panose="02020603050405020304" pitchFamily="18" charset="0"/>
            </a:endParaRPr>
          </a:p>
          <a:p>
            <a:r>
              <a:rPr lang="en-US" sz="1000" dirty="0" err="1">
                <a:latin typeface="Times New Roman" panose="02020603050405020304" pitchFamily="18" charset="0"/>
                <a:cs typeface="Times New Roman" panose="02020603050405020304" pitchFamily="18" charset="0"/>
              </a:rPr>
              <a:t>Couunt</a:t>
            </a:r>
            <a:r>
              <a:rPr lang="en-US" sz="1000" dirty="0">
                <a:latin typeface="Times New Roman" panose="02020603050405020304" pitchFamily="18" charset="0"/>
                <a:cs typeface="Times New Roman" panose="02020603050405020304" pitchFamily="18" charset="0"/>
              </a:rPr>
              <a:t>=count-1</a:t>
            </a: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2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DEC8-ABD3-B145-55AF-7AAB0E1DA01E}"/>
              </a:ext>
            </a:extLst>
          </p:cNvPr>
          <p:cNvSpPr>
            <a:spLocks noGrp="1"/>
          </p:cNvSpPr>
          <p:nvPr>
            <p:ph type="title"/>
          </p:nvPr>
        </p:nvSpPr>
        <p:spPr>
          <a:xfrm>
            <a:off x="231775" y="107163"/>
            <a:ext cx="8458200" cy="610791"/>
          </a:xfrm>
        </p:spPr>
        <p:txBody>
          <a:bodyPr wrap="square" anchor="ctr">
            <a:normAutofit/>
          </a:bodyPr>
          <a:lstStyle/>
          <a:p>
            <a:r>
              <a:rPr lang="en-US"/>
              <a:t>Problems with SPI lines with Delay</a:t>
            </a:r>
          </a:p>
        </p:txBody>
      </p:sp>
      <p:sp>
        <p:nvSpPr>
          <p:cNvPr id="3" name="Content Placeholder 2">
            <a:extLst>
              <a:ext uri="{FF2B5EF4-FFF2-40B4-BE49-F238E27FC236}">
                <a16:creationId xmlns:a16="http://schemas.microsoft.com/office/drawing/2014/main" id="{6B08279C-0CF2-D7BC-D305-BA02A92847DF}"/>
              </a:ext>
            </a:extLst>
          </p:cNvPr>
          <p:cNvSpPr>
            <a:spLocks noGrp="1"/>
          </p:cNvSpPr>
          <p:nvPr>
            <p:ph sz="half" idx="1"/>
          </p:nvPr>
        </p:nvSpPr>
        <p:spPr>
          <a:xfrm>
            <a:off x="333375" y="889398"/>
            <a:ext cx="4157663" cy="3519488"/>
          </a:xfrm>
        </p:spPr>
        <p:txBody>
          <a:bodyPr wrap="square" anchor="t">
            <a:normAutofit/>
          </a:bodyPr>
          <a:lstStyle/>
          <a:p>
            <a:r>
              <a:rPr lang="en-US" dirty="0"/>
              <a:t>We know there may be issues regarding delays from AFE the data may be reached late to the SPI line so we take care of these 4 challenges in the SPI communication. The 4 adjustments are given below</a:t>
            </a:r>
          </a:p>
          <a:p>
            <a:endParaRPr lang="en-US" dirty="0"/>
          </a:p>
        </p:txBody>
      </p:sp>
      <p:pic>
        <p:nvPicPr>
          <p:cNvPr id="5" name="Content Placeholder 5">
            <a:extLst>
              <a:ext uri="{FF2B5EF4-FFF2-40B4-BE49-F238E27FC236}">
                <a16:creationId xmlns:a16="http://schemas.microsoft.com/office/drawing/2014/main" id="{F5E1472F-8471-BFC5-07BC-4EE5B68C8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43438" y="1956198"/>
            <a:ext cx="4157662" cy="1385887"/>
          </a:xfrm>
          <a:prstGeom prst="rect">
            <a:avLst/>
          </a:prstGeom>
          <a:noFill/>
          <a:ln w="9525" algn="ctr">
            <a:noFill/>
            <a:miter lim="800000"/>
            <a:headEnd/>
            <a:tailEnd/>
          </a:ln>
        </p:spPr>
      </p:pic>
      <p:sp>
        <p:nvSpPr>
          <p:cNvPr id="4" name="Slide Number Placeholder 3">
            <a:extLst>
              <a:ext uri="{FF2B5EF4-FFF2-40B4-BE49-F238E27FC236}">
                <a16:creationId xmlns:a16="http://schemas.microsoft.com/office/drawing/2014/main" id="{C809952E-B60A-1971-9635-AFDFE2DE0A5E}"/>
              </a:ext>
            </a:extLst>
          </p:cNvPr>
          <p:cNvSpPr>
            <a:spLocks noGrp="1"/>
          </p:cNvSpPr>
          <p:nvPr>
            <p:ph type="sldNum" sz="quarter" idx="10"/>
          </p:nvPr>
        </p:nvSpPr>
        <p:spPr>
          <a:xfrm>
            <a:off x="6667503" y="4442792"/>
            <a:ext cx="2133600" cy="154782"/>
          </a:xfrm>
        </p:spPr>
        <p:txBody>
          <a:bodyPr wrap="square" anchor="t">
            <a:normAutofit/>
          </a:bodyPr>
          <a:lstStyle/>
          <a:p>
            <a:pPr>
              <a:lnSpc>
                <a:spcPct val="90000"/>
              </a:lnSpc>
              <a:spcAft>
                <a:spcPts val="600"/>
              </a:spcAft>
              <a:defRPr/>
            </a:pPr>
            <a:fld id="{2B97888F-6AF7-4263-B69D-592D8C33BAC7}" type="slidenum">
              <a:rPr lang="en-US" sz="500" smtClean="0"/>
              <a:pPr>
                <a:lnSpc>
                  <a:spcPct val="90000"/>
                </a:lnSpc>
                <a:spcAft>
                  <a:spcPts val="600"/>
                </a:spcAft>
                <a:defRPr/>
              </a:pPr>
              <a:t>12</a:t>
            </a:fld>
            <a:endParaRPr lang="en-US" sz="500"/>
          </a:p>
        </p:txBody>
      </p:sp>
    </p:spTree>
    <p:extLst>
      <p:ext uri="{BB962C8B-B14F-4D97-AF65-F5344CB8AC3E}">
        <p14:creationId xmlns:p14="http://schemas.microsoft.com/office/powerpoint/2010/main" val="25236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6AC9-6394-949C-75F9-C2B7DEBE9F8D}"/>
              </a:ext>
            </a:extLst>
          </p:cNvPr>
          <p:cNvSpPr>
            <a:spLocks noGrp="1"/>
          </p:cNvSpPr>
          <p:nvPr>
            <p:ph type="title"/>
          </p:nvPr>
        </p:nvSpPr>
        <p:spPr/>
        <p:txBody>
          <a:bodyPr/>
          <a:lstStyle/>
          <a:p>
            <a:r>
              <a:rPr lang="en-US" dirty="0"/>
              <a:t>REG SPI State machine with delay adjustments</a:t>
            </a:r>
          </a:p>
        </p:txBody>
      </p:sp>
      <p:sp>
        <p:nvSpPr>
          <p:cNvPr id="3" name="Content Placeholder 2">
            <a:extLst>
              <a:ext uri="{FF2B5EF4-FFF2-40B4-BE49-F238E27FC236}">
                <a16:creationId xmlns:a16="http://schemas.microsoft.com/office/drawing/2014/main" id="{63185998-ED4B-669E-61A9-32CCB2B5B606}"/>
              </a:ext>
            </a:extLst>
          </p:cNvPr>
          <p:cNvSpPr>
            <a:spLocks noGrp="1"/>
          </p:cNvSpPr>
          <p:nvPr>
            <p:ph idx="1"/>
          </p:nvPr>
        </p:nvSpPr>
        <p:spPr/>
        <p:txBody>
          <a:bodyPr/>
          <a:lstStyle/>
          <a:p>
            <a:r>
              <a:rPr lang="en-US" dirty="0"/>
              <a:t>We implemented a REG SPI with Reg </a:t>
            </a:r>
            <a:r>
              <a:rPr lang="en-US" dirty="0" err="1"/>
              <a:t>spi</a:t>
            </a:r>
            <a:r>
              <a:rPr lang="en-US" dirty="0"/>
              <a:t> mode using below state machine</a:t>
            </a:r>
          </a:p>
        </p:txBody>
      </p:sp>
      <p:sp>
        <p:nvSpPr>
          <p:cNvPr id="4" name="Slide Number Placeholder 3">
            <a:extLst>
              <a:ext uri="{FF2B5EF4-FFF2-40B4-BE49-F238E27FC236}">
                <a16:creationId xmlns:a16="http://schemas.microsoft.com/office/drawing/2014/main" id="{ABBC19D0-8A3E-A1CD-3CF1-875972E3599A}"/>
              </a:ext>
            </a:extLst>
          </p:cNvPr>
          <p:cNvSpPr>
            <a:spLocks noGrp="1"/>
          </p:cNvSpPr>
          <p:nvPr>
            <p:ph type="sldNum" sz="quarter" idx="10"/>
          </p:nvPr>
        </p:nvSpPr>
        <p:spPr/>
        <p:txBody>
          <a:bodyPr/>
          <a:lstStyle/>
          <a:p>
            <a:pPr>
              <a:defRPr/>
            </a:pPr>
            <a:fld id="{2B97888F-6AF7-4263-B69D-592D8C33BAC7}" type="slidenum">
              <a:rPr lang="en-US" smtClean="0"/>
              <a:pPr>
                <a:defRPr/>
              </a:pPr>
              <a:t>13</a:t>
            </a:fld>
            <a:endParaRPr lang="en-US"/>
          </a:p>
        </p:txBody>
      </p:sp>
      <p:sp>
        <p:nvSpPr>
          <p:cNvPr id="5" name="Oval 4">
            <a:extLst>
              <a:ext uri="{FF2B5EF4-FFF2-40B4-BE49-F238E27FC236}">
                <a16:creationId xmlns:a16="http://schemas.microsoft.com/office/drawing/2014/main" id="{761343ED-9D26-F941-F2BE-16FAF8751BCE}"/>
              </a:ext>
            </a:extLst>
          </p:cNvPr>
          <p:cNvSpPr/>
          <p:nvPr/>
        </p:nvSpPr>
        <p:spPr>
          <a:xfrm>
            <a:off x="1498597" y="2225357"/>
            <a:ext cx="1286934" cy="1193802"/>
          </a:xfrm>
          <a:prstGeom prst="ellipse">
            <a:avLst/>
          </a:prstGeom>
          <a:solidFill>
            <a:schemeClr val="accent3">
              <a:lumMod val="75000"/>
            </a:schemeClr>
          </a:solidFill>
          <a:ln>
            <a:solidFill>
              <a:schemeClr val="tx1"/>
            </a:solidFill>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WaitForInterupt</a:t>
            </a:r>
            <a:endParaRPr lang="en-US" dirty="0"/>
          </a:p>
        </p:txBody>
      </p:sp>
      <p:sp>
        <p:nvSpPr>
          <p:cNvPr id="6" name="Oval 5">
            <a:extLst>
              <a:ext uri="{FF2B5EF4-FFF2-40B4-BE49-F238E27FC236}">
                <a16:creationId xmlns:a16="http://schemas.microsoft.com/office/drawing/2014/main" id="{9ACD8E1C-48DF-F221-5489-5F803A173A38}"/>
              </a:ext>
            </a:extLst>
          </p:cNvPr>
          <p:cNvSpPr/>
          <p:nvPr/>
        </p:nvSpPr>
        <p:spPr>
          <a:xfrm>
            <a:off x="5892802" y="2225357"/>
            <a:ext cx="1286934" cy="1193802"/>
          </a:xfrm>
          <a:prstGeom prst="ellipse">
            <a:avLst/>
          </a:prstGeom>
          <a:solidFill>
            <a:schemeClr val="accent3">
              <a:lumMod val="75000"/>
            </a:schemeClr>
          </a:solidFill>
          <a:ln>
            <a:solidFill>
              <a:schemeClr val="tx1"/>
            </a:solidFill>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TransmitSPI</a:t>
            </a:r>
            <a:endParaRPr lang="en-US" dirty="0"/>
          </a:p>
        </p:txBody>
      </p:sp>
      <p:cxnSp>
        <p:nvCxnSpPr>
          <p:cNvPr id="16" name="Curved Connector 15">
            <a:extLst>
              <a:ext uri="{FF2B5EF4-FFF2-40B4-BE49-F238E27FC236}">
                <a16:creationId xmlns:a16="http://schemas.microsoft.com/office/drawing/2014/main" id="{AF7ACA18-FA10-E86F-A6DE-C7C687A74243}"/>
              </a:ext>
            </a:extLst>
          </p:cNvPr>
          <p:cNvCxnSpPr>
            <a:stCxn id="5" idx="1"/>
            <a:endCxn id="5" idx="3"/>
          </p:cNvCxnSpPr>
          <p:nvPr/>
        </p:nvCxnSpPr>
        <p:spPr>
          <a:xfrm rot="16200000" flipH="1">
            <a:off x="1264991" y="2822258"/>
            <a:ext cx="844146" cy="12700"/>
          </a:xfrm>
          <a:prstGeom prst="curvedConnector5">
            <a:avLst>
              <a:gd name="adj1" fmla="val 1003"/>
              <a:gd name="adj2" fmla="val -4916008"/>
              <a:gd name="adj3" fmla="val 101003"/>
            </a:avLst>
          </a:prstGeom>
          <a:ln>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19" name="Curved Connector 18">
            <a:extLst>
              <a:ext uri="{FF2B5EF4-FFF2-40B4-BE49-F238E27FC236}">
                <a16:creationId xmlns:a16="http://schemas.microsoft.com/office/drawing/2014/main" id="{62942251-253A-8662-DEF0-058741B2ADD3}"/>
              </a:ext>
            </a:extLst>
          </p:cNvPr>
          <p:cNvCxnSpPr>
            <a:stCxn id="6" idx="5"/>
            <a:endCxn id="6" idx="7"/>
          </p:cNvCxnSpPr>
          <p:nvPr/>
        </p:nvCxnSpPr>
        <p:spPr>
          <a:xfrm rot="5400000" flipH="1">
            <a:off x="6569196" y="2822258"/>
            <a:ext cx="844146" cy="12700"/>
          </a:xfrm>
          <a:prstGeom prst="curvedConnector5">
            <a:avLst>
              <a:gd name="adj1" fmla="val -1003"/>
              <a:gd name="adj2" fmla="val -5516008"/>
              <a:gd name="adj3" fmla="val 105015"/>
            </a:avLst>
          </a:prstGeom>
          <a:ln>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22" name="Curved Connector 21">
            <a:extLst>
              <a:ext uri="{FF2B5EF4-FFF2-40B4-BE49-F238E27FC236}">
                <a16:creationId xmlns:a16="http://schemas.microsoft.com/office/drawing/2014/main" id="{B18E92A2-8472-C469-84C0-D0C51C37E370}"/>
              </a:ext>
            </a:extLst>
          </p:cNvPr>
          <p:cNvCxnSpPr>
            <a:stCxn id="6" idx="4"/>
            <a:endCxn id="5" idx="4"/>
          </p:cNvCxnSpPr>
          <p:nvPr/>
        </p:nvCxnSpPr>
        <p:spPr>
          <a:xfrm rot="5400000">
            <a:off x="4339167" y="1222057"/>
            <a:ext cx="12700" cy="4394205"/>
          </a:xfrm>
          <a:prstGeom prst="curvedConnector3">
            <a:avLst>
              <a:gd name="adj1" fmla="val 1800000"/>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Curved Connector 24">
            <a:extLst>
              <a:ext uri="{FF2B5EF4-FFF2-40B4-BE49-F238E27FC236}">
                <a16:creationId xmlns:a16="http://schemas.microsoft.com/office/drawing/2014/main" id="{5237079A-9B3B-9A53-87A6-021668BBF7DE}"/>
              </a:ext>
            </a:extLst>
          </p:cNvPr>
          <p:cNvCxnSpPr>
            <a:stCxn id="5" idx="0"/>
            <a:endCxn id="6" idx="0"/>
          </p:cNvCxnSpPr>
          <p:nvPr/>
        </p:nvCxnSpPr>
        <p:spPr>
          <a:xfrm rot="5400000" flipH="1" flipV="1">
            <a:off x="4339166" y="28255"/>
            <a:ext cx="12700" cy="4394205"/>
          </a:xfrm>
          <a:prstGeom prst="curvedConnector3">
            <a:avLst>
              <a:gd name="adj1" fmla="val 1800000"/>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414EE472-91BE-6C5E-C631-72BB86806015}"/>
              </a:ext>
            </a:extLst>
          </p:cNvPr>
          <p:cNvSpPr txBox="1"/>
          <p:nvPr/>
        </p:nvSpPr>
        <p:spPr>
          <a:xfrm>
            <a:off x="18570" y="2371695"/>
            <a:ext cx="1345240" cy="116955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there is no interrupt </a:t>
            </a:r>
          </a:p>
          <a:p>
            <a:r>
              <a:rPr lang="en-US" sz="1000" dirty="0">
                <a:latin typeface="Times New Roman" panose="02020603050405020304" pitchFamily="18" charset="0"/>
                <a:cs typeface="Times New Roman" panose="02020603050405020304" pitchFamily="18" charset="0"/>
              </a:rPr>
              <a:t>Keep state as same</a:t>
            </a:r>
          </a:p>
          <a:p>
            <a:r>
              <a:rPr lang="en-US" sz="1000" dirty="0">
                <a:latin typeface="Times New Roman" panose="02020603050405020304" pitchFamily="18" charset="0"/>
                <a:cs typeface="Times New Roman" panose="02020603050405020304" pitchFamily="18" charset="0"/>
              </a:rPr>
              <a:t>Update count to 40 </a:t>
            </a:r>
          </a:p>
          <a:p>
            <a:r>
              <a:rPr lang="en-US" sz="1000" dirty="0" err="1">
                <a:latin typeface="Times New Roman" panose="02020603050405020304" pitchFamily="18" charset="0"/>
                <a:cs typeface="Times New Roman" panose="02020603050405020304" pitchFamily="18" charset="0"/>
              </a:rPr>
              <a:t>Msb</a:t>
            </a:r>
            <a:r>
              <a:rPr lang="en-US" sz="1000" dirty="0">
                <a:latin typeface="Times New Roman" panose="02020603050405020304" pitchFamily="18" charset="0"/>
                <a:cs typeface="Times New Roman" panose="02020603050405020304" pitchFamily="18" charset="0"/>
              </a:rPr>
              <a:t> bit to 39</a:t>
            </a:r>
          </a:p>
          <a:p>
            <a:r>
              <a:rPr lang="en-US" sz="1000" dirty="0">
                <a:latin typeface="Times New Roman" panose="02020603050405020304" pitchFamily="18" charset="0"/>
                <a:cs typeface="Times New Roman" panose="02020603050405020304" pitchFamily="18" charset="0"/>
              </a:rPr>
              <a:t>Write enable to 0</a:t>
            </a:r>
          </a:p>
          <a:p>
            <a:r>
              <a:rPr lang="en-US" sz="1000" dirty="0" err="1">
                <a:latin typeface="Times New Roman" panose="02020603050405020304" pitchFamily="18" charset="0"/>
                <a:cs typeface="Times New Roman" panose="02020603050405020304" pitchFamily="18" charset="0"/>
              </a:rPr>
              <a:t>Csz</a:t>
            </a:r>
            <a:r>
              <a:rPr lang="en-US" sz="1000" dirty="0">
                <a:latin typeface="Times New Roman" panose="02020603050405020304" pitchFamily="18" charset="0"/>
                <a:cs typeface="Times New Roman" panose="02020603050405020304" pitchFamily="18" charset="0"/>
              </a:rPr>
              <a:t> as high</a:t>
            </a:r>
          </a:p>
          <a:p>
            <a:r>
              <a:rPr lang="en-US" sz="1000" dirty="0">
                <a:latin typeface="Times New Roman" panose="02020603050405020304" pitchFamily="18" charset="0"/>
                <a:cs typeface="Times New Roman" panose="02020603050405020304" pitchFamily="18" charset="0"/>
              </a:rPr>
              <a:t>No delay required</a:t>
            </a:r>
          </a:p>
        </p:txBody>
      </p:sp>
      <p:sp>
        <p:nvSpPr>
          <p:cNvPr id="43" name="TextBox 42">
            <a:extLst>
              <a:ext uri="{FF2B5EF4-FFF2-40B4-BE49-F238E27FC236}">
                <a16:creationId xmlns:a16="http://schemas.microsoft.com/office/drawing/2014/main" id="{7E66DCD8-4991-20EF-5F3D-45B192DF58DD}"/>
              </a:ext>
            </a:extLst>
          </p:cNvPr>
          <p:cNvSpPr txBox="1"/>
          <p:nvPr/>
        </p:nvSpPr>
        <p:spPr>
          <a:xfrm>
            <a:off x="3286702" y="1271338"/>
            <a:ext cx="2217274" cy="1477328"/>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there is  interrupt </a:t>
            </a:r>
          </a:p>
          <a:p>
            <a:r>
              <a:rPr lang="en-US" sz="1000" dirty="0">
                <a:latin typeface="Times New Roman" panose="02020603050405020304" pitchFamily="18" charset="0"/>
                <a:cs typeface="Times New Roman" panose="02020603050405020304" pitchFamily="18" charset="0"/>
              </a:rPr>
              <a:t>Update the state to transmit </a:t>
            </a:r>
            <a:r>
              <a:rPr lang="en-US" sz="1000" dirty="0" err="1">
                <a:latin typeface="Times New Roman" panose="02020603050405020304" pitchFamily="18" charset="0"/>
                <a:cs typeface="Times New Roman" panose="02020603050405020304" pitchFamily="18" charset="0"/>
              </a:rPr>
              <a:t>spi</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Count to 40</a:t>
            </a:r>
          </a:p>
          <a:p>
            <a:r>
              <a:rPr lang="en-US" sz="1000" dirty="0" err="1">
                <a:latin typeface="Times New Roman" panose="02020603050405020304" pitchFamily="18" charset="0"/>
                <a:cs typeface="Times New Roman" panose="02020603050405020304" pitchFamily="18" charset="0"/>
              </a:rPr>
              <a:t>Spiword</a:t>
            </a:r>
            <a:r>
              <a:rPr lang="en-US" sz="1000" dirty="0">
                <a:latin typeface="Times New Roman" panose="02020603050405020304" pitchFamily="18" charset="0"/>
                <a:cs typeface="Times New Roman" panose="02020603050405020304" pitchFamily="18" charset="0"/>
              </a:rPr>
              <a:t> to address and data</a:t>
            </a:r>
          </a:p>
          <a:p>
            <a:r>
              <a:rPr lang="en-US" sz="1000" dirty="0">
                <a:latin typeface="Times New Roman" panose="02020603050405020304" pitchFamily="18" charset="0"/>
                <a:cs typeface="Times New Roman" panose="02020603050405020304" pitchFamily="18" charset="0"/>
              </a:rPr>
              <a:t>Start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for delay case 3 and 4</a:t>
            </a:r>
          </a:p>
          <a:p>
            <a:r>
              <a:rPr lang="en-US" sz="1000" dirty="0">
                <a:latin typeface="Times New Roman" panose="02020603050405020304" pitchFamily="18" charset="0"/>
                <a:cs typeface="Times New Roman" panose="02020603050405020304" pitchFamily="18" charset="0"/>
              </a:rPr>
              <a:t>Add statedly but make </a:t>
            </a:r>
            <a:r>
              <a:rPr lang="en-US" sz="1000" dirty="0" err="1">
                <a:latin typeface="Times New Roman" panose="02020603050405020304" pitchFamily="18" charset="0"/>
                <a:cs typeface="Times New Roman" panose="02020603050405020304" pitchFamily="18" charset="0"/>
              </a:rPr>
              <a:t>csz</a:t>
            </a:r>
            <a:r>
              <a:rPr lang="en-US" sz="1000" dirty="0">
                <a:latin typeface="Times New Roman" panose="02020603050405020304" pitchFamily="18" charset="0"/>
                <a:cs typeface="Times New Roman" panose="02020603050405020304" pitchFamily="18" charset="0"/>
              </a:rPr>
              <a:t> low soon so </a:t>
            </a:r>
          </a:p>
          <a:p>
            <a:r>
              <a:rPr lang="en-US" sz="1000" dirty="0">
                <a:latin typeface="Times New Roman" panose="02020603050405020304" pitchFamily="18" charset="0"/>
                <a:cs typeface="Times New Roman" panose="02020603050405020304" pitchFamily="18" charset="0"/>
              </a:rPr>
              <a:t>That </a:t>
            </a:r>
            <a:r>
              <a:rPr lang="en-US" sz="1000" dirty="0" err="1">
                <a:latin typeface="Times New Roman" panose="02020603050405020304" pitchFamily="18" charset="0"/>
                <a:cs typeface="Times New Roman" panose="02020603050405020304" pitchFamily="18" charset="0"/>
              </a:rPr>
              <a:t>afe</a:t>
            </a:r>
            <a:r>
              <a:rPr lang="en-US" sz="1000" dirty="0">
                <a:latin typeface="Times New Roman" panose="02020603050405020304" pitchFamily="18" charset="0"/>
                <a:cs typeface="Times New Roman" panose="02020603050405020304" pitchFamily="18" charset="0"/>
              </a:rPr>
              <a:t> starts </a:t>
            </a:r>
            <a:r>
              <a:rPr lang="en-US" sz="1000" dirty="0" err="1">
                <a:latin typeface="Times New Roman" panose="02020603050405020304" pitchFamily="18" charset="0"/>
                <a:cs typeface="Times New Roman" panose="02020603050405020304" pitchFamily="18" charset="0"/>
              </a:rPr>
              <a:t>sendig</a:t>
            </a:r>
            <a:r>
              <a:rPr lang="en-US" sz="1000" dirty="0">
                <a:latin typeface="Times New Roman" panose="02020603050405020304" pitchFamily="18" charset="0"/>
                <a:cs typeface="Times New Roman" panose="02020603050405020304" pitchFamily="18" charset="0"/>
              </a:rPr>
              <a:t> data.</a:t>
            </a: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479E121D-0113-662F-91E4-77A813A63133}"/>
              </a:ext>
            </a:extLst>
          </p:cNvPr>
          <p:cNvSpPr txBox="1"/>
          <p:nvPr/>
        </p:nvSpPr>
        <p:spPr>
          <a:xfrm>
            <a:off x="3193568" y="3443411"/>
            <a:ext cx="1947969" cy="1323439"/>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the count is 0 </a:t>
            </a:r>
          </a:p>
          <a:p>
            <a:r>
              <a:rPr lang="en-US" sz="1000" dirty="0">
                <a:latin typeface="Times New Roman" panose="02020603050405020304" pitchFamily="18" charset="0"/>
                <a:cs typeface="Times New Roman" panose="02020603050405020304" pitchFamily="18" charset="0"/>
              </a:rPr>
              <a:t>Update the state to </a:t>
            </a:r>
            <a:r>
              <a:rPr lang="en-US" sz="1000" dirty="0" err="1">
                <a:latin typeface="Times New Roman" panose="02020603050405020304" pitchFamily="18" charset="0"/>
                <a:cs typeface="Times New Roman" panose="02020603050405020304" pitchFamily="18" charset="0"/>
              </a:rPr>
              <a:t>waitforinterupt</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Make CSZ </a:t>
            </a:r>
            <a:r>
              <a:rPr lang="en-US" sz="1000" dirty="0" err="1">
                <a:latin typeface="Times New Roman" panose="02020603050405020304" pitchFamily="18" charset="0"/>
                <a:cs typeface="Times New Roman" panose="02020603050405020304" pitchFamily="18" charset="0"/>
              </a:rPr>
              <a:t>hiigh</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Count to 40</a:t>
            </a:r>
          </a:p>
          <a:p>
            <a:r>
              <a:rPr lang="en-US" sz="1000" dirty="0">
                <a:latin typeface="Times New Roman" panose="02020603050405020304" pitchFamily="18" charset="0"/>
                <a:cs typeface="Times New Roman" panose="02020603050405020304" pitchFamily="18" charset="0"/>
              </a:rPr>
              <a:t>Update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from internal</a:t>
            </a:r>
          </a:p>
          <a:p>
            <a:r>
              <a:rPr lang="en-US" sz="1000" dirty="0">
                <a:latin typeface="Times New Roman" panose="02020603050405020304" pitchFamily="18" charset="0"/>
                <a:cs typeface="Times New Roman" panose="02020603050405020304" pitchFamily="18" charset="0"/>
              </a:rPr>
              <a:t>Keep write enable = 1</a:t>
            </a:r>
          </a:p>
          <a:p>
            <a:r>
              <a:rPr lang="en-US" sz="1000" dirty="0">
                <a:latin typeface="Times New Roman" panose="02020603050405020304" pitchFamily="18" charset="0"/>
                <a:cs typeface="Times New Roman" panose="02020603050405020304" pitchFamily="18" charset="0"/>
              </a:rPr>
              <a:t>No delay required</a:t>
            </a:r>
          </a:p>
          <a:p>
            <a:endParaRPr lang="en-US" sz="10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6EF55139-A66D-1EAA-9765-00E7F24CD77E}"/>
              </a:ext>
            </a:extLst>
          </p:cNvPr>
          <p:cNvSpPr txBox="1"/>
          <p:nvPr/>
        </p:nvSpPr>
        <p:spPr>
          <a:xfrm>
            <a:off x="7347379" y="2427748"/>
            <a:ext cx="1861407" cy="2246769"/>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count is non zero </a:t>
            </a:r>
          </a:p>
          <a:p>
            <a:r>
              <a:rPr lang="en-US" sz="1000" dirty="0">
                <a:latin typeface="Times New Roman" panose="02020603050405020304" pitchFamily="18" charset="0"/>
                <a:cs typeface="Times New Roman" panose="02020603050405020304" pitchFamily="18" charset="0"/>
              </a:rPr>
              <a:t>Make </a:t>
            </a:r>
            <a:r>
              <a:rPr lang="en-US" sz="1000" dirty="0" err="1">
                <a:latin typeface="Times New Roman" panose="02020603050405020304" pitchFamily="18" charset="0"/>
                <a:cs typeface="Times New Roman" panose="02020603050405020304" pitchFamily="18" charset="0"/>
              </a:rPr>
              <a:t>csz</a:t>
            </a:r>
            <a:r>
              <a:rPr lang="en-US" sz="1000" dirty="0">
                <a:latin typeface="Times New Roman" panose="02020603050405020304" pitchFamily="18" charset="0"/>
                <a:cs typeface="Times New Roman" panose="02020603050405020304" pitchFamily="18" charset="0"/>
              </a:rPr>
              <a:t> low</a:t>
            </a:r>
          </a:p>
          <a:p>
            <a:r>
              <a:rPr lang="en-US" sz="1000" dirty="0">
                <a:latin typeface="Times New Roman" panose="02020603050405020304" pitchFamily="18" charset="0"/>
                <a:cs typeface="Times New Roman" panose="02020603050405020304" pitchFamily="18" charset="0"/>
              </a:rPr>
              <a:t>Make </a:t>
            </a:r>
            <a:r>
              <a:rPr lang="en-US" sz="1000" dirty="0" err="1">
                <a:latin typeface="Times New Roman" panose="02020603050405020304" pitchFamily="18" charset="0"/>
                <a:cs typeface="Times New Roman" panose="02020603050405020304" pitchFamily="18" charset="0"/>
              </a:rPr>
              <a:t>Sclk</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clk</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Use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as shift register </a:t>
            </a:r>
          </a:p>
          <a:p>
            <a:r>
              <a:rPr lang="en-US" sz="1000" dirty="0">
                <a:latin typeface="Times New Roman" panose="02020603050405020304" pitchFamily="18" charset="0"/>
                <a:cs typeface="Times New Roman" panose="02020603050405020304" pitchFamily="18" charset="0"/>
              </a:rPr>
              <a:t>Pad </a:t>
            </a:r>
            <a:r>
              <a:rPr lang="en-US" sz="1000" dirty="0" err="1">
                <a:latin typeface="Times New Roman" panose="02020603050405020304" pitchFamily="18" charset="0"/>
                <a:cs typeface="Times New Roman" panose="02020603050405020304" pitchFamily="18" charset="0"/>
              </a:rPr>
              <a:t>sdout</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Send </a:t>
            </a:r>
            <a:r>
              <a:rPr lang="en-US" sz="1000" dirty="0" err="1">
                <a:latin typeface="Times New Roman" panose="02020603050405020304" pitchFamily="18" charset="0"/>
                <a:cs typeface="Times New Roman" panose="02020603050405020304" pitchFamily="18" charset="0"/>
              </a:rPr>
              <a:t>sdata</a:t>
            </a:r>
            <a:r>
              <a:rPr lang="en-US" sz="1000" dirty="0">
                <a:latin typeface="Times New Roman" panose="02020603050405020304" pitchFamily="18" charset="0"/>
                <a:cs typeface="Times New Roman" panose="02020603050405020304" pitchFamily="18" charset="0"/>
              </a:rPr>
              <a:t> from shift register </a:t>
            </a:r>
          </a:p>
          <a:p>
            <a:r>
              <a:rPr lang="en-US" sz="1000" dirty="0" err="1">
                <a:latin typeface="Times New Roman" panose="02020603050405020304" pitchFamily="18" charset="0"/>
                <a:cs typeface="Times New Roman" panose="02020603050405020304" pitchFamily="18" charset="0"/>
              </a:rPr>
              <a:t>Spiword</a:t>
            </a:r>
            <a:endParaRPr lang="en-US" sz="1000" dirty="0">
              <a:latin typeface="Times New Roman" panose="02020603050405020304" pitchFamily="18" charset="0"/>
              <a:cs typeface="Times New Roman" panose="02020603050405020304" pitchFamily="18" charset="0"/>
            </a:endParaRPr>
          </a:p>
          <a:p>
            <a:r>
              <a:rPr lang="en-US" sz="1000" dirty="0" err="1">
                <a:latin typeface="Times New Roman" panose="02020603050405020304" pitchFamily="18" charset="0"/>
                <a:cs typeface="Times New Roman" panose="02020603050405020304" pitchFamily="18" charset="0"/>
              </a:rPr>
              <a:t>Couunt</a:t>
            </a:r>
            <a:r>
              <a:rPr lang="en-US" sz="1000" dirty="0">
                <a:latin typeface="Times New Roman" panose="02020603050405020304" pitchFamily="18" charset="0"/>
                <a:cs typeface="Times New Roman" panose="02020603050405020304" pitchFamily="18" charset="0"/>
              </a:rPr>
              <a:t>=count-1</a:t>
            </a:r>
          </a:p>
          <a:p>
            <a:r>
              <a:rPr lang="en-US" sz="1000" dirty="0">
                <a:latin typeface="Times New Roman" panose="02020603050405020304" pitchFamily="18" charset="0"/>
                <a:cs typeface="Times New Roman" panose="02020603050405020304" pitchFamily="18" charset="0"/>
              </a:rPr>
              <a:t>For cases delay 2 and 4 </a:t>
            </a:r>
          </a:p>
          <a:p>
            <a:r>
              <a:rPr lang="en-US" sz="1000" dirty="0">
                <a:latin typeface="Times New Roman" panose="02020603050405020304" pitchFamily="18" charset="0"/>
                <a:cs typeface="Times New Roman" panose="02020603050405020304" pitchFamily="18" charset="0"/>
              </a:rPr>
              <a:t>Depending which edge we need </a:t>
            </a:r>
          </a:p>
          <a:p>
            <a:r>
              <a:rPr lang="en-US" sz="1000" dirty="0">
                <a:latin typeface="Times New Roman" panose="02020603050405020304" pitchFamily="18" charset="0"/>
                <a:cs typeface="Times New Roman" panose="02020603050405020304" pitchFamily="18" charset="0"/>
              </a:rPr>
              <a:t>To latch or </a:t>
            </a:r>
            <a:r>
              <a:rPr lang="en-US" sz="1000" dirty="0" err="1">
                <a:latin typeface="Times New Roman" panose="02020603050405020304" pitchFamily="18" charset="0"/>
                <a:cs typeface="Times New Roman" panose="02020603050405020304" pitchFamily="18" charset="0"/>
              </a:rPr>
              <a:t>smaple</a:t>
            </a:r>
            <a:r>
              <a:rPr lang="en-US" sz="1000" dirty="0">
                <a:latin typeface="Times New Roman" panose="02020603050405020304" pitchFamily="18" charset="0"/>
                <a:cs typeface="Times New Roman" panose="02020603050405020304" pitchFamily="18" charset="0"/>
              </a:rPr>
              <a:t> the data </a:t>
            </a:r>
          </a:p>
          <a:p>
            <a:r>
              <a:rPr lang="en-US" sz="1000" dirty="0">
                <a:latin typeface="Times New Roman" panose="02020603050405020304" pitchFamily="18" charset="0"/>
                <a:cs typeface="Times New Roman" panose="02020603050405020304" pitchFamily="18" charset="0"/>
              </a:rPr>
              <a:t>Keep always@ as </a:t>
            </a:r>
            <a:r>
              <a:rPr lang="en-US" sz="1000" dirty="0" err="1">
                <a:latin typeface="Times New Roman" panose="02020603050405020304" pitchFamily="18" charset="0"/>
                <a:cs typeface="Times New Roman" panose="02020603050405020304" pitchFamily="18" charset="0"/>
              </a:rPr>
              <a:t>posedge</a:t>
            </a:r>
            <a:r>
              <a:rPr lang="en-US" sz="1000" dirty="0">
                <a:latin typeface="Times New Roman" panose="02020603050405020304" pitchFamily="18" charset="0"/>
                <a:cs typeface="Times New Roman" panose="02020603050405020304" pitchFamily="18" charset="0"/>
              </a:rPr>
              <a:t> or </a:t>
            </a:r>
          </a:p>
          <a:p>
            <a:r>
              <a:rPr lang="en-US" sz="1000" dirty="0" err="1">
                <a:latin typeface="Times New Roman" panose="02020603050405020304" pitchFamily="18" charset="0"/>
                <a:cs typeface="Times New Roman" panose="02020603050405020304" pitchFamily="18" charset="0"/>
              </a:rPr>
              <a:t>Negedge</a:t>
            </a:r>
            <a:r>
              <a:rPr lang="en-US" sz="1000" dirty="0">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50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EEEE-810B-416B-8348-0984663A9E96}"/>
              </a:ext>
            </a:extLst>
          </p:cNvPr>
          <p:cNvSpPr>
            <a:spLocks noGrp="1"/>
          </p:cNvSpPr>
          <p:nvPr>
            <p:ph type="title"/>
          </p:nvPr>
        </p:nvSpPr>
        <p:spPr/>
        <p:txBody>
          <a:bodyPr/>
          <a:lstStyle/>
          <a:p>
            <a:r>
              <a:rPr lang="en-US" dirty="0"/>
              <a:t>Results for 00 delay control</a:t>
            </a:r>
          </a:p>
        </p:txBody>
      </p:sp>
      <p:pic>
        <p:nvPicPr>
          <p:cNvPr id="6" name="Content Placeholder 5">
            <a:extLst>
              <a:ext uri="{FF2B5EF4-FFF2-40B4-BE49-F238E27FC236}">
                <a16:creationId xmlns:a16="http://schemas.microsoft.com/office/drawing/2014/main" id="{99041CC2-020E-49E5-8191-43419D0FDE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366" y="785813"/>
            <a:ext cx="7017743" cy="3709987"/>
          </a:xfrm>
        </p:spPr>
      </p:pic>
      <p:sp>
        <p:nvSpPr>
          <p:cNvPr id="4" name="Slide Number Placeholder 3">
            <a:extLst>
              <a:ext uri="{FF2B5EF4-FFF2-40B4-BE49-F238E27FC236}">
                <a16:creationId xmlns:a16="http://schemas.microsoft.com/office/drawing/2014/main" id="{F9812681-6679-41D3-9C93-FB25282F470F}"/>
              </a:ext>
            </a:extLst>
          </p:cNvPr>
          <p:cNvSpPr>
            <a:spLocks noGrp="1"/>
          </p:cNvSpPr>
          <p:nvPr>
            <p:ph type="sldNum" sz="quarter" idx="10"/>
          </p:nvPr>
        </p:nvSpPr>
        <p:spPr/>
        <p:txBody>
          <a:bodyPr/>
          <a:lstStyle/>
          <a:p>
            <a:pPr>
              <a:defRPr/>
            </a:pPr>
            <a:fld id="{2B97888F-6AF7-4263-B69D-592D8C33BAC7}" type="slidenum">
              <a:rPr lang="en-US" smtClean="0"/>
              <a:pPr>
                <a:defRPr/>
              </a:pPr>
              <a:t>14</a:t>
            </a:fld>
            <a:endParaRPr lang="en-US"/>
          </a:p>
        </p:txBody>
      </p:sp>
    </p:spTree>
    <p:extLst>
      <p:ext uri="{BB962C8B-B14F-4D97-AF65-F5344CB8AC3E}">
        <p14:creationId xmlns:p14="http://schemas.microsoft.com/office/powerpoint/2010/main" val="222400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89EF-B7C9-4FA5-9BF6-4D8FAAD66DE7}"/>
              </a:ext>
            </a:extLst>
          </p:cNvPr>
          <p:cNvSpPr>
            <a:spLocks noGrp="1"/>
          </p:cNvSpPr>
          <p:nvPr>
            <p:ph type="title"/>
          </p:nvPr>
        </p:nvSpPr>
        <p:spPr/>
        <p:txBody>
          <a:bodyPr/>
          <a:lstStyle/>
          <a:p>
            <a:r>
              <a:rPr lang="en-US" dirty="0"/>
              <a:t>Results for 01 delay control</a:t>
            </a:r>
          </a:p>
        </p:txBody>
      </p:sp>
      <p:pic>
        <p:nvPicPr>
          <p:cNvPr id="6" name="Content Placeholder 5">
            <a:extLst>
              <a:ext uri="{FF2B5EF4-FFF2-40B4-BE49-F238E27FC236}">
                <a16:creationId xmlns:a16="http://schemas.microsoft.com/office/drawing/2014/main" id="{BCDDB3FB-CEAC-4A90-A59F-181471286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553" y="785813"/>
            <a:ext cx="7123369" cy="3709987"/>
          </a:xfrm>
        </p:spPr>
      </p:pic>
      <p:sp>
        <p:nvSpPr>
          <p:cNvPr id="4" name="Slide Number Placeholder 3">
            <a:extLst>
              <a:ext uri="{FF2B5EF4-FFF2-40B4-BE49-F238E27FC236}">
                <a16:creationId xmlns:a16="http://schemas.microsoft.com/office/drawing/2014/main" id="{670D8EEC-0191-433F-A5CE-A6D8F069CBED}"/>
              </a:ext>
            </a:extLst>
          </p:cNvPr>
          <p:cNvSpPr>
            <a:spLocks noGrp="1"/>
          </p:cNvSpPr>
          <p:nvPr>
            <p:ph type="sldNum" sz="quarter" idx="10"/>
          </p:nvPr>
        </p:nvSpPr>
        <p:spPr/>
        <p:txBody>
          <a:bodyPr/>
          <a:lstStyle/>
          <a:p>
            <a:pPr>
              <a:defRPr/>
            </a:pPr>
            <a:fld id="{2B97888F-6AF7-4263-B69D-592D8C33BAC7}" type="slidenum">
              <a:rPr lang="en-US" smtClean="0"/>
              <a:pPr>
                <a:defRPr/>
              </a:pPr>
              <a:t>15</a:t>
            </a:fld>
            <a:endParaRPr lang="en-US"/>
          </a:p>
        </p:txBody>
      </p:sp>
    </p:spTree>
    <p:extLst>
      <p:ext uri="{BB962C8B-B14F-4D97-AF65-F5344CB8AC3E}">
        <p14:creationId xmlns:p14="http://schemas.microsoft.com/office/powerpoint/2010/main" val="3765294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AC3-2270-46EA-A328-49ABAEEA35DF}"/>
              </a:ext>
            </a:extLst>
          </p:cNvPr>
          <p:cNvSpPr>
            <a:spLocks noGrp="1"/>
          </p:cNvSpPr>
          <p:nvPr>
            <p:ph type="title"/>
          </p:nvPr>
        </p:nvSpPr>
        <p:spPr/>
        <p:txBody>
          <a:bodyPr/>
          <a:lstStyle/>
          <a:p>
            <a:r>
              <a:rPr lang="en-US" dirty="0"/>
              <a:t>Results for 10 delay control</a:t>
            </a:r>
          </a:p>
        </p:txBody>
      </p:sp>
      <p:pic>
        <p:nvPicPr>
          <p:cNvPr id="6" name="Content Placeholder 5">
            <a:extLst>
              <a:ext uri="{FF2B5EF4-FFF2-40B4-BE49-F238E27FC236}">
                <a16:creationId xmlns:a16="http://schemas.microsoft.com/office/drawing/2014/main" id="{156276A0-1F3B-4571-B32A-D6DD5CD7E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313" y="785813"/>
            <a:ext cx="7127848" cy="3709987"/>
          </a:xfrm>
        </p:spPr>
      </p:pic>
      <p:sp>
        <p:nvSpPr>
          <p:cNvPr id="4" name="Slide Number Placeholder 3">
            <a:extLst>
              <a:ext uri="{FF2B5EF4-FFF2-40B4-BE49-F238E27FC236}">
                <a16:creationId xmlns:a16="http://schemas.microsoft.com/office/drawing/2014/main" id="{F9851996-3090-444B-BE90-FEDA3F987058}"/>
              </a:ext>
            </a:extLst>
          </p:cNvPr>
          <p:cNvSpPr>
            <a:spLocks noGrp="1"/>
          </p:cNvSpPr>
          <p:nvPr>
            <p:ph type="sldNum" sz="quarter" idx="10"/>
          </p:nvPr>
        </p:nvSpPr>
        <p:spPr/>
        <p:txBody>
          <a:bodyPr/>
          <a:lstStyle/>
          <a:p>
            <a:pPr>
              <a:defRPr/>
            </a:pPr>
            <a:fld id="{2B97888F-6AF7-4263-B69D-592D8C33BAC7}" type="slidenum">
              <a:rPr lang="en-US" smtClean="0"/>
              <a:pPr>
                <a:defRPr/>
              </a:pPr>
              <a:t>16</a:t>
            </a:fld>
            <a:endParaRPr lang="en-US"/>
          </a:p>
        </p:txBody>
      </p:sp>
    </p:spTree>
    <p:extLst>
      <p:ext uri="{BB962C8B-B14F-4D97-AF65-F5344CB8AC3E}">
        <p14:creationId xmlns:p14="http://schemas.microsoft.com/office/powerpoint/2010/main" val="83109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972F-C759-4269-9E79-E1EA60803172}"/>
              </a:ext>
            </a:extLst>
          </p:cNvPr>
          <p:cNvSpPr>
            <a:spLocks noGrp="1"/>
          </p:cNvSpPr>
          <p:nvPr>
            <p:ph type="title"/>
          </p:nvPr>
        </p:nvSpPr>
        <p:spPr/>
        <p:txBody>
          <a:bodyPr/>
          <a:lstStyle/>
          <a:p>
            <a:r>
              <a:rPr lang="en-US" dirty="0"/>
              <a:t>Results for 11 delay control</a:t>
            </a:r>
          </a:p>
        </p:txBody>
      </p:sp>
      <p:pic>
        <p:nvPicPr>
          <p:cNvPr id="6" name="Content Placeholder 5">
            <a:extLst>
              <a:ext uri="{FF2B5EF4-FFF2-40B4-BE49-F238E27FC236}">
                <a16:creationId xmlns:a16="http://schemas.microsoft.com/office/drawing/2014/main" id="{24A26708-4BDB-4490-85A9-445C2CEE9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674" y="785813"/>
            <a:ext cx="7165126" cy="3709987"/>
          </a:xfrm>
        </p:spPr>
      </p:pic>
      <p:sp>
        <p:nvSpPr>
          <p:cNvPr id="4" name="Slide Number Placeholder 3">
            <a:extLst>
              <a:ext uri="{FF2B5EF4-FFF2-40B4-BE49-F238E27FC236}">
                <a16:creationId xmlns:a16="http://schemas.microsoft.com/office/drawing/2014/main" id="{C6036D46-4EC1-4484-AFD6-7ADDFA22DBF8}"/>
              </a:ext>
            </a:extLst>
          </p:cNvPr>
          <p:cNvSpPr>
            <a:spLocks noGrp="1"/>
          </p:cNvSpPr>
          <p:nvPr>
            <p:ph type="sldNum" sz="quarter" idx="10"/>
          </p:nvPr>
        </p:nvSpPr>
        <p:spPr/>
        <p:txBody>
          <a:bodyPr/>
          <a:lstStyle/>
          <a:p>
            <a:pPr>
              <a:defRPr/>
            </a:pPr>
            <a:fld id="{2B97888F-6AF7-4263-B69D-592D8C33BAC7}" type="slidenum">
              <a:rPr lang="en-US" smtClean="0"/>
              <a:pPr>
                <a:defRPr/>
              </a:pPr>
              <a:t>17</a:t>
            </a:fld>
            <a:endParaRPr lang="en-US"/>
          </a:p>
        </p:txBody>
      </p:sp>
    </p:spTree>
    <p:extLst>
      <p:ext uri="{BB962C8B-B14F-4D97-AF65-F5344CB8AC3E}">
        <p14:creationId xmlns:p14="http://schemas.microsoft.com/office/powerpoint/2010/main" val="339099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0E8D-4FAF-CD65-9CF6-7DC1EAE31D33}"/>
              </a:ext>
            </a:extLst>
          </p:cNvPr>
          <p:cNvSpPr>
            <a:spLocks noGrp="1"/>
          </p:cNvSpPr>
          <p:nvPr>
            <p:ph type="title"/>
          </p:nvPr>
        </p:nvSpPr>
        <p:spPr>
          <a:xfrm>
            <a:off x="231775" y="107163"/>
            <a:ext cx="8458200" cy="610791"/>
          </a:xfrm>
        </p:spPr>
        <p:txBody>
          <a:bodyPr vert="horz" wrap="square" lIns="76179" tIns="38088" rIns="76179" bIns="38088" numCol="1" anchor="ctr" anchorCtr="0" compatLnSpc="1">
            <a:prstTxWarp prst="textNoShape">
              <a:avLst/>
            </a:prstTxWarp>
            <a:normAutofit/>
          </a:bodyPr>
          <a:lstStyle/>
          <a:p>
            <a:r>
              <a:rPr lang="en-US" b="1">
                <a:latin typeface="+mj-lt"/>
                <a:ea typeface="+mj-ea"/>
                <a:cs typeface="+mj-cs"/>
              </a:rPr>
              <a:t>FIFO SPI BLOCK</a:t>
            </a:r>
          </a:p>
        </p:txBody>
      </p:sp>
      <p:pic>
        <p:nvPicPr>
          <p:cNvPr id="6" name="Content Placeholder 5">
            <a:extLst>
              <a:ext uri="{FF2B5EF4-FFF2-40B4-BE49-F238E27FC236}">
                <a16:creationId xmlns:a16="http://schemas.microsoft.com/office/drawing/2014/main" id="{A8D80FAF-3391-4FDB-910A-3F713C159A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0595" y="889398"/>
            <a:ext cx="3003222" cy="3519488"/>
          </a:xfrm>
          <a:noFill/>
        </p:spPr>
      </p:pic>
      <p:sp>
        <p:nvSpPr>
          <p:cNvPr id="7" name="Content Placeholder 2">
            <a:extLst>
              <a:ext uri="{FF2B5EF4-FFF2-40B4-BE49-F238E27FC236}">
                <a16:creationId xmlns:a16="http://schemas.microsoft.com/office/drawing/2014/main" id="{879C4B62-5BE7-457A-9E28-2BD417803299}"/>
              </a:ext>
            </a:extLst>
          </p:cNvPr>
          <p:cNvSpPr txBox="1">
            <a:spLocks/>
          </p:cNvSpPr>
          <p:nvPr/>
        </p:nvSpPr>
        <p:spPr bwMode="auto">
          <a:xfrm>
            <a:off x="4643438" y="889398"/>
            <a:ext cx="4157662" cy="351948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pPr eaLnBrk="0" hangingPunct="0">
              <a:lnSpc>
                <a:spcPct val="90000"/>
              </a:lnSpc>
            </a:pPr>
            <a:r>
              <a:rPr lang="en-US" sz="1100" kern="0"/>
              <a:t> FIFO SPI for Read FIFO Data</a:t>
            </a:r>
          </a:p>
          <a:p>
            <a:pPr eaLnBrk="0" hangingPunct="0">
              <a:lnSpc>
                <a:spcPct val="90000"/>
              </a:lnSpc>
            </a:pPr>
            <a:r>
              <a:rPr lang="en-US" sz="1100" kern="0"/>
              <a:t>Address 16 bit given by address_l(information about AFE) and addr_l3 (information about Main or Phase FIFO)</a:t>
            </a:r>
          </a:p>
          <a:p>
            <a:pPr eaLnBrk="0" hangingPunct="0">
              <a:lnSpc>
                <a:spcPct val="90000"/>
              </a:lnSpc>
            </a:pPr>
            <a:r>
              <a:rPr lang="en-US" sz="1100" kern="0"/>
              <a:t>Address_l from Reg26[4:5] and Addr_l3 from Reg26[3]</a:t>
            </a:r>
          </a:p>
          <a:p>
            <a:pPr eaLnBrk="0" hangingPunct="0">
              <a:lnSpc>
                <a:spcPct val="90000"/>
              </a:lnSpc>
            </a:pPr>
            <a:r>
              <a:rPr lang="en-US" sz="1100" kern="0"/>
              <a:t>Data 24 bit given by Reg 26[31:8] from Regmap (no use)</a:t>
            </a:r>
          </a:p>
          <a:p>
            <a:pPr eaLnBrk="0" hangingPunct="0">
              <a:lnSpc>
                <a:spcPct val="90000"/>
              </a:lnSpc>
            </a:pPr>
            <a:r>
              <a:rPr lang="en-US" sz="1100" kern="0"/>
              <a:t>Delay_ctrl is given by Reg26[1:0]</a:t>
            </a:r>
          </a:p>
          <a:p>
            <a:pPr eaLnBrk="0" hangingPunct="0">
              <a:lnSpc>
                <a:spcPct val="90000"/>
              </a:lnSpc>
            </a:pPr>
            <a:r>
              <a:rPr lang="en-US" sz="1100" kern="0"/>
              <a:t>spiReady is given by output pin FIFO_int</a:t>
            </a:r>
          </a:p>
          <a:p>
            <a:pPr eaLnBrk="0" hangingPunct="0">
              <a:lnSpc>
                <a:spcPct val="90000"/>
              </a:lnSpc>
            </a:pPr>
            <a:r>
              <a:rPr lang="en-US" sz="1100" kern="0"/>
              <a:t>Reset from Reset system</a:t>
            </a:r>
          </a:p>
          <a:p>
            <a:pPr eaLnBrk="0" hangingPunct="0">
              <a:lnSpc>
                <a:spcPct val="90000"/>
              </a:lnSpc>
            </a:pPr>
            <a:r>
              <a:rPr lang="en-US" sz="1100" kern="0"/>
              <a:t>Clk is clk_SPI(20Mhz clk)</a:t>
            </a:r>
          </a:p>
          <a:p>
            <a:pPr eaLnBrk="0" hangingPunct="0">
              <a:lnSpc>
                <a:spcPct val="90000"/>
              </a:lnSpc>
            </a:pPr>
            <a:r>
              <a:rPr lang="en-US" sz="1100" kern="0"/>
              <a:t>Device SCLK is not of clk_SPI(20MHz clk)</a:t>
            </a:r>
          </a:p>
          <a:p>
            <a:pPr eaLnBrk="0" hangingPunct="0">
              <a:lnSpc>
                <a:spcPct val="90000"/>
              </a:lnSpc>
            </a:pPr>
            <a:r>
              <a:rPr lang="en-US" sz="1100" kern="0"/>
              <a:t>rxSEN is chip select</a:t>
            </a:r>
          </a:p>
          <a:p>
            <a:pPr eaLnBrk="0" hangingPunct="0">
              <a:lnSpc>
                <a:spcPct val="90000"/>
              </a:lnSpc>
            </a:pPr>
            <a:r>
              <a:rPr lang="en-US" sz="1100" kern="0"/>
              <a:t>Ptr_int gives interrupt when sdoutword has pointer difference</a:t>
            </a:r>
          </a:p>
          <a:p>
            <a:pPr eaLnBrk="0" hangingPunct="0">
              <a:lnSpc>
                <a:spcPct val="90000"/>
              </a:lnSpc>
            </a:pPr>
            <a:r>
              <a:rPr lang="en-US" sz="1100" kern="0"/>
              <a:t>Interupt is up when sdoutWord is Ready to read</a:t>
            </a:r>
          </a:p>
        </p:txBody>
      </p:sp>
      <p:sp>
        <p:nvSpPr>
          <p:cNvPr id="4" name="Slide Number Placeholder 3">
            <a:extLst>
              <a:ext uri="{FF2B5EF4-FFF2-40B4-BE49-F238E27FC236}">
                <a16:creationId xmlns:a16="http://schemas.microsoft.com/office/drawing/2014/main" id="{B6D26A0C-C587-D64B-F3B5-F85EBBA3650D}"/>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2B97888F-6AF7-4263-B69D-592D8C33BAC7}" type="slidenum">
              <a:rPr lang="en-US" sz="500" kern="1200">
                <a:latin typeface="Arial" charset="0"/>
                <a:ea typeface="+mn-ea"/>
                <a:cs typeface="+mn-cs"/>
              </a:rPr>
              <a:pPr>
                <a:lnSpc>
                  <a:spcPct val="90000"/>
                </a:lnSpc>
                <a:spcAft>
                  <a:spcPts val="600"/>
                </a:spcAft>
                <a:defRPr/>
              </a:pPr>
              <a:t>18</a:t>
            </a:fld>
            <a:endParaRPr lang="en-US" sz="500" kern="1200">
              <a:latin typeface="Arial" charset="0"/>
              <a:ea typeface="+mn-ea"/>
              <a:cs typeface="+mn-cs"/>
            </a:endParaRPr>
          </a:p>
        </p:txBody>
      </p:sp>
    </p:spTree>
    <p:extLst>
      <p:ext uri="{BB962C8B-B14F-4D97-AF65-F5344CB8AC3E}">
        <p14:creationId xmlns:p14="http://schemas.microsoft.com/office/powerpoint/2010/main" val="141510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6AC9-6394-949C-75F9-C2B7DEBE9F8D}"/>
              </a:ext>
            </a:extLst>
          </p:cNvPr>
          <p:cNvSpPr>
            <a:spLocks noGrp="1"/>
          </p:cNvSpPr>
          <p:nvPr>
            <p:ph type="title"/>
          </p:nvPr>
        </p:nvSpPr>
        <p:spPr/>
        <p:txBody>
          <a:bodyPr/>
          <a:lstStyle/>
          <a:p>
            <a:r>
              <a:rPr lang="en-US" dirty="0"/>
              <a:t>FIFO SPI with Requirements of AFE</a:t>
            </a:r>
          </a:p>
        </p:txBody>
      </p:sp>
      <p:sp>
        <p:nvSpPr>
          <p:cNvPr id="3" name="Content Placeholder 2">
            <a:extLst>
              <a:ext uri="{FF2B5EF4-FFF2-40B4-BE49-F238E27FC236}">
                <a16:creationId xmlns:a16="http://schemas.microsoft.com/office/drawing/2014/main" id="{63185998-ED4B-669E-61A9-32CCB2B5B606}"/>
              </a:ext>
            </a:extLst>
          </p:cNvPr>
          <p:cNvSpPr>
            <a:spLocks noGrp="1"/>
          </p:cNvSpPr>
          <p:nvPr>
            <p:ph idx="1"/>
          </p:nvPr>
        </p:nvSpPr>
        <p:spPr/>
        <p:txBody>
          <a:bodyPr/>
          <a:lstStyle/>
          <a:p>
            <a:r>
              <a:rPr lang="en-US" dirty="0"/>
              <a:t>We implemented a REG SPI with Reg </a:t>
            </a:r>
            <a:r>
              <a:rPr lang="en-US" dirty="0" err="1"/>
              <a:t>spi</a:t>
            </a:r>
            <a:r>
              <a:rPr lang="en-US" dirty="0"/>
              <a:t> mode using below state machine</a:t>
            </a:r>
          </a:p>
        </p:txBody>
      </p:sp>
      <p:sp>
        <p:nvSpPr>
          <p:cNvPr id="4" name="Slide Number Placeholder 3">
            <a:extLst>
              <a:ext uri="{FF2B5EF4-FFF2-40B4-BE49-F238E27FC236}">
                <a16:creationId xmlns:a16="http://schemas.microsoft.com/office/drawing/2014/main" id="{ABBC19D0-8A3E-A1CD-3CF1-875972E3599A}"/>
              </a:ext>
            </a:extLst>
          </p:cNvPr>
          <p:cNvSpPr>
            <a:spLocks noGrp="1"/>
          </p:cNvSpPr>
          <p:nvPr>
            <p:ph type="sldNum" sz="quarter" idx="10"/>
          </p:nvPr>
        </p:nvSpPr>
        <p:spPr/>
        <p:txBody>
          <a:bodyPr/>
          <a:lstStyle/>
          <a:p>
            <a:pPr>
              <a:defRPr/>
            </a:pPr>
            <a:fld id="{2B97888F-6AF7-4263-B69D-592D8C33BAC7}" type="slidenum">
              <a:rPr lang="en-US" smtClean="0"/>
              <a:pPr>
                <a:defRPr/>
              </a:pPr>
              <a:t>19</a:t>
            </a:fld>
            <a:endParaRPr lang="en-US"/>
          </a:p>
        </p:txBody>
      </p:sp>
      <p:sp>
        <p:nvSpPr>
          <p:cNvPr id="5" name="Oval 4">
            <a:extLst>
              <a:ext uri="{FF2B5EF4-FFF2-40B4-BE49-F238E27FC236}">
                <a16:creationId xmlns:a16="http://schemas.microsoft.com/office/drawing/2014/main" id="{761343ED-9D26-F941-F2BE-16FAF8751BCE}"/>
              </a:ext>
            </a:extLst>
          </p:cNvPr>
          <p:cNvSpPr/>
          <p:nvPr/>
        </p:nvSpPr>
        <p:spPr>
          <a:xfrm>
            <a:off x="3553717" y="1177893"/>
            <a:ext cx="1286934" cy="1193802"/>
          </a:xfrm>
          <a:prstGeom prst="ellipse">
            <a:avLst/>
          </a:prstGeom>
          <a:solidFill>
            <a:schemeClr val="accent3">
              <a:lumMod val="75000"/>
            </a:schemeClr>
          </a:solidFill>
          <a:ln>
            <a:solidFill>
              <a:schemeClr val="tx1"/>
            </a:solidFill>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WaitForInterupt</a:t>
            </a:r>
            <a:endParaRPr lang="en-US" dirty="0"/>
          </a:p>
        </p:txBody>
      </p:sp>
      <p:sp>
        <p:nvSpPr>
          <p:cNvPr id="6" name="Oval 5">
            <a:extLst>
              <a:ext uri="{FF2B5EF4-FFF2-40B4-BE49-F238E27FC236}">
                <a16:creationId xmlns:a16="http://schemas.microsoft.com/office/drawing/2014/main" id="{9ACD8E1C-48DF-F221-5489-5F803A173A38}"/>
              </a:ext>
            </a:extLst>
          </p:cNvPr>
          <p:cNvSpPr/>
          <p:nvPr/>
        </p:nvSpPr>
        <p:spPr>
          <a:xfrm>
            <a:off x="6180669" y="3147222"/>
            <a:ext cx="1286934" cy="1193802"/>
          </a:xfrm>
          <a:prstGeom prst="ellipse">
            <a:avLst/>
          </a:prstGeom>
          <a:solidFill>
            <a:schemeClr val="accent3">
              <a:lumMod val="75000"/>
            </a:schemeClr>
          </a:solidFill>
          <a:ln>
            <a:solidFill>
              <a:schemeClr val="tx1"/>
            </a:solidFill>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TransmitSPI</a:t>
            </a:r>
            <a:endParaRPr lang="en-US" dirty="0"/>
          </a:p>
        </p:txBody>
      </p:sp>
      <p:cxnSp>
        <p:nvCxnSpPr>
          <p:cNvPr id="16" name="Curved Connector 15">
            <a:extLst>
              <a:ext uri="{FF2B5EF4-FFF2-40B4-BE49-F238E27FC236}">
                <a16:creationId xmlns:a16="http://schemas.microsoft.com/office/drawing/2014/main" id="{AF7ACA18-FA10-E86F-A6DE-C7C687A74243}"/>
              </a:ext>
            </a:extLst>
          </p:cNvPr>
          <p:cNvCxnSpPr>
            <a:cxnSpLocks/>
            <a:stCxn id="5" idx="1"/>
            <a:endCxn id="5" idx="3"/>
          </p:cNvCxnSpPr>
          <p:nvPr/>
        </p:nvCxnSpPr>
        <p:spPr>
          <a:xfrm rot="16200000" flipH="1">
            <a:off x="3320111" y="1774794"/>
            <a:ext cx="844146" cy="12700"/>
          </a:xfrm>
          <a:prstGeom prst="curvedConnector5">
            <a:avLst>
              <a:gd name="adj1" fmla="val -1003"/>
              <a:gd name="adj2" fmla="val -5516008"/>
              <a:gd name="adj3" fmla="val 103009"/>
            </a:avLst>
          </a:prstGeom>
          <a:ln>
            <a:tailEnd type="triangle"/>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42" name="TextBox 41">
            <a:extLst>
              <a:ext uri="{FF2B5EF4-FFF2-40B4-BE49-F238E27FC236}">
                <a16:creationId xmlns:a16="http://schemas.microsoft.com/office/drawing/2014/main" id="{414EE472-91BE-6C5E-C631-72BB86806015}"/>
              </a:ext>
            </a:extLst>
          </p:cNvPr>
          <p:cNvSpPr txBox="1"/>
          <p:nvPr/>
        </p:nvSpPr>
        <p:spPr>
          <a:xfrm>
            <a:off x="1474860" y="1220443"/>
            <a:ext cx="1286934" cy="116955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If there is no interrupt </a:t>
            </a:r>
          </a:p>
          <a:p>
            <a:r>
              <a:rPr lang="en-US" sz="1000" dirty="0">
                <a:latin typeface="Times New Roman" panose="02020603050405020304" pitchFamily="18" charset="0"/>
                <a:cs typeface="Times New Roman" panose="02020603050405020304" pitchFamily="18" charset="0"/>
              </a:rPr>
              <a:t>Keep state as same</a:t>
            </a:r>
          </a:p>
          <a:p>
            <a:r>
              <a:rPr lang="en-US" sz="1000" dirty="0">
                <a:latin typeface="Times New Roman" panose="02020603050405020304" pitchFamily="18" charset="0"/>
                <a:cs typeface="Times New Roman" panose="02020603050405020304" pitchFamily="18" charset="0"/>
              </a:rPr>
              <a:t>Update count to 40 </a:t>
            </a:r>
          </a:p>
          <a:p>
            <a:r>
              <a:rPr lang="en-US" sz="1000" dirty="0" err="1">
                <a:latin typeface="Times New Roman" panose="02020603050405020304" pitchFamily="18" charset="0"/>
                <a:cs typeface="Times New Roman" panose="02020603050405020304" pitchFamily="18" charset="0"/>
              </a:rPr>
              <a:t>Msb</a:t>
            </a:r>
            <a:r>
              <a:rPr lang="en-US" sz="1000" dirty="0">
                <a:latin typeface="Times New Roman" panose="02020603050405020304" pitchFamily="18" charset="0"/>
                <a:cs typeface="Times New Roman" panose="02020603050405020304" pitchFamily="18" charset="0"/>
              </a:rPr>
              <a:t> bit to 39</a:t>
            </a:r>
          </a:p>
          <a:p>
            <a:r>
              <a:rPr lang="en-US" sz="1000" dirty="0">
                <a:latin typeface="Times New Roman" panose="02020603050405020304" pitchFamily="18" charset="0"/>
                <a:cs typeface="Times New Roman" panose="02020603050405020304" pitchFamily="18" charset="0"/>
              </a:rPr>
              <a:t>Write enable to 0</a:t>
            </a:r>
          </a:p>
          <a:p>
            <a:r>
              <a:rPr lang="en-US" sz="1000" dirty="0" err="1">
                <a:latin typeface="Times New Roman" panose="02020603050405020304" pitchFamily="18" charset="0"/>
                <a:cs typeface="Times New Roman" panose="02020603050405020304" pitchFamily="18" charset="0"/>
              </a:rPr>
              <a:t>Csz</a:t>
            </a:r>
            <a:r>
              <a:rPr lang="en-US" sz="1000" dirty="0">
                <a:latin typeface="Times New Roman" panose="02020603050405020304" pitchFamily="18" charset="0"/>
                <a:cs typeface="Times New Roman" panose="02020603050405020304" pitchFamily="18" charset="0"/>
              </a:rPr>
              <a:t> as high</a:t>
            </a:r>
          </a:p>
        </p:txBody>
      </p:sp>
      <p:sp>
        <p:nvSpPr>
          <p:cNvPr id="24" name="Oval 23">
            <a:extLst>
              <a:ext uri="{FF2B5EF4-FFF2-40B4-BE49-F238E27FC236}">
                <a16:creationId xmlns:a16="http://schemas.microsoft.com/office/drawing/2014/main" id="{EC38D6B6-CEAF-5060-05FE-4E856BA1849A}"/>
              </a:ext>
            </a:extLst>
          </p:cNvPr>
          <p:cNvSpPr/>
          <p:nvPr/>
        </p:nvSpPr>
        <p:spPr>
          <a:xfrm>
            <a:off x="1413936" y="3147222"/>
            <a:ext cx="1286934" cy="1193802"/>
          </a:xfrm>
          <a:prstGeom prst="ellipse">
            <a:avLst/>
          </a:prstGeom>
          <a:solidFill>
            <a:schemeClr val="accent3">
              <a:lumMod val="75000"/>
            </a:schemeClr>
          </a:solidFill>
          <a:ln>
            <a:solidFill>
              <a:schemeClr val="tx1"/>
            </a:solidFill>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continuousTransmitSPI</a:t>
            </a:r>
            <a:endParaRPr lang="en-US" dirty="0"/>
          </a:p>
        </p:txBody>
      </p:sp>
      <p:cxnSp>
        <p:nvCxnSpPr>
          <p:cNvPr id="29" name="Elbow Connector 28">
            <a:extLst>
              <a:ext uri="{FF2B5EF4-FFF2-40B4-BE49-F238E27FC236}">
                <a16:creationId xmlns:a16="http://schemas.microsoft.com/office/drawing/2014/main" id="{CB3FDF4C-B2E5-B1BF-F7BE-7A6E46ED9ABF}"/>
              </a:ext>
            </a:extLst>
          </p:cNvPr>
          <p:cNvCxnSpPr>
            <a:stCxn id="5" idx="6"/>
            <a:endCxn id="6" idx="0"/>
          </p:cNvCxnSpPr>
          <p:nvPr/>
        </p:nvCxnSpPr>
        <p:spPr>
          <a:xfrm>
            <a:off x="4840651" y="1774794"/>
            <a:ext cx="1983485" cy="1372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F1AC7431-3411-AD67-82A7-039AE99273EE}"/>
              </a:ext>
            </a:extLst>
          </p:cNvPr>
          <p:cNvCxnSpPr>
            <a:stCxn id="6" idx="7"/>
            <a:endCxn id="6" idx="5"/>
          </p:cNvCxnSpPr>
          <p:nvPr/>
        </p:nvCxnSpPr>
        <p:spPr>
          <a:xfrm rot="16200000" flipH="1">
            <a:off x="6857063" y="3744123"/>
            <a:ext cx="844146" cy="12700"/>
          </a:xfrm>
          <a:prstGeom prst="curvedConnector5">
            <a:avLst>
              <a:gd name="adj1" fmla="val -3009"/>
              <a:gd name="adj2" fmla="val 6249339"/>
              <a:gd name="adj3" fmla="val 10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Curved Connector 46">
            <a:extLst>
              <a:ext uri="{FF2B5EF4-FFF2-40B4-BE49-F238E27FC236}">
                <a16:creationId xmlns:a16="http://schemas.microsoft.com/office/drawing/2014/main" id="{5242DF29-038D-37B7-EA88-1E6BFB22A5A7}"/>
              </a:ext>
            </a:extLst>
          </p:cNvPr>
          <p:cNvCxnSpPr>
            <a:stCxn id="24" idx="1"/>
            <a:endCxn id="24" idx="3"/>
          </p:cNvCxnSpPr>
          <p:nvPr/>
        </p:nvCxnSpPr>
        <p:spPr>
          <a:xfrm rot="16200000" flipH="1">
            <a:off x="1180330" y="3744123"/>
            <a:ext cx="844146" cy="12700"/>
          </a:xfrm>
          <a:prstGeom prst="curvedConnector5">
            <a:avLst>
              <a:gd name="adj1" fmla="val 2006"/>
              <a:gd name="adj2" fmla="val -5449339"/>
              <a:gd name="adj3" fmla="val 10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F2272000-5B54-380A-E7AE-780588B763DC}"/>
              </a:ext>
            </a:extLst>
          </p:cNvPr>
          <p:cNvCxnSpPr>
            <a:stCxn id="6" idx="2"/>
            <a:endCxn id="24" idx="6"/>
          </p:cNvCxnSpPr>
          <p:nvPr/>
        </p:nvCxnSpPr>
        <p:spPr>
          <a:xfrm flipH="1">
            <a:off x="2700870" y="3744123"/>
            <a:ext cx="3479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3067518D-9594-7F78-6F35-AEB712689242}"/>
              </a:ext>
            </a:extLst>
          </p:cNvPr>
          <p:cNvCxnSpPr>
            <a:stCxn id="24" idx="0"/>
            <a:endCxn id="5" idx="4"/>
          </p:cNvCxnSpPr>
          <p:nvPr/>
        </p:nvCxnSpPr>
        <p:spPr>
          <a:xfrm rot="5400000" flipH="1" flipV="1">
            <a:off x="2739530" y="1689569"/>
            <a:ext cx="775527" cy="21397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FEAA9F7-C7DC-2683-EA97-68637E640AF2}"/>
              </a:ext>
            </a:extLst>
          </p:cNvPr>
          <p:cNvSpPr txBox="1"/>
          <p:nvPr/>
        </p:nvSpPr>
        <p:spPr>
          <a:xfrm>
            <a:off x="4873496" y="1220443"/>
            <a:ext cx="2217274" cy="116955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there is  interrupt </a:t>
            </a:r>
          </a:p>
          <a:p>
            <a:r>
              <a:rPr lang="en-US" sz="1000" dirty="0">
                <a:latin typeface="Times New Roman" panose="02020603050405020304" pitchFamily="18" charset="0"/>
                <a:cs typeface="Times New Roman" panose="02020603050405020304" pitchFamily="18" charset="0"/>
              </a:rPr>
              <a:t>Update the state to transmit </a:t>
            </a:r>
            <a:r>
              <a:rPr lang="en-US" sz="1000" dirty="0" err="1">
                <a:latin typeface="Times New Roman" panose="02020603050405020304" pitchFamily="18" charset="0"/>
                <a:cs typeface="Times New Roman" panose="02020603050405020304" pitchFamily="18" charset="0"/>
              </a:rPr>
              <a:t>spi</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Count to 40</a:t>
            </a:r>
          </a:p>
          <a:p>
            <a:r>
              <a:rPr lang="en-US" sz="1000" dirty="0" err="1">
                <a:latin typeface="Times New Roman" panose="02020603050405020304" pitchFamily="18" charset="0"/>
                <a:cs typeface="Times New Roman" panose="02020603050405020304" pitchFamily="18" charset="0"/>
              </a:rPr>
              <a:t>Spiword</a:t>
            </a:r>
            <a:r>
              <a:rPr lang="en-US" sz="1000" dirty="0">
                <a:latin typeface="Times New Roman" panose="02020603050405020304" pitchFamily="18" charset="0"/>
                <a:cs typeface="Times New Roman" panose="02020603050405020304" pitchFamily="18" charset="0"/>
              </a:rPr>
              <a:t> to address and data</a:t>
            </a:r>
          </a:p>
          <a:p>
            <a:r>
              <a:rPr lang="en-US" sz="1000" dirty="0">
                <a:latin typeface="Times New Roman" panose="02020603050405020304" pitchFamily="18" charset="0"/>
                <a:cs typeface="Times New Roman" panose="02020603050405020304" pitchFamily="18" charset="0"/>
              </a:rPr>
              <a:t>Start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for delay case 3 and 4</a:t>
            </a:r>
          </a:p>
          <a:p>
            <a:r>
              <a:rPr lang="en-US" sz="1000" dirty="0">
                <a:latin typeface="Times New Roman" panose="02020603050405020304" pitchFamily="18" charset="0"/>
                <a:cs typeface="Times New Roman" panose="02020603050405020304" pitchFamily="18" charset="0"/>
              </a:rPr>
              <a:t>Add statedly but make </a:t>
            </a:r>
            <a:r>
              <a:rPr lang="en-US" sz="1000" dirty="0" err="1">
                <a:latin typeface="Times New Roman" panose="02020603050405020304" pitchFamily="18" charset="0"/>
                <a:cs typeface="Times New Roman" panose="02020603050405020304" pitchFamily="18" charset="0"/>
              </a:rPr>
              <a:t>csz</a:t>
            </a:r>
            <a:r>
              <a:rPr lang="en-US" sz="1000" dirty="0">
                <a:latin typeface="Times New Roman" panose="02020603050405020304" pitchFamily="18" charset="0"/>
                <a:cs typeface="Times New Roman" panose="02020603050405020304" pitchFamily="18" charset="0"/>
              </a:rPr>
              <a:t> low soon so </a:t>
            </a:r>
          </a:p>
          <a:p>
            <a:r>
              <a:rPr lang="en-US" sz="1000" dirty="0">
                <a:latin typeface="Times New Roman" panose="02020603050405020304" pitchFamily="18" charset="0"/>
                <a:cs typeface="Times New Roman" panose="02020603050405020304" pitchFamily="18" charset="0"/>
              </a:rPr>
              <a:t>That </a:t>
            </a:r>
            <a:r>
              <a:rPr lang="en-US" sz="1000" dirty="0" err="1">
                <a:latin typeface="Times New Roman" panose="02020603050405020304" pitchFamily="18" charset="0"/>
                <a:cs typeface="Times New Roman" panose="02020603050405020304" pitchFamily="18" charset="0"/>
              </a:rPr>
              <a:t>afe</a:t>
            </a:r>
            <a:r>
              <a:rPr lang="en-US" sz="1000" dirty="0">
                <a:latin typeface="Times New Roman" panose="02020603050405020304" pitchFamily="18" charset="0"/>
                <a:cs typeface="Times New Roman" panose="02020603050405020304" pitchFamily="18" charset="0"/>
              </a:rPr>
              <a:t> starts </a:t>
            </a:r>
            <a:r>
              <a:rPr lang="en-US" sz="1000" dirty="0" err="1">
                <a:latin typeface="Times New Roman" panose="02020603050405020304" pitchFamily="18" charset="0"/>
                <a:cs typeface="Times New Roman" panose="02020603050405020304" pitchFamily="18" charset="0"/>
              </a:rPr>
              <a:t>sendig</a:t>
            </a:r>
            <a:r>
              <a:rPr lang="en-US" sz="1000" dirty="0">
                <a:latin typeface="Times New Roman" panose="02020603050405020304" pitchFamily="18" charset="0"/>
                <a:cs typeface="Times New Roman" panose="02020603050405020304" pitchFamily="18" charset="0"/>
              </a:rPr>
              <a:t> data.</a:t>
            </a:r>
          </a:p>
        </p:txBody>
      </p:sp>
      <p:sp>
        <p:nvSpPr>
          <p:cNvPr id="57" name="TextBox 56">
            <a:extLst>
              <a:ext uri="{FF2B5EF4-FFF2-40B4-BE49-F238E27FC236}">
                <a16:creationId xmlns:a16="http://schemas.microsoft.com/office/drawing/2014/main" id="{D4D91691-07C1-B0EB-34A7-23AD4AC12EF1}"/>
              </a:ext>
            </a:extLst>
          </p:cNvPr>
          <p:cNvSpPr txBox="1"/>
          <p:nvPr/>
        </p:nvSpPr>
        <p:spPr>
          <a:xfrm>
            <a:off x="7417523" y="1972954"/>
            <a:ext cx="1861407" cy="2400657"/>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count is non zero </a:t>
            </a:r>
          </a:p>
          <a:p>
            <a:r>
              <a:rPr lang="en-US" sz="1000" dirty="0">
                <a:latin typeface="Times New Roman" panose="02020603050405020304" pitchFamily="18" charset="0"/>
                <a:cs typeface="Times New Roman" panose="02020603050405020304" pitchFamily="18" charset="0"/>
              </a:rPr>
              <a:t>Make </a:t>
            </a:r>
            <a:r>
              <a:rPr lang="en-US" sz="1000" dirty="0" err="1">
                <a:latin typeface="Times New Roman" panose="02020603050405020304" pitchFamily="18" charset="0"/>
                <a:cs typeface="Times New Roman" panose="02020603050405020304" pitchFamily="18" charset="0"/>
              </a:rPr>
              <a:t>csz</a:t>
            </a:r>
            <a:r>
              <a:rPr lang="en-US" sz="1000" dirty="0">
                <a:latin typeface="Times New Roman" panose="02020603050405020304" pitchFamily="18" charset="0"/>
                <a:cs typeface="Times New Roman" panose="02020603050405020304" pitchFamily="18" charset="0"/>
              </a:rPr>
              <a:t> low</a:t>
            </a:r>
          </a:p>
          <a:p>
            <a:r>
              <a:rPr lang="en-US" sz="1000" dirty="0">
                <a:latin typeface="Times New Roman" panose="02020603050405020304" pitchFamily="18" charset="0"/>
                <a:cs typeface="Times New Roman" panose="02020603050405020304" pitchFamily="18" charset="0"/>
              </a:rPr>
              <a:t>Make </a:t>
            </a:r>
            <a:r>
              <a:rPr lang="en-US" sz="1000" dirty="0" err="1">
                <a:latin typeface="Times New Roman" panose="02020603050405020304" pitchFamily="18" charset="0"/>
                <a:cs typeface="Times New Roman" panose="02020603050405020304" pitchFamily="18" charset="0"/>
              </a:rPr>
              <a:t>Sclk</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clk</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Use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as shift register </a:t>
            </a:r>
          </a:p>
          <a:p>
            <a:r>
              <a:rPr lang="en-US" sz="1000" dirty="0">
                <a:latin typeface="Times New Roman" panose="02020603050405020304" pitchFamily="18" charset="0"/>
                <a:cs typeface="Times New Roman" panose="02020603050405020304" pitchFamily="18" charset="0"/>
              </a:rPr>
              <a:t>Pad </a:t>
            </a:r>
            <a:r>
              <a:rPr lang="en-US" sz="1000" dirty="0" err="1">
                <a:latin typeface="Times New Roman" panose="02020603050405020304" pitchFamily="18" charset="0"/>
                <a:cs typeface="Times New Roman" panose="02020603050405020304" pitchFamily="18" charset="0"/>
              </a:rPr>
              <a:t>sdout</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Send </a:t>
            </a:r>
            <a:r>
              <a:rPr lang="en-US" sz="1000" dirty="0" err="1">
                <a:latin typeface="Times New Roman" panose="02020603050405020304" pitchFamily="18" charset="0"/>
                <a:cs typeface="Times New Roman" panose="02020603050405020304" pitchFamily="18" charset="0"/>
              </a:rPr>
              <a:t>sdata</a:t>
            </a:r>
            <a:r>
              <a:rPr lang="en-US" sz="1000" dirty="0">
                <a:latin typeface="Times New Roman" panose="02020603050405020304" pitchFamily="18" charset="0"/>
                <a:cs typeface="Times New Roman" panose="02020603050405020304" pitchFamily="18" charset="0"/>
              </a:rPr>
              <a:t> from shift register </a:t>
            </a:r>
          </a:p>
          <a:p>
            <a:r>
              <a:rPr lang="en-US" sz="1000" dirty="0" err="1">
                <a:latin typeface="Times New Roman" panose="02020603050405020304" pitchFamily="18" charset="0"/>
                <a:cs typeface="Times New Roman" panose="02020603050405020304" pitchFamily="18" charset="0"/>
              </a:rPr>
              <a:t>Spiword</a:t>
            </a:r>
            <a:endParaRPr lang="en-US" sz="1000" dirty="0">
              <a:latin typeface="Times New Roman" panose="02020603050405020304" pitchFamily="18" charset="0"/>
              <a:cs typeface="Times New Roman" panose="02020603050405020304" pitchFamily="18" charset="0"/>
            </a:endParaRPr>
          </a:p>
          <a:p>
            <a:r>
              <a:rPr lang="en-US" sz="1000" dirty="0" err="1">
                <a:latin typeface="Times New Roman" panose="02020603050405020304" pitchFamily="18" charset="0"/>
                <a:cs typeface="Times New Roman" panose="02020603050405020304" pitchFamily="18" charset="0"/>
              </a:rPr>
              <a:t>Couunt</a:t>
            </a:r>
            <a:r>
              <a:rPr lang="en-US" sz="1000" dirty="0">
                <a:latin typeface="Times New Roman" panose="02020603050405020304" pitchFamily="18" charset="0"/>
                <a:cs typeface="Times New Roman" panose="02020603050405020304" pitchFamily="18" charset="0"/>
              </a:rPr>
              <a:t>=count-1</a:t>
            </a:r>
          </a:p>
          <a:p>
            <a:r>
              <a:rPr lang="en-US" sz="1000" dirty="0">
                <a:latin typeface="Times New Roman" panose="02020603050405020304" pitchFamily="18" charset="0"/>
                <a:cs typeface="Times New Roman" panose="02020603050405020304" pitchFamily="18" charset="0"/>
              </a:rPr>
              <a:t>Update pointer difference</a:t>
            </a:r>
          </a:p>
          <a:p>
            <a:r>
              <a:rPr lang="en-US" sz="1000" dirty="0">
                <a:latin typeface="Times New Roman" panose="02020603050405020304" pitchFamily="18" charset="0"/>
                <a:cs typeface="Times New Roman" panose="02020603050405020304" pitchFamily="18" charset="0"/>
              </a:rPr>
              <a:t>For cases delay 2 and 4 </a:t>
            </a:r>
          </a:p>
          <a:p>
            <a:r>
              <a:rPr lang="en-US" sz="1000" dirty="0">
                <a:latin typeface="Times New Roman" panose="02020603050405020304" pitchFamily="18" charset="0"/>
                <a:cs typeface="Times New Roman" panose="02020603050405020304" pitchFamily="18" charset="0"/>
              </a:rPr>
              <a:t>Depending which edge we need </a:t>
            </a:r>
          </a:p>
          <a:p>
            <a:r>
              <a:rPr lang="en-US" sz="1000" dirty="0">
                <a:latin typeface="Times New Roman" panose="02020603050405020304" pitchFamily="18" charset="0"/>
                <a:cs typeface="Times New Roman" panose="02020603050405020304" pitchFamily="18" charset="0"/>
              </a:rPr>
              <a:t>To latch or </a:t>
            </a:r>
            <a:r>
              <a:rPr lang="en-US" sz="1000" dirty="0" err="1">
                <a:latin typeface="Times New Roman" panose="02020603050405020304" pitchFamily="18" charset="0"/>
                <a:cs typeface="Times New Roman" panose="02020603050405020304" pitchFamily="18" charset="0"/>
              </a:rPr>
              <a:t>smaple</a:t>
            </a:r>
            <a:r>
              <a:rPr lang="en-US" sz="1000" dirty="0">
                <a:latin typeface="Times New Roman" panose="02020603050405020304" pitchFamily="18" charset="0"/>
                <a:cs typeface="Times New Roman" panose="02020603050405020304" pitchFamily="18" charset="0"/>
              </a:rPr>
              <a:t> the data </a:t>
            </a:r>
          </a:p>
          <a:p>
            <a:r>
              <a:rPr lang="en-US" sz="1000" dirty="0">
                <a:latin typeface="Times New Roman" panose="02020603050405020304" pitchFamily="18" charset="0"/>
                <a:cs typeface="Times New Roman" panose="02020603050405020304" pitchFamily="18" charset="0"/>
              </a:rPr>
              <a:t>Keep always@ as </a:t>
            </a:r>
            <a:r>
              <a:rPr lang="en-US" sz="1000" dirty="0" err="1">
                <a:latin typeface="Times New Roman" panose="02020603050405020304" pitchFamily="18" charset="0"/>
                <a:cs typeface="Times New Roman" panose="02020603050405020304" pitchFamily="18" charset="0"/>
              </a:rPr>
              <a:t>posedge</a:t>
            </a:r>
            <a:r>
              <a:rPr lang="en-US" sz="1000" dirty="0">
                <a:latin typeface="Times New Roman" panose="02020603050405020304" pitchFamily="18" charset="0"/>
                <a:cs typeface="Times New Roman" panose="02020603050405020304" pitchFamily="18" charset="0"/>
              </a:rPr>
              <a:t> or </a:t>
            </a:r>
          </a:p>
          <a:p>
            <a:r>
              <a:rPr lang="en-US" sz="1000" dirty="0" err="1">
                <a:latin typeface="Times New Roman" panose="02020603050405020304" pitchFamily="18" charset="0"/>
                <a:cs typeface="Times New Roman" panose="02020603050405020304" pitchFamily="18" charset="0"/>
              </a:rPr>
              <a:t>Negedge</a:t>
            </a:r>
            <a:r>
              <a:rPr lang="en-US" sz="1000" dirty="0">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7624B26E-6613-80A3-2B60-5E2FAD65CF2A}"/>
              </a:ext>
            </a:extLst>
          </p:cNvPr>
          <p:cNvSpPr txBox="1"/>
          <p:nvPr/>
        </p:nvSpPr>
        <p:spPr>
          <a:xfrm>
            <a:off x="2882987" y="3832957"/>
            <a:ext cx="1957664" cy="707886"/>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If pointer difference is non zero </a:t>
            </a:r>
          </a:p>
          <a:p>
            <a:r>
              <a:rPr lang="en-US" sz="1000" dirty="0">
                <a:latin typeface="Times New Roman" panose="02020603050405020304" pitchFamily="18" charset="0"/>
                <a:cs typeface="Times New Roman" panose="02020603050405020304" pitchFamily="18" charset="0"/>
              </a:rPr>
              <a:t>Update Count = 24.</a:t>
            </a:r>
          </a:p>
          <a:p>
            <a:r>
              <a:rPr lang="en-US" sz="1000" dirty="0">
                <a:latin typeface="Times New Roman" panose="02020603050405020304" pitchFamily="18" charset="0"/>
                <a:cs typeface="Times New Roman" panose="02020603050405020304" pitchFamily="18" charset="0"/>
              </a:rPr>
              <a:t>State to continuous transmit</a:t>
            </a:r>
          </a:p>
          <a:p>
            <a:endParaRPr lang="en-US" sz="10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74D14B2D-4A74-0DF0-5511-9EA12236306C}"/>
              </a:ext>
            </a:extLst>
          </p:cNvPr>
          <p:cNvSpPr txBox="1"/>
          <p:nvPr/>
        </p:nvSpPr>
        <p:spPr>
          <a:xfrm>
            <a:off x="-36974" y="2311621"/>
            <a:ext cx="1861407" cy="2400657"/>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If count is non zero </a:t>
            </a:r>
          </a:p>
          <a:p>
            <a:r>
              <a:rPr lang="en-US" sz="1000" dirty="0">
                <a:latin typeface="Times New Roman" panose="02020603050405020304" pitchFamily="18" charset="0"/>
                <a:cs typeface="Times New Roman" panose="02020603050405020304" pitchFamily="18" charset="0"/>
              </a:rPr>
              <a:t>Make </a:t>
            </a:r>
            <a:r>
              <a:rPr lang="en-US" sz="1000" dirty="0" err="1">
                <a:latin typeface="Times New Roman" panose="02020603050405020304" pitchFamily="18" charset="0"/>
                <a:cs typeface="Times New Roman" panose="02020603050405020304" pitchFamily="18" charset="0"/>
              </a:rPr>
              <a:t>csz</a:t>
            </a:r>
            <a:r>
              <a:rPr lang="en-US" sz="1000" dirty="0">
                <a:latin typeface="Times New Roman" panose="02020603050405020304" pitchFamily="18" charset="0"/>
                <a:cs typeface="Times New Roman" panose="02020603050405020304" pitchFamily="18" charset="0"/>
              </a:rPr>
              <a:t> low</a:t>
            </a:r>
          </a:p>
          <a:p>
            <a:r>
              <a:rPr lang="en-US" sz="1000" dirty="0">
                <a:latin typeface="Times New Roman" panose="02020603050405020304" pitchFamily="18" charset="0"/>
                <a:cs typeface="Times New Roman" panose="02020603050405020304" pitchFamily="18" charset="0"/>
              </a:rPr>
              <a:t>Make </a:t>
            </a:r>
            <a:r>
              <a:rPr lang="en-US" sz="1000" dirty="0" err="1">
                <a:latin typeface="Times New Roman" panose="02020603050405020304" pitchFamily="18" charset="0"/>
                <a:cs typeface="Times New Roman" panose="02020603050405020304" pitchFamily="18" charset="0"/>
              </a:rPr>
              <a:t>Sclk</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clk</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Use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as shift register </a:t>
            </a:r>
          </a:p>
          <a:p>
            <a:r>
              <a:rPr lang="en-US" sz="1000" dirty="0">
                <a:latin typeface="Times New Roman" panose="02020603050405020304" pitchFamily="18" charset="0"/>
                <a:cs typeface="Times New Roman" panose="02020603050405020304" pitchFamily="18" charset="0"/>
              </a:rPr>
              <a:t>Pad </a:t>
            </a:r>
            <a:r>
              <a:rPr lang="en-US" sz="1000" dirty="0" err="1">
                <a:latin typeface="Times New Roman" panose="02020603050405020304" pitchFamily="18" charset="0"/>
                <a:cs typeface="Times New Roman" panose="02020603050405020304" pitchFamily="18" charset="0"/>
              </a:rPr>
              <a:t>sdout</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Send </a:t>
            </a:r>
            <a:r>
              <a:rPr lang="en-US" sz="1000" dirty="0" err="1">
                <a:latin typeface="Times New Roman" panose="02020603050405020304" pitchFamily="18" charset="0"/>
                <a:cs typeface="Times New Roman" panose="02020603050405020304" pitchFamily="18" charset="0"/>
              </a:rPr>
              <a:t>sdata</a:t>
            </a:r>
            <a:r>
              <a:rPr lang="en-US" sz="1000" dirty="0">
                <a:latin typeface="Times New Roman" panose="02020603050405020304" pitchFamily="18" charset="0"/>
                <a:cs typeface="Times New Roman" panose="02020603050405020304" pitchFamily="18" charset="0"/>
              </a:rPr>
              <a:t> from shift register </a:t>
            </a:r>
          </a:p>
          <a:p>
            <a:r>
              <a:rPr lang="en-US" sz="1000" dirty="0" err="1">
                <a:latin typeface="Times New Roman" panose="02020603050405020304" pitchFamily="18" charset="0"/>
                <a:cs typeface="Times New Roman" panose="02020603050405020304" pitchFamily="18" charset="0"/>
              </a:rPr>
              <a:t>Spiword</a:t>
            </a:r>
            <a:endParaRPr lang="en-US" sz="1000" dirty="0">
              <a:latin typeface="Times New Roman" panose="02020603050405020304" pitchFamily="18" charset="0"/>
              <a:cs typeface="Times New Roman" panose="02020603050405020304" pitchFamily="18" charset="0"/>
            </a:endParaRPr>
          </a:p>
          <a:p>
            <a:r>
              <a:rPr lang="en-US" sz="1000" dirty="0" err="1">
                <a:latin typeface="Times New Roman" panose="02020603050405020304" pitchFamily="18" charset="0"/>
                <a:cs typeface="Times New Roman" panose="02020603050405020304" pitchFamily="18" charset="0"/>
              </a:rPr>
              <a:t>Couunt</a:t>
            </a:r>
            <a:r>
              <a:rPr lang="en-US" sz="1000" dirty="0">
                <a:latin typeface="Times New Roman" panose="02020603050405020304" pitchFamily="18" charset="0"/>
                <a:cs typeface="Times New Roman" panose="02020603050405020304" pitchFamily="18" charset="0"/>
              </a:rPr>
              <a:t>=count-1</a:t>
            </a:r>
          </a:p>
          <a:p>
            <a:r>
              <a:rPr lang="en-US" sz="1000" dirty="0">
                <a:latin typeface="Times New Roman" panose="02020603050405020304" pitchFamily="18" charset="0"/>
                <a:cs typeface="Times New Roman" panose="02020603050405020304" pitchFamily="18" charset="0"/>
              </a:rPr>
              <a:t>Update pointer difference</a:t>
            </a:r>
          </a:p>
          <a:p>
            <a:r>
              <a:rPr lang="en-US" sz="1000" dirty="0">
                <a:latin typeface="Times New Roman" panose="02020603050405020304" pitchFamily="18" charset="0"/>
                <a:cs typeface="Times New Roman" panose="02020603050405020304" pitchFamily="18" charset="0"/>
              </a:rPr>
              <a:t>For cases delay 2 and 4 </a:t>
            </a:r>
          </a:p>
          <a:p>
            <a:r>
              <a:rPr lang="en-US" sz="1000" dirty="0">
                <a:latin typeface="Times New Roman" panose="02020603050405020304" pitchFamily="18" charset="0"/>
                <a:cs typeface="Times New Roman" panose="02020603050405020304" pitchFamily="18" charset="0"/>
              </a:rPr>
              <a:t>Depending which edge we need </a:t>
            </a:r>
          </a:p>
          <a:p>
            <a:r>
              <a:rPr lang="en-US" sz="1000" dirty="0">
                <a:latin typeface="Times New Roman" panose="02020603050405020304" pitchFamily="18" charset="0"/>
                <a:cs typeface="Times New Roman" panose="02020603050405020304" pitchFamily="18" charset="0"/>
              </a:rPr>
              <a:t>To latch or </a:t>
            </a:r>
            <a:r>
              <a:rPr lang="en-US" sz="1000" dirty="0" err="1">
                <a:latin typeface="Times New Roman" panose="02020603050405020304" pitchFamily="18" charset="0"/>
                <a:cs typeface="Times New Roman" panose="02020603050405020304" pitchFamily="18" charset="0"/>
              </a:rPr>
              <a:t>smaple</a:t>
            </a:r>
            <a:r>
              <a:rPr lang="en-US" sz="1000" dirty="0">
                <a:latin typeface="Times New Roman" panose="02020603050405020304" pitchFamily="18" charset="0"/>
                <a:cs typeface="Times New Roman" panose="02020603050405020304" pitchFamily="18" charset="0"/>
              </a:rPr>
              <a:t> the data </a:t>
            </a:r>
          </a:p>
          <a:p>
            <a:r>
              <a:rPr lang="en-US" sz="1000" dirty="0">
                <a:latin typeface="Times New Roman" panose="02020603050405020304" pitchFamily="18" charset="0"/>
                <a:cs typeface="Times New Roman" panose="02020603050405020304" pitchFamily="18" charset="0"/>
              </a:rPr>
              <a:t>Keep always@ as </a:t>
            </a:r>
            <a:r>
              <a:rPr lang="en-US" sz="1000" dirty="0" err="1">
                <a:latin typeface="Times New Roman" panose="02020603050405020304" pitchFamily="18" charset="0"/>
                <a:cs typeface="Times New Roman" panose="02020603050405020304" pitchFamily="18" charset="0"/>
              </a:rPr>
              <a:t>posedge</a:t>
            </a:r>
            <a:r>
              <a:rPr lang="en-US" sz="1000" dirty="0">
                <a:latin typeface="Times New Roman" panose="02020603050405020304" pitchFamily="18" charset="0"/>
                <a:cs typeface="Times New Roman" panose="02020603050405020304" pitchFamily="18" charset="0"/>
              </a:rPr>
              <a:t> or </a:t>
            </a:r>
          </a:p>
          <a:p>
            <a:r>
              <a:rPr lang="en-US" sz="1000" dirty="0" err="1">
                <a:latin typeface="Times New Roman" panose="02020603050405020304" pitchFamily="18" charset="0"/>
                <a:cs typeface="Times New Roman" panose="02020603050405020304" pitchFamily="18" charset="0"/>
              </a:rPr>
              <a:t>Negedge</a:t>
            </a:r>
            <a:r>
              <a:rPr lang="en-US" sz="1000" dirty="0">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2F2EE1E5-63C6-E034-1217-4C6670E64098}"/>
              </a:ext>
            </a:extLst>
          </p:cNvPr>
          <p:cNvSpPr txBox="1"/>
          <p:nvPr/>
        </p:nvSpPr>
        <p:spPr>
          <a:xfrm>
            <a:off x="3341332" y="2544849"/>
            <a:ext cx="2361510" cy="1323439"/>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If the count is 0 and pointer diff is 0</a:t>
            </a:r>
          </a:p>
          <a:p>
            <a:r>
              <a:rPr lang="en-US" sz="1000" dirty="0">
                <a:latin typeface="Times New Roman" panose="02020603050405020304" pitchFamily="18" charset="0"/>
                <a:cs typeface="Times New Roman" panose="02020603050405020304" pitchFamily="18" charset="0"/>
              </a:rPr>
              <a:t>Update the state to </a:t>
            </a:r>
            <a:r>
              <a:rPr lang="en-US" sz="1000" dirty="0" err="1">
                <a:latin typeface="Times New Roman" panose="02020603050405020304" pitchFamily="18" charset="0"/>
                <a:cs typeface="Times New Roman" panose="02020603050405020304" pitchFamily="18" charset="0"/>
              </a:rPr>
              <a:t>waitforinterupt</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Make CSZ </a:t>
            </a:r>
            <a:r>
              <a:rPr lang="en-US" sz="1000" dirty="0" err="1">
                <a:latin typeface="Times New Roman" panose="02020603050405020304" pitchFamily="18" charset="0"/>
                <a:cs typeface="Times New Roman" panose="02020603050405020304" pitchFamily="18" charset="0"/>
              </a:rPr>
              <a:t>hiigh</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Count to 40</a:t>
            </a:r>
          </a:p>
          <a:p>
            <a:r>
              <a:rPr lang="en-US" sz="1000" dirty="0">
                <a:latin typeface="Times New Roman" panose="02020603050405020304" pitchFamily="18" charset="0"/>
                <a:cs typeface="Times New Roman" panose="02020603050405020304" pitchFamily="18" charset="0"/>
              </a:rPr>
              <a:t>Update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from internal</a:t>
            </a:r>
          </a:p>
          <a:p>
            <a:r>
              <a:rPr lang="en-US" sz="1000" dirty="0">
                <a:latin typeface="Times New Roman" panose="02020603050405020304" pitchFamily="18" charset="0"/>
                <a:cs typeface="Times New Roman" panose="02020603050405020304" pitchFamily="18" charset="0"/>
              </a:rPr>
              <a:t>Keep write enable = 1</a:t>
            </a:r>
          </a:p>
          <a:p>
            <a:r>
              <a:rPr lang="en-US" sz="1000" dirty="0">
                <a:latin typeface="Times New Roman" panose="02020603050405020304" pitchFamily="18" charset="0"/>
                <a:cs typeface="Times New Roman" panose="02020603050405020304" pitchFamily="18" charset="0"/>
              </a:rPr>
              <a:t>No delay required</a:t>
            </a: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89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4F69-C32E-4FBE-8623-96807DB26388}"/>
              </a:ext>
            </a:extLst>
          </p:cNvPr>
          <p:cNvSpPr>
            <a:spLocks noGrp="1"/>
          </p:cNvSpPr>
          <p:nvPr>
            <p:ph type="title"/>
          </p:nvPr>
        </p:nvSpPr>
        <p:spPr/>
        <p:txBody>
          <a:bodyPr/>
          <a:lstStyle/>
          <a:p>
            <a:r>
              <a:rPr lang="en-US" dirty="0"/>
              <a:t>Specifications</a:t>
            </a:r>
          </a:p>
        </p:txBody>
      </p:sp>
      <p:sp>
        <p:nvSpPr>
          <p:cNvPr id="3" name="Content Placeholder 2">
            <a:extLst>
              <a:ext uri="{FF2B5EF4-FFF2-40B4-BE49-F238E27FC236}">
                <a16:creationId xmlns:a16="http://schemas.microsoft.com/office/drawing/2014/main" id="{58971492-0548-4476-B236-31E4A7EB9E5B}"/>
              </a:ext>
            </a:extLst>
          </p:cNvPr>
          <p:cNvSpPr>
            <a:spLocks noGrp="1"/>
          </p:cNvSpPr>
          <p:nvPr>
            <p:ph idx="1"/>
          </p:nvPr>
        </p:nvSpPr>
        <p:spPr/>
        <p:txBody>
          <a:bodyPr/>
          <a:lstStyle/>
          <a:p>
            <a:r>
              <a:rPr lang="en-US" dirty="0"/>
              <a:t>Using maximum Data From DDR memory to write and Read</a:t>
            </a:r>
          </a:p>
          <a:p>
            <a:r>
              <a:rPr lang="en-US" dirty="0"/>
              <a:t>Write and Reading Registers of AFE at 20MHz frequency using Interface</a:t>
            </a:r>
          </a:p>
          <a:p>
            <a:r>
              <a:rPr lang="en-US" dirty="0"/>
              <a:t>Writing and Reading data From registers continuously at 20MHz Frequency using SPI interface</a:t>
            </a:r>
          </a:p>
          <a:p>
            <a:r>
              <a:rPr lang="en-US" dirty="0"/>
              <a:t>Reading the Register data at 20MHz frequency Using SPI interface and updating this data to DDR and reading through Asterix using FX3 interface</a:t>
            </a:r>
          </a:p>
          <a:p>
            <a:r>
              <a:rPr lang="en-US" dirty="0"/>
              <a:t>Reading the FIFO data at 20MHz frequency Using SPI interface and updating this data to DDR and reading through Asterix using FX3 interface</a:t>
            </a:r>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125233C-13B4-46E0-9382-3EA7E5BC531B}"/>
              </a:ext>
            </a:extLst>
          </p:cNvPr>
          <p:cNvSpPr>
            <a:spLocks noGrp="1"/>
          </p:cNvSpPr>
          <p:nvPr>
            <p:ph type="sldNum" sz="quarter" idx="10"/>
          </p:nvPr>
        </p:nvSpPr>
        <p:spPr/>
        <p:txBody>
          <a:bodyPr/>
          <a:lstStyle/>
          <a:p>
            <a:pPr>
              <a:defRPr/>
            </a:pPr>
            <a:fld id="{2B97888F-6AF7-4263-B69D-592D8C33BAC7}" type="slidenum">
              <a:rPr lang="en-US" smtClean="0"/>
              <a:pPr>
                <a:defRPr/>
              </a:pPr>
              <a:t>2</a:t>
            </a:fld>
            <a:endParaRPr lang="en-US"/>
          </a:p>
        </p:txBody>
      </p:sp>
    </p:spTree>
    <p:extLst>
      <p:ext uri="{BB962C8B-B14F-4D97-AF65-F5344CB8AC3E}">
        <p14:creationId xmlns:p14="http://schemas.microsoft.com/office/powerpoint/2010/main" val="162736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5DD1-5619-4973-9FCD-FCE3E501A3B2}"/>
              </a:ext>
            </a:extLst>
          </p:cNvPr>
          <p:cNvSpPr>
            <a:spLocks noGrp="1"/>
          </p:cNvSpPr>
          <p:nvPr>
            <p:ph type="title"/>
          </p:nvPr>
        </p:nvSpPr>
        <p:spPr/>
        <p:txBody>
          <a:bodyPr/>
          <a:lstStyle/>
          <a:p>
            <a:r>
              <a:rPr lang="en-US" dirty="0"/>
              <a:t>Results for 00 delay control of burst</a:t>
            </a:r>
          </a:p>
        </p:txBody>
      </p:sp>
      <p:pic>
        <p:nvPicPr>
          <p:cNvPr id="6" name="Content Placeholder 5">
            <a:extLst>
              <a:ext uri="{FF2B5EF4-FFF2-40B4-BE49-F238E27FC236}">
                <a16:creationId xmlns:a16="http://schemas.microsoft.com/office/drawing/2014/main" id="{0C067090-2BA5-4BB8-B03B-FEC3BCD9C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471" y="785813"/>
            <a:ext cx="7395533" cy="3709987"/>
          </a:xfrm>
        </p:spPr>
      </p:pic>
      <p:sp>
        <p:nvSpPr>
          <p:cNvPr id="4" name="Slide Number Placeholder 3">
            <a:extLst>
              <a:ext uri="{FF2B5EF4-FFF2-40B4-BE49-F238E27FC236}">
                <a16:creationId xmlns:a16="http://schemas.microsoft.com/office/drawing/2014/main" id="{21A58278-631A-40F0-9580-F112F2316CA3}"/>
              </a:ext>
            </a:extLst>
          </p:cNvPr>
          <p:cNvSpPr>
            <a:spLocks noGrp="1"/>
          </p:cNvSpPr>
          <p:nvPr>
            <p:ph type="sldNum" sz="quarter" idx="10"/>
          </p:nvPr>
        </p:nvSpPr>
        <p:spPr/>
        <p:txBody>
          <a:bodyPr/>
          <a:lstStyle/>
          <a:p>
            <a:pPr>
              <a:defRPr/>
            </a:pPr>
            <a:fld id="{2B97888F-6AF7-4263-B69D-592D8C33BAC7}" type="slidenum">
              <a:rPr lang="en-US" smtClean="0"/>
              <a:pPr>
                <a:defRPr/>
              </a:pPr>
              <a:t>20</a:t>
            </a:fld>
            <a:endParaRPr lang="en-US"/>
          </a:p>
        </p:txBody>
      </p:sp>
    </p:spTree>
    <p:extLst>
      <p:ext uri="{BB962C8B-B14F-4D97-AF65-F5344CB8AC3E}">
        <p14:creationId xmlns:p14="http://schemas.microsoft.com/office/powerpoint/2010/main" val="294819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CFE8-A20A-4136-9893-C1360DC203D1}"/>
              </a:ext>
            </a:extLst>
          </p:cNvPr>
          <p:cNvSpPr>
            <a:spLocks noGrp="1"/>
          </p:cNvSpPr>
          <p:nvPr>
            <p:ph type="title"/>
          </p:nvPr>
        </p:nvSpPr>
        <p:spPr/>
        <p:txBody>
          <a:bodyPr/>
          <a:lstStyle/>
          <a:p>
            <a:r>
              <a:rPr lang="en-US" dirty="0"/>
              <a:t>Results for 01 delay control of burst</a:t>
            </a:r>
          </a:p>
        </p:txBody>
      </p:sp>
      <p:pic>
        <p:nvPicPr>
          <p:cNvPr id="6" name="Content Placeholder 5">
            <a:extLst>
              <a:ext uri="{FF2B5EF4-FFF2-40B4-BE49-F238E27FC236}">
                <a16:creationId xmlns:a16="http://schemas.microsoft.com/office/drawing/2014/main" id="{A650FC49-B7F9-4145-8B3C-E950B6CB93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665" y="785813"/>
            <a:ext cx="7263145" cy="3709987"/>
          </a:xfrm>
        </p:spPr>
      </p:pic>
      <p:sp>
        <p:nvSpPr>
          <p:cNvPr id="4" name="Slide Number Placeholder 3">
            <a:extLst>
              <a:ext uri="{FF2B5EF4-FFF2-40B4-BE49-F238E27FC236}">
                <a16:creationId xmlns:a16="http://schemas.microsoft.com/office/drawing/2014/main" id="{04CE0EEB-4FAD-470D-9087-4FFE9BF6F062}"/>
              </a:ext>
            </a:extLst>
          </p:cNvPr>
          <p:cNvSpPr>
            <a:spLocks noGrp="1"/>
          </p:cNvSpPr>
          <p:nvPr>
            <p:ph type="sldNum" sz="quarter" idx="10"/>
          </p:nvPr>
        </p:nvSpPr>
        <p:spPr/>
        <p:txBody>
          <a:bodyPr/>
          <a:lstStyle/>
          <a:p>
            <a:pPr>
              <a:defRPr/>
            </a:pPr>
            <a:fld id="{2B97888F-6AF7-4263-B69D-592D8C33BAC7}" type="slidenum">
              <a:rPr lang="en-US" smtClean="0"/>
              <a:pPr>
                <a:defRPr/>
              </a:pPr>
              <a:t>21</a:t>
            </a:fld>
            <a:endParaRPr lang="en-US"/>
          </a:p>
        </p:txBody>
      </p:sp>
    </p:spTree>
    <p:extLst>
      <p:ext uri="{BB962C8B-B14F-4D97-AF65-F5344CB8AC3E}">
        <p14:creationId xmlns:p14="http://schemas.microsoft.com/office/powerpoint/2010/main" val="286785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5ED0-544D-4319-B6C6-9369EE4F7485}"/>
              </a:ext>
            </a:extLst>
          </p:cNvPr>
          <p:cNvSpPr>
            <a:spLocks noGrp="1"/>
          </p:cNvSpPr>
          <p:nvPr>
            <p:ph type="title"/>
          </p:nvPr>
        </p:nvSpPr>
        <p:spPr/>
        <p:txBody>
          <a:bodyPr/>
          <a:lstStyle/>
          <a:p>
            <a:r>
              <a:rPr lang="en-US" dirty="0"/>
              <a:t>Results for 10 delay control of burst</a:t>
            </a:r>
          </a:p>
        </p:txBody>
      </p:sp>
      <p:pic>
        <p:nvPicPr>
          <p:cNvPr id="6" name="Content Placeholder 5">
            <a:extLst>
              <a:ext uri="{FF2B5EF4-FFF2-40B4-BE49-F238E27FC236}">
                <a16:creationId xmlns:a16="http://schemas.microsoft.com/office/drawing/2014/main" id="{90197B6A-B868-49B3-A2E1-DA80F717F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665" y="785813"/>
            <a:ext cx="7263145" cy="3709987"/>
          </a:xfrm>
        </p:spPr>
      </p:pic>
      <p:sp>
        <p:nvSpPr>
          <p:cNvPr id="4" name="Slide Number Placeholder 3">
            <a:extLst>
              <a:ext uri="{FF2B5EF4-FFF2-40B4-BE49-F238E27FC236}">
                <a16:creationId xmlns:a16="http://schemas.microsoft.com/office/drawing/2014/main" id="{E2CC3A30-0835-4C02-A061-F6DF40062C59}"/>
              </a:ext>
            </a:extLst>
          </p:cNvPr>
          <p:cNvSpPr>
            <a:spLocks noGrp="1"/>
          </p:cNvSpPr>
          <p:nvPr>
            <p:ph type="sldNum" sz="quarter" idx="10"/>
          </p:nvPr>
        </p:nvSpPr>
        <p:spPr/>
        <p:txBody>
          <a:bodyPr/>
          <a:lstStyle/>
          <a:p>
            <a:pPr>
              <a:defRPr/>
            </a:pPr>
            <a:fld id="{2B97888F-6AF7-4263-B69D-592D8C33BAC7}" type="slidenum">
              <a:rPr lang="en-US" smtClean="0"/>
              <a:pPr>
                <a:defRPr/>
              </a:pPr>
              <a:t>22</a:t>
            </a:fld>
            <a:endParaRPr lang="en-US"/>
          </a:p>
        </p:txBody>
      </p:sp>
    </p:spTree>
    <p:extLst>
      <p:ext uri="{BB962C8B-B14F-4D97-AF65-F5344CB8AC3E}">
        <p14:creationId xmlns:p14="http://schemas.microsoft.com/office/powerpoint/2010/main" val="1183492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A1A6-42B7-4349-B29E-C680AD0FBBE3}"/>
              </a:ext>
            </a:extLst>
          </p:cNvPr>
          <p:cNvSpPr>
            <a:spLocks noGrp="1"/>
          </p:cNvSpPr>
          <p:nvPr>
            <p:ph type="title"/>
          </p:nvPr>
        </p:nvSpPr>
        <p:spPr/>
        <p:txBody>
          <a:bodyPr/>
          <a:lstStyle/>
          <a:p>
            <a:r>
              <a:rPr lang="en-US" dirty="0"/>
              <a:t>Results for 11 delay control of burst</a:t>
            </a:r>
          </a:p>
        </p:txBody>
      </p:sp>
      <p:pic>
        <p:nvPicPr>
          <p:cNvPr id="6" name="Content Placeholder 5">
            <a:extLst>
              <a:ext uri="{FF2B5EF4-FFF2-40B4-BE49-F238E27FC236}">
                <a16:creationId xmlns:a16="http://schemas.microsoft.com/office/drawing/2014/main" id="{2B9678E7-F28D-40E4-B5FA-9807D63232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75" y="1439412"/>
            <a:ext cx="8467725" cy="2402789"/>
          </a:xfrm>
        </p:spPr>
      </p:pic>
      <p:sp>
        <p:nvSpPr>
          <p:cNvPr id="4" name="Slide Number Placeholder 3">
            <a:extLst>
              <a:ext uri="{FF2B5EF4-FFF2-40B4-BE49-F238E27FC236}">
                <a16:creationId xmlns:a16="http://schemas.microsoft.com/office/drawing/2014/main" id="{E0D32D6C-47B7-4DB8-9EEC-04093910A05E}"/>
              </a:ext>
            </a:extLst>
          </p:cNvPr>
          <p:cNvSpPr>
            <a:spLocks noGrp="1"/>
          </p:cNvSpPr>
          <p:nvPr>
            <p:ph type="sldNum" sz="quarter" idx="10"/>
          </p:nvPr>
        </p:nvSpPr>
        <p:spPr/>
        <p:txBody>
          <a:bodyPr/>
          <a:lstStyle/>
          <a:p>
            <a:pPr>
              <a:defRPr/>
            </a:pPr>
            <a:fld id="{2B97888F-6AF7-4263-B69D-592D8C33BAC7}" type="slidenum">
              <a:rPr lang="en-US" smtClean="0"/>
              <a:pPr>
                <a:defRPr/>
              </a:pPr>
              <a:t>23</a:t>
            </a:fld>
            <a:endParaRPr lang="en-US"/>
          </a:p>
        </p:txBody>
      </p:sp>
    </p:spTree>
    <p:extLst>
      <p:ext uri="{BB962C8B-B14F-4D97-AF65-F5344CB8AC3E}">
        <p14:creationId xmlns:p14="http://schemas.microsoft.com/office/powerpoint/2010/main" val="351009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8E77-7929-5472-6828-8F4335520948}"/>
              </a:ext>
            </a:extLst>
          </p:cNvPr>
          <p:cNvSpPr>
            <a:spLocks noGrp="1"/>
          </p:cNvSpPr>
          <p:nvPr>
            <p:ph type="title"/>
          </p:nvPr>
        </p:nvSpPr>
        <p:spPr/>
        <p:txBody>
          <a:bodyPr/>
          <a:lstStyle/>
          <a:p>
            <a:r>
              <a:rPr lang="en-US" dirty="0"/>
              <a:t>Adding FIFO and REG block separately </a:t>
            </a:r>
          </a:p>
        </p:txBody>
      </p:sp>
      <p:sp>
        <p:nvSpPr>
          <p:cNvPr id="4" name="Slide Number Placeholder 3">
            <a:extLst>
              <a:ext uri="{FF2B5EF4-FFF2-40B4-BE49-F238E27FC236}">
                <a16:creationId xmlns:a16="http://schemas.microsoft.com/office/drawing/2014/main" id="{7A8B12AD-599F-01F5-90AF-2765DB1C9449}"/>
              </a:ext>
            </a:extLst>
          </p:cNvPr>
          <p:cNvSpPr>
            <a:spLocks noGrp="1"/>
          </p:cNvSpPr>
          <p:nvPr>
            <p:ph type="sldNum" sz="quarter" idx="10"/>
          </p:nvPr>
        </p:nvSpPr>
        <p:spPr/>
        <p:txBody>
          <a:bodyPr/>
          <a:lstStyle/>
          <a:p>
            <a:pPr>
              <a:defRPr/>
            </a:pPr>
            <a:fld id="{2B97888F-6AF7-4263-B69D-592D8C33BAC7}" type="slidenum">
              <a:rPr lang="en-US" smtClean="0"/>
              <a:pPr>
                <a:defRPr/>
              </a:pPr>
              <a:t>24</a:t>
            </a:fld>
            <a:endParaRPr lang="en-US"/>
          </a:p>
        </p:txBody>
      </p:sp>
      <p:pic>
        <p:nvPicPr>
          <p:cNvPr id="19" name="Content Placeholder 18">
            <a:extLst>
              <a:ext uri="{FF2B5EF4-FFF2-40B4-BE49-F238E27FC236}">
                <a16:creationId xmlns:a16="http://schemas.microsoft.com/office/drawing/2014/main" id="{A0DEF501-90A9-4F8D-B7EA-07CF340DF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9335" y="888517"/>
            <a:ext cx="2818898" cy="1953837"/>
          </a:xfrm>
        </p:spPr>
      </p:pic>
      <p:pic>
        <p:nvPicPr>
          <p:cNvPr id="21" name="Picture 20">
            <a:extLst>
              <a:ext uri="{FF2B5EF4-FFF2-40B4-BE49-F238E27FC236}">
                <a16:creationId xmlns:a16="http://schemas.microsoft.com/office/drawing/2014/main" id="{FB375477-41DB-4E29-90F0-06FC76DFA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00" y="672058"/>
            <a:ext cx="3505321" cy="3770734"/>
          </a:xfrm>
          <a:prstGeom prst="rect">
            <a:avLst/>
          </a:prstGeom>
        </p:spPr>
      </p:pic>
      <p:sp>
        <p:nvSpPr>
          <p:cNvPr id="22" name="TextBox 21">
            <a:extLst>
              <a:ext uri="{FF2B5EF4-FFF2-40B4-BE49-F238E27FC236}">
                <a16:creationId xmlns:a16="http://schemas.microsoft.com/office/drawing/2014/main" id="{04B4BD9F-0CBC-4EA1-8A85-2A996F3B4051}"/>
              </a:ext>
            </a:extLst>
          </p:cNvPr>
          <p:cNvSpPr txBox="1"/>
          <p:nvPr/>
        </p:nvSpPr>
        <p:spPr>
          <a:xfrm>
            <a:off x="4573258" y="2919745"/>
            <a:ext cx="3161045" cy="1600438"/>
          </a:xfrm>
          <a:prstGeom prst="rect">
            <a:avLst/>
          </a:prstGeom>
          <a:noFill/>
        </p:spPr>
        <p:txBody>
          <a:bodyPr wrap="square" rtlCol="0">
            <a:spAutoFit/>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a:t>
            </a:r>
            <a:r>
              <a:rPr lang="en-US" sz="1400" dirty="0" err="1">
                <a:latin typeface="Times New Roman" panose="02020603050405020304" pitchFamily="18" charset="0"/>
                <a:cs typeface="Times New Roman" panose="02020603050405020304" pitchFamily="18" charset="0"/>
              </a:rPr>
              <a:t>Muxed</a:t>
            </a:r>
            <a:r>
              <a:rPr lang="en-US" sz="1400" dirty="0">
                <a:latin typeface="Times New Roman" panose="02020603050405020304" pitchFamily="18" charset="0"/>
                <a:cs typeface="Times New Roman" panose="02020603050405020304" pitchFamily="18" charset="0"/>
              </a:rPr>
              <a:t> the output of </a:t>
            </a:r>
            <a:r>
              <a:rPr lang="en-US" sz="1400" dirty="0" err="1">
                <a:latin typeface="Times New Roman" panose="02020603050405020304" pitchFamily="18" charset="0"/>
                <a:cs typeface="Times New Roman" panose="02020603050405020304" pitchFamily="18" charset="0"/>
              </a:rPr>
              <a:t>SdoutWord</a:t>
            </a:r>
            <a:endParaRPr lang="en-US" sz="14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a:t>
            </a:r>
            <a:r>
              <a:rPr lang="en-US" sz="1400" dirty="0" err="1">
                <a:latin typeface="Times New Roman" panose="02020603050405020304" pitchFamily="18" charset="0"/>
                <a:cs typeface="Times New Roman" panose="02020603050405020304" pitchFamily="18" charset="0"/>
              </a:rPr>
              <a:t>muxed</a:t>
            </a:r>
            <a:r>
              <a:rPr lang="en-US" sz="1400" dirty="0">
                <a:latin typeface="Times New Roman" panose="02020603050405020304" pitchFamily="18" charset="0"/>
                <a:cs typeface="Times New Roman" panose="02020603050405020304" pitchFamily="18" charset="0"/>
              </a:rPr>
              <a:t> the output of write </a:t>
            </a:r>
            <a:r>
              <a:rPr lang="en-US" sz="1400" dirty="0" err="1">
                <a:latin typeface="Times New Roman" panose="02020603050405020304" pitchFamily="18" charset="0"/>
                <a:cs typeface="Times New Roman" panose="02020603050405020304" pitchFamily="18" charset="0"/>
              </a:rPr>
              <a:t>en</a:t>
            </a:r>
            <a:endParaRPr lang="en-US" sz="14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a:t>
            </a:r>
            <a:r>
              <a:rPr lang="en-US" sz="1400" dirty="0" err="1">
                <a:latin typeface="Times New Roman" panose="02020603050405020304" pitchFamily="18" charset="0"/>
                <a:cs typeface="Times New Roman" panose="02020603050405020304" pitchFamily="18" charset="0"/>
              </a:rPr>
              <a:t>or’ed</a:t>
            </a:r>
            <a:r>
              <a:rPr lang="en-US" sz="1400" dirty="0">
                <a:latin typeface="Times New Roman" panose="02020603050405020304" pitchFamily="18" charset="0"/>
                <a:cs typeface="Times New Roman" panose="02020603050405020304" pitchFamily="18" charset="0"/>
              </a:rPr>
              <a:t> the SCLK </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a:t>
            </a:r>
            <a:r>
              <a:rPr lang="en-US" sz="1400" dirty="0" err="1">
                <a:latin typeface="Times New Roman" panose="02020603050405020304" pitchFamily="18" charset="0"/>
                <a:cs typeface="Times New Roman" panose="02020603050405020304" pitchFamily="18" charset="0"/>
              </a:rPr>
              <a:t>and’ed</a:t>
            </a:r>
            <a:r>
              <a:rPr lang="en-US" sz="1400" dirty="0">
                <a:latin typeface="Times New Roman" panose="02020603050405020304" pitchFamily="18" charset="0"/>
                <a:cs typeface="Times New Roman" panose="02020603050405020304" pitchFamily="18" charset="0"/>
              </a:rPr>
              <a:t> the CSZ</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a:t>
            </a:r>
            <a:r>
              <a:rPr lang="en-US" sz="1400" dirty="0" err="1">
                <a:latin typeface="Times New Roman" panose="02020603050405020304" pitchFamily="18" charset="0"/>
                <a:cs typeface="Times New Roman" panose="02020603050405020304" pitchFamily="18" charset="0"/>
              </a:rPr>
              <a:t>or’ed</a:t>
            </a:r>
            <a:r>
              <a:rPr lang="en-US" sz="1400" dirty="0">
                <a:latin typeface="Times New Roman" panose="02020603050405020304" pitchFamily="18" charset="0"/>
                <a:cs typeface="Times New Roman" panose="02020603050405020304" pitchFamily="18" charset="0"/>
              </a:rPr>
              <a:t> the SDATA </a:t>
            </a:r>
          </a:p>
          <a:p>
            <a:pPr marL="171450" indent="-1714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340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E544-4C99-4FAF-8922-AFA3A1F02F8E}"/>
              </a:ext>
            </a:extLst>
          </p:cNvPr>
          <p:cNvSpPr>
            <a:spLocks noGrp="1"/>
          </p:cNvSpPr>
          <p:nvPr>
            <p:ph type="title"/>
          </p:nvPr>
        </p:nvSpPr>
        <p:spPr/>
        <p:txBody>
          <a:bodyPr/>
          <a:lstStyle/>
          <a:p>
            <a:r>
              <a:rPr lang="en-US" dirty="0"/>
              <a:t>Now implementing SPI on Sparrow and Testing using test pins inside Sparrow </a:t>
            </a:r>
          </a:p>
        </p:txBody>
      </p:sp>
      <p:sp>
        <p:nvSpPr>
          <p:cNvPr id="3" name="Content Placeholder 2">
            <a:extLst>
              <a:ext uri="{FF2B5EF4-FFF2-40B4-BE49-F238E27FC236}">
                <a16:creationId xmlns:a16="http://schemas.microsoft.com/office/drawing/2014/main" id="{1AD8BF32-63E6-432A-A87A-0735E8DF6527}"/>
              </a:ext>
            </a:extLst>
          </p:cNvPr>
          <p:cNvSpPr>
            <a:spLocks noGrp="1"/>
          </p:cNvSpPr>
          <p:nvPr>
            <p:ph idx="1"/>
          </p:nvPr>
        </p:nvSpPr>
        <p:spPr/>
        <p:txBody>
          <a:bodyPr/>
          <a:lstStyle/>
          <a:p>
            <a:pPr marL="0" indent="0">
              <a:buNone/>
            </a:pPr>
            <a:r>
              <a:rPr lang="en-US" dirty="0"/>
              <a:t>TP_BUS14_2p5_1-P19-SCLK-2</a:t>
            </a:r>
          </a:p>
          <a:p>
            <a:pPr marL="0" indent="0">
              <a:buNone/>
            </a:pPr>
            <a:r>
              <a:rPr lang="en-US" dirty="0"/>
              <a:t>TP_BUS14_2p5_2-R19-SDATA-3</a:t>
            </a:r>
          </a:p>
          <a:p>
            <a:pPr marL="0" indent="0">
              <a:buNone/>
            </a:pPr>
            <a:r>
              <a:rPr lang="en-US" dirty="0"/>
              <a:t>TP_BUS14_2p5_3-T20-SDOUT-4</a:t>
            </a:r>
          </a:p>
          <a:p>
            <a:pPr marL="0" indent="0">
              <a:buNone/>
            </a:pPr>
            <a:r>
              <a:rPr lang="en-US" dirty="0"/>
              <a:t>TP_BUS16_2p5_1-C14-CSZ-5</a:t>
            </a:r>
          </a:p>
          <a:p>
            <a:pPr marL="0" indent="0">
              <a:buNone/>
            </a:pPr>
            <a:r>
              <a:rPr lang="en-US" dirty="0"/>
              <a:t>TP_BUS16_2p5_2-C15- FIFO_int-6</a:t>
            </a:r>
          </a:p>
          <a:p>
            <a:pPr marL="0" indent="0">
              <a:buNone/>
            </a:pPr>
            <a:r>
              <a:rPr lang="en-US" dirty="0"/>
              <a:t>TP_BUS16_2p5_3-E13- REG_int-7</a:t>
            </a:r>
          </a:p>
          <a:p>
            <a:r>
              <a:rPr lang="en-US" dirty="0"/>
              <a:t>Above shown are test inputs on giving the pulses to the SDOUT and </a:t>
            </a:r>
            <a:r>
              <a:rPr lang="en-US" dirty="0" err="1"/>
              <a:t>interupt</a:t>
            </a:r>
            <a:r>
              <a:rPr lang="en-US" dirty="0"/>
              <a:t> in from signal generator</a:t>
            </a:r>
          </a:p>
          <a:p>
            <a:r>
              <a:rPr lang="en-US" dirty="0"/>
              <a:t>Observing the SDATA and SCLK in DSO given below results</a:t>
            </a:r>
          </a:p>
          <a:p>
            <a:endParaRPr lang="en-US" dirty="0"/>
          </a:p>
        </p:txBody>
      </p:sp>
      <p:sp>
        <p:nvSpPr>
          <p:cNvPr id="4" name="Slide Number Placeholder 3">
            <a:extLst>
              <a:ext uri="{FF2B5EF4-FFF2-40B4-BE49-F238E27FC236}">
                <a16:creationId xmlns:a16="http://schemas.microsoft.com/office/drawing/2014/main" id="{054F463F-321C-4115-A0B9-52012D2F7535}"/>
              </a:ext>
            </a:extLst>
          </p:cNvPr>
          <p:cNvSpPr>
            <a:spLocks noGrp="1"/>
          </p:cNvSpPr>
          <p:nvPr>
            <p:ph type="sldNum" sz="quarter" idx="10"/>
          </p:nvPr>
        </p:nvSpPr>
        <p:spPr/>
        <p:txBody>
          <a:bodyPr/>
          <a:lstStyle/>
          <a:p>
            <a:pPr>
              <a:defRPr/>
            </a:pPr>
            <a:fld id="{2B97888F-6AF7-4263-B69D-592D8C33BAC7}" type="slidenum">
              <a:rPr lang="en-US" smtClean="0"/>
              <a:pPr>
                <a:defRPr/>
              </a:pPr>
              <a:t>25</a:t>
            </a:fld>
            <a:endParaRPr lang="en-US"/>
          </a:p>
        </p:txBody>
      </p:sp>
    </p:spTree>
    <p:extLst>
      <p:ext uri="{BB962C8B-B14F-4D97-AF65-F5344CB8AC3E}">
        <p14:creationId xmlns:p14="http://schemas.microsoft.com/office/powerpoint/2010/main" val="2003864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B65D-6D5E-469A-BE8B-9BF24A718E3E}"/>
              </a:ext>
            </a:extLst>
          </p:cNvPr>
          <p:cNvSpPr>
            <a:spLocks noGrp="1"/>
          </p:cNvSpPr>
          <p:nvPr>
            <p:ph type="title"/>
          </p:nvPr>
        </p:nvSpPr>
        <p:spPr/>
        <p:txBody>
          <a:bodyPr/>
          <a:lstStyle/>
          <a:p>
            <a:r>
              <a:rPr lang="en-US" dirty="0" err="1"/>
              <a:t>Ressults</a:t>
            </a:r>
            <a:r>
              <a:rPr lang="en-US" dirty="0"/>
              <a:t> of SDATA on REG SPI</a:t>
            </a:r>
          </a:p>
        </p:txBody>
      </p:sp>
      <p:pic>
        <p:nvPicPr>
          <p:cNvPr id="6" name="Content Placeholder 5">
            <a:extLst>
              <a:ext uri="{FF2B5EF4-FFF2-40B4-BE49-F238E27FC236}">
                <a16:creationId xmlns:a16="http://schemas.microsoft.com/office/drawing/2014/main" id="{73EF0544-8761-4479-BD23-BDA52644081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1620" y="1397330"/>
            <a:ext cx="2468495" cy="2377331"/>
          </a:xfrm>
        </p:spPr>
      </p:pic>
      <p:sp>
        <p:nvSpPr>
          <p:cNvPr id="4" name="Slide Number Placeholder 3">
            <a:extLst>
              <a:ext uri="{FF2B5EF4-FFF2-40B4-BE49-F238E27FC236}">
                <a16:creationId xmlns:a16="http://schemas.microsoft.com/office/drawing/2014/main" id="{A47E58D8-BC2C-4C40-8243-2EDB3CCFA26B}"/>
              </a:ext>
            </a:extLst>
          </p:cNvPr>
          <p:cNvSpPr>
            <a:spLocks noGrp="1"/>
          </p:cNvSpPr>
          <p:nvPr>
            <p:ph type="sldNum" sz="quarter" idx="10"/>
          </p:nvPr>
        </p:nvSpPr>
        <p:spPr/>
        <p:txBody>
          <a:bodyPr/>
          <a:lstStyle/>
          <a:p>
            <a:pPr>
              <a:defRPr/>
            </a:pPr>
            <a:fld id="{2B97888F-6AF7-4263-B69D-592D8C33BAC7}" type="slidenum">
              <a:rPr lang="en-US" smtClean="0"/>
              <a:pPr>
                <a:defRPr/>
              </a:pPr>
              <a:t>26</a:t>
            </a:fld>
            <a:endParaRPr lang="en-US"/>
          </a:p>
        </p:txBody>
      </p:sp>
      <p:pic>
        <p:nvPicPr>
          <p:cNvPr id="8" name="Picture 7">
            <a:extLst>
              <a:ext uri="{FF2B5EF4-FFF2-40B4-BE49-F238E27FC236}">
                <a16:creationId xmlns:a16="http://schemas.microsoft.com/office/drawing/2014/main" id="{5C5D14DC-7B22-4989-9F12-871F38556A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597" y="717954"/>
            <a:ext cx="3422306" cy="3295915"/>
          </a:xfrm>
          <a:prstGeom prst="rect">
            <a:avLst/>
          </a:prstGeom>
        </p:spPr>
      </p:pic>
      <p:pic>
        <p:nvPicPr>
          <p:cNvPr id="10" name="Picture 9">
            <a:extLst>
              <a:ext uri="{FF2B5EF4-FFF2-40B4-BE49-F238E27FC236}">
                <a16:creationId xmlns:a16="http://schemas.microsoft.com/office/drawing/2014/main" id="{6C3C89FC-E9C0-4FBB-A2F0-B036BD6C94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475" y="968995"/>
            <a:ext cx="3740888" cy="2805666"/>
          </a:xfrm>
          <a:prstGeom prst="rect">
            <a:avLst/>
          </a:prstGeom>
        </p:spPr>
      </p:pic>
    </p:spTree>
    <p:extLst>
      <p:ext uri="{BB962C8B-B14F-4D97-AF65-F5344CB8AC3E}">
        <p14:creationId xmlns:p14="http://schemas.microsoft.com/office/powerpoint/2010/main" val="50077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2A88-C424-4DD2-A41C-ADB4F59CEAF9}"/>
              </a:ext>
            </a:extLst>
          </p:cNvPr>
          <p:cNvSpPr>
            <a:spLocks noGrp="1"/>
          </p:cNvSpPr>
          <p:nvPr>
            <p:ph type="title"/>
          </p:nvPr>
        </p:nvSpPr>
        <p:spPr/>
        <p:txBody>
          <a:bodyPr/>
          <a:lstStyle/>
          <a:p>
            <a:r>
              <a:rPr lang="en-US" dirty="0"/>
              <a:t>Now merging Both FIFO and REG </a:t>
            </a:r>
            <a:r>
              <a:rPr lang="en-US" dirty="0" err="1"/>
              <a:t>spi</a:t>
            </a:r>
            <a:r>
              <a:rPr lang="en-US" dirty="0"/>
              <a:t> lines and testing the data SCLK out and SDATA</a:t>
            </a:r>
          </a:p>
        </p:txBody>
      </p:sp>
      <p:sp>
        <p:nvSpPr>
          <p:cNvPr id="3" name="Content Placeholder 2">
            <a:extLst>
              <a:ext uri="{FF2B5EF4-FFF2-40B4-BE49-F238E27FC236}">
                <a16:creationId xmlns:a16="http://schemas.microsoft.com/office/drawing/2014/main" id="{C31F70E0-687D-4118-924F-F7FC339D7AFE}"/>
              </a:ext>
            </a:extLst>
          </p:cNvPr>
          <p:cNvSpPr>
            <a:spLocks noGrp="1"/>
          </p:cNvSpPr>
          <p:nvPr>
            <p:ph idx="1"/>
          </p:nvPr>
        </p:nvSpPr>
        <p:spPr/>
        <p:txBody>
          <a:bodyPr/>
          <a:lstStyle/>
          <a:p>
            <a:pPr marL="0" indent="0">
              <a:buNone/>
            </a:pPr>
            <a:r>
              <a:rPr lang="en-US" dirty="0"/>
              <a:t>TP_BUS14_2p5_1-P19-SCLK-2</a:t>
            </a:r>
          </a:p>
          <a:p>
            <a:pPr marL="0" indent="0">
              <a:buNone/>
            </a:pPr>
            <a:r>
              <a:rPr lang="en-US" dirty="0"/>
              <a:t>TP_BUS14_2p5_2-R19-SDATA-3</a:t>
            </a:r>
          </a:p>
          <a:p>
            <a:pPr marL="0" indent="0">
              <a:buNone/>
            </a:pPr>
            <a:r>
              <a:rPr lang="en-US" dirty="0"/>
              <a:t>TP_BUS14_2p5_3-T20-SDOUT-4</a:t>
            </a:r>
          </a:p>
          <a:p>
            <a:pPr marL="0" indent="0">
              <a:buNone/>
            </a:pPr>
            <a:r>
              <a:rPr lang="en-US" dirty="0"/>
              <a:t>TP_BUS16_2p5_1-C14-CSZ-5</a:t>
            </a:r>
          </a:p>
          <a:p>
            <a:pPr marL="0" indent="0">
              <a:buNone/>
            </a:pPr>
            <a:r>
              <a:rPr lang="en-US" dirty="0"/>
              <a:t>TP_BUS16_2p5_2-C15- FIFO_int-6</a:t>
            </a:r>
          </a:p>
          <a:p>
            <a:pPr marL="0" indent="0">
              <a:buNone/>
            </a:pPr>
            <a:r>
              <a:rPr lang="en-US" dirty="0"/>
              <a:t>TP_BUS16_2p5_3-E13- REG_int-7</a:t>
            </a:r>
          </a:p>
          <a:p>
            <a:r>
              <a:rPr lang="en-US" dirty="0"/>
              <a:t>Above shown are test inputs on giving the pulses to the SDOUT and FIFO </a:t>
            </a:r>
            <a:r>
              <a:rPr lang="en-US" dirty="0" err="1"/>
              <a:t>interupt</a:t>
            </a:r>
            <a:r>
              <a:rPr lang="en-US" dirty="0"/>
              <a:t> in from signal generator</a:t>
            </a:r>
          </a:p>
          <a:p>
            <a:r>
              <a:rPr lang="en-US" dirty="0"/>
              <a:t>Observing the SDATA and SCLK in DSO given below results</a:t>
            </a:r>
          </a:p>
          <a:p>
            <a:endParaRPr lang="en-US" dirty="0"/>
          </a:p>
          <a:p>
            <a:endParaRPr lang="en-US" dirty="0"/>
          </a:p>
        </p:txBody>
      </p:sp>
      <p:sp>
        <p:nvSpPr>
          <p:cNvPr id="4" name="Slide Number Placeholder 3">
            <a:extLst>
              <a:ext uri="{FF2B5EF4-FFF2-40B4-BE49-F238E27FC236}">
                <a16:creationId xmlns:a16="http://schemas.microsoft.com/office/drawing/2014/main" id="{844F253E-E39F-4607-9150-45ABD44F261B}"/>
              </a:ext>
            </a:extLst>
          </p:cNvPr>
          <p:cNvSpPr>
            <a:spLocks noGrp="1"/>
          </p:cNvSpPr>
          <p:nvPr>
            <p:ph type="sldNum" sz="quarter" idx="10"/>
          </p:nvPr>
        </p:nvSpPr>
        <p:spPr/>
        <p:txBody>
          <a:bodyPr/>
          <a:lstStyle/>
          <a:p>
            <a:pPr>
              <a:defRPr/>
            </a:pPr>
            <a:fld id="{2B97888F-6AF7-4263-B69D-592D8C33BAC7}" type="slidenum">
              <a:rPr lang="en-US" smtClean="0"/>
              <a:pPr>
                <a:defRPr/>
              </a:pPr>
              <a:t>27</a:t>
            </a:fld>
            <a:endParaRPr lang="en-US"/>
          </a:p>
        </p:txBody>
      </p:sp>
    </p:spTree>
    <p:extLst>
      <p:ext uri="{BB962C8B-B14F-4D97-AF65-F5344CB8AC3E}">
        <p14:creationId xmlns:p14="http://schemas.microsoft.com/office/powerpoint/2010/main" val="4225327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CBD4-6562-4092-85F9-D09C88EB1382}"/>
              </a:ext>
            </a:extLst>
          </p:cNvPr>
          <p:cNvSpPr>
            <a:spLocks noGrp="1"/>
          </p:cNvSpPr>
          <p:nvPr>
            <p:ph type="title"/>
          </p:nvPr>
        </p:nvSpPr>
        <p:spPr/>
        <p:txBody>
          <a:bodyPr/>
          <a:lstStyle/>
          <a:p>
            <a:r>
              <a:rPr lang="en-US" dirty="0"/>
              <a:t>Results of SCLK when </a:t>
            </a:r>
            <a:r>
              <a:rPr lang="en-US" dirty="0" err="1"/>
              <a:t>fifo</a:t>
            </a:r>
            <a:r>
              <a:rPr lang="en-US" dirty="0"/>
              <a:t> is </a:t>
            </a:r>
            <a:r>
              <a:rPr lang="en-US" dirty="0" err="1"/>
              <a:t>interupted</a:t>
            </a:r>
            <a:endParaRPr lang="en-US" dirty="0"/>
          </a:p>
        </p:txBody>
      </p:sp>
      <p:pic>
        <p:nvPicPr>
          <p:cNvPr id="6" name="Content Placeholder 5">
            <a:extLst>
              <a:ext uri="{FF2B5EF4-FFF2-40B4-BE49-F238E27FC236}">
                <a16:creationId xmlns:a16="http://schemas.microsoft.com/office/drawing/2014/main" id="{1857B244-F3F8-49C7-84C8-F50AE6213B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5013" y="1519034"/>
            <a:ext cx="3276969" cy="2457727"/>
          </a:xfrm>
        </p:spPr>
      </p:pic>
      <p:sp>
        <p:nvSpPr>
          <p:cNvPr id="4" name="Slide Number Placeholder 3">
            <a:extLst>
              <a:ext uri="{FF2B5EF4-FFF2-40B4-BE49-F238E27FC236}">
                <a16:creationId xmlns:a16="http://schemas.microsoft.com/office/drawing/2014/main" id="{08C7354B-2869-42C8-93A2-E6E7A597F7DE}"/>
              </a:ext>
            </a:extLst>
          </p:cNvPr>
          <p:cNvSpPr>
            <a:spLocks noGrp="1"/>
          </p:cNvSpPr>
          <p:nvPr>
            <p:ph type="sldNum" sz="quarter" idx="10"/>
          </p:nvPr>
        </p:nvSpPr>
        <p:spPr/>
        <p:txBody>
          <a:bodyPr/>
          <a:lstStyle/>
          <a:p>
            <a:pPr>
              <a:defRPr/>
            </a:pPr>
            <a:fld id="{2B97888F-6AF7-4263-B69D-592D8C33BAC7}" type="slidenum">
              <a:rPr lang="en-US" smtClean="0"/>
              <a:pPr>
                <a:defRPr/>
              </a:pPr>
              <a:t>28</a:t>
            </a:fld>
            <a:endParaRPr lang="en-US"/>
          </a:p>
        </p:txBody>
      </p:sp>
    </p:spTree>
    <p:extLst>
      <p:ext uri="{BB962C8B-B14F-4D97-AF65-F5344CB8AC3E}">
        <p14:creationId xmlns:p14="http://schemas.microsoft.com/office/powerpoint/2010/main" val="3006897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C118-3FA3-870E-CF9E-11C28A314502}"/>
              </a:ext>
            </a:extLst>
          </p:cNvPr>
          <p:cNvSpPr>
            <a:spLocks noGrp="1"/>
          </p:cNvSpPr>
          <p:nvPr>
            <p:ph type="title"/>
          </p:nvPr>
        </p:nvSpPr>
        <p:spPr>
          <a:xfrm>
            <a:off x="231775" y="107163"/>
            <a:ext cx="8458200" cy="610791"/>
          </a:xfrm>
        </p:spPr>
        <p:txBody>
          <a:bodyPr vert="horz" wrap="square" lIns="76179" tIns="38088" rIns="76179" bIns="38088" numCol="1" anchor="ctr" anchorCtr="0" compatLnSpc="1">
            <a:prstTxWarp prst="textNoShape">
              <a:avLst/>
            </a:prstTxWarp>
            <a:normAutofit/>
          </a:bodyPr>
          <a:lstStyle/>
          <a:p>
            <a:r>
              <a:rPr lang="en-US" b="1">
                <a:latin typeface="+mj-lt"/>
                <a:ea typeface="+mj-ea"/>
                <a:cs typeface="+mj-cs"/>
              </a:rPr>
              <a:t>Pack maker inst</a:t>
            </a:r>
          </a:p>
        </p:txBody>
      </p:sp>
      <p:sp>
        <p:nvSpPr>
          <p:cNvPr id="7" name="Content Placeholder 2">
            <a:extLst>
              <a:ext uri="{FF2B5EF4-FFF2-40B4-BE49-F238E27FC236}">
                <a16:creationId xmlns:a16="http://schemas.microsoft.com/office/drawing/2014/main" id="{AF093E1B-5616-4EE0-BDE9-E560530B4481}"/>
              </a:ext>
            </a:extLst>
          </p:cNvPr>
          <p:cNvSpPr txBox="1">
            <a:spLocks/>
          </p:cNvSpPr>
          <p:nvPr/>
        </p:nvSpPr>
        <p:spPr bwMode="auto">
          <a:xfrm>
            <a:off x="333375" y="889398"/>
            <a:ext cx="4157663" cy="351948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pPr eaLnBrk="0" hangingPunct="0"/>
            <a:r>
              <a:rPr lang="en-US" sz="1600" kern="0"/>
              <a:t> This block is used for efficiently pad SPI sdoutword to fill 128 bit data which is pre coded inside arevo to write into DDR memory</a:t>
            </a:r>
          </a:p>
          <a:p>
            <a:pPr eaLnBrk="0" hangingPunct="0"/>
            <a:r>
              <a:rPr lang="en-US" sz="1600" kern="0"/>
              <a:t>Address_l comes from Reg26[5:4]</a:t>
            </a:r>
          </a:p>
          <a:p>
            <a:pPr eaLnBrk="0" hangingPunct="0"/>
            <a:r>
              <a:rPr lang="en-US" sz="1600" kern="0"/>
              <a:t>Sdoutword,Interupt and ptr_int will be dependent on FIFO SPI outputs for now</a:t>
            </a:r>
          </a:p>
          <a:p>
            <a:pPr eaLnBrk="0" hangingPunct="0"/>
            <a:r>
              <a:rPr lang="en-US" sz="1600" kern="0"/>
              <a:t>Reset normal internal rst_sys</a:t>
            </a:r>
          </a:p>
          <a:p>
            <a:pPr eaLnBrk="0" hangingPunct="0"/>
            <a:r>
              <a:rPr lang="en-US" sz="1600" kern="0"/>
              <a:t>SPI_sel is pre coded data depending on which data we are reading will discuss briefly in DATA_SPI block</a:t>
            </a:r>
          </a:p>
          <a:p>
            <a:pPr eaLnBrk="0" hangingPunct="0"/>
            <a:r>
              <a:rPr lang="en-US" sz="1600" kern="0"/>
              <a:t>Packetdata(8-&gt;header,SPIdata)</a:t>
            </a:r>
          </a:p>
          <a:p>
            <a:pPr eaLnBrk="0" hangingPunct="0"/>
            <a:endParaRPr lang="en-US" sz="1600" kern="0"/>
          </a:p>
        </p:txBody>
      </p:sp>
      <p:pic>
        <p:nvPicPr>
          <p:cNvPr id="6" name="Content Placeholder 5">
            <a:extLst>
              <a:ext uri="{FF2B5EF4-FFF2-40B4-BE49-F238E27FC236}">
                <a16:creationId xmlns:a16="http://schemas.microsoft.com/office/drawing/2014/main" id="{D050B640-0BE8-4883-9FF2-320E00E159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98196" y="889398"/>
            <a:ext cx="3448146" cy="3519488"/>
          </a:xfrm>
          <a:noFill/>
        </p:spPr>
      </p:pic>
      <p:sp>
        <p:nvSpPr>
          <p:cNvPr id="4" name="Slide Number Placeholder 3">
            <a:extLst>
              <a:ext uri="{FF2B5EF4-FFF2-40B4-BE49-F238E27FC236}">
                <a16:creationId xmlns:a16="http://schemas.microsoft.com/office/drawing/2014/main" id="{B2A5EAD4-AF60-F5D6-8D02-3F3B1D986924}"/>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2B97888F-6AF7-4263-B69D-592D8C33BAC7}" type="slidenum">
              <a:rPr lang="en-US" sz="500" kern="1200">
                <a:latin typeface="Arial" charset="0"/>
                <a:ea typeface="+mn-ea"/>
                <a:cs typeface="+mn-cs"/>
              </a:rPr>
              <a:pPr>
                <a:lnSpc>
                  <a:spcPct val="90000"/>
                </a:lnSpc>
                <a:spcAft>
                  <a:spcPts val="600"/>
                </a:spcAft>
                <a:defRPr/>
              </a:pPr>
              <a:t>29</a:t>
            </a:fld>
            <a:endParaRPr lang="en-US" sz="500" kern="1200">
              <a:latin typeface="Arial" charset="0"/>
              <a:ea typeface="+mn-ea"/>
              <a:cs typeface="+mn-cs"/>
            </a:endParaRPr>
          </a:p>
        </p:txBody>
      </p:sp>
    </p:spTree>
    <p:extLst>
      <p:ext uri="{BB962C8B-B14F-4D97-AF65-F5344CB8AC3E}">
        <p14:creationId xmlns:p14="http://schemas.microsoft.com/office/powerpoint/2010/main" val="142308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4F69-C32E-4FBE-8623-96807DB2638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8971492-0548-4476-B236-31E4A7EB9E5B}"/>
              </a:ext>
            </a:extLst>
          </p:cNvPr>
          <p:cNvSpPr>
            <a:spLocks noGrp="1"/>
          </p:cNvSpPr>
          <p:nvPr>
            <p:ph idx="1"/>
          </p:nvPr>
        </p:nvSpPr>
        <p:spPr/>
        <p:txBody>
          <a:bodyPr/>
          <a:lstStyle/>
          <a:p>
            <a:r>
              <a:rPr lang="en-US" sz="1100" dirty="0">
                <a:latin typeface="Times New Roman" panose="02020603050405020304" pitchFamily="18" charset="0"/>
                <a:cs typeface="Times New Roman" panose="02020603050405020304" pitchFamily="18" charset="0"/>
              </a:rPr>
              <a:t>Arevo2p0 code is used to establish communication between Asterix and the Sparrow board.</a:t>
            </a:r>
          </a:p>
          <a:p>
            <a:r>
              <a:rPr lang="en-US" sz="1100" dirty="0">
                <a:latin typeface="Times New Roman" panose="02020603050405020304" pitchFamily="18" charset="0"/>
                <a:cs typeface="Times New Roman" panose="02020603050405020304" pitchFamily="18" charset="0"/>
              </a:rPr>
              <a:t>Using the test pattern included in the arevo2p0 code, test and verify the </a:t>
            </a:r>
            <a:r>
              <a:rPr lang="en-US" sz="1100" dirty="0" err="1">
                <a:latin typeface="Times New Roman" panose="02020603050405020304" pitchFamily="18" charset="0"/>
                <a:cs typeface="Times New Roman" panose="02020603050405020304" pitchFamily="18" charset="0"/>
              </a:rPr>
              <a:t>asterix</a:t>
            </a:r>
            <a:r>
              <a:rPr lang="en-US" sz="1100" dirty="0">
                <a:latin typeface="Times New Roman" panose="02020603050405020304" pitchFamily="18" charset="0"/>
                <a:cs typeface="Times New Roman" panose="02020603050405020304" pitchFamily="18" charset="0"/>
              </a:rPr>
              <a:t> setup.</a:t>
            </a:r>
          </a:p>
          <a:p>
            <a:r>
              <a:rPr lang="en-US" sz="1100" dirty="0">
                <a:latin typeface="Times New Roman" panose="02020603050405020304" pitchFamily="18" charset="0"/>
                <a:cs typeface="Times New Roman" panose="02020603050405020304" pitchFamily="18" charset="0"/>
              </a:rPr>
              <a:t>Find out how much DDR memory the previous code was using and increase it as much as possible.</a:t>
            </a:r>
          </a:p>
          <a:p>
            <a:r>
              <a:rPr lang="en-US" sz="1100" dirty="0">
                <a:latin typeface="Times New Roman" panose="02020603050405020304" pitchFamily="18" charset="0"/>
                <a:cs typeface="Times New Roman" panose="02020603050405020304" pitchFamily="18" charset="0"/>
              </a:rPr>
              <a:t>Understanding SPI lines and how data loads in SPI communication requires reading AFE.</a:t>
            </a:r>
          </a:p>
          <a:p>
            <a:r>
              <a:rPr lang="en-US" sz="1100" dirty="0">
                <a:latin typeface="Times New Roman" panose="02020603050405020304" pitchFamily="18" charset="0"/>
                <a:cs typeface="Times New Roman" panose="02020603050405020304" pitchFamily="18" charset="0"/>
              </a:rPr>
              <a:t>For the AFE, provide a standard Register read SPI module.</a:t>
            </a:r>
          </a:p>
          <a:p>
            <a:r>
              <a:rPr lang="en-US" sz="1100" dirty="0">
                <a:latin typeface="Times New Roman" panose="02020603050405020304" pitchFamily="18" charset="0"/>
                <a:cs typeface="Times New Roman" panose="02020603050405020304" pitchFamily="18" charset="0"/>
              </a:rPr>
              <a:t>Including delay adjustment options in standard SPI mode.</a:t>
            </a:r>
          </a:p>
          <a:p>
            <a:r>
              <a:rPr lang="en-US" sz="1100" dirty="0">
                <a:latin typeface="Times New Roman" panose="02020603050405020304" pitchFamily="18" charset="0"/>
                <a:cs typeface="Times New Roman" panose="02020603050405020304" pitchFamily="18" charset="0"/>
              </a:rPr>
              <a:t>Make a FIFO SPI mode that reads data constantly for the specified SPI cycles.</a:t>
            </a:r>
          </a:p>
          <a:p>
            <a:r>
              <a:rPr lang="en-US" sz="1100" dirty="0">
                <a:latin typeface="Times New Roman" panose="02020603050405020304" pitchFamily="18" charset="0"/>
                <a:cs typeface="Times New Roman" panose="02020603050405020304" pitchFamily="18" charset="0"/>
              </a:rPr>
              <a:t>Similar delay settings should be added for this mode.</a:t>
            </a:r>
          </a:p>
          <a:p>
            <a:r>
              <a:rPr lang="en-US" sz="1100" dirty="0">
                <a:latin typeface="Times New Roman" panose="02020603050405020304" pitchFamily="18" charset="0"/>
                <a:cs typeface="Times New Roman" panose="02020603050405020304" pitchFamily="18" charset="0"/>
              </a:rPr>
              <a:t>Remove any unusable blocks before adding these modules to the </a:t>
            </a:r>
            <a:r>
              <a:rPr lang="en-US" sz="1100" dirty="0" err="1">
                <a:latin typeface="Times New Roman" panose="02020603050405020304" pitchFamily="18" charset="0"/>
                <a:cs typeface="Times New Roman" panose="02020603050405020304" pitchFamily="18" charset="0"/>
              </a:rPr>
              <a:t>Arevo</a:t>
            </a:r>
            <a:r>
              <a:rPr lang="en-US" sz="1100" dirty="0">
                <a:latin typeface="Times New Roman" panose="02020603050405020304" pitchFamily="18" charset="0"/>
                <a:cs typeface="Times New Roman" panose="02020603050405020304" pitchFamily="18" charset="0"/>
              </a:rPr>
              <a:t> code. </a:t>
            </a:r>
            <a:r>
              <a:rPr lang="en-US" sz="1100" dirty="0" err="1">
                <a:latin typeface="Times New Roman" panose="02020603050405020304" pitchFamily="18" charset="0"/>
                <a:cs typeface="Times New Roman" panose="02020603050405020304" pitchFamily="18" charset="0"/>
              </a:rPr>
              <a:t>Utilise</a:t>
            </a:r>
            <a:r>
              <a:rPr lang="en-US" sz="1100" dirty="0">
                <a:latin typeface="Times New Roman" panose="02020603050405020304" pitchFamily="18" charset="0"/>
                <a:cs typeface="Times New Roman" panose="02020603050405020304" pitchFamily="18" charset="0"/>
              </a:rPr>
              <a:t> an oscilloscope to validate and test devices.</a:t>
            </a:r>
          </a:p>
          <a:p>
            <a:r>
              <a:rPr lang="en-US" sz="1100" dirty="0">
                <a:latin typeface="Times New Roman" panose="02020603050405020304" pitchFamily="18" charset="0"/>
                <a:cs typeface="Times New Roman" panose="02020603050405020304" pitchFamily="18" charset="0"/>
              </a:rPr>
              <a:t>Using the data from SPI, write a block that can generate 128-bit </a:t>
            </a:r>
            <a:r>
              <a:rPr lang="en-US" sz="1100" dirty="0" err="1">
                <a:latin typeface="Times New Roman" panose="02020603050405020304" pitchFamily="18" charset="0"/>
                <a:cs typeface="Times New Roman" panose="02020603050405020304" pitchFamily="18" charset="0"/>
              </a:rPr>
              <a:t>padpacket</a:t>
            </a:r>
            <a:r>
              <a:rPr lang="en-US" sz="1100" dirty="0">
                <a:latin typeface="Times New Roman" panose="02020603050405020304" pitchFamily="18" charset="0"/>
                <a:cs typeface="Times New Roman" panose="02020603050405020304" pitchFamily="18" charset="0"/>
              </a:rPr>
              <a:t> data for DDR.</a:t>
            </a:r>
          </a:p>
          <a:p>
            <a:r>
              <a:rPr lang="en-US" sz="1100" dirty="0">
                <a:latin typeface="Times New Roman" panose="02020603050405020304" pitchFamily="18" charset="0"/>
                <a:cs typeface="Times New Roman" panose="02020603050405020304" pitchFamily="18" charset="0"/>
              </a:rPr>
              <a:t>Through Asterix, confirm and test on hardware.</a:t>
            </a:r>
          </a:p>
          <a:p>
            <a:r>
              <a:rPr lang="en-US" sz="1100" dirty="0">
                <a:latin typeface="Times New Roman" panose="02020603050405020304" pitchFamily="18" charset="0"/>
                <a:cs typeface="Times New Roman" panose="02020603050405020304" pitchFamily="18" charset="0"/>
              </a:rPr>
              <a:t>Block that reads continuous REG SPI data from AFE while using register addresses immediately following the completion of FIFO SPI with enable. SPI all reg and SPI </a:t>
            </a:r>
            <a:r>
              <a:rPr lang="en-US" sz="1100" dirty="0" err="1">
                <a:latin typeface="Times New Roman" panose="02020603050405020304" pitchFamily="18" charset="0"/>
                <a:cs typeface="Times New Roman" panose="02020603050405020304" pitchFamily="18" charset="0"/>
              </a:rPr>
              <a:t>fifo</a:t>
            </a:r>
            <a:r>
              <a:rPr lang="en-US" sz="1100" dirty="0">
                <a:latin typeface="Times New Roman" panose="02020603050405020304" pitchFamily="18" charset="0"/>
                <a:cs typeface="Times New Roman" panose="02020603050405020304" pitchFamily="18" charset="0"/>
              </a:rPr>
              <a:t> along with packet maker</a:t>
            </a:r>
          </a:p>
          <a:p>
            <a:r>
              <a:rPr lang="en-US" sz="1100" dirty="0">
                <a:latin typeface="Times New Roman" panose="02020603050405020304" pitchFamily="18" charset="0"/>
                <a:cs typeface="Times New Roman" panose="02020603050405020304" pitchFamily="18" charset="0"/>
              </a:rPr>
              <a:t>All of these inputs are added in ADC RAW MODE in the Arevo2p0 code mux </a:t>
            </a:r>
          </a:p>
          <a:p>
            <a:r>
              <a:rPr lang="en-US" sz="1100" dirty="0">
                <a:latin typeface="Times New Roman" panose="02020603050405020304" pitchFamily="18" charset="0"/>
                <a:cs typeface="Times New Roman" panose="02020603050405020304" pitchFamily="18" charset="0"/>
              </a:rPr>
              <a:t>Test and verify on hardware.</a:t>
            </a:r>
          </a:p>
          <a:p>
            <a:endParaRPr lang="en-US" sz="11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125233C-13B4-46E0-9382-3EA7E5BC531B}"/>
              </a:ext>
            </a:extLst>
          </p:cNvPr>
          <p:cNvSpPr>
            <a:spLocks noGrp="1"/>
          </p:cNvSpPr>
          <p:nvPr>
            <p:ph type="sldNum" sz="quarter" idx="10"/>
          </p:nvPr>
        </p:nvSpPr>
        <p:spPr/>
        <p:txBody>
          <a:bodyPr/>
          <a:lstStyle/>
          <a:p>
            <a:pPr>
              <a:defRPr/>
            </a:pPr>
            <a:fld id="{2B97888F-6AF7-4263-B69D-592D8C33BAC7}" type="slidenum">
              <a:rPr lang="en-US" smtClean="0"/>
              <a:pPr>
                <a:defRPr/>
              </a:pPr>
              <a:t>3</a:t>
            </a:fld>
            <a:endParaRPr lang="en-US"/>
          </a:p>
        </p:txBody>
      </p:sp>
    </p:spTree>
    <p:extLst>
      <p:ext uri="{BB962C8B-B14F-4D97-AF65-F5344CB8AC3E}">
        <p14:creationId xmlns:p14="http://schemas.microsoft.com/office/powerpoint/2010/main" val="1801560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FD8E-3BBD-323A-81C7-8CC788F28CEF}"/>
              </a:ext>
            </a:extLst>
          </p:cNvPr>
          <p:cNvSpPr>
            <a:spLocks noGrp="1"/>
          </p:cNvSpPr>
          <p:nvPr>
            <p:ph type="title"/>
          </p:nvPr>
        </p:nvSpPr>
        <p:spPr/>
        <p:txBody>
          <a:bodyPr/>
          <a:lstStyle/>
          <a:p>
            <a:r>
              <a:rPr lang="en-US" dirty="0"/>
              <a:t>Pad packet data for FIFO</a:t>
            </a:r>
          </a:p>
        </p:txBody>
      </p:sp>
      <p:sp>
        <p:nvSpPr>
          <p:cNvPr id="3" name="Content Placeholder 2">
            <a:extLst>
              <a:ext uri="{FF2B5EF4-FFF2-40B4-BE49-F238E27FC236}">
                <a16:creationId xmlns:a16="http://schemas.microsoft.com/office/drawing/2014/main" id="{C1AD26E5-17A3-1ABE-9504-2EE741E1CC1E}"/>
              </a:ext>
            </a:extLst>
          </p:cNvPr>
          <p:cNvSpPr>
            <a:spLocks noGrp="1"/>
          </p:cNvSpPr>
          <p:nvPr>
            <p:ph idx="1"/>
          </p:nvPr>
        </p:nvSpPr>
        <p:spPr/>
        <p:txBody>
          <a:bodyPr/>
          <a:lstStyle/>
          <a:p>
            <a:r>
              <a:rPr lang="en-US" dirty="0"/>
              <a:t>Instead of padding the data with all zeros and sending it to the DDR memory in the </a:t>
            </a:r>
            <a:r>
              <a:rPr lang="en-US" dirty="0" err="1"/>
              <a:t>Arevo</a:t>
            </a:r>
            <a:r>
              <a:rPr lang="en-US" dirty="0"/>
              <a:t>, we came up with the idea of padding the data from 5 </a:t>
            </a:r>
            <a:r>
              <a:rPr lang="en-US" dirty="0" err="1"/>
              <a:t>spi</a:t>
            </a:r>
            <a:r>
              <a:rPr lang="en-US" dirty="0"/>
              <a:t> with header to make it 128 bit data.</a:t>
            </a:r>
          </a:p>
          <a:p>
            <a:r>
              <a:rPr lang="en-US" dirty="0"/>
              <a:t>Our header is constructed so that the first two bits provide information about AFE, the following two bits contain information about the SPI we are using, and the following bit has information about count and pointer difference.</a:t>
            </a:r>
          </a:p>
          <a:p>
            <a:r>
              <a:rPr lang="en-US" dirty="0"/>
              <a:t>Next 120 bits will give SPI Data, for this PAD to work we made changes in </a:t>
            </a:r>
            <a:r>
              <a:rPr lang="en-US" dirty="0" err="1"/>
              <a:t>fifo</a:t>
            </a:r>
            <a:r>
              <a:rPr lang="en-US" dirty="0"/>
              <a:t> such that we get pointer interrupts and interrupts.</a:t>
            </a:r>
          </a:p>
          <a:p>
            <a:r>
              <a:rPr lang="en-US" dirty="0"/>
              <a:t>Which give info as pad the </a:t>
            </a:r>
            <a:r>
              <a:rPr lang="en-US" dirty="0" err="1"/>
              <a:t>sdoutword</a:t>
            </a:r>
            <a:r>
              <a:rPr lang="en-US" dirty="0"/>
              <a:t> that present at that instant</a:t>
            </a:r>
          </a:p>
        </p:txBody>
      </p:sp>
      <p:sp>
        <p:nvSpPr>
          <p:cNvPr id="4" name="Slide Number Placeholder 3">
            <a:extLst>
              <a:ext uri="{FF2B5EF4-FFF2-40B4-BE49-F238E27FC236}">
                <a16:creationId xmlns:a16="http://schemas.microsoft.com/office/drawing/2014/main" id="{4DBBAC0C-0E4A-F84B-68B7-ABB30781242F}"/>
              </a:ext>
            </a:extLst>
          </p:cNvPr>
          <p:cNvSpPr>
            <a:spLocks noGrp="1"/>
          </p:cNvSpPr>
          <p:nvPr>
            <p:ph type="sldNum" sz="quarter" idx="10"/>
          </p:nvPr>
        </p:nvSpPr>
        <p:spPr/>
        <p:txBody>
          <a:bodyPr/>
          <a:lstStyle/>
          <a:p>
            <a:pPr>
              <a:defRPr/>
            </a:pPr>
            <a:fld id="{2B97888F-6AF7-4263-B69D-592D8C33BAC7}" type="slidenum">
              <a:rPr lang="en-US" smtClean="0"/>
              <a:pPr>
                <a:defRPr/>
              </a:pPr>
              <a:t>30</a:t>
            </a:fld>
            <a:endParaRPr lang="en-US"/>
          </a:p>
        </p:txBody>
      </p:sp>
    </p:spTree>
    <p:extLst>
      <p:ext uri="{BB962C8B-B14F-4D97-AF65-F5344CB8AC3E}">
        <p14:creationId xmlns:p14="http://schemas.microsoft.com/office/powerpoint/2010/main" val="4013307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4773-6A4A-9F7A-F8C1-5E9EBC791DD4}"/>
              </a:ext>
            </a:extLst>
          </p:cNvPr>
          <p:cNvSpPr>
            <a:spLocks noGrp="1"/>
          </p:cNvSpPr>
          <p:nvPr>
            <p:ph type="title"/>
          </p:nvPr>
        </p:nvSpPr>
        <p:spPr/>
        <p:txBody>
          <a:bodyPr/>
          <a:lstStyle/>
          <a:p>
            <a:r>
              <a:rPr lang="en-US" dirty="0"/>
              <a:t>State machine</a:t>
            </a:r>
          </a:p>
        </p:txBody>
      </p:sp>
      <p:sp>
        <p:nvSpPr>
          <p:cNvPr id="4" name="Slide Number Placeholder 3">
            <a:extLst>
              <a:ext uri="{FF2B5EF4-FFF2-40B4-BE49-F238E27FC236}">
                <a16:creationId xmlns:a16="http://schemas.microsoft.com/office/drawing/2014/main" id="{787DA7B9-D44D-71D5-EC60-4DD4BDD3403E}"/>
              </a:ext>
            </a:extLst>
          </p:cNvPr>
          <p:cNvSpPr>
            <a:spLocks noGrp="1"/>
          </p:cNvSpPr>
          <p:nvPr>
            <p:ph type="sldNum" sz="quarter" idx="10"/>
          </p:nvPr>
        </p:nvSpPr>
        <p:spPr/>
        <p:txBody>
          <a:bodyPr/>
          <a:lstStyle/>
          <a:p>
            <a:pPr>
              <a:defRPr/>
            </a:pPr>
            <a:fld id="{2B97888F-6AF7-4263-B69D-592D8C33BAC7}" type="slidenum">
              <a:rPr lang="en-US" smtClean="0"/>
              <a:pPr>
                <a:defRPr/>
              </a:pPr>
              <a:t>31</a:t>
            </a:fld>
            <a:endParaRPr lang="en-US"/>
          </a:p>
        </p:txBody>
      </p:sp>
      <p:sp>
        <p:nvSpPr>
          <p:cNvPr id="8" name="Content Placeholder 7">
            <a:extLst>
              <a:ext uri="{FF2B5EF4-FFF2-40B4-BE49-F238E27FC236}">
                <a16:creationId xmlns:a16="http://schemas.microsoft.com/office/drawing/2014/main" id="{F2E85933-23B4-575C-8382-C47171E418D9}"/>
              </a:ext>
            </a:extLst>
          </p:cNvPr>
          <p:cNvSpPr>
            <a:spLocks noGrp="1"/>
          </p:cNvSpPr>
          <p:nvPr>
            <p:ph idx="1"/>
          </p:nvPr>
        </p:nvSpPr>
        <p:spPr>
          <a:xfrm>
            <a:off x="3736181" y="630947"/>
            <a:ext cx="1671637" cy="1299617"/>
          </a:xfrm>
          <a:prstGeom prst="ellipse">
            <a:avLst/>
          </a:prstGeom>
          <a:solidFill>
            <a:schemeClr val="accent3">
              <a:lumMod val="75000"/>
            </a:schemeClr>
          </a:solidFill>
          <a:ln>
            <a:solidFill>
              <a:schemeClr val="tx1"/>
            </a:solidFill>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en-US" dirty="0" err="1"/>
              <a:t>WaitForptrinterupt</a:t>
            </a:r>
            <a:endParaRPr lang="en-US" dirty="0"/>
          </a:p>
        </p:txBody>
      </p:sp>
      <p:sp>
        <p:nvSpPr>
          <p:cNvPr id="9" name="Content Placeholder 7">
            <a:extLst>
              <a:ext uri="{FF2B5EF4-FFF2-40B4-BE49-F238E27FC236}">
                <a16:creationId xmlns:a16="http://schemas.microsoft.com/office/drawing/2014/main" id="{522C893F-0B59-AABF-DCA3-4EA119F12F37}"/>
              </a:ext>
            </a:extLst>
          </p:cNvPr>
          <p:cNvSpPr txBox="1">
            <a:spLocks/>
          </p:cNvSpPr>
          <p:nvPr/>
        </p:nvSpPr>
        <p:spPr bwMode="auto">
          <a:xfrm>
            <a:off x="1640679" y="3220565"/>
            <a:ext cx="1671637" cy="1299617"/>
          </a:xfrm>
          <a:prstGeom prst="ellipse">
            <a:avLst/>
          </a:prstGeom>
          <a:solidFill>
            <a:schemeClr val="accent3">
              <a:lumMod val="75000"/>
            </a:schemeClr>
          </a:solidFill>
          <a:ln w="25400" cap="flat" cmpd="sng" algn="ctr">
            <a:solidFill>
              <a:schemeClr val="tx1"/>
            </a:solidFill>
            <a:prstDash val="solid"/>
            <a:miter lim="800000"/>
            <a:headEnd/>
            <a:tailEnd/>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vert="horz" wrap="square" lIns="76179" tIns="38088" rIns="76179" bIns="38088" numCol="1" rtlCol="0" anchor="ctr" anchorCtr="0" compatLnSpc="1">
            <a:prstTxWarp prst="textNoShape">
              <a:avLst/>
            </a:prstTxWarp>
          </a:bodyPr>
          <a:lstStyle>
            <a:lvl1pPr marL="189124" indent="-189124" algn="l" rtl="0" eaLnBrk="1" fontAlgn="base" hangingPunct="1">
              <a:spcBef>
                <a:spcPts val="667"/>
              </a:spcBef>
              <a:spcAft>
                <a:spcPct val="0"/>
              </a:spcAft>
              <a:buChar char="•"/>
              <a:defRPr sz="1800">
                <a:solidFill>
                  <a:schemeClr val="lt1"/>
                </a:solidFill>
                <a:latin typeface="+mn-lt"/>
                <a:ea typeface="+mn-ea"/>
                <a:cs typeface="+mn-cs"/>
              </a:defRPr>
            </a:lvl1pPr>
            <a:lvl2pPr marL="478763" indent="-194416" algn="l" rtl="0" eaLnBrk="1" fontAlgn="base" hangingPunct="1">
              <a:spcBef>
                <a:spcPct val="20000"/>
              </a:spcBef>
              <a:spcAft>
                <a:spcPct val="0"/>
              </a:spcAft>
              <a:buChar char="–"/>
              <a:defRPr sz="1600">
                <a:solidFill>
                  <a:schemeClr val="lt1"/>
                </a:solidFill>
                <a:latin typeface="+mn-lt"/>
                <a:ea typeface="+mn-ea"/>
                <a:cs typeface="+mn-cs"/>
              </a:defRPr>
            </a:lvl2pPr>
            <a:lvl3pPr marL="711530" indent="-137548" algn="l" rtl="0" eaLnBrk="1" fontAlgn="base" hangingPunct="1">
              <a:spcBef>
                <a:spcPct val="15000"/>
              </a:spcBef>
              <a:spcAft>
                <a:spcPct val="0"/>
              </a:spcAft>
              <a:buChar char="•"/>
              <a:defRPr sz="1500">
                <a:solidFill>
                  <a:schemeClr val="lt1"/>
                </a:solidFill>
                <a:latin typeface="+mn-lt"/>
                <a:ea typeface="+mn-ea"/>
                <a:cs typeface="+mn-cs"/>
              </a:defRPr>
            </a:lvl3pPr>
            <a:lvl4pPr marL="1001168" indent="-194416" algn="l" rtl="0" eaLnBrk="1" fontAlgn="base" hangingPunct="1">
              <a:spcBef>
                <a:spcPct val="5000"/>
              </a:spcBef>
              <a:spcAft>
                <a:spcPct val="0"/>
              </a:spcAft>
              <a:buChar char="–"/>
              <a:defRPr sz="1500">
                <a:solidFill>
                  <a:schemeClr val="lt1"/>
                </a:solidFill>
                <a:latin typeface="+mn-lt"/>
                <a:ea typeface="+mn-ea"/>
                <a:cs typeface="+mn-cs"/>
              </a:defRPr>
            </a:lvl4pPr>
            <a:lvl5pPr marL="1240546" indent="-144163" algn="l" rtl="0" eaLnBrk="1" fontAlgn="base" hangingPunct="1">
              <a:spcBef>
                <a:spcPct val="0"/>
              </a:spcBef>
              <a:spcAft>
                <a:spcPct val="0"/>
              </a:spcAft>
              <a:buChar char="»"/>
              <a:defRPr sz="1500">
                <a:solidFill>
                  <a:schemeClr val="lt1"/>
                </a:solidFill>
                <a:latin typeface="+mn-lt"/>
                <a:ea typeface="+mn-ea"/>
                <a:cs typeface="+mn-cs"/>
              </a:defRPr>
            </a:lvl5pPr>
            <a:lvl6pPr marL="1621441" indent="-144163" algn="l" rtl="0" eaLnBrk="1" fontAlgn="base" hangingPunct="1">
              <a:spcBef>
                <a:spcPct val="0"/>
              </a:spcBef>
              <a:spcAft>
                <a:spcPct val="0"/>
              </a:spcAft>
              <a:buChar char="»"/>
              <a:defRPr sz="1300">
                <a:solidFill>
                  <a:schemeClr val="lt1"/>
                </a:solidFill>
                <a:latin typeface="+mn-lt"/>
                <a:ea typeface="+mn-ea"/>
                <a:cs typeface="+mn-cs"/>
              </a:defRPr>
            </a:lvl6pPr>
            <a:lvl7pPr marL="2002336" indent="-144163" algn="l" rtl="0" eaLnBrk="1" fontAlgn="base" hangingPunct="1">
              <a:spcBef>
                <a:spcPct val="0"/>
              </a:spcBef>
              <a:spcAft>
                <a:spcPct val="0"/>
              </a:spcAft>
              <a:buChar char="»"/>
              <a:defRPr sz="1300">
                <a:solidFill>
                  <a:schemeClr val="lt1"/>
                </a:solidFill>
                <a:latin typeface="+mn-lt"/>
                <a:ea typeface="+mn-ea"/>
                <a:cs typeface="+mn-cs"/>
              </a:defRPr>
            </a:lvl7pPr>
            <a:lvl8pPr marL="2383230" indent="-144163" algn="l" rtl="0" eaLnBrk="1" fontAlgn="base" hangingPunct="1">
              <a:spcBef>
                <a:spcPct val="0"/>
              </a:spcBef>
              <a:spcAft>
                <a:spcPct val="0"/>
              </a:spcAft>
              <a:buChar char="»"/>
              <a:defRPr sz="1300">
                <a:solidFill>
                  <a:schemeClr val="lt1"/>
                </a:solidFill>
                <a:latin typeface="+mn-lt"/>
                <a:ea typeface="+mn-ea"/>
                <a:cs typeface="+mn-cs"/>
              </a:defRPr>
            </a:lvl8pPr>
            <a:lvl9pPr marL="2764124" indent="-144163" algn="l" rtl="0" eaLnBrk="1" fontAlgn="base" hangingPunct="1">
              <a:spcBef>
                <a:spcPct val="0"/>
              </a:spcBef>
              <a:spcAft>
                <a:spcPct val="0"/>
              </a:spcAft>
              <a:buChar char="»"/>
              <a:defRPr sz="1300">
                <a:solidFill>
                  <a:schemeClr val="lt1"/>
                </a:solidFill>
                <a:latin typeface="+mn-lt"/>
                <a:ea typeface="+mn-ea"/>
                <a:cs typeface="+mn-cs"/>
              </a:defRPr>
            </a:lvl9pPr>
          </a:lstStyle>
          <a:p>
            <a:pPr marL="0" indent="0" algn="ctr">
              <a:buFontTx/>
              <a:buNone/>
            </a:pPr>
            <a:r>
              <a:rPr lang="en-US" kern="0" dirty="0" err="1"/>
              <a:t>WaitForInterupt</a:t>
            </a:r>
            <a:endParaRPr lang="en-US" kern="0" dirty="0"/>
          </a:p>
        </p:txBody>
      </p:sp>
      <p:sp>
        <p:nvSpPr>
          <p:cNvPr id="10" name="Content Placeholder 7">
            <a:extLst>
              <a:ext uri="{FF2B5EF4-FFF2-40B4-BE49-F238E27FC236}">
                <a16:creationId xmlns:a16="http://schemas.microsoft.com/office/drawing/2014/main" id="{CE1D23C9-8093-53C8-664E-3437B6E7CD94}"/>
              </a:ext>
            </a:extLst>
          </p:cNvPr>
          <p:cNvSpPr txBox="1">
            <a:spLocks/>
          </p:cNvSpPr>
          <p:nvPr/>
        </p:nvSpPr>
        <p:spPr bwMode="auto">
          <a:xfrm>
            <a:off x="6062666" y="3220564"/>
            <a:ext cx="1671637" cy="1299617"/>
          </a:xfrm>
          <a:prstGeom prst="ellipse">
            <a:avLst/>
          </a:prstGeom>
          <a:solidFill>
            <a:schemeClr val="accent3">
              <a:lumMod val="75000"/>
            </a:schemeClr>
          </a:solidFill>
          <a:ln w="25400" cap="flat" cmpd="sng" algn="ctr">
            <a:solidFill>
              <a:schemeClr val="tx1"/>
            </a:solidFill>
            <a:prstDash val="solid"/>
            <a:miter lim="800000"/>
            <a:headEnd/>
            <a:tailEnd/>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vert="horz" wrap="square" lIns="76179" tIns="38088" rIns="76179" bIns="38088" numCol="1" rtlCol="0" anchor="ctr" anchorCtr="0" compatLnSpc="1">
            <a:prstTxWarp prst="textNoShape">
              <a:avLst/>
            </a:prstTxWarp>
          </a:bodyPr>
          <a:lstStyle>
            <a:lvl1pPr marL="189124" indent="-189124" algn="l" rtl="0" eaLnBrk="1" fontAlgn="base" hangingPunct="1">
              <a:spcBef>
                <a:spcPts val="667"/>
              </a:spcBef>
              <a:spcAft>
                <a:spcPct val="0"/>
              </a:spcAft>
              <a:buChar char="•"/>
              <a:defRPr sz="1800">
                <a:solidFill>
                  <a:schemeClr val="lt1"/>
                </a:solidFill>
                <a:latin typeface="+mn-lt"/>
                <a:ea typeface="+mn-ea"/>
                <a:cs typeface="+mn-cs"/>
              </a:defRPr>
            </a:lvl1pPr>
            <a:lvl2pPr marL="478763" indent="-194416" algn="l" rtl="0" eaLnBrk="1" fontAlgn="base" hangingPunct="1">
              <a:spcBef>
                <a:spcPct val="20000"/>
              </a:spcBef>
              <a:spcAft>
                <a:spcPct val="0"/>
              </a:spcAft>
              <a:buChar char="–"/>
              <a:defRPr sz="1600">
                <a:solidFill>
                  <a:schemeClr val="lt1"/>
                </a:solidFill>
                <a:latin typeface="+mn-lt"/>
                <a:ea typeface="+mn-ea"/>
                <a:cs typeface="+mn-cs"/>
              </a:defRPr>
            </a:lvl2pPr>
            <a:lvl3pPr marL="711530" indent="-137548" algn="l" rtl="0" eaLnBrk="1" fontAlgn="base" hangingPunct="1">
              <a:spcBef>
                <a:spcPct val="15000"/>
              </a:spcBef>
              <a:spcAft>
                <a:spcPct val="0"/>
              </a:spcAft>
              <a:buChar char="•"/>
              <a:defRPr sz="1500">
                <a:solidFill>
                  <a:schemeClr val="lt1"/>
                </a:solidFill>
                <a:latin typeface="+mn-lt"/>
                <a:ea typeface="+mn-ea"/>
                <a:cs typeface="+mn-cs"/>
              </a:defRPr>
            </a:lvl3pPr>
            <a:lvl4pPr marL="1001168" indent="-194416" algn="l" rtl="0" eaLnBrk="1" fontAlgn="base" hangingPunct="1">
              <a:spcBef>
                <a:spcPct val="5000"/>
              </a:spcBef>
              <a:spcAft>
                <a:spcPct val="0"/>
              </a:spcAft>
              <a:buChar char="–"/>
              <a:defRPr sz="1500">
                <a:solidFill>
                  <a:schemeClr val="lt1"/>
                </a:solidFill>
                <a:latin typeface="+mn-lt"/>
                <a:ea typeface="+mn-ea"/>
                <a:cs typeface="+mn-cs"/>
              </a:defRPr>
            </a:lvl4pPr>
            <a:lvl5pPr marL="1240546" indent="-144163" algn="l" rtl="0" eaLnBrk="1" fontAlgn="base" hangingPunct="1">
              <a:spcBef>
                <a:spcPct val="0"/>
              </a:spcBef>
              <a:spcAft>
                <a:spcPct val="0"/>
              </a:spcAft>
              <a:buChar char="»"/>
              <a:defRPr sz="1500">
                <a:solidFill>
                  <a:schemeClr val="lt1"/>
                </a:solidFill>
                <a:latin typeface="+mn-lt"/>
                <a:ea typeface="+mn-ea"/>
                <a:cs typeface="+mn-cs"/>
              </a:defRPr>
            </a:lvl5pPr>
            <a:lvl6pPr marL="1621441" indent="-144163" algn="l" rtl="0" eaLnBrk="1" fontAlgn="base" hangingPunct="1">
              <a:spcBef>
                <a:spcPct val="0"/>
              </a:spcBef>
              <a:spcAft>
                <a:spcPct val="0"/>
              </a:spcAft>
              <a:buChar char="»"/>
              <a:defRPr sz="1300">
                <a:solidFill>
                  <a:schemeClr val="lt1"/>
                </a:solidFill>
                <a:latin typeface="+mn-lt"/>
                <a:ea typeface="+mn-ea"/>
                <a:cs typeface="+mn-cs"/>
              </a:defRPr>
            </a:lvl6pPr>
            <a:lvl7pPr marL="2002336" indent="-144163" algn="l" rtl="0" eaLnBrk="1" fontAlgn="base" hangingPunct="1">
              <a:spcBef>
                <a:spcPct val="0"/>
              </a:spcBef>
              <a:spcAft>
                <a:spcPct val="0"/>
              </a:spcAft>
              <a:buChar char="»"/>
              <a:defRPr sz="1300">
                <a:solidFill>
                  <a:schemeClr val="lt1"/>
                </a:solidFill>
                <a:latin typeface="+mn-lt"/>
                <a:ea typeface="+mn-ea"/>
                <a:cs typeface="+mn-cs"/>
              </a:defRPr>
            </a:lvl7pPr>
            <a:lvl8pPr marL="2383230" indent="-144163" algn="l" rtl="0" eaLnBrk="1" fontAlgn="base" hangingPunct="1">
              <a:spcBef>
                <a:spcPct val="0"/>
              </a:spcBef>
              <a:spcAft>
                <a:spcPct val="0"/>
              </a:spcAft>
              <a:buChar char="»"/>
              <a:defRPr sz="1300">
                <a:solidFill>
                  <a:schemeClr val="lt1"/>
                </a:solidFill>
                <a:latin typeface="+mn-lt"/>
                <a:ea typeface="+mn-ea"/>
                <a:cs typeface="+mn-cs"/>
              </a:defRPr>
            </a:lvl8pPr>
            <a:lvl9pPr marL="2764124" indent="-144163" algn="l" rtl="0" eaLnBrk="1" fontAlgn="base" hangingPunct="1">
              <a:spcBef>
                <a:spcPct val="0"/>
              </a:spcBef>
              <a:spcAft>
                <a:spcPct val="0"/>
              </a:spcAft>
              <a:buChar char="»"/>
              <a:defRPr sz="1300">
                <a:solidFill>
                  <a:schemeClr val="lt1"/>
                </a:solidFill>
                <a:latin typeface="+mn-lt"/>
                <a:ea typeface="+mn-ea"/>
                <a:cs typeface="+mn-cs"/>
              </a:defRPr>
            </a:lvl9pPr>
          </a:lstStyle>
          <a:p>
            <a:pPr marL="0" indent="0" algn="ctr">
              <a:buFontTx/>
              <a:buNone/>
            </a:pPr>
            <a:r>
              <a:rPr lang="en-US" kern="0" dirty="0" err="1"/>
              <a:t>padSPI</a:t>
            </a:r>
            <a:endParaRPr lang="en-US" kern="0" dirty="0"/>
          </a:p>
        </p:txBody>
      </p:sp>
      <p:cxnSp>
        <p:nvCxnSpPr>
          <p:cNvPr id="21" name="Straight Arrow Connector 20">
            <a:extLst>
              <a:ext uri="{FF2B5EF4-FFF2-40B4-BE49-F238E27FC236}">
                <a16:creationId xmlns:a16="http://schemas.microsoft.com/office/drawing/2014/main" id="{D65D6B9B-FA09-07D7-3785-7869A53F8CD4}"/>
              </a:ext>
            </a:extLst>
          </p:cNvPr>
          <p:cNvCxnSpPr>
            <a:cxnSpLocks/>
            <a:stCxn id="10" idx="3"/>
            <a:endCxn id="9" idx="5"/>
          </p:cNvCxnSpPr>
          <p:nvPr/>
        </p:nvCxnSpPr>
        <p:spPr>
          <a:xfrm flipH="1">
            <a:off x="3067510" y="4329856"/>
            <a:ext cx="32399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A64E7D1-CD4C-2BD1-42AC-FB9A75579653}"/>
              </a:ext>
            </a:extLst>
          </p:cNvPr>
          <p:cNvCxnSpPr>
            <a:cxnSpLocks/>
            <a:stCxn id="9" idx="7"/>
            <a:endCxn id="10" idx="1"/>
          </p:cNvCxnSpPr>
          <p:nvPr/>
        </p:nvCxnSpPr>
        <p:spPr>
          <a:xfrm flipV="1">
            <a:off x="3067510" y="3410889"/>
            <a:ext cx="32399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DBDB6C21-A8F1-DE0E-9269-140B9A93785B}"/>
              </a:ext>
            </a:extLst>
          </p:cNvPr>
          <p:cNvCxnSpPr>
            <a:stCxn id="8" idx="2"/>
            <a:endCxn id="9" idx="0"/>
          </p:cNvCxnSpPr>
          <p:nvPr/>
        </p:nvCxnSpPr>
        <p:spPr>
          <a:xfrm rot="10800000" flipV="1">
            <a:off x="2476499" y="1280755"/>
            <a:ext cx="1259683" cy="19398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29A75AE8-1A6F-AA89-E682-EB2B6AD221ED}"/>
              </a:ext>
            </a:extLst>
          </p:cNvPr>
          <p:cNvCxnSpPr>
            <a:cxnSpLocks/>
            <a:stCxn id="10" idx="0"/>
            <a:endCxn id="8" idx="6"/>
          </p:cNvCxnSpPr>
          <p:nvPr/>
        </p:nvCxnSpPr>
        <p:spPr>
          <a:xfrm rot="16200000" flipV="1">
            <a:off x="5183248" y="1505326"/>
            <a:ext cx="1939808" cy="14906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41F7DF39-A10D-EC7E-6E2E-36D2AAE639A2}"/>
              </a:ext>
            </a:extLst>
          </p:cNvPr>
          <p:cNvCxnSpPr>
            <a:stCxn id="9" idx="1"/>
            <a:endCxn id="9" idx="3"/>
          </p:cNvCxnSpPr>
          <p:nvPr/>
        </p:nvCxnSpPr>
        <p:spPr>
          <a:xfrm rot="16200000" flipH="1">
            <a:off x="1426001" y="3870373"/>
            <a:ext cx="918967" cy="12700"/>
          </a:xfrm>
          <a:prstGeom prst="curvedConnector5">
            <a:avLst>
              <a:gd name="adj1" fmla="val 1555"/>
              <a:gd name="adj2" fmla="val -5834906"/>
              <a:gd name="adj3" fmla="val 10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Curved Connector 44">
            <a:extLst>
              <a:ext uri="{FF2B5EF4-FFF2-40B4-BE49-F238E27FC236}">
                <a16:creationId xmlns:a16="http://schemas.microsoft.com/office/drawing/2014/main" id="{F51C0295-6657-4550-64B8-A34850E7CD7F}"/>
              </a:ext>
            </a:extLst>
          </p:cNvPr>
          <p:cNvCxnSpPr>
            <a:cxnSpLocks/>
            <a:stCxn id="8" idx="1"/>
            <a:endCxn id="8" idx="7"/>
          </p:cNvCxnSpPr>
          <p:nvPr/>
        </p:nvCxnSpPr>
        <p:spPr>
          <a:xfrm rot="5400000" flipH="1" flipV="1">
            <a:off x="4571999" y="230260"/>
            <a:ext cx="12700" cy="1182025"/>
          </a:xfrm>
          <a:prstGeom prst="curvedConnector3">
            <a:avLst>
              <a:gd name="adj1" fmla="val 4536118"/>
            </a:avLst>
          </a:prstGeom>
          <a:ln>
            <a:tailEnd type="triangle"/>
          </a:ln>
        </p:spPr>
        <p:style>
          <a:lnRef idx="1">
            <a:schemeClr val="accent5"/>
          </a:lnRef>
          <a:fillRef idx="0">
            <a:schemeClr val="accent5"/>
          </a:fillRef>
          <a:effectRef idx="0">
            <a:schemeClr val="accent5"/>
          </a:effectRef>
          <a:fontRef idx="minor">
            <a:schemeClr val="tx1"/>
          </a:fontRef>
        </p:style>
      </p:cxnSp>
      <p:sp>
        <p:nvSpPr>
          <p:cNvPr id="52" name="TextBox 51">
            <a:extLst>
              <a:ext uri="{FF2B5EF4-FFF2-40B4-BE49-F238E27FC236}">
                <a16:creationId xmlns:a16="http://schemas.microsoft.com/office/drawing/2014/main" id="{672DE4C7-5366-F89C-9808-27F152664885}"/>
              </a:ext>
            </a:extLst>
          </p:cNvPr>
          <p:cNvSpPr txBox="1"/>
          <p:nvPr/>
        </p:nvSpPr>
        <p:spPr>
          <a:xfrm>
            <a:off x="4158124" y="3474433"/>
            <a:ext cx="1000125"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Pad SPI </a:t>
            </a:r>
            <a:r>
              <a:rPr lang="en-US" sz="1000" dirty="0" err="1">
                <a:latin typeface="Times New Roman" panose="02020603050405020304" pitchFamily="18" charset="0"/>
                <a:cs typeface="Times New Roman" panose="02020603050405020304" pitchFamily="18" charset="0"/>
              </a:rPr>
              <a:t>sdoutwrod</a:t>
            </a:r>
            <a:r>
              <a:rPr lang="en-US" sz="1000" dirty="0">
                <a:latin typeface="Times New Roman" panose="02020603050405020304" pitchFamily="18" charset="0"/>
                <a:cs typeface="Times New Roman" panose="02020603050405020304" pitchFamily="18" charset="0"/>
              </a:rPr>
              <a:t> data</a:t>
            </a:r>
          </a:p>
          <a:p>
            <a:r>
              <a:rPr lang="en-US" sz="1000" dirty="0">
                <a:latin typeface="Times New Roman" panose="02020603050405020304" pitchFamily="18" charset="0"/>
                <a:cs typeface="Times New Roman" panose="02020603050405020304" pitchFamily="18" charset="0"/>
              </a:rPr>
              <a:t>Reduce  pointer by 1 and reduce counter by 1 </a:t>
            </a:r>
          </a:p>
        </p:txBody>
      </p:sp>
      <p:sp>
        <p:nvSpPr>
          <p:cNvPr id="53" name="TextBox 52">
            <a:extLst>
              <a:ext uri="{FF2B5EF4-FFF2-40B4-BE49-F238E27FC236}">
                <a16:creationId xmlns:a16="http://schemas.microsoft.com/office/drawing/2014/main" id="{2E0DDF0F-9F92-3838-A05E-A8BBC316E430}"/>
              </a:ext>
            </a:extLst>
          </p:cNvPr>
          <p:cNvSpPr txBox="1"/>
          <p:nvPr/>
        </p:nvSpPr>
        <p:spPr>
          <a:xfrm>
            <a:off x="6898484" y="1757329"/>
            <a:ext cx="1217612" cy="707886"/>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If counter is 0 or </a:t>
            </a:r>
            <a:r>
              <a:rPr lang="en-US" sz="1000" dirty="0" err="1">
                <a:latin typeface="Times New Roman" panose="02020603050405020304" pitchFamily="18" charset="0"/>
                <a:cs typeface="Times New Roman" panose="02020603050405020304" pitchFamily="18" charset="0"/>
              </a:rPr>
              <a:t>ptr</a:t>
            </a:r>
            <a:r>
              <a:rPr lang="en-US" sz="1000" dirty="0">
                <a:latin typeface="Times New Roman" panose="02020603050405020304" pitchFamily="18" charset="0"/>
                <a:cs typeface="Times New Roman" panose="02020603050405020304" pitchFamily="18" charset="0"/>
              </a:rPr>
              <a:t> diff is 0 then give interrupt and submit the 128 bit data</a:t>
            </a:r>
          </a:p>
        </p:txBody>
      </p:sp>
      <p:sp>
        <p:nvSpPr>
          <p:cNvPr id="54" name="TextBox 53">
            <a:extLst>
              <a:ext uri="{FF2B5EF4-FFF2-40B4-BE49-F238E27FC236}">
                <a16:creationId xmlns:a16="http://schemas.microsoft.com/office/drawing/2014/main" id="{ACEFED30-FDE4-6A1A-89AA-F537889DA012}"/>
              </a:ext>
            </a:extLst>
          </p:cNvPr>
          <p:cNvSpPr txBox="1"/>
          <p:nvPr/>
        </p:nvSpPr>
        <p:spPr>
          <a:xfrm>
            <a:off x="263056" y="3782209"/>
            <a:ext cx="1566863"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Wait for </a:t>
            </a:r>
            <a:r>
              <a:rPr lang="en-US" sz="1000" dirty="0" err="1">
                <a:latin typeface="Times New Roman" panose="02020603050405020304" pitchFamily="18" charset="0"/>
                <a:cs typeface="Times New Roman" panose="02020603050405020304" pitchFamily="18" charset="0"/>
              </a:rPr>
              <a:t>interupt</a:t>
            </a:r>
            <a:endParaRPr lang="en-US" sz="1000"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06A571FE-966A-0BE9-ABB8-F9EF020DF890}"/>
              </a:ext>
            </a:extLst>
          </p:cNvPr>
          <p:cNvSpPr txBox="1"/>
          <p:nvPr/>
        </p:nvSpPr>
        <p:spPr>
          <a:xfrm>
            <a:off x="3017502" y="437723"/>
            <a:ext cx="1566863"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Wait for </a:t>
            </a:r>
            <a:r>
              <a:rPr lang="en-US" sz="1000" dirty="0" err="1">
                <a:latin typeface="Times New Roman" panose="02020603050405020304" pitchFamily="18" charset="0"/>
                <a:cs typeface="Times New Roman" panose="02020603050405020304" pitchFamily="18" charset="0"/>
              </a:rPr>
              <a:t>ptr</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interupt</a:t>
            </a:r>
            <a:endParaRPr lang="en-US" sz="100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29B8A8D2-7368-6E75-2544-4317375AF448}"/>
              </a:ext>
            </a:extLst>
          </p:cNvPr>
          <p:cNvSpPr txBox="1"/>
          <p:nvPr/>
        </p:nvSpPr>
        <p:spPr>
          <a:xfrm>
            <a:off x="891710" y="1680385"/>
            <a:ext cx="1566863" cy="55399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Update count by 5</a:t>
            </a:r>
          </a:p>
          <a:p>
            <a:r>
              <a:rPr lang="en-US" sz="1000" dirty="0">
                <a:latin typeface="Times New Roman" panose="02020603050405020304" pitchFamily="18" charset="0"/>
                <a:cs typeface="Times New Roman" panose="02020603050405020304" pitchFamily="18" charset="0"/>
              </a:rPr>
              <a:t>Wait for </a:t>
            </a:r>
            <a:r>
              <a:rPr lang="en-US" sz="1000" dirty="0" err="1">
                <a:latin typeface="Times New Roman" panose="02020603050405020304" pitchFamily="18" charset="0"/>
                <a:cs typeface="Times New Roman" panose="02020603050405020304" pitchFamily="18" charset="0"/>
              </a:rPr>
              <a:t>interupt</a:t>
            </a:r>
            <a:r>
              <a:rPr lang="en-US" sz="1000" dirty="0">
                <a:latin typeface="Times New Roman" panose="02020603050405020304" pitchFamily="18" charset="0"/>
                <a:cs typeface="Times New Roman" panose="02020603050405020304" pitchFamily="18" charset="0"/>
              </a:rPr>
              <a:t> </a:t>
            </a: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832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48AD-58A4-0054-6B04-EA8F184B6F6A}"/>
              </a:ext>
            </a:extLst>
          </p:cNvPr>
          <p:cNvSpPr>
            <a:spLocks noGrp="1"/>
          </p:cNvSpPr>
          <p:nvPr>
            <p:ph type="title"/>
          </p:nvPr>
        </p:nvSpPr>
        <p:spPr/>
        <p:txBody>
          <a:bodyPr/>
          <a:lstStyle/>
          <a:p>
            <a:r>
              <a:rPr lang="en-US" dirty="0" err="1"/>
              <a:t>Vivado</a:t>
            </a:r>
            <a:r>
              <a:rPr lang="en-US" dirty="0"/>
              <a:t> simulation Results</a:t>
            </a:r>
          </a:p>
        </p:txBody>
      </p:sp>
      <p:pic>
        <p:nvPicPr>
          <p:cNvPr id="6" name="Content Placeholder 5">
            <a:extLst>
              <a:ext uri="{FF2B5EF4-FFF2-40B4-BE49-F238E27FC236}">
                <a16:creationId xmlns:a16="http://schemas.microsoft.com/office/drawing/2014/main" id="{E5F789D0-CF5F-4977-9A10-9C474F257F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256" y="1116271"/>
            <a:ext cx="5983328" cy="3481303"/>
          </a:xfrm>
        </p:spPr>
      </p:pic>
      <p:sp>
        <p:nvSpPr>
          <p:cNvPr id="4" name="Slide Number Placeholder 3">
            <a:extLst>
              <a:ext uri="{FF2B5EF4-FFF2-40B4-BE49-F238E27FC236}">
                <a16:creationId xmlns:a16="http://schemas.microsoft.com/office/drawing/2014/main" id="{4106D529-5EE1-83D7-B60F-923075E17813}"/>
              </a:ext>
            </a:extLst>
          </p:cNvPr>
          <p:cNvSpPr>
            <a:spLocks noGrp="1"/>
          </p:cNvSpPr>
          <p:nvPr>
            <p:ph type="sldNum" sz="quarter" idx="10"/>
          </p:nvPr>
        </p:nvSpPr>
        <p:spPr/>
        <p:txBody>
          <a:bodyPr/>
          <a:lstStyle/>
          <a:p>
            <a:pPr>
              <a:defRPr/>
            </a:pPr>
            <a:fld id="{2B97888F-6AF7-4263-B69D-592D8C33BAC7}" type="slidenum">
              <a:rPr lang="en-US" smtClean="0"/>
              <a:pPr>
                <a:defRPr/>
              </a:pPr>
              <a:t>32</a:t>
            </a:fld>
            <a:endParaRPr lang="en-US"/>
          </a:p>
        </p:txBody>
      </p:sp>
      <p:sp>
        <p:nvSpPr>
          <p:cNvPr id="7" name="TextBox 6">
            <a:extLst>
              <a:ext uri="{FF2B5EF4-FFF2-40B4-BE49-F238E27FC236}">
                <a16:creationId xmlns:a16="http://schemas.microsoft.com/office/drawing/2014/main" id="{FC7AA7EA-E176-474B-974B-21D900ED1E22}"/>
              </a:ext>
            </a:extLst>
          </p:cNvPr>
          <p:cNvSpPr txBox="1"/>
          <p:nvPr/>
        </p:nvSpPr>
        <p:spPr>
          <a:xfrm>
            <a:off x="1056168" y="794002"/>
            <a:ext cx="5990416" cy="255077"/>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When the pointer difference is 5 with data as all 555555</a:t>
            </a:r>
          </a:p>
        </p:txBody>
      </p:sp>
    </p:spTree>
    <p:extLst>
      <p:ext uri="{BB962C8B-B14F-4D97-AF65-F5344CB8AC3E}">
        <p14:creationId xmlns:p14="http://schemas.microsoft.com/office/powerpoint/2010/main" val="677872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1DF9-8F63-8376-AE24-ED4A4E509A52}"/>
              </a:ext>
            </a:extLst>
          </p:cNvPr>
          <p:cNvSpPr>
            <a:spLocks noGrp="1"/>
          </p:cNvSpPr>
          <p:nvPr>
            <p:ph type="title"/>
          </p:nvPr>
        </p:nvSpPr>
        <p:spPr>
          <a:xfrm>
            <a:off x="231775" y="107163"/>
            <a:ext cx="8458200" cy="610791"/>
          </a:xfrm>
        </p:spPr>
        <p:txBody>
          <a:bodyPr vert="horz" wrap="square" lIns="76179" tIns="38088" rIns="76179" bIns="38088" numCol="1" anchor="ctr" anchorCtr="0" compatLnSpc="1">
            <a:prstTxWarp prst="textNoShape">
              <a:avLst/>
            </a:prstTxWarp>
            <a:normAutofit/>
          </a:bodyPr>
          <a:lstStyle/>
          <a:p>
            <a:r>
              <a:rPr lang="en-US" b="1">
                <a:latin typeface="+mj-lt"/>
                <a:ea typeface="+mj-ea"/>
                <a:cs typeface="+mj-cs"/>
              </a:rPr>
              <a:t>Integrating with sparrow code </a:t>
            </a:r>
          </a:p>
        </p:txBody>
      </p:sp>
      <p:pic>
        <p:nvPicPr>
          <p:cNvPr id="6" name="Content Placeholder 5">
            <a:extLst>
              <a:ext uri="{FF2B5EF4-FFF2-40B4-BE49-F238E27FC236}">
                <a16:creationId xmlns:a16="http://schemas.microsoft.com/office/drawing/2014/main" id="{490A6DBA-087F-4A8C-A8BF-6CA93B518C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9545" y="889398"/>
            <a:ext cx="3665323" cy="3519488"/>
          </a:xfrm>
          <a:noFill/>
        </p:spPr>
      </p:pic>
      <p:sp>
        <p:nvSpPr>
          <p:cNvPr id="7" name="Content Placeholder 2">
            <a:extLst>
              <a:ext uri="{FF2B5EF4-FFF2-40B4-BE49-F238E27FC236}">
                <a16:creationId xmlns:a16="http://schemas.microsoft.com/office/drawing/2014/main" id="{B1854C1E-5D86-40B5-B072-89E2186BF024}"/>
              </a:ext>
            </a:extLst>
          </p:cNvPr>
          <p:cNvSpPr txBox="1">
            <a:spLocks/>
          </p:cNvSpPr>
          <p:nvPr/>
        </p:nvSpPr>
        <p:spPr bwMode="auto">
          <a:xfrm>
            <a:off x="4643438" y="889398"/>
            <a:ext cx="4157662" cy="351948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pPr eaLnBrk="0" hangingPunct="0"/>
            <a:r>
              <a:rPr lang="en-US" sz="1700" kern="0"/>
              <a:t> To write into DDR we muxed the Test pattern with our data input FIFO </a:t>
            </a:r>
          </a:p>
          <a:p>
            <a:pPr eaLnBrk="0" hangingPunct="0"/>
            <a:r>
              <a:rPr lang="en-US" sz="1700" kern="0"/>
              <a:t>Data input fifo is the data coming out from packet maker because of only FIFO</a:t>
            </a:r>
          </a:p>
          <a:p>
            <a:pPr eaLnBrk="0" hangingPunct="0"/>
            <a:r>
              <a:rPr lang="en-US" sz="1700" kern="0"/>
              <a:t>If Reg16 is 0 then the FIFO data is inside the DDR block input</a:t>
            </a:r>
          </a:p>
          <a:p>
            <a:pPr eaLnBrk="0" hangingPunct="0"/>
            <a:r>
              <a:rPr lang="en-US" sz="1700" kern="0"/>
              <a:t>If Reg 16 is 1 Then the inbuilt test pattern which is ramp up is initiated and written in DDr top</a:t>
            </a:r>
          </a:p>
        </p:txBody>
      </p:sp>
      <p:sp>
        <p:nvSpPr>
          <p:cNvPr id="4" name="Slide Number Placeholder 3">
            <a:extLst>
              <a:ext uri="{FF2B5EF4-FFF2-40B4-BE49-F238E27FC236}">
                <a16:creationId xmlns:a16="http://schemas.microsoft.com/office/drawing/2014/main" id="{2910FDD6-26C2-D05F-984A-4D4E6A306E3B}"/>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2B97888F-6AF7-4263-B69D-592D8C33BAC7}" type="slidenum">
              <a:rPr lang="en-US" sz="500" kern="1200">
                <a:latin typeface="Arial" charset="0"/>
                <a:ea typeface="+mn-ea"/>
                <a:cs typeface="+mn-cs"/>
              </a:rPr>
              <a:pPr>
                <a:lnSpc>
                  <a:spcPct val="90000"/>
                </a:lnSpc>
                <a:spcAft>
                  <a:spcPts val="600"/>
                </a:spcAft>
                <a:defRPr/>
              </a:pPr>
              <a:t>33</a:t>
            </a:fld>
            <a:endParaRPr lang="en-US" sz="500" kern="1200">
              <a:latin typeface="Arial" charset="0"/>
              <a:ea typeface="+mn-ea"/>
              <a:cs typeface="+mn-cs"/>
            </a:endParaRPr>
          </a:p>
        </p:txBody>
      </p:sp>
    </p:spTree>
    <p:extLst>
      <p:ext uri="{BB962C8B-B14F-4D97-AF65-F5344CB8AC3E}">
        <p14:creationId xmlns:p14="http://schemas.microsoft.com/office/powerpoint/2010/main" val="3546600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087E-C9A9-3AED-978E-12BCCCA56A01}"/>
              </a:ext>
            </a:extLst>
          </p:cNvPr>
          <p:cNvSpPr>
            <a:spLocks noGrp="1"/>
          </p:cNvSpPr>
          <p:nvPr>
            <p:ph type="title"/>
          </p:nvPr>
        </p:nvSpPr>
        <p:spPr/>
        <p:txBody>
          <a:bodyPr/>
          <a:lstStyle/>
          <a:p>
            <a:r>
              <a:rPr lang="en-US" dirty="0"/>
              <a:t>DDR TOP</a:t>
            </a:r>
          </a:p>
        </p:txBody>
      </p:sp>
      <p:pic>
        <p:nvPicPr>
          <p:cNvPr id="6" name="Content Placeholder 5">
            <a:extLst>
              <a:ext uri="{FF2B5EF4-FFF2-40B4-BE49-F238E27FC236}">
                <a16:creationId xmlns:a16="http://schemas.microsoft.com/office/drawing/2014/main" id="{3BF014FB-4787-4871-9ADF-B96B15584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7079" y="12848"/>
            <a:ext cx="4458217" cy="3223133"/>
          </a:xfrm>
        </p:spPr>
      </p:pic>
      <p:sp>
        <p:nvSpPr>
          <p:cNvPr id="4" name="Slide Number Placeholder 3">
            <a:extLst>
              <a:ext uri="{FF2B5EF4-FFF2-40B4-BE49-F238E27FC236}">
                <a16:creationId xmlns:a16="http://schemas.microsoft.com/office/drawing/2014/main" id="{254BA94D-E257-C835-B36A-39EE16F559D0}"/>
              </a:ext>
            </a:extLst>
          </p:cNvPr>
          <p:cNvSpPr>
            <a:spLocks noGrp="1"/>
          </p:cNvSpPr>
          <p:nvPr>
            <p:ph type="sldNum" sz="quarter" idx="10"/>
          </p:nvPr>
        </p:nvSpPr>
        <p:spPr/>
        <p:txBody>
          <a:bodyPr/>
          <a:lstStyle/>
          <a:p>
            <a:pPr>
              <a:defRPr/>
            </a:pPr>
            <a:fld id="{2B97888F-6AF7-4263-B69D-592D8C33BAC7}" type="slidenum">
              <a:rPr lang="en-US" smtClean="0"/>
              <a:pPr>
                <a:defRPr/>
              </a:pPr>
              <a:t>34</a:t>
            </a:fld>
            <a:endParaRPr lang="en-US"/>
          </a:p>
        </p:txBody>
      </p:sp>
      <p:pic>
        <p:nvPicPr>
          <p:cNvPr id="8" name="Picture 7">
            <a:extLst>
              <a:ext uri="{FF2B5EF4-FFF2-40B4-BE49-F238E27FC236}">
                <a16:creationId xmlns:a16="http://schemas.microsoft.com/office/drawing/2014/main" id="{33AEFBE9-235B-457A-992C-2D5F61F9DF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72" y="902590"/>
            <a:ext cx="3389656" cy="1883142"/>
          </a:xfrm>
          <a:prstGeom prst="rect">
            <a:avLst/>
          </a:prstGeom>
        </p:spPr>
      </p:pic>
      <p:sp>
        <p:nvSpPr>
          <p:cNvPr id="9" name="Content Placeholder 2">
            <a:extLst>
              <a:ext uri="{FF2B5EF4-FFF2-40B4-BE49-F238E27FC236}">
                <a16:creationId xmlns:a16="http://schemas.microsoft.com/office/drawing/2014/main" id="{7481F0E7-DD6D-47D0-85D6-0139B7FD0B82}"/>
              </a:ext>
            </a:extLst>
          </p:cNvPr>
          <p:cNvSpPr txBox="1">
            <a:spLocks/>
          </p:cNvSpPr>
          <p:nvPr/>
        </p:nvSpPr>
        <p:spPr>
          <a:xfrm>
            <a:off x="333372" y="3235981"/>
            <a:ext cx="7940900" cy="1206810"/>
          </a:xfrm>
          <a:prstGeom prst="rect">
            <a:avLst/>
          </a:prstGeom>
        </p:spPr>
        <p:txBody>
          <a:bodyPr wrap="square" anchor="t">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r>
              <a:rPr lang="en-US" sz="1400" kern="0" dirty="0"/>
              <a:t> The </a:t>
            </a:r>
            <a:r>
              <a:rPr lang="en-US" sz="1400" kern="0" dirty="0" err="1"/>
              <a:t>Arevo</a:t>
            </a:r>
            <a:r>
              <a:rPr lang="en-US" sz="1400" kern="0" dirty="0"/>
              <a:t> uses above DDR top module to Write into DDR and Read into DDR all the signals are given from Asterix to control the writing and Reading the DDR depth captures</a:t>
            </a:r>
          </a:p>
        </p:txBody>
      </p:sp>
    </p:spTree>
    <p:extLst>
      <p:ext uri="{BB962C8B-B14F-4D97-AF65-F5344CB8AC3E}">
        <p14:creationId xmlns:p14="http://schemas.microsoft.com/office/powerpoint/2010/main" val="3846715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1B4E-A3F7-A0FF-9BD8-B795C3C9F152}"/>
              </a:ext>
            </a:extLst>
          </p:cNvPr>
          <p:cNvSpPr>
            <a:spLocks noGrp="1"/>
          </p:cNvSpPr>
          <p:nvPr>
            <p:ph type="title"/>
          </p:nvPr>
        </p:nvSpPr>
        <p:spPr>
          <a:xfrm>
            <a:off x="457200" y="204788"/>
            <a:ext cx="3008313" cy="871538"/>
          </a:xfrm>
        </p:spPr>
        <p:txBody>
          <a:bodyPr vert="horz" wrap="square" lIns="76179" tIns="38088" rIns="76179" bIns="38088" numCol="1" anchor="b" anchorCtr="0" compatLnSpc="1">
            <a:prstTxWarp prst="textNoShape">
              <a:avLst/>
            </a:prstTxWarp>
            <a:normAutofit/>
          </a:bodyPr>
          <a:lstStyle/>
          <a:p>
            <a:r>
              <a:rPr lang="en-US" sz="1900" b="1">
                <a:latin typeface="+mj-lt"/>
                <a:ea typeface="+mj-ea"/>
                <a:cs typeface="+mj-cs"/>
              </a:rPr>
              <a:t>Asterix TEST results with resolving previous error</a:t>
            </a:r>
          </a:p>
        </p:txBody>
      </p:sp>
      <p:sp>
        <p:nvSpPr>
          <p:cNvPr id="6" name="Content Placeholder 2">
            <a:extLst>
              <a:ext uri="{FF2B5EF4-FFF2-40B4-BE49-F238E27FC236}">
                <a16:creationId xmlns:a16="http://schemas.microsoft.com/office/drawing/2014/main" id="{2EB6F0EF-360F-43D4-BF96-A98EBE828414}"/>
              </a:ext>
            </a:extLst>
          </p:cNvPr>
          <p:cNvSpPr txBox="1">
            <a:spLocks/>
          </p:cNvSpPr>
          <p:nvPr/>
        </p:nvSpPr>
        <p:spPr bwMode="auto">
          <a:xfrm>
            <a:off x="457200" y="1076325"/>
            <a:ext cx="3008313" cy="351829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pPr marL="0" indent="0">
              <a:buNone/>
            </a:pPr>
            <a:r>
              <a:rPr lang="en-US" sz="1700" kern="0">
                <a:latin typeface="+mn-lt"/>
                <a:ea typeface="+mn-ea"/>
                <a:cs typeface="+mn-cs"/>
              </a:rPr>
              <a:t> As the data_out is updated at clk_sys every time we missded the first 16 bit data initially, so I added a delay of clk_sys so now we are able to capture the initial data also.</a:t>
            </a:r>
          </a:p>
        </p:txBody>
      </p:sp>
      <p:sp>
        <p:nvSpPr>
          <p:cNvPr id="4" name="Slide Number Placeholder 3">
            <a:extLst>
              <a:ext uri="{FF2B5EF4-FFF2-40B4-BE49-F238E27FC236}">
                <a16:creationId xmlns:a16="http://schemas.microsoft.com/office/drawing/2014/main" id="{2AD58E62-6C0E-5DE9-5DBE-EBA8FD75A7D8}"/>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2B97888F-6AF7-4263-B69D-592D8C33BAC7}" type="slidenum">
              <a:rPr lang="en-US" sz="500" kern="1200">
                <a:latin typeface="Arial" charset="0"/>
                <a:ea typeface="+mn-ea"/>
                <a:cs typeface="+mn-cs"/>
              </a:rPr>
              <a:pPr>
                <a:lnSpc>
                  <a:spcPct val="90000"/>
                </a:lnSpc>
                <a:spcAft>
                  <a:spcPts val="600"/>
                </a:spcAft>
                <a:defRPr/>
              </a:pPr>
              <a:t>35</a:t>
            </a:fld>
            <a:endParaRPr lang="en-US" sz="500" kern="1200">
              <a:latin typeface="Arial" charset="0"/>
              <a:ea typeface="+mn-ea"/>
              <a:cs typeface="+mn-cs"/>
            </a:endParaRPr>
          </a:p>
        </p:txBody>
      </p:sp>
      <p:graphicFrame>
        <p:nvGraphicFramePr>
          <p:cNvPr id="5" name="Content Placeholder 4">
            <a:extLst>
              <a:ext uri="{FF2B5EF4-FFF2-40B4-BE49-F238E27FC236}">
                <a16:creationId xmlns:a16="http://schemas.microsoft.com/office/drawing/2014/main" id="{AAF4684E-AF71-4919-AE79-CFEBC7AEDF8A}"/>
              </a:ext>
            </a:extLst>
          </p:cNvPr>
          <p:cNvGraphicFramePr>
            <a:graphicFrameLocks noGrp="1"/>
          </p:cNvGraphicFramePr>
          <p:nvPr>
            <p:ph idx="1"/>
            <p:extLst>
              <p:ext uri="{D42A27DB-BD31-4B8C-83A1-F6EECF244321}">
                <p14:modId xmlns:p14="http://schemas.microsoft.com/office/powerpoint/2010/main" val="2143148494"/>
              </p:ext>
            </p:extLst>
          </p:nvPr>
        </p:nvGraphicFramePr>
        <p:xfrm>
          <a:off x="3575050" y="2052389"/>
          <a:ext cx="5158420" cy="694635"/>
        </p:xfrm>
        <a:graphic>
          <a:graphicData uri="http://schemas.openxmlformats.org/drawingml/2006/table">
            <a:tbl>
              <a:tblPr firstRow="1" bandRow="1">
                <a:tableStyleId>{5C22544A-7EE6-4342-B048-85BDC9FD1C3A}</a:tableStyleId>
              </a:tblPr>
              <a:tblGrid>
                <a:gridCol w="361670">
                  <a:extLst>
                    <a:ext uri="{9D8B030D-6E8A-4147-A177-3AD203B41FA5}">
                      <a16:colId xmlns:a16="http://schemas.microsoft.com/office/drawing/2014/main" val="2392930562"/>
                    </a:ext>
                  </a:extLst>
                </a:gridCol>
                <a:gridCol w="338811">
                  <a:extLst>
                    <a:ext uri="{9D8B030D-6E8A-4147-A177-3AD203B41FA5}">
                      <a16:colId xmlns:a16="http://schemas.microsoft.com/office/drawing/2014/main" val="643094240"/>
                    </a:ext>
                  </a:extLst>
                </a:gridCol>
                <a:gridCol w="361670">
                  <a:extLst>
                    <a:ext uri="{9D8B030D-6E8A-4147-A177-3AD203B41FA5}">
                      <a16:colId xmlns:a16="http://schemas.microsoft.com/office/drawing/2014/main" val="2621931434"/>
                    </a:ext>
                  </a:extLst>
                </a:gridCol>
                <a:gridCol w="361670">
                  <a:extLst>
                    <a:ext uri="{9D8B030D-6E8A-4147-A177-3AD203B41FA5}">
                      <a16:colId xmlns:a16="http://schemas.microsoft.com/office/drawing/2014/main" val="805924079"/>
                    </a:ext>
                  </a:extLst>
                </a:gridCol>
                <a:gridCol w="361670">
                  <a:extLst>
                    <a:ext uri="{9D8B030D-6E8A-4147-A177-3AD203B41FA5}">
                      <a16:colId xmlns:a16="http://schemas.microsoft.com/office/drawing/2014/main" val="169570151"/>
                    </a:ext>
                  </a:extLst>
                </a:gridCol>
                <a:gridCol w="361670">
                  <a:extLst>
                    <a:ext uri="{9D8B030D-6E8A-4147-A177-3AD203B41FA5}">
                      <a16:colId xmlns:a16="http://schemas.microsoft.com/office/drawing/2014/main" val="552615128"/>
                    </a:ext>
                  </a:extLst>
                </a:gridCol>
                <a:gridCol w="361670">
                  <a:extLst>
                    <a:ext uri="{9D8B030D-6E8A-4147-A177-3AD203B41FA5}">
                      <a16:colId xmlns:a16="http://schemas.microsoft.com/office/drawing/2014/main" val="1326562433"/>
                    </a:ext>
                  </a:extLst>
                </a:gridCol>
                <a:gridCol w="361670">
                  <a:extLst>
                    <a:ext uri="{9D8B030D-6E8A-4147-A177-3AD203B41FA5}">
                      <a16:colId xmlns:a16="http://schemas.microsoft.com/office/drawing/2014/main" val="3774496911"/>
                    </a:ext>
                  </a:extLst>
                </a:gridCol>
                <a:gridCol w="127468">
                  <a:extLst>
                    <a:ext uri="{9D8B030D-6E8A-4147-A177-3AD203B41FA5}">
                      <a16:colId xmlns:a16="http://schemas.microsoft.com/office/drawing/2014/main" val="778871803"/>
                    </a:ext>
                  </a:extLst>
                </a:gridCol>
                <a:gridCol w="338811">
                  <a:extLst>
                    <a:ext uri="{9D8B030D-6E8A-4147-A177-3AD203B41FA5}">
                      <a16:colId xmlns:a16="http://schemas.microsoft.com/office/drawing/2014/main" val="1697618956"/>
                    </a:ext>
                  </a:extLst>
                </a:gridCol>
                <a:gridCol w="331723">
                  <a:extLst>
                    <a:ext uri="{9D8B030D-6E8A-4147-A177-3AD203B41FA5}">
                      <a16:colId xmlns:a16="http://schemas.microsoft.com/office/drawing/2014/main" val="3704193794"/>
                    </a:ext>
                  </a:extLst>
                </a:gridCol>
                <a:gridCol w="338811">
                  <a:extLst>
                    <a:ext uri="{9D8B030D-6E8A-4147-A177-3AD203B41FA5}">
                      <a16:colId xmlns:a16="http://schemas.microsoft.com/office/drawing/2014/main" val="4292904234"/>
                    </a:ext>
                  </a:extLst>
                </a:gridCol>
                <a:gridCol w="260842">
                  <a:extLst>
                    <a:ext uri="{9D8B030D-6E8A-4147-A177-3AD203B41FA5}">
                      <a16:colId xmlns:a16="http://schemas.microsoft.com/office/drawing/2014/main" val="3761680874"/>
                    </a:ext>
                  </a:extLst>
                </a:gridCol>
                <a:gridCol w="222566">
                  <a:extLst>
                    <a:ext uri="{9D8B030D-6E8A-4147-A177-3AD203B41FA5}">
                      <a16:colId xmlns:a16="http://schemas.microsoft.com/office/drawing/2014/main" val="3922124406"/>
                    </a:ext>
                  </a:extLst>
                </a:gridCol>
                <a:gridCol w="222566">
                  <a:extLst>
                    <a:ext uri="{9D8B030D-6E8A-4147-A177-3AD203B41FA5}">
                      <a16:colId xmlns:a16="http://schemas.microsoft.com/office/drawing/2014/main" val="902268831"/>
                    </a:ext>
                  </a:extLst>
                </a:gridCol>
                <a:gridCol w="222566">
                  <a:extLst>
                    <a:ext uri="{9D8B030D-6E8A-4147-A177-3AD203B41FA5}">
                      <a16:colId xmlns:a16="http://schemas.microsoft.com/office/drawing/2014/main" val="2210597137"/>
                    </a:ext>
                  </a:extLst>
                </a:gridCol>
                <a:gridCol w="222566">
                  <a:extLst>
                    <a:ext uri="{9D8B030D-6E8A-4147-A177-3AD203B41FA5}">
                      <a16:colId xmlns:a16="http://schemas.microsoft.com/office/drawing/2014/main" val="3360885764"/>
                    </a:ext>
                  </a:extLst>
                </a:gridCol>
              </a:tblGrid>
              <a:tr h="224551">
                <a:tc>
                  <a:txBody>
                    <a:bodyPr/>
                    <a:lstStyle/>
                    <a:p>
                      <a:r>
                        <a:rPr lang="en-US" sz="800"/>
                        <a:t>DA</a:t>
                      </a:r>
                    </a:p>
                  </a:txBody>
                  <a:tcPr marL="51034" marR="51034" marT="25517" marB="25517"/>
                </a:tc>
                <a:tc>
                  <a:txBody>
                    <a:bodyPr/>
                    <a:lstStyle/>
                    <a:p>
                      <a:r>
                        <a:rPr lang="en-US" sz="800"/>
                        <a:t>TA</a:t>
                      </a:r>
                    </a:p>
                  </a:txBody>
                  <a:tcPr marL="51034" marR="51034" marT="25517" marB="25517"/>
                </a:tc>
                <a:tc>
                  <a:txBody>
                    <a:bodyPr/>
                    <a:lstStyle/>
                    <a:p>
                      <a:r>
                        <a:rPr lang="en-US" sz="800"/>
                        <a:t>RE</a:t>
                      </a:r>
                    </a:p>
                  </a:txBody>
                  <a:tcPr marL="51034" marR="51034" marT="25517" marB="25517"/>
                </a:tc>
                <a:tc>
                  <a:txBody>
                    <a:bodyPr/>
                    <a:lstStyle/>
                    <a:p>
                      <a:r>
                        <a:rPr lang="en-US" sz="800"/>
                        <a:t>AD</a:t>
                      </a:r>
                    </a:p>
                  </a:txBody>
                  <a:tcPr marL="51034" marR="51034" marT="25517" marB="25517"/>
                </a:tc>
                <a:tc>
                  <a:txBody>
                    <a:bodyPr/>
                    <a:lstStyle/>
                    <a:p>
                      <a:r>
                        <a:rPr lang="en-US" sz="800"/>
                        <a:t>TO</a:t>
                      </a:r>
                    </a:p>
                  </a:txBody>
                  <a:tcPr marL="51034" marR="51034" marT="25517" marB="25517"/>
                </a:tc>
                <a:tc>
                  <a:txBody>
                    <a:bodyPr/>
                    <a:lstStyle/>
                    <a:p>
                      <a:r>
                        <a:rPr lang="en-US" sz="800"/>
                        <a:t>AS</a:t>
                      </a:r>
                    </a:p>
                  </a:txBody>
                  <a:tcPr marL="51034" marR="51034" marT="25517" marB="25517"/>
                </a:tc>
                <a:tc>
                  <a:txBody>
                    <a:bodyPr/>
                    <a:lstStyle/>
                    <a:p>
                      <a:r>
                        <a:rPr lang="en-US" sz="800"/>
                        <a:t>TE</a:t>
                      </a:r>
                    </a:p>
                  </a:txBody>
                  <a:tcPr marL="51034" marR="51034" marT="25517" marB="25517"/>
                </a:tc>
                <a:tc>
                  <a:txBody>
                    <a:bodyPr/>
                    <a:lstStyle/>
                    <a:p>
                      <a:r>
                        <a:rPr lang="en-US" sz="800"/>
                        <a:t>Rix</a:t>
                      </a:r>
                    </a:p>
                  </a:txBody>
                  <a:tcPr marL="51034" marR="51034" marT="25517" marB="25517"/>
                </a:tc>
                <a:tc>
                  <a:txBody>
                    <a:bodyPr/>
                    <a:lstStyle/>
                    <a:p>
                      <a:endParaRPr lang="en-US" sz="800"/>
                    </a:p>
                  </a:txBody>
                  <a:tcPr marL="51034" marR="51034" marT="25517" marB="25517"/>
                </a:tc>
                <a:tc>
                  <a:txBody>
                    <a:bodyPr/>
                    <a:lstStyle/>
                    <a:p>
                      <a:r>
                        <a:rPr lang="en-US" sz="800"/>
                        <a:t>He</a:t>
                      </a:r>
                    </a:p>
                  </a:txBody>
                  <a:tcPr marL="51034" marR="51034" marT="25517" marB="25517"/>
                </a:tc>
                <a:tc>
                  <a:txBody>
                    <a:bodyPr/>
                    <a:lstStyle/>
                    <a:p>
                      <a:r>
                        <a:rPr lang="en-US" sz="800"/>
                        <a:t>xD</a:t>
                      </a:r>
                    </a:p>
                  </a:txBody>
                  <a:tcPr marL="51034" marR="51034" marT="25517" marB="25517"/>
                </a:tc>
                <a:tc>
                  <a:txBody>
                    <a:bodyPr/>
                    <a:lstStyle/>
                    <a:p>
                      <a:r>
                        <a:rPr lang="en-US" sz="800"/>
                        <a:t>AT</a:t>
                      </a:r>
                    </a:p>
                  </a:txBody>
                  <a:tcPr marL="51034" marR="51034" marT="25517" marB="25517"/>
                </a:tc>
                <a:tc>
                  <a:txBody>
                    <a:bodyPr/>
                    <a:lstStyle/>
                    <a:p>
                      <a:r>
                        <a:rPr lang="en-US" sz="800"/>
                        <a:t>A</a:t>
                      </a:r>
                    </a:p>
                  </a:txBody>
                  <a:tcPr marL="51034" marR="51034" marT="25517" marB="25517"/>
                </a:tc>
                <a:tc>
                  <a:txBody>
                    <a:bodyPr/>
                    <a:lstStyle/>
                    <a:p>
                      <a:endParaRPr lang="en-US" sz="800"/>
                    </a:p>
                  </a:txBody>
                  <a:tcPr marL="51034" marR="51034" marT="25517" marB="25517"/>
                </a:tc>
                <a:tc>
                  <a:txBody>
                    <a:bodyPr/>
                    <a:lstStyle/>
                    <a:p>
                      <a:endParaRPr lang="en-US" sz="800"/>
                    </a:p>
                  </a:txBody>
                  <a:tcPr marL="51034" marR="51034" marT="25517" marB="25517"/>
                </a:tc>
                <a:tc>
                  <a:txBody>
                    <a:bodyPr/>
                    <a:lstStyle/>
                    <a:p>
                      <a:endParaRPr lang="en-US" sz="800"/>
                    </a:p>
                  </a:txBody>
                  <a:tcPr marL="51034" marR="51034" marT="25517" marB="25517"/>
                </a:tc>
                <a:tc>
                  <a:txBody>
                    <a:bodyPr/>
                    <a:lstStyle/>
                    <a:p>
                      <a:endParaRPr lang="en-US" sz="800"/>
                    </a:p>
                  </a:txBody>
                  <a:tcPr marL="51034" marR="51034" marT="25517" marB="25517"/>
                </a:tc>
                <a:extLst>
                  <a:ext uri="{0D108BD9-81ED-4DB2-BD59-A6C34878D82A}">
                    <a16:rowId xmlns:a16="http://schemas.microsoft.com/office/drawing/2014/main" val="4193909603"/>
                  </a:ext>
                </a:extLst>
              </a:tr>
              <a:tr h="117521">
                <a:tc>
                  <a:txBody>
                    <a:bodyPr/>
                    <a:lstStyle/>
                    <a:p>
                      <a:pPr algn="r" fontAlgn="b"/>
                      <a:r>
                        <a:rPr lang="en-US" sz="600" b="0" i="0" u="none" strike="noStrike">
                          <a:solidFill>
                            <a:srgbClr val="000000"/>
                          </a:solidFill>
                          <a:effectLst/>
                          <a:latin typeface="Calibri" panose="020F0502020204030204" pitchFamily="34" charset="0"/>
                        </a:rPr>
                        <a:t>51200.00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 </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C800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extLst>
                  <a:ext uri="{0D108BD9-81ED-4DB2-BD59-A6C34878D82A}">
                    <a16:rowId xmlns:a16="http://schemas.microsoft.com/office/drawing/2014/main" val="170887889"/>
                  </a:ext>
                </a:extLst>
              </a:tr>
              <a:tr h="117521">
                <a:tc>
                  <a:txBody>
                    <a:bodyPr/>
                    <a:lstStyle/>
                    <a:p>
                      <a:pPr algn="r" fontAlgn="b"/>
                      <a:r>
                        <a:rPr lang="en-US" sz="600" b="0" i="0" u="none" strike="noStrike">
                          <a:solidFill>
                            <a:srgbClr val="000000"/>
                          </a:solidFill>
                          <a:effectLst/>
                          <a:latin typeface="Calibri" panose="020F0502020204030204" pitchFamily="34" charset="0"/>
                        </a:rPr>
                        <a:t>49152.00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85.00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C000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extLst>
                  <a:ext uri="{0D108BD9-81ED-4DB2-BD59-A6C34878D82A}">
                    <a16:rowId xmlns:a16="http://schemas.microsoft.com/office/drawing/2014/main" val="1807072359"/>
                  </a:ext>
                </a:extLst>
              </a:tr>
              <a:tr h="117521">
                <a:tc>
                  <a:txBody>
                    <a:bodyPr/>
                    <a:lstStyle/>
                    <a:p>
                      <a:pPr algn="r" fontAlgn="b"/>
                      <a:r>
                        <a:rPr lang="en-US" sz="600" b="0" i="0" u="none" strike="noStrike">
                          <a:solidFill>
                            <a:srgbClr val="000000"/>
                          </a:solidFill>
                          <a:effectLst/>
                          <a:latin typeface="Calibri" panose="020F0502020204030204" pitchFamily="34" charset="0"/>
                        </a:rPr>
                        <a:t>51200.00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C800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extLst>
                  <a:ext uri="{0D108BD9-81ED-4DB2-BD59-A6C34878D82A}">
                    <a16:rowId xmlns:a16="http://schemas.microsoft.com/office/drawing/2014/main" val="3684502611"/>
                  </a:ext>
                </a:extLst>
              </a:tr>
              <a:tr h="117521">
                <a:tc>
                  <a:txBody>
                    <a:bodyPr/>
                    <a:lstStyle/>
                    <a:p>
                      <a:pPr algn="r" fontAlgn="b"/>
                      <a:r>
                        <a:rPr lang="en-US" sz="600" b="0" i="0" u="none" strike="noStrike">
                          <a:solidFill>
                            <a:srgbClr val="000000"/>
                          </a:solidFill>
                          <a:effectLst/>
                          <a:latin typeface="Calibri" panose="020F0502020204030204" pitchFamily="34" charset="0"/>
                        </a:rPr>
                        <a:t>49152.00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0.00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85.00</a:t>
                      </a:r>
                    </a:p>
                  </a:txBody>
                  <a:tcPr marL="3544" marR="3544" marT="3544" marB="0" anchor="b"/>
                </a:tc>
                <a:tc>
                  <a:txBody>
                    <a:bodyPr/>
                    <a:lstStyle/>
                    <a:p>
                      <a:pPr algn="r" fontAlgn="b"/>
                      <a:r>
                        <a:rPr lang="en-US" sz="600" b="0" i="0" u="none" strike="noStrike">
                          <a:solidFill>
                            <a:srgbClr val="000000"/>
                          </a:solidFill>
                          <a:effectLst/>
                          <a:latin typeface="Calibri" panose="020F0502020204030204" pitchFamily="34" charset="0"/>
                        </a:rPr>
                        <a:t>21845.00</a:t>
                      </a:r>
                    </a:p>
                  </a:txBody>
                  <a:tcPr marL="3544" marR="3544" marT="3544"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C000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0000</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0055</a:t>
                      </a:r>
                    </a:p>
                  </a:txBody>
                  <a:tcPr marL="3544" marR="3544" marT="3544" marB="0" anchor="b"/>
                </a:tc>
                <a:tc>
                  <a:txBody>
                    <a:bodyPr/>
                    <a:lstStyle/>
                    <a:p>
                      <a:pPr algn="l" fontAlgn="b"/>
                      <a:r>
                        <a:rPr lang="en-US" sz="600" b="0" i="0" u="none" strike="noStrike">
                          <a:solidFill>
                            <a:srgbClr val="000000"/>
                          </a:solidFill>
                          <a:effectLst/>
                          <a:latin typeface="Calibri" panose="020F0502020204030204" pitchFamily="34" charset="0"/>
                        </a:rPr>
                        <a:t>5555</a:t>
                      </a:r>
                    </a:p>
                  </a:txBody>
                  <a:tcPr marL="3544" marR="3544" marT="3544" marB="0" anchor="b"/>
                </a:tc>
                <a:extLst>
                  <a:ext uri="{0D108BD9-81ED-4DB2-BD59-A6C34878D82A}">
                    <a16:rowId xmlns:a16="http://schemas.microsoft.com/office/drawing/2014/main" val="1563057381"/>
                  </a:ext>
                </a:extLst>
              </a:tr>
            </a:tbl>
          </a:graphicData>
        </a:graphic>
      </p:graphicFrame>
    </p:spTree>
    <p:extLst>
      <p:ext uri="{BB962C8B-B14F-4D97-AF65-F5344CB8AC3E}">
        <p14:creationId xmlns:p14="http://schemas.microsoft.com/office/powerpoint/2010/main" val="1235043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B7C5D4-B1CE-858D-39C0-C61C841D3683}"/>
              </a:ext>
            </a:extLst>
          </p:cNvPr>
          <p:cNvSpPr>
            <a:spLocks noGrp="1"/>
          </p:cNvSpPr>
          <p:nvPr>
            <p:ph type="title"/>
          </p:nvPr>
        </p:nvSpPr>
        <p:spPr>
          <a:xfrm>
            <a:off x="231775" y="107163"/>
            <a:ext cx="8458200" cy="610791"/>
          </a:xfrm>
        </p:spPr>
        <p:txBody>
          <a:bodyPr/>
          <a:lstStyle/>
          <a:p>
            <a:endParaRPr lang="en-US"/>
          </a:p>
        </p:txBody>
      </p:sp>
      <p:pic>
        <p:nvPicPr>
          <p:cNvPr id="6" name="Content Placeholder 5">
            <a:extLst>
              <a:ext uri="{FF2B5EF4-FFF2-40B4-BE49-F238E27FC236}">
                <a16:creationId xmlns:a16="http://schemas.microsoft.com/office/drawing/2014/main" id="{2CA387F1-35F4-4F48-9594-D57377BF3FC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55509" y="889398"/>
            <a:ext cx="1913395" cy="3519488"/>
          </a:xfrm>
          <a:noFill/>
        </p:spPr>
      </p:pic>
      <p:sp>
        <p:nvSpPr>
          <p:cNvPr id="7" name="Content Placeholder 2">
            <a:extLst>
              <a:ext uri="{FF2B5EF4-FFF2-40B4-BE49-F238E27FC236}">
                <a16:creationId xmlns:a16="http://schemas.microsoft.com/office/drawing/2014/main" id="{8552E90D-3D14-4284-A101-FBED194B65BC}"/>
              </a:ext>
            </a:extLst>
          </p:cNvPr>
          <p:cNvSpPr txBox="1">
            <a:spLocks/>
          </p:cNvSpPr>
          <p:nvPr/>
        </p:nvSpPr>
        <p:spPr bwMode="auto">
          <a:xfrm>
            <a:off x="4643438" y="889398"/>
            <a:ext cx="4157662" cy="351948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pPr eaLnBrk="0" hangingPunct="0">
              <a:lnSpc>
                <a:spcPct val="90000"/>
              </a:lnSpc>
            </a:pPr>
            <a:r>
              <a:rPr lang="en-US" sz="1300" kern="0"/>
              <a:t>Works on posedge of REG_int once started it won’t search for REG_in</a:t>
            </a:r>
          </a:p>
          <a:p>
            <a:pPr eaLnBrk="0" hangingPunct="0">
              <a:lnSpc>
                <a:spcPct val="90000"/>
              </a:lnSpc>
            </a:pPr>
            <a:r>
              <a:rPr lang="en-US" sz="1300" kern="0"/>
              <a:t>10 address array and 10 data arrar are benn used</a:t>
            </a:r>
          </a:p>
          <a:p>
            <a:pPr eaLnBrk="0" hangingPunct="0">
              <a:lnSpc>
                <a:spcPct val="90000"/>
              </a:lnSpc>
            </a:pPr>
            <a:r>
              <a:rPr lang="en-US" sz="1300" kern="0"/>
              <a:t>Delay_ctrl is given by Reg26[1:0]</a:t>
            </a:r>
          </a:p>
          <a:p>
            <a:pPr eaLnBrk="0" hangingPunct="0">
              <a:lnSpc>
                <a:spcPct val="90000"/>
              </a:lnSpc>
            </a:pPr>
            <a:r>
              <a:rPr lang="en-US" sz="1300" kern="0"/>
              <a:t>spiReady is given by output pin FIFO_int</a:t>
            </a:r>
          </a:p>
          <a:p>
            <a:pPr eaLnBrk="0" hangingPunct="0">
              <a:lnSpc>
                <a:spcPct val="90000"/>
              </a:lnSpc>
            </a:pPr>
            <a:r>
              <a:rPr lang="en-US" sz="1300" kern="0"/>
              <a:t>Reset from Reset system</a:t>
            </a:r>
          </a:p>
          <a:p>
            <a:pPr eaLnBrk="0" hangingPunct="0">
              <a:lnSpc>
                <a:spcPct val="90000"/>
              </a:lnSpc>
            </a:pPr>
            <a:r>
              <a:rPr lang="en-US" sz="1300" kern="0"/>
              <a:t>Clk is clk_SPI(20Mhz clk)</a:t>
            </a:r>
          </a:p>
          <a:p>
            <a:pPr eaLnBrk="0" hangingPunct="0">
              <a:lnSpc>
                <a:spcPct val="90000"/>
              </a:lnSpc>
            </a:pPr>
            <a:r>
              <a:rPr lang="en-US" sz="1300" kern="0"/>
              <a:t>Device SCLK is not of clk_SPI(20MHz clk)</a:t>
            </a:r>
          </a:p>
          <a:p>
            <a:pPr eaLnBrk="0" hangingPunct="0">
              <a:lnSpc>
                <a:spcPct val="90000"/>
              </a:lnSpc>
            </a:pPr>
            <a:r>
              <a:rPr lang="en-US" sz="1300" kern="0"/>
              <a:t>rxSEN is chip select</a:t>
            </a:r>
          </a:p>
          <a:p>
            <a:pPr eaLnBrk="0" hangingPunct="0">
              <a:lnSpc>
                <a:spcPct val="90000"/>
              </a:lnSpc>
            </a:pPr>
            <a:r>
              <a:rPr lang="en-US" sz="1300" kern="0"/>
              <a:t>Ptr_int gives interrupt when sdoutword has count of REG SPI difference</a:t>
            </a:r>
          </a:p>
          <a:p>
            <a:pPr eaLnBrk="0" hangingPunct="0">
              <a:lnSpc>
                <a:spcPct val="90000"/>
              </a:lnSpc>
            </a:pPr>
            <a:r>
              <a:rPr lang="en-US" sz="1300" kern="0"/>
              <a:t>Write_en is up when sdoutWord is Ready to read</a:t>
            </a:r>
          </a:p>
        </p:txBody>
      </p:sp>
      <p:sp>
        <p:nvSpPr>
          <p:cNvPr id="4" name="Slide Number Placeholder 3">
            <a:extLst>
              <a:ext uri="{FF2B5EF4-FFF2-40B4-BE49-F238E27FC236}">
                <a16:creationId xmlns:a16="http://schemas.microsoft.com/office/drawing/2014/main" id="{6AD319C1-3164-C0EA-997C-7DD2A96E40D4}"/>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2B97888F-6AF7-4263-B69D-592D8C33BAC7}" type="slidenum">
              <a:rPr lang="en-US" sz="500" kern="1200">
                <a:latin typeface="Arial" charset="0"/>
                <a:ea typeface="+mn-ea"/>
                <a:cs typeface="+mn-cs"/>
              </a:rPr>
              <a:pPr>
                <a:lnSpc>
                  <a:spcPct val="90000"/>
                </a:lnSpc>
                <a:spcAft>
                  <a:spcPts val="600"/>
                </a:spcAft>
                <a:defRPr/>
              </a:pPr>
              <a:t>36</a:t>
            </a:fld>
            <a:endParaRPr lang="en-US" sz="500" kern="1200">
              <a:latin typeface="Arial" charset="0"/>
              <a:ea typeface="+mn-ea"/>
              <a:cs typeface="+mn-cs"/>
            </a:endParaRPr>
          </a:p>
        </p:txBody>
      </p:sp>
    </p:spTree>
    <p:extLst>
      <p:ext uri="{BB962C8B-B14F-4D97-AF65-F5344CB8AC3E}">
        <p14:creationId xmlns:p14="http://schemas.microsoft.com/office/powerpoint/2010/main" val="3969885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2DE2-B684-C2D1-BFA1-A114A8941A6F}"/>
              </a:ext>
            </a:extLst>
          </p:cNvPr>
          <p:cNvSpPr>
            <a:spLocks noGrp="1"/>
          </p:cNvSpPr>
          <p:nvPr>
            <p:ph type="title"/>
          </p:nvPr>
        </p:nvSpPr>
        <p:spPr>
          <a:xfrm>
            <a:off x="457200" y="205978"/>
            <a:ext cx="8229600" cy="857250"/>
          </a:xfrm>
        </p:spPr>
        <p:txBody>
          <a:bodyPr vert="horz" wrap="square" lIns="76179" tIns="38088" rIns="76179" bIns="38088" numCol="1" anchor="ctr" anchorCtr="0" compatLnSpc="1">
            <a:prstTxWarp prst="textNoShape">
              <a:avLst/>
            </a:prstTxWarp>
            <a:normAutofit/>
          </a:bodyPr>
          <a:lstStyle/>
          <a:p>
            <a:r>
              <a:rPr lang="en-US" b="1">
                <a:latin typeface="+mj-lt"/>
                <a:ea typeface="+mj-ea"/>
                <a:cs typeface="+mj-cs"/>
              </a:rPr>
              <a:t>Continuous REG read block</a:t>
            </a:r>
          </a:p>
        </p:txBody>
      </p:sp>
      <p:sp>
        <p:nvSpPr>
          <p:cNvPr id="10" name="Text Placeholder 2">
            <a:extLst>
              <a:ext uri="{FF2B5EF4-FFF2-40B4-BE49-F238E27FC236}">
                <a16:creationId xmlns:a16="http://schemas.microsoft.com/office/drawing/2014/main" id="{240E42FB-61CA-E643-C84D-BE695C640ADE}"/>
              </a:ext>
            </a:extLst>
          </p:cNvPr>
          <p:cNvSpPr>
            <a:spLocks noGrp="1"/>
          </p:cNvSpPr>
          <p:nvPr>
            <p:ph type="body" idx="1"/>
          </p:nvPr>
        </p:nvSpPr>
        <p:spPr>
          <a:xfrm>
            <a:off x="457200" y="1151335"/>
            <a:ext cx="4040188" cy="479822"/>
          </a:xfrm>
        </p:spPr>
        <p:txBody>
          <a:bodyPr/>
          <a:lstStyle/>
          <a:p>
            <a:endParaRPr lang="en-US"/>
          </a:p>
        </p:txBody>
      </p:sp>
      <p:sp>
        <p:nvSpPr>
          <p:cNvPr id="13" name="Content Placeholder 2">
            <a:extLst>
              <a:ext uri="{FF2B5EF4-FFF2-40B4-BE49-F238E27FC236}">
                <a16:creationId xmlns:a16="http://schemas.microsoft.com/office/drawing/2014/main" id="{876065D5-5285-F67E-4D6F-9E78BD2E517C}"/>
              </a:ext>
            </a:extLst>
          </p:cNvPr>
          <p:cNvSpPr>
            <a:spLocks noGrp="1"/>
          </p:cNvSpPr>
          <p:nvPr>
            <p:ph sz="half" idx="2"/>
          </p:nvPr>
        </p:nvSpPr>
        <p:spPr>
          <a:xfrm>
            <a:off x="457200" y="1631157"/>
            <a:ext cx="4040188" cy="2963466"/>
          </a:xfrm>
        </p:spPr>
        <p:txBody>
          <a:bodyPr vert="horz" wrap="square" lIns="76179" tIns="38088" rIns="76179" bIns="38088" numCol="1" anchor="t" anchorCtr="0" compatLnSpc="1">
            <a:prstTxWarp prst="textNoShape">
              <a:avLst/>
            </a:prstTxWarp>
            <a:normAutofit/>
          </a:bodyPr>
          <a:lstStyle/>
          <a:p>
            <a:pPr>
              <a:lnSpc>
                <a:spcPct val="90000"/>
              </a:lnSpc>
            </a:pPr>
            <a:r>
              <a:rPr lang="en-US" sz="1600"/>
              <a:t>As for the request we created a continuous register read block that will take address array from registers and data from registers</a:t>
            </a:r>
          </a:p>
          <a:p>
            <a:pPr>
              <a:lnSpc>
                <a:spcPct val="90000"/>
              </a:lnSpc>
            </a:pPr>
            <a:r>
              <a:rPr lang="en-US" sz="1600"/>
              <a:t>It will start reading the data from that addresses with provided count times and update sdoutword with an interrupt to let read the data.</a:t>
            </a:r>
          </a:p>
          <a:p>
            <a:pPr>
              <a:lnSpc>
                <a:spcPct val="90000"/>
              </a:lnSpc>
            </a:pPr>
            <a:r>
              <a:rPr lang="en-US" sz="1600"/>
              <a:t>Continuous register block uses our previous reg block and update the addresses and sdout came from them depending on the logic we wrote</a:t>
            </a:r>
          </a:p>
        </p:txBody>
      </p:sp>
      <p:sp>
        <p:nvSpPr>
          <p:cNvPr id="12" name="Text Placeholder 4">
            <a:extLst>
              <a:ext uri="{FF2B5EF4-FFF2-40B4-BE49-F238E27FC236}">
                <a16:creationId xmlns:a16="http://schemas.microsoft.com/office/drawing/2014/main" id="{E7D7FBC6-C80F-422A-1AD2-888B9C92847A}"/>
              </a:ext>
            </a:extLst>
          </p:cNvPr>
          <p:cNvSpPr>
            <a:spLocks noGrp="1"/>
          </p:cNvSpPr>
          <p:nvPr>
            <p:ph type="body" sz="quarter" idx="3"/>
          </p:nvPr>
        </p:nvSpPr>
        <p:spPr>
          <a:xfrm>
            <a:off x="4645028" y="1151335"/>
            <a:ext cx="4041775" cy="479822"/>
          </a:xfrm>
        </p:spPr>
        <p:txBody>
          <a:bodyPr/>
          <a:lstStyle/>
          <a:p>
            <a:endParaRPr lang="en-US"/>
          </a:p>
        </p:txBody>
      </p:sp>
      <p:sp>
        <p:nvSpPr>
          <p:cNvPr id="5" name="Content Placeholder 2">
            <a:extLst>
              <a:ext uri="{FF2B5EF4-FFF2-40B4-BE49-F238E27FC236}">
                <a16:creationId xmlns:a16="http://schemas.microsoft.com/office/drawing/2014/main" id="{DFA62E4E-CA67-43AB-9432-AC0A928ED0E4}"/>
              </a:ext>
            </a:extLst>
          </p:cNvPr>
          <p:cNvSpPr txBox="1">
            <a:spLocks/>
          </p:cNvSpPr>
          <p:nvPr/>
        </p:nvSpPr>
        <p:spPr bwMode="auto">
          <a:xfrm>
            <a:off x="4645028" y="1631157"/>
            <a:ext cx="4041775" cy="2963466"/>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pPr marL="0" indent="0" eaLnBrk="0" hangingPunct="0">
              <a:lnSpc>
                <a:spcPct val="90000"/>
              </a:lnSpc>
            </a:pPr>
            <a:r>
              <a:rPr lang="en-US" sz="400" kern="0"/>
              <a:t>assign    address_arr[0] = Reg29[15:0];</a:t>
            </a:r>
          </a:p>
          <a:p>
            <a:pPr marL="0" indent="0" eaLnBrk="0" hangingPunct="0">
              <a:lnSpc>
                <a:spcPct val="90000"/>
              </a:lnSpc>
            </a:pPr>
            <a:r>
              <a:rPr lang="en-US" sz="400" kern="0"/>
              <a:t>assign    address_arr[1] = Reg29[31:16];</a:t>
            </a:r>
          </a:p>
          <a:p>
            <a:pPr marL="0" indent="0" eaLnBrk="0" hangingPunct="0">
              <a:lnSpc>
                <a:spcPct val="90000"/>
              </a:lnSpc>
            </a:pPr>
            <a:r>
              <a:rPr lang="en-US" sz="400" kern="0"/>
              <a:t>assign    address_arr[2] = Reg30[15:0];</a:t>
            </a:r>
          </a:p>
          <a:p>
            <a:pPr marL="0" indent="0" eaLnBrk="0" hangingPunct="0">
              <a:lnSpc>
                <a:spcPct val="90000"/>
              </a:lnSpc>
            </a:pPr>
            <a:r>
              <a:rPr lang="en-US" sz="400" kern="0"/>
              <a:t>assign    address_arr[3] = Reg30[31:16];</a:t>
            </a:r>
          </a:p>
          <a:p>
            <a:pPr marL="0" indent="0" eaLnBrk="0" hangingPunct="0">
              <a:lnSpc>
                <a:spcPct val="90000"/>
              </a:lnSpc>
            </a:pPr>
            <a:r>
              <a:rPr lang="en-US" sz="400" kern="0"/>
              <a:t>assign    address_arr[4] = Reg31[15:0];</a:t>
            </a:r>
          </a:p>
          <a:p>
            <a:pPr marL="0" indent="0" eaLnBrk="0" hangingPunct="0">
              <a:lnSpc>
                <a:spcPct val="90000"/>
              </a:lnSpc>
            </a:pPr>
            <a:r>
              <a:rPr lang="en-US" sz="400" kern="0"/>
              <a:t>assign    address_arr[5] = Reg31[31:16];</a:t>
            </a:r>
          </a:p>
          <a:p>
            <a:pPr marL="0" indent="0" eaLnBrk="0" hangingPunct="0">
              <a:lnSpc>
                <a:spcPct val="90000"/>
              </a:lnSpc>
            </a:pPr>
            <a:r>
              <a:rPr lang="en-US" sz="400" kern="0"/>
              <a:t>assign    address_arr[6] = Reg32[15:0];</a:t>
            </a:r>
          </a:p>
          <a:p>
            <a:pPr marL="0" indent="0" eaLnBrk="0" hangingPunct="0">
              <a:lnSpc>
                <a:spcPct val="90000"/>
              </a:lnSpc>
            </a:pPr>
            <a:r>
              <a:rPr lang="en-US" sz="400" kern="0"/>
              <a:t>assign    address_arr[7] = Reg32[31:16];</a:t>
            </a:r>
          </a:p>
          <a:p>
            <a:pPr marL="0" indent="0" eaLnBrk="0" hangingPunct="0">
              <a:lnSpc>
                <a:spcPct val="90000"/>
              </a:lnSpc>
            </a:pPr>
            <a:r>
              <a:rPr lang="en-US" sz="400" kern="0"/>
              <a:t>assign    address_arr[8] = Reg33[15:0];</a:t>
            </a:r>
          </a:p>
          <a:p>
            <a:pPr marL="0" indent="0" eaLnBrk="0" hangingPunct="0">
              <a:lnSpc>
                <a:spcPct val="90000"/>
              </a:lnSpc>
            </a:pPr>
            <a:r>
              <a:rPr lang="en-US" sz="400" kern="0"/>
              <a:t>assign    address_arr[9] = Reg33[31:16];</a:t>
            </a:r>
          </a:p>
          <a:p>
            <a:pPr marL="0" indent="0" eaLnBrk="0" hangingPunct="0">
              <a:lnSpc>
                <a:spcPct val="90000"/>
              </a:lnSpc>
            </a:pPr>
            <a:r>
              <a:rPr lang="en-US" sz="400" kern="0"/>
              <a:t>assign    data_arr[0] = Reg12[23:0];</a:t>
            </a:r>
          </a:p>
          <a:p>
            <a:pPr marL="0" indent="0" eaLnBrk="0" hangingPunct="0">
              <a:lnSpc>
                <a:spcPct val="90000"/>
              </a:lnSpc>
            </a:pPr>
            <a:r>
              <a:rPr lang="en-US" sz="400" kern="0"/>
              <a:t>assign    data_arr[1] = Reg14[23:0];</a:t>
            </a:r>
          </a:p>
          <a:p>
            <a:pPr marL="0" indent="0" eaLnBrk="0" hangingPunct="0">
              <a:lnSpc>
                <a:spcPct val="90000"/>
              </a:lnSpc>
            </a:pPr>
            <a:r>
              <a:rPr lang="en-US" sz="400" kern="0"/>
              <a:t>assign    data_arr[2] = Reg15[23:0];</a:t>
            </a:r>
          </a:p>
          <a:p>
            <a:pPr marL="0" indent="0" eaLnBrk="0" hangingPunct="0">
              <a:lnSpc>
                <a:spcPct val="90000"/>
              </a:lnSpc>
            </a:pPr>
            <a:r>
              <a:rPr lang="en-US" sz="400" kern="0"/>
              <a:t>assign    data_arr[3] = Reg17[23:0];</a:t>
            </a:r>
          </a:p>
          <a:p>
            <a:pPr marL="0" indent="0" eaLnBrk="0" hangingPunct="0">
              <a:lnSpc>
                <a:spcPct val="90000"/>
              </a:lnSpc>
            </a:pPr>
            <a:r>
              <a:rPr lang="en-US" sz="400" kern="0"/>
              <a:t>assign    data_arr[4] = Reg18[23:0];</a:t>
            </a:r>
          </a:p>
          <a:p>
            <a:pPr marL="0" indent="0" eaLnBrk="0" hangingPunct="0">
              <a:lnSpc>
                <a:spcPct val="90000"/>
              </a:lnSpc>
            </a:pPr>
            <a:r>
              <a:rPr lang="en-US" sz="400" kern="0"/>
              <a:t>assign    data_arr[5] = Reg19[23:0];</a:t>
            </a:r>
          </a:p>
          <a:p>
            <a:pPr marL="0" indent="0" eaLnBrk="0" hangingPunct="0">
              <a:lnSpc>
                <a:spcPct val="90000"/>
              </a:lnSpc>
            </a:pPr>
            <a:r>
              <a:rPr lang="en-US" sz="400" kern="0"/>
              <a:t>assign    data_arr[6] = Reg20[23:0];</a:t>
            </a:r>
          </a:p>
          <a:p>
            <a:pPr marL="0" indent="0" eaLnBrk="0" hangingPunct="0">
              <a:lnSpc>
                <a:spcPct val="90000"/>
              </a:lnSpc>
            </a:pPr>
            <a:r>
              <a:rPr lang="en-US" sz="400" kern="0"/>
              <a:t>assign    data_arr[7] = Reg21[23:0];</a:t>
            </a:r>
          </a:p>
          <a:p>
            <a:pPr marL="0" indent="0" eaLnBrk="0" hangingPunct="0">
              <a:lnSpc>
                <a:spcPct val="90000"/>
              </a:lnSpc>
            </a:pPr>
            <a:r>
              <a:rPr lang="en-US" sz="400" kern="0"/>
              <a:t>assign    data_arr[8] = Reg22[23:0];</a:t>
            </a:r>
          </a:p>
          <a:p>
            <a:pPr marL="0" indent="0" eaLnBrk="0" hangingPunct="0">
              <a:lnSpc>
                <a:spcPct val="90000"/>
              </a:lnSpc>
            </a:pPr>
            <a:r>
              <a:rPr lang="en-US" sz="400" kern="0"/>
              <a:t>assign    data_arr[9] = Reg23[23:0];</a:t>
            </a:r>
          </a:p>
        </p:txBody>
      </p:sp>
      <p:sp>
        <p:nvSpPr>
          <p:cNvPr id="4" name="Slide Number Placeholder 3">
            <a:extLst>
              <a:ext uri="{FF2B5EF4-FFF2-40B4-BE49-F238E27FC236}">
                <a16:creationId xmlns:a16="http://schemas.microsoft.com/office/drawing/2014/main" id="{027B4423-E996-B5CF-AC3E-E7B8321C5A31}"/>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2B97888F-6AF7-4263-B69D-592D8C33BAC7}" type="slidenum">
              <a:rPr lang="en-US" sz="500" kern="1200">
                <a:latin typeface="Arial" charset="0"/>
                <a:ea typeface="+mn-ea"/>
                <a:cs typeface="+mn-cs"/>
              </a:rPr>
              <a:pPr>
                <a:lnSpc>
                  <a:spcPct val="90000"/>
                </a:lnSpc>
                <a:spcAft>
                  <a:spcPts val="600"/>
                </a:spcAft>
                <a:defRPr/>
              </a:pPr>
              <a:t>37</a:t>
            </a:fld>
            <a:endParaRPr lang="en-US" sz="500" kern="1200">
              <a:latin typeface="Arial" charset="0"/>
              <a:ea typeface="+mn-ea"/>
              <a:cs typeface="+mn-cs"/>
            </a:endParaRPr>
          </a:p>
        </p:txBody>
      </p:sp>
    </p:spTree>
    <p:extLst>
      <p:ext uri="{BB962C8B-B14F-4D97-AF65-F5344CB8AC3E}">
        <p14:creationId xmlns:p14="http://schemas.microsoft.com/office/powerpoint/2010/main" val="1967723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B068-9679-E391-90F7-F5DA742451C9}"/>
              </a:ext>
            </a:extLst>
          </p:cNvPr>
          <p:cNvSpPr>
            <a:spLocks noGrp="1"/>
          </p:cNvSpPr>
          <p:nvPr>
            <p:ph type="title"/>
          </p:nvPr>
        </p:nvSpPr>
        <p:spPr/>
        <p:txBody>
          <a:bodyPr/>
          <a:lstStyle/>
          <a:p>
            <a:r>
              <a:rPr lang="en-US" dirty="0"/>
              <a:t>State Machine</a:t>
            </a:r>
          </a:p>
        </p:txBody>
      </p:sp>
      <p:sp>
        <p:nvSpPr>
          <p:cNvPr id="4" name="Slide Number Placeholder 3">
            <a:extLst>
              <a:ext uri="{FF2B5EF4-FFF2-40B4-BE49-F238E27FC236}">
                <a16:creationId xmlns:a16="http://schemas.microsoft.com/office/drawing/2014/main" id="{CB214443-85E8-AEF4-9465-50C61D98594D}"/>
              </a:ext>
            </a:extLst>
          </p:cNvPr>
          <p:cNvSpPr>
            <a:spLocks noGrp="1"/>
          </p:cNvSpPr>
          <p:nvPr>
            <p:ph type="sldNum" sz="quarter" idx="10"/>
          </p:nvPr>
        </p:nvSpPr>
        <p:spPr/>
        <p:txBody>
          <a:bodyPr/>
          <a:lstStyle/>
          <a:p>
            <a:pPr>
              <a:defRPr/>
            </a:pPr>
            <a:fld id="{2B97888F-6AF7-4263-B69D-592D8C33BAC7}" type="slidenum">
              <a:rPr lang="en-US" smtClean="0"/>
              <a:pPr>
                <a:defRPr/>
              </a:pPr>
              <a:t>38</a:t>
            </a:fld>
            <a:endParaRPr lang="en-US"/>
          </a:p>
        </p:txBody>
      </p:sp>
      <p:sp>
        <p:nvSpPr>
          <p:cNvPr id="5" name="Content Placeholder 7">
            <a:extLst>
              <a:ext uri="{FF2B5EF4-FFF2-40B4-BE49-F238E27FC236}">
                <a16:creationId xmlns:a16="http://schemas.microsoft.com/office/drawing/2014/main" id="{018A1D21-5B26-18C6-038C-BCA45A1D783B}"/>
              </a:ext>
            </a:extLst>
          </p:cNvPr>
          <p:cNvSpPr txBox="1">
            <a:spLocks noGrp="1"/>
          </p:cNvSpPr>
          <p:nvPr>
            <p:ph idx="1"/>
          </p:nvPr>
        </p:nvSpPr>
        <p:spPr bwMode="auto">
          <a:xfrm>
            <a:off x="1434089" y="1860185"/>
            <a:ext cx="1402288" cy="1348682"/>
          </a:xfrm>
          <a:prstGeom prst="ellipse">
            <a:avLst/>
          </a:prstGeom>
          <a:solidFill>
            <a:schemeClr val="accent3">
              <a:lumMod val="75000"/>
            </a:schemeClr>
          </a:solidFill>
          <a:ln w="25400" cap="flat" cmpd="sng" algn="ctr">
            <a:solidFill>
              <a:schemeClr val="tx1"/>
            </a:solidFill>
            <a:prstDash val="solid"/>
            <a:miter lim="800000"/>
            <a:headEnd/>
            <a:tailEnd/>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vert="horz" wrap="square" lIns="76179" tIns="38088" rIns="76179" bIns="38088" numCol="1" rtlCol="0" anchor="ctr" anchorCtr="0" compatLnSpc="1">
            <a:prstTxWarp prst="textNoShape">
              <a:avLst/>
            </a:prstTxWarp>
          </a:bodyPr>
          <a:lstStyle>
            <a:lvl1pPr marL="189124" indent="-189124" algn="l" rtl="0" eaLnBrk="1" fontAlgn="base" hangingPunct="1">
              <a:spcBef>
                <a:spcPts val="667"/>
              </a:spcBef>
              <a:spcAft>
                <a:spcPct val="0"/>
              </a:spcAft>
              <a:buChar char="•"/>
              <a:defRPr sz="1800">
                <a:solidFill>
                  <a:schemeClr val="lt1"/>
                </a:solidFill>
                <a:latin typeface="+mn-lt"/>
                <a:ea typeface="+mn-ea"/>
                <a:cs typeface="+mn-cs"/>
              </a:defRPr>
            </a:lvl1pPr>
            <a:lvl2pPr marL="478763" indent="-194416" algn="l" rtl="0" eaLnBrk="1" fontAlgn="base" hangingPunct="1">
              <a:spcBef>
                <a:spcPct val="20000"/>
              </a:spcBef>
              <a:spcAft>
                <a:spcPct val="0"/>
              </a:spcAft>
              <a:buChar char="–"/>
              <a:defRPr sz="1600">
                <a:solidFill>
                  <a:schemeClr val="lt1"/>
                </a:solidFill>
                <a:latin typeface="+mn-lt"/>
                <a:ea typeface="+mn-ea"/>
                <a:cs typeface="+mn-cs"/>
              </a:defRPr>
            </a:lvl2pPr>
            <a:lvl3pPr marL="711530" indent="-137548" algn="l" rtl="0" eaLnBrk="1" fontAlgn="base" hangingPunct="1">
              <a:spcBef>
                <a:spcPct val="15000"/>
              </a:spcBef>
              <a:spcAft>
                <a:spcPct val="0"/>
              </a:spcAft>
              <a:buChar char="•"/>
              <a:defRPr sz="1500">
                <a:solidFill>
                  <a:schemeClr val="lt1"/>
                </a:solidFill>
                <a:latin typeface="+mn-lt"/>
                <a:ea typeface="+mn-ea"/>
                <a:cs typeface="+mn-cs"/>
              </a:defRPr>
            </a:lvl3pPr>
            <a:lvl4pPr marL="1001168" indent="-194416" algn="l" rtl="0" eaLnBrk="1" fontAlgn="base" hangingPunct="1">
              <a:spcBef>
                <a:spcPct val="5000"/>
              </a:spcBef>
              <a:spcAft>
                <a:spcPct val="0"/>
              </a:spcAft>
              <a:buChar char="–"/>
              <a:defRPr sz="1500">
                <a:solidFill>
                  <a:schemeClr val="lt1"/>
                </a:solidFill>
                <a:latin typeface="+mn-lt"/>
                <a:ea typeface="+mn-ea"/>
                <a:cs typeface="+mn-cs"/>
              </a:defRPr>
            </a:lvl4pPr>
            <a:lvl5pPr marL="1240546" indent="-144163" algn="l" rtl="0" eaLnBrk="1" fontAlgn="base" hangingPunct="1">
              <a:spcBef>
                <a:spcPct val="0"/>
              </a:spcBef>
              <a:spcAft>
                <a:spcPct val="0"/>
              </a:spcAft>
              <a:buChar char="»"/>
              <a:defRPr sz="1500">
                <a:solidFill>
                  <a:schemeClr val="lt1"/>
                </a:solidFill>
                <a:latin typeface="+mn-lt"/>
                <a:ea typeface="+mn-ea"/>
                <a:cs typeface="+mn-cs"/>
              </a:defRPr>
            </a:lvl5pPr>
            <a:lvl6pPr marL="1621441" indent="-144163" algn="l" rtl="0" eaLnBrk="1" fontAlgn="base" hangingPunct="1">
              <a:spcBef>
                <a:spcPct val="0"/>
              </a:spcBef>
              <a:spcAft>
                <a:spcPct val="0"/>
              </a:spcAft>
              <a:buChar char="»"/>
              <a:defRPr sz="1300">
                <a:solidFill>
                  <a:schemeClr val="lt1"/>
                </a:solidFill>
                <a:latin typeface="+mn-lt"/>
                <a:ea typeface="+mn-ea"/>
                <a:cs typeface="+mn-cs"/>
              </a:defRPr>
            </a:lvl6pPr>
            <a:lvl7pPr marL="2002336" indent="-144163" algn="l" rtl="0" eaLnBrk="1" fontAlgn="base" hangingPunct="1">
              <a:spcBef>
                <a:spcPct val="0"/>
              </a:spcBef>
              <a:spcAft>
                <a:spcPct val="0"/>
              </a:spcAft>
              <a:buChar char="»"/>
              <a:defRPr sz="1300">
                <a:solidFill>
                  <a:schemeClr val="lt1"/>
                </a:solidFill>
                <a:latin typeface="+mn-lt"/>
                <a:ea typeface="+mn-ea"/>
                <a:cs typeface="+mn-cs"/>
              </a:defRPr>
            </a:lvl7pPr>
            <a:lvl8pPr marL="2383230" indent="-144163" algn="l" rtl="0" eaLnBrk="1" fontAlgn="base" hangingPunct="1">
              <a:spcBef>
                <a:spcPct val="0"/>
              </a:spcBef>
              <a:spcAft>
                <a:spcPct val="0"/>
              </a:spcAft>
              <a:buChar char="»"/>
              <a:defRPr sz="1300">
                <a:solidFill>
                  <a:schemeClr val="lt1"/>
                </a:solidFill>
                <a:latin typeface="+mn-lt"/>
                <a:ea typeface="+mn-ea"/>
                <a:cs typeface="+mn-cs"/>
              </a:defRPr>
            </a:lvl8pPr>
            <a:lvl9pPr marL="2764124" indent="-144163" algn="l" rtl="0" eaLnBrk="1" fontAlgn="base" hangingPunct="1">
              <a:spcBef>
                <a:spcPct val="0"/>
              </a:spcBef>
              <a:spcAft>
                <a:spcPct val="0"/>
              </a:spcAft>
              <a:buChar char="»"/>
              <a:defRPr sz="1300">
                <a:solidFill>
                  <a:schemeClr val="lt1"/>
                </a:solidFill>
                <a:latin typeface="+mn-lt"/>
                <a:ea typeface="+mn-ea"/>
                <a:cs typeface="+mn-cs"/>
              </a:defRPr>
            </a:lvl9pPr>
          </a:lstStyle>
          <a:p>
            <a:pPr marL="0" indent="0" algn="ctr">
              <a:buFontTx/>
              <a:buNone/>
            </a:pPr>
            <a:r>
              <a:rPr lang="en-US" kern="0" dirty="0" err="1"/>
              <a:t>WaitForREGint</a:t>
            </a:r>
            <a:endParaRPr lang="en-US" kern="0" dirty="0"/>
          </a:p>
        </p:txBody>
      </p:sp>
      <p:sp>
        <p:nvSpPr>
          <p:cNvPr id="6" name="Content Placeholder 7">
            <a:extLst>
              <a:ext uri="{FF2B5EF4-FFF2-40B4-BE49-F238E27FC236}">
                <a16:creationId xmlns:a16="http://schemas.microsoft.com/office/drawing/2014/main" id="{BA57AAE3-03C9-1510-5095-9E3B19E61FF2}"/>
              </a:ext>
            </a:extLst>
          </p:cNvPr>
          <p:cNvSpPr txBox="1">
            <a:spLocks/>
          </p:cNvSpPr>
          <p:nvPr/>
        </p:nvSpPr>
        <p:spPr bwMode="auto">
          <a:xfrm>
            <a:off x="5117047" y="1897409"/>
            <a:ext cx="1402288" cy="1348682"/>
          </a:xfrm>
          <a:prstGeom prst="ellipse">
            <a:avLst/>
          </a:prstGeom>
          <a:solidFill>
            <a:schemeClr val="accent3">
              <a:lumMod val="75000"/>
            </a:schemeClr>
          </a:solidFill>
          <a:ln w="25400" cap="flat" cmpd="sng" algn="ctr">
            <a:solidFill>
              <a:schemeClr val="tx1"/>
            </a:solidFill>
            <a:prstDash val="solid"/>
            <a:miter lim="800000"/>
            <a:headEnd/>
            <a:tailEnd/>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vert="horz" wrap="square" lIns="76179" tIns="38088" rIns="76179" bIns="38088" numCol="1" rtlCol="0" anchor="ctr" anchorCtr="0" compatLnSpc="1">
            <a:prstTxWarp prst="textNoShape">
              <a:avLst/>
            </a:prstTxWarp>
          </a:bodyPr>
          <a:lstStyle>
            <a:lvl1pPr marL="189124" indent="-189124" algn="l" rtl="0" eaLnBrk="1" fontAlgn="base" hangingPunct="1">
              <a:spcBef>
                <a:spcPts val="667"/>
              </a:spcBef>
              <a:spcAft>
                <a:spcPct val="0"/>
              </a:spcAft>
              <a:buChar char="•"/>
              <a:defRPr sz="1800">
                <a:solidFill>
                  <a:schemeClr val="lt1"/>
                </a:solidFill>
                <a:latin typeface="+mn-lt"/>
                <a:ea typeface="+mn-ea"/>
                <a:cs typeface="+mn-cs"/>
              </a:defRPr>
            </a:lvl1pPr>
            <a:lvl2pPr marL="478763" indent="-194416" algn="l" rtl="0" eaLnBrk="1" fontAlgn="base" hangingPunct="1">
              <a:spcBef>
                <a:spcPct val="20000"/>
              </a:spcBef>
              <a:spcAft>
                <a:spcPct val="0"/>
              </a:spcAft>
              <a:buChar char="–"/>
              <a:defRPr sz="1600">
                <a:solidFill>
                  <a:schemeClr val="lt1"/>
                </a:solidFill>
                <a:latin typeface="+mn-lt"/>
                <a:ea typeface="+mn-ea"/>
                <a:cs typeface="+mn-cs"/>
              </a:defRPr>
            </a:lvl2pPr>
            <a:lvl3pPr marL="711530" indent="-137548" algn="l" rtl="0" eaLnBrk="1" fontAlgn="base" hangingPunct="1">
              <a:spcBef>
                <a:spcPct val="15000"/>
              </a:spcBef>
              <a:spcAft>
                <a:spcPct val="0"/>
              </a:spcAft>
              <a:buChar char="•"/>
              <a:defRPr sz="1500">
                <a:solidFill>
                  <a:schemeClr val="lt1"/>
                </a:solidFill>
                <a:latin typeface="+mn-lt"/>
                <a:ea typeface="+mn-ea"/>
                <a:cs typeface="+mn-cs"/>
              </a:defRPr>
            </a:lvl3pPr>
            <a:lvl4pPr marL="1001168" indent="-194416" algn="l" rtl="0" eaLnBrk="1" fontAlgn="base" hangingPunct="1">
              <a:spcBef>
                <a:spcPct val="5000"/>
              </a:spcBef>
              <a:spcAft>
                <a:spcPct val="0"/>
              </a:spcAft>
              <a:buChar char="–"/>
              <a:defRPr sz="1500">
                <a:solidFill>
                  <a:schemeClr val="lt1"/>
                </a:solidFill>
                <a:latin typeface="+mn-lt"/>
                <a:ea typeface="+mn-ea"/>
                <a:cs typeface="+mn-cs"/>
              </a:defRPr>
            </a:lvl4pPr>
            <a:lvl5pPr marL="1240546" indent="-144163" algn="l" rtl="0" eaLnBrk="1" fontAlgn="base" hangingPunct="1">
              <a:spcBef>
                <a:spcPct val="0"/>
              </a:spcBef>
              <a:spcAft>
                <a:spcPct val="0"/>
              </a:spcAft>
              <a:buChar char="»"/>
              <a:defRPr sz="1500">
                <a:solidFill>
                  <a:schemeClr val="lt1"/>
                </a:solidFill>
                <a:latin typeface="+mn-lt"/>
                <a:ea typeface="+mn-ea"/>
                <a:cs typeface="+mn-cs"/>
              </a:defRPr>
            </a:lvl5pPr>
            <a:lvl6pPr marL="1621441" indent="-144163" algn="l" rtl="0" eaLnBrk="1" fontAlgn="base" hangingPunct="1">
              <a:spcBef>
                <a:spcPct val="0"/>
              </a:spcBef>
              <a:spcAft>
                <a:spcPct val="0"/>
              </a:spcAft>
              <a:buChar char="»"/>
              <a:defRPr sz="1300">
                <a:solidFill>
                  <a:schemeClr val="lt1"/>
                </a:solidFill>
                <a:latin typeface="+mn-lt"/>
                <a:ea typeface="+mn-ea"/>
                <a:cs typeface="+mn-cs"/>
              </a:defRPr>
            </a:lvl6pPr>
            <a:lvl7pPr marL="2002336" indent="-144163" algn="l" rtl="0" eaLnBrk="1" fontAlgn="base" hangingPunct="1">
              <a:spcBef>
                <a:spcPct val="0"/>
              </a:spcBef>
              <a:spcAft>
                <a:spcPct val="0"/>
              </a:spcAft>
              <a:buChar char="»"/>
              <a:defRPr sz="1300">
                <a:solidFill>
                  <a:schemeClr val="lt1"/>
                </a:solidFill>
                <a:latin typeface="+mn-lt"/>
                <a:ea typeface="+mn-ea"/>
                <a:cs typeface="+mn-cs"/>
              </a:defRPr>
            </a:lvl7pPr>
            <a:lvl8pPr marL="2383230" indent="-144163" algn="l" rtl="0" eaLnBrk="1" fontAlgn="base" hangingPunct="1">
              <a:spcBef>
                <a:spcPct val="0"/>
              </a:spcBef>
              <a:spcAft>
                <a:spcPct val="0"/>
              </a:spcAft>
              <a:buChar char="»"/>
              <a:defRPr sz="1300">
                <a:solidFill>
                  <a:schemeClr val="lt1"/>
                </a:solidFill>
                <a:latin typeface="+mn-lt"/>
                <a:ea typeface="+mn-ea"/>
                <a:cs typeface="+mn-cs"/>
              </a:defRPr>
            </a:lvl8pPr>
            <a:lvl9pPr marL="2764124" indent="-144163" algn="l" rtl="0" eaLnBrk="1" fontAlgn="base" hangingPunct="1">
              <a:spcBef>
                <a:spcPct val="0"/>
              </a:spcBef>
              <a:spcAft>
                <a:spcPct val="0"/>
              </a:spcAft>
              <a:buChar char="»"/>
              <a:defRPr sz="1300">
                <a:solidFill>
                  <a:schemeClr val="lt1"/>
                </a:solidFill>
                <a:latin typeface="+mn-lt"/>
                <a:ea typeface="+mn-ea"/>
                <a:cs typeface="+mn-cs"/>
              </a:defRPr>
            </a:lvl9pPr>
          </a:lstStyle>
          <a:p>
            <a:pPr marL="0" indent="0" algn="ctr">
              <a:buFontTx/>
              <a:buNone/>
            </a:pPr>
            <a:r>
              <a:rPr lang="en-US" kern="0" dirty="0" err="1"/>
              <a:t>WaitForint</a:t>
            </a:r>
            <a:endParaRPr lang="en-US" kern="0" dirty="0"/>
          </a:p>
        </p:txBody>
      </p:sp>
      <p:cxnSp>
        <p:nvCxnSpPr>
          <p:cNvPr id="8" name="Elbow Connector 7">
            <a:extLst>
              <a:ext uri="{FF2B5EF4-FFF2-40B4-BE49-F238E27FC236}">
                <a16:creationId xmlns:a16="http://schemas.microsoft.com/office/drawing/2014/main" id="{1DE960AD-3086-0127-9842-624485E7F67E}"/>
              </a:ext>
            </a:extLst>
          </p:cNvPr>
          <p:cNvCxnSpPr>
            <a:stCxn id="5" idx="0"/>
            <a:endCxn id="6" idx="0"/>
          </p:cNvCxnSpPr>
          <p:nvPr/>
        </p:nvCxnSpPr>
        <p:spPr>
          <a:xfrm rot="16200000" flipH="1">
            <a:off x="3958100" y="37318"/>
            <a:ext cx="37224" cy="3682958"/>
          </a:xfrm>
          <a:prstGeom prst="bentConnector3">
            <a:avLst>
              <a:gd name="adj1" fmla="val -6141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EF5BA4A8-1BC0-1C11-C364-37CE88BB5C84}"/>
              </a:ext>
            </a:extLst>
          </p:cNvPr>
          <p:cNvCxnSpPr>
            <a:cxnSpLocks/>
            <a:stCxn id="6" idx="4"/>
            <a:endCxn id="5" idx="4"/>
          </p:cNvCxnSpPr>
          <p:nvPr/>
        </p:nvCxnSpPr>
        <p:spPr>
          <a:xfrm rot="5400000" flipH="1">
            <a:off x="3958100" y="1386000"/>
            <a:ext cx="37224" cy="3682958"/>
          </a:xfrm>
          <a:prstGeom prst="bentConnector3">
            <a:avLst>
              <a:gd name="adj1" fmla="val -6141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F2F153E-D51A-5BC9-81D4-27E9A2A174A5}"/>
              </a:ext>
            </a:extLst>
          </p:cNvPr>
          <p:cNvCxnSpPr>
            <a:stCxn id="5" idx="1"/>
            <a:endCxn id="5" idx="3"/>
          </p:cNvCxnSpPr>
          <p:nvPr/>
        </p:nvCxnSpPr>
        <p:spPr>
          <a:xfrm rot="16200000" flipH="1">
            <a:off x="1162618" y="2534526"/>
            <a:ext cx="953662" cy="12700"/>
          </a:xfrm>
          <a:prstGeom prst="bentConnector5">
            <a:avLst>
              <a:gd name="adj1" fmla="val -23971"/>
              <a:gd name="adj2" fmla="val -5249661"/>
              <a:gd name="adj3" fmla="val 12397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 name="Elbow Connector 17">
            <a:extLst>
              <a:ext uri="{FF2B5EF4-FFF2-40B4-BE49-F238E27FC236}">
                <a16:creationId xmlns:a16="http://schemas.microsoft.com/office/drawing/2014/main" id="{7F7EFC5B-179F-1BCF-357E-3DC2C37EFB35}"/>
              </a:ext>
            </a:extLst>
          </p:cNvPr>
          <p:cNvCxnSpPr>
            <a:cxnSpLocks/>
            <a:stCxn id="6" idx="7"/>
            <a:endCxn id="6" idx="5"/>
          </p:cNvCxnSpPr>
          <p:nvPr/>
        </p:nvCxnSpPr>
        <p:spPr>
          <a:xfrm rot="16200000" flipH="1">
            <a:off x="5837144" y="2571750"/>
            <a:ext cx="953662" cy="12700"/>
          </a:xfrm>
          <a:prstGeom prst="bentConnector5">
            <a:avLst>
              <a:gd name="adj1" fmla="val -23971"/>
              <a:gd name="adj2" fmla="val 6224630"/>
              <a:gd name="adj3" fmla="val 123971"/>
            </a:avLst>
          </a:prstGeom>
          <a:ln>
            <a:tailEnd type="triangle"/>
          </a:ln>
        </p:spPr>
        <p:style>
          <a:lnRef idx="1">
            <a:schemeClr val="accent5"/>
          </a:lnRef>
          <a:fillRef idx="0">
            <a:schemeClr val="accent5"/>
          </a:fillRef>
          <a:effectRef idx="0">
            <a:schemeClr val="accent5"/>
          </a:effectRef>
          <a:fontRef idx="minor">
            <a:schemeClr val="tx1"/>
          </a:fontRef>
        </p:style>
      </p:cxnSp>
      <p:sp>
        <p:nvSpPr>
          <p:cNvPr id="31" name="TextBox 30">
            <a:extLst>
              <a:ext uri="{FF2B5EF4-FFF2-40B4-BE49-F238E27FC236}">
                <a16:creationId xmlns:a16="http://schemas.microsoft.com/office/drawing/2014/main" id="{C2694ABF-0ED0-2EED-63F7-32FE8F61501D}"/>
              </a:ext>
            </a:extLst>
          </p:cNvPr>
          <p:cNvSpPr txBox="1"/>
          <p:nvPr/>
        </p:nvSpPr>
        <p:spPr>
          <a:xfrm>
            <a:off x="72586" y="2064045"/>
            <a:ext cx="1256681"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Wait for </a:t>
            </a:r>
            <a:r>
              <a:rPr lang="en-US" sz="1000" dirty="0" err="1">
                <a:latin typeface="Times New Roman" panose="02020603050405020304" pitchFamily="18" charset="0"/>
                <a:cs typeface="Times New Roman" panose="02020603050405020304" pitchFamily="18" charset="0"/>
              </a:rPr>
              <a:t>ptr</a:t>
            </a:r>
            <a:r>
              <a:rPr lang="en-US" sz="1000" dirty="0">
                <a:latin typeface="Times New Roman" panose="02020603050405020304" pitchFamily="18" charset="0"/>
                <a:cs typeface="Times New Roman" panose="02020603050405020304" pitchFamily="18" charset="0"/>
              </a:rPr>
              <a:t> interrupt</a:t>
            </a:r>
          </a:p>
          <a:p>
            <a:endParaRPr lang="en-US" sz="1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47F6724D-798E-5997-AFCA-FFB5FEFC64D2}"/>
              </a:ext>
            </a:extLst>
          </p:cNvPr>
          <p:cNvSpPr txBox="1"/>
          <p:nvPr/>
        </p:nvSpPr>
        <p:spPr>
          <a:xfrm>
            <a:off x="3132472" y="1287713"/>
            <a:ext cx="1685062" cy="1015663"/>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After interrupt </a:t>
            </a:r>
          </a:p>
          <a:p>
            <a:r>
              <a:rPr lang="en-US" sz="1000" dirty="0">
                <a:latin typeface="Times New Roman" panose="02020603050405020304" pitchFamily="18" charset="0"/>
                <a:cs typeface="Times New Roman" panose="02020603050405020304" pitchFamily="18" charset="0"/>
              </a:rPr>
              <a:t>update counter from input</a:t>
            </a:r>
          </a:p>
          <a:p>
            <a:r>
              <a:rPr lang="en-US" sz="1000" dirty="0">
                <a:latin typeface="Times New Roman" panose="02020603050405020304" pitchFamily="18" charset="0"/>
                <a:cs typeface="Times New Roman" panose="02020603050405020304" pitchFamily="18" charset="0"/>
              </a:rPr>
              <a:t>Start first </a:t>
            </a:r>
            <a:r>
              <a:rPr lang="en-US" sz="1000" dirty="0" err="1">
                <a:latin typeface="Times New Roman" panose="02020603050405020304" pitchFamily="18" charset="0"/>
                <a:cs typeface="Times New Roman" panose="02020603050405020304" pitchFamily="18" charset="0"/>
              </a:rPr>
              <a:t>Regint</a:t>
            </a:r>
            <a:r>
              <a:rPr lang="en-US" sz="1000" dirty="0">
                <a:latin typeface="Times New Roman" panose="02020603050405020304" pitchFamily="18" charset="0"/>
                <a:cs typeface="Times New Roman" panose="02020603050405020304" pitchFamily="18" charset="0"/>
              </a:rPr>
              <a:t> to REG SPI</a:t>
            </a:r>
          </a:p>
          <a:p>
            <a:r>
              <a:rPr lang="en-US" sz="1000" dirty="0">
                <a:latin typeface="Times New Roman" panose="02020603050405020304" pitchFamily="18" charset="0"/>
                <a:cs typeface="Times New Roman" panose="02020603050405020304" pitchFamily="18" charset="0"/>
              </a:rPr>
              <a:t>Count reduce by 1</a:t>
            </a: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EBC8E2A3-623F-8BA9-EB10-C29D867DD27B}"/>
              </a:ext>
            </a:extLst>
          </p:cNvPr>
          <p:cNvSpPr txBox="1"/>
          <p:nvPr/>
        </p:nvSpPr>
        <p:spPr>
          <a:xfrm>
            <a:off x="7006786" y="1980208"/>
            <a:ext cx="2064628" cy="147732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Wait for </a:t>
            </a:r>
            <a:r>
              <a:rPr lang="en-US" sz="1000" dirty="0" err="1">
                <a:latin typeface="Times New Roman" panose="02020603050405020304" pitchFamily="18" charset="0"/>
                <a:cs typeface="Times New Roman" panose="02020603050405020304" pitchFamily="18" charset="0"/>
              </a:rPr>
              <a:t>ptr</a:t>
            </a:r>
            <a:r>
              <a:rPr lang="en-US" sz="1000" dirty="0">
                <a:latin typeface="Times New Roman" panose="02020603050405020304" pitchFamily="18" charset="0"/>
                <a:cs typeface="Times New Roman" panose="02020603050405020304" pitchFamily="18" charset="0"/>
              </a:rPr>
              <a:t> interrupt</a:t>
            </a:r>
          </a:p>
          <a:p>
            <a:r>
              <a:rPr lang="en-US" sz="1000" dirty="0">
                <a:latin typeface="Times New Roman" panose="02020603050405020304" pitchFamily="18" charset="0"/>
                <a:cs typeface="Times New Roman" panose="02020603050405020304" pitchFamily="18" charset="0"/>
              </a:rPr>
              <a:t>For every rising edge of Reg interrupt done </a:t>
            </a:r>
          </a:p>
          <a:p>
            <a:r>
              <a:rPr lang="en-US" sz="1000" dirty="0">
                <a:latin typeface="Times New Roman" panose="02020603050405020304" pitchFamily="18" charset="0"/>
                <a:cs typeface="Times New Roman" panose="02020603050405020304" pitchFamily="18" charset="0"/>
              </a:rPr>
              <a:t>Update address</a:t>
            </a:r>
          </a:p>
          <a:p>
            <a:r>
              <a:rPr lang="en-US" sz="1000" dirty="0">
                <a:latin typeface="Times New Roman" panose="02020603050405020304" pitchFamily="18" charset="0"/>
                <a:cs typeface="Times New Roman" panose="02020603050405020304" pitchFamily="18" charset="0"/>
              </a:rPr>
              <a:t>Update </a:t>
            </a:r>
            <a:r>
              <a:rPr lang="en-US" sz="1000" dirty="0" err="1">
                <a:latin typeface="Times New Roman" panose="02020603050405020304" pitchFamily="18" charset="0"/>
                <a:cs typeface="Times New Roman" panose="02020603050405020304" pitchFamily="18" charset="0"/>
              </a:rPr>
              <a:t>sdout</a:t>
            </a:r>
            <a:r>
              <a:rPr lang="en-US" sz="1000" dirty="0">
                <a:latin typeface="Times New Roman" panose="02020603050405020304" pitchFamily="18" charset="0"/>
                <a:cs typeface="Times New Roman" panose="02020603050405020304" pitchFamily="18" charset="0"/>
              </a:rPr>
              <a:t> word</a:t>
            </a:r>
          </a:p>
          <a:p>
            <a:r>
              <a:rPr lang="en-US" sz="1000" dirty="0">
                <a:latin typeface="Times New Roman" panose="02020603050405020304" pitchFamily="18" charset="0"/>
                <a:cs typeface="Times New Roman" panose="02020603050405020304" pitchFamily="18" charset="0"/>
              </a:rPr>
              <a:t>Update </a:t>
            </a:r>
            <a:r>
              <a:rPr lang="en-US" sz="1000" dirty="0" err="1">
                <a:latin typeface="Times New Roman" panose="02020603050405020304" pitchFamily="18" charset="0"/>
                <a:cs typeface="Times New Roman" panose="02020603050405020304" pitchFamily="18" charset="0"/>
              </a:rPr>
              <a:t>write_en_int</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Update count = count-1 until count is non ‘0’</a:t>
            </a:r>
          </a:p>
          <a:p>
            <a:endParaRPr lang="en-US" sz="10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D4F9F2D0-BB5F-0A27-7EA7-D064B98576C9}"/>
              </a:ext>
            </a:extLst>
          </p:cNvPr>
          <p:cNvSpPr txBox="1"/>
          <p:nvPr/>
        </p:nvSpPr>
        <p:spPr>
          <a:xfrm>
            <a:off x="3032663" y="3017707"/>
            <a:ext cx="2064628" cy="1015663"/>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If Count is 0</a:t>
            </a:r>
          </a:p>
          <a:p>
            <a:r>
              <a:rPr lang="en-US" sz="1000" dirty="0">
                <a:latin typeface="Times New Roman" panose="02020603050405020304" pitchFamily="18" charset="0"/>
                <a:cs typeface="Times New Roman" panose="02020603050405020304" pitchFamily="18" charset="0"/>
              </a:rPr>
              <a:t>Update </a:t>
            </a:r>
            <a:r>
              <a:rPr lang="en-US" sz="1000" dirty="0" err="1">
                <a:latin typeface="Times New Roman" panose="02020603050405020304" pitchFamily="18" charset="0"/>
                <a:cs typeface="Times New Roman" panose="02020603050405020304" pitchFamily="18" charset="0"/>
              </a:rPr>
              <a:t>sdoutword</a:t>
            </a:r>
            <a:r>
              <a:rPr lang="en-US" sz="1000" dirty="0">
                <a:latin typeface="Times New Roman" panose="02020603050405020304" pitchFamily="18" charset="0"/>
                <a:cs typeface="Times New Roman" panose="02020603050405020304" pitchFamily="18" charset="0"/>
              </a:rPr>
              <a:t> previously</a:t>
            </a:r>
          </a:p>
          <a:p>
            <a:r>
              <a:rPr lang="en-US" sz="1000" dirty="0">
                <a:latin typeface="Times New Roman" panose="02020603050405020304" pitchFamily="18" charset="0"/>
                <a:cs typeface="Times New Roman" panose="02020603050405020304" pitchFamily="18" charset="0"/>
              </a:rPr>
              <a:t>Update new state</a:t>
            </a:r>
          </a:p>
          <a:p>
            <a:r>
              <a:rPr lang="en-US" sz="1000" dirty="0">
                <a:latin typeface="Times New Roman" panose="02020603050405020304" pitchFamily="18" charset="0"/>
                <a:cs typeface="Times New Roman" panose="02020603050405020304" pitchFamily="18" charset="0"/>
              </a:rPr>
              <a:t>Stop Reg int</a:t>
            </a:r>
          </a:p>
          <a:p>
            <a:r>
              <a:rPr lang="en-US" sz="1000" dirty="0" err="1">
                <a:latin typeface="Times New Roman" panose="02020603050405020304" pitchFamily="18" charset="0"/>
                <a:cs typeface="Times New Roman" panose="02020603050405020304" pitchFamily="18" charset="0"/>
              </a:rPr>
              <a:t>Adress</a:t>
            </a:r>
            <a:r>
              <a:rPr lang="en-US" sz="1000" dirty="0">
                <a:latin typeface="Times New Roman" panose="02020603050405020304" pitchFamily="18" charset="0"/>
                <a:cs typeface="Times New Roman" panose="02020603050405020304" pitchFamily="18" charset="0"/>
              </a:rPr>
              <a:t> update complete.</a:t>
            </a: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195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3B81-5A36-D807-512F-30CCADA5ADBF}"/>
              </a:ext>
            </a:extLst>
          </p:cNvPr>
          <p:cNvSpPr>
            <a:spLocks noGrp="1"/>
          </p:cNvSpPr>
          <p:nvPr>
            <p:ph type="title"/>
          </p:nvPr>
        </p:nvSpPr>
        <p:spPr/>
        <p:txBody>
          <a:bodyPr/>
          <a:lstStyle/>
          <a:p>
            <a:r>
              <a:rPr lang="en-US" dirty="0" err="1"/>
              <a:t>Vivado</a:t>
            </a:r>
            <a:r>
              <a:rPr lang="en-US" dirty="0"/>
              <a:t> simulation Results</a:t>
            </a:r>
          </a:p>
        </p:txBody>
      </p:sp>
      <p:sp>
        <p:nvSpPr>
          <p:cNvPr id="4" name="Slide Number Placeholder 3">
            <a:extLst>
              <a:ext uri="{FF2B5EF4-FFF2-40B4-BE49-F238E27FC236}">
                <a16:creationId xmlns:a16="http://schemas.microsoft.com/office/drawing/2014/main" id="{F91F4CCE-7702-46A2-C7DB-458CB278CC4C}"/>
              </a:ext>
            </a:extLst>
          </p:cNvPr>
          <p:cNvSpPr>
            <a:spLocks noGrp="1"/>
          </p:cNvSpPr>
          <p:nvPr>
            <p:ph type="sldNum" sz="quarter" idx="10"/>
          </p:nvPr>
        </p:nvSpPr>
        <p:spPr/>
        <p:txBody>
          <a:bodyPr/>
          <a:lstStyle/>
          <a:p>
            <a:pPr>
              <a:defRPr/>
            </a:pPr>
            <a:fld id="{2B97888F-6AF7-4263-B69D-592D8C33BAC7}" type="slidenum">
              <a:rPr lang="en-US" smtClean="0"/>
              <a:pPr>
                <a:defRPr/>
              </a:pPr>
              <a:t>39</a:t>
            </a:fld>
            <a:endParaRPr lang="en-US"/>
          </a:p>
        </p:txBody>
      </p:sp>
      <p:pic>
        <p:nvPicPr>
          <p:cNvPr id="10" name="Content Placeholder 9">
            <a:extLst>
              <a:ext uri="{FF2B5EF4-FFF2-40B4-BE49-F238E27FC236}">
                <a16:creationId xmlns:a16="http://schemas.microsoft.com/office/drawing/2014/main" id="{70D0B8AE-7560-438A-AD8A-E8EEA895C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442" y="785813"/>
            <a:ext cx="5121591" cy="3709987"/>
          </a:xfrm>
        </p:spPr>
      </p:pic>
    </p:spTree>
    <p:extLst>
      <p:ext uri="{BB962C8B-B14F-4D97-AF65-F5344CB8AC3E}">
        <p14:creationId xmlns:p14="http://schemas.microsoft.com/office/powerpoint/2010/main" val="98071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8BB4-C3CD-F52E-8B1F-DA056529B905}"/>
              </a:ext>
            </a:extLst>
          </p:cNvPr>
          <p:cNvSpPr>
            <a:spLocks noGrp="1"/>
          </p:cNvSpPr>
          <p:nvPr>
            <p:ph type="title"/>
          </p:nvPr>
        </p:nvSpPr>
        <p:spPr/>
        <p:txBody>
          <a:bodyPr/>
          <a:lstStyle/>
          <a:p>
            <a:r>
              <a:rPr lang="en-US" dirty="0"/>
              <a:t>Asterix Set Up</a:t>
            </a:r>
          </a:p>
        </p:txBody>
      </p:sp>
      <p:sp>
        <p:nvSpPr>
          <p:cNvPr id="3" name="Content Placeholder 2">
            <a:extLst>
              <a:ext uri="{FF2B5EF4-FFF2-40B4-BE49-F238E27FC236}">
                <a16:creationId xmlns:a16="http://schemas.microsoft.com/office/drawing/2014/main" id="{699FE301-2ED7-C096-8D3B-4D057BA594AD}"/>
              </a:ext>
            </a:extLst>
          </p:cNvPr>
          <p:cNvSpPr>
            <a:spLocks noGrp="1"/>
          </p:cNvSpPr>
          <p:nvPr>
            <p:ph idx="1"/>
          </p:nvPr>
        </p:nvSpPr>
        <p:spPr/>
        <p:txBody>
          <a:bodyPr/>
          <a:lstStyle/>
          <a:p>
            <a:r>
              <a:rPr lang="en-US" sz="1400" dirty="0">
                <a:latin typeface="Times New Roman" panose="02020603050405020304" pitchFamily="18" charset="0"/>
                <a:cs typeface="Times New Roman" panose="02020603050405020304" pitchFamily="18" charset="0"/>
              </a:rPr>
              <a:t>We programmed the FPGA using arevo2p0 and the given bitstream files, then went to Asterix and sent commands to read data from the sparrow DDR memory.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An incorporated test pattern that provides a ramp up with </a:t>
            </a:r>
            <a:r>
              <a:rPr lang="en-US" sz="1400" dirty="0" err="1">
                <a:latin typeface="Times New Roman" panose="02020603050405020304" pitchFamily="18" charset="0"/>
                <a:cs typeface="Times New Roman" panose="02020603050405020304" pitchFamily="18" charset="0"/>
              </a:rPr>
              <a:t>synchronised</a:t>
            </a:r>
            <a:r>
              <a:rPr lang="en-US" sz="1400" dirty="0">
                <a:latin typeface="Times New Roman" panose="02020603050405020304" pitchFamily="18" charset="0"/>
                <a:cs typeface="Times New Roman" panose="02020603050405020304" pitchFamily="18" charset="0"/>
              </a:rPr>
              <a:t> clock is available for setup verification.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With pre-encoded </a:t>
            </a:r>
            <a:r>
              <a:rPr lang="en-US" sz="1400" dirty="0" err="1">
                <a:latin typeface="Times New Roman" panose="02020603050405020304" pitchFamily="18" charset="0"/>
                <a:cs typeface="Times New Roman" panose="02020603050405020304" pitchFamily="18" charset="0"/>
              </a:rPr>
              <a:t>fifo</a:t>
            </a:r>
            <a:r>
              <a:rPr lang="en-US" sz="1400" dirty="0">
                <a:latin typeface="Times New Roman" panose="02020603050405020304" pitchFamily="18" charset="0"/>
                <a:cs typeface="Times New Roman" panose="02020603050405020304" pitchFamily="18" charset="0"/>
              </a:rPr>
              <a:t> read depth and write depth, we were able to read and write around 6Mb of data from the DDR memory.</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E5E742E9-722B-E26A-E83B-FD4F17CB01BB}"/>
              </a:ext>
            </a:extLst>
          </p:cNvPr>
          <p:cNvSpPr>
            <a:spLocks noGrp="1"/>
          </p:cNvSpPr>
          <p:nvPr>
            <p:ph type="sldNum" sz="quarter" idx="10"/>
          </p:nvPr>
        </p:nvSpPr>
        <p:spPr/>
        <p:txBody>
          <a:bodyPr/>
          <a:lstStyle/>
          <a:p>
            <a:pPr>
              <a:defRPr/>
            </a:pPr>
            <a:fld id="{2B97888F-6AF7-4263-B69D-592D8C33BAC7}" type="slidenum">
              <a:rPr lang="en-US" smtClean="0"/>
              <a:pPr>
                <a:defRPr/>
              </a:pPr>
              <a:t>4</a:t>
            </a:fld>
            <a:endParaRPr lang="en-US"/>
          </a:p>
        </p:txBody>
      </p:sp>
      <p:pic>
        <p:nvPicPr>
          <p:cNvPr id="6" name="Picture 5" descr="A close-up of a computer screen&#10;&#10;Description automatically generated with low confidence">
            <a:extLst>
              <a:ext uri="{FF2B5EF4-FFF2-40B4-BE49-F238E27FC236}">
                <a16:creationId xmlns:a16="http://schemas.microsoft.com/office/drawing/2014/main" id="{54BD5F30-5E85-EAD2-0023-97A2B7DB6E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675" y="2750279"/>
            <a:ext cx="7096125" cy="1746617"/>
          </a:xfrm>
          <a:prstGeom prst="rect">
            <a:avLst/>
          </a:prstGeom>
        </p:spPr>
      </p:pic>
    </p:spTree>
    <p:extLst>
      <p:ext uri="{BB962C8B-B14F-4D97-AF65-F5344CB8AC3E}">
        <p14:creationId xmlns:p14="http://schemas.microsoft.com/office/powerpoint/2010/main" val="753312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7673-4516-54B5-8D4D-25C5ADD5E5BA}"/>
              </a:ext>
            </a:extLst>
          </p:cNvPr>
          <p:cNvSpPr>
            <a:spLocks noGrp="1"/>
          </p:cNvSpPr>
          <p:nvPr>
            <p:ph type="title"/>
          </p:nvPr>
        </p:nvSpPr>
        <p:spPr/>
        <p:txBody>
          <a:bodyPr/>
          <a:lstStyle/>
          <a:p>
            <a:r>
              <a:rPr lang="en-US" dirty="0"/>
              <a:t>Merging all SPI and pad packet data</a:t>
            </a:r>
          </a:p>
        </p:txBody>
      </p:sp>
      <p:sp>
        <p:nvSpPr>
          <p:cNvPr id="3" name="Content Placeholder 2">
            <a:extLst>
              <a:ext uri="{FF2B5EF4-FFF2-40B4-BE49-F238E27FC236}">
                <a16:creationId xmlns:a16="http://schemas.microsoft.com/office/drawing/2014/main" id="{0E1EDAE0-91C2-5FD9-3A7A-A8FD81F333B4}"/>
              </a:ext>
            </a:extLst>
          </p:cNvPr>
          <p:cNvSpPr>
            <a:spLocks noGrp="1"/>
          </p:cNvSpPr>
          <p:nvPr>
            <p:ph idx="1"/>
          </p:nvPr>
        </p:nvSpPr>
        <p:spPr/>
        <p:txBody>
          <a:bodyPr/>
          <a:lstStyle/>
          <a:p>
            <a:r>
              <a:rPr lang="en-US" dirty="0"/>
              <a:t>We wanted to merge all the SPI and pad packet data and make a </a:t>
            </a:r>
            <a:r>
              <a:rPr lang="en-US" dirty="0" err="1"/>
              <a:t>data_SPI</a:t>
            </a:r>
            <a:r>
              <a:rPr lang="en-US" dirty="0"/>
              <a:t> block which provides us with the FIFO data REG data conditionally.</a:t>
            </a:r>
          </a:p>
          <a:p>
            <a:r>
              <a:rPr lang="en-US" dirty="0"/>
              <a:t>If we want to read Reg data then we need to keep </a:t>
            </a:r>
            <a:r>
              <a:rPr lang="en-US" dirty="0" err="1"/>
              <a:t>REG_en</a:t>
            </a:r>
            <a:r>
              <a:rPr lang="en-US" dirty="0"/>
              <a:t> as high depending on the count it will give out the interrupts and the </a:t>
            </a:r>
            <a:r>
              <a:rPr lang="en-US" dirty="0" err="1"/>
              <a:t>pttr</a:t>
            </a:r>
            <a:r>
              <a:rPr lang="en-US" dirty="0"/>
              <a:t> interrupts and </a:t>
            </a:r>
            <a:r>
              <a:rPr lang="en-US" dirty="0" err="1"/>
              <a:t>sdoutword</a:t>
            </a:r>
            <a:r>
              <a:rPr lang="en-US" dirty="0"/>
              <a:t>.</a:t>
            </a:r>
          </a:p>
          <a:p>
            <a:r>
              <a:rPr lang="en-US" dirty="0"/>
              <a:t>So as in case by </a:t>
            </a:r>
            <a:r>
              <a:rPr lang="en-US" dirty="0" err="1"/>
              <a:t>muxing</a:t>
            </a:r>
            <a:r>
              <a:rPr lang="en-US" dirty="0"/>
              <a:t> all the data and assigning it to packet data provides us the merging packets of all data with relevant headers so that the computer will understand which data is which.</a:t>
            </a:r>
          </a:p>
          <a:p>
            <a:r>
              <a:rPr lang="en-US" dirty="0"/>
              <a:t>Below is the state diagram for the data SPI block</a:t>
            </a:r>
          </a:p>
        </p:txBody>
      </p:sp>
      <p:sp>
        <p:nvSpPr>
          <p:cNvPr id="4" name="Slide Number Placeholder 3">
            <a:extLst>
              <a:ext uri="{FF2B5EF4-FFF2-40B4-BE49-F238E27FC236}">
                <a16:creationId xmlns:a16="http://schemas.microsoft.com/office/drawing/2014/main" id="{88085BC4-584B-530F-DAFA-9AFED7ADF866}"/>
              </a:ext>
            </a:extLst>
          </p:cNvPr>
          <p:cNvSpPr>
            <a:spLocks noGrp="1"/>
          </p:cNvSpPr>
          <p:nvPr>
            <p:ph type="sldNum" sz="quarter" idx="10"/>
          </p:nvPr>
        </p:nvSpPr>
        <p:spPr/>
        <p:txBody>
          <a:bodyPr/>
          <a:lstStyle/>
          <a:p>
            <a:pPr>
              <a:defRPr/>
            </a:pPr>
            <a:fld id="{2B97888F-6AF7-4263-B69D-592D8C33BAC7}" type="slidenum">
              <a:rPr lang="en-US" smtClean="0"/>
              <a:pPr>
                <a:defRPr/>
              </a:pPr>
              <a:t>40</a:t>
            </a:fld>
            <a:endParaRPr lang="en-US"/>
          </a:p>
        </p:txBody>
      </p:sp>
    </p:spTree>
    <p:extLst>
      <p:ext uri="{BB962C8B-B14F-4D97-AF65-F5344CB8AC3E}">
        <p14:creationId xmlns:p14="http://schemas.microsoft.com/office/powerpoint/2010/main" val="3576276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735A-4696-4075-ABCE-7B35598CC9DD}"/>
              </a:ext>
            </a:extLst>
          </p:cNvPr>
          <p:cNvSpPr>
            <a:spLocks noGrp="1"/>
          </p:cNvSpPr>
          <p:nvPr>
            <p:ph type="title"/>
          </p:nvPr>
        </p:nvSpPr>
        <p:spPr>
          <a:xfrm>
            <a:off x="231775" y="107163"/>
            <a:ext cx="8458200" cy="610791"/>
          </a:xfrm>
        </p:spPr>
        <p:txBody>
          <a:bodyPr vert="horz" wrap="square" lIns="76179" tIns="38088" rIns="76179" bIns="38088" numCol="1" anchor="ctr" anchorCtr="0" compatLnSpc="1">
            <a:prstTxWarp prst="textNoShape">
              <a:avLst/>
            </a:prstTxWarp>
            <a:normAutofit/>
          </a:bodyPr>
          <a:lstStyle/>
          <a:p>
            <a:r>
              <a:rPr lang="en-US" b="1">
                <a:latin typeface="+mj-lt"/>
                <a:ea typeface="+mj-ea"/>
                <a:cs typeface="+mj-cs"/>
              </a:rPr>
              <a:t>DAT SPI BLOCK</a:t>
            </a:r>
          </a:p>
        </p:txBody>
      </p:sp>
      <p:sp>
        <p:nvSpPr>
          <p:cNvPr id="7" name="Content Placeholder 2">
            <a:extLst>
              <a:ext uri="{FF2B5EF4-FFF2-40B4-BE49-F238E27FC236}">
                <a16:creationId xmlns:a16="http://schemas.microsoft.com/office/drawing/2014/main" id="{706D14FE-07D9-4AE3-9D2F-2A68B08CEBA5}"/>
              </a:ext>
            </a:extLst>
          </p:cNvPr>
          <p:cNvSpPr txBox="1">
            <a:spLocks/>
          </p:cNvSpPr>
          <p:nvPr/>
        </p:nvSpPr>
        <p:spPr bwMode="auto">
          <a:xfrm>
            <a:off x="333375" y="889398"/>
            <a:ext cx="4157663" cy="351948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pPr eaLnBrk="0" hangingPunct="0"/>
            <a:r>
              <a:rPr lang="en-US" sz="1700" kern="0"/>
              <a:t>Same registers for fifo and others</a:t>
            </a:r>
          </a:p>
          <a:p>
            <a:pPr eaLnBrk="0" hangingPunct="0"/>
            <a:r>
              <a:rPr lang="en-US" sz="1700" kern="0"/>
              <a:t>Extra we added are REG_en and REG_on</a:t>
            </a:r>
          </a:p>
          <a:p>
            <a:pPr eaLnBrk="0" hangingPunct="0"/>
            <a:r>
              <a:rPr lang="en-US" sz="1700" kern="0"/>
              <a:t>Reg_en is 1 for if you want to read or write data to registers continuously after FIFO is done</a:t>
            </a:r>
          </a:p>
          <a:p>
            <a:pPr eaLnBrk="0" hangingPunct="0"/>
            <a:r>
              <a:rPr lang="en-US" sz="1700" kern="0"/>
              <a:t>Reg_on is only if you want to write or read the continuous Register data not including FIFO</a:t>
            </a:r>
          </a:p>
        </p:txBody>
      </p:sp>
      <p:pic>
        <p:nvPicPr>
          <p:cNvPr id="6" name="Content Placeholder 5">
            <a:extLst>
              <a:ext uri="{FF2B5EF4-FFF2-40B4-BE49-F238E27FC236}">
                <a16:creationId xmlns:a16="http://schemas.microsoft.com/office/drawing/2014/main" id="{39C16618-7F88-43EE-B115-AA28A1F74C0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23365" y="889398"/>
            <a:ext cx="1797808" cy="3519488"/>
          </a:xfrm>
          <a:noFill/>
        </p:spPr>
      </p:pic>
      <p:sp>
        <p:nvSpPr>
          <p:cNvPr id="4" name="Slide Number Placeholder 3">
            <a:extLst>
              <a:ext uri="{FF2B5EF4-FFF2-40B4-BE49-F238E27FC236}">
                <a16:creationId xmlns:a16="http://schemas.microsoft.com/office/drawing/2014/main" id="{10BE4F19-F0AF-4533-AE82-BEFCE5E66FAE}"/>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2B97888F-6AF7-4263-B69D-592D8C33BAC7}" type="slidenum">
              <a:rPr lang="en-US" sz="500" kern="1200">
                <a:latin typeface="Arial" charset="0"/>
                <a:ea typeface="+mn-ea"/>
                <a:cs typeface="+mn-cs"/>
              </a:rPr>
              <a:pPr>
                <a:lnSpc>
                  <a:spcPct val="90000"/>
                </a:lnSpc>
                <a:spcAft>
                  <a:spcPts val="600"/>
                </a:spcAft>
                <a:defRPr/>
              </a:pPr>
              <a:t>41</a:t>
            </a:fld>
            <a:endParaRPr lang="en-US" sz="500" kern="1200">
              <a:latin typeface="Arial" charset="0"/>
              <a:ea typeface="+mn-ea"/>
              <a:cs typeface="+mn-cs"/>
            </a:endParaRPr>
          </a:p>
        </p:txBody>
      </p:sp>
    </p:spTree>
    <p:extLst>
      <p:ext uri="{BB962C8B-B14F-4D97-AF65-F5344CB8AC3E}">
        <p14:creationId xmlns:p14="http://schemas.microsoft.com/office/powerpoint/2010/main" val="2836686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F09E-E080-5F6F-3B4F-B06A9AE26B50}"/>
              </a:ext>
            </a:extLst>
          </p:cNvPr>
          <p:cNvSpPr>
            <a:spLocks noGrp="1"/>
          </p:cNvSpPr>
          <p:nvPr>
            <p:ph type="title"/>
          </p:nvPr>
        </p:nvSpPr>
        <p:spPr/>
        <p:txBody>
          <a:bodyPr/>
          <a:lstStyle/>
          <a:p>
            <a:r>
              <a:rPr lang="en-US" dirty="0" err="1"/>
              <a:t>Vivado</a:t>
            </a:r>
            <a:r>
              <a:rPr lang="en-US" dirty="0"/>
              <a:t> Simulation Results</a:t>
            </a:r>
          </a:p>
        </p:txBody>
      </p:sp>
      <p:pic>
        <p:nvPicPr>
          <p:cNvPr id="6" name="Content Placeholder 5">
            <a:extLst>
              <a:ext uri="{FF2B5EF4-FFF2-40B4-BE49-F238E27FC236}">
                <a16:creationId xmlns:a16="http://schemas.microsoft.com/office/drawing/2014/main" id="{D71929AE-753D-4A96-A18F-1B4DC30A7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912" y="785813"/>
            <a:ext cx="8344651" cy="3709987"/>
          </a:xfrm>
        </p:spPr>
      </p:pic>
      <p:sp>
        <p:nvSpPr>
          <p:cNvPr id="4" name="Slide Number Placeholder 3">
            <a:extLst>
              <a:ext uri="{FF2B5EF4-FFF2-40B4-BE49-F238E27FC236}">
                <a16:creationId xmlns:a16="http://schemas.microsoft.com/office/drawing/2014/main" id="{AE56A3EA-D898-3DEE-FFDA-F5B54944169A}"/>
              </a:ext>
            </a:extLst>
          </p:cNvPr>
          <p:cNvSpPr>
            <a:spLocks noGrp="1"/>
          </p:cNvSpPr>
          <p:nvPr>
            <p:ph type="sldNum" sz="quarter" idx="10"/>
          </p:nvPr>
        </p:nvSpPr>
        <p:spPr/>
        <p:txBody>
          <a:bodyPr/>
          <a:lstStyle/>
          <a:p>
            <a:pPr>
              <a:defRPr/>
            </a:pPr>
            <a:fld id="{2B97888F-6AF7-4263-B69D-592D8C33BAC7}" type="slidenum">
              <a:rPr lang="en-US" smtClean="0"/>
              <a:pPr>
                <a:defRPr/>
              </a:pPr>
              <a:t>42</a:t>
            </a:fld>
            <a:endParaRPr lang="en-US"/>
          </a:p>
        </p:txBody>
      </p:sp>
    </p:spTree>
    <p:extLst>
      <p:ext uri="{BB962C8B-B14F-4D97-AF65-F5344CB8AC3E}">
        <p14:creationId xmlns:p14="http://schemas.microsoft.com/office/powerpoint/2010/main" val="2903834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77F1-AAFB-933C-233F-2D4193E37499}"/>
              </a:ext>
            </a:extLst>
          </p:cNvPr>
          <p:cNvSpPr>
            <a:spLocks noGrp="1"/>
          </p:cNvSpPr>
          <p:nvPr>
            <p:ph type="title"/>
          </p:nvPr>
        </p:nvSpPr>
        <p:spPr/>
        <p:txBody>
          <a:bodyPr/>
          <a:lstStyle/>
          <a:p>
            <a:r>
              <a:rPr lang="en-US" dirty="0"/>
              <a:t>Asterix Test Results</a:t>
            </a:r>
          </a:p>
        </p:txBody>
      </p:sp>
      <p:pic>
        <p:nvPicPr>
          <p:cNvPr id="5" name="Content Placeholder 4">
            <a:extLst>
              <a:ext uri="{FF2B5EF4-FFF2-40B4-BE49-F238E27FC236}">
                <a16:creationId xmlns:a16="http://schemas.microsoft.com/office/drawing/2014/main" id="{48993006-B0BF-4DE7-88EB-167196989F2B}"/>
              </a:ext>
            </a:extLst>
          </p:cNvPr>
          <p:cNvPicPr>
            <a:picLocks noGrp="1" noChangeAspect="1"/>
          </p:cNvPicPr>
          <p:nvPr>
            <p:ph idx="1"/>
          </p:nvPr>
        </p:nvPicPr>
        <p:blipFill>
          <a:blip r:embed="rId2"/>
          <a:stretch>
            <a:fillRect/>
          </a:stretch>
        </p:blipFill>
        <p:spPr>
          <a:xfrm>
            <a:off x="932121" y="890727"/>
            <a:ext cx="7057508" cy="1623985"/>
          </a:xfrm>
          <a:prstGeom prst="rect">
            <a:avLst/>
          </a:prstGeom>
        </p:spPr>
      </p:pic>
      <p:sp>
        <p:nvSpPr>
          <p:cNvPr id="4" name="Slide Number Placeholder 3">
            <a:extLst>
              <a:ext uri="{FF2B5EF4-FFF2-40B4-BE49-F238E27FC236}">
                <a16:creationId xmlns:a16="http://schemas.microsoft.com/office/drawing/2014/main" id="{7EB90C3A-9C47-3F32-EC3A-684DDCE134CD}"/>
              </a:ext>
            </a:extLst>
          </p:cNvPr>
          <p:cNvSpPr>
            <a:spLocks noGrp="1"/>
          </p:cNvSpPr>
          <p:nvPr>
            <p:ph type="sldNum" sz="quarter" idx="10"/>
          </p:nvPr>
        </p:nvSpPr>
        <p:spPr/>
        <p:txBody>
          <a:bodyPr/>
          <a:lstStyle/>
          <a:p>
            <a:pPr>
              <a:defRPr/>
            </a:pPr>
            <a:fld id="{2B97888F-6AF7-4263-B69D-592D8C33BAC7}" type="slidenum">
              <a:rPr lang="en-US" smtClean="0"/>
              <a:pPr>
                <a:defRPr/>
              </a:pPr>
              <a:t>43</a:t>
            </a:fld>
            <a:endParaRPr lang="en-US"/>
          </a:p>
        </p:txBody>
      </p:sp>
      <p:sp>
        <p:nvSpPr>
          <p:cNvPr id="6" name="TextBox 5">
            <a:extLst>
              <a:ext uri="{FF2B5EF4-FFF2-40B4-BE49-F238E27FC236}">
                <a16:creationId xmlns:a16="http://schemas.microsoft.com/office/drawing/2014/main" id="{917BD398-66C8-468B-B546-64FC153D50F3}"/>
              </a:ext>
            </a:extLst>
          </p:cNvPr>
          <p:cNvSpPr txBox="1"/>
          <p:nvPr/>
        </p:nvSpPr>
        <p:spPr>
          <a:xfrm>
            <a:off x="3115339" y="2571750"/>
            <a:ext cx="2459665" cy="276999"/>
          </a:xfrm>
          <a:prstGeom prst="rect">
            <a:avLst/>
          </a:prstGeom>
          <a:noFill/>
        </p:spPr>
        <p:txBody>
          <a:bodyPr wrap="square" rtlCol="0">
            <a:spAutoFit/>
          </a:bodyPr>
          <a:lstStyle/>
          <a:p>
            <a:r>
              <a:rPr lang="en-US" sz="1200" dirty="0"/>
              <a:t>REG DATA</a:t>
            </a:r>
          </a:p>
        </p:txBody>
      </p:sp>
      <p:sp>
        <p:nvSpPr>
          <p:cNvPr id="7" name="TextBox 6">
            <a:extLst>
              <a:ext uri="{FF2B5EF4-FFF2-40B4-BE49-F238E27FC236}">
                <a16:creationId xmlns:a16="http://schemas.microsoft.com/office/drawing/2014/main" id="{A88354BF-A377-4324-954D-457F8A1122D9}"/>
              </a:ext>
            </a:extLst>
          </p:cNvPr>
          <p:cNvSpPr txBox="1"/>
          <p:nvPr/>
        </p:nvSpPr>
        <p:spPr>
          <a:xfrm>
            <a:off x="3115339" y="625620"/>
            <a:ext cx="2459665" cy="276999"/>
          </a:xfrm>
          <a:prstGeom prst="rect">
            <a:avLst/>
          </a:prstGeom>
          <a:noFill/>
        </p:spPr>
        <p:txBody>
          <a:bodyPr wrap="square" rtlCol="0">
            <a:spAutoFit/>
          </a:bodyPr>
          <a:lstStyle/>
          <a:p>
            <a:r>
              <a:rPr lang="en-US" sz="1200" dirty="0"/>
              <a:t>FIFO DATA</a:t>
            </a:r>
          </a:p>
        </p:txBody>
      </p:sp>
      <p:graphicFrame>
        <p:nvGraphicFramePr>
          <p:cNvPr id="8" name="Table 7">
            <a:extLst>
              <a:ext uri="{FF2B5EF4-FFF2-40B4-BE49-F238E27FC236}">
                <a16:creationId xmlns:a16="http://schemas.microsoft.com/office/drawing/2014/main" id="{7B7432D3-7610-48A8-B472-9A0158CB2799}"/>
              </a:ext>
            </a:extLst>
          </p:cNvPr>
          <p:cNvGraphicFramePr>
            <a:graphicFrameLocks noGrp="1"/>
          </p:cNvGraphicFramePr>
          <p:nvPr>
            <p:extLst>
              <p:ext uri="{D42A27DB-BD31-4B8C-83A1-F6EECF244321}">
                <p14:modId xmlns:p14="http://schemas.microsoft.com/office/powerpoint/2010/main" val="1618453314"/>
              </p:ext>
            </p:extLst>
          </p:nvPr>
        </p:nvGraphicFramePr>
        <p:xfrm>
          <a:off x="932121" y="2917680"/>
          <a:ext cx="7057516" cy="1597870"/>
        </p:xfrm>
        <a:graphic>
          <a:graphicData uri="http://schemas.openxmlformats.org/drawingml/2006/table">
            <a:tbl>
              <a:tblPr firstRow="1" bandRow="1">
                <a:tableStyleId>{5C22544A-7EE6-4342-B048-85BDC9FD1C3A}</a:tableStyleId>
              </a:tblPr>
              <a:tblGrid>
                <a:gridCol w="415148">
                  <a:extLst>
                    <a:ext uri="{9D8B030D-6E8A-4147-A177-3AD203B41FA5}">
                      <a16:colId xmlns:a16="http://schemas.microsoft.com/office/drawing/2014/main" val="1372412344"/>
                    </a:ext>
                  </a:extLst>
                </a:gridCol>
                <a:gridCol w="415148">
                  <a:extLst>
                    <a:ext uri="{9D8B030D-6E8A-4147-A177-3AD203B41FA5}">
                      <a16:colId xmlns:a16="http://schemas.microsoft.com/office/drawing/2014/main" val="3678342981"/>
                    </a:ext>
                  </a:extLst>
                </a:gridCol>
                <a:gridCol w="415148">
                  <a:extLst>
                    <a:ext uri="{9D8B030D-6E8A-4147-A177-3AD203B41FA5}">
                      <a16:colId xmlns:a16="http://schemas.microsoft.com/office/drawing/2014/main" val="2881591115"/>
                    </a:ext>
                  </a:extLst>
                </a:gridCol>
                <a:gridCol w="415148">
                  <a:extLst>
                    <a:ext uri="{9D8B030D-6E8A-4147-A177-3AD203B41FA5}">
                      <a16:colId xmlns:a16="http://schemas.microsoft.com/office/drawing/2014/main" val="3930693756"/>
                    </a:ext>
                  </a:extLst>
                </a:gridCol>
                <a:gridCol w="415148">
                  <a:extLst>
                    <a:ext uri="{9D8B030D-6E8A-4147-A177-3AD203B41FA5}">
                      <a16:colId xmlns:a16="http://schemas.microsoft.com/office/drawing/2014/main" val="127970061"/>
                    </a:ext>
                  </a:extLst>
                </a:gridCol>
                <a:gridCol w="415148">
                  <a:extLst>
                    <a:ext uri="{9D8B030D-6E8A-4147-A177-3AD203B41FA5}">
                      <a16:colId xmlns:a16="http://schemas.microsoft.com/office/drawing/2014/main" val="4270760043"/>
                    </a:ext>
                  </a:extLst>
                </a:gridCol>
                <a:gridCol w="415148">
                  <a:extLst>
                    <a:ext uri="{9D8B030D-6E8A-4147-A177-3AD203B41FA5}">
                      <a16:colId xmlns:a16="http://schemas.microsoft.com/office/drawing/2014/main" val="3799633412"/>
                    </a:ext>
                  </a:extLst>
                </a:gridCol>
                <a:gridCol w="415148">
                  <a:extLst>
                    <a:ext uri="{9D8B030D-6E8A-4147-A177-3AD203B41FA5}">
                      <a16:colId xmlns:a16="http://schemas.microsoft.com/office/drawing/2014/main" val="1345424299"/>
                    </a:ext>
                  </a:extLst>
                </a:gridCol>
                <a:gridCol w="415148">
                  <a:extLst>
                    <a:ext uri="{9D8B030D-6E8A-4147-A177-3AD203B41FA5}">
                      <a16:colId xmlns:a16="http://schemas.microsoft.com/office/drawing/2014/main" val="2680450672"/>
                    </a:ext>
                  </a:extLst>
                </a:gridCol>
                <a:gridCol w="415148">
                  <a:extLst>
                    <a:ext uri="{9D8B030D-6E8A-4147-A177-3AD203B41FA5}">
                      <a16:colId xmlns:a16="http://schemas.microsoft.com/office/drawing/2014/main" val="2115735877"/>
                    </a:ext>
                  </a:extLst>
                </a:gridCol>
                <a:gridCol w="415148">
                  <a:extLst>
                    <a:ext uri="{9D8B030D-6E8A-4147-A177-3AD203B41FA5}">
                      <a16:colId xmlns:a16="http://schemas.microsoft.com/office/drawing/2014/main" val="958909665"/>
                    </a:ext>
                  </a:extLst>
                </a:gridCol>
                <a:gridCol w="415148">
                  <a:extLst>
                    <a:ext uri="{9D8B030D-6E8A-4147-A177-3AD203B41FA5}">
                      <a16:colId xmlns:a16="http://schemas.microsoft.com/office/drawing/2014/main" val="1739433699"/>
                    </a:ext>
                  </a:extLst>
                </a:gridCol>
                <a:gridCol w="415148">
                  <a:extLst>
                    <a:ext uri="{9D8B030D-6E8A-4147-A177-3AD203B41FA5}">
                      <a16:colId xmlns:a16="http://schemas.microsoft.com/office/drawing/2014/main" val="1779701981"/>
                    </a:ext>
                  </a:extLst>
                </a:gridCol>
                <a:gridCol w="415148">
                  <a:extLst>
                    <a:ext uri="{9D8B030D-6E8A-4147-A177-3AD203B41FA5}">
                      <a16:colId xmlns:a16="http://schemas.microsoft.com/office/drawing/2014/main" val="3297419230"/>
                    </a:ext>
                  </a:extLst>
                </a:gridCol>
                <a:gridCol w="415148">
                  <a:extLst>
                    <a:ext uri="{9D8B030D-6E8A-4147-A177-3AD203B41FA5}">
                      <a16:colId xmlns:a16="http://schemas.microsoft.com/office/drawing/2014/main" val="611147531"/>
                    </a:ext>
                  </a:extLst>
                </a:gridCol>
                <a:gridCol w="415148">
                  <a:extLst>
                    <a:ext uri="{9D8B030D-6E8A-4147-A177-3AD203B41FA5}">
                      <a16:colId xmlns:a16="http://schemas.microsoft.com/office/drawing/2014/main" val="3744888451"/>
                    </a:ext>
                  </a:extLst>
                </a:gridCol>
                <a:gridCol w="415148">
                  <a:extLst>
                    <a:ext uri="{9D8B030D-6E8A-4147-A177-3AD203B41FA5}">
                      <a16:colId xmlns:a16="http://schemas.microsoft.com/office/drawing/2014/main" val="1480442821"/>
                    </a:ext>
                  </a:extLst>
                </a:gridCol>
              </a:tblGrid>
              <a:tr h="29728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20528137"/>
                  </a:ext>
                </a:extLst>
              </a:tr>
              <a:tr h="297285">
                <a:tc>
                  <a:txBody>
                    <a:bodyPr/>
                    <a:lstStyle/>
                    <a:p>
                      <a:pPr algn="r" fontAlgn="b"/>
                      <a:r>
                        <a:rPr lang="en-US" sz="1100" b="0" i="0" u="none" strike="noStrike" dirty="0">
                          <a:solidFill>
                            <a:srgbClr val="000000"/>
                          </a:solidFill>
                          <a:effectLst/>
                          <a:latin typeface="Calibri" panose="020F0502020204030204" pitchFamily="34" charset="0"/>
                        </a:rPr>
                        <a:t>2048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FIFO-AFE00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extLst>
                  <a:ext uri="{0D108BD9-81ED-4DB2-BD59-A6C34878D82A}">
                    <a16:rowId xmlns:a16="http://schemas.microsoft.com/office/drawing/2014/main" val="2743459970"/>
                  </a:ext>
                </a:extLst>
              </a:tr>
              <a:tr h="297285">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255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FIFO-AFE00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extLst>
                  <a:ext uri="{0D108BD9-81ED-4DB2-BD59-A6C34878D82A}">
                    <a16:rowId xmlns:a16="http://schemas.microsoft.com/office/drawing/2014/main" val="3145752884"/>
                  </a:ext>
                </a:extLst>
              </a:tr>
              <a:tr h="297285">
                <a:tc>
                  <a:txBody>
                    <a:bodyPr/>
                    <a:lstStyle/>
                    <a:p>
                      <a:pPr algn="r" fontAlgn="b"/>
                      <a:r>
                        <a:rPr lang="en-US" sz="1100" b="0" i="0" u="none" strike="noStrike">
                          <a:solidFill>
                            <a:srgbClr val="000000"/>
                          </a:solidFill>
                          <a:effectLst/>
                          <a:latin typeface="Calibri" panose="020F0502020204030204" pitchFamily="34" charset="0"/>
                        </a:rPr>
                        <a:t>14336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REG</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3800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FFFF</a:t>
                      </a:r>
                    </a:p>
                  </a:txBody>
                  <a:tcPr marL="6350" marR="6350" marT="6350" marB="0" anchor="b"/>
                </a:tc>
                <a:extLst>
                  <a:ext uri="{0D108BD9-81ED-4DB2-BD59-A6C34878D82A}">
                    <a16:rowId xmlns:a16="http://schemas.microsoft.com/office/drawing/2014/main" val="1882342338"/>
                  </a:ext>
                </a:extLst>
              </a:tr>
              <a:tr h="297285">
                <a:tc>
                  <a:txBody>
                    <a:bodyPr/>
                    <a:lstStyle/>
                    <a:p>
                      <a:pPr algn="r" fontAlgn="b"/>
                      <a:r>
                        <a:rPr lang="en-US" sz="1100" b="0" i="0" u="none" strike="noStrike">
                          <a:solidFill>
                            <a:srgbClr val="000000"/>
                          </a:solidFill>
                          <a:effectLst/>
                          <a:latin typeface="Calibri" panose="020F0502020204030204" pitchFamily="34" charset="0"/>
                        </a:rPr>
                        <a:t>12288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255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65535</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REG</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FF</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FFFF</a:t>
                      </a:r>
                    </a:p>
                  </a:txBody>
                  <a:tcPr marL="6350" marR="6350" marT="6350" marB="0" anchor="b"/>
                </a:tc>
                <a:extLst>
                  <a:ext uri="{0D108BD9-81ED-4DB2-BD59-A6C34878D82A}">
                    <a16:rowId xmlns:a16="http://schemas.microsoft.com/office/drawing/2014/main" val="3869535779"/>
                  </a:ext>
                </a:extLst>
              </a:tr>
            </a:tbl>
          </a:graphicData>
        </a:graphic>
      </p:graphicFrame>
    </p:spTree>
    <p:extLst>
      <p:ext uri="{BB962C8B-B14F-4D97-AF65-F5344CB8AC3E}">
        <p14:creationId xmlns:p14="http://schemas.microsoft.com/office/powerpoint/2010/main" val="2532760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ECC0-2D6F-7BDF-807E-F97AB3FACD63}"/>
              </a:ext>
            </a:extLst>
          </p:cNvPr>
          <p:cNvSpPr>
            <a:spLocks noGrp="1"/>
          </p:cNvSpPr>
          <p:nvPr>
            <p:ph type="title"/>
          </p:nvPr>
        </p:nvSpPr>
        <p:spPr>
          <a:xfrm>
            <a:off x="231775" y="107163"/>
            <a:ext cx="8458200" cy="610791"/>
          </a:xfrm>
        </p:spPr>
        <p:txBody>
          <a:bodyPr vert="horz" wrap="square" lIns="76179" tIns="38088" rIns="76179" bIns="38088" numCol="1" anchor="ctr" anchorCtr="0" compatLnSpc="1">
            <a:prstTxWarp prst="textNoShape">
              <a:avLst/>
            </a:prstTxWarp>
            <a:normAutofit/>
          </a:bodyPr>
          <a:lstStyle/>
          <a:p>
            <a:r>
              <a:rPr lang="en-US" b="1">
                <a:latin typeface="+mj-lt"/>
                <a:ea typeface="+mj-ea"/>
                <a:cs typeface="+mj-cs"/>
              </a:rPr>
              <a:t>ADC RAW MODE BLOCK</a:t>
            </a:r>
          </a:p>
        </p:txBody>
      </p:sp>
      <p:pic>
        <p:nvPicPr>
          <p:cNvPr id="6" name="Content Placeholder 5">
            <a:extLst>
              <a:ext uri="{FF2B5EF4-FFF2-40B4-BE49-F238E27FC236}">
                <a16:creationId xmlns:a16="http://schemas.microsoft.com/office/drawing/2014/main" id="{C5622881-073D-4131-BBE9-91FB5EB3526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5085" y="889398"/>
            <a:ext cx="3614242" cy="3519488"/>
          </a:xfrm>
          <a:noFill/>
        </p:spPr>
      </p:pic>
      <p:sp>
        <p:nvSpPr>
          <p:cNvPr id="7" name="Content Placeholder 2">
            <a:extLst>
              <a:ext uri="{FF2B5EF4-FFF2-40B4-BE49-F238E27FC236}">
                <a16:creationId xmlns:a16="http://schemas.microsoft.com/office/drawing/2014/main" id="{1AF0E121-AB04-4726-B373-0A18C63029FB}"/>
              </a:ext>
            </a:extLst>
          </p:cNvPr>
          <p:cNvSpPr txBox="1">
            <a:spLocks/>
          </p:cNvSpPr>
          <p:nvPr/>
        </p:nvSpPr>
        <p:spPr bwMode="auto">
          <a:xfrm>
            <a:off x="4643438" y="889398"/>
            <a:ext cx="4157662" cy="351948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normAutofit/>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600">
                <a:solidFill>
                  <a:schemeClr val="tx1"/>
                </a:solidFill>
                <a:latin typeface="+mn-lt"/>
              </a:defRPr>
            </a:lvl3pPr>
            <a:lvl4pPr marL="1001168" indent="-194416" algn="l" rtl="0" eaLnBrk="1" fontAlgn="base" hangingPunct="1">
              <a:spcBef>
                <a:spcPct val="5000"/>
              </a:spcBef>
              <a:spcAft>
                <a:spcPct val="0"/>
              </a:spcAft>
              <a:buChar char="–"/>
              <a:defRPr sz="1600">
                <a:solidFill>
                  <a:schemeClr val="tx1"/>
                </a:solidFill>
                <a:latin typeface="+mn-lt"/>
              </a:defRPr>
            </a:lvl4pPr>
            <a:lvl5pPr marL="1240546" indent="-144163" algn="l" rtl="0" eaLnBrk="1" fontAlgn="base" hangingPunct="1">
              <a:spcBef>
                <a:spcPct val="0"/>
              </a:spcBef>
              <a:spcAft>
                <a:spcPct val="0"/>
              </a:spcAft>
              <a:buChar char="»"/>
              <a:defRPr sz="16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pPr eaLnBrk="0" hangingPunct="0"/>
            <a:r>
              <a:rPr lang="en-US" sz="1700" kern="0"/>
              <a:t>ADC RAW mode work on Debug SEL </a:t>
            </a:r>
          </a:p>
          <a:p>
            <a:pPr eaLnBrk="0" hangingPunct="0"/>
            <a:r>
              <a:rPr lang="en-US" sz="1700" kern="0"/>
              <a:t>When debug sel is high ADC will start padding the data when it fills all the 128 bits it is updated and given write_en</a:t>
            </a:r>
          </a:p>
          <a:p>
            <a:pPr eaLnBrk="0" hangingPunct="0"/>
            <a:r>
              <a:rPr lang="en-US" sz="1700" kern="0"/>
              <a:t>D0,D1,D2, clk_in are coming from GPIO pins of AFE</a:t>
            </a:r>
          </a:p>
          <a:p>
            <a:pPr eaLnBrk="0" hangingPunct="0"/>
            <a:r>
              <a:rPr lang="en-US" sz="1700" kern="0"/>
              <a:t>Clk which we are using here is 40MHz clock</a:t>
            </a:r>
          </a:p>
          <a:p>
            <a:pPr eaLnBrk="0" hangingPunct="0"/>
            <a:endParaRPr lang="en-US" sz="1700" kern="0"/>
          </a:p>
        </p:txBody>
      </p:sp>
      <p:sp>
        <p:nvSpPr>
          <p:cNvPr id="4" name="Slide Number Placeholder 3">
            <a:extLst>
              <a:ext uri="{FF2B5EF4-FFF2-40B4-BE49-F238E27FC236}">
                <a16:creationId xmlns:a16="http://schemas.microsoft.com/office/drawing/2014/main" id="{32F97508-D628-FA88-B54D-63747CFBF0E2}"/>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2B97888F-6AF7-4263-B69D-592D8C33BAC7}" type="slidenum">
              <a:rPr lang="en-US" sz="500" kern="1200">
                <a:latin typeface="Arial" charset="0"/>
                <a:ea typeface="+mn-ea"/>
                <a:cs typeface="+mn-cs"/>
              </a:rPr>
              <a:pPr>
                <a:lnSpc>
                  <a:spcPct val="90000"/>
                </a:lnSpc>
                <a:spcAft>
                  <a:spcPts val="600"/>
                </a:spcAft>
                <a:defRPr/>
              </a:pPr>
              <a:t>44</a:t>
            </a:fld>
            <a:endParaRPr lang="en-US" sz="500" kern="1200">
              <a:latin typeface="Arial" charset="0"/>
              <a:ea typeface="+mn-ea"/>
              <a:cs typeface="+mn-cs"/>
            </a:endParaRPr>
          </a:p>
        </p:txBody>
      </p:sp>
    </p:spTree>
    <p:extLst>
      <p:ext uri="{BB962C8B-B14F-4D97-AF65-F5344CB8AC3E}">
        <p14:creationId xmlns:p14="http://schemas.microsoft.com/office/powerpoint/2010/main" val="3160438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2FC4-C12E-FA55-2653-49D6EE3772F6}"/>
              </a:ext>
            </a:extLst>
          </p:cNvPr>
          <p:cNvSpPr>
            <a:spLocks noGrp="1"/>
          </p:cNvSpPr>
          <p:nvPr>
            <p:ph type="title"/>
          </p:nvPr>
        </p:nvSpPr>
        <p:spPr/>
        <p:txBody>
          <a:bodyPr/>
          <a:lstStyle/>
          <a:p>
            <a:r>
              <a:rPr lang="en-US" dirty="0"/>
              <a:t>ADC raw Mode</a:t>
            </a:r>
          </a:p>
        </p:txBody>
      </p:sp>
      <p:sp>
        <p:nvSpPr>
          <p:cNvPr id="3" name="Content Placeholder 2">
            <a:extLst>
              <a:ext uri="{FF2B5EF4-FFF2-40B4-BE49-F238E27FC236}">
                <a16:creationId xmlns:a16="http://schemas.microsoft.com/office/drawing/2014/main" id="{EB4501D9-7112-28BB-0AA8-C387DA171CAF}"/>
              </a:ext>
            </a:extLst>
          </p:cNvPr>
          <p:cNvSpPr>
            <a:spLocks noGrp="1"/>
          </p:cNvSpPr>
          <p:nvPr>
            <p:ph idx="1"/>
          </p:nvPr>
        </p:nvSpPr>
        <p:spPr/>
        <p:txBody>
          <a:bodyPr/>
          <a:lstStyle/>
          <a:p>
            <a:r>
              <a:rPr lang="en-US" dirty="0"/>
              <a:t>AFE gives data D0 D1 and D2 with 2MHz clock from the AFE.</a:t>
            </a:r>
          </a:p>
          <a:p>
            <a:r>
              <a:rPr lang="en-US" dirty="0"/>
              <a:t>We need to write this data to the 128 bit packet by same process of padding.</a:t>
            </a:r>
          </a:p>
          <a:p>
            <a:r>
              <a:rPr lang="en-US" dirty="0"/>
              <a:t>We padded them as D2,D1,D0 in order and pad all this data and there is a header to this raw mode data.</a:t>
            </a:r>
          </a:p>
          <a:p>
            <a:r>
              <a:rPr lang="en-US" dirty="0"/>
              <a:t>We made a separate block for RAW mode data packet block after filling the 128 bit data then there will be interrupt for reading this packet data</a:t>
            </a:r>
          </a:p>
          <a:p>
            <a:endParaRPr lang="en-US" dirty="0"/>
          </a:p>
        </p:txBody>
      </p:sp>
      <p:sp>
        <p:nvSpPr>
          <p:cNvPr id="4" name="Slide Number Placeholder 3">
            <a:extLst>
              <a:ext uri="{FF2B5EF4-FFF2-40B4-BE49-F238E27FC236}">
                <a16:creationId xmlns:a16="http://schemas.microsoft.com/office/drawing/2014/main" id="{1DE6C72D-8F91-409A-CA60-7BCE7B22FAD3}"/>
              </a:ext>
            </a:extLst>
          </p:cNvPr>
          <p:cNvSpPr>
            <a:spLocks noGrp="1"/>
          </p:cNvSpPr>
          <p:nvPr>
            <p:ph type="sldNum" sz="quarter" idx="10"/>
          </p:nvPr>
        </p:nvSpPr>
        <p:spPr/>
        <p:txBody>
          <a:bodyPr/>
          <a:lstStyle/>
          <a:p>
            <a:pPr>
              <a:defRPr/>
            </a:pPr>
            <a:fld id="{2B97888F-6AF7-4263-B69D-592D8C33BAC7}" type="slidenum">
              <a:rPr lang="en-US" smtClean="0"/>
              <a:pPr>
                <a:defRPr/>
              </a:pPr>
              <a:t>45</a:t>
            </a:fld>
            <a:endParaRPr lang="en-US"/>
          </a:p>
        </p:txBody>
      </p:sp>
    </p:spTree>
    <p:extLst>
      <p:ext uri="{BB962C8B-B14F-4D97-AF65-F5344CB8AC3E}">
        <p14:creationId xmlns:p14="http://schemas.microsoft.com/office/powerpoint/2010/main" val="2646968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A766-C97A-9216-1256-58164CD1F463}"/>
              </a:ext>
            </a:extLst>
          </p:cNvPr>
          <p:cNvSpPr>
            <a:spLocks noGrp="1"/>
          </p:cNvSpPr>
          <p:nvPr>
            <p:ph type="title"/>
          </p:nvPr>
        </p:nvSpPr>
        <p:spPr/>
        <p:txBody>
          <a:bodyPr/>
          <a:lstStyle/>
          <a:p>
            <a:r>
              <a:rPr lang="en-US" dirty="0"/>
              <a:t>State Machine</a:t>
            </a:r>
          </a:p>
        </p:txBody>
      </p:sp>
      <p:sp>
        <p:nvSpPr>
          <p:cNvPr id="4" name="Slide Number Placeholder 3">
            <a:extLst>
              <a:ext uri="{FF2B5EF4-FFF2-40B4-BE49-F238E27FC236}">
                <a16:creationId xmlns:a16="http://schemas.microsoft.com/office/drawing/2014/main" id="{2E9A4569-18D8-F605-2A2C-ED7A13A6C37F}"/>
              </a:ext>
            </a:extLst>
          </p:cNvPr>
          <p:cNvSpPr>
            <a:spLocks noGrp="1"/>
          </p:cNvSpPr>
          <p:nvPr>
            <p:ph type="sldNum" sz="quarter" idx="10"/>
          </p:nvPr>
        </p:nvSpPr>
        <p:spPr/>
        <p:txBody>
          <a:bodyPr/>
          <a:lstStyle/>
          <a:p>
            <a:pPr>
              <a:defRPr/>
            </a:pPr>
            <a:fld id="{2B97888F-6AF7-4263-B69D-592D8C33BAC7}" type="slidenum">
              <a:rPr lang="en-US" smtClean="0"/>
              <a:pPr>
                <a:defRPr/>
              </a:pPr>
              <a:t>46</a:t>
            </a:fld>
            <a:endParaRPr lang="en-US"/>
          </a:p>
        </p:txBody>
      </p:sp>
      <p:sp>
        <p:nvSpPr>
          <p:cNvPr id="5" name="Content Placeholder 7">
            <a:extLst>
              <a:ext uri="{FF2B5EF4-FFF2-40B4-BE49-F238E27FC236}">
                <a16:creationId xmlns:a16="http://schemas.microsoft.com/office/drawing/2014/main" id="{DF771506-64CE-FA78-6859-05198085099C}"/>
              </a:ext>
            </a:extLst>
          </p:cNvPr>
          <p:cNvSpPr txBox="1">
            <a:spLocks/>
          </p:cNvSpPr>
          <p:nvPr/>
        </p:nvSpPr>
        <p:spPr bwMode="auto">
          <a:xfrm>
            <a:off x="1434089" y="1860185"/>
            <a:ext cx="1402288" cy="1348682"/>
          </a:xfrm>
          <a:prstGeom prst="ellipse">
            <a:avLst/>
          </a:prstGeom>
          <a:solidFill>
            <a:schemeClr val="accent3">
              <a:lumMod val="75000"/>
            </a:schemeClr>
          </a:solidFill>
          <a:ln w="25400" cap="flat" cmpd="sng" algn="ctr">
            <a:solidFill>
              <a:schemeClr val="tx1"/>
            </a:solidFill>
            <a:prstDash val="solid"/>
            <a:miter lim="800000"/>
            <a:headEnd/>
            <a:tailEnd/>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vert="horz" wrap="square" lIns="76179" tIns="38088" rIns="76179" bIns="38088" numCol="1" rtlCol="0" anchor="ctr" anchorCtr="0" compatLnSpc="1">
            <a:prstTxWarp prst="textNoShape">
              <a:avLst/>
            </a:prstTxWarp>
          </a:bodyPr>
          <a:lstStyle>
            <a:lvl1pPr marL="189124" indent="-189124" algn="l" rtl="0" eaLnBrk="1" fontAlgn="base" hangingPunct="1">
              <a:spcBef>
                <a:spcPts val="667"/>
              </a:spcBef>
              <a:spcAft>
                <a:spcPct val="0"/>
              </a:spcAft>
              <a:buChar char="•"/>
              <a:defRPr sz="1800">
                <a:solidFill>
                  <a:schemeClr val="lt1"/>
                </a:solidFill>
                <a:latin typeface="+mn-lt"/>
                <a:ea typeface="+mn-ea"/>
                <a:cs typeface="+mn-cs"/>
              </a:defRPr>
            </a:lvl1pPr>
            <a:lvl2pPr marL="478763" indent="-194416" algn="l" rtl="0" eaLnBrk="1" fontAlgn="base" hangingPunct="1">
              <a:spcBef>
                <a:spcPct val="20000"/>
              </a:spcBef>
              <a:spcAft>
                <a:spcPct val="0"/>
              </a:spcAft>
              <a:buChar char="–"/>
              <a:defRPr sz="1600">
                <a:solidFill>
                  <a:schemeClr val="lt1"/>
                </a:solidFill>
                <a:latin typeface="+mn-lt"/>
                <a:ea typeface="+mn-ea"/>
                <a:cs typeface="+mn-cs"/>
              </a:defRPr>
            </a:lvl2pPr>
            <a:lvl3pPr marL="711530" indent="-137548" algn="l" rtl="0" eaLnBrk="1" fontAlgn="base" hangingPunct="1">
              <a:spcBef>
                <a:spcPct val="15000"/>
              </a:spcBef>
              <a:spcAft>
                <a:spcPct val="0"/>
              </a:spcAft>
              <a:buChar char="•"/>
              <a:defRPr sz="1500">
                <a:solidFill>
                  <a:schemeClr val="lt1"/>
                </a:solidFill>
                <a:latin typeface="+mn-lt"/>
                <a:ea typeface="+mn-ea"/>
                <a:cs typeface="+mn-cs"/>
              </a:defRPr>
            </a:lvl3pPr>
            <a:lvl4pPr marL="1001168" indent="-194416" algn="l" rtl="0" eaLnBrk="1" fontAlgn="base" hangingPunct="1">
              <a:spcBef>
                <a:spcPct val="5000"/>
              </a:spcBef>
              <a:spcAft>
                <a:spcPct val="0"/>
              </a:spcAft>
              <a:buChar char="–"/>
              <a:defRPr sz="1500">
                <a:solidFill>
                  <a:schemeClr val="lt1"/>
                </a:solidFill>
                <a:latin typeface="+mn-lt"/>
                <a:ea typeface="+mn-ea"/>
                <a:cs typeface="+mn-cs"/>
              </a:defRPr>
            </a:lvl4pPr>
            <a:lvl5pPr marL="1240546" indent="-144163" algn="l" rtl="0" eaLnBrk="1" fontAlgn="base" hangingPunct="1">
              <a:spcBef>
                <a:spcPct val="0"/>
              </a:spcBef>
              <a:spcAft>
                <a:spcPct val="0"/>
              </a:spcAft>
              <a:buChar char="»"/>
              <a:defRPr sz="1500">
                <a:solidFill>
                  <a:schemeClr val="lt1"/>
                </a:solidFill>
                <a:latin typeface="+mn-lt"/>
                <a:ea typeface="+mn-ea"/>
                <a:cs typeface="+mn-cs"/>
              </a:defRPr>
            </a:lvl5pPr>
            <a:lvl6pPr marL="1621441" indent="-144163" algn="l" rtl="0" eaLnBrk="1" fontAlgn="base" hangingPunct="1">
              <a:spcBef>
                <a:spcPct val="0"/>
              </a:spcBef>
              <a:spcAft>
                <a:spcPct val="0"/>
              </a:spcAft>
              <a:buChar char="»"/>
              <a:defRPr sz="1300">
                <a:solidFill>
                  <a:schemeClr val="lt1"/>
                </a:solidFill>
                <a:latin typeface="+mn-lt"/>
                <a:ea typeface="+mn-ea"/>
                <a:cs typeface="+mn-cs"/>
              </a:defRPr>
            </a:lvl6pPr>
            <a:lvl7pPr marL="2002336" indent="-144163" algn="l" rtl="0" eaLnBrk="1" fontAlgn="base" hangingPunct="1">
              <a:spcBef>
                <a:spcPct val="0"/>
              </a:spcBef>
              <a:spcAft>
                <a:spcPct val="0"/>
              </a:spcAft>
              <a:buChar char="»"/>
              <a:defRPr sz="1300">
                <a:solidFill>
                  <a:schemeClr val="lt1"/>
                </a:solidFill>
                <a:latin typeface="+mn-lt"/>
                <a:ea typeface="+mn-ea"/>
                <a:cs typeface="+mn-cs"/>
              </a:defRPr>
            </a:lvl7pPr>
            <a:lvl8pPr marL="2383230" indent="-144163" algn="l" rtl="0" eaLnBrk="1" fontAlgn="base" hangingPunct="1">
              <a:spcBef>
                <a:spcPct val="0"/>
              </a:spcBef>
              <a:spcAft>
                <a:spcPct val="0"/>
              </a:spcAft>
              <a:buChar char="»"/>
              <a:defRPr sz="1300">
                <a:solidFill>
                  <a:schemeClr val="lt1"/>
                </a:solidFill>
                <a:latin typeface="+mn-lt"/>
                <a:ea typeface="+mn-ea"/>
                <a:cs typeface="+mn-cs"/>
              </a:defRPr>
            </a:lvl8pPr>
            <a:lvl9pPr marL="2764124" indent="-144163" algn="l" rtl="0" eaLnBrk="1" fontAlgn="base" hangingPunct="1">
              <a:spcBef>
                <a:spcPct val="0"/>
              </a:spcBef>
              <a:spcAft>
                <a:spcPct val="0"/>
              </a:spcAft>
              <a:buChar char="»"/>
              <a:defRPr sz="1300">
                <a:solidFill>
                  <a:schemeClr val="lt1"/>
                </a:solidFill>
                <a:latin typeface="+mn-lt"/>
                <a:ea typeface="+mn-ea"/>
                <a:cs typeface="+mn-cs"/>
              </a:defRPr>
            </a:lvl9pPr>
          </a:lstStyle>
          <a:p>
            <a:pPr marL="0" indent="0" algn="ctr">
              <a:buFontTx/>
              <a:buNone/>
            </a:pPr>
            <a:r>
              <a:rPr lang="en-US" kern="0"/>
              <a:t>WaitForREGint</a:t>
            </a:r>
            <a:endParaRPr lang="en-US" kern="0" dirty="0"/>
          </a:p>
        </p:txBody>
      </p:sp>
      <p:sp>
        <p:nvSpPr>
          <p:cNvPr id="6" name="Content Placeholder 7">
            <a:extLst>
              <a:ext uri="{FF2B5EF4-FFF2-40B4-BE49-F238E27FC236}">
                <a16:creationId xmlns:a16="http://schemas.microsoft.com/office/drawing/2014/main" id="{EF2516B7-1E12-51E9-5FC7-19A688DF7416}"/>
              </a:ext>
            </a:extLst>
          </p:cNvPr>
          <p:cNvSpPr txBox="1">
            <a:spLocks/>
          </p:cNvSpPr>
          <p:nvPr/>
        </p:nvSpPr>
        <p:spPr bwMode="auto">
          <a:xfrm>
            <a:off x="5117047" y="1897409"/>
            <a:ext cx="1402288" cy="1348682"/>
          </a:xfrm>
          <a:prstGeom prst="ellipse">
            <a:avLst/>
          </a:prstGeom>
          <a:solidFill>
            <a:schemeClr val="accent3">
              <a:lumMod val="75000"/>
            </a:schemeClr>
          </a:solidFill>
          <a:ln w="25400" cap="flat" cmpd="sng" algn="ctr">
            <a:solidFill>
              <a:schemeClr val="tx1"/>
            </a:solidFill>
            <a:prstDash val="solid"/>
            <a:miter lim="800000"/>
            <a:headEnd/>
            <a:tailEnd/>
          </a:ln>
          <a:effectLst>
            <a:innerShdw blurRad="635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vert="horz" wrap="square" lIns="76179" tIns="38088" rIns="76179" bIns="38088" numCol="1" rtlCol="0" anchor="ctr" anchorCtr="0" compatLnSpc="1">
            <a:prstTxWarp prst="textNoShape">
              <a:avLst/>
            </a:prstTxWarp>
          </a:bodyPr>
          <a:lstStyle>
            <a:lvl1pPr marL="189124" indent="-189124" algn="l" rtl="0" eaLnBrk="1" fontAlgn="base" hangingPunct="1">
              <a:spcBef>
                <a:spcPts val="667"/>
              </a:spcBef>
              <a:spcAft>
                <a:spcPct val="0"/>
              </a:spcAft>
              <a:buChar char="•"/>
              <a:defRPr sz="1800">
                <a:solidFill>
                  <a:schemeClr val="lt1"/>
                </a:solidFill>
                <a:latin typeface="+mn-lt"/>
                <a:ea typeface="+mn-ea"/>
                <a:cs typeface="+mn-cs"/>
              </a:defRPr>
            </a:lvl1pPr>
            <a:lvl2pPr marL="478763" indent="-194416" algn="l" rtl="0" eaLnBrk="1" fontAlgn="base" hangingPunct="1">
              <a:spcBef>
                <a:spcPct val="20000"/>
              </a:spcBef>
              <a:spcAft>
                <a:spcPct val="0"/>
              </a:spcAft>
              <a:buChar char="–"/>
              <a:defRPr sz="1600">
                <a:solidFill>
                  <a:schemeClr val="lt1"/>
                </a:solidFill>
                <a:latin typeface="+mn-lt"/>
                <a:ea typeface="+mn-ea"/>
                <a:cs typeface="+mn-cs"/>
              </a:defRPr>
            </a:lvl2pPr>
            <a:lvl3pPr marL="711530" indent="-137548" algn="l" rtl="0" eaLnBrk="1" fontAlgn="base" hangingPunct="1">
              <a:spcBef>
                <a:spcPct val="15000"/>
              </a:spcBef>
              <a:spcAft>
                <a:spcPct val="0"/>
              </a:spcAft>
              <a:buChar char="•"/>
              <a:defRPr sz="1500">
                <a:solidFill>
                  <a:schemeClr val="lt1"/>
                </a:solidFill>
                <a:latin typeface="+mn-lt"/>
                <a:ea typeface="+mn-ea"/>
                <a:cs typeface="+mn-cs"/>
              </a:defRPr>
            </a:lvl3pPr>
            <a:lvl4pPr marL="1001168" indent="-194416" algn="l" rtl="0" eaLnBrk="1" fontAlgn="base" hangingPunct="1">
              <a:spcBef>
                <a:spcPct val="5000"/>
              </a:spcBef>
              <a:spcAft>
                <a:spcPct val="0"/>
              </a:spcAft>
              <a:buChar char="–"/>
              <a:defRPr sz="1500">
                <a:solidFill>
                  <a:schemeClr val="lt1"/>
                </a:solidFill>
                <a:latin typeface="+mn-lt"/>
                <a:ea typeface="+mn-ea"/>
                <a:cs typeface="+mn-cs"/>
              </a:defRPr>
            </a:lvl4pPr>
            <a:lvl5pPr marL="1240546" indent="-144163" algn="l" rtl="0" eaLnBrk="1" fontAlgn="base" hangingPunct="1">
              <a:spcBef>
                <a:spcPct val="0"/>
              </a:spcBef>
              <a:spcAft>
                <a:spcPct val="0"/>
              </a:spcAft>
              <a:buChar char="»"/>
              <a:defRPr sz="1500">
                <a:solidFill>
                  <a:schemeClr val="lt1"/>
                </a:solidFill>
                <a:latin typeface="+mn-lt"/>
                <a:ea typeface="+mn-ea"/>
                <a:cs typeface="+mn-cs"/>
              </a:defRPr>
            </a:lvl5pPr>
            <a:lvl6pPr marL="1621441" indent="-144163" algn="l" rtl="0" eaLnBrk="1" fontAlgn="base" hangingPunct="1">
              <a:spcBef>
                <a:spcPct val="0"/>
              </a:spcBef>
              <a:spcAft>
                <a:spcPct val="0"/>
              </a:spcAft>
              <a:buChar char="»"/>
              <a:defRPr sz="1300">
                <a:solidFill>
                  <a:schemeClr val="lt1"/>
                </a:solidFill>
                <a:latin typeface="+mn-lt"/>
                <a:ea typeface="+mn-ea"/>
                <a:cs typeface="+mn-cs"/>
              </a:defRPr>
            </a:lvl6pPr>
            <a:lvl7pPr marL="2002336" indent="-144163" algn="l" rtl="0" eaLnBrk="1" fontAlgn="base" hangingPunct="1">
              <a:spcBef>
                <a:spcPct val="0"/>
              </a:spcBef>
              <a:spcAft>
                <a:spcPct val="0"/>
              </a:spcAft>
              <a:buChar char="»"/>
              <a:defRPr sz="1300">
                <a:solidFill>
                  <a:schemeClr val="lt1"/>
                </a:solidFill>
                <a:latin typeface="+mn-lt"/>
                <a:ea typeface="+mn-ea"/>
                <a:cs typeface="+mn-cs"/>
              </a:defRPr>
            </a:lvl7pPr>
            <a:lvl8pPr marL="2383230" indent="-144163" algn="l" rtl="0" eaLnBrk="1" fontAlgn="base" hangingPunct="1">
              <a:spcBef>
                <a:spcPct val="0"/>
              </a:spcBef>
              <a:spcAft>
                <a:spcPct val="0"/>
              </a:spcAft>
              <a:buChar char="»"/>
              <a:defRPr sz="1300">
                <a:solidFill>
                  <a:schemeClr val="lt1"/>
                </a:solidFill>
                <a:latin typeface="+mn-lt"/>
                <a:ea typeface="+mn-ea"/>
                <a:cs typeface="+mn-cs"/>
              </a:defRPr>
            </a:lvl8pPr>
            <a:lvl9pPr marL="2764124" indent="-144163" algn="l" rtl="0" eaLnBrk="1" fontAlgn="base" hangingPunct="1">
              <a:spcBef>
                <a:spcPct val="0"/>
              </a:spcBef>
              <a:spcAft>
                <a:spcPct val="0"/>
              </a:spcAft>
              <a:buChar char="»"/>
              <a:defRPr sz="1300">
                <a:solidFill>
                  <a:schemeClr val="lt1"/>
                </a:solidFill>
                <a:latin typeface="+mn-lt"/>
                <a:ea typeface="+mn-ea"/>
                <a:cs typeface="+mn-cs"/>
              </a:defRPr>
            </a:lvl9pPr>
          </a:lstStyle>
          <a:p>
            <a:pPr marL="0" indent="0" algn="ctr">
              <a:buFontTx/>
              <a:buNone/>
            </a:pPr>
            <a:r>
              <a:rPr lang="en-US" kern="0" dirty="0" err="1"/>
              <a:t>padDATA</a:t>
            </a:r>
            <a:endParaRPr lang="en-US" kern="0" dirty="0"/>
          </a:p>
        </p:txBody>
      </p:sp>
      <p:cxnSp>
        <p:nvCxnSpPr>
          <p:cNvPr id="7" name="Elbow Connector 6">
            <a:extLst>
              <a:ext uri="{FF2B5EF4-FFF2-40B4-BE49-F238E27FC236}">
                <a16:creationId xmlns:a16="http://schemas.microsoft.com/office/drawing/2014/main" id="{BC7B5AD7-1867-7C20-70BF-121DF7122121}"/>
              </a:ext>
            </a:extLst>
          </p:cNvPr>
          <p:cNvCxnSpPr>
            <a:cxnSpLocks/>
            <a:stCxn id="5" idx="0"/>
            <a:endCxn id="6" idx="0"/>
          </p:cNvCxnSpPr>
          <p:nvPr/>
        </p:nvCxnSpPr>
        <p:spPr>
          <a:xfrm rot="16200000" flipH="1">
            <a:off x="3958100" y="37318"/>
            <a:ext cx="37224" cy="3682958"/>
          </a:xfrm>
          <a:prstGeom prst="bentConnector3">
            <a:avLst>
              <a:gd name="adj1" fmla="val -6141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796391DB-5D81-2970-FCD8-0BB4D6795F62}"/>
              </a:ext>
            </a:extLst>
          </p:cNvPr>
          <p:cNvCxnSpPr>
            <a:cxnSpLocks/>
            <a:stCxn id="6" idx="4"/>
            <a:endCxn id="5" idx="4"/>
          </p:cNvCxnSpPr>
          <p:nvPr/>
        </p:nvCxnSpPr>
        <p:spPr>
          <a:xfrm rot="5400000" flipH="1">
            <a:off x="3958100" y="1386000"/>
            <a:ext cx="37224" cy="3682958"/>
          </a:xfrm>
          <a:prstGeom prst="bentConnector3">
            <a:avLst>
              <a:gd name="adj1" fmla="val -6141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3B6DD4FB-6C75-3192-CE97-A7FAC976E4AE}"/>
              </a:ext>
            </a:extLst>
          </p:cNvPr>
          <p:cNvCxnSpPr>
            <a:stCxn id="5" idx="1"/>
            <a:endCxn id="5" idx="3"/>
          </p:cNvCxnSpPr>
          <p:nvPr/>
        </p:nvCxnSpPr>
        <p:spPr>
          <a:xfrm rot="16200000" flipH="1">
            <a:off x="1162618" y="2534526"/>
            <a:ext cx="953662" cy="12700"/>
          </a:xfrm>
          <a:prstGeom prst="bentConnector5">
            <a:avLst>
              <a:gd name="adj1" fmla="val -23971"/>
              <a:gd name="adj2" fmla="val -5249661"/>
              <a:gd name="adj3" fmla="val 12397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 name="Elbow Connector 9">
            <a:extLst>
              <a:ext uri="{FF2B5EF4-FFF2-40B4-BE49-F238E27FC236}">
                <a16:creationId xmlns:a16="http://schemas.microsoft.com/office/drawing/2014/main" id="{53901ED0-E850-DB4A-71AE-30BA13597CF0}"/>
              </a:ext>
            </a:extLst>
          </p:cNvPr>
          <p:cNvCxnSpPr>
            <a:cxnSpLocks/>
            <a:stCxn id="6" idx="7"/>
            <a:endCxn id="6" idx="5"/>
          </p:cNvCxnSpPr>
          <p:nvPr/>
        </p:nvCxnSpPr>
        <p:spPr>
          <a:xfrm rot="16200000" flipH="1">
            <a:off x="5837144" y="2571750"/>
            <a:ext cx="953662" cy="12700"/>
          </a:xfrm>
          <a:prstGeom prst="bentConnector5">
            <a:avLst>
              <a:gd name="adj1" fmla="val -23971"/>
              <a:gd name="adj2" fmla="val 11224630"/>
              <a:gd name="adj3" fmla="val 123971"/>
            </a:avLst>
          </a:prstGeom>
          <a:ln>
            <a:tailEnd type="triangle"/>
          </a:ln>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18A99CA4-81F9-EB47-AFEC-2DC1D7BE3F69}"/>
              </a:ext>
            </a:extLst>
          </p:cNvPr>
          <p:cNvSpPr txBox="1"/>
          <p:nvPr/>
        </p:nvSpPr>
        <p:spPr>
          <a:xfrm>
            <a:off x="6519335" y="3246091"/>
            <a:ext cx="1693428" cy="1477328"/>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For every rise edge of clock sample the data D0,D1,D2</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Update count as count -1</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Update this data to shift registers in order</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If count is non 0</a:t>
            </a:r>
          </a:p>
        </p:txBody>
      </p:sp>
      <p:sp>
        <p:nvSpPr>
          <p:cNvPr id="12" name="TextBox 11">
            <a:extLst>
              <a:ext uri="{FF2B5EF4-FFF2-40B4-BE49-F238E27FC236}">
                <a16:creationId xmlns:a16="http://schemas.microsoft.com/office/drawing/2014/main" id="{186437EA-F796-2EA1-3B9A-F670D0B7B771}"/>
              </a:ext>
            </a:extLst>
          </p:cNvPr>
          <p:cNvSpPr txBox="1"/>
          <p:nvPr/>
        </p:nvSpPr>
        <p:spPr>
          <a:xfrm>
            <a:off x="2944398" y="3579320"/>
            <a:ext cx="2064628"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If Count is 0 or </a:t>
            </a:r>
            <a:r>
              <a:rPr lang="en-US" sz="1000" dirty="0" err="1">
                <a:latin typeface="Times New Roman" panose="02020603050405020304" pitchFamily="18" charset="0"/>
                <a:cs typeface="Times New Roman" panose="02020603050405020304" pitchFamily="18" charset="0"/>
              </a:rPr>
              <a:t>REG_int</a:t>
            </a:r>
            <a:r>
              <a:rPr lang="en-US" sz="1000" dirty="0">
                <a:latin typeface="Times New Roman" panose="02020603050405020304" pitchFamily="18" charset="0"/>
                <a:cs typeface="Times New Roman" panose="02020603050405020304" pitchFamily="18" charset="0"/>
              </a:rPr>
              <a:t> is Low</a:t>
            </a:r>
          </a:p>
          <a:p>
            <a:r>
              <a:rPr lang="en-US" sz="1000" dirty="0">
                <a:latin typeface="Times New Roman" panose="02020603050405020304" pitchFamily="18" charset="0"/>
                <a:cs typeface="Times New Roman" panose="02020603050405020304" pitchFamily="18" charset="0"/>
              </a:rPr>
              <a:t>Update new state</a:t>
            </a:r>
          </a:p>
          <a:p>
            <a:r>
              <a:rPr lang="en-US" sz="1000" dirty="0">
                <a:latin typeface="Times New Roman" panose="02020603050405020304" pitchFamily="18" charset="0"/>
                <a:cs typeface="Times New Roman" panose="02020603050405020304" pitchFamily="18" charset="0"/>
              </a:rPr>
              <a:t>Update packet data of 128 bits </a:t>
            </a:r>
          </a:p>
          <a:p>
            <a:r>
              <a:rPr lang="en-US" sz="1000" dirty="0">
                <a:latin typeface="Times New Roman" panose="02020603050405020304" pitchFamily="18" charset="0"/>
                <a:cs typeface="Times New Roman" panose="02020603050405020304" pitchFamily="18" charset="0"/>
              </a:rPr>
              <a:t>Update write </a:t>
            </a:r>
            <a:r>
              <a:rPr lang="en-US" sz="1000" dirty="0" err="1">
                <a:latin typeface="Times New Roman" panose="02020603050405020304" pitchFamily="18" charset="0"/>
                <a:cs typeface="Times New Roman" panose="02020603050405020304" pitchFamily="18" charset="0"/>
              </a:rPr>
              <a:t>en</a:t>
            </a:r>
            <a:r>
              <a:rPr lang="en-US" sz="1000" dirty="0">
                <a:latin typeface="Times New Roman" panose="02020603050405020304" pitchFamily="18" charset="0"/>
                <a:cs typeface="Times New Roman" panose="02020603050405020304" pitchFamily="18" charset="0"/>
              </a:rPr>
              <a:t> for DDR in </a:t>
            </a:r>
            <a:r>
              <a:rPr lang="en-US" sz="1000" dirty="0" err="1">
                <a:latin typeface="Times New Roman" panose="02020603050405020304" pitchFamily="18" charset="0"/>
                <a:cs typeface="Times New Roman" panose="02020603050405020304" pitchFamily="18" charset="0"/>
              </a:rPr>
              <a:t>fifo</a:t>
            </a:r>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ABBE104A-3C4F-5454-FDED-8FF5016CB250}"/>
              </a:ext>
            </a:extLst>
          </p:cNvPr>
          <p:cNvSpPr txBox="1">
            <a:spLocks noGrp="1"/>
          </p:cNvSpPr>
          <p:nvPr>
            <p:ph idx="1"/>
          </p:nvPr>
        </p:nvSpPr>
        <p:spPr>
          <a:xfrm>
            <a:off x="203693" y="3342087"/>
            <a:ext cx="1455088" cy="474465"/>
          </a:xfrm>
          <a:prstGeom prst="rect">
            <a:avLst/>
          </a:prstGeom>
          <a:noFill/>
        </p:spPr>
        <p:txBody>
          <a:bodyPr wrap="square" rtlCol="0">
            <a:spAutoFit/>
          </a:bodyPr>
          <a:lstStyle/>
          <a:p>
            <a:pPr marL="0" indent="0">
              <a:buNone/>
            </a:pPr>
            <a:r>
              <a:rPr lang="en-US" sz="1000" dirty="0">
                <a:latin typeface="Times New Roman" panose="02020603050405020304" pitchFamily="18" charset="0"/>
                <a:cs typeface="Times New Roman" panose="02020603050405020304" pitchFamily="18" charset="0"/>
              </a:rPr>
              <a:t>Wait for </a:t>
            </a:r>
            <a:r>
              <a:rPr lang="en-US" sz="1000" dirty="0" err="1">
                <a:latin typeface="Times New Roman" panose="02020603050405020304" pitchFamily="18" charset="0"/>
                <a:cs typeface="Times New Roman" panose="02020603050405020304" pitchFamily="18" charset="0"/>
              </a:rPr>
              <a:t>ptr</a:t>
            </a:r>
            <a:r>
              <a:rPr lang="en-US" sz="1000" dirty="0">
                <a:latin typeface="Times New Roman" panose="02020603050405020304" pitchFamily="18" charset="0"/>
                <a:cs typeface="Times New Roman" panose="02020603050405020304" pitchFamily="18" charset="0"/>
              </a:rPr>
              <a:t> interrupt</a:t>
            </a:r>
          </a:p>
          <a:p>
            <a:endParaRPr lang="en-US" sz="1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DD4E196C-513D-B7C0-F693-466D8D79D0A2}"/>
              </a:ext>
            </a:extLst>
          </p:cNvPr>
          <p:cNvSpPr txBox="1"/>
          <p:nvPr/>
        </p:nvSpPr>
        <p:spPr>
          <a:xfrm>
            <a:off x="3271618" y="1095325"/>
            <a:ext cx="1685062" cy="707886"/>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After interrupt </a:t>
            </a:r>
          </a:p>
          <a:p>
            <a:r>
              <a:rPr lang="en-US" sz="1000" dirty="0">
                <a:latin typeface="Times New Roman" panose="02020603050405020304" pitchFamily="18" charset="0"/>
                <a:cs typeface="Times New Roman" panose="02020603050405020304" pitchFamily="18" charset="0"/>
              </a:rPr>
              <a:t>Count to 40 </a:t>
            </a:r>
          </a:p>
          <a:p>
            <a:r>
              <a:rPr lang="en-US" sz="1000" dirty="0">
                <a:latin typeface="Times New Roman" panose="02020603050405020304" pitchFamily="18" charset="0"/>
                <a:cs typeface="Times New Roman" panose="02020603050405020304" pitchFamily="18" charset="0"/>
              </a:rPr>
              <a:t>Get DATA</a:t>
            </a: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00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C6C8-8BF9-1C6A-6F8F-A86CAB037AC9}"/>
              </a:ext>
            </a:extLst>
          </p:cNvPr>
          <p:cNvSpPr>
            <a:spLocks noGrp="1"/>
          </p:cNvSpPr>
          <p:nvPr>
            <p:ph type="title"/>
          </p:nvPr>
        </p:nvSpPr>
        <p:spPr/>
        <p:txBody>
          <a:bodyPr/>
          <a:lstStyle/>
          <a:p>
            <a:r>
              <a:rPr lang="en-US" dirty="0" err="1"/>
              <a:t>Vivado</a:t>
            </a:r>
            <a:r>
              <a:rPr lang="en-US" dirty="0"/>
              <a:t> Simulation Results</a:t>
            </a:r>
          </a:p>
        </p:txBody>
      </p:sp>
      <p:pic>
        <p:nvPicPr>
          <p:cNvPr id="6" name="Content Placeholder 5">
            <a:extLst>
              <a:ext uri="{FF2B5EF4-FFF2-40B4-BE49-F238E27FC236}">
                <a16:creationId xmlns:a16="http://schemas.microsoft.com/office/drawing/2014/main" id="{E43770FD-B6D8-4144-8B5C-E5EE78D40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75" y="914846"/>
            <a:ext cx="8467725" cy="3451920"/>
          </a:xfrm>
        </p:spPr>
      </p:pic>
      <p:sp>
        <p:nvSpPr>
          <p:cNvPr id="4" name="Slide Number Placeholder 3">
            <a:extLst>
              <a:ext uri="{FF2B5EF4-FFF2-40B4-BE49-F238E27FC236}">
                <a16:creationId xmlns:a16="http://schemas.microsoft.com/office/drawing/2014/main" id="{F2DB7988-6D3C-331F-F858-699E4776D704}"/>
              </a:ext>
            </a:extLst>
          </p:cNvPr>
          <p:cNvSpPr>
            <a:spLocks noGrp="1"/>
          </p:cNvSpPr>
          <p:nvPr>
            <p:ph type="sldNum" sz="quarter" idx="10"/>
          </p:nvPr>
        </p:nvSpPr>
        <p:spPr/>
        <p:txBody>
          <a:bodyPr/>
          <a:lstStyle/>
          <a:p>
            <a:pPr>
              <a:defRPr/>
            </a:pPr>
            <a:fld id="{2B97888F-6AF7-4263-B69D-592D8C33BAC7}" type="slidenum">
              <a:rPr lang="en-US" smtClean="0"/>
              <a:pPr>
                <a:defRPr/>
              </a:pPr>
              <a:t>47</a:t>
            </a:fld>
            <a:endParaRPr lang="en-US"/>
          </a:p>
        </p:txBody>
      </p:sp>
    </p:spTree>
    <p:extLst>
      <p:ext uri="{BB962C8B-B14F-4D97-AF65-F5344CB8AC3E}">
        <p14:creationId xmlns:p14="http://schemas.microsoft.com/office/powerpoint/2010/main" val="1249516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77F1-AAFB-933C-233F-2D4193E37499}"/>
              </a:ext>
            </a:extLst>
          </p:cNvPr>
          <p:cNvSpPr>
            <a:spLocks noGrp="1"/>
          </p:cNvSpPr>
          <p:nvPr>
            <p:ph type="title"/>
          </p:nvPr>
        </p:nvSpPr>
        <p:spPr/>
        <p:txBody>
          <a:bodyPr/>
          <a:lstStyle/>
          <a:p>
            <a:r>
              <a:rPr lang="en-US" dirty="0"/>
              <a:t>Asterix Test Results</a:t>
            </a:r>
          </a:p>
        </p:txBody>
      </p:sp>
      <p:graphicFrame>
        <p:nvGraphicFramePr>
          <p:cNvPr id="5" name="Content Placeholder 4">
            <a:extLst>
              <a:ext uri="{FF2B5EF4-FFF2-40B4-BE49-F238E27FC236}">
                <a16:creationId xmlns:a16="http://schemas.microsoft.com/office/drawing/2014/main" id="{734C495A-450C-4948-AAF2-E81D44D08F1D}"/>
              </a:ext>
            </a:extLst>
          </p:cNvPr>
          <p:cNvGraphicFramePr>
            <a:graphicFrameLocks noGrp="1"/>
          </p:cNvGraphicFramePr>
          <p:nvPr>
            <p:ph idx="1"/>
            <p:extLst>
              <p:ext uri="{D42A27DB-BD31-4B8C-83A1-F6EECF244321}">
                <p14:modId xmlns:p14="http://schemas.microsoft.com/office/powerpoint/2010/main" val="97127206"/>
              </p:ext>
            </p:extLst>
          </p:nvPr>
        </p:nvGraphicFramePr>
        <p:xfrm>
          <a:off x="231775" y="2160957"/>
          <a:ext cx="8467717" cy="1854200"/>
        </p:xfrm>
        <a:graphic>
          <a:graphicData uri="http://schemas.openxmlformats.org/drawingml/2006/table">
            <a:tbl>
              <a:tblPr firstRow="1" bandRow="1">
                <a:tableStyleId>{5C22544A-7EE6-4342-B048-85BDC9FD1C3A}</a:tableStyleId>
              </a:tblPr>
              <a:tblGrid>
                <a:gridCol w="498101">
                  <a:extLst>
                    <a:ext uri="{9D8B030D-6E8A-4147-A177-3AD203B41FA5}">
                      <a16:colId xmlns:a16="http://schemas.microsoft.com/office/drawing/2014/main" val="766665145"/>
                    </a:ext>
                  </a:extLst>
                </a:gridCol>
                <a:gridCol w="498101">
                  <a:extLst>
                    <a:ext uri="{9D8B030D-6E8A-4147-A177-3AD203B41FA5}">
                      <a16:colId xmlns:a16="http://schemas.microsoft.com/office/drawing/2014/main" val="455736402"/>
                    </a:ext>
                  </a:extLst>
                </a:gridCol>
                <a:gridCol w="498101">
                  <a:extLst>
                    <a:ext uri="{9D8B030D-6E8A-4147-A177-3AD203B41FA5}">
                      <a16:colId xmlns:a16="http://schemas.microsoft.com/office/drawing/2014/main" val="3012215706"/>
                    </a:ext>
                  </a:extLst>
                </a:gridCol>
                <a:gridCol w="498101">
                  <a:extLst>
                    <a:ext uri="{9D8B030D-6E8A-4147-A177-3AD203B41FA5}">
                      <a16:colId xmlns:a16="http://schemas.microsoft.com/office/drawing/2014/main" val="3773107058"/>
                    </a:ext>
                  </a:extLst>
                </a:gridCol>
                <a:gridCol w="498101">
                  <a:extLst>
                    <a:ext uri="{9D8B030D-6E8A-4147-A177-3AD203B41FA5}">
                      <a16:colId xmlns:a16="http://schemas.microsoft.com/office/drawing/2014/main" val="3695022023"/>
                    </a:ext>
                  </a:extLst>
                </a:gridCol>
                <a:gridCol w="498101">
                  <a:extLst>
                    <a:ext uri="{9D8B030D-6E8A-4147-A177-3AD203B41FA5}">
                      <a16:colId xmlns:a16="http://schemas.microsoft.com/office/drawing/2014/main" val="1264436884"/>
                    </a:ext>
                  </a:extLst>
                </a:gridCol>
                <a:gridCol w="498101">
                  <a:extLst>
                    <a:ext uri="{9D8B030D-6E8A-4147-A177-3AD203B41FA5}">
                      <a16:colId xmlns:a16="http://schemas.microsoft.com/office/drawing/2014/main" val="2354568385"/>
                    </a:ext>
                  </a:extLst>
                </a:gridCol>
                <a:gridCol w="498101">
                  <a:extLst>
                    <a:ext uri="{9D8B030D-6E8A-4147-A177-3AD203B41FA5}">
                      <a16:colId xmlns:a16="http://schemas.microsoft.com/office/drawing/2014/main" val="3919722621"/>
                    </a:ext>
                  </a:extLst>
                </a:gridCol>
                <a:gridCol w="498101">
                  <a:extLst>
                    <a:ext uri="{9D8B030D-6E8A-4147-A177-3AD203B41FA5}">
                      <a16:colId xmlns:a16="http://schemas.microsoft.com/office/drawing/2014/main" val="2626432004"/>
                    </a:ext>
                  </a:extLst>
                </a:gridCol>
                <a:gridCol w="498101">
                  <a:extLst>
                    <a:ext uri="{9D8B030D-6E8A-4147-A177-3AD203B41FA5}">
                      <a16:colId xmlns:a16="http://schemas.microsoft.com/office/drawing/2014/main" val="3343680960"/>
                    </a:ext>
                  </a:extLst>
                </a:gridCol>
                <a:gridCol w="498101">
                  <a:extLst>
                    <a:ext uri="{9D8B030D-6E8A-4147-A177-3AD203B41FA5}">
                      <a16:colId xmlns:a16="http://schemas.microsoft.com/office/drawing/2014/main" val="3140690211"/>
                    </a:ext>
                  </a:extLst>
                </a:gridCol>
                <a:gridCol w="498101">
                  <a:extLst>
                    <a:ext uri="{9D8B030D-6E8A-4147-A177-3AD203B41FA5}">
                      <a16:colId xmlns:a16="http://schemas.microsoft.com/office/drawing/2014/main" val="2050683169"/>
                    </a:ext>
                  </a:extLst>
                </a:gridCol>
                <a:gridCol w="498101">
                  <a:extLst>
                    <a:ext uri="{9D8B030D-6E8A-4147-A177-3AD203B41FA5}">
                      <a16:colId xmlns:a16="http://schemas.microsoft.com/office/drawing/2014/main" val="3373994685"/>
                    </a:ext>
                  </a:extLst>
                </a:gridCol>
                <a:gridCol w="498101">
                  <a:extLst>
                    <a:ext uri="{9D8B030D-6E8A-4147-A177-3AD203B41FA5}">
                      <a16:colId xmlns:a16="http://schemas.microsoft.com/office/drawing/2014/main" val="1427915692"/>
                    </a:ext>
                  </a:extLst>
                </a:gridCol>
                <a:gridCol w="498101">
                  <a:extLst>
                    <a:ext uri="{9D8B030D-6E8A-4147-A177-3AD203B41FA5}">
                      <a16:colId xmlns:a16="http://schemas.microsoft.com/office/drawing/2014/main" val="3375492752"/>
                    </a:ext>
                  </a:extLst>
                </a:gridCol>
                <a:gridCol w="498101">
                  <a:extLst>
                    <a:ext uri="{9D8B030D-6E8A-4147-A177-3AD203B41FA5}">
                      <a16:colId xmlns:a16="http://schemas.microsoft.com/office/drawing/2014/main" val="2712240697"/>
                    </a:ext>
                  </a:extLst>
                </a:gridCol>
                <a:gridCol w="498101">
                  <a:extLst>
                    <a:ext uri="{9D8B030D-6E8A-4147-A177-3AD203B41FA5}">
                      <a16:colId xmlns:a16="http://schemas.microsoft.com/office/drawing/2014/main" val="1022906829"/>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25405364"/>
                  </a:ext>
                </a:extLst>
              </a:tr>
              <a:tr h="370840">
                <a:tc>
                  <a:txBody>
                    <a:bodyPr/>
                    <a:lstStyle/>
                    <a:p>
                      <a:pPr algn="r" fontAlgn="b"/>
                      <a:r>
                        <a:rPr lang="en-US" sz="1100" b="0" i="0" u="none" strike="noStrike" dirty="0">
                          <a:solidFill>
                            <a:srgbClr val="000000"/>
                          </a:solidFill>
                          <a:effectLst/>
                          <a:latin typeface="Calibri" panose="020F0502020204030204" pitchFamily="34" charset="0"/>
                        </a:rPr>
                        <a:t>4.37E+04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4.68E+04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2.81E+04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4.68E+04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2.81E+04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B6DB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6DB6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B6DB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6DB6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extLst>
                  <a:ext uri="{0D108BD9-81ED-4DB2-BD59-A6C34878D82A}">
                    <a16:rowId xmlns:a16="http://schemas.microsoft.com/office/drawing/2014/main" val="2840688465"/>
                  </a:ext>
                </a:extLst>
              </a:tr>
              <a:tr h="370840">
                <a:tc>
                  <a:txBody>
                    <a:bodyPr/>
                    <a:lstStyle/>
                    <a:p>
                      <a:pPr algn="r" fontAlgn="b"/>
                      <a:r>
                        <a:rPr lang="en-US" sz="1100" b="0" i="0" u="none" strike="noStrike">
                          <a:solidFill>
                            <a:srgbClr val="000000"/>
                          </a:solidFill>
                          <a:effectLst/>
                          <a:latin typeface="Calibri" panose="020F0502020204030204" pitchFamily="34" charset="0"/>
                        </a:rPr>
                        <a:t>4.37E+04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4.68E+04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2.81E+04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4.68E+04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2.81E+04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B6DB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6DB6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B6DB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6DB6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extLst>
                  <a:ext uri="{0D108BD9-81ED-4DB2-BD59-A6C34878D82A}">
                    <a16:rowId xmlns:a16="http://schemas.microsoft.com/office/drawing/2014/main" val="2231531155"/>
                  </a:ext>
                </a:extLst>
              </a:tr>
              <a:tr h="370840">
                <a:tc>
                  <a:txBody>
                    <a:bodyPr/>
                    <a:lstStyle/>
                    <a:p>
                      <a:pPr algn="r" fontAlgn="b"/>
                      <a:r>
                        <a:rPr lang="en-US" sz="1100" b="0" i="0" u="none" strike="noStrike">
                          <a:solidFill>
                            <a:srgbClr val="000000"/>
                          </a:solidFill>
                          <a:effectLst/>
                          <a:latin typeface="Calibri" panose="020F0502020204030204" pitchFamily="34" charset="0"/>
                        </a:rPr>
                        <a:t>4.37E+04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4.68E+04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2.81E+04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4.68E+04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2.81E+04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B6DB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6DB6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B6DB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6DB6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extLst>
                  <a:ext uri="{0D108BD9-81ED-4DB2-BD59-A6C34878D82A}">
                    <a16:rowId xmlns:a16="http://schemas.microsoft.com/office/drawing/2014/main" val="3290659929"/>
                  </a:ext>
                </a:extLst>
              </a:tr>
              <a:tr h="370840">
                <a:tc>
                  <a:txBody>
                    <a:bodyPr/>
                    <a:lstStyle/>
                    <a:p>
                      <a:pPr algn="r" fontAlgn="b"/>
                      <a:r>
                        <a:rPr lang="en-US" sz="1100" b="0" i="0" u="none" strike="noStrike">
                          <a:solidFill>
                            <a:srgbClr val="000000"/>
                          </a:solidFill>
                          <a:effectLst/>
                          <a:latin typeface="Calibri" panose="020F0502020204030204" pitchFamily="34" charset="0"/>
                        </a:rPr>
                        <a:t>4.37E+04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4.68E+04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2.81E+04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4.68E+04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2.81E+04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5.62E+04</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B6DB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6DB6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DB6D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B6DB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6DB6</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DB6D</a:t>
                      </a:r>
                    </a:p>
                  </a:txBody>
                  <a:tcPr marL="6350" marR="6350" marT="6350" marB="0" anchor="b"/>
                </a:tc>
                <a:extLst>
                  <a:ext uri="{0D108BD9-81ED-4DB2-BD59-A6C34878D82A}">
                    <a16:rowId xmlns:a16="http://schemas.microsoft.com/office/drawing/2014/main" val="1754767980"/>
                  </a:ext>
                </a:extLst>
              </a:tr>
            </a:tbl>
          </a:graphicData>
        </a:graphic>
      </p:graphicFrame>
      <p:sp>
        <p:nvSpPr>
          <p:cNvPr id="4" name="Slide Number Placeholder 3">
            <a:extLst>
              <a:ext uri="{FF2B5EF4-FFF2-40B4-BE49-F238E27FC236}">
                <a16:creationId xmlns:a16="http://schemas.microsoft.com/office/drawing/2014/main" id="{7EB90C3A-9C47-3F32-EC3A-684DDCE134CD}"/>
              </a:ext>
            </a:extLst>
          </p:cNvPr>
          <p:cNvSpPr>
            <a:spLocks noGrp="1"/>
          </p:cNvSpPr>
          <p:nvPr>
            <p:ph type="sldNum" sz="quarter" idx="10"/>
          </p:nvPr>
        </p:nvSpPr>
        <p:spPr/>
        <p:txBody>
          <a:bodyPr/>
          <a:lstStyle/>
          <a:p>
            <a:pPr>
              <a:defRPr/>
            </a:pPr>
            <a:fld id="{2B97888F-6AF7-4263-B69D-592D8C33BAC7}" type="slidenum">
              <a:rPr lang="en-US" smtClean="0"/>
              <a:pPr>
                <a:defRPr/>
              </a:pPr>
              <a:t>48</a:t>
            </a:fld>
            <a:endParaRPr lang="en-US"/>
          </a:p>
        </p:txBody>
      </p:sp>
      <p:sp>
        <p:nvSpPr>
          <p:cNvPr id="6" name="TextBox 5">
            <a:extLst>
              <a:ext uri="{FF2B5EF4-FFF2-40B4-BE49-F238E27FC236}">
                <a16:creationId xmlns:a16="http://schemas.microsoft.com/office/drawing/2014/main" id="{C5382C5A-542C-4AFF-8D44-5C3BC6B26E1F}"/>
              </a:ext>
            </a:extLst>
          </p:cNvPr>
          <p:cNvSpPr txBox="1"/>
          <p:nvPr/>
        </p:nvSpPr>
        <p:spPr>
          <a:xfrm>
            <a:off x="623777" y="1020726"/>
            <a:ext cx="4735032" cy="369332"/>
          </a:xfrm>
          <a:prstGeom prst="rect">
            <a:avLst/>
          </a:prstGeom>
          <a:noFill/>
        </p:spPr>
        <p:txBody>
          <a:bodyPr wrap="square" rtlCol="0">
            <a:spAutoFit/>
          </a:bodyPr>
          <a:lstStyle/>
          <a:p>
            <a:r>
              <a:rPr lang="en-US" dirty="0"/>
              <a:t>Normal test data generated from AWG</a:t>
            </a:r>
          </a:p>
        </p:txBody>
      </p:sp>
    </p:spTree>
    <p:extLst>
      <p:ext uri="{BB962C8B-B14F-4D97-AF65-F5344CB8AC3E}">
        <p14:creationId xmlns:p14="http://schemas.microsoft.com/office/powerpoint/2010/main" val="1149426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3285-FA30-4784-9F34-505BF9D80359}"/>
              </a:ext>
            </a:extLst>
          </p:cNvPr>
          <p:cNvSpPr>
            <a:spLocks noGrp="1"/>
          </p:cNvSpPr>
          <p:nvPr>
            <p:ph type="title"/>
          </p:nvPr>
        </p:nvSpPr>
        <p:spPr>
          <a:xfrm>
            <a:off x="231775" y="107163"/>
            <a:ext cx="8458200" cy="610791"/>
          </a:xfrm>
        </p:spPr>
        <p:txBody>
          <a:bodyPr wrap="square" anchor="ctr">
            <a:normAutofit/>
          </a:bodyPr>
          <a:lstStyle/>
          <a:p>
            <a:r>
              <a:rPr lang="en-US" dirty="0"/>
              <a:t>Integrating and testing with AFE</a:t>
            </a:r>
          </a:p>
        </p:txBody>
      </p:sp>
      <p:pic>
        <p:nvPicPr>
          <p:cNvPr id="6" name="Content Placeholder 5">
            <a:extLst>
              <a:ext uri="{FF2B5EF4-FFF2-40B4-BE49-F238E27FC236}">
                <a16:creationId xmlns:a16="http://schemas.microsoft.com/office/drawing/2014/main" id="{8AB0473A-BB9F-9CE0-938A-F070B37E674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793" r="-1" b="8327"/>
          <a:stretch/>
        </p:blipFill>
        <p:spPr>
          <a:xfrm>
            <a:off x="333378" y="786357"/>
            <a:ext cx="8467725" cy="3709449"/>
          </a:xfrm>
          <a:noFill/>
        </p:spPr>
      </p:pic>
      <p:sp>
        <p:nvSpPr>
          <p:cNvPr id="4" name="Slide Number Placeholder 3">
            <a:extLst>
              <a:ext uri="{FF2B5EF4-FFF2-40B4-BE49-F238E27FC236}">
                <a16:creationId xmlns:a16="http://schemas.microsoft.com/office/drawing/2014/main" id="{0CE0B1C3-04E8-4320-AB63-D01965B1F5D8}"/>
              </a:ext>
            </a:extLst>
          </p:cNvPr>
          <p:cNvSpPr>
            <a:spLocks noGrp="1"/>
          </p:cNvSpPr>
          <p:nvPr>
            <p:ph type="sldNum" sz="quarter" idx="10"/>
          </p:nvPr>
        </p:nvSpPr>
        <p:spPr>
          <a:xfrm>
            <a:off x="6667503" y="4442792"/>
            <a:ext cx="2133600" cy="154782"/>
          </a:xfrm>
        </p:spPr>
        <p:txBody>
          <a:bodyPr wrap="square" anchor="t">
            <a:normAutofit/>
          </a:bodyPr>
          <a:lstStyle/>
          <a:p>
            <a:pPr>
              <a:lnSpc>
                <a:spcPct val="90000"/>
              </a:lnSpc>
              <a:spcAft>
                <a:spcPts val="600"/>
              </a:spcAft>
              <a:defRPr/>
            </a:pPr>
            <a:fld id="{2B97888F-6AF7-4263-B69D-592D8C33BAC7}" type="slidenum">
              <a:rPr lang="en-US" sz="500" smtClean="0"/>
              <a:pPr>
                <a:lnSpc>
                  <a:spcPct val="90000"/>
                </a:lnSpc>
                <a:spcAft>
                  <a:spcPts val="600"/>
                </a:spcAft>
                <a:defRPr/>
              </a:pPr>
              <a:t>49</a:t>
            </a:fld>
            <a:endParaRPr lang="en-US" sz="500"/>
          </a:p>
        </p:txBody>
      </p:sp>
    </p:spTree>
    <p:extLst>
      <p:ext uri="{BB962C8B-B14F-4D97-AF65-F5344CB8AC3E}">
        <p14:creationId xmlns:p14="http://schemas.microsoft.com/office/powerpoint/2010/main" val="18864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740D-0EB7-50FD-950B-4FEE738064A9}"/>
              </a:ext>
            </a:extLst>
          </p:cNvPr>
          <p:cNvSpPr>
            <a:spLocks noGrp="1"/>
          </p:cNvSpPr>
          <p:nvPr>
            <p:ph type="title"/>
          </p:nvPr>
        </p:nvSpPr>
        <p:spPr/>
        <p:txBody>
          <a:bodyPr/>
          <a:lstStyle/>
          <a:p>
            <a:r>
              <a:rPr lang="en-US" dirty="0"/>
              <a:t>Maximum Capacity DDR</a:t>
            </a:r>
          </a:p>
        </p:txBody>
      </p:sp>
      <p:sp>
        <p:nvSpPr>
          <p:cNvPr id="3" name="Content Placeholder 2">
            <a:extLst>
              <a:ext uri="{FF2B5EF4-FFF2-40B4-BE49-F238E27FC236}">
                <a16:creationId xmlns:a16="http://schemas.microsoft.com/office/drawing/2014/main" id="{22D89F2B-324B-CF3B-F80D-8D26D38AC4D1}"/>
              </a:ext>
            </a:extLst>
          </p:cNvPr>
          <p:cNvSpPr>
            <a:spLocks noGrp="1"/>
          </p:cNvSpPr>
          <p:nvPr>
            <p:ph idx="1"/>
          </p:nvPr>
        </p:nvSpPr>
        <p:spPr/>
        <p:txBody>
          <a:bodyPr/>
          <a:lstStyle/>
          <a:p>
            <a:r>
              <a:rPr lang="en-US" dirty="0"/>
              <a:t>We are using MT41K64M16TW-107 </a:t>
            </a:r>
            <a:r>
              <a:rPr lang="en-US" dirty="0" err="1"/>
              <a:t>AAT:j</a:t>
            </a:r>
            <a:r>
              <a:rPr lang="en-US" dirty="0"/>
              <a:t>, a micron technology chip with a 1Gb density, as our built-in DDR3 memory.</a:t>
            </a:r>
          </a:p>
          <a:p>
            <a:r>
              <a:rPr lang="en-US" dirty="0"/>
              <a:t>We want to use more of the DDR3 memory, which has a maximum capacity of 1024Mb, so we're going to raise the read and write depths.</a:t>
            </a:r>
          </a:p>
          <a:p>
            <a:r>
              <a:rPr lang="en-US" dirty="0"/>
              <a:t>We changed the read depth and write depth, and the highest amount of data we could use was 1020Mb. We </a:t>
            </a:r>
            <a:r>
              <a:rPr lang="en-US" dirty="0" err="1"/>
              <a:t>utilised</a:t>
            </a:r>
            <a:r>
              <a:rPr lang="en-US" dirty="0"/>
              <a:t> a ramp pattern for verification to demonstrate that we are </a:t>
            </a:r>
            <a:r>
              <a:rPr lang="en-US" dirty="0" err="1"/>
              <a:t>utilising</a:t>
            </a:r>
            <a:r>
              <a:rPr lang="en-US" dirty="0"/>
              <a:t> the entire RAM.</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21E033D-C1F1-20C2-D77B-679C334F54F9}"/>
              </a:ext>
            </a:extLst>
          </p:cNvPr>
          <p:cNvSpPr>
            <a:spLocks noGrp="1"/>
          </p:cNvSpPr>
          <p:nvPr>
            <p:ph type="sldNum" sz="quarter" idx="10"/>
          </p:nvPr>
        </p:nvSpPr>
        <p:spPr/>
        <p:txBody>
          <a:bodyPr/>
          <a:lstStyle/>
          <a:p>
            <a:pPr>
              <a:defRPr/>
            </a:pPr>
            <a:fld id="{2B97888F-6AF7-4263-B69D-592D8C33BAC7}" type="slidenum">
              <a:rPr lang="en-US" smtClean="0"/>
              <a:pPr>
                <a:defRPr/>
              </a:pPr>
              <a:t>5</a:t>
            </a:fld>
            <a:endParaRPr lang="en-US"/>
          </a:p>
        </p:txBody>
      </p:sp>
      <p:graphicFrame>
        <p:nvGraphicFramePr>
          <p:cNvPr id="5" name="Diagram 4">
            <a:extLst>
              <a:ext uri="{FF2B5EF4-FFF2-40B4-BE49-F238E27FC236}">
                <a16:creationId xmlns:a16="http://schemas.microsoft.com/office/drawing/2014/main" id="{1D9FB895-3F2D-C024-B7A8-AB98DECCD389}"/>
              </a:ext>
            </a:extLst>
          </p:cNvPr>
          <p:cNvGraphicFramePr/>
          <p:nvPr/>
        </p:nvGraphicFramePr>
        <p:xfrm>
          <a:off x="2915610" y="3724941"/>
          <a:ext cx="3395330" cy="687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8571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B09A-B384-4510-A476-A0FCD45D284D}"/>
              </a:ext>
            </a:extLst>
          </p:cNvPr>
          <p:cNvSpPr>
            <a:spLocks noGrp="1"/>
          </p:cNvSpPr>
          <p:nvPr>
            <p:ph type="title"/>
          </p:nvPr>
        </p:nvSpPr>
        <p:spPr/>
        <p:txBody>
          <a:bodyPr/>
          <a:lstStyle/>
          <a:p>
            <a:r>
              <a:rPr lang="en-US" dirty="0"/>
              <a:t>Testing Normal Register write and Read</a:t>
            </a:r>
          </a:p>
        </p:txBody>
      </p:sp>
      <p:sp>
        <p:nvSpPr>
          <p:cNvPr id="3" name="Content Placeholder 2">
            <a:extLst>
              <a:ext uri="{FF2B5EF4-FFF2-40B4-BE49-F238E27FC236}">
                <a16:creationId xmlns:a16="http://schemas.microsoft.com/office/drawing/2014/main" id="{7A9E4258-154A-4794-891B-EF66B0939776}"/>
              </a:ext>
            </a:extLst>
          </p:cNvPr>
          <p:cNvSpPr>
            <a:spLocks noGrp="1"/>
          </p:cNvSpPr>
          <p:nvPr>
            <p:ph idx="1"/>
          </p:nvPr>
        </p:nvSpPr>
        <p:spPr/>
        <p:txBody>
          <a:bodyPr/>
          <a:lstStyle/>
          <a:p>
            <a:r>
              <a:rPr lang="en-US" dirty="0"/>
              <a:t>We wrote to some of the registers and read the data at the same time and verified that it is working</a:t>
            </a:r>
          </a:p>
        </p:txBody>
      </p:sp>
      <p:sp>
        <p:nvSpPr>
          <p:cNvPr id="4" name="Slide Number Placeholder 3">
            <a:extLst>
              <a:ext uri="{FF2B5EF4-FFF2-40B4-BE49-F238E27FC236}">
                <a16:creationId xmlns:a16="http://schemas.microsoft.com/office/drawing/2014/main" id="{DA427C30-D942-4D1A-ABFC-D5E96E023CCD}"/>
              </a:ext>
            </a:extLst>
          </p:cNvPr>
          <p:cNvSpPr>
            <a:spLocks noGrp="1"/>
          </p:cNvSpPr>
          <p:nvPr>
            <p:ph type="sldNum" sz="quarter" idx="10"/>
          </p:nvPr>
        </p:nvSpPr>
        <p:spPr/>
        <p:txBody>
          <a:bodyPr/>
          <a:lstStyle/>
          <a:p>
            <a:pPr>
              <a:defRPr/>
            </a:pPr>
            <a:fld id="{2B97888F-6AF7-4263-B69D-592D8C33BAC7}" type="slidenum">
              <a:rPr lang="en-US" smtClean="0"/>
              <a:pPr>
                <a:defRPr/>
              </a:pPr>
              <a:t>50</a:t>
            </a:fld>
            <a:endParaRPr lang="en-US"/>
          </a:p>
        </p:txBody>
      </p:sp>
    </p:spTree>
    <p:extLst>
      <p:ext uri="{BB962C8B-B14F-4D97-AF65-F5344CB8AC3E}">
        <p14:creationId xmlns:p14="http://schemas.microsoft.com/office/powerpoint/2010/main" val="576459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D7D3-D105-4689-8748-F5775BA015D2}"/>
              </a:ext>
            </a:extLst>
          </p:cNvPr>
          <p:cNvSpPr>
            <a:spLocks noGrp="1"/>
          </p:cNvSpPr>
          <p:nvPr>
            <p:ph type="title"/>
          </p:nvPr>
        </p:nvSpPr>
        <p:spPr/>
        <p:txBody>
          <a:bodyPr/>
          <a:lstStyle/>
          <a:p>
            <a:r>
              <a:rPr lang="en-US" dirty="0"/>
              <a:t>Testing continuous Reg Write and Read to Asterix</a:t>
            </a:r>
          </a:p>
        </p:txBody>
      </p:sp>
      <p:graphicFrame>
        <p:nvGraphicFramePr>
          <p:cNvPr id="5" name="Content Placeholder 4">
            <a:extLst>
              <a:ext uri="{FF2B5EF4-FFF2-40B4-BE49-F238E27FC236}">
                <a16:creationId xmlns:a16="http://schemas.microsoft.com/office/drawing/2014/main" id="{CDAEEC2C-9D8E-4E58-BC4D-80408E490249}"/>
              </a:ext>
            </a:extLst>
          </p:cNvPr>
          <p:cNvGraphicFramePr>
            <a:graphicFrameLocks noGrp="1"/>
          </p:cNvGraphicFramePr>
          <p:nvPr>
            <p:ph idx="1"/>
            <p:extLst>
              <p:ext uri="{D42A27DB-BD31-4B8C-83A1-F6EECF244321}">
                <p14:modId xmlns:p14="http://schemas.microsoft.com/office/powerpoint/2010/main" val="2564803159"/>
              </p:ext>
            </p:extLst>
          </p:nvPr>
        </p:nvGraphicFramePr>
        <p:xfrm>
          <a:off x="333375" y="785813"/>
          <a:ext cx="8467717" cy="3337560"/>
        </p:xfrm>
        <a:graphic>
          <a:graphicData uri="http://schemas.openxmlformats.org/drawingml/2006/table">
            <a:tbl>
              <a:tblPr firstRow="1" bandRow="1">
                <a:tableStyleId>{5C22544A-7EE6-4342-B048-85BDC9FD1C3A}</a:tableStyleId>
              </a:tblPr>
              <a:tblGrid>
                <a:gridCol w="498101">
                  <a:extLst>
                    <a:ext uri="{9D8B030D-6E8A-4147-A177-3AD203B41FA5}">
                      <a16:colId xmlns:a16="http://schemas.microsoft.com/office/drawing/2014/main" val="3177979447"/>
                    </a:ext>
                  </a:extLst>
                </a:gridCol>
                <a:gridCol w="498101">
                  <a:extLst>
                    <a:ext uri="{9D8B030D-6E8A-4147-A177-3AD203B41FA5}">
                      <a16:colId xmlns:a16="http://schemas.microsoft.com/office/drawing/2014/main" val="1499797582"/>
                    </a:ext>
                  </a:extLst>
                </a:gridCol>
                <a:gridCol w="498101">
                  <a:extLst>
                    <a:ext uri="{9D8B030D-6E8A-4147-A177-3AD203B41FA5}">
                      <a16:colId xmlns:a16="http://schemas.microsoft.com/office/drawing/2014/main" val="3489301820"/>
                    </a:ext>
                  </a:extLst>
                </a:gridCol>
                <a:gridCol w="498101">
                  <a:extLst>
                    <a:ext uri="{9D8B030D-6E8A-4147-A177-3AD203B41FA5}">
                      <a16:colId xmlns:a16="http://schemas.microsoft.com/office/drawing/2014/main" val="1482431695"/>
                    </a:ext>
                  </a:extLst>
                </a:gridCol>
                <a:gridCol w="498101">
                  <a:extLst>
                    <a:ext uri="{9D8B030D-6E8A-4147-A177-3AD203B41FA5}">
                      <a16:colId xmlns:a16="http://schemas.microsoft.com/office/drawing/2014/main" val="2077713798"/>
                    </a:ext>
                  </a:extLst>
                </a:gridCol>
                <a:gridCol w="498101">
                  <a:extLst>
                    <a:ext uri="{9D8B030D-6E8A-4147-A177-3AD203B41FA5}">
                      <a16:colId xmlns:a16="http://schemas.microsoft.com/office/drawing/2014/main" val="3204633708"/>
                    </a:ext>
                  </a:extLst>
                </a:gridCol>
                <a:gridCol w="498101">
                  <a:extLst>
                    <a:ext uri="{9D8B030D-6E8A-4147-A177-3AD203B41FA5}">
                      <a16:colId xmlns:a16="http://schemas.microsoft.com/office/drawing/2014/main" val="2740214385"/>
                    </a:ext>
                  </a:extLst>
                </a:gridCol>
                <a:gridCol w="498101">
                  <a:extLst>
                    <a:ext uri="{9D8B030D-6E8A-4147-A177-3AD203B41FA5}">
                      <a16:colId xmlns:a16="http://schemas.microsoft.com/office/drawing/2014/main" val="3875285952"/>
                    </a:ext>
                  </a:extLst>
                </a:gridCol>
                <a:gridCol w="498101">
                  <a:extLst>
                    <a:ext uri="{9D8B030D-6E8A-4147-A177-3AD203B41FA5}">
                      <a16:colId xmlns:a16="http://schemas.microsoft.com/office/drawing/2014/main" val="3689592407"/>
                    </a:ext>
                  </a:extLst>
                </a:gridCol>
                <a:gridCol w="498101">
                  <a:extLst>
                    <a:ext uri="{9D8B030D-6E8A-4147-A177-3AD203B41FA5}">
                      <a16:colId xmlns:a16="http://schemas.microsoft.com/office/drawing/2014/main" val="3931796202"/>
                    </a:ext>
                  </a:extLst>
                </a:gridCol>
                <a:gridCol w="498101">
                  <a:extLst>
                    <a:ext uri="{9D8B030D-6E8A-4147-A177-3AD203B41FA5}">
                      <a16:colId xmlns:a16="http://schemas.microsoft.com/office/drawing/2014/main" val="75949053"/>
                    </a:ext>
                  </a:extLst>
                </a:gridCol>
                <a:gridCol w="498101">
                  <a:extLst>
                    <a:ext uri="{9D8B030D-6E8A-4147-A177-3AD203B41FA5}">
                      <a16:colId xmlns:a16="http://schemas.microsoft.com/office/drawing/2014/main" val="1010862589"/>
                    </a:ext>
                  </a:extLst>
                </a:gridCol>
                <a:gridCol w="498101">
                  <a:extLst>
                    <a:ext uri="{9D8B030D-6E8A-4147-A177-3AD203B41FA5}">
                      <a16:colId xmlns:a16="http://schemas.microsoft.com/office/drawing/2014/main" val="761156319"/>
                    </a:ext>
                  </a:extLst>
                </a:gridCol>
                <a:gridCol w="498101">
                  <a:extLst>
                    <a:ext uri="{9D8B030D-6E8A-4147-A177-3AD203B41FA5}">
                      <a16:colId xmlns:a16="http://schemas.microsoft.com/office/drawing/2014/main" val="2062066293"/>
                    </a:ext>
                  </a:extLst>
                </a:gridCol>
                <a:gridCol w="498101">
                  <a:extLst>
                    <a:ext uri="{9D8B030D-6E8A-4147-A177-3AD203B41FA5}">
                      <a16:colId xmlns:a16="http://schemas.microsoft.com/office/drawing/2014/main" val="1540018446"/>
                    </a:ext>
                  </a:extLst>
                </a:gridCol>
                <a:gridCol w="498101">
                  <a:extLst>
                    <a:ext uri="{9D8B030D-6E8A-4147-A177-3AD203B41FA5}">
                      <a16:colId xmlns:a16="http://schemas.microsoft.com/office/drawing/2014/main" val="1260790912"/>
                    </a:ext>
                  </a:extLst>
                </a:gridCol>
                <a:gridCol w="498101">
                  <a:extLst>
                    <a:ext uri="{9D8B030D-6E8A-4147-A177-3AD203B41FA5}">
                      <a16:colId xmlns:a16="http://schemas.microsoft.com/office/drawing/2014/main" val="4070230070"/>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77722182"/>
                  </a:ext>
                </a:extLst>
              </a:tr>
              <a:tr h="370840">
                <a:tc>
                  <a:txBody>
                    <a:bodyPr/>
                    <a:lstStyle/>
                    <a:p>
                      <a:pPr algn="r" fontAlgn="b"/>
                      <a:r>
                        <a:rPr lang="en-US" sz="1100" b="0" i="0" u="none" strike="noStrike" dirty="0">
                          <a:solidFill>
                            <a:srgbClr val="000000"/>
                          </a:solidFill>
                          <a:effectLst/>
                          <a:latin typeface="Calibri" panose="020F0502020204030204" pitchFamily="34" charset="0"/>
                        </a:rPr>
                        <a:t>14336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52224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43690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48128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52651</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3800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00CC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CC00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AAAA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00DA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BC00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CDAB</a:t>
                      </a:r>
                    </a:p>
                  </a:txBody>
                  <a:tcPr marL="6350" marR="6350" marT="6350" marB="0" anchor="b"/>
                </a:tc>
                <a:extLst>
                  <a:ext uri="{0D108BD9-81ED-4DB2-BD59-A6C34878D82A}">
                    <a16:rowId xmlns:a16="http://schemas.microsoft.com/office/drawing/2014/main" val="2403316072"/>
                  </a:ext>
                </a:extLst>
              </a:tr>
              <a:tr h="370840">
                <a:tc>
                  <a:txBody>
                    <a:bodyPr/>
                    <a:lstStyle/>
                    <a:p>
                      <a:pPr algn="r" fontAlgn="b"/>
                      <a:r>
                        <a:rPr lang="en-US" sz="1100" b="0" i="0" u="none" strike="noStrike">
                          <a:solidFill>
                            <a:srgbClr val="000000"/>
                          </a:solidFill>
                          <a:effectLst/>
                          <a:latin typeface="Calibri" panose="020F0502020204030204" pitchFamily="34" charset="0"/>
                        </a:rPr>
                        <a:t>12288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51712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52666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188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55808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43981</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CA00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CDBA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00BC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DA00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ABCD</a:t>
                      </a:r>
                    </a:p>
                  </a:txBody>
                  <a:tcPr marL="6350" marR="6350" marT="6350" marB="0" anchor="b"/>
                </a:tc>
                <a:extLst>
                  <a:ext uri="{0D108BD9-81ED-4DB2-BD59-A6C34878D82A}">
                    <a16:rowId xmlns:a16="http://schemas.microsoft.com/office/drawing/2014/main" val="1022897734"/>
                  </a:ext>
                </a:extLst>
              </a:tr>
              <a:tr h="370840">
                <a:tc>
                  <a:txBody>
                    <a:bodyPr/>
                    <a:lstStyle/>
                    <a:p>
                      <a:pPr algn="r" fontAlgn="b"/>
                      <a:r>
                        <a:rPr lang="en-US" sz="1100" b="0" i="0" u="none" strike="noStrike">
                          <a:solidFill>
                            <a:srgbClr val="000000"/>
                          </a:solidFill>
                          <a:effectLst/>
                          <a:latin typeface="Calibri" panose="020F0502020204030204" pitchFamily="34" charset="0"/>
                        </a:rPr>
                        <a:t>14336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52224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43690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48128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52651</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3800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00CC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CC00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AAAA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00DA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BC00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CDAB</a:t>
                      </a:r>
                    </a:p>
                  </a:txBody>
                  <a:tcPr marL="6350" marR="6350" marT="6350" marB="0" anchor="b"/>
                </a:tc>
                <a:extLst>
                  <a:ext uri="{0D108BD9-81ED-4DB2-BD59-A6C34878D82A}">
                    <a16:rowId xmlns:a16="http://schemas.microsoft.com/office/drawing/2014/main" val="3089228222"/>
                  </a:ext>
                </a:extLst>
              </a:tr>
              <a:tr h="370840">
                <a:tc>
                  <a:txBody>
                    <a:bodyPr/>
                    <a:lstStyle/>
                    <a:p>
                      <a:pPr algn="r" fontAlgn="b"/>
                      <a:r>
                        <a:rPr lang="en-US" sz="1100" b="0" i="0" u="none" strike="noStrike">
                          <a:solidFill>
                            <a:srgbClr val="000000"/>
                          </a:solidFill>
                          <a:effectLst/>
                          <a:latin typeface="Calibri" panose="020F0502020204030204" pitchFamily="34" charset="0"/>
                        </a:rPr>
                        <a:t>12288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51712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52666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188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55808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43981</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CA00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CDBA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00BC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DA00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ABCD</a:t>
                      </a:r>
                    </a:p>
                  </a:txBody>
                  <a:tcPr marL="6350" marR="6350" marT="6350" marB="0" anchor="b"/>
                </a:tc>
                <a:extLst>
                  <a:ext uri="{0D108BD9-81ED-4DB2-BD59-A6C34878D82A}">
                    <a16:rowId xmlns:a16="http://schemas.microsoft.com/office/drawing/2014/main" val="933850187"/>
                  </a:ext>
                </a:extLst>
              </a:tr>
              <a:tr h="370840">
                <a:tc>
                  <a:txBody>
                    <a:bodyPr/>
                    <a:lstStyle/>
                    <a:p>
                      <a:pPr algn="r" fontAlgn="b"/>
                      <a:r>
                        <a:rPr lang="en-US" sz="1100" b="0" i="0" u="none" strike="noStrike">
                          <a:solidFill>
                            <a:srgbClr val="000000"/>
                          </a:solidFill>
                          <a:effectLst/>
                          <a:latin typeface="Calibri" panose="020F0502020204030204" pitchFamily="34" charset="0"/>
                        </a:rPr>
                        <a:t>14336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52224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43690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48128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52651</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3800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00CC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CC00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AAAA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00DA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BC00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CDAB</a:t>
                      </a:r>
                    </a:p>
                  </a:txBody>
                  <a:tcPr marL="6350" marR="6350" marT="6350" marB="0" anchor="b"/>
                </a:tc>
                <a:extLst>
                  <a:ext uri="{0D108BD9-81ED-4DB2-BD59-A6C34878D82A}">
                    <a16:rowId xmlns:a16="http://schemas.microsoft.com/office/drawing/2014/main" val="1638722301"/>
                  </a:ext>
                </a:extLst>
              </a:tr>
              <a:tr h="370840">
                <a:tc>
                  <a:txBody>
                    <a:bodyPr/>
                    <a:lstStyle/>
                    <a:p>
                      <a:pPr algn="r" fontAlgn="b"/>
                      <a:r>
                        <a:rPr lang="en-US" sz="1100" b="0" i="0" u="none" strike="noStrike">
                          <a:solidFill>
                            <a:srgbClr val="000000"/>
                          </a:solidFill>
                          <a:effectLst/>
                          <a:latin typeface="Calibri" panose="020F0502020204030204" pitchFamily="34" charset="0"/>
                        </a:rPr>
                        <a:t>12288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51712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52666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188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55808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43981</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CA00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CDBA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00BC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DA00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ABCD</a:t>
                      </a:r>
                    </a:p>
                  </a:txBody>
                  <a:tcPr marL="6350" marR="6350" marT="6350" marB="0" anchor="b"/>
                </a:tc>
                <a:extLst>
                  <a:ext uri="{0D108BD9-81ED-4DB2-BD59-A6C34878D82A}">
                    <a16:rowId xmlns:a16="http://schemas.microsoft.com/office/drawing/2014/main" val="3999748145"/>
                  </a:ext>
                </a:extLst>
              </a:tr>
              <a:tr h="370840">
                <a:tc>
                  <a:txBody>
                    <a:bodyPr/>
                    <a:lstStyle/>
                    <a:p>
                      <a:pPr algn="r" fontAlgn="b"/>
                      <a:r>
                        <a:rPr lang="en-US" sz="1100" b="0" i="0" u="none" strike="noStrike">
                          <a:solidFill>
                            <a:srgbClr val="000000"/>
                          </a:solidFill>
                          <a:effectLst/>
                          <a:latin typeface="Calibri" panose="020F0502020204030204" pitchFamily="34" charset="0"/>
                        </a:rPr>
                        <a:t>14336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52224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43690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48128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52651</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3800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00CC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CC00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AAAA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00DA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BC00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CDAB</a:t>
                      </a:r>
                    </a:p>
                  </a:txBody>
                  <a:tcPr marL="6350" marR="6350" marT="6350" marB="0" anchor="b"/>
                </a:tc>
                <a:extLst>
                  <a:ext uri="{0D108BD9-81ED-4DB2-BD59-A6C34878D82A}">
                    <a16:rowId xmlns:a16="http://schemas.microsoft.com/office/drawing/2014/main" val="819742811"/>
                  </a:ext>
                </a:extLst>
              </a:tr>
              <a:tr h="370840">
                <a:tc>
                  <a:txBody>
                    <a:bodyPr/>
                    <a:lstStyle/>
                    <a:p>
                      <a:pPr algn="r" fontAlgn="b"/>
                      <a:r>
                        <a:rPr lang="en-US" sz="1100" b="0" i="0" u="none" strike="noStrike">
                          <a:solidFill>
                            <a:srgbClr val="000000"/>
                          </a:solidFill>
                          <a:effectLst/>
                          <a:latin typeface="Calibri" panose="020F0502020204030204" pitchFamily="34" charset="0"/>
                        </a:rPr>
                        <a:t>12288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219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51712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52666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188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55808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43981</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3000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00DB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CA00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CDBA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00BC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DA00</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ABCD</a:t>
                      </a:r>
                    </a:p>
                  </a:txBody>
                  <a:tcPr marL="6350" marR="6350" marT="6350" marB="0" anchor="b"/>
                </a:tc>
                <a:extLst>
                  <a:ext uri="{0D108BD9-81ED-4DB2-BD59-A6C34878D82A}">
                    <a16:rowId xmlns:a16="http://schemas.microsoft.com/office/drawing/2014/main" val="1781782077"/>
                  </a:ext>
                </a:extLst>
              </a:tr>
            </a:tbl>
          </a:graphicData>
        </a:graphic>
      </p:graphicFrame>
      <p:sp>
        <p:nvSpPr>
          <p:cNvPr id="4" name="Slide Number Placeholder 3">
            <a:extLst>
              <a:ext uri="{FF2B5EF4-FFF2-40B4-BE49-F238E27FC236}">
                <a16:creationId xmlns:a16="http://schemas.microsoft.com/office/drawing/2014/main" id="{CC67D326-AF0F-4253-9EE5-23A641ACFD19}"/>
              </a:ext>
            </a:extLst>
          </p:cNvPr>
          <p:cNvSpPr>
            <a:spLocks noGrp="1"/>
          </p:cNvSpPr>
          <p:nvPr>
            <p:ph type="sldNum" sz="quarter" idx="10"/>
          </p:nvPr>
        </p:nvSpPr>
        <p:spPr/>
        <p:txBody>
          <a:bodyPr/>
          <a:lstStyle/>
          <a:p>
            <a:pPr>
              <a:defRPr/>
            </a:pPr>
            <a:fld id="{2B97888F-6AF7-4263-B69D-592D8C33BAC7}" type="slidenum">
              <a:rPr lang="en-US" smtClean="0"/>
              <a:pPr>
                <a:defRPr/>
              </a:pPr>
              <a:t>51</a:t>
            </a:fld>
            <a:endParaRPr lang="en-US"/>
          </a:p>
        </p:txBody>
      </p:sp>
    </p:spTree>
    <p:extLst>
      <p:ext uri="{BB962C8B-B14F-4D97-AF65-F5344CB8AC3E}">
        <p14:creationId xmlns:p14="http://schemas.microsoft.com/office/powerpoint/2010/main" val="1474325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EE69-7241-4AA7-93D7-DA07C0039127}"/>
              </a:ext>
            </a:extLst>
          </p:cNvPr>
          <p:cNvSpPr>
            <a:spLocks noGrp="1"/>
          </p:cNvSpPr>
          <p:nvPr>
            <p:ph type="title"/>
          </p:nvPr>
        </p:nvSpPr>
        <p:spPr/>
        <p:txBody>
          <a:bodyPr/>
          <a:lstStyle/>
          <a:p>
            <a:r>
              <a:rPr lang="en-US" dirty="0"/>
              <a:t>Testing ADC data to Asterix </a:t>
            </a:r>
          </a:p>
        </p:txBody>
      </p:sp>
      <p:graphicFrame>
        <p:nvGraphicFramePr>
          <p:cNvPr id="5" name="Content Placeholder 4">
            <a:extLst>
              <a:ext uri="{FF2B5EF4-FFF2-40B4-BE49-F238E27FC236}">
                <a16:creationId xmlns:a16="http://schemas.microsoft.com/office/drawing/2014/main" id="{7DFE840A-91C9-4D8B-853E-8B1BEA626F77}"/>
              </a:ext>
            </a:extLst>
          </p:cNvPr>
          <p:cNvGraphicFramePr>
            <a:graphicFrameLocks noGrp="1"/>
          </p:cNvGraphicFramePr>
          <p:nvPr>
            <p:ph idx="1"/>
            <p:extLst>
              <p:ext uri="{D42A27DB-BD31-4B8C-83A1-F6EECF244321}">
                <p14:modId xmlns:p14="http://schemas.microsoft.com/office/powerpoint/2010/main" val="1789872313"/>
              </p:ext>
            </p:extLst>
          </p:nvPr>
        </p:nvGraphicFramePr>
        <p:xfrm>
          <a:off x="333375" y="785813"/>
          <a:ext cx="8467717" cy="3337560"/>
        </p:xfrm>
        <a:graphic>
          <a:graphicData uri="http://schemas.openxmlformats.org/drawingml/2006/table">
            <a:tbl>
              <a:tblPr firstRow="1" bandRow="1">
                <a:tableStyleId>{5C22544A-7EE6-4342-B048-85BDC9FD1C3A}</a:tableStyleId>
              </a:tblPr>
              <a:tblGrid>
                <a:gridCol w="498101">
                  <a:extLst>
                    <a:ext uri="{9D8B030D-6E8A-4147-A177-3AD203B41FA5}">
                      <a16:colId xmlns:a16="http://schemas.microsoft.com/office/drawing/2014/main" val="1166891157"/>
                    </a:ext>
                  </a:extLst>
                </a:gridCol>
                <a:gridCol w="498101">
                  <a:extLst>
                    <a:ext uri="{9D8B030D-6E8A-4147-A177-3AD203B41FA5}">
                      <a16:colId xmlns:a16="http://schemas.microsoft.com/office/drawing/2014/main" val="2793621663"/>
                    </a:ext>
                  </a:extLst>
                </a:gridCol>
                <a:gridCol w="498101">
                  <a:extLst>
                    <a:ext uri="{9D8B030D-6E8A-4147-A177-3AD203B41FA5}">
                      <a16:colId xmlns:a16="http://schemas.microsoft.com/office/drawing/2014/main" val="1154220840"/>
                    </a:ext>
                  </a:extLst>
                </a:gridCol>
                <a:gridCol w="498101">
                  <a:extLst>
                    <a:ext uri="{9D8B030D-6E8A-4147-A177-3AD203B41FA5}">
                      <a16:colId xmlns:a16="http://schemas.microsoft.com/office/drawing/2014/main" val="1883373469"/>
                    </a:ext>
                  </a:extLst>
                </a:gridCol>
                <a:gridCol w="498101">
                  <a:extLst>
                    <a:ext uri="{9D8B030D-6E8A-4147-A177-3AD203B41FA5}">
                      <a16:colId xmlns:a16="http://schemas.microsoft.com/office/drawing/2014/main" val="4262163901"/>
                    </a:ext>
                  </a:extLst>
                </a:gridCol>
                <a:gridCol w="498101">
                  <a:extLst>
                    <a:ext uri="{9D8B030D-6E8A-4147-A177-3AD203B41FA5}">
                      <a16:colId xmlns:a16="http://schemas.microsoft.com/office/drawing/2014/main" val="124108073"/>
                    </a:ext>
                  </a:extLst>
                </a:gridCol>
                <a:gridCol w="498101">
                  <a:extLst>
                    <a:ext uri="{9D8B030D-6E8A-4147-A177-3AD203B41FA5}">
                      <a16:colId xmlns:a16="http://schemas.microsoft.com/office/drawing/2014/main" val="82383777"/>
                    </a:ext>
                  </a:extLst>
                </a:gridCol>
                <a:gridCol w="498101">
                  <a:extLst>
                    <a:ext uri="{9D8B030D-6E8A-4147-A177-3AD203B41FA5}">
                      <a16:colId xmlns:a16="http://schemas.microsoft.com/office/drawing/2014/main" val="3886852602"/>
                    </a:ext>
                  </a:extLst>
                </a:gridCol>
                <a:gridCol w="498101">
                  <a:extLst>
                    <a:ext uri="{9D8B030D-6E8A-4147-A177-3AD203B41FA5}">
                      <a16:colId xmlns:a16="http://schemas.microsoft.com/office/drawing/2014/main" val="3918588438"/>
                    </a:ext>
                  </a:extLst>
                </a:gridCol>
                <a:gridCol w="498101">
                  <a:extLst>
                    <a:ext uri="{9D8B030D-6E8A-4147-A177-3AD203B41FA5}">
                      <a16:colId xmlns:a16="http://schemas.microsoft.com/office/drawing/2014/main" val="2612515853"/>
                    </a:ext>
                  </a:extLst>
                </a:gridCol>
                <a:gridCol w="498101">
                  <a:extLst>
                    <a:ext uri="{9D8B030D-6E8A-4147-A177-3AD203B41FA5}">
                      <a16:colId xmlns:a16="http://schemas.microsoft.com/office/drawing/2014/main" val="1475077655"/>
                    </a:ext>
                  </a:extLst>
                </a:gridCol>
                <a:gridCol w="498101">
                  <a:extLst>
                    <a:ext uri="{9D8B030D-6E8A-4147-A177-3AD203B41FA5}">
                      <a16:colId xmlns:a16="http://schemas.microsoft.com/office/drawing/2014/main" val="676373814"/>
                    </a:ext>
                  </a:extLst>
                </a:gridCol>
                <a:gridCol w="498101">
                  <a:extLst>
                    <a:ext uri="{9D8B030D-6E8A-4147-A177-3AD203B41FA5}">
                      <a16:colId xmlns:a16="http://schemas.microsoft.com/office/drawing/2014/main" val="3067597391"/>
                    </a:ext>
                  </a:extLst>
                </a:gridCol>
                <a:gridCol w="498101">
                  <a:extLst>
                    <a:ext uri="{9D8B030D-6E8A-4147-A177-3AD203B41FA5}">
                      <a16:colId xmlns:a16="http://schemas.microsoft.com/office/drawing/2014/main" val="1431641279"/>
                    </a:ext>
                  </a:extLst>
                </a:gridCol>
                <a:gridCol w="498101">
                  <a:extLst>
                    <a:ext uri="{9D8B030D-6E8A-4147-A177-3AD203B41FA5}">
                      <a16:colId xmlns:a16="http://schemas.microsoft.com/office/drawing/2014/main" val="1964236806"/>
                    </a:ext>
                  </a:extLst>
                </a:gridCol>
                <a:gridCol w="498101">
                  <a:extLst>
                    <a:ext uri="{9D8B030D-6E8A-4147-A177-3AD203B41FA5}">
                      <a16:colId xmlns:a16="http://schemas.microsoft.com/office/drawing/2014/main" val="3360517320"/>
                    </a:ext>
                  </a:extLst>
                </a:gridCol>
                <a:gridCol w="498101">
                  <a:extLst>
                    <a:ext uri="{9D8B030D-6E8A-4147-A177-3AD203B41FA5}">
                      <a16:colId xmlns:a16="http://schemas.microsoft.com/office/drawing/2014/main" val="3987309196"/>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95515653"/>
                  </a:ext>
                </a:extLst>
              </a:tr>
              <a:tr h="370840">
                <a:tc>
                  <a:txBody>
                    <a:bodyPr/>
                    <a:lstStyle/>
                    <a:p>
                      <a:pPr algn="r" fontAlgn="b"/>
                      <a:r>
                        <a:rPr lang="en-US" sz="1100" b="0" i="0" u="none" strike="noStrike" dirty="0">
                          <a:solidFill>
                            <a:srgbClr val="000000"/>
                          </a:solidFill>
                          <a:effectLst/>
                          <a:latin typeface="Calibri" panose="020F0502020204030204" pitchFamily="34" charset="0"/>
                        </a:rPr>
                        <a:t>43747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36359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58254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2019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36359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58254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14367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36408</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AAE3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8E07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E38E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07E3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8E07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E38E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381F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8E38</a:t>
                      </a:r>
                    </a:p>
                  </a:txBody>
                  <a:tcPr marL="6350" marR="6350" marT="6350" marB="0" anchor="b"/>
                </a:tc>
                <a:extLst>
                  <a:ext uri="{0D108BD9-81ED-4DB2-BD59-A6C34878D82A}">
                    <a16:rowId xmlns:a16="http://schemas.microsoft.com/office/drawing/2014/main" val="2873732648"/>
                  </a:ext>
                </a:extLst>
              </a:tr>
              <a:tr h="370840">
                <a:tc>
                  <a:txBody>
                    <a:bodyPr/>
                    <a:lstStyle/>
                    <a:p>
                      <a:pPr algn="r" fontAlgn="b"/>
                      <a:r>
                        <a:rPr lang="en-US" sz="1100" b="0" i="0" u="none" strike="noStrike">
                          <a:solidFill>
                            <a:srgbClr val="000000"/>
                          </a:solidFill>
                          <a:effectLst/>
                          <a:latin typeface="Calibri" panose="020F0502020204030204" pitchFamily="34" charset="0"/>
                        </a:rPr>
                        <a:t>43744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32312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58254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14367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36408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58241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63715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36408</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AAE0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7E38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E38E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381F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8E38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E381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F8E3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8E38</a:t>
                      </a:r>
                    </a:p>
                  </a:txBody>
                  <a:tcPr marL="6350" marR="6350" marT="6350" marB="0" anchor="b"/>
                </a:tc>
                <a:extLst>
                  <a:ext uri="{0D108BD9-81ED-4DB2-BD59-A6C34878D82A}">
                    <a16:rowId xmlns:a16="http://schemas.microsoft.com/office/drawing/2014/main" val="211649897"/>
                  </a:ext>
                </a:extLst>
              </a:tr>
              <a:tr h="370840">
                <a:tc>
                  <a:txBody>
                    <a:bodyPr/>
                    <a:lstStyle/>
                    <a:p>
                      <a:pPr algn="r" fontAlgn="b"/>
                      <a:r>
                        <a:rPr lang="en-US" sz="1100" b="0" i="0" u="none" strike="noStrike">
                          <a:solidFill>
                            <a:srgbClr val="000000"/>
                          </a:solidFill>
                          <a:effectLst/>
                          <a:latin typeface="Calibri" panose="020F0502020204030204" pitchFamily="34" charset="0"/>
                        </a:rPr>
                        <a:t>43747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36408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1009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50972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29127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7281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50972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4039</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AAE3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8E38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03F1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C71C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71C7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1C71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C71C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0FC7</a:t>
                      </a:r>
                    </a:p>
                  </a:txBody>
                  <a:tcPr marL="6350" marR="6350" marT="6350" marB="0" anchor="b"/>
                </a:tc>
                <a:extLst>
                  <a:ext uri="{0D108BD9-81ED-4DB2-BD59-A6C34878D82A}">
                    <a16:rowId xmlns:a16="http://schemas.microsoft.com/office/drawing/2014/main" val="2924582565"/>
                  </a:ext>
                </a:extLst>
              </a:tr>
              <a:tr h="370840">
                <a:tc>
                  <a:txBody>
                    <a:bodyPr/>
                    <a:lstStyle/>
                    <a:p>
                      <a:pPr algn="r" fontAlgn="b"/>
                      <a:r>
                        <a:rPr lang="en-US" sz="1100" b="0" i="0" u="none" strike="noStrike">
                          <a:solidFill>
                            <a:srgbClr val="000000"/>
                          </a:solidFill>
                          <a:effectLst/>
                          <a:latin typeface="Calibri" panose="020F0502020204030204" pitchFamily="34" charset="0"/>
                        </a:rPr>
                        <a:t>43744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28735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8065</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49404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32263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1009</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63516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28728</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AAE0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703F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1F81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C0FC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7E07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03F1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F81C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7038</a:t>
                      </a:r>
                    </a:p>
                  </a:txBody>
                  <a:tcPr marL="6350" marR="6350" marT="6350" marB="0" anchor="b"/>
                </a:tc>
                <a:extLst>
                  <a:ext uri="{0D108BD9-81ED-4DB2-BD59-A6C34878D82A}">
                    <a16:rowId xmlns:a16="http://schemas.microsoft.com/office/drawing/2014/main" val="1516335360"/>
                  </a:ext>
                </a:extLst>
              </a:tr>
              <a:tr h="370840">
                <a:tc>
                  <a:txBody>
                    <a:bodyPr/>
                    <a:lstStyle/>
                    <a:p>
                      <a:pPr algn="r" fontAlgn="b"/>
                      <a:r>
                        <a:rPr lang="en-US" sz="1100" b="0" i="0" u="none" strike="noStrike">
                          <a:solidFill>
                            <a:srgbClr val="000000"/>
                          </a:solidFill>
                          <a:effectLst/>
                          <a:latin typeface="Calibri" panose="020F0502020204030204" pitchFamily="34" charset="0"/>
                        </a:rPr>
                        <a:t>43747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36408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58254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16131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36408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58254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14563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61496</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AAE3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8E38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E38E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3F03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8E38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E38E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38E3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F038</a:t>
                      </a:r>
                    </a:p>
                  </a:txBody>
                  <a:tcPr marL="6350" marR="6350" marT="6350" marB="0" anchor="b"/>
                </a:tc>
                <a:extLst>
                  <a:ext uri="{0D108BD9-81ED-4DB2-BD59-A6C34878D82A}">
                    <a16:rowId xmlns:a16="http://schemas.microsoft.com/office/drawing/2014/main" val="3441010087"/>
                  </a:ext>
                </a:extLst>
              </a:tr>
              <a:tr h="370840">
                <a:tc>
                  <a:txBody>
                    <a:bodyPr/>
                    <a:lstStyle/>
                    <a:p>
                      <a:pPr algn="r" fontAlgn="b"/>
                      <a:r>
                        <a:rPr lang="en-US" sz="1100" b="0" i="0" u="none" strike="noStrike">
                          <a:solidFill>
                            <a:srgbClr val="000000"/>
                          </a:solidFill>
                          <a:effectLst/>
                          <a:latin typeface="Calibri" panose="020F0502020204030204" pitchFamily="34" charset="0"/>
                        </a:rPr>
                        <a:t>43747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36408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64526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14563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36800</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58353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63516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29176</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AAE3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8E38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FC0E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38E3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8FC0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E3F1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F81C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71F8</a:t>
                      </a:r>
                    </a:p>
                  </a:txBody>
                  <a:tcPr marL="6350" marR="6350" marT="6350" marB="0" anchor="b"/>
                </a:tc>
                <a:extLst>
                  <a:ext uri="{0D108BD9-81ED-4DB2-BD59-A6C34878D82A}">
                    <a16:rowId xmlns:a16="http://schemas.microsoft.com/office/drawing/2014/main" val="2289073613"/>
                  </a:ext>
                </a:extLst>
              </a:tr>
              <a:tr h="370840">
                <a:tc>
                  <a:txBody>
                    <a:bodyPr/>
                    <a:lstStyle/>
                    <a:p>
                      <a:pPr algn="r" fontAlgn="b"/>
                      <a:r>
                        <a:rPr lang="en-US" sz="1100" b="0" i="0" u="none" strike="noStrike">
                          <a:solidFill>
                            <a:srgbClr val="000000"/>
                          </a:solidFill>
                          <a:effectLst/>
                          <a:latin typeface="Calibri" panose="020F0502020204030204" pitchFamily="34" charset="0"/>
                        </a:rPr>
                        <a:t>43548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29127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57457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51168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29127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57457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51168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29176</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AA1C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71C7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E071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C7E0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71C7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E071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C7E0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71F8</a:t>
                      </a:r>
                    </a:p>
                  </a:txBody>
                  <a:tcPr marL="6350" marR="6350" marT="6350" marB="0" anchor="b"/>
                </a:tc>
                <a:extLst>
                  <a:ext uri="{0D108BD9-81ED-4DB2-BD59-A6C34878D82A}">
                    <a16:rowId xmlns:a16="http://schemas.microsoft.com/office/drawing/2014/main" val="4012816938"/>
                  </a:ext>
                </a:extLst>
              </a:tr>
              <a:tr h="370840">
                <a:tc>
                  <a:txBody>
                    <a:bodyPr/>
                    <a:lstStyle/>
                    <a:p>
                      <a:pPr algn="r" fontAlgn="b"/>
                      <a:r>
                        <a:rPr lang="en-US" sz="1100" b="0" i="0" u="none" strike="noStrike">
                          <a:solidFill>
                            <a:srgbClr val="000000"/>
                          </a:solidFill>
                          <a:effectLst/>
                          <a:latin typeface="Calibri" panose="020F0502020204030204" pitchFamily="34" charset="0"/>
                        </a:rPr>
                        <a:t>43548</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29176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7294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29127</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58241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50972</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32312</a:t>
                      </a: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AA1C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71F8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1C7E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07E0</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71C7</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E381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C71C</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7E38</a:t>
                      </a:r>
                    </a:p>
                  </a:txBody>
                  <a:tcPr marL="6350" marR="6350" marT="6350" marB="0" anchor="b"/>
                </a:tc>
                <a:extLst>
                  <a:ext uri="{0D108BD9-81ED-4DB2-BD59-A6C34878D82A}">
                    <a16:rowId xmlns:a16="http://schemas.microsoft.com/office/drawing/2014/main" val="1773308734"/>
                  </a:ext>
                </a:extLst>
              </a:tr>
            </a:tbl>
          </a:graphicData>
        </a:graphic>
      </p:graphicFrame>
      <p:sp>
        <p:nvSpPr>
          <p:cNvPr id="4" name="Slide Number Placeholder 3">
            <a:extLst>
              <a:ext uri="{FF2B5EF4-FFF2-40B4-BE49-F238E27FC236}">
                <a16:creationId xmlns:a16="http://schemas.microsoft.com/office/drawing/2014/main" id="{A09BCA4F-DEB5-49AF-B2EC-F4F240101401}"/>
              </a:ext>
            </a:extLst>
          </p:cNvPr>
          <p:cNvSpPr>
            <a:spLocks noGrp="1"/>
          </p:cNvSpPr>
          <p:nvPr>
            <p:ph type="sldNum" sz="quarter" idx="10"/>
          </p:nvPr>
        </p:nvSpPr>
        <p:spPr/>
        <p:txBody>
          <a:bodyPr/>
          <a:lstStyle/>
          <a:p>
            <a:pPr>
              <a:defRPr/>
            </a:pPr>
            <a:fld id="{2B97888F-6AF7-4263-B69D-592D8C33BAC7}" type="slidenum">
              <a:rPr lang="en-US" smtClean="0"/>
              <a:pPr>
                <a:defRPr/>
              </a:pPr>
              <a:t>52</a:t>
            </a:fld>
            <a:endParaRPr lang="en-US"/>
          </a:p>
        </p:txBody>
      </p:sp>
    </p:spTree>
    <p:extLst>
      <p:ext uri="{BB962C8B-B14F-4D97-AF65-F5344CB8AC3E}">
        <p14:creationId xmlns:p14="http://schemas.microsoft.com/office/powerpoint/2010/main" val="2595323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10F9-A704-4CA1-A697-B18343CCD20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D6B3FD9-DE37-4938-9E37-7DA58F002304}"/>
              </a:ext>
            </a:extLst>
          </p:cNvPr>
          <p:cNvSpPr>
            <a:spLocks noGrp="1"/>
          </p:cNvSpPr>
          <p:nvPr>
            <p:ph idx="1"/>
          </p:nvPr>
        </p:nvSpPr>
        <p:spPr/>
        <p:txBody>
          <a:bodyPr/>
          <a:lstStyle/>
          <a:p>
            <a:r>
              <a:rPr lang="en-US" dirty="0"/>
              <a:t>N </a:t>
            </a:r>
          </a:p>
          <a:p>
            <a:endParaRPr lang="en-US" dirty="0"/>
          </a:p>
        </p:txBody>
      </p:sp>
      <p:sp>
        <p:nvSpPr>
          <p:cNvPr id="4" name="Slide Number Placeholder 3">
            <a:extLst>
              <a:ext uri="{FF2B5EF4-FFF2-40B4-BE49-F238E27FC236}">
                <a16:creationId xmlns:a16="http://schemas.microsoft.com/office/drawing/2014/main" id="{3C0EB359-E5A8-44BC-935C-1EC5718FE708}"/>
              </a:ext>
            </a:extLst>
          </p:cNvPr>
          <p:cNvSpPr>
            <a:spLocks noGrp="1"/>
          </p:cNvSpPr>
          <p:nvPr>
            <p:ph type="sldNum" sz="quarter" idx="10"/>
          </p:nvPr>
        </p:nvSpPr>
        <p:spPr/>
        <p:txBody>
          <a:bodyPr/>
          <a:lstStyle/>
          <a:p>
            <a:pPr>
              <a:defRPr/>
            </a:pPr>
            <a:fld id="{2B97888F-6AF7-4263-B69D-592D8C33BAC7}" type="slidenum">
              <a:rPr lang="en-US" smtClean="0"/>
              <a:pPr>
                <a:defRPr/>
              </a:pPr>
              <a:t>53</a:t>
            </a:fld>
            <a:endParaRPr lang="en-US"/>
          </a:p>
        </p:txBody>
      </p:sp>
    </p:spTree>
    <p:extLst>
      <p:ext uri="{BB962C8B-B14F-4D97-AF65-F5344CB8AC3E}">
        <p14:creationId xmlns:p14="http://schemas.microsoft.com/office/powerpoint/2010/main" val="3330630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854B-CD64-40D9-966E-74B1FBF4FBA8}"/>
              </a:ext>
            </a:extLst>
          </p:cNvPr>
          <p:cNvSpPr>
            <a:spLocks noGrp="1"/>
          </p:cNvSpPr>
          <p:nvPr>
            <p:ph type="title"/>
          </p:nvPr>
        </p:nvSpPr>
        <p:spPr>
          <a:xfrm>
            <a:off x="3330464" y="2148615"/>
            <a:ext cx="2483071" cy="610791"/>
          </a:xfrm>
        </p:spPr>
        <p:txBody>
          <a:bodyPr/>
          <a:lstStyle/>
          <a:p>
            <a:r>
              <a:rPr lang="en-US" dirty="0"/>
              <a:t>Thank you</a:t>
            </a:r>
          </a:p>
        </p:txBody>
      </p:sp>
      <p:sp>
        <p:nvSpPr>
          <p:cNvPr id="4" name="Slide Number Placeholder 3">
            <a:extLst>
              <a:ext uri="{FF2B5EF4-FFF2-40B4-BE49-F238E27FC236}">
                <a16:creationId xmlns:a16="http://schemas.microsoft.com/office/drawing/2014/main" id="{0679EDC3-8AD3-41A3-87CC-881F2FF9D256}"/>
              </a:ext>
            </a:extLst>
          </p:cNvPr>
          <p:cNvSpPr>
            <a:spLocks noGrp="1"/>
          </p:cNvSpPr>
          <p:nvPr>
            <p:ph type="sldNum" sz="quarter" idx="10"/>
          </p:nvPr>
        </p:nvSpPr>
        <p:spPr/>
        <p:txBody>
          <a:bodyPr/>
          <a:lstStyle/>
          <a:p>
            <a:pPr>
              <a:defRPr/>
            </a:pPr>
            <a:fld id="{2B97888F-6AF7-4263-B69D-592D8C33BAC7}" type="slidenum">
              <a:rPr lang="en-US" smtClean="0"/>
              <a:pPr>
                <a:defRPr/>
              </a:pPr>
              <a:t>54</a:t>
            </a:fld>
            <a:endParaRPr lang="en-US"/>
          </a:p>
        </p:txBody>
      </p:sp>
    </p:spTree>
    <p:extLst>
      <p:ext uri="{BB962C8B-B14F-4D97-AF65-F5344CB8AC3E}">
        <p14:creationId xmlns:p14="http://schemas.microsoft.com/office/powerpoint/2010/main" val="164206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7F34-8D74-BD9A-D12C-A8DC3A5A2B7F}"/>
              </a:ext>
            </a:extLst>
          </p:cNvPr>
          <p:cNvSpPr>
            <a:spLocks noGrp="1"/>
          </p:cNvSpPr>
          <p:nvPr>
            <p:ph type="title"/>
          </p:nvPr>
        </p:nvSpPr>
        <p:spPr>
          <a:xfrm>
            <a:off x="231775" y="107163"/>
            <a:ext cx="8458200" cy="610791"/>
          </a:xfrm>
        </p:spPr>
        <p:txBody>
          <a:bodyPr wrap="square" anchor="ctr">
            <a:normAutofit/>
          </a:bodyPr>
          <a:lstStyle/>
          <a:p>
            <a:r>
              <a:rPr lang="en-US" dirty="0"/>
              <a:t>Asterix output and observations</a:t>
            </a:r>
          </a:p>
        </p:txBody>
      </p:sp>
      <p:sp>
        <p:nvSpPr>
          <p:cNvPr id="3" name="Content Placeholder 2">
            <a:extLst>
              <a:ext uri="{FF2B5EF4-FFF2-40B4-BE49-F238E27FC236}">
                <a16:creationId xmlns:a16="http://schemas.microsoft.com/office/drawing/2014/main" id="{51B76B0C-50C7-BED0-C971-9502530938B6}"/>
              </a:ext>
            </a:extLst>
          </p:cNvPr>
          <p:cNvSpPr>
            <a:spLocks noGrp="1"/>
          </p:cNvSpPr>
          <p:nvPr>
            <p:ph sz="half" idx="2"/>
          </p:nvPr>
        </p:nvSpPr>
        <p:spPr>
          <a:xfrm>
            <a:off x="4643438" y="889398"/>
            <a:ext cx="4157662" cy="3519488"/>
          </a:xfrm>
        </p:spPr>
        <p:txBody>
          <a:bodyPr wrap="square" anchor="t">
            <a:normAutofit/>
          </a:bodyPr>
          <a:lstStyle/>
          <a:p>
            <a:pPr>
              <a:lnSpc>
                <a:spcPct val="90000"/>
              </a:lnSpc>
            </a:pPr>
            <a:r>
              <a:rPr lang="en-US" sz="1400"/>
              <a:t>In the extracted excel file we observed that there is a loss of a 16 bit packet data in the </a:t>
            </a:r>
            <a:r>
              <a:rPr lang="en-US" sz="1400" err="1"/>
              <a:t>asterix</a:t>
            </a:r>
            <a:r>
              <a:rPr lang="en-US" sz="1400"/>
              <a:t> because of the arevo2p0 code. We need to deal with it and </a:t>
            </a:r>
          </a:p>
          <a:p>
            <a:pPr>
              <a:lnSpc>
                <a:spcPct val="90000"/>
              </a:lnSpc>
            </a:pPr>
            <a:endParaRPr lang="en-US" sz="1400"/>
          </a:p>
          <a:p>
            <a:pPr>
              <a:lnSpc>
                <a:spcPct val="90000"/>
              </a:lnSpc>
            </a:pPr>
            <a:endParaRPr lang="en-US" sz="1400"/>
          </a:p>
          <a:p>
            <a:pPr>
              <a:lnSpc>
                <a:spcPct val="90000"/>
              </a:lnSpc>
            </a:pPr>
            <a:endParaRPr lang="en-US" sz="1400"/>
          </a:p>
          <a:p>
            <a:pPr>
              <a:lnSpc>
                <a:spcPct val="90000"/>
              </a:lnSpc>
            </a:pPr>
            <a:endParaRPr lang="en-US" sz="1400"/>
          </a:p>
          <a:p>
            <a:pPr>
              <a:lnSpc>
                <a:spcPct val="90000"/>
              </a:lnSpc>
            </a:pPr>
            <a:endParaRPr lang="en-US" sz="1400"/>
          </a:p>
          <a:p>
            <a:pPr>
              <a:lnSpc>
                <a:spcPct val="90000"/>
              </a:lnSpc>
            </a:pPr>
            <a:endParaRPr lang="en-US" sz="1400"/>
          </a:p>
          <a:p>
            <a:pPr>
              <a:lnSpc>
                <a:spcPct val="90000"/>
              </a:lnSpc>
            </a:pPr>
            <a:r>
              <a:rPr lang="en-US" sz="1400"/>
              <a:t>In the above picture is when the test pattern is written into DDR memory, we can observe that first packet of 0 is missing.</a:t>
            </a:r>
          </a:p>
        </p:txBody>
      </p:sp>
      <p:sp>
        <p:nvSpPr>
          <p:cNvPr id="4" name="Slide Number Placeholder 3">
            <a:extLst>
              <a:ext uri="{FF2B5EF4-FFF2-40B4-BE49-F238E27FC236}">
                <a16:creationId xmlns:a16="http://schemas.microsoft.com/office/drawing/2014/main" id="{F57CED23-BB47-CF71-A7F6-AD59F48DFBB8}"/>
              </a:ext>
            </a:extLst>
          </p:cNvPr>
          <p:cNvSpPr>
            <a:spLocks noGrp="1"/>
          </p:cNvSpPr>
          <p:nvPr>
            <p:ph type="sldNum" sz="quarter" idx="10"/>
          </p:nvPr>
        </p:nvSpPr>
        <p:spPr>
          <a:xfrm>
            <a:off x="6667503" y="4442792"/>
            <a:ext cx="2133600" cy="154782"/>
          </a:xfrm>
        </p:spPr>
        <p:txBody>
          <a:bodyPr wrap="square" anchor="t">
            <a:normAutofit/>
          </a:bodyPr>
          <a:lstStyle/>
          <a:p>
            <a:pPr>
              <a:lnSpc>
                <a:spcPct val="90000"/>
              </a:lnSpc>
              <a:spcAft>
                <a:spcPts val="600"/>
              </a:spcAft>
              <a:defRPr/>
            </a:pPr>
            <a:fld id="{2B97888F-6AF7-4263-B69D-592D8C33BAC7}" type="slidenum">
              <a:rPr lang="en-US" sz="500" smtClean="0"/>
              <a:pPr>
                <a:lnSpc>
                  <a:spcPct val="90000"/>
                </a:lnSpc>
                <a:spcAft>
                  <a:spcPts val="600"/>
                </a:spcAft>
                <a:defRPr/>
              </a:pPr>
              <a:t>6</a:t>
            </a:fld>
            <a:endParaRPr lang="en-US" sz="500"/>
          </a:p>
        </p:txBody>
      </p:sp>
      <p:graphicFrame>
        <p:nvGraphicFramePr>
          <p:cNvPr id="5" name="Table 4">
            <a:extLst>
              <a:ext uri="{FF2B5EF4-FFF2-40B4-BE49-F238E27FC236}">
                <a16:creationId xmlns:a16="http://schemas.microsoft.com/office/drawing/2014/main" id="{F57F51D1-8666-44CD-B753-B8BE3983A2D9}"/>
              </a:ext>
            </a:extLst>
          </p:cNvPr>
          <p:cNvGraphicFramePr>
            <a:graphicFrameLocks noGrp="1"/>
          </p:cNvGraphicFramePr>
          <p:nvPr>
            <p:extLst>
              <p:ext uri="{D42A27DB-BD31-4B8C-83A1-F6EECF244321}">
                <p14:modId xmlns:p14="http://schemas.microsoft.com/office/powerpoint/2010/main" val="3053396962"/>
              </p:ext>
            </p:extLst>
          </p:nvPr>
        </p:nvGraphicFramePr>
        <p:xfrm>
          <a:off x="333375" y="2114603"/>
          <a:ext cx="4157664" cy="1069080"/>
        </p:xfrm>
        <a:graphic>
          <a:graphicData uri="http://schemas.openxmlformats.org/drawingml/2006/table">
            <a:tbl>
              <a:tblPr firstRow="1" bandRow="1">
                <a:tableStyleId>{5C22544A-7EE6-4342-B048-85BDC9FD1C3A}</a:tableStyleId>
              </a:tblPr>
              <a:tblGrid>
                <a:gridCol w="332394">
                  <a:extLst>
                    <a:ext uri="{9D8B030D-6E8A-4147-A177-3AD203B41FA5}">
                      <a16:colId xmlns:a16="http://schemas.microsoft.com/office/drawing/2014/main" val="663120503"/>
                    </a:ext>
                  </a:extLst>
                </a:gridCol>
                <a:gridCol w="187314">
                  <a:extLst>
                    <a:ext uri="{9D8B030D-6E8A-4147-A177-3AD203B41FA5}">
                      <a16:colId xmlns:a16="http://schemas.microsoft.com/office/drawing/2014/main" val="1623560401"/>
                    </a:ext>
                  </a:extLst>
                </a:gridCol>
                <a:gridCol w="332394">
                  <a:extLst>
                    <a:ext uri="{9D8B030D-6E8A-4147-A177-3AD203B41FA5}">
                      <a16:colId xmlns:a16="http://schemas.microsoft.com/office/drawing/2014/main" val="350606734"/>
                    </a:ext>
                  </a:extLst>
                </a:gridCol>
                <a:gridCol w="187314">
                  <a:extLst>
                    <a:ext uri="{9D8B030D-6E8A-4147-A177-3AD203B41FA5}">
                      <a16:colId xmlns:a16="http://schemas.microsoft.com/office/drawing/2014/main" val="285353829"/>
                    </a:ext>
                  </a:extLst>
                </a:gridCol>
                <a:gridCol w="332394">
                  <a:extLst>
                    <a:ext uri="{9D8B030D-6E8A-4147-A177-3AD203B41FA5}">
                      <a16:colId xmlns:a16="http://schemas.microsoft.com/office/drawing/2014/main" val="3813426255"/>
                    </a:ext>
                  </a:extLst>
                </a:gridCol>
                <a:gridCol w="187314">
                  <a:extLst>
                    <a:ext uri="{9D8B030D-6E8A-4147-A177-3AD203B41FA5}">
                      <a16:colId xmlns:a16="http://schemas.microsoft.com/office/drawing/2014/main" val="2102999512"/>
                    </a:ext>
                  </a:extLst>
                </a:gridCol>
                <a:gridCol w="332394">
                  <a:extLst>
                    <a:ext uri="{9D8B030D-6E8A-4147-A177-3AD203B41FA5}">
                      <a16:colId xmlns:a16="http://schemas.microsoft.com/office/drawing/2014/main" val="3895599179"/>
                    </a:ext>
                  </a:extLst>
                </a:gridCol>
                <a:gridCol w="187314">
                  <a:extLst>
                    <a:ext uri="{9D8B030D-6E8A-4147-A177-3AD203B41FA5}">
                      <a16:colId xmlns:a16="http://schemas.microsoft.com/office/drawing/2014/main" val="243269920"/>
                    </a:ext>
                  </a:extLst>
                </a:gridCol>
                <a:gridCol w="332394">
                  <a:extLst>
                    <a:ext uri="{9D8B030D-6E8A-4147-A177-3AD203B41FA5}">
                      <a16:colId xmlns:a16="http://schemas.microsoft.com/office/drawing/2014/main" val="3003834843"/>
                    </a:ext>
                  </a:extLst>
                </a:gridCol>
                <a:gridCol w="187314">
                  <a:extLst>
                    <a:ext uri="{9D8B030D-6E8A-4147-A177-3AD203B41FA5}">
                      <a16:colId xmlns:a16="http://schemas.microsoft.com/office/drawing/2014/main" val="4092840096"/>
                    </a:ext>
                  </a:extLst>
                </a:gridCol>
                <a:gridCol w="332394">
                  <a:extLst>
                    <a:ext uri="{9D8B030D-6E8A-4147-A177-3AD203B41FA5}">
                      <a16:colId xmlns:a16="http://schemas.microsoft.com/office/drawing/2014/main" val="4192110344"/>
                    </a:ext>
                  </a:extLst>
                </a:gridCol>
                <a:gridCol w="187314">
                  <a:extLst>
                    <a:ext uri="{9D8B030D-6E8A-4147-A177-3AD203B41FA5}">
                      <a16:colId xmlns:a16="http://schemas.microsoft.com/office/drawing/2014/main" val="764162966"/>
                    </a:ext>
                  </a:extLst>
                </a:gridCol>
                <a:gridCol w="332394">
                  <a:extLst>
                    <a:ext uri="{9D8B030D-6E8A-4147-A177-3AD203B41FA5}">
                      <a16:colId xmlns:a16="http://schemas.microsoft.com/office/drawing/2014/main" val="1540745087"/>
                    </a:ext>
                  </a:extLst>
                </a:gridCol>
                <a:gridCol w="187314">
                  <a:extLst>
                    <a:ext uri="{9D8B030D-6E8A-4147-A177-3AD203B41FA5}">
                      <a16:colId xmlns:a16="http://schemas.microsoft.com/office/drawing/2014/main" val="1604531194"/>
                    </a:ext>
                  </a:extLst>
                </a:gridCol>
                <a:gridCol w="332394">
                  <a:extLst>
                    <a:ext uri="{9D8B030D-6E8A-4147-A177-3AD203B41FA5}">
                      <a16:colId xmlns:a16="http://schemas.microsoft.com/office/drawing/2014/main" val="3823003765"/>
                    </a:ext>
                  </a:extLst>
                </a:gridCol>
                <a:gridCol w="187314">
                  <a:extLst>
                    <a:ext uri="{9D8B030D-6E8A-4147-A177-3AD203B41FA5}">
                      <a16:colId xmlns:a16="http://schemas.microsoft.com/office/drawing/2014/main" val="667464096"/>
                    </a:ext>
                  </a:extLst>
                </a:gridCol>
              </a:tblGrid>
              <a:tr h="213816">
                <a:tc>
                  <a:txBody>
                    <a:bodyPr/>
                    <a:lstStyle/>
                    <a:p>
                      <a:pPr algn="r" fontAlgn="b"/>
                      <a:r>
                        <a:rPr lang="en-US" sz="1100" b="0" i="0" u="none" strike="noStrike" dirty="0">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extLst>
                  <a:ext uri="{0D108BD9-81ED-4DB2-BD59-A6C34878D82A}">
                    <a16:rowId xmlns:a16="http://schemas.microsoft.com/office/drawing/2014/main" val="61070525"/>
                  </a:ext>
                </a:extLst>
              </a:tr>
              <a:tr h="213816">
                <a:tc>
                  <a:txBody>
                    <a:bodyPr/>
                    <a:lstStyle/>
                    <a:p>
                      <a:pPr algn="r" fontAlgn="b"/>
                      <a:r>
                        <a:rPr lang="en-US" sz="1100" b="0" i="0" u="none" strike="noStrike">
                          <a:solidFill>
                            <a:srgbClr val="000000"/>
                          </a:solidFill>
                          <a:effectLst/>
                          <a:latin typeface="Calibri" panose="020F0502020204030204" pitchFamily="34" charset="0"/>
                        </a:rPr>
                        <a:t>128</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128</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128</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128</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129</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129</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129</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129</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extLst>
                  <a:ext uri="{0D108BD9-81ED-4DB2-BD59-A6C34878D82A}">
                    <a16:rowId xmlns:a16="http://schemas.microsoft.com/office/drawing/2014/main" val="37800732"/>
                  </a:ext>
                </a:extLst>
              </a:tr>
              <a:tr h="213816">
                <a:tc>
                  <a:txBody>
                    <a:bodyPr/>
                    <a:lstStyle/>
                    <a:p>
                      <a:pPr algn="r" fontAlgn="b"/>
                      <a:r>
                        <a:rPr lang="en-US" sz="1100" b="0" i="0" u="none" strike="noStrike">
                          <a:solidFill>
                            <a:srgbClr val="000000"/>
                          </a:solidFill>
                          <a:effectLst/>
                          <a:latin typeface="Calibri" panose="020F0502020204030204" pitchFamily="34" charset="0"/>
                        </a:rPr>
                        <a:t>256</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256</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256</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256</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257</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257</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257</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257</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extLst>
                  <a:ext uri="{0D108BD9-81ED-4DB2-BD59-A6C34878D82A}">
                    <a16:rowId xmlns:a16="http://schemas.microsoft.com/office/drawing/2014/main" val="4140842888"/>
                  </a:ext>
                </a:extLst>
              </a:tr>
              <a:tr h="213816">
                <a:tc>
                  <a:txBody>
                    <a:bodyPr/>
                    <a:lstStyle/>
                    <a:p>
                      <a:pPr algn="r" fontAlgn="b"/>
                      <a:r>
                        <a:rPr lang="en-US" sz="1100" b="0" i="0" u="none" strike="noStrike">
                          <a:solidFill>
                            <a:srgbClr val="000000"/>
                          </a:solidFill>
                          <a:effectLst/>
                          <a:latin typeface="Calibri" panose="020F0502020204030204" pitchFamily="34" charset="0"/>
                        </a:rPr>
                        <a:t>384</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384</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384</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384</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385</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385</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385</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385</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extLst>
                  <a:ext uri="{0D108BD9-81ED-4DB2-BD59-A6C34878D82A}">
                    <a16:rowId xmlns:a16="http://schemas.microsoft.com/office/drawing/2014/main" val="818568911"/>
                  </a:ext>
                </a:extLst>
              </a:tr>
              <a:tr h="213816">
                <a:tc>
                  <a:txBody>
                    <a:bodyPr/>
                    <a:lstStyle/>
                    <a:p>
                      <a:pPr algn="r" fontAlgn="b"/>
                      <a:r>
                        <a:rPr lang="en-US" sz="1100" b="0" i="0" u="none" strike="noStrike">
                          <a:solidFill>
                            <a:srgbClr val="000000"/>
                          </a:solidFill>
                          <a:effectLst/>
                          <a:latin typeface="Calibri" panose="020F0502020204030204" pitchFamily="34" charset="0"/>
                        </a:rPr>
                        <a:t>512</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512</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512</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512</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513</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513</a:t>
                      </a:r>
                    </a:p>
                  </a:txBody>
                  <a:tcPr marL="6448" marR="6448" marT="6448"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513</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6448" marR="6448" marT="6448" marB="0" anchor="b"/>
                </a:tc>
                <a:tc>
                  <a:txBody>
                    <a:bodyPr/>
                    <a:lstStyle/>
                    <a:p>
                      <a:pPr algn="r" fontAlgn="b"/>
                      <a:r>
                        <a:rPr lang="en-US" sz="1100" b="0" i="0" u="none" strike="noStrike">
                          <a:solidFill>
                            <a:srgbClr val="000000"/>
                          </a:solidFill>
                          <a:effectLst/>
                          <a:latin typeface="Calibri" panose="020F0502020204030204" pitchFamily="34" charset="0"/>
                        </a:rPr>
                        <a:t>513</a:t>
                      </a:r>
                    </a:p>
                  </a:txBody>
                  <a:tcPr marL="6448" marR="6448" marT="6448"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6448" marR="6448" marT="6448" marB="0" anchor="b"/>
                </a:tc>
                <a:extLst>
                  <a:ext uri="{0D108BD9-81ED-4DB2-BD59-A6C34878D82A}">
                    <a16:rowId xmlns:a16="http://schemas.microsoft.com/office/drawing/2014/main" val="3849518142"/>
                  </a:ext>
                </a:extLst>
              </a:tr>
            </a:tbl>
          </a:graphicData>
        </a:graphic>
      </p:graphicFrame>
    </p:spTree>
    <p:extLst>
      <p:ext uri="{BB962C8B-B14F-4D97-AF65-F5344CB8AC3E}">
        <p14:creationId xmlns:p14="http://schemas.microsoft.com/office/powerpoint/2010/main" val="269259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7AD478-D2E3-4AB1-880D-3EF9657009B3}"/>
              </a:ext>
            </a:extLst>
          </p:cNvPr>
          <p:cNvSpPr>
            <a:spLocks noGrp="1"/>
          </p:cNvSpPr>
          <p:nvPr>
            <p:ph type="title"/>
          </p:nvPr>
        </p:nvSpPr>
        <p:spPr>
          <a:xfrm>
            <a:off x="231775" y="107163"/>
            <a:ext cx="8458200" cy="610791"/>
          </a:xfrm>
        </p:spPr>
        <p:txBody>
          <a:bodyPr vert="horz" wrap="square" lIns="76179" tIns="38088" rIns="76179" bIns="38088" numCol="1" anchor="ctr" anchorCtr="0" compatLnSpc="1">
            <a:prstTxWarp prst="textNoShape">
              <a:avLst/>
            </a:prstTxWarp>
            <a:normAutofit/>
          </a:bodyPr>
          <a:lstStyle/>
          <a:p>
            <a:r>
              <a:rPr lang="en-US" b="1">
                <a:latin typeface="+mj-lt"/>
                <a:ea typeface="+mj-ea"/>
                <a:cs typeface="+mj-cs"/>
              </a:rPr>
              <a:t>SPI COMMUNICATIN and LINES</a:t>
            </a:r>
          </a:p>
        </p:txBody>
      </p:sp>
      <p:sp>
        <p:nvSpPr>
          <p:cNvPr id="10" name="TextBox 9">
            <a:extLst>
              <a:ext uri="{FF2B5EF4-FFF2-40B4-BE49-F238E27FC236}">
                <a16:creationId xmlns:a16="http://schemas.microsoft.com/office/drawing/2014/main" id="{99FA9EEC-3A68-40CE-FFDC-4F80438DE8AB}"/>
              </a:ext>
            </a:extLst>
          </p:cNvPr>
          <p:cNvSpPr txBox="1"/>
          <p:nvPr/>
        </p:nvSpPr>
        <p:spPr bwMode="auto">
          <a:xfrm>
            <a:off x="333375" y="889398"/>
            <a:ext cx="4157663" cy="3519488"/>
          </a:xfrm>
          <a:prstGeom prst="rect">
            <a:avLst/>
          </a:prstGeom>
          <a:noFill/>
          <a:ln w="9525" algn="ctr">
            <a:noFill/>
            <a:miter lim="800000"/>
            <a:headEnd/>
            <a:tailEnd/>
          </a:ln>
        </p:spPr>
        <p:txBody>
          <a:bodyPr vert="horz" wrap="square" lIns="76179" tIns="38088" rIns="76179" bIns="38088" numCol="1" rtlCol="0" anchor="t" anchorCtr="0" compatLnSpc="1">
            <a:prstTxWarp prst="textNoShape">
              <a:avLst/>
            </a:prstTxWarp>
            <a:normAutofit/>
          </a:bodyPr>
          <a:lstStyle/>
          <a:p>
            <a:pPr marL="285750" indent="-285750" eaLnBrk="0" hangingPunct="0">
              <a:spcAft>
                <a:spcPts val="600"/>
              </a:spcAft>
              <a:buFont typeface="Arial" panose="020B0604020202020204" pitchFamily="34" charset="0"/>
              <a:buChar char="•"/>
            </a:pPr>
            <a:r>
              <a:rPr lang="en-US" sz="1700">
                <a:latin typeface="+mn-lt"/>
              </a:rPr>
              <a:t>As in the above block we are planning a SPI comm lines from Sparrow board to AFE with FIFO interrupts and REG interrupts. </a:t>
            </a:r>
          </a:p>
        </p:txBody>
      </p:sp>
      <p:pic>
        <p:nvPicPr>
          <p:cNvPr id="6" name="Picture 5" descr="A picture containing text, screenshot, diagram, number&#10;&#10;Description automatically generated">
            <a:extLst>
              <a:ext uri="{FF2B5EF4-FFF2-40B4-BE49-F238E27FC236}">
                <a16:creationId xmlns:a16="http://schemas.microsoft.com/office/drawing/2014/main" id="{7A01B4FB-6E42-30EF-80D8-9CF6612FFF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438" y="1583741"/>
            <a:ext cx="4157662" cy="2130801"/>
          </a:xfrm>
          <a:prstGeom prst="rect">
            <a:avLst/>
          </a:prstGeom>
          <a:noFill/>
          <a:ln w="9525" algn="ctr">
            <a:noFill/>
            <a:miter lim="800000"/>
            <a:headEnd/>
            <a:tailEnd/>
          </a:ln>
        </p:spPr>
      </p:pic>
      <p:sp>
        <p:nvSpPr>
          <p:cNvPr id="4" name="Slide Number Placeholder 3">
            <a:extLst>
              <a:ext uri="{FF2B5EF4-FFF2-40B4-BE49-F238E27FC236}">
                <a16:creationId xmlns:a16="http://schemas.microsoft.com/office/drawing/2014/main" id="{FB063650-618E-4FF0-ADC3-E0BD05704759}"/>
              </a:ext>
            </a:extLst>
          </p:cNvPr>
          <p:cNvSpPr>
            <a:spLocks noGrp="1"/>
          </p:cNvSpPr>
          <p:nvPr>
            <p:ph type="sldNum" sz="quarter" idx="10"/>
          </p:nvPr>
        </p:nvSpPr>
        <p:spPr>
          <a:xfrm>
            <a:off x="6667503" y="4442792"/>
            <a:ext cx="2133600" cy="154782"/>
          </a:xfrm>
        </p:spPr>
        <p:txBody>
          <a:bodyPr vert="horz" wrap="square" lIns="76179" tIns="38088" rIns="76179" bIns="38088" numCol="1" anchor="t" anchorCtr="0" compatLnSpc="1">
            <a:prstTxWarp prst="textNoShape">
              <a:avLst/>
            </a:prstTxWarp>
            <a:normAutofit/>
          </a:bodyPr>
          <a:lstStyle/>
          <a:p>
            <a:pPr>
              <a:lnSpc>
                <a:spcPct val="90000"/>
              </a:lnSpc>
              <a:spcAft>
                <a:spcPts val="600"/>
              </a:spcAft>
              <a:defRPr/>
            </a:pPr>
            <a:fld id="{03BA23CF-AA30-4A18-B744-605C3E9DBF07}" type="slidenum">
              <a:rPr lang="en-US" sz="500" kern="1200">
                <a:latin typeface="Arial" charset="0"/>
                <a:ea typeface="+mn-ea"/>
                <a:cs typeface="+mn-cs"/>
              </a:rPr>
              <a:pPr>
                <a:lnSpc>
                  <a:spcPct val="90000"/>
                </a:lnSpc>
                <a:spcAft>
                  <a:spcPts val="600"/>
                </a:spcAft>
                <a:defRPr/>
              </a:pPr>
              <a:t>7</a:t>
            </a:fld>
            <a:endParaRPr lang="en-US" sz="500" kern="1200">
              <a:latin typeface="Arial" charset="0"/>
              <a:ea typeface="+mn-ea"/>
              <a:cs typeface="+mn-cs"/>
            </a:endParaRPr>
          </a:p>
        </p:txBody>
      </p:sp>
    </p:spTree>
    <p:extLst>
      <p:ext uri="{BB962C8B-B14F-4D97-AF65-F5344CB8AC3E}">
        <p14:creationId xmlns:p14="http://schemas.microsoft.com/office/powerpoint/2010/main" val="197167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A892-C016-D122-8102-F13413A72809}"/>
              </a:ext>
            </a:extLst>
          </p:cNvPr>
          <p:cNvSpPr>
            <a:spLocks noGrp="1"/>
          </p:cNvSpPr>
          <p:nvPr>
            <p:ph type="title"/>
          </p:nvPr>
        </p:nvSpPr>
        <p:spPr/>
        <p:txBody>
          <a:bodyPr/>
          <a:lstStyle/>
          <a:p>
            <a:r>
              <a:rPr lang="en-US" dirty="0"/>
              <a:t>AFE</a:t>
            </a:r>
          </a:p>
        </p:txBody>
      </p:sp>
      <p:sp>
        <p:nvSpPr>
          <p:cNvPr id="3" name="Content Placeholder 2">
            <a:extLst>
              <a:ext uri="{FF2B5EF4-FFF2-40B4-BE49-F238E27FC236}">
                <a16:creationId xmlns:a16="http://schemas.microsoft.com/office/drawing/2014/main" id="{6D6C9A4F-12FA-9C6A-4017-19524992C6A7}"/>
              </a:ext>
            </a:extLst>
          </p:cNvPr>
          <p:cNvSpPr>
            <a:spLocks noGrp="1"/>
          </p:cNvSpPr>
          <p:nvPr>
            <p:ph idx="1"/>
          </p:nvPr>
        </p:nvSpPr>
        <p:spPr/>
        <p:txBody>
          <a:bodyPr/>
          <a:lstStyle/>
          <a:p>
            <a:r>
              <a:rPr lang="en-US" sz="1400" dirty="0">
                <a:latin typeface="Times New Roman" panose="02020603050405020304" pitchFamily="18" charset="0"/>
                <a:cs typeface="Times New Roman" panose="02020603050405020304" pitchFamily="18" charset="0"/>
              </a:rPr>
              <a:t>There are two methods of SPI communication, as shown by the AFE data sheet. Register </a:t>
            </a:r>
            <a:r>
              <a:rPr lang="en-US" sz="1400" dirty="0" err="1">
                <a:latin typeface="Times New Roman" panose="02020603050405020304" pitchFamily="18" charset="0"/>
                <a:cs typeface="Times New Roman" panose="02020603050405020304" pitchFamily="18" charset="0"/>
              </a:rPr>
              <a:t>spi</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fifo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spi</a:t>
            </a:r>
            <a:r>
              <a:rPr lang="en-US" sz="1400" dirty="0">
                <a:latin typeface="Times New Roman" panose="02020603050405020304" pitchFamily="18" charset="0"/>
                <a:cs typeface="Times New Roman" panose="02020603050405020304" pitchFamily="18" charset="0"/>
              </a:rPr>
              <a:t> both use the same SPI lines in AFE, however </a:t>
            </a:r>
            <a:r>
              <a:rPr lang="en-US" sz="1400" dirty="0" err="1">
                <a:latin typeface="Times New Roman" panose="02020603050405020304" pitchFamily="18" charset="0"/>
                <a:cs typeface="Times New Roman" panose="02020603050405020304" pitchFamily="18" charset="0"/>
              </a:rPr>
              <a:t>fifo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spi</a:t>
            </a:r>
            <a:r>
              <a:rPr lang="en-US" sz="1400" dirty="0">
                <a:latin typeface="Times New Roman" panose="02020603050405020304" pitchFamily="18" charset="0"/>
                <a:cs typeface="Times New Roman" panose="02020603050405020304" pitchFamily="18" charset="0"/>
              </a:rPr>
              <a:t> has two SPI communication depending on which AFE we are using.</a:t>
            </a:r>
          </a:p>
          <a:p>
            <a:r>
              <a:rPr lang="en-US" sz="1400" dirty="0">
                <a:latin typeface="Times New Roman" panose="02020603050405020304" pitchFamily="18" charset="0"/>
                <a:cs typeface="Times New Roman" panose="02020603050405020304" pitchFamily="18" charset="0"/>
              </a:rPr>
              <a:t>Therefore, register SPI is just regular SPI that employs a register interrupt pin before beginning the transmission and uses 24 bit data and 16 bit address bits.</a:t>
            </a:r>
          </a:p>
          <a:p>
            <a:r>
              <a:rPr lang="en-US" sz="1400" dirty="0">
                <a:latin typeface="Times New Roman" panose="02020603050405020304" pitchFamily="18" charset="0"/>
                <a:cs typeface="Times New Roman" panose="02020603050405020304" pitchFamily="18" charset="0"/>
              </a:rPr>
              <a:t>A 16-bit register with a </a:t>
            </a:r>
            <a:r>
              <a:rPr lang="en-US" sz="1400" dirty="0" err="1">
                <a:latin typeface="Times New Roman" panose="02020603050405020304" pitchFamily="18" charset="0"/>
                <a:cs typeface="Times New Roman" panose="02020603050405020304" pitchFamily="18" charset="0"/>
              </a:rPr>
              <a:t>fifo</a:t>
            </a:r>
            <a:r>
              <a:rPr lang="en-US" sz="1400" dirty="0">
                <a:latin typeface="Times New Roman" panose="02020603050405020304" pitchFamily="18" charset="0"/>
                <a:cs typeface="Times New Roman" panose="02020603050405020304" pitchFamily="18" charset="0"/>
              </a:rPr>
              <a:t> interrupt is sent out before communication, and the </a:t>
            </a:r>
            <a:r>
              <a:rPr lang="en-US" sz="1400" dirty="0" err="1">
                <a:latin typeface="Times New Roman" panose="02020603050405020304" pitchFamily="18" charset="0"/>
                <a:cs typeface="Times New Roman" panose="02020603050405020304" pitchFamily="18" charset="0"/>
              </a:rPr>
              <a:t>fifo</a:t>
            </a:r>
            <a:r>
              <a:rPr lang="en-US" sz="1400" dirty="0">
                <a:latin typeface="Times New Roman" panose="02020603050405020304" pitchFamily="18" charset="0"/>
                <a:cs typeface="Times New Roman" panose="02020603050405020304" pitchFamily="18" charset="0"/>
              </a:rPr>
              <a:t> has 24 bit data as well. There are pace </a:t>
            </a:r>
            <a:r>
              <a:rPr lang="en-US" sz="1400" dirty="0" err="1">
                <a:latin typeface="Times New Roman" panose="02020603050405020304" pitchFamily="18" charset="0"/>
                <a:cs typeface="Times New Roman" panose="02020603050405020304" pitchFamily="18" charset="0"/>
              </a:rPr>
              <a:t>fifo</a:t>
            </a:r>
            <a:r>
              <a:rPr lang="en-US" sz="1400" dirty="0">
                <a:latin typeface="Times New Roman" panose="02020603050405020304" pitchFamily="18" charset="0"/>
                <a:cs typeface="Times New Roman" panose="02020603050405020304" pitchFamily="18" charset="0"/>
              </a:rPr>
              <a:t> and main </a:t>
            </a:r>
            <a:r>
              <a:rPr lang="en-US" sz="1400" dirty="0" err="1">
                <a:latin typeface="Times New Roman" panose="02020603050405020304" pitchFamily="18" charset="0"/>
                <a:cs typeface="Times New Roman" panose="02020603050405020304" pitchFamily="18" charset="0"/>
              </a:rPr>
              <a:t>fifo</a:t>
            </a:r>
            <a:r>
              <a:rPr lang="en-US" sz="1400" dirty="0">
                <a:latin typeface="Times New Roman" panose="02020603050405020304" pitchFamily="18" charset="0"/>
                <a:cs typeface="Times New Roman" panose="02020603050405020304" pitchFamily="18" charset="0"/>
              </a:rPr>
              <a:t>, and the addresses for each are distinct.</a:t>
            </a:r>
          </a:p>
          <a:p>
            <a:r>
              <a:rPr lang="en-US" sz="1400" dirty="0">
                <a:latin typeface="Times New Roman" panose="02020603050405020304" pitchFamily="18" charset="0"/>
                <a:cs typeface="Times New Roman" panose="02020603050405020304" pitchFamily="18" charset="0"/>
              </a:rPr>
              <a:t>For reading the Main FIFO, the address should be set to xx00001111111111, and for reading the PACE FIFO, it should be set to xx00001111111110, where the first two bits stand for the Chip address.</a:t>
            </a:r>
          </a:p>
          <a:p>
            <a:r>
              <a:rPr lang="en-US" sz="1400" dirty="0">
                <a:latin typeface="Times New Roman" panose="02020603050405020304" pitchFamily="18" charset="0"/>
                <a:cs typeface="Times New Roman" panose="02020603050405020304" pitchFamily="18" charset="0"/>
              </a:rPr>
              <a:t>In below slide there are timing diagrams for both the FIFO read and REG read.</a:t>
            </a:r>
          </a:p>
          <a:p>
            <a:r>
              <a:rPr lang="en-US" sz="1400" dirty="0">
                <a:latin typeface="Times New Roman" panose="02020603050405020304" pitchFamily="18" charset="0"/>
                <a:cs typeface="Times New Roman" panose="02020603050405020304" pitchFamily="18" charset="0"/>
              </a:rPr>
              <a:t>In the first 24 bit data of </a:t>
            </a:r>
            <a:r>
              <a:rPr lang="en-US" sz="1400" dirty="0" err="1">
                <a:latin typeface="Times New Roman" panose="02020603050405020304" pitchFamily="18" charset="0"/>
                <a:cs typeface="Times New Roman" panose="02020603050405020304" pitchFamily="18" charset="0"/>
              </a:rPr>
              <a:t>fifo</a:t>
            </a:r>
            <a:r>
              <a:rPr lang="en-US" sz="1400" dirty="0">
                <a:latin typeface="Times New Roman" panose="02020603050405020304" pitchFamily="18" charset="0"/>
                <a:cs typeface="Times New Roman" panose="02020603050405020304" pitchFamily="18" charset="0"/>
              </a:rPr>
              <a:t> SPI we get the pointer difference that we got from AFE and we will be using that to continuously read data from the FIFO.</a:t>
            </a: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a:extLst>
              <a:ext uri="{FF2B5EF4-FFF2-40B4-BE49-F238E27FC236}">
                <a16:creationId xmlns:a16="http://schemas.microsoft.com/office/drawing/2014/main" id="{B8C4A7F5-5FE4-AAD9-D69F-8C077AED816A}"/>
              </a:ext>
            </a:extLst>
          </p:cNvPr>
          <p:cNvSpPr>
            <a:spLocks noGrp="1"/>
          </p:cNvSpPr>
          <p:nvPr>
            <p:ph type="sldNum" sz="quarter" idx="10"/>
          </p:nvPr>
        </p:nvSpPr>
        <p:spPr/>
        <p:txBody>
          <a:bodyPr/>
          <a:lstStyle/>
          <a:p>
            <a:pPr>
              <a:defRPr/>
            </a:pPr>
            <a:fld id="{2B97888F-6AF7-4263-B69D-592D8C33BAC7}" type="slidenum">
              <a:rPr lang="en-US" smtClean="0"/>
              <a:pPr>
                <a:defRPr/>
              </a:pPr>
              <a:t>8</a:t>
            </a:fld>
            <a:endParaRPr lang="en-US"/>
          </a:p>
        </p:txBody>
      </p:sp>
    </p:spTree>
    <p:extLst>
      <p:ext uri="{BB962C8B-B14F-4D97-AF65-F5344CB8AC3E}">
        <p14:creationId xmlns:p14="http://schemas.microsoft.com/office/powerpoint/2010/main" val="100885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1B32-A4F7-49C1-B6CB-E9542C972679}"/>
              </a:ext>
            </a:extLst>
          </p:cNvPr>
          <p:cNvSpPr>
            <a:spLocks noGrp="1"/>
          </p:cNvSpPr>
          <p:nvPr>
            <p:ph type="title"/>
          </p:nvPr>
        </p:nvSpPr>
        <p:spPr/>
        <p:txBody>
          <a:bodyPr/>
          <a:lstStyle/>
          <a:p>
            <a:r>
              <a:rPr lang="en-US" dirty="0"/>
              <a:t>Timing Requirements to AFE</a:t>
            </a:r>
          </a:p>
        </p:txBody>
      </p:sp>
      <p:sp>
        <p:nvSpPr>
          <p:cNvPr id="3" name="Content Placeholder 2">
            <a:extLst>
              <a:ext uri="{FF2B5EF4-FFF2-40B4-BE49-F238E27FC236}">
                <a16:creationId xmlns:a16="http://schemas.microsoft.com/office/drawing/2014/main" id="{3B8FB43B-F188-4CD9-AB5B-FA8543CFF4C6}"/>
              </a:ext>
            </a:extLst>
          </p:cNvPr>
          <p:cNvSpPr>
            <a:spLocks noGrp="1"/>
          </p:cNvSpPr>
          <p:nvPr>
            <p:ph idx="1"/>
          </p:nvPr>
        </p:nvSpPr>
        <p:spPr/>
        <p:txBody>
          <a:bodyPr/>
          <a:lstStyle/>
          <a:p>
            <a:r>
              <a:rPr lang="en-US" dirty="0"/>
              <a:t>The timing diagrams for the REG SPI and FIFO SPI</a:t>
            </a:r>
          </a:p>
        </p:txBody>
      </p:sp>
      <p:sp>
        <p:nvSpPr>
          <p:cNvPr id="4" name="Slide Number Placeholder 3">
            <a:extLst>
              <a:ext uri="{FF2B5EF4-FFF2-40B4-BE49-F238E27FC236}">
                <a16:creationId xmlns:a16="http://schemas.microsoft.com/office/drawing/2014/main" id="{7673C966-6034-4BE0-BCFA-18886C1544BF}"/>
              </a:ext>
            </a:extLst>
          </p:cNvPr>
          <p:cNvSpPr>
            <a:spLocks noGrp="1"/>
          </p:cNvSpPr>
          <p:nvPr>
            <p:ph type="sldNum" sz="quarter" idx="10"/>
          </p:nvPr>
        </p:nvSpPr>
        <p:spPr/>
        <p:txBody>
          <a:bodyPr/>
          <a:lstStyle/>
          <a:p>
            <a:pPr>
              <a:defRPr/>
            </a:pPr>
            <a:fld id="{2B97888F-6AF7-4263-B69D-592D8C33BAC7}" type="slidenum">
              <a:rPr lang="en-US" smtClean="0"/>
              <a:pPr>
                <a:defRPr/>
              </a:pPr>
              <a:t>9</a:t>
            </a:fld>
            <a:endParaRPr lang="en-US"/>
          </a:p>
        </p:txBody>
      </p:sp>
      <p:pic>
        <p:nvPicPr>
          <p:cNvPr id="8" name="Picture 7">
            <a:extLst>
              <a:ext uri="{FF2B5EF4-FFF2-40B4-BE49-F238E27FC236}">
                <a16:creationId xmlns:a16="http://schemas.microsoft.com/office/drawing/2014/main" id="{D42844CE-CB95-4138-875D-D19CD0EA3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1733507"/>
            <a:ext cx="3781620" cy="1676486"/>
          </a:xfrm>
          <a:prstGeom prst="rect">
            <a:avLst/>
          </a:prstGeom>
        </p:spPr>
      </p:pic>
      <p:pic>
        <p:nvPicPr>
          <p:cNvPr id="10" name="Picture 9">
            <a:extLst>
              <a:ext uri="{FF2B5EF4-FFF2-40B4-BE49-F238E27FC236}">
                <a16:creationId xmlns:a16="http://schemas.microsoft.com/office/drawing/2014/main" id="{84683088-9F53-4CB4-921D-2FDF31E073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964" y="1652898"/>
            <a:ext cx="4035420" cy="1752975"/>
          </a:xfrm>
          <a:prstGeom prst="rect">
            <a:avLst/>
          </a:prstGeom>
        </p:spPr>
      </p:pic>
      <p:sp>
        <p:nvSpPr>
          <p:cNvPr id="13" name="TextBox 12">
            <a:extLst>
              <a:ext uri="{FF2B5EF4-FFF2-40B4-BE49-F238E27FC236}">
                <a16:creationId xmlns:a16="http://schemas.microsoft.com/office/drawing/2014/main" id="{9511CDFA-A98A-47E6-A067-9736588D43D3}"/>
              </a:ext>
            </a:extLst>
          </p:cNvPr>
          <p:cNvSpPr txBox="1"/>
          <p:nvPr/>
        </p:nvSpPr>
        <p:spPr>
          <a:xfrm>
            <a:off x="609600" y="3579628"/>
            <a:ext cx="3076353" cy="923330"/>
          </a:xfrm>
          <a:prstGeom prst="rect">
            <a:avLst/>
          </a:prstGeom>
          <a:noFill/>
        </p:spPr>
        <p:txBody>
          <a:bodyPr wrap="square" rtlCol="0">
            <a:spAutoFit/>
          </a:bodyPr>
          <a:lstStyle/>
          <a:p>
            <a:r>
              <a:rPr lang="en-US" dirty="0"/>
              <a:t>Reg </a:t>
            </a:r>
            <a:r>
              <a:rPr lang="en-US" dirty="0" err="1"/>
              <a:t>spi</a:t>
            </a:r>
            <a:r>
              <a:rPr lang="en-US" dirty="0"/>
              <a:t> SDIN is sampled at </a:t>
            </a:r>
            <a:r>
              <a:rPr lang="en-US" dirty="0" err="1"/>
              <a:t>posedge</a:t>
            </a:r>
            <a:r>
              <a:rPr lang="en-US" dirty="0"/>
              <a:t> of SCLK and SDOUT is stable at </a:t>
            </a:r>
            <a:r>
              <a:rPr lang="en-US" dirty="0" err="1"/>
              <a:t>posedge</a:t>
            </a:r>
            <a:endParaRPr lang="en-US" dirty="0"/>
          </a:p>
        </p:txBody>
      </p:sp>
      <p:sp>
        <p:nvSpPr>
          <p:cNvPr id="14" name="TextBox 13">
            <a:extLst>
              <a:ext uri="{FF2B5EF4-FFF2-40B4-BE49-F238E27FC236}">
                <a16:creationId xmlns:a16="http://schemas.microsoft.com/office/drawing/2014/main" id="{7B0EED9B-E81D-4514-A6E9-93BD67D66E24}"/>
              </a:ext>
            </a:extLst>
          </p:cNvPr>
          <p:cNvSpPr txBox="1"/>
          <p:nvPr/>
        </p:nvSpPr>
        <p:spPr>
          <a:xfrm>
            <a:off x="4706679" y="3715599"/>
            <a:ext cx="3239386" cy="923330"/>
          </a:xfrm>
          <a:prstGeom prst="rect">
            <a:avLst/>
          </a:prstGeom>
          <a:noFill/>
        </p:spPr>
        <p:txBody>
          <a:bodyPr wrap="square" rtlCol="0">
            <a:spAutoFit/>
          </a:bodyPr>
          <a:lstStyle/>
          <a:p>
            <a:r>
              <a:rPr lang="en-US" dirty="0"/>
              <a:t>FIFO </a:t>
            </a:r>
            <a:r>
              <a:rPr lang="en-US" dirty="0" err="1"/>
              <a:t>spi</a:t>
            </a:r>
            <a:r>
              <a:rPr lang="en-US" dirty="0"/>
              <a:t> gives data of 24 bit data continuously </a:t>
            </a:r>
            <a:r>
              <a:rPr lang="en-US" dirty="0" err="1"/>
              <a:t>upto</a:t>
            </a:r>
            <a:r>
              <a:rPr lang="en-US" dirty="0"/>
              <a:t> pointer difference</a:t>
            </a:r>
          </a:p>
        </p:txBody>
      </p:sp>
    </p:spTree>
    <p:extLst>
      <p:ext uri="{BB962C8B-B14F-4D97-AF65-F5344CB8AC3E}">
        <p14:creationId xmlns:p14="http://schemas.microsoft.com/office/powerpoint/2010/main" val="4121921814"/>
      </p:ext>
    </p:extLst>
  </p:cSld>
  <p:clrMapOvr>
    <a:masterClrMapping/>
  </p:clrMapOvr>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B6333C-CF3F-40E9-9958-BC3FDA9704DC}" vid="{545264F4-6FBC-46B9-AEEB-0EFE6F661E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 NDA Res-internal only</Template>
  <TotalTime>14533</TotalTime>
  <Words>3839</Words>
  <Application>Microsoft Macintosh PowerPoint</Application>
  <PresentationFormat>On-screen Show (16:9)</PresentationFormat>
  <Paragraphs>992</Paragraphs>
  <Slides>54</Slides>
  <Notes>0</Notes>
  <HiddenSlides>18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Times New Roman</vt:lpstr>
      <vt:lpstr>FinalPowerpoint</vt:lpstr>
      <vt:lpstr>SPI COMMUNICATION WITH SPARROW BOARD</vt:lpstr>
      <vt:lpstr>Specifications</vt:lpstr>
      <vt:lpstr>Agenda</vt:lpstr>
      <vt:lpstr>Asterix Set Up</vt:lpstr>
      <vt:lpstr>Maximum Capacity DDR</vt:lpstr>
      <vt:lpstr>Asterix output and observations</vt:lpstr>
      <vt:lpstr>SPI COMMUNICATIN and LINES</vt:lpstr>
      <vt:lpstr>AFE</vt:lpstr>
      <vt:lpstr>Timing Requirements to AFE</vt:lpstr>
      <vt:lpstr>REG SPI BLOCK</vt:lpstr>
      <vt:lpstr>REG SPI with Requirements of AFE</vt:lpstr>
      <vt:lpstr>Problems with SPI lines with Delay</vt:lpstr>
      <vt:lpstr>REG SPI State machine with delay adjustments</vt:lpstr>
      <vt:lpstr>Results for 00 delay control</vt:lpstr>
      <vt:lpstr>Results for 01 delay control</vt:lpstr>
      <vt:lpstr>Results for 10 delay control</vt:lpstr>
      <vt:lpstr>Results for 11 delay control</vt:lpstr>
      <vt:lpstr>FIFO SPI BLOCK</vt:lpstr>
      <vt:lpstr>FIFO SPI with Requirements of AFE</vt:lpstr>
      <vt:lpstr>Results for 00 delay control of burst</vt:lpstr>
      <vt:lpstr>Results for 01 delay control of burst</vt:lpstr>
      <vt:lpstr>Results for 10 delay control of burst</vt:lpstr>
      <vt:lpstr>Results for 11 delay control of burst</vt:lpstr>
      <vt:lpstr>Adding FIFO and REG block separately </vt:lpstr>
      <vt:lpstr>Now implementing SPI on Sparrow and Testing using test pins inside Sparrow </vt:lpstr>
      <vt:lpstr>Ressults of SDATA on REG SPI</vt:lpstr>
      <vt:lpstr>Now merging Both FIFO and REG spi lines and testing the data SCLK out and SDATA</vt:lpstr>
      <vt:lpstr>Results of SCLK when fifo is interupted</vt:lpstr>
      <vt:lpstr>Pack maker inst</vt:lpstr>
      <vt:lpstr>Pad packet data for FIFO</vt:lpstr>
      <vt:lpstr>State machine</vt:lpstr>
      <vt:lpstr>Vivado simulation Results</vt:lpstr>
      <vt:lpstr>Integrating with sparrow code </vt:lpstr>
      <vt:lpstr>DDR TOP</vt:lpstr>
      <vt:lpstr>Asterix TEST results with resolving previous error</vt:lpstr>
      <vt:lpstr>PowerPoint Presentation</vt:lpstr>
      <vt:lpstr>Continuous REG read block</vt:lpstr>
      <vt:lpstr>State Machine</vt:lpstr>
      <vt:lpstr>Vivado simulation Results</vt:lpstr>
      <vt:lpstr>Merging all SPI and pad packet data</vt:lpstr>
      <vt:lpstr>DAT SPI BLOCK</vt:lpstr>
      <vt:lpstr>Vivado Simulation Results</vt:lpstr>
      <vt:lpstr>Asterix Test Results</vt:lpstr>
      <vt:lpstr>ADC RAW MODE BLOCK</vt:lpstr>
      <vt:lpstr>ADC raw Mode</vt:lpstr>
      <vt:lpstr>State Machine</vt:lpstr>
      <vt:lpstr>Vivado Simulation Results</vt:lpstr>
      <vt:lpstr>Asterix Test Results</vt:lpstr>
      <vt:lpstr>Integrating and testing with AFE</vt:lpstr>
      <vt:lpstr>Testing Normal Register write and Read</vt:lpstr>
      <vt:lpstr>Testing continuous Reg Write and Read to Asterix</vt:lpstr>
      <vt:lpstr>Testing ADC data to Asterix </vt:lpstr>
      <vt:lpstr>Future work</vt:lpstr>
      <vt:lpstr>Thank you</vt:lpstr>
    </vt:vector>
  </TitlesOfParts>
  <Company>Texas Instruments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 Low power RC based oscillator</dc:title>
  <dc:creator>Arora, Dhairya</dc:creator>
  <cp:keywords>NDA Restrictions - no external sharing</cp:keywords>
  <cp:lastModifiedBy>Banala Vishwatejareddy</cp:lastModifiedBy>
  <cp:revision>86</cp:revision>
  <dcterms:created xsi:type="dcterms:W3CDTF">2023-06-19T05:58:20Z</dcterms:created>
  <dcterms:modified xsi:type="dcterms:W3CDTF">2023-07-09T18:55:23Z</dcterms:modified>
</cp:coreProperties>
</file>