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4"/>
  </p:sldMasterIdLst>
  <p:sldIdLst>
    <p:sldId id="256" r:id="rId5"/>
    <p:sldId id="257" r:id="rId6"/>
    <p:sldId id="259" r:id="rId7"/>
    <p:sldId id="260" r:id="rId8"/>
    <p:sldId id="258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0D1E-7C02-5B92-6D41-CFADD1A02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80F42-FB86-06BF-E3F0-8E4C94593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C62DD-2857-F8FF-545B-1F1BEC58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7413A-F98B-E718-B916-A29CC4C6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49859-1482-0AB4-2E18-D55DF821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3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21DA-37C7-B4B2-1277-30975B3B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B5723-5E55-AD49-94F2-1D99D976B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D49A4-9A5A-50EF-327C-DF327C99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AB4C2-54B2-0755-4175-83E83820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331E8-A43E-273A-4E8D-80E5F974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6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6ECDE-6A79-B9E9-BE76-128E4EF81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7F536-DD18-180F-1539-DD93B2502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01307-071E-24B5-97FA-111F1479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1C3A-E80F-A6AF-36B2-1DB4A10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D1995-31B9-68A0-C308-183522E6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7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9693-F0D9-CA89-0FB6-189DFF70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8FD7-DF79-8687-6508-750FE366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A4FF8-ED84-D3C2-1E1E-F86BD98C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D3F08-B7C8-6B1B-2D18-C35289AA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AD7E0-8B02-6E46-67A1-DACD2549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9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98D3-3D4B-1402-D0A1-78E13BE4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D9E3A-9D83-E735-8B26-7823ACE83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610D0-0D56-3D1C-700D-8874C2FB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54668-4EC3-CA04-6101-8896595A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21C57-D411-E955-DB11-EC1C1F30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9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129E-686D-B924-D5DA-43BE536B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101-60B5-40B8-E57B-BDE552C02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CC7FF-A99E-274E-5D29-4513AD9BC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BC18D-8410-67F4-EEDF-6A3E0AF2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7CF-7BF1-71AC-C1DE-088FE6C1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C3E85-75F7-A093-63ED-A74FA5DA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6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01BA-D5C1-A17B-457C-A15F650A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AEA14-AAB3-778E-7429-1DC4632DC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4A941-D428-DC1E-EBC6-386E387B6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57BC2-CFB1-C56F-54F5-7929513A9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26ADD-4B0B-825D-D2E0-E1F65631E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03AED-8D21-8AC3-8F5B-DB45744A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3837C-56A4-F333-BB2C-A1382C0A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BD071-F85F-7B76-F5CF-815E40E9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3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16FE-6B42-57B5-1100-3AF609AD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94841-730A-250A-5F80-16CA5284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C6AD0-0FF2-212E-3B1D-27376A43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CB147-3A22-7706-85D7-46FA49C3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3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72AF2-E281-8B12-2D23-FD927989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00262-3CA3-4ABA-D94C-F41D8C8C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8D239-B302-C1BD-B2B7-8A4C44E0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00F0-CBF5-B6A9-C0C5-E9410E03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3693-5004-174B-256C-F6857D483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10168-48A9-17EB-678A-D6FA797DD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D5E95-97DE-2346-999F-8C6D4DF9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A73A0-A96C-6D71-A83C-12CA13C0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81885-7FAF-F1F1-C7B6-EFD4671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9145-1251-4081-D153-A310FAAA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4AB38-3328-F7E3-5E18-13118D629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FC2FE-FA12-52C5-428C-8F7E0134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92873-323A-2A7D-B4C9-D6DF40E9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9FB39-0ED2-CBBB-BD3D-249FB35F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45A13-75C6-5F9B-1B8C-77E4CAA9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8E3CE-026B-6329-D272-D2B7B83D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0312A-C257-F999-4E4E-3F032104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3EFC9-F78D-4ED4-B96D-FF048B60E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C588A-05D9-673B-59B3-B27CBE338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E041-AD4C-F58D-6B8C-F74973A64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5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127.0.0.1:8000/adm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BB501-C5B2-EAD1-A1A5-8E3A82F74A72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84BDF-D5E0-7884-6123-CFFECC358EC8}"/>
              </a:ext>
            </a:extLst>
          </p:cNvPr>
          <p:cNvSpPr txBox="1"/>
          <p:nvPr/>
        </p:nvSpPr>
        <p:spPr>
          <a:xfrm>
            <a:off x="4776788" y="642938"/>
            <a:ext cx="6780213" cy="544513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u="sng" dirty="0"/>
              <a:t>CMPE-280 WEB UI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56FC8-BD6A-8016-00D1-095B05FA1BFD}"/>
              </a:ext>
            </a:extLst>
          </p:cNvPr>
          <p:cNvSpPr txBox="1"/>
          <p:nvPr/>
        </p:nvSpPr>
        <p:spPr>
          <a:xfrm>
            <a:off x="4776788" y="1476375"/>
            <a:ext cx="7291387" cy="100647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i="0" u="sng" strike="noStrike" baseline="0" dirty="0">
                <a:latin typeface="Arial-BoldMT"/>
              </a:rPr>
              <a:t>Auction Based Marketplace For Students</a:t>
            </a:r>
            <a:endParaRPr lang="en-US" sz="28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8A126-EFCC-76F5-D69F-921DF2F2A0A2}"/>
              </a:ext>
            </a:extLst>
          </p:cNvPr>
          <p:cNvSpPr txBox="1"/>
          <p:nvPr/>
        </p:nvSpPr>
        <p:spPr>
          <a:xfrm>
            <a:off x="4776788" y="2332038"/>
            <a:ext cx="6780213" cy="387985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1" u="sng" dirty="0"/>
              <a:t>Team Members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Rohit Kotecha - 016421405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Kusuma Padma Kavya </a:t>
            </a:r>
            <a:r>
              <a:rPr lang="en-US" sz="2800" dirty="0" err="1"/>
              <a:t>Bandi</a:t>
            </a:r>
            <a:r>
              <a:rPr lang="en-US" sz="2800" dirty="0"/>
              <a:t> – 016021785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Vishwa Tejendra Pernapati - 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016701009</a:t>
            </a:r>
            <a:endParaRPr lang="en-US" sz="28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Sudheendra</a:t>
            </a:r>
            <a:r>
              <a:rPr lang="en-US" sz="2800" dirty="0"/>
              <a:t> </a:t>
            </a:r>
            <a:r>
              <a:rPr lang="en-US" sz="2800" dirty="0" err="1"/>
              <a:t>Katikar</a:t>
            </a:r>
            <a:r>
              <a:rPr lang="en-US" sz="2800" dirty="0"/>
              <a:t> - 015948465</a:t>
            </a:r>
          </a:p>
        </p:txBody>
      </p:sp>
    </p:spTree>
    <p:extLst>
      <p:ext uri="{BB962C8B-B14F-4D97-AF65-F5344CB8AC3E}">
        <p14:creationId xmlns:p14="http://schemas.microsoft.com/office/powerpoint/2010/main" val="166786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C3EC7-D790-1F5E-77C0-B91A27829641}"/>
              </a:ext>
            </a:extLst>
          </p:cNvPr>
          <p:cNvSpPr txBox="1"/>
          <p:nvPr/>
        </p:nvSpPr>
        <p:spPr>
          <a:xfrm>
            <a:off x="945832" y="958076"/>
            <a:ext cx="4284420" cy="1687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87CBCE-0F06-3840-0DC3-029CBB30C5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6512"/>
          <a:stretch/>
        </p:blipFill>
        <p:spPr>
          <a:xfrm>
            <a:off x="1155556" y="2395895"/>
            <a:ext cx="9889765" cy="4030071"/>
          </a:xfrm>
          <a:prstGeom prst="rect">
            <a:avLst/>
          </a:prstGeom>
        </p:spPr>
      </p:pic>
      <p:sp>
        <p:nvSpPr>
          <p:cNvPr id="27" name="Rectangle 2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454411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D69E9-B65A-6623-BF36-1B14A81860E7}"/>
              </a:ext>
            </a:extLst>
          </p:cNvPr>
          <p:cNvSpPr txBox="1"/>
          <p:nvPr/>
        </p:nvSpPr>
        <p:spPr>
          <a:xfrm>
            <a:off x="7061820" y="979961"/>
            <a:ext cx="4310672" cy="146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Django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Postgres DB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SQL database to store data.</a:t>
            </a:r>
          </a:p>
        </p:txBody>
      </p:sp>
    </p:spTree>
    <p:extLst>
      <p:ext uri="{BB962C8B-B14F-4D97-AF65-F5344CB8AC3E}">
        <p14:creationId xmlns:p14="http://schemas.microsoft.com/office/powerpoint/2010/main" val="245043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Magnifying glass showing decling performance">
            <a:extLst>
              <a:ext uri="{FF2B5EF4-FFF2-40B4-BE49-F238E27FC236}">
                <a16:creationId xmlns:a16="http://schemas.microsoft.com/office/drawing/2014/main" id="{EE1645FF-FE10-4523-E017-6B3FB3B02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2AE41-A069-BCB7-4E57-EDFAA3305528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>
                <a:latin typeface="+mj-lt"/>
                <a:ea typeface="+mj-ea"/>
                <a:cs typeface="+mj-cs"/>
              </a:rPr>
              <a:t>KEY POINTS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FA81B9-E840-C05F-2FAE-C436A80FEFDD}"/>
              </a:ext>
            </a:extLst>
          </p:cNvPr>
          <p:cNvSpPr txBox="1">
            <a:spLocks/>
          </p:cNvSpPr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This e-commerce auction website allows users :</a:t>
            </a:r>
          </a:p>
          <a:p>
            <a:pPr marL="285750"/>
            <a:r>
              <a:rPr lang="en-US" sz="2000" dirty="0"/>
              <a:t>To create new auctions</a:t>
            </a:r>
          </a:p>
          <a:p>
            <a:pPr marL="285750"/>
            <a:r>
              <a:rPr lang="en-US" sz="2000" dirty="0"/>
              <a:t>Place bids</a:t>
            </a:r>
          </a:p>
          <a:p>
            <a:pPr marL="285750"/>
            <a:r>
              <a:rPr lang="en-US" sz="2000" dirty="0"/>
              <a:t>Comment on existing auctions</a:t>
            </a:r>
          </a:p>
          <a:p>
            <a:pPr marL="285750"/>
            <a:r>
              <a:rPr lang="en-US" sz="2000" dirty="0"/>
              <a:t>Add to a watchlist auctions they are interested in and want to keep an eye on.</a:t>
            </a:r>
          </a:p>
        </p:txBody>
      </p:sp>
    </p:spTree>
    <p:extLst>
      <p:ext uri="{BB962C8B-B14F-4D97-AF65-F5344CB8AC3E}">
        <p14:creationId xmlns:p14="http://schemas.microsoft.com/office/powerpoint/2010/main" val="148574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E9326-3D0F-3076-0C06-0A437D62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16" y="1061492"/>
            <a:ext cx="3822192" cy="786959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bg1"/>
                </a:solidFill>
                <a:latin typeface="Calibri BODY"/>
              </a:rPr>
              <a:t>DASHBOARDS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D18D-78F4-DF3B-A71C-5BAC35169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16" y="2168819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  <a:t>We have also created some charts using the chart.JS Library. We tried to present 3 different charts in this project.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</a:b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  <a:t>1. Bar chart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  <a:t>2. Pie chart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  <a:t>3. Area chart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10D8B546-092F-1AA8-0806-7FB7698D6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1611409"/>
            <a:ext cx="6596652" cy="34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2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65AD5-99FC-C35C-D6EE-6A6F10BE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1"/>
            <a:ext cx="6560866" cy="1579418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HOW DOES THIS APLICATION WORK?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B4CDE6F6-EC85-6650-B0EA-F0DDF88F7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48" y="1816060"/>
            <a:ext cx="6226167" cy="4104449"/>
          </a:xfrm>
        </p:spPr>
        <p:txBody>
          <a:bodyPr>
            <a:noAutofit/>
          </a:bodyPr>
          <a:lstStyle/>
          <a:p>
            <a:r>
              <a:rPr lang="en-US" sz="1500">
                <a:latin typeface="Roboto" panose="02000000000000000000" pitchFamily="2" charset="0"/>
              </a:rPr>
              <a:t>When we go to the website, we first present with a dashboard page.</a:t>
            </a:r>
          </a:p>
          <a:p>
            <a:r>
              <a:rPr lang="en-US" sz="1500">
                <a:latin typeface="Roboto" panose="02000000000000000000" pitchFamily="2" charset="0"/>
              </a:rPr>
              <a:t>Here, we can find the graphics summary of the data and trends in the application.</a:t>
            </a:r>
          </a:p>
          <a:p>
            <a:r>
              <a:rPr lang="en-US" sz="1500">
                <a:latin typeface="Roboto" panose="02000000000000000000" pitchFamily="2" charset="0"/>
              </a:rPr>
              <a:t>At the top, we can find the data summary that is: </a:t>
            </a:r>
            <a:br>
              <a:rPr lang="en-US" sz="1500">
                <a:latin typeface="Roboto" panose="02000000000000000000" pitchFamily="2" charset="0"/>
              </a:rPr>
            </a:br>
            <a:br>
              <a:rPr lang="en-US" sz="1500">
                <a:latin typeface="Roboto" panose="02000000000000000000" pitchFamily="2" charset="0"/>
              </a:rPr>
            </a:br>
            <a:r>
              <a:rPr lang="en-US" sz="1500">
                <a:latin typeface="Roboto" panose="02000000000000000000" pitchFamily="2" charset="0"/>
              </a:rPr>
              <a:t>1. The number of auctions that are currently available in the system.</a:t>
            </a:r>
            <a:br>
              <a:rPr lang="en-US" sz="1500">
                <a:latin typeface="Roboto" panose="02000000000000000000" pitchFamily="2" charset="0"/>
              </a:rPr>
            </a:br>
            <a:r>
              <a:rPr lang="en-US" sz="1500">
                <a:latin typeface="Roboto" panose="02000000000000000000" pitchFamily="2" charset="0"/>
              </a:rPr>
              <a:t>2. The number of product categories.</a:t>
            </a:r>
            <a:br>
              <a:rPr lang="en-US" sz="1500">
                <a:latin typeface="Roboto" panose="02000000000000000000" pitchFamily="2" charset="0"/>
              </a:rPr>
            </a:br>
            <a:r>
              <a:rPr lang="en-US" sz="1500">
                <a:latin typeface="Roboto" panose="02000000000000000000" pitchFamily="2" charset="0"/>
              </a:rPr>
              <a:t>3. The number of bids placed by buyers on the existing auctions.</a:t>
            </a:r>
            <a:br>
              <a:rPr lang="en-US" sz="1500">
                <a:latin typeface="Roboto" panose="02000000000000000000" pitchFamily="2" charset="0"/>
              </a:rPr>
            </a:br>
            <a:r>
              <a:rPr lang="en-US" sz="1500">
                <a:latin typeface="Roboto" panose="02000000000000000000" pitchFamily="2" charset="0"/>
              </a:rPr>
              <a:t>4. The number of all users in the application - Both buyers and sellers.</a:t>
            </a:r>
          </a:p>
          <a:p>
            <a:r>
              <a:rPr lang="en-US" sz="1500">
                <a:latin typeface="Roboto" panose="02000000000000000000" pitchFamily="2" charset="0"/>
              </a:rPr>
              <a:t>We can also view all active auctions by categories sorted via navigation pane on the left hand side.</a:t>
            </a:r>
          </a:p>
          <a:p>
            <a:r>
              <a:rPr lang="en-US" sz="1500">
                <a:latin typeface="Roboto" panose="02000000000000000000" pitchFamily="2" charset="0"/>
              </a:rPr>
              <a:t>The other parts of the application are available only to the registered users who have created an account in the system.</a:t>
            </a:r>
          </a:p>
          <a:p>
            <a:r>
              <a:rPr lang="en-US" sz="1500">
                <a:latin typeface="Roboto" panose="02000000000000000000" pitchFamily="2" charset="0"/>
              </a:rPr>
              <a:t>Once we’re logged into the application, we can view the details of each of the active auctions available in the system.</a:t>
            </a: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1CA5B-0797-F924-3EBB-ED8D7E35C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" r="5064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572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server network panel with lights and cables">
            <a:extLst>
              <a:ext uri="{FF2B5EF4-FFF2-40B4-BE49-F238E27FC236}">
                <a16:creationId xmlns:a16="http://schemas.microsoft.com/office/drawing/2014/main" id="{26D61B44-7CE2-90BE-CF02-295FEF823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EF7E1-2A15-4B66-0D43-61DE3985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Calibri BODY"/>
              </a:rPr>
              <a:t>INSTALLATION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721E525-64E6-5EE2-5BAF-82A804CF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4227" y="2147583"/>
            <a:ext cx="4362278" cy="3984770"/>
          </a:xfrm>
        </p:spPr>
        <p:txBody>
          <a:bodyPr>
            <a:normAutofit/>
          </a:bodyPr>
          <a:lstStyle/>
          <a:p>
            <a:pPr lvl="1"/>
            <a:r>
              <a:rPr lang="en-US" sz="1900" dirty="0"/>
              <a:t>Python 3.9.12 or higher</a:t>
            </a:r>
          </a:p>
          <a:p>
            <a:pPr lvl="1"/>
            <a:r>
              <a:rPr lang="en-US" sz="1900" dirty="0"/>
              <a:t>PostgreSQL</a:t>
            </a:r>
          </a:p>
          <a:p>
            <a:pPr lvl="1"/>
            <a:r>
              <a:rPr lang="en-US" sz="1900" dirty="0"/>
              <a:t>Visual Studio Code</a:t>
            </a:r>
          </a:p>
          <a:p>
            <a:pPr lvl="1"/>
            <a:r>
              <a:rPr lang="en-US" sz="1900" dirty="0"/>
              <a:t>Creating and activating virtual env.</a:t>
            </a:r>
          </a:p>
          <a:p>
            <a:pPr lvl="1"/>
            <a:r>
              <a:rPr lang="en-US" sz="1900" dirty="0"/>
              <a:t>Install required dependencies</a:t>
            </a:r>
          </a:p>
          <a:p>
            <a:pPr lvl="1"/>
            <a:r>
              <a:rPr lang="en-US" sz="1900" dirty="0"/>
              <a:t>Set up a PostgreSQL database</a:t>
            </a:r>
          </a:p>
          <a:p>
            <a:pPr lvl="1"/>
            <a:r>
              <a:rPr lang="en-US" sz="1900" dirty="0"/>
              <a:t>Set up environment variables</a:t>
            </a:r>
          </a:p>
          <a:p>
            <a:pPr lvl="1"/>
            <a:r>
              <a:rPr lang="en-US" sz="1900" dirty="0"/>
              <a:t>Run migrations</a:t>
            </a:r>
          </a:p>
          <a:p>
            <a:pPr lvl="1"/>
            <a:r>
              <a:rPr lang="en-US" sz="1900" dirty="0"/>
              <a:t>Create an admin user to access the Django Admin interface</a:t>
            </a:r>
          </a:p>
          <a:p>
            <a:pPr lvl="1"/>
            <a:r>
              <a:rPr lang="en-US" sz="1900" dirty="0"/>
              <a:t>Run the application</a:t>
            </a:r>
          </a:p>
          <a:p>
            <a:pPr lvl="1"/>
            <a:r>
              <a:rPr lang="en-US" sz="1900" dirty="0"/>
              <a:t>Add data to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44674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ABA17-CAF7-B0DF-79B3-6AA9452F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8" y="835674"/>
            <a:ext cx="5878156" cy="1344975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Calibri BODY"/>
              </a:rPr>
              <a:t>ADDING DATA VIA Django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FC91-09EA-A24B-2A4D-6BFE7425A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51" y="2461075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-apple-system"/>
              </a:rPr>
              <a:t>Go to </a:t>
            </a:r>
            <a:r>
              <a:rPr lang="en-US" sz="2000" b="0" i="0" u="none" strike="noStrike" dirty="0">
                <a:effectLst/>
                <a:latin typeface="-apple-system"/>
                <a:hlinkClick r:id="rId2"/>
              </a:rPr>
              <a:t>http://127.0.0.1:8000/admin</a:t>
            </a:r>
            <a:r>
              <a:rPr lang="en-US" sz="2000" b="0" i="0" dirty="0">
                <a:effectLst/>
                <a:latin typeface="-apple-system"/>
              </a:rPr>
              <a:t> to access the Django Admin interface and sign in using the admin credentials.</a:t>
            </a:r>
          </a:p>
          <a:p>
            <a:r>
              <a:rPr lang="en-US" sz="2000" dirty="0">
                <a:latin typeface="-apple-system"/>
              </a:rPr>
              <a:t>Go to options link and click “ADD Auction”</a:t>
            </a:r>
          </a:p>
          <a:p>
            <a:r>
              <a:rPr lang="en-US" sz="2000" dirty="0"/>
              <a:t>Enter the necessary data that is required and save the auction.</a:t>
            </a:r>
          </a:p>
          <a:p>
            <a:r>
              <a:rPr lang="en-US" sz="2000" dirty="0"/>
              <a:t>The item can be seen under “Active Auctions” category to all the users.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A78ADC2-CDCB-1E5F-D82F-4DF1F39CA1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393"/>
          <a:stretch/>
        </p:blipFill>
        <p:spPr>
          <a:xfrm>
            <a:off x="7021741" y="755805"/>
            <a:ext cx="4684864" cy="2228285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E1008B-448C-3219-3CB4-C99119D5B5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 r="7727" b="-1"/>
          <a:stretch/>
        </p:blipFill>
        <p:spPr>
          <a:xfrm>
            <a:off x="7021741" y="3683119"/>
            <a:ext cx="4684864" cy="229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53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CD9C76A0-9C16-5DA7-37E8-BCD26097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9045" y="1472476"/>
            <a:ext cx="3789988" cy="3789988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57F51-6550-AC9A-8E9D-FAFD79E8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77824"/>
            <a:ext cx="5294376" cy="3072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681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D66D31BF7F145A04C645B23E63835" ma:contentTypeVersion="0" ma:contentTypeDescription="Create a new document." ma:contentTypeScope="" ma:versionID="32eb7eed91a97d79195fc93e7c4dfa0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6efc45d8e027dc788b1e5c99375dd8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763AA6-C07C-4111-A8B3-82CD095EB2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1643A9F-5035-4642-9B4C-4B66F9FE196B}">
  <ds:schemaRefs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9EFC301-D70D-41B4-8834-D951B9104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401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Arial-BoldMT</vt:lpstr>
      <vt:lpstr>Calibri</vt:lpstr>
      <vt:lpstr>Calibri BODY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DASHBOARDS</vt:lpstr>
      <vt:lpstr>HOW DOES THIS APLICATION WORK?</vt:lpstr>
      <vt:lpstr>INSTALLATION</vt:lpstr>
      <vt:lpstr>ADDING DATA VIA Django ADMIN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 Tejendra Pernapati</dc:creator>
  <cp:lastModifiedBy>Vishwa Tejendra Pernapati</cp:lastModifiedBy>
  <cp:revision>5</cp:revision>
  <dcterms:created xsi:type="dcterms:W3CDTF">2022-12-01T22:13:38Z</dcterms:created>
  <dcterms:modified xsi:type="dcterms:W3CDTF">2022-12-02T05:31:28Z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0x0101004C8D66D31BF7F145A04C645B23E63835</vt:lpwstr>
  </property>
</Properties>
</file>