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8" r:id="rId2"/>
    <p:sldId id="260" r:id="rId3"/>
    <p:sldId id="261" r:id="rId4"/>
    <p:sldId id="272" r:id="rId5"/>
    <p:sldId id="273" r:id="rId6"/>
    <p:sldId id="263" r:id="rId7"/>
    <p:sldId id="274" r:id="rId8"/>
    <p:sldId id="277" r:id="rId9"/>
    <p:sldId id="276" r:id="rId10"/>
    <p:sldId id="279" r:id="rId11"/>
    <p:sldId id="284" r:id="rId12"/>
    <p:sldId id="280" r:id="rId13"/>
    <p:sldId id="281" r:id="rId14"/>
    <p:sldId id="266" r:id="rId15"/>
    <p:sldId id="270" r:id="rId16"/>
    <p:sldId id="271" r:id="rId17"/>
    <p:sldId id="25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riya Bruno" initials="AB" lastIdx="1" clrIdx="0">
    <p:extLst>
      <p:ext uri="{19B8F6BF-5375-455C-9EA6-DF929625EA0E}">
        <p15:presenceInfo xmlns:p15="http://schemas.microsoft.com/office/powerpoint/2012/main" userId="16e45f0b81b3bb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23EFD-23F2-4907-A5E8-687F6C392BAE}" type="datetimeFigureOut">
              <a:rPr lang="en-IN" smtClean="0"/>
              <a:t>04-06-2024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4A2D1-DAE7-43A2-9537-15221B16A0CE}" type="slidenum">
              <a:rPr lang="en-IN" smtClean="0"/>
              <a:t>‹#›</a:t>
            </a:fld>
            <a:endParaRPr lang="en-IN"/>
          </a:p>
        </p:txBody>
      </p:sp>
    </p:spTree>
    <p:extLst>
      <p:ext uri="{BB962C8B-B14F-4D97-AF65-F5344CB8AC3E}">
        <p14:creationId xmlns:p14="http://schemas.microsoft.com/office/powerpoint/2010/main" val="3211495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200BA2-AB5A-464F-A007-319CFE6BA65B}" type="datetime1">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0510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4F77D-2A72-4A10-AB1A-FA2E810706EB}" type="datetime1">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3271147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411F0B-F2A1-4056-AF36-059901C9DC95}" type="datetime1">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3576425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78394-94DB-47F7-A2EB-D6C7FBA72EA5}" type="datetime1">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3351817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5A873D-500A-44E7-8526-E0293D08EC6C}" type="datetime1">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956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F0A3B8-0CEA-47E3-887F-AA44BA9D5B16}" type="datetime1">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3831511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2C27F7-57E6-44D3-9D89-09AE52F3E7B1}" type="datetime1">
              <a:rPr lang="en-IN" smtClean="0"/>
              <a:t>04-06-2024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2001824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65056D-6DBF-46C8-89D2-11115DF11BAC}" type="datetime1">
              <a:rPr lang="en-IN" smtClean="0"/>
              <a:t>04-06-2024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123672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64F98F6-5430-4E9D-A122-B606F4330384}" type="datetime1">
              <a:rPr lang="en-IN" smtClean="0"/>
              <a:t>04-06-2024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404051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224B0A7-4B87-428D-8CC7-36BCD5BD281F}" type="datetime1">
              <a:rPr lang="en-IN" smtClean="0"/>
              <a:t>04-06-2024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E4CB378-4F50-4CCE-9659-BB7A6E40C702}" type="slidenum">
              <a:rPr lang="en-IN" smtClean="0"/>
              <a:t>‹#›</a:t>
            </a:fld>
            <a:endParaRPr lang="en-IN"/>
          </a:p>
        </p:txBody>
      </p:sp>
    </p:spTree>
    <p:extLst>
      <p:ext uri="{BB962C8B-B14F-4D97-AF65-F5344CB8AC3E}">
        <p14:creationId xmlns:p14="http://schemas.microsoft.com/office/powerpoint/2010/main" val="2140247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1922B5-8357-4639-98DB-029B974AC455}" type="datetime1">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4173435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5F919E1-1B56-4D84-9D27-D559A5B4726E}" type="datetime1">
              <a:rPr lang="en-IN" smtClean="0"/>
              <a:t>04-06-2024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E4CB378-4F50-4CCE-9659-BB7A6E40C70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859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EFF495-5B71-6D89-5B71-6EDF5BDDBBFB}"/>
              </a:ext>
            </a:extLst>
          </p:cNvPr>
          <p:cNvSpPr txBox="1"/>
          <p:nvPr/>
        </p:nvSpPr>
        <p:spPr>
          <a:xfrm>
            <a:off x="2032000" y="379768"/>
            <a:ext cx="8414327" cy="830997"/>
          </a:xfrm>
          <a:prstGeom prst="rect">
            <a:avLst/>
          </a:prstGeom>
          <a:noFill/>
        </p:spPr>
        <p:txBody>
          <a:bodyPr wrap="square" rtlCol="0">
            <a:spAutoFit/>
          </a:bodyPr>
          <a:lstStyle/>
          <a:p>
            <a:pPr algn="ctr"/>
            <a:r>
              <a:rPr lang="en-US" sz="2400" b="1" dirty="0">
                <a:effectLst/>
                <a:latin typeface="Times New Roman" panose="02020603050405020304" pitchFamily="18" charset="0"/>
                <a:ea typeface="Times New Roman" panose="02020603050405020304" pitchFamily="18" charset="0"/>
              </a:rPr>
              <a:t>REAL-TIME COLLISION PREVENTION SYSTEM FOR HAIRPIN BENDS USING ESP32-CAM AND OPEN CV</a:t>
            </a:r>
            <a:endParaRPr lang="en-IN" sz="24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40DFF39-6349-0280-2ABF-F6D5903AD330}"/>
              </a:ext>
            </a:extLst>
          </p:cNvPr>
          <p:cNvSpPr txBox="1"/>
          <p:nvPr/>
        </p:nvSpPr>
        <p:spPr>
          <a:xfrm>
            <a:off x="575036" y="2655651"/>
            <a:ext cx="11528980" cy="3347840"/>
          </a:xfrm>
          <a:prstGeom prst="rect">
            <a:avLst/>
          </a:prstGeom>
          <a:noFill/>
        </p:spPr>
        <p:txBody>
          <a:bodyPr wrap="square" rtlCol="0">
            <a:spAutoFit/>
          </a:bodyPr>
          <a:lstStyle/>
          <a:p>
            <a:pPr>
              <a:lnSpc>
                <a:spcPct val="150000"/>
              </a:lnSpc>
            </a:pPr>
            <a:r>
              <a:rPr lang="en-IN" sz="2400" dirty="0">
                <a:latin typeface="Times New Roman" panose="02020603050405020304" pitchFamily="18" charset="0"/>
                <a:ea typeface="Tahoma" panose="020B0604030504040204" pitchFamily="34" charset="0"/>
                <a:cs typeface="Times New Roman" panose="02020603050405020304" pitchFamily="18" charset="0"/>
              </a:rPr>
              <a:t>  </a:t>
            </a:r>
            <a:r>
              <a:rPr lang="en-IN" sz="2400" b="1" dirty="0">
                <a:latin typeface="Times New Roman" panose="02020603050405020304" pitchFamily="18" charset="0"/>
                <a:ea typeface="Tahoma" panose="020B0604030504040204" pitchFamily="34" charset="0"/>
                <a:cs typeface="Times New Roman" panose="02020603050405020304" pitchFamily="18" charset="0"/>
              </a:rPr>
              <a:t>TEAM MEMBERS: </a:t>
            </a:r>
            <a:r>
              <a:rPr lang="en-IN" sz="2400" dirty="0">
                <a:latin typeface="Times New Roman" panose="02020603050405020304" pitchFamily="18" charset="0"/>
                <a:ea typeface="Tahoma" panose="020B0604030504040204" pitchFamily="34" charset="0"/>
                <a:cs typeface="Times New Roman" panose="02020603050405020304" pitchFamily="18" charset="0"/>
              </a:rPr>
              <a:t>			</a:t>
            </a:r>
          </a:p>
          <a:p>
            <a:pPr>
              <a:lnSpc>
                <a:spcPct val="150000"/>
              </a:lnSpc>
            </a:pPr>
            <a:r>
              <a:rPr lang="en-IN" sz="2400" dirty="0">
                <a:latin typeface="Times New Roman" panose="02020603050405020304" pitchFamily="18" charset="0"/>
                <a:ea typeface="Tahoma" panose="020B0604030504040204" pitchFamily="34" charset="0"/>
                <a:cs typeface="Times New Roman" panose="02020603050405020304" pitchFamily="18" charset="0"/>
              </a:rPr>
              <a:t> 	1. SASIDARAN K</a:t>
            </a:r>
          </a:p>
          <a:p>
            <a:pPr>
              <a:lnSpc>
                <a:spcPct val="150000"/>
              </a:lnSpc>
            </a:pPr>
            <a:r>
              <a:rPr lang="en-IN" sz="2400" dirty="0">
                <a:latin typeface="Times New Roman" panose="02020603050405020304" pitchFamily="18" charset="0"/>
                <a:ea typeface="Tahoma" panose="020B0604030504040204" pitchFamily="34" charset="0"/>
                <a:cs typeface="Times New Roman" panose="02020603050405020304" pitchFamily="18" charset="0"/>
              </a:rPr>
              <a:t>	2. VISHWA P</a:t>
            </a:r>
          </a:p>
          <a:p>
            <a:pPr>
              <a:lnSpc>
                <a:spcPct val="150000"/>
              </a:lnSpc>
            </a:pPr>
            <a:r>
              <a:rPr lang="en-IN" sz="2400" dirty="0">
                <a:latin typeface="Times New Roman" panose="02020603050405020304" pitchFamily="18" charset="0"/>
                <a:ea typeface="Tahoma" panose="020B0604030504040204" pitchFamily="34" charset="0"/>
                <a:cs typeface="Times New Roman" panose="02020603050405020304" pitchFamily="18" charset="0"/>
              </a:rPr>
              <a:t>	3. VELMURUGAN S</a:t>
            </a:r>
          </a:p>
          <a:p>
            <a:pPr>
              <a:lnSpc>
                <a:spcPct val="150000"/>
              </a:lnSpc>
            </a:pPr>
            <a:r>
              <a:rPr lang="en-IN" sz="2400" dirty="0">
                <a:latin typeface="Times New Roman" panose="02020603050405020304" pitchFamily="18" charset="0"/>
                <a:ea typeface="Tahoma" panose="020B0604030504040204" pitchFamily="34" charset="0"/>
                <a:cs typeface="Times New Roman" panose="02020603050405020304" pitchFamily="18" charset="0"/>
              </a:rPr>
              <a:t>													</a:t>
            </a:r>
            <a:r>
              <a:rPr lang="en-IN" sz="2400" b="1" dirty="0">
                <a:latin typeface="Times New Roman" panose="02020603050405020304" pitchFamily="18" charset="0"/>
                <a:ea typeface="Tahoma" panose="020B0604030504040204" pitchFamily="34" charset="0"/>
                <a:cs typeface="Times New Roman" panose="02020603050405020304" pitchFamily="18" charset="0"/>
              </a:rPr>
              <a:t>GUIDED BY:</a:t>
            </a:r>
          </a:p>
          <a:p>
            <a:pPr>
              <a:lnSpc>
                <a:spcPct val="150000"/>
              </a:lnSpc>
            </a:pPr>
            <a:r>
              <a:rPr lang="en-IN" sz="2400" dirty="0">
                <a:latin typeface="Times New Roman" panose="02020603050405020304" pitchFamily="18" charset="0"/>
                <a:ea typeface="Tahoma" panose="020B0604030504040204" pitchFamily="34" charset="0"/>
                <a:cs typeface="Times New Roman" panose="02020603050405020304" pitchFamily="18" charset="0"/>
              </a:rPr>
              <a:t>													Mr. P. MATHESWARAN M.E.,(</a:t>
            </a:r>
            <a:r>
              <a:rPr lang="en-IN" sz="2400" dirty="0" err="1">
                <a:latin typeface="Times New Roman" panose="02020603050405020304" pitchFamily="18" charset="0"/>
                <a:ea typeface="Tahoma" panose="020B0604030504040204" pitchFamily="34" charset="0"/>
                <a:cs typeface="Times New Roman" panose="02020603050405020304" pitchFamily="18" charset="0"/>
              </a:rPr>
              <a:t>Ph.D</a:t>
            </a:r>
            <a:r>
              <a:rPr lang="en-IN" sz="2400" dirty="0">
                <a:latin typeface="Times New Roman" panose="02020603050405020304" pitchFamily="18" charset="0"/>
                <a:ea typeface="Tahoma" panose="020B0604030504040204" pitchFamily="34"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2859058B-657B-88FB-D41E-1CC8B7B06566}"/>
              </a:ext>
            </a:extLst>
          </p:cNvPr>
          <p:cNvSpPr>
            <a:spLocks noGrp="1"/>
          </p:cNvSpPr>
          <p:nvPr>
            <p:ph type="dt" sz="half" idx="10"/>
          </p:nvPr>
        </p:nvSpPr>
        <p:spPr/>
        <p:txBody>
          <a:bodyPr/>
          <a:lstStyle/>
          <a:p>
            <a:fld id="{528F894F-30C8-4247-871F-F7F570D7CA52}" type="datetime1">
              <a:rPr lang="en-IN" smtClean="0">
                <a:latin typeface="Arial" panose="020B0604020202020204" pitchFamily="34" charset="0"/>
                <a:cs typeface="Arial" panose="020B0604020202020204" pitchFamily="34" charset="0"/>
              </a:rPr>
              <a:t>04-06-2024</a:t>
            </a:fld>
            <a:endParaRPr lang="en-IN">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787C2393-DB1C-23E0-0209-0B81FEC30AE5}"/>
              </a:ext>
            </a:extLst>
          </p:cNvPr>
          <p:cNvSpPr>
            <a:spLocks noGrp="1"/>
          </p:cNvSpPr>
          <p:nvPr>
            <p:ph type="sldNum" sz="quarter" idx="12"/>
          </p:nvPr>
        </p:nvSpPr>
        <p:spPr/>
        <p:txBody>
          <a:bodyPr/>
          <a:lstStyle/>
          <a:p>
            <a:fld id="{DE4CB378-4F50-4CCE-9659-BB7A6E40C702}" type="slidenum">
              <a:rPr lang="en-IN" smtClean="0">
                <a:latin typeface="Arial" panose="020B0604020202020204" pitchFamily="34" charset="0"/>
                <a:cs typeface="Arial" panose="020B0604020202020204" pitchFamily="34" charset="0"/>
              </a:rPr>
              <a:t>1</a:t>
            </a:fld>
            <a:endParaRPr lang="en-I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4257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7C6B8-D3B7-14D6-976D-2DC7B670B080}"/>
              </a:ext>
            </a:extLst>
          </p:cNvPr>
          <p:cNvSpPr>
            <a:spLocks noGrp="1"/>
          </p:cNvSpPr>
          <p:nvPr>
            <p:ph type="title"/>
          </p:nvPr>
        </p:nvSpPr>
        <p:spPr/>
        <p:txBody>
          <a:bodyPr>
            <a:normAutofit/>
          </a:bodyPr>
          <a:lstStyle/>
          <a:p>
            <a:r>
              <a:rPr lang="en-IN" sz="2800" b="1" spc="-55" dirty="0">
                <a:effectLst/>
                <a:latin typeface="Times New Roman" panose="02020603050405020304" pitchFamily="18" charset="0"/>
                <a:ea typeface="Times New Roman" panose="02020603050405020304" pitchFamily="18" charset="0"/>
              </a:rPr>
              <a:t>CONVOLUTIONAL NEURAL NETWORK (CNN)</a:t>
            </a:r>
            <a:endParaRPr lang="en-IN" sz="28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02C0DABF-02ED-5F5B-E144-D2D8712BD237}"/>
              </a:ext>
            </a:extLst>
          </p:cNvPr>
          <p:cNvSpPr>
            <a:spLocks noGrp="1"/>
          </p:cNvSpPr>
          <p:nvPr>
            <p:ph type="dt" sz="half" idx="10"/>
          </p:nvPr>
        </p:nvSpPr>
        <p:spPr/>
        <p:txBody>
          <a:bodyPr/>
          <a:lstStyle/>
          <a:p>
            <a:fld id="{E0C78394-94DB-47F7-A2EB-D6C7FBA72EA5}" type="datetime1">
              <a:rPr lang="en-IN" smtClean="0"/>
              <a:t>04-06-2024</a:t>
            </a:fld>
            <a:endParaRPr lang="en-IN"/>
          </a:p>
        </p:txBody>
      </p:sp>
      <p:sp>
        <p:nvSpPr>
          <p:cNvPr id="5" name="Slide Number Placeholder 4">
            <a:extLst>
              <a:ext uri="{FF2B5EF4-FFF2-40B4-BE49-F238E27FC236}">
                <a16:creationId xmlns:a16="http://schemas.microsoft.com/office/drawing/2014/main" id="{50692917-612F-EE8E-7BE1-61B43198BFCD}"/>
              </a:ext>
            </a:extLst>
          </p:cNvPr>
          <p:cNvSpPr>
            <a:spLocks noGrp="1"/>
          </p:cNvSpPr>
          <p:nvPr>
            <p:ph type="sldNum" sz="quarter" idx="12"/>
          </p:nvPr>
        </p:nvSpPr>
        <p:spPr/>
        <p:txBody>
          <a:bodyPr/>
          <a:lstStyle/>
          <a:p>
            <a:fld id="{DE4CB378-4F50-4CCE-9659-BB7A6E40C702}" type="slidenum">
              <a:rPr lang="en-IN" smtClean="0"/>
              <a:t>10</a:t>
            </a:fld>
            <a:endParaRPr lang="en-IN"/>
          </a:p>
        </p:txBody>
      </p:sp>
      <p:sp>
        <p:nvSpPr>
          <p:cNvPr id="6" name="Content Placeholder 5">
            <a:extLst>
              <a:ext uri="{FF2B5EF4-FFF2-40B4-BE49-F238E27FC236}">
                <a16:creationId xmlns:a16="http://schemas.microsoft.com/office/drawing/2014/main" id="{59B88BD1-B7D3-6266-FB6C-7C8C4C1A6597}"/>
              </a:ext>
            </a:extLst>
          </p:cNvPr>
          <p:cNvSpPr>
            <a:spLocks noGrp="1"/>
          </p:cNvSpPr>
          <p:nvPr>
            <p:ph idx="1"/>
          </p:nvPr>
        </p:nvSpPr>
        <p:spPr/>
        <p:txBody>
          <a:bodyPr>
            <a:normAutofit fontScale="92500" lnSpcReduction="10000"/>
          </a:bodyPr>
          <a:lstStyle/>
          <a:p>
            <a:pPr marL="0" indent="0">
              <a:lnSpc>
                <a:spcPct val="150000"/>
              </a:lnSpc>
              <a:buNone/>
            </a:pPr>
            <a:r>
              <a:rPr lang="en-US" sz="1800" dirty="0">
                <a:effectLst/>
                <a:latin typeface="Times New Roman" panose="02020603050405020304" pitchFamily="18" charset="0"/>
                <a:ea typeface="Times New Roman" panose="02020603050405020304" pitchFamily="18" charset="0"/>
              </a:rPr>
              <a:t>The Convolutional Neural Network (CNN) is utilized in this project for predicting collision risks at hairpin bends, leveraging its superior capability in image and video analysis. </a:t>
            </a:r>
          </a:p>
          <a:p>
            <a:pPr>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CNNs are particularly effective for this application due to their layered architecture, consisting of convolutional layers and fully connected layers that synthesize the extracted features for final predictions.</a:t>
            </a:r>
          </a:p>
          <a:p>
            <a:pPr>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The CNN's ability to automatically learn and extract critical features from raw video footage significantly improves the accuracy and reliability of collision risk predictions, aiding in timely alerts and preventive measures for drivers. </a:t>
            </a:r>
          </a:p>
          <a:p>
            <a:pPr>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Overall, the CNN enhances road safety by providing real-time, data-driven insights into potential collision risks, ensuring safer navigation through challenging hairpin bends.</a:t>
            </a:r>
          </a:p>
          <a:p>
            <a:endParaRPr lang="en-US" dirty="0"/>
          </a:p>
        </p:txBody>
      </p:sp>
    </p:spTree>
    <p:extLst>
      <p:ext uri="{BB962C8B-B14F-4D97-AF65-F5344CB8AC3E}">
        <p14:creationId xmlns:p14="http://schemas.microsoft.com/office/powerpoint/2010/main" val="1453207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AB9F9E-7617-EF4B-BA5A-2DBC12B51B57}"/>
              </a:ext>
            </a:extLst>
          </p:cNvPr>
          <p:cNvSpPr>
            <a:spLocks noGrp="1"/>
          </p:cNvSpPr>
          <p:nvPr>
            <p:ph type="dt" sz="half" idx="10"/>
          </p:nvPr>
        </p:nvSpPr>
        <p:spPr/>
        <p:txBody>
          <a:bodyPr/>
          <a:lstStyle/>
          <a:p>
            <a:fld id="{F64F98F6-5430-4E9D-A122-B606F4330384}" type="datetime1">
              <a:rPr lang="en-IN" smtClean="0"/>
              <a:t>04-06-2024</a:t>
            </a:fld>
            <a:endParaRPr lang="en-IN"/>
          </a:p>
        </p:txBody>
      </p:sp>
      <p:sp>
        <p:nvSpPr>
          <p:cNvPr id="3" name="Slide Number Placeholder 2">
            <a:extLst>
              <a:ext uri="{FF2B5EF4-FFF2-40B4-BE49-F238E27FC236}">
                <a16:creationId xmlns:a16="http://schemas.microsoft.com/office/drawing/2014/main" id="{FB4EADCE-FA8F-8ED9-8AE5-8369E637AC1B}"/>
              </a:ext>
            </a:extLst>
          </p:cNvPr>
          <p:cNvSpPr>
            <a:spLocks noGrp="1"/>
          </p:cNvSpPr>
          <p:nvPr>
            <p:ph type="sldNum" sz="quarter" idx="12"/>
          </p:nvPr>
        </p:nvSpPr>
        <p:spPr/>
        <p:txBody>
          <a:bodyPr/>
          <a:lstStyle/>
          <a:p>
            <a:fld id="{DE4CB378-4F50-4CCE-9659-BB7A6E40C702}" type="slidenum">
              <a:rPr lang="en-IN" smtClean="0"/>
              <a:t>11</a:t>
            </a:fld>
            <a:endParaRPr lang="en-IN"/>
          </a:p>
        </p:txBody>
      </p:sp>
      <p:pic>
        <p:nvPicPr>
          <p:cNvPr id="7" name="Picture 6">
            <a:extLst>
              <a:ext uri="{FF2B5EF4-FFF2-40B4-BE49-F238E27FC236}">
                <a16:creationId xmlns:a16="http://schemas.microsoft.com/office/drawing/2014/main" id="{244203B8-63C0-5C5F-3A98-CDFEE1C35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181" y="1273906"/>
            <a:ext cx="5597634" cy="3927231"/>
          </a:xfrm>
          <a:prstGeom prst="rect">
            <a:avLst/>
          </a:prstGeom>
        </p:spPr>
      </p:pic>
    </p:spTree>
    <p:extLst>
      <p:ext uri="{BB962C8B-B14F-4D97-AF65-F5344CB8AC3E}">
        <p14:creationId xmlns:p14="http://schemas.microsoft.com/office/powerpoint/2010/main" val="833796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7C6B8-D3B7-14D6-976D-2DC7B670B080}"/>
              </a:ext>
            </a:extLst>
          </p:cNvPr>
          <p:cNvSpPr>
            <a:spLocks noGrp="1"/>
          </p:cNvSpPr>
          <p:nvPr>
            <p:ph type="title"/>
          </p:nvPr>
        </p:nvSpPr>
        <p:spPr/>
        <p:txBody>
          <a:bodyPr>
            <a:normAutofit/>
          </a:bodyPr>
          <a:lstStyle/>
          <a:p>
            <a:r>
              <a:rPr lang="en-US" sz="3200" b="1" dirty="0">
                <a:effectLst/>
                <a:latin typeface="Times New Roman" panose="02020603050405020304" pitchFamily="18" charset="0"/>
                <a:ea typeface="Times New Roman" panose="02020603050405020304" pitchFamily="18" charset="0"/>
              </a:rPr>
              <a:t>YOU ONLY LOOK ONCE (YOLO)</a:t>
            </a:r>
            <a:br>
              <a:rPr lang="en-US" sz="3200" dirty="0">
                <a:effectLst/>
                <a:latin typeface="Times New Roman" panose="02020603050405020304" pitchFamily="18" charset="0"/>
                <a:ea typeface="Times New Roman" panose="02020603050405020304" pitchFamily="18" charset="0"/>
              </a:rPr>
            </a:br>
            <a:endParaRPr lang="en-IN" sz="32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02C0DABF-02ED-5F5B-E144-D2D8712BD237}"/>
              </a:ext>
            </a:extLst>
          </p:cNvPr>
          <p:cNvSpPr>
            <a:spLocks noGrp="1"/>
          </p:cNvSpPr>
          <p:nvPr>
            <p:ph type="dt" sz="half" idx="10"/>
          </p:nvPr>
        </p:nvSpPr>
        <p:spPr/>
        <p:txBody>
          <a:bodyPr/>
          <a:lstStyle/>
          <a:p>
            <a:fld id="{E0C78394-94DB-47F7-A2EB-D6C7FBA72EA5}" type="datetime1">
              <a:rPr lang="en-IN" smtClean="0"/>
              <a:t>04-06-2024</a:t>
            </a:fld>
            <a:endParaRPr lang="en-IN"/>
          </a:p>
        </p:txBody>
      </p:sp>
      <p:sp>
        <p:nvSpPr>
          <p:cNvPr id="5" name="Slide Number Placeholder 4">
            <a:extLst>
              <a:ext uri="{FF2B5EF4-FFF2-40B4-BE49-F238E27FC236}">
                <a16:creationId xmlns:a16="http://schemas.microsoft.com/office/drawing/2014/main" id="{50692917-612F-EE8E-7BE1-61B43198BFCD}"/>
              </a:ext>
            </a:extLst>
          </p:cNvPr>
          <p:cNvSpPr>
            <a:spLocks noGrp="1"/>
          </p:cNvSpPr>
          <p:nvPr>
            <p:ph type="sldNum" sz="quarter" idx="12"/>
          </p:nvPr>
        </p:nvSpPr>
        <p:spPr/>
        <p:txBody>
          <a:bodyPr/>
          <a:lstStyle/>
          <a:p>
            <a:fld id="{DE4CB378-4F50-4CCE-9659-BB7A6E40C702}" type="slidenum">
              <a:rPr lang="en-IN" smtClean="0"/>
              <a:t>12</a:t>
            </a:fld>
            <a:endParaRPr lang="en-IN"/>
          </a:p>
        </p:txBody>
      </p:sp>
      <p:pic>
        <p:nvPicPr>
          <p:cNvPr id="8" name="Content Placeholder 7">
            <a:extLst>
              <a:ext uri="{FF2B5EF4-FFF2-40B4-BE49-F238E27FC236}">
                <a16:creationId xmlns:a16="http://schemas.microsoft.com/office/drawing/2014/main" id="{EA80B15C-779A-6D0B-67DF-8C0CC9B227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2803" y="2381069"/>
            <a:ext cx="4824611" cy="3066254"/>
          </a:xfrm>
          <a:prstGeom prst="rect">
            <a:avLst/>
          </a:prstGeom>
        </p:spPr>
      </p:pic>
    </p:spTree>
    <p:extLst>
      <p:ext uri="{BB962C8B-B14F-4D97-AF65-F5344CB8AC3E}">
        <p14:creationId xmlns:p14="http://schemas.microsoft.com/office/powerpoint/2010/main" val="3141418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7C6B8-D3B7-14D6-976D-2DC7B670B080}"/>
              </a:ext>
            </a:extLst>
          </p:cNvPr>
          <p:cNvSpPr>
            <a:spLocks noGrp="1"/>
          </p:cNvSpPr>
          <p:nvPr>
            <p:ph type="title"/>
          </p:nvPr>
        </p:nvSpPr>
        <p:spPr/>
        <p:txBody>
          <a:bodyPr>
            <a:normAutofit/>
          </a:bodyPr>
          <a:lstStyle/>
          <a:p>
            <a:r>
              <a:rPr lang="en-IN" sz="3200" b="1" spc="-55" dirty="0">
                <a:effectLst/>
                <a:latin typeface="Times New Roman" panose="02020603050405020304" pitchFamily="18" charset="0"/>
                <a:ea typeface="Times New Roman" panose="02020603050405020304" pitchFamily="18" charset="0"/>
              </a:rPr>
              <a:t>SUPPORT VECTOR MACHINE (SVM)</a:t>
            </a:r>
            <a:endParaRPr lang="en-IN" sz="32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02C0DABF-02ED-5F5B-E144-D2D8712BD237}"/>
              </a:ext>
            </a:extLst>
          </p:cNvPr>
          <p:cNvSpPr>
            <a:spLocks noGrp="1"/>
          </p:cNvSpPr>
          <p:nvPr>
            <p:ph type="dt" sz="half" idx="10"/>
          </p:nvPr>
        </p:nvSpPr>
        <p:spPr/>
        <p:txBody>
          <a:bodyPr/>
          <a:lstStyle/>
          <a:p>
            <a:fld id="{E0C78394-94DB-47F7-A2EB-D6C7FBA72EA5}" type="datetime1">
              <a:rPr lang="en-IN" smtClean="0"/>
              <a:t>04-06-2024</a:t>
            </a:fld>
            <a:endParaRPr lang="en-IN"/>
          </a:p>
        </p:txBody>
      </p:sp>
      <p:sp>
        <p:nvSpPr>
          <p:cNvPr id="5" name="Slide Number Placeholder 4">
            <a:extLst>
              <a:ext uri="{FF2B5EF4-FFF2-40B4-BE49-F238E27FC236}">
                <a16:creationId xmlns:a16="http://schemas.microsoft.com/office/drawing/2014/main" id="{50692917-612F-EE8E-7BE1-61B43198BFCD}"/>
              </a:ext>
            </a:extLst>
          </p:cNvPr>
          <p:cNvSpPr>
            <a:spLocks noGrp="1"/>
          </p:cNvSpPr>
          <p:nvPr>
            <p:ph type="sldNum" sz="quarter" idx="12"/>
          </p:nvPr>
        </p:nvSpPr>
        <p:spPr/>
        <p:txBody>
          <a:bodyPr/>
          <a:lstStyle/>
          <a:p>
            <a:fld id="{DE4CB378-4F50-4CCE-9659-BB7A6E40C702}" type="slidenum">
              <a:rPr lang="en-IN" smtClean="0"/>
              <a:t>13</a:t>
            </a:fld>
            <a:endParaRPr lang="en-IN"/>
          </a:p>
        </p:txBody>
      </p:sp>
      <p:pic>
        <p:nvPicPr>
          <p:cNvPr id="8" name="Content Placeholder 7">
            <a:extLst>
              <a:ext uri="{FF2B5EF4-FFF2-40B4-BE49-F238E27FC236}">
                <a16:creationId xmlns:a16="http://schemas.microsoft.com/office/drawing/2014/main" id="{F041A0C6-6825-6C7A-4089-62F7DC361F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3877" y="2360246"/>
            <a:ext cx="5587999" cy="3548185"/>
          </a:xfrm>
        </p:spPr>
      </p:pic>
    </p:spTree>
    <p:extLst>
      <p:ext uri="{BB962C8B-B14F-4D97-AF65-F5344CB8AC3E}">
        <p14:creationId xmlns:p14="http://schemas.microsoft.com/office/powerpoint/2010/main" val="687121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D12BF-6F3D-0D40-D65A-40869C8B96F2}"/>
              </a:ext>
            </a:extLst>
          </p:cNvPr>
          <p:cNvSpPr>
            <a:spLocks noGrp="1"/>
          </p:cNvSpPr>
          <p:nvPr>
            <p:ph type="title"/>
          </p:nvPr>
        </p:nvSpPr>
        <p:spPr/>
        <p:txBody>
          <a:bodyPr>
            <a:normAutofit/>
          </a:bodyPr>
          <a:lstStyle/>
          <a:p>
            <a:r>
              <a:rPr lang="en-IN" dirty="0">
                <a:solidFill>
                  <a:srgbClr val="404040"/>
                </a:solidFill>
                <a:latin typeface="Calibri" panose="020F0502020204030204" pitchFamily="34" charset="0"/>
                <a:ea typeface="+mn-ea"/>
                <a:cs typeface="+mn-cs"/>
              </a:rPr>
              <a:t>LITERATURE SURVERY</a:t>
            </a:r>
            <a:endParaRPr lang="en-IN" dirty="0"/>
          </a:p>
        </p:txBody>
      </p:sp>
      <p:sp>
        <p:nvSpPr>
          <p:cNvPr id="4" name="Date Placeholder 3">
            <a:extLst>
              <a:ext uri="{FF2B5EF4-FFF2-40B4-BE49-F238E27FC236}">
                <a16:creationId xmlns:a16="http://schemas.microsoft.com/office/drawing/2014/main" id="{3E1DAA20-A2E3-4468-DFB7-A7E0026C591A}"/>
              </a:ext>
            </a:extLst>
          </p:cNvPr>
          <p:cNvSpPr>
            <a:spLocks noGrp="1"/>
          </p:cNvSpPr>
          <p:nvPr>
            <p:ph type="dt" sz="half" idx="10"/>
          </p:nvPr>
        </p:nvSpPr>
        <p:spPr/>
        <p:txBody>
          <a:bodyPr/>
          <a:lstStyle/>
          <a:p>
            <a:fld id="{E0C78394-94DB-47F7-A2EB-D6C7FBA72EA5}" type="datetime1">
              <a:rPr lang="en-IN" smtClean="0"/>
              <a:t>04-06-2024</a:t>
            </a:fld>
            <a:endParaRPr lang="en-IN"/>
          </a:p>
        </p:txBody>
      </p:sp>
      <p:sp>
        <p:nvSpPr>
          <p:cNvPr id="5" name="Slide Number Placeholder 4">
            <a:extLst>
              <a:ext uri="{FF2B5EF4-FFF2-40B4-BE49-F238E27FC236}">
                <a16:creationId xmlns:a16="http://schemas.microsoft.com/office/drawing/2014/main" id="{2263BD45-3183-4954-0896-E6916D0FB548}"/>
              </a:ext>
            </a:extLst>
          </p:cNvPr>
          <p:cNvSpPr>
            <a:spLocks noGrp="1"/>
          </p:cNvSpPr>
          <p:nvPr>
            <p:ph type="sldNum" sz="quarter" idx="12"/>
          </p:nvPr>
        </p:nvSpPr>
        <p:spPr/>
        <p:txBody>
          <a:bodyPr/>
          <a:lstStyle/>
          <a:p>
            <a:fld id="{DE4CB378-4F50-4CCE-9659-BB7A6E40C702}" type="slidenum">
              <a:rPr lang="en-IN" smtClean="0"/>
              <a:t>14</a:t>
            </a:fld>
            <a:endParaRPr lang="en-IN"/>
          </a:p>
        </p:txBody>
      </p:sp>
      <p:graphicFrame>
        <p:nvGraphicFramePr>
          <p:cNvPr id="3" name="Table 2">
            <a:extLst>
              <a:ext uri="{FF2B5EF4-FFF2-40B4-BE49-F238E27FC236}">
                <a16:creationId xmlns:a16="http://schemas.microsoft.com/office/drawing/2014/main" id="{A51D45BC-B55F-3731-DE82-014642EED9D4}"/>
              </a:ext>
            </a:extLst>
          </p:cNvPr>
          <p:cNvGraphicFramePr>
            <a:graphicFrameLocks noGrp="1"/>
          </p:cNvGraphicFramePr>
          <p:nvPr>
            <p:extLst>
              <p:ext uri="{D42A27DB-BD31-4B8C-83A1-F6EECF244321}">
                <p14:modId xmlns:p14="http://schemas.microsoft.com/office/powerpoint/2010/main" val="4064580833"/>
              </p:ext>
            </p:extLst>
          </p:nvPr>
        </p:nvGraphicFramePr>
        <p:xfrm>
          <a:off x="708212" y="2083215"/>
          <a:ext cx="10936940" cy="4435243"/>
        </p:xfrm>
        <a:graphic>
          <a:graphicData uri="http://schemas.openxmlformats.org/drawingml/2006/table">
            <a:tbl>
              <a:tblPr firstRow="1" bandRow="1">
                <a:tableStyleId>{5C22544A-7EE6-4342-B048-85BDC9FD1C3A}</a:tableStyleId>
              </a:tblPr>
              <a:tblGrid>
                <a:gridCol w="618564">
                  <a:extLst>
                    <a:ext uri="{9D8B030D-6E8A-4147-A177-3AD203B41FA5}">
                      <a16:colId xmlns:a16="http://schemas.microsoft.com/office/drawing/2014/main" val="926158021"/>
                    </a:ext>
                  </a:extLst>
                </a:gridCol>
                <a:gridCol w="1344706">
                  <a:extLst>
                    <a:ext uri="{9D8B030D-6E8A-4147-A177-3AD203B41FA5}">
                      <a16:colId xmlns:a16="http://schemas.microsoft.com/office/drawing/2014/main" val="3736759720"/>
                    </a:ext>
                  </a:extLst>
                </a:gridCol>
                <a:gridCol w="1740170">
                  <a:extLst>
                    <a:ext uri="{9D8B030D-6E8A-4147-A177-3AD203B41FA5}">
                      <a16:colId xmlns:a16="http://schemas.microsoft.com/office/drawing/2014/main" val="2436124613"/>
                    </a:ext>
                  </a:extLst>
                </a:gridCol>
                <a:gridCol w="1838020">
                  <a:extLst>
                    <a:ext uri="{9D8B030D-6E8A-4147-A177-3AD203B41FA5}">
                      <a16:colId xmlns:a16="http://schemas.microsoft.com/office/drawing/2014/main" val="213562831"/>
                    </a:ext>
                  </a:extLst>
                </a:gridCol>
                <a:gridCol w="1990484">
                  <a:extLst>
                    <a:ext uri="{9D8B030D-6E8A-4147-A177-3AD203B41FA5}">
                      <a16:colId xmlns:a16="http://schemas.microsoft.com/office/drawing/2014/main" val="705071860"/>
                    </a:ext>
                  </a:extLst>
                </a:gridCol>
                <a:gridCol w="1660148">
                  <a:extLst>
                    <a:ext uri="{9D8B030D-6E8A-4147-A177-3AD203B41FA5}">
                      <a16:colId xmlns:a16="http://schemas.microsoft.com/office/drawing/2014/main" val="4268139296"/>
                    </a:ext>
                  </a:extLst>
                </a:gridCol>
                <a:gridCol w="1744848">
                  <a:extLst>
                    <a:ext uri="{9D8B030D-6E8A-4147-A177-3AD203B41FA5}">
                      <a16:colId xmlns:a16="http://schemas.microsoft.com/office/drawing/2014/main" val="3309845760"/>
                    </a:ext>
                  </a:extLst>
                </a:gridCol>
              </a:tblGrid>
              <a:tr h="518783">
                <a:tc>
                  <a:txBody>
                    <a:bodyPr/>
                    <a:lstStyle/>
                    <a:p>
                      <a:r>
                        <a:rPr lang="en-US" sz="1400" dirty="0">
                          <a:latin typeface="Arial" panose="020B0604020202020204" pitchFamily="34" charset="0"/>
                          <a:cs typeface="Arial" panose="020B0604020202020204" pitchFamily="34" charset="0"/>
                        </a:rPr>
                        <a:t>S.NO</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JOURNAL NAME&amp;YEAR</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AUTHOR NAME</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TITLE</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METHODOLOGY</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MERITS</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DEMERITS</a:t>
                      </a:r>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90211662"/>
                  </a:ext>
                </a:extLst>
              </a:tr>
              <a:tr h="1630460">
                <a:tc>
                  <a:txBody>
                    <a:bodyPr/>
                    <a:lstStyle/>
                    <a:p>
                      <a:r>
                        <a:rPr lang="en-US" sz="1400" dirty="0">
                          <a:latin typeface="Arial" panose="020B0604020202020204" pitchFamily="34" charset="0"/>
                          <a:cs typeface="Arial" panose="020B0604020202020204" pitchFamily="34" charset="0"/>
                        </a:rPr>
                        <a:t>1.</a:t>
                      </a:r>
                      <a:endParaRPr lang="en-IN" sz="1400" dirty="0">
                        <a:latin typeface="Arial" panose="020B0604020202020204" pitchFamily="34" charset="0"/>
                        <a:cs typeface="Arial" panose="020B0604020202020204" pitchFamily="34"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IEEE Conference on Computer Vision and Pattern Recognition (CVPR).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Farhadi, A. (2016).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You Only Look Once: Unified, Real-Time Object Detection.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Object detection in roads .</a:t>
                      </a:r>
                    </a:p>
                  </a:txBody>
                  <a:tcPr/>
                </a:tc>
                <a:tc>
                  <a:txBody>
                    <a:bodyPr/>
                    <a:lstStyle/>
                    <a:p>
                      <a:r>
                        <a:rPr lang="en-IN" sz="1400" dirty="0">
                          <a:latin typeface="Times New Roman" panose="02020603050405020304" pitchFamily="18" charset="0"/>
                          <a:cs typeface="Times New Roman" panose="02020603050405020304" pitchFamily="18" charset="0"/>
                        </a:rPr>
                        <a:t>It is used to detect</a:t>
                      </a:r>
                    </a:p>
                    <a:p>
                      <a:r>
                        <a:rPr lang="en-IN" sz="1400" dirty="0">
                          <a:latin typeface="Times New Roman" panose="02020603050405020304" pitchFamily="18" charset="0"/>
                          <a:cs typeface="Times New Roman" panose="02020603050405020304" pitchFamily="18" charset="0"/>
                        </a:rPr>
                        <a:t>Objects facing and coming on roads</a:t>
                      </a:r>
                    </a:p>
                  </a:txBody>
                  <a:tcPr/>
                </a:tc>
                <a:tc>
                  <a:txBody>
                    <a:bodyPr/>
                    <a:lstStyle/>
                    <a:p>
                      <a:r>
                        <a:rPr lang="en-IN" sz="1400" dirty="0">
                          <a:latin typeface="Times New Roman" panose="02020603050405020304" pitchFamily="18" charset="0"/>
                          <a:cs typeface="Times New Roman" panose="02020603050405020304" pitchFamily="18" charset="0"/>
                        </a:rPr>
                        <a:t>Object detection is not much clear as possible.</a:t>
                      </a:r>
                    </a:p>
                  </a:txBody>
                  <a:tcPr/>
                </a:tc>
                <a:extLst>
                  <a:ext uri="{0D108BD9-81ED-4DB2-BD59-A6C34878D82A}">
                    <a16:rowId xmlns:a16="http://schemas.microsoft.com/office/drawing/2014/main" val="3496568080"/>
                  </a:ext>
                </a:extLst>
              </a:tr>
              <a:tr h="1630460">
                <a:tc>
                  <a:txBody>
                    <a:bodyPr/>
                    <a:lstStyle/>
                    <a:p>
                      <a:r>
                        <a:rPr lang="en-US" sz="1400" dirty="0">
                          <a:latin typeface="Arial" panose="020B0604020202020204" pitchFamily="34" charset="0"/>
                          <a:cs typeface="Arial" panose="020B0604020202020204" pitchFamily="34" charset="0"/>
                        </a:rPr>
                        <a:t>2.</a:t>
                      </a:r>
                      <a:endParaRPr lang="en-IN" sz="1400" dirty="0">
                        <a:latin typeface="Arial" panose="020B0604020202020204" pitchFamily="34" charset="0"/>
                        <a:cs typeface="Arial" panose="020B0604020202020204" pitchFamily="34" charset="0"/>
                      </a:endParaRPr>
                    </a:p>
                  </a:txBody>
                  <a:tcPr/>
                </a:tc>
                <a:tc>
                  <a:txBody>
                    <a:bodyPr/>
                    <a:lstStyle/>
                    <a:p>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NeurIPS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Girshick.R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R-CNN: Towards Real-Time Object Detection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In Advances in Neural Information Processing Systems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CNN it is used a algorithm and it is so efficient</a:t>
                      </a:r>
                    </a:p>
                  </a:txBody>
                  <a:tcPr/>
                </a:tc>
                <a:tc>
                  <a:txBody>
                    <a:bodyPr/>
                    <a:lstStyle/>
                    <a:p>
                      <a:r>
                        <a:rPr lang="en-IN" sz="1400" dirty="0">
                          <a:latin typeface="Times New Roman" panose="02020603050405020304" pitchFamily="18" charset="0"/>
                          <a:cs typeface="Times New Roman" panose="02020603050405020304" pitchFamily="18" charset="0"/>
                        </a:rPr>
                        <a:t>It </a:t>
                      </a:r>
                      <a:r>
                        <a:rPr lang="en-IN" sz="1400" dirty="0" err="1">
                          <a:latin typeface="Times New Roman" panose="02020603050405020304" pitchFamily="18" charset="0"/>
                          <a:cs typeface="Times New Roman" panose="02020603050405020304" pitchFamily="18" charset="0"/>
                        </a:rPr>
                        <a:t>efffectness</a:t>
                      </a:r>
                      <a:r>
                        <a:rPr lang="en-IN" sz="1400" dirty="0">
                          <a:latin typeface="Times New Roman" panose="02020603050405020304" pitchFamily="18" charset="0"/>
                          <a:cs typeface="Times New Roman" panose="02020603050405020304" pitchFamily="18" charset="0"/>
                        </a:rPr>
                        <a:t> is decreasing due to the object detection phase.</a:t>
                      </a:r>
                    </a:p>
                  </a:txBody>
                  <a:tcPr/>
                </a:tc>
                <a:extLst>
                  <a:ext uri="{0D108BD9-81ED-4DB2-BD59-A6C34878D82A}">
                    <a16:rowId xmlns:a16="http://schemas.microsoft.com/office/drawing/2014/main" val="2993192251"/>
                  </a:ext>
                </a:extLst>
              </a:tr>
            </a:tbl>
          </a:graphicData>
        </a:graphic>
      </p:graphicFrame>
    </p:spTree>
    <p:extLst>
      <p:ext uri="{BB962C8B-B14F-4D97-AF65-F5344CB8AC3E}">
        <p14:creationId xmlns:p14="http://schemas.microsoft.com/office/powerpoint/2010/main" val="3647107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D12BF-6F3D-0D40-D65A-40869C8B96F2}"/>
              </a:ext>
            </a:extLst>
          </p:cNvPr>
          <p:cNvSpPr>
            <a:spLocks noGrp="1"/>
          </p:cNvSpPr>
          <p:nvPr>
            <p:ph type="title"/>
          </p:nvPr>
        </p:nvSpPr>
        <p:spPr/>
        <p:txBody>
          <a:bodyPr>
            <a:normAutofit/>
          </a:bodyPr>
          <a:lstStyle/>
          <a:p>
            <a:r>
              <a:rPr lang="en-IN" dirty="0">
                <a:solidFill>
                  <a:srgbClr val="404040"/>
                </a:solidFill>
                <a:latin typeface="Calibri" panose="020F0502020204030204" pitchFamily="34" charset="0"/>
                <a:ea typeface="+mn-ea"/>
                <a:cs typeface="+mn-cs"/>
              </a:rPr>
              <a:t>LITERATURE SURVERY</a:t>
            </a:r>
            <a:endParaRPr lang="en-IN" dirty="0"/>
          </a:p>
        </p:txBody>
      </p:sp>
      <p:sp>
        <p:nvSpPr>
          <p:cNvPr id="4" name="Date Placeholder 3">
            <a:extLst>
              <a:ext uri="{FF2B5EF4-FFF2-40B4-BE49-F238E27FC236}">
                <a16:creationId xmlns:a16="http://schemas.microsoft.com/office/drawing/2014/main" id="{3E1DAA20-A2E3-4468-DFB7-A7E0026C591A}"/>
              </a:ext>
            </a:extLst>
          </p:cNvPr>
          <p:cNvSpPr>
            <a:spLocks noGrp="1"/>
          </p:cNvSpPr>
          <p:nvPr>
            <p:ph type="dt" sz="half" idx="10"/>
          </p:nvPr>
        </p:nvSpPr>
        <p:spPr/>
        <p:txBody>
          <a:bodyPr/>
          <a:lstStyle/>
          <a:p>
            <a:fld id="{E0C78394-94DB-47F7-A2EB-D6C7FBA72EA5}" type="datetime1">
              <a:rPr lang="en-IN" smtClean="0"/>
              <a:t>04-06-2024</a:t>
            </a:fld>
            <a:endParaRPr lang="en-IN"/>
          </a:p>
        </p:txBody>
      </p:sp>
      <p:sp>
        <p:nvSpPr>
          <p:cNvPr id="5" name="Slide Number Placeholder 4">
            <a:extLst>
              <a:ext uri="{FF2B5EF4-FFF2-40B4-BE49-F238E27FC236}">
                <a16:creationId xmlns:a16="http://schemas.microsoft.com/office/drawing/2014/main" id="{2263BD45-3183-4954-0896-E6916D0FB548}"/>
              </a:ext>
            </a:extLst>
          </p:cNvPr>
          <p:cNvSpPr>
            <a:spLocks noGrp="1"/>
          </p:cNvSpPr>
          <p:nvPr>
            <p:ph type="sldNum" sz="quarter" idx="12"/>
          </p:nvPr>
        </p:nvSpPr>
        <p:spPr/>
        <p:txBody>
          <a:bodyPr/>
          <a:lstStyle/>
          <a:p>
            <a:fld id="{DE4CB378-4F50-4CCE-9659-BB7A6E40C702}" type="slidenum">
              <a:rPr lang="en-IN" smtClean="0"/>
              <a:t>15</a:t>
            </a:fld>
            <a:endParaRPr lang="en-IN"/>
          </a:p>
        </p:txBody>
      </p:sp>
      <p:graphicFrame>
        <p:nvGraphicFramePr>
          <p:cNvPr id="3" name="Table 2">
            <a:extLst>
              <a:ext uri="{FF2B5EF4-FFF2-40B4-BE49-F238E27FC236}">
                <a16:creationId xmlns:a16="http://schemas.microsoft.com/office/drawing/2014/main" id="{A51D45BC-B55F-3731-DE82-014642EED9D4}"/>
              </a:ext>
            </a:extLst>
          </p:cNvPr>
          <p:cNvGraphicFramePr>
            <a:graphicFrameLocks noGrp="1"/>
          </p:cNvGraphicFramePr>
          <p:nvPr>
            <p:extLst>
              <p:ext uri="{D42A27DB-BD31-4B8C-83A1-F6EECF244321}">
                <p14:modId xmlns:p14="http://schemas.microsoft.com/office/powerpoint/2010/main" val="121798747"/>
              </p:ext>
            </p:extLst>
          </p:nvPr>
        </p:nvGraphicFramePr>
        <p:xfrm>
          <a:off x="551329" y="1810138"/>
          <a:ext cx="11089341" cy="4358586"/>
        </p:xfrm>
        <a:graphic>
          <a:graphicData uri="http://schemas.openxmlformats.org/drawingml/2006/table">
            <a:tbl>
              <a:tblPr firstRow="1" bandRow="1">
                <a:tableStyleId>{5C22544A-7EE6-4342-B048-85BDC9FD1C3A}</a:tableStyleId>
              </a:tblPr>
              <a:tblGrid>
                <a:gridCol w="636273">
                  <a:extLst>
                    <a:ext uri="{9D8B030D-6E8A-4147-A177-3AD203B41FA5}">
                      <a16:colId xmlns:a16="http://schemas.microsoft.com/office/drawing/2014/main" val="926158021"/>
                    </a:ext>
                  </a:extLst>
                </a:gridCol>
                <a:gridCol w="1378316">
                  <a:extLst>
                    <a:ext uri="{9D8B030D-6E8A-4147-A177-3AD203B41FA5}">
                      <a16:colId xmlns:a16="http://schemas.microsoft.com/office/drawing/2014/main" val="3736759720"/>
                    </a:ext>
                  </a:extLst>
                </a:gridCol>
                <a:gridCol w="1740457">
                  <a:extLst>
                    <a:ext uri="{9D8B030D-6E8A-4147-A177-3AD203B41FA5}">
                      <a16:colId xmlns:a16="http://schemas.microsoft.com/office/drawing/2014/main" val="2436124613"/>
                    </a:ext>
                  </a:extLst>
                </a:gridCol>
                <a:gridCol w="1863632">
                  <a:extLst>
                    <a:ext uri="{9D8B030D-6E8A-4147-A177-3AD203B41FA5}">
                      <a16:colId xmlns:a16="http://schemas.microsoft.com/office/drawing/2014/main" val="213562831"/>
                    </a:ext>
                  </a:extLst>
                </a:gridCol>
                <a:gridCol w="2018220">
                  <a:extLst>
                    <a:ext uri="{9D8B030D-6E8A-4147-A177-3AD203B41FA5}">
                      <a16:colId xmlns:a16="http://schemas.microsoft.com/office/drawing/2014/main" val="705071860"/>
                    </a:ext>
                  </a:extLst>
                </a:gridCol>
                <a:gridCol w="1683281">
                  <a:extLst>
                    <a:ext uri="{9D8B030D-6E8A-4147-A177-3AD203B41FA5}">
                      <a16:colId xmlns:a16="http://schemas.microsoft.com/office/drawing/2014/main" val="4268139296"/>
                    </a:ext>
                  </a:extLst>
                </a:gridCol>
                <a:gridCol w="1769162">
                  <a:extLst>
                    <a:ext uri="{9D8B030D-6E8A-4147-A177-3AD203B41FA5}">
                      <a16:colId xmlns:a16="http://schemas.microsoft.com/office/drawing/2014/main" val="3309845760"/>
                    </a:ext>
                  </a:extLst>
                </a:gridCol>
              </a:tblGrid>
              <a:tr h="609546">
                <a:tc>
                  <a:txBody>
                    <a:bodyPr/>
                    <a:lstStyle/>
                    <a:p>
                      <a:r>
                        <a:rPr lang="en-US" sz="1400" dirty="0">
                          <a:latin typeface="Arial" panose="020B0604020202020204" pitchFamily="34" charset="0"/>
                          <a:cs typeface="Arial" panose="020B0604020202020204" pitchFamily="34" charset="0"/>
                        </a:rPr>
                        <a:t>S.NO</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JOURNAL NAME&amp;YEAR</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AUTHOR NAME</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TITLE</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METHODOLOGY</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MERITS</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DEMERITS</a:t>
                      </a:r>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90211662"/>
                  </a:ext>
                </a:extLst>
              </a:tr>
              <a:tr h="1630460">
                <a:tc>
                  <a:txBody>
                    <a:bodyPr/>
                    <a:lstStyle/>
                    <a:p>
                      <a:r>
                        <a:rPr lang="en-US" sz="1400" dirty="0">
                          <a:latin typeface="Arial" panose="020B0604020202020204" pitchFamily="34" charset="0"/>
                          <a:cs typeface="Arial" panose="020B0604020202020204" pitchFamily="34" charset="0"/>
                        </a:rPr>
                        <a:t>3.</a:t>
                      </a:r>
                      <a:endParaRPr lang="en-IN" sz="14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Multi-GPU convolution al network (2012)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Krizhevsky</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GPU clusters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GPU clusters were used to accelerate computing and first time top 5 error rates were lower than existing technologies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Advantage: 15.3 error rate, GPU introduced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Disadvantage: significant performance degrade if network changed</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96568080"/>
                  </a:ext>
                </a:extLst>
              </a:tr>
              <a:tr h="1630460">
                <a:tc>
                  <a:txBody>
                    <a:bodyPr/>
                    <a:lstStyle/>
                    <a:p>
                      <a:r>
                        <a:rPr lang="en-US" sz="1400" dirty="0">
                          <a:latin typeface="Arial" panose="020B0604020202020204" pitchFamily="34" charset="0"/>
                          <a:cs typeface="Arial" panose="020B0604020202020204" pitchFamily="34" charset="0"/>
                        </a:rPr>
                        <a:t>4.</a:t>
                      </a:r>
                      <a:endParaRPr lang="en-IN" sz="1400" dirty="0">
                        <a:latin typeface="Arial" panose="020B0604020202020204" pitchFamily="34" charset="0"/>
                        <a:cs typeface="Arial" panose="020B0604020202020204" pitchFamily="34" charset="0"/>
                      </a:endParaRPr>
                    </a:p>
                  </a:txBody>
                  <a:tcPr/>
                </a:tc>
                <a:tc>
                  <a:txBody>
                    <a:bodyPr/>
                    <a:lstStyle/>
                    <a:p>
                      <a:r>
                        <a:rPr lang="fr-FR" sz="1800" b="0" i="0" kern="1200" dirty="0">
                          <a:solidFill>
                            <a:schemeClr val="dk1"/>
                          </a:solidFill>
                          <a:effectLst/>
                          <a:latin typeface="Times New Roman" panose="02020603050405020304" pitchFamily="18" charset="0"/>
                          <a:ea typeface="+mn-ea"/>
                          <a:cs typeface="Times New Roman" panose="02020603050405020304" pitchFamily="18" charset="0"/>
                        </a:rPr>
                        <a:t>COTS HPC </a:t>
                      </a:r>
                      <a:r>
                        <a:rPr lang="fr-FR" sz="1800" b="0" i="0" kern="1200" dirty="0" err="1">
                          <a:solidFill>
                            <a:schemeClr val="dk1"/>
                          </a:solidFill>
                          <a:effectLst/>
                          <a:latin typeface="Times New Roman" panose="02020603050405020304" pitchFamily="18" charset="0"/>
                          <a:ea typeface="+mn-ea"/>
                          <a:cs typeface="Times New Roman" panose="02020603050405020304" pitchFamily="18" charset="0"/>
                        </a:rPr>
                        <a:t>unsupervise</a:t>
                      </a:r>
                      <a:r>
                        <a:rPr lang="fr-FR" sz="1800" b="0" i="0" kern="1200" dirty="0">
                          <a:solidFill>
                            <a:schemeClr val="dk1"/>
                          </a:solidFill>
                          <a:effectLst/>
                          <a:latin typeface="Times New Roman" panose="02020603050405020304" pitchFamily="18" charset="0"/>
                          <a:ea typeface="+mn-ea"/>
                          <a:cs typeface="Times New Roman" panose="02020603050405020304" pitchFamily="18" charset="0"/>
                        </a:rPr>
                        <a:t> d convolution al network (et al., 2013)</a:t>
                      </a:r>
                      <a:endParaRPr lang="en-IN" sz="1400" dirty="0">
                        <a:latin typeface="Times New Roman" panose="02020603050405020304" pitchFamily="18" charset="0"/>
                        <a:cs typeface="Times New Roman" panose="02020603050405020304" pitchFamily="18" charset="0"/>
                      </a:endParaRPr>
                    </a:p>
                  </a:txBody>
                  <a:tcPr/>
                </a:tc>
                <a:tc>
                  <a:txBody>
                    <a:bodyPr/>
                    <a:lstStyle/>
                    <a:p>
                      <a:r>
                        <a:rPr lang="fr-FR" sz="1800" b="0" i="0" kern="1200" dirty="0" err="1">
                          <a:solidFill>
                            <a:schemeClr val="dk1"/>
                          </a:solidFill>
                          <a:effectLst/>
                          <a:latin typeface="Times New Roman" panose="02020603050405020304" pitchFamily="18" charset="0"/>
                          <a:ea typeface="+mn-ea"/>
                          <a:cs typeface="Times New Roman" panose="02020603050405020304" pitchFamily="18" charset="0"/>
                        </a:rPr>
                        <a:t>Coates</a:t>
                      </a:r>
                      <a:r>
                        <a:rPr lang="fr-FR" sz="1800" b="0" i="0" kern="1200" dirty="0">
                          <a:solidFill>
                            <a:schemeClr val="dk1"/>
                          </a:solidFill>
                          <a:effectLst/>
                          <a:latin typeface="Times New Roman" panose="02020603050405020304" pitchFamily="18" charset="0"/>
                          <a:ea typeface="+mn-ea"/>
                          <a:cs typeface="Times New Roman" panose="02020603050405020304" pitchFamily="18" charset="0"/>
                        </a:rPr>
                        <a:t>. J</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COTS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COTS can classify human faces, body(person) and animals requires GPU clusters for multiple days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GPU acceleration efficiently implemented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Classification is limited to certain type of images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3192251"/>
                  </a:ext>
                </a:extLst>
              </a:tr>
            </a:tbl>
          </a:graphicData>
        </a:graphic>
      </p:graphicFrame>
    </p:spTree>
    <p:extLst>
      <p:ext uri="{BB962C8B-B14F-4D97-AF65-F5344CB8AC3E}">
        <p14:creationId xmlns:p14="http://schemas.microsoft.com/office/powerpoint/2010/main" val="807914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D12BF-6F3D-0D40-D65A-40869C8B96F2}"/>
              </a:ext>
            </a:extLst>
          </p:cNvPr>
          <p:cNvSpPr>
            <a:spLocks noGrp="1"/>
          </p:cNvSpPr>
          <p:nvPr>
            <p:ph type="title"/>
          </p:nvPr>
        </p:nvSpPr>
        <p:spPr/>
        <p:txBody>
          <a:bodyPr>
            <a:normAutofit/>
          </a:bodyPr>
          <a:lstStyle/>
          <a:p>
            <a:r>
              <a:rPr lang="en-IN" dirty="0">
                <a:solidFill>
                  <a:srgbClr val="404040"/>
                </a:solidFill>
                <a:latin typeface="Calibri" panose="020F0502020204030204" pitchFamily="34" charset="0"/>
                <a:ea typeface="+mn-ea"/>
                <a:cs typeface="+mn-cs"/>
              </a:rPr>
              <a:t>LITERATURE SURVERY</a:t>
            </a:r>
            <a:endParaRPr lang="en-IN" dirty="0"/>
          </a:p>
        </p:txBody>
      </p:sp>
      <p:sp>
        <p:nvSpPr>
          <p:cNvPr id="4" name="Date Placeholder 3">
            <a:extLst>
              <a:ext uri="{FF2B5EF4-FFF2-40B4-BE49-F238E27FC236}">
                <a16:creationId xmlns:a16="http://schemas.microsoft.com/office/drawing/2014/main" id="{3E1DAA20-A2E3-4468-DFB7-A7E0026C591A}"/>
              </a:ext>
            </a:extLst>
          </p:cNvPr>
          <p:cNvSpPr>
            <a:spLocks noGrp="1"/>
          </p:cNvSpPr>
          <p:nvPr>
            <p:ph type="dt" sz="half" idx="10"/>
          </p:nvPr>
        </p:nvSpPr>
        <p:spPr/>
        <p:txBody>
          <a:bodyPr/>
          <a:lstStyle/>
          <a:p>
            <a:fld id="{E0C78394-94DB-47F7-A2EB-D6C7FBA72EA5}" type="datetime1">
              <a:rPr lang="en-IN" smtClean="0"/>
              <a:t>04-06-2024</a:t>
            </a:fld>
            <a:endParaRPr lang="en-IN"/>
          </a:p>
        </p:txBody>
      </p:sp>
      <p:sp>
        <p:nvSpPr>
          <p:cNvPr id="5" name="Slide Number Placeholder 4">
            <a:extLst>
              <a:ext uri="{FF2B5EF4-FFF2-40B4-BE49-F238E27FC236}">
                <a16:creationId xmlns:a16="http://schemas.microsoft.com/office/drawing/2014/main" id="{2263BD45-3183-4954-0896-E6916D0FB548}"/>
              </a:ext>
            </a:extLst>
          </p:cNvPr>
          <p:cNvSpPr>
            <a:spLocks noGrp="1"/>
          </p:cNvSpPr>
          <p:nvPr>
            <p:ph type="sldNum" sz="quarter" idx="12"/>
          </p:nvPr>
        </p:nvSpPr>
        <p:spPr/>
        <p:txBody>
          <a:bodyPr/>
          <a:lstStyle/>
          <a:p>
            <a:fld id="{DE4CB378-4F50-4CCE-9659-BB7A6E40C702}" type="slidenum">
              <a:rPr lang="en-IN" smtClean="0"/>
              <a:t>16</a:t>
            </a:fld>
            <a:endParaRPr lang="en-IN"/>
          </a:p>
        </p:txBody>
      </p:sp>
      <p:graphicFrame>
        <p:nvGraphicFramePr>
          <p:cNvPr id="3" name="Table 2">
            <a:extLst>
              <a:ext uri="{FF2B5EF4-FFF2-40B4-BE49-F238E27FC236}">
                <a16:creationId xmlns:a16="http://schemas.microsoft.com/office/drawing/2014/main" id="{A51D45BC-B55F-3731-DE82-014642EED9D4}"/>
              </a:ext>
            </a:extLst>
          </p:cNvPr>
          <p:cNvGraphicFramePr>
            <a:graphicFrameLocks noGrp="1"/>
          </p:cNvGraphicFramePr>
          <p:nvPr>
            <p:extLst>
              <p:ext uri="{D42A27DB-BD31-4B8C-83A1-F6EECF244321}">
                <p14:modId xmlns:p14="http://schemas.microsoft.com/office/powerpoint/2010/main" val="3916518685"/>
              </p:ext>
            </p:extLst>
          </p:nvPr>
        </p:nvGraphicFramePr>
        <p:xfrm>
          <a:off x="627530" y="1948744"/>
          <a:ext cx="10936940" cy="4816463"/>
        </p:xfrm>
        <a:graphic>
          <a:graphicData uri="http://schemas.openxmlformats.org/drawingml/2006/table">
            <a:tbl>
              <a:tblPr firstRow="1" bandRow="1">
                <a:tableStyleId>{5C22544A-7EE6-4342-B048-85BDC9FD1C3A}</a:tableStyleId>
              </a:tblPr>
              <a:tblGrid>
                <a:gridCol w="654423">
                  <a:extLst>
                    <a:ext uri="{9D8B030D-6E8A-4147-A177-3AD203B41FA5}">
                      <a16:colId xmlns:a16="http://schemas.microsoft.com/office/drawing/2014/main" val="926158021"/>
                    </a:ext>
                  </a:extLst>
                </a:gridCol>
                <a:gridCol w="1563884">
                  <a:extLst>
                    <a:ext uri="{9D8B030D-6E8A-4147-A177-3AD203B41FA5}">
                      <a16:colId xmlns:a16="http://schemas.microsoft.com/office/drawing/2014/main" val="3736759720"/>
                    </a:ext>
                  </a:extLst>
                </a:gridCol>
                <a:gridCol w="1485133">
                  <a:extLst>
                    <a:ext uri="{9D8B030D-6E8A-4147-A177-3AD203B41FA5}">
                      <a16:colId xmlns:a16="http://schemas.microsoft.com/office/drawing/2014/main" val="2436124613"/>
                    </a:ext>
                  </a:extLst>
                </a:gridCol>
                <a:gridCol w="1838020">
                  <a:extLst>
                    <a:ext uri="{9D8B030D-6E8A-4147-A177-3AD203B41FA5}">
                      <a16:colId xmlns:a16="http://schemas.microsoft.com/office/drawing/2014/main" val="213562831"/>
                    </a:ext>
                  </a:extLst>
                </a:gridCol>
                <a:gridCol w="1997857">
                  <a:extLst>
                    <a:ext uri="{9D8B030D-6E8A-4147-A177-3AD203B41FA5}">
                      <a16:colId xmlns:a16="http://schemas.microsoft.com/office/drawing/2014/main" val="705071860"/>
                    </a:ext>
                  </a:extLst>
                </a:gridCol>
                <a:gridCol w="1658471">
                  <a:extLst>
                    <a:ext uri="{9D8B030D-6E8A-4147-A177-3AD203B41FA5}">
                      <a16:colId xmlns:a16="http://schemas.microsoft.com/office/drawing/2014/main" val="4268139296"/>
                    </a:ext>
                  </a:extLst>
                </a:gridCol>
                <a:gridCol w="1739152">
                  <a:extLst>
                    <a:ext uri="{9D8B030D-6E8A-4147-A177-3AD203B41FA5}">
                      <a16:colId xmlns:a16="http://schemas.microsoft.com/office/drawing/2014/main" val="3309845760"/>
                    </a:ext>
                  </a:extLst>
                </a:gridCol>
              </a:tblGrid>
              <a:tr h="518783">
                <a:tc>
                  <a:txBody>
                    <a:bodyPr/>
                    <a:lstStyle/>
                    <a:p>
                      <a:r>
                        <a:rPr lang="en-US" sz="1400" dirty="0">
                          <a:latin typeface="Arial" panose="020B0604020202020204" pitchFamily="34" charset="0"/>
                          <a:cs typeface="Arial" panose="020B0604020202020204" pitchFamily="34" charset="0"/>
                        </a:rPr>
                        <a:t>S.NO</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JOURNAL NAME&amp;YEAR</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AUTHOR NAME</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TITLE</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METHODOLOGY</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MERITS</a:t>
                      </a:r>
                      <a:endParaRPr lang="en-IN" sz="1400" dirty="0">
                        <a:latin typeface="Arial" panose="020B0604020202020204" pitchFamily="34" charset="0"/>
                        <a:cs typeface="Arial" panose="020B0604020202020204" pitchFamily="34" charset="0"/>
                      </a:endParaRPr>
                    </a:p>
                  </a:txBody>
                  <a:tcPr/>
                </a:tc>
                <a:tc>
                  <a:txBody>
                    <a:bodyPr/>
                    <a:lstStyle/>
                    <a:p>
                      <a:pPr algn="ctr"/>
                      <a:r>
                        <a:rPr lang="en-US" sz="1400" dirty="0">
                          <a:latin typeface="Arial" panose="020B0604020202020204" pitchFamily="34" charset="0"/>
                          <a:cs typeface="Arial" panose="020B0604020202020204" pitchFamily="34" charset="0"/>
                        </a:rPr>
                        <a:t>DEMERITS</a:t>
                      </a:r>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90211662"/>
                  </a:ext>
                </a:extLst>
              </a:tr>
              <a:tr h="1630460">
                <a:tc>
                  <a:txBody>
                    <a:bodyPr/>
                    <a:lstStyle/>
                    <a:p>
                      <a:r>
                        <a:rPr lang="en-US" sz="1400" dirty="0">
                          <a:latin typeface="Arial" panose="020B0604020202020204" pitchFamily="34" charset="0"/>
                          <a:cs typeface="Arial" panose="020B0604020202020204" pitchFamily="34" charset="0"/>
                        </a:rPr>
                        <a:t>5.</a:t>
                      </a:r>
                      <a:endParaRPr lang="en-IN" sz="1400" dirty="0">
                        <a:latin typeface="Arial" panose="020B0604020202020204" pitchFamily="34" charset="0"/>
                        <a:cs typeface="Arial" panose="020B0604020202020204" pitchFamily="34" charset="0"/>
                      </a:endParaRPr>
                    </a:p>
                  </a:txBody>
                  <a:tcPr/>
                </a:tc>
                <a:tc>
                  <a:txBody>
                    <a:bodyPr/>
                    <a:lstStyle/>
                    <a:p>
                      <a:r>
                        <a:rPr lang="da-DK" sz="1800" b="0" i="0" kern="1200" dirty="0">
                          <a:solidFill>
                            <a:schemeClr val="dk1"/>
                          </a:solidFill>
                          <a:effectLst/>
                          <a:latin typeface="Times New Roman" panose="02020603050405020304" pitchFamily="18" charset="0"/>
                          <a:ea typeface="+mn-ea"/>
                          <a:cs typeface="Times New Roman" panose="02020603050405020304" pitchFamily="18" charset="0"/>
                        </a:rPr>
                        <a:t>GoogLeNet  2014</a:t>
                      </a:r>
                      <a:endParaRPr lang="en-IN" sz="1400" dirty="0">
                        <a:latin typeface="Times New Roman" panose="02020603050405020304" pitchFamily="18" charset="0"/>
                        <a:cs typeface="Times New Roman" panose="02020603050405020304" pitchFamily="18" charset="0"/>
                      </a:endParaRPr>
                    </a:p>
                  </a:txBody>
                  <a:tcPr/>
                </a:tc>
                <a:tc>
                  <a:txBody>
                    <a:bodyPr/>
                    <a:lstStyle/>
                    <a:p>
                      <a:r>
                        <a:rPr lang="da-DK" sz="1800" b="0" i="0" kern="1200" dirty="0">
                          <a:solidFill>
                            <a:schemeClr val="dk1"/>
                          </a:solidFill>
                          <a:effectLst/>
                          <a:latin typeface="Times New Roman" panose="02020603050405020304" pitchFamily="18" charset="0"/>
                          <a:ea typeface="+mn-ea"/>
                          <a:cs typeface="Times New Roman" panose="02020603050405020304" pitchFamily="18" charset="0"/>
                        </a:rPr>
                        <a:t>Szegedy </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GoogleNet</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has 22 layers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GoogleNet</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has 22 layers, can be re-trained to classify wide range of objects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Optimized computing, scalable, efficient GPU utilization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Designed for competition hence retraining is limited to types of classes in IMAGENET dataset.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96568080"/>
                  </a:ext>
                </a:extLst>
              </a:tr>
              <a:tr h="1630460">
                <a:tc>
                  <a:txBody>
                    <a:bodyPr/>
                    <a:lstStyle/>
                    <a:p>
                      <a:r>
                        <a:rPr lang="en-US" sz="1400" dirty="0">
                          <a:latin typeface="Arial" panose="020B0604020202020204" pitchFamily="34" charset="0"/>
                          <a:cs typeface="Arial" panose="020B0604020202020204" pitchFamily="34" charset="0"/>
                        </a:rPr>
                        <a:t>6.</a:t>
                      </a:r>
                      <a:endParaRPr lang="en-IN" sz="14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Systems(Ma Abadi, Ashish Agarwal, 2015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K. Sharma, James L. Thompson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machine learning on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heterogeneo</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us systems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 Used MLP neural network on 25,000 patients' clinical, genetic, and lifestyle data for multi-cancer detection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Machine learning models is understood visualization tool called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TensorBoard</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Applications are practically understanding of mathematical concepts and a other methods are more profound.</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3192251"/>
                  </a:ext>
                </a:extLst>
              </a:tr>
            </a:tbl>
          </a:graphicData>
        </a:graphic>
      </p:graphicFrame>
    </p:spTree>
    <p:extLst>
      <p:ext uri="{BB962C8B-B14F-4D97-AF65-F5344CB8AC3E}">
        <p14:creationId xmlns:p14="http://schemas.microsoft.com/office/powerpoint/2010/main" val="1230756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9DBBE1-E791-7D83-3E25-0A54AB7BAB98}"/>
              </a:ext>
            </a:extLst>
          </p:cNvPr>
          <p:cNvSpPr>
            <a:spLocks noGrp="1"/>
          </p:cNvSpPr>
          <p:nvPr>
            <p:ph idx="1"/>
          </p:nvPr>
        </p:nvSpPr>
        <p:spPr>
          <a:xfrm>
            <a:off x="2235798" y="2535037"/>
            <a:ext cx="10058400" cy="4023360"/>
          </a:xfrm>
        </p:spPr>
        <p:txBody>
          <a:bodyPr>
            <a:normAutofit/>
          </a:bodyPr>
          <a:lstStyle/>
          <a:p>
            <a:pPr marL="0" indent="0">
              <a:buNone/>
            </a:pPr>
            <a:r>
              <a:rPr lang="en-US" sz="9600" b="1" dirty="0"/>
              <a:t>THANK YOU…</a:t>
            </a:r>
            <a:endParaRPr lang="en-IN" sz="9600" b="1" dirty="0"/>
          </a:p>
        </p:txBody>
      </p:sp>
      <p:sp>
        <p:nvSpPr>
          <p:cNvPr id="4" name="Date Placeholder 3">
            <a:extLst>
              <a:ext uri="{FF2B5EF4-FFF2-40B4-BE49-F238E27FC236}">
                <a16:creationId xmlns:a16="http://schemas.microsoft.com/office/drawing/2014/main" id="{0B14CEEC-E646-4E4B-850D-002F9336081A}"/>
              </a:ext>
            </a:extLst>
          </p:cNvPr>
          <p:cNvSpPr>
            <a:spLocks noGrp="1"/>
          </p:cNvSpPr>
          <p:nvPr>
            <p:ph type="dt" sz="half" idx="10"/>
          </p:nvPr>
        </p:nvSpPr>
        <p:spPr/>
        <p:txBody>
          <a:bodyPr/>
          <a:lstStyle/>
          <a:p>
            <a:fld id="{BDDE982F-5234-4E91-90B2-8CCF2F8D2556}" type="datetime1">
              <a:rPr lang="en-IN" smtClean="0"/>
              <a:t>04-06-2024</a:t>
            </a:fld>
            <a:endParaRPr lang="en-IN"/>
          </a:p>
        </p:txBody>
      </p:sp>
      <p:sp>
        <p:nvSpPr>
          <p:cNvPr id="5" name="Slide Number Placeholder 4">
            <a:extLst>
              <a:ext uri="{FF2B5EF4-FFF2-40B4-BE49-F238E27FC236}">
                <a16:creationId xmlns:a16="http://schemas.microsoft.com/office/drawing/2014/main" id="{93BC7EFC-EC00-6F9E-F71A-D214942F2180}"/>
              </a:ext>
            </a:extLst>
          </p:cNvPr>
          <p:cNvSpPr>
            <a:spLocks noGrp="1"/>
          </p:cNvSpPr>
          <p:nvPr>
            <p:ph type="sldNum" sz="quarter" idx="12"/>
          </p:nvPr>
        </p:nvSpPr>
        <p:spPr/>
        <p:txBody>
          <a:bodyPr/>
          <a:lstStyle/>
          <a:p>
            <a:fld id="{DE4CB378-4F50-4CCE-9659-BB7A6E40C702}" type="slidenum">
              <a:rPr lang="en-IN" smtClean="0"/>
              <a:t>17</a:t>
            </a:fld>
            <a:endParaRPr lang="en-IN"/>
          </a:p>
        </p:txBody>
      </p:sp>
    </p:spTree>
    <p:extLst>
      <p:ext uri="{BB962C8B-B14F-4D97-AF65-F5344CB8AC3E}">
        <p14:creationId xmlns:p14="http://schemas.microsoft.com/office/powerpoint/2010/main" val="2308995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44A2-5253-EEC1-9985-35FF3A306487}"/>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OBJECTIVE</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DDF3465-C2F2-F01F-D8F6-7B06E8E8A465}"/>
              </a:ext>
            </a:extLst>
          </p:cNvPr>
          <p:cNvSpPr>
            <a:spLocks noGrp="1"/>
          </p:cNvSpPr>
          <p:nvPr>
            <p:ph idx="1"/>
          </p:nvPr>
        </p:nvSpPr>
        <p:spPr>
          <a:xfrm>
            <a:off x="990276" y="1737360"/>
            <a:ext cx="10222207" cy="4506428"/>
          </a:xfrm>
        </p:spPr>
        <p:txBody>
          <a:bodyPr>
            <a:normAutofit/>
          </a:bodyPr>
          <a:lstStyle/>
          <a:p>
            <a:pPr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The primary objective of the proposed real-time collision prevention system for hairpin bends is to enhance road safety by detecting and alerting drivers to potential collisions.</a:t>
            </a:r>
          </a:p>
          <a:p>
            <a:pPr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Utilizing the ESP32-CAM microcontroller and deep learning models, the system ensures accurate and real-time vehicle detection under various conditions.</a:t>
            </a:r>
          </a:p>
          <a:p>
            <a:pPr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Predictive analysis algorithms assess collision risks based on detected vehicle trajectories, enabling timely and meaningful alerts. </a:t>
            </a:r>
          </a:p>
          <a:p>
            <a:pPr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system features a user-friendly interface that provides clear, timely, and non-intrusive warnings, helping drivers take appropriate actions to avoid collisions.</a:t>
            </a:r>
          </a:p>
          <a:p>
            <a:pPr marL="0" indent="0" algn="just">
              <a:lnSpc>
                <a:spcPct val="150000"/>
              </a:lnSpc>
              <a:buNone/>
            </a:pPr>
            <a:endParaRPr lang="en-IN" sz="2000" dirty="0">
              <a:solidFill>
                <a:schemeClr val="tx1"/>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5857D122-621F-8F83-5078-A63B4DAA631D}"/>
              </a:ext>
            </a:extLst>
          </p:cNvPr>
          <p:cNvSpPr>
            <a:spLocks noGrp="1"/>
          </p:cNvSpPr>
          <p:nvPr>
            <p:ph type="dt" sz="half" idx="10"/>
          </p:nvPr>
        </p:nvSpPr>
        <p:spPr/>
        <p:txBody>
          <a:bodyPr/>
          <a:lstStyle/>
          <a:p>
            <a:fld id="{083841AD-3919-4E18-A5B8-440ABF8041EC}" type="datetime1">
              <a:rPr lang="en-IN" smtClean="0"/>
              <a:t>04-06-2024</a:t>
            </a:fld>
            <a:endParaRPr lang="en-IN"/>
          </a:p>
        </p:txBody>
      </p:sp>
      <p:sp>
        <p:nvSpPr>
          <p:cNvPr id="5" name="Slide Number Placeholder 4">
            <a:extLst>
              <a:ext uri="{FF2B5EF4-FFF2-40B4-BE49-F238E27FC236}">
                <a16:creationId xmlns:a16="http://schemas.microsoft.com/office/drawing/2014/main" id="{A8D4C35B-198C-4ABA-2693-9281EB5958A1}"/>
              </a:ext>
            </a:extLst>
          </p:cNvPr>
          <p:cNvSpPr>
            <a:spLocks noGrp="1"/>
          </p:cNvSpPr>
          <p:nvPr>
            <p:ph type="sldNum" sz="quarter" idx="12"/>
          </p:nvPr>
        </p:nvSpPr>
        <p:spPr/>
        <p:txBody>
          <a:bodyPr/>
          <a:lstStyle/>
          <a:p>
            <a:fld id="{DE4CB378-4F50-4CCE-9659-BB7A6E40C702}" type="slidenum">
              <a:rPr lang="en-IN" smtClean="0"/>
              <a:t>2</a:t>
            </a:fld>
            <a:endParaRPr lang="en-IN"/>
          </a:p>
        </p:txBody>
      </p:sp>
    </p:spTree>
    <p:extLst>
      <p:ext uri="{BB962C8B-B14F-4D97-AF65-F5344CB8AC3E}">
        <p14:creationId xmlns:p14="http://schemas.microsoft.com/office/powerpoint/2010/main" val="618350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F379-C0B2-7D55-4650-762157EEBD1C}"/>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PROBLEM STATEMENT</a:t>
            </a:r>
          </a:p>
        </p:txBody>
      </p:sp>
      <p:sp>
        <p:nvSpPr>
          <p:cNvPr id="4" name="Date Placeholder 3">
            <a:extLst>
              <a:ext uri="{FF2B5EF4-FFF2-40B4-BE49-F238E27FC236}">
                <a16:creationId xmlns:a16="http://schemas.microsoft.com/office/drawing/2014/main" id="{30F9FDE2-9FA3-A2A2-B24D-4609A2FB66B0}"/>
              </a:ext>
            </a:extLst>
          </p:cNvPr>
          <p:cNvSpPr>
            <a:spLocks noGrp="1"/>
          </p:cNvSpPr>
          <p:nvPr>
            <p:ph type="dt" sz="half" idx="10"/>
          </p:nvPr>
        </p:nvSpPr>
        <p:spPr/>
        <p:txBody>
          <a:bodyPr/>
          <a:lstStyle/>
          <a:p>
            <a:fld id="{E0C78394-94DB-47F7-A2EB-D6C7FBA72EA5}" type="datetime1">
              <a:rPr lang="en-IN" smtClean="0"/>
              <a:t>04-06-2024</a:t>
            </a:fld>
            <a:endParaRPr lang="en-IN"/>
          </a:p>
        </p:txBody>
      </p:sp>
      <p:sp>
        <p:nvSpPr>
          <p:cNvPr id="5" name="Slide Number Placeholder 4">
            <a:extLst>
              <a:ext uri="{FF2B5EF4-FFF2-40B4-BE49-F238E27FC236}">
                <a16:creationId xmlns:a16="http://schemas.microsoft.com/office/drawing/2014/main" id="{F709938E-62D8-ADDD-2376-7B21595EDC81}"/>
              </a:ext>
            </a:extLst>
          </p:cNvPr>
          <p:cNvSpPr>
            <a:spLocks noGrp="1"/>
          </p:cNvSpPr>
          <p:nvPr>
            <p:ph type="sldNum" sz="quarter" idx="12"/>
          </p:nvPr>
        </p:nvSpPr>
        <p:spPr/>
        <p:txBody>
          <a:bodyPr/>
          <a:lstStyle/>
          <a:p>
            <a:fld id="{DE4CB378-4F50-4CCE-9659-BB7A6E40C702}" type="slidenum">
              <a:rPr lang="en-IN" smtClean="0"/>
              <a:t>3</a:t>
            </a:fld>
            <a:endParaRPr lang="en-IN"/>
          </a:p>
        </p:txBody>
      </p:sp>
      <p:sp>
        <p:nvSpPr>
          <p:cNvPr id="13" name="Content Placeholder 2">
            <a:extLst>
              <a:ext uri="{FF2B5EF4-FFF2-40B4-BE49-F238E27FC236}">
                <a16:creationId xmlns:a16="http://schemas.microsoft.com/office/drawing/2014/main" id="{378ED7BD-0745-FB66-99C3-DD2FC2A07073}"/>
              </a:ext>
            </a:extLst>
          </p:cNvPr>
          <p:cNvSpPr>
            <a:spLocks noGrp="1"/>
          </p:cNvSpPr>
          <p:nvPr>
            <p:ph idx="1"/>
          </p:nvPr>
        </p:nvSpPr>
        <p:spPr>
          <a:xfrm>
            <a:off x="1032163" y="1916685"/>
            <a:ext cx="10180320" cy="4179316"/>
          </a:xfrm>
        </p:spPr>
        <p:txBody>
          <a:bodyPr>
            <a:normAutofit lnSpcReduction="10000"/>
          </a:bodyPr>
          <a:lstStyle/>
          <a:p>
            <a:pPr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sz="1800" b="0" dirty="0">
                <a:effectLst/>
                <a:latin typeface="Times New Roman" panose="02020603050405020304" pitchFamily="18" charset="0"/>
                <a:ea typeface="Times New Roman" panose="02020603050405020304" pitchFamily="18" charset="0"/>
              </a:rPr>
              <a:t> Hairpin bends on roads present a significant safety challenge due to their sharp turns and limited visibility, often resulting in accidents with severe consequences. </a:t>
            </a:r>
          </a:p>
          <a:p>
            <a:pPr algn="just">
              <a:lnSpc>
                <a:spcPct val="150000"/>
              </a:lnSpc>
              <a:buFont typeface="Arial" panose="020B0604020202020204" pitchFamily="34" charset="0"/>
              <a:buChar char="•"/>
            </a:pPr>
            <a:r>
              <a:rPr lang="en-US" sz="1800" b="0" dirty="0">
                <a:effectLst/>
                <a:latin typeface="Times New Roman" panose="02020603050405020304" pitchFamily="18" charset="0"/>
                <a:ea typeface="Times New Roman" panose="02020603050405020304" pitchFamily="18" charset="0"/>
              </a:rPr>
              <a:t>The existing road infrastructure lacks adequate measures to address the specific risks posed by these bends, leading to a pressing need for advanced collision prevention systems tailored specifically for hairpin bends.</a:t>
            </a:r>
          </a:p>
          <a:p>
            <a:pPr algn="just">
              <a:lnSpc>
                <a:spcPct val="150000"/>
              </a:lnSpc>
              <a:buFont typeface="Arial" panose="020B0604020202020204" pitchFamily="34" charset="0"/>
              <a:buChar char="•"/>
            </a:pPr>
            <a:r>
              <a:rPr lang="en-US" sz="1800" b="0" dirty="0">
                <a:effectLst/>
                <a:latin typeface="Times New Roman" panose="02020603050405020304" pitchFamily="18" charset="0"/>
                <a:ea typeface="Times New Roman" panose="02020603050405020304" pitchFamily="18" charset="0"/>
              </a:rPr>
              <a:t> The primary problem lies in the lack of real-time detection and alert mechanisms to warn drivers of approaching vehicles from the opposite direction in hairpin bends, where visibility is severely restricted. </a:t>
            </a:r>
          </a:p>
          <a:p>
            <a:pPr algn="just">
              <a:lnSpc>
                <a:spcPct val="150000"/>
              </a:lnSpc>
              <a:buFont typeface="Arial" panose="020B0604020202020204" pitchFamily="34" charset="0"/>
              <a:buChar char="•"/>
            </a:pPr>
            <a:r>
              <a:rPr lang="en-US" sz="1800" b="0" dirty="0">
                <a:effectLst/>
                <a:latin typeface="Times New Roman" panose="02020603050405020304" pitchFamily="18" charset="0"/>
                <a:ea typeface="Times New Roman" panose="02020603050405020304" pitchFamily="18" charset="0"/>
              </a:rPr>
              <a:t>Therefore, the problem addressed in this paper is the development of a real-time collision prevention system designed specifically for hairpin bends, aiming to detect potential collision risks and provide timely alerts to drivers to prevent accidents and ensure safer navigation through challenging road conditions.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991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5D434-B38D-57C8-7E96-161073CD49A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EXISTING SYSTEM</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1FFCFA9-97F8-C7D3-C169-E1295FBB75C0}"/>
              </a:ext>
            </a:extLst>
          </p:cNvPr>
          <p:cNvSpPr>
            <a:spLocks noGrp="1"/>
          </p:cNvSpPr>
          <p:nvPr>
            <p:ph idx="1"/>
          </p:nvPr>
        </p:nvSpPr>
        <p:spPr>
          <a:xfrm>
            <a:off x="1218506" y="1737360"/>
            <a:ext cx="9937174" cy="4887839"/>
          </a:xfrm>
        </p:spPr>
        <p:txBody>
          <a:bodyPr>
            <a:normAutofit/>
          </a:bodyPr>
          <a:lstStyle/>
          <a:p>
            <a:pPr algn="just">
              <a:lnSpc>
                <a:spcPct val="150000"/>
              </a:lnSpc>
              <a:buFont typeface="Arial" panose="020B0604020202020204" pitchFamily="34" charset="0"/>
              <a:buChar char="•"/>
            </a:pPr>
            <a:r>
              <a:rPr lang="en-US" sz="1800" b="0" dirty="0">
                <a:effectLst/>
                <a:latin typeface="Times New Roman" panose="02020603050405020304" pitchFamily="18" charset="0"/>
                <a:ea typeface="Times New Roman" panose="02020603050405020304" pitchFamily="18" charset="0"/>
              </a:rPr>
              <a:t>The existing systems for addressing safety in hairpin bends primarily rely on traditional measures like signage and speed limits. </a:t>
            </a:r>
          </a:p>
          <a:p>
            <a:pPr algn="just">
              <a:lnSpc>
                <a:spcPct val="150000"/>
              </a:lnSpc>
              <a:buFont typeface="Arial" panose="020B0604020202020204" pitchFamily="34" charset="0"/>
              <a:buChar char="•"/>
            </a:pPr>
            <a:r>
              <a:rPr lang="en-US" sz="1800" b="0" dirty="0">
                <a:effectLst/>
                <a:latin typeface="Times New Roman" panose="02020603050405020304" pitchFamily="18" charset="0"/>
                <a:ea typeface="Times New Roman" panose="02020603050405020304" pitchFamily="18" charset="0"/>
              </a:rPr>
              <a:t>Some may include basic surveillance cameras, but they lack real-time analysis capabilities.</a:t>
            </a:r>
          </a:p>
          <a:p>
            <a:pPr algn="just">
              <a:lnSpc>
                <a:spcPct val="150000"/>
              </a:lnSpc>
              <a:buFont typeface="Arial" panose="020B0604020202020204" pitchFamily="34" charset="0"/>
              <a:buChar char="•"/>
            </a:pPr>
            <a:r>
              <a:rPr lang="en-US" sz="1800" b="0" dirty="0">
                <a:effectLst/>
                <a:latin typeface="Times New Roman" panose="02020603050405020304" pitchFamily="18" charset="0"/>
                <a:ea typeface="Times New Roman" panose="02020603050405020304" pitchFamily="18" charset="0"/>
              </a:rPr>
              <a:t> Advanced driver assistance systems (ADAS) and autonomous vehicle technologies offer some indirect safety benefits, but they aren't tailored specifically for hairpin bends.</a:t>
            </a:r>
          </a:p>
          <a:p>
            <a:pPr algn="just">
              <a:lnSpc>
                <a:spcPct val="150000"/>
              </a:lnSpc>
              <a:buFont typeface="Arial" panose="020B0604020202020204" pitchFamily="34" charset="0"/>
              <a:buChar char="•"/>
            </a:pPr>
            <a:r>
              <a:rPr lang="en-US" sz="1800" b="0" dirty="0">
                <a:effectLst/>
                <a:latin typeface="Times New Roman" panose="02020603050405020304" pitchFamily="18" charset="0"/>
                <a:ea typeface="Times New Roman" panose="02020603050405020304" pitchFamily="18" charset="0"/>
              </a:rPr>
              <a:t> Collaborative safety systems using wireless communication exist but may struggle with accurate hazard detection in these challenging road structures. </a:t>
            </a:r>
          </a:p>
          <a:p>
            <a:pPr algn="just">
              <a:lnSpc>
                <a:spcPct val="150000"/>
              </a:lnSpc>
              <a:buFont typeface="Arial" panose="020B0604020202020204" pitchFamily="34" charset="0"/>
              <a:buChar char="•"/>
            </a:pPr>
            <a:r>
              <a:rPr lang="en-US" sz="1800" b="0" dirty="0">
                <a:effectLst/>
                <a:latin typeface="Times New Roman" panose="02020603050405020304" pitchFamily="18" charset="0"/>
                <a:ea typeface="Times New Roman" panose="02020603050405020304" pitchFamily="18" charset="0"/>
              </a:rPr>
              <a:t>Overall, there's a need for specialized solutions like the proposed real-time collision prevention system to enhance safety in hairpin bends.</a:t>
            </a:r>
            <a:endParaRPr lang="en-US" sz="1800" b="1" dirty="0">
              <a:effectLst/>
              <a:latin typeface="Times New Roman" panose="02020603050405020304" pitchFamily="18" charset="0"/>
              <a:ea typeface="Times New Roman" panose="02020603050405020304" pitchFamily="18" charset="0"/>
            </a:endParaRPr>
          </a:p>
          <a:p>
            <a:pPr algn="just">
              <a:lnSpc>
                <a:spcPct val="150000"/>
              </a:lnSpc>
            </a:pPr>
            <a:endParaRPr lang="en-IN"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7A94B11D-0593-5261-66A5-9444E02E3A30}"/>
              </a:ext>
            </a:extLst>
          </p:cNvPr>
          <p:cNvSpPr>
            <a:spLocks noGrp="1"/>
          </p:cNvSpPr>
          <p:nvPr>
            <p:ph type="dt" sz="half" idx="10"/>
          </p:nvPr>
        </p:nvSpPr>
        <p:spPr/>
        <p:txBody>
          <a:bodyPr/>
          <a:lstStyle/>
          <a:p>
            <a:fld id="{E0C78394-94DB-47F7-A2EB-D6C7FBA72EA5}" type="datetime1">
              <a:rPr lang="en-IN" smtClean="0"/>
              <a:t>04-06-2024</a:t>
            </a:fld>
            <a:endParaRPr lang="en-IN"/>
          </a:p>
        </p:txBody>
      </p:sp>
      <p:sp>
        <p:nvSpPr>
          <p:cNvPr id="5" name="Slide Number Placeholder 4">
            <a:extLst>
              <a:ext uri="{FF2B5EF4-FFF2-40B4-BE49-F238E27FC236}">
                <a16:creationId xmlns:a16="http://schemas.microsoft.com/office/drawing/2014/main" id="{AFE84807-283E-A392-B92B-274B7BBA1900}"/>
              </a:ext>
            </a:extLst>
          </p:cNvPr>
          <p:cNvSpPr>
            <a:spLocks noGrp="1"/>
          </p:cNvSpPr>
          <p:nvPr>
            <p:ph type="sldNum" sz="quarter" idx="12"/>
          </p:nvPr>
        </p:nvSpPr>
        <p:spPr/>
        <p:txBody>
          <a:bodyPr/>
          <a:lstStyle/>
          <a:p>
            <a:fld id="{DE4CB378-4F50-4CCE-9659-BB7A6E40C702}" type="slidenum">
              <a:rPr lang="en-IN" smtClean="0"/>
              <a:t>4</a:t>
            </a:fld>
            <a:endParaRPr lang="en-IN"/>
          </a:p>
        </p:txBody>
      </p:sp>
    </p:spTree>
    <p:extLst>
      <p:ext uri="{BB962C8B-B14F-4D97-AF65-F5344CB8AC3E}">
        <p14:creationId xmlns:p14="http://schemas.microsoft.com/office/powerpoint/2010/main" val="951651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5D434-B38D-57C8-7E96-161073CD49A2}"/>
              </a:ext>
            </a:extLst>
          </p:cNvPr>
          <p:cNvSpPr>
            <a:spLocks noGrp="1"/>
          </p:cNvSpPr>
          <p:nvPr>
            <p:ph type="title"/>
          </p:nvPr>
        </p:nvSpPr>
        <p:spPr>
          <a:xfrm>
            <a:off x="1097280" y="106849"/>
            <a:ext cx="10058400" cy="1450757"/>
          </a:xfrm>
        </p:spPr>
        <p:txBody>
          <a:bodyPr/>
          <a:lstStyle/>
          <a:p>
            <a:r>
              <a:rPr lang="en-US" b="1" dirty="0">
                <a:latin typeface="Arial" panose="020B0604020202020204" pitchFamily="34" charset="0"/>
                <a:cs typeface="Arial" panose="020B0604020202020204" pitchFamily="34" charset="0"/>
              </a:rPr>
              <a:t>PROPOSED SYSTEM</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1FFCFA9-97F8-C7D3-C169-E1295FBB75C0}"/>
              </a:ext>
            </a:extLst>
          </p:cNvPr>
          <p:cNvSpPr>
            <a:spLocks noGrp="1"/>
          </p:cNvSpPr>
          <p:nvPr>
            <p:ph idx="1"/>
          </p:nvPr>
        </p:nvSpPr>
        <p:spPr>
          <a:xfrm>
            <a:off x="1204998" y="1754508"/>
            <a:ext cx="9782003" cy="4887839"/>
          </a:xfrm>
        </p:spPr>
        <p:txBody>
          <a:bodyPr>
            <a:normAutofit/>
          </a:bodyPr>
          <a:lstStyle/>
          <a:p>
            <a:pPr algn="l">
              <a:lnSpc>
                <a:spcPct val="150000"/>
              </a:lnSpc>
              <a:buFont typeface="Arial" panose="020B0604020202020204" pitchFamily="34" charset="0"/>
              <a:buChar char="•"/>
            </a:pPr>
            <a:r>
              <a:rPr lang="en-US" dirty="0"/>
              <a:t> </a:t>
            </a:r>
            <a:r>
              <a:rPr lang="en-US" sz="1800" dirty="0">
                <a:effectLst/>
                <a:latin typeface="Times New Roman" panose="02020603050405020304" pitchFamily="18" charset="0"/>
                <a:ea typeface="Times New Roman" panose="02020603050405020304" pitchFamily="18" charset="0"/>
              </a:rPr>
              <a:t>The proposed real-time collision prevention system for hairpin bends represents a comprehensive approach to enhancing road safety in challenging driving conditions. </a:t>
            </a:r>
            <a:endParaRPr lang="en-US" dirty="0">
              <a:solidFill>
                <a:schemeClr val="tx1"/>
              </a:solidFill>
            </a:endParaRPr>
          </a:p>
          <a:p>
            <a:pPr algn="l">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This footage is wirelessly transmitted to a processing unit, where advanced algorithms powered by the OpenCV computer vision library analyze the video feed to detect vehicles approaching from the opposite direction. </a:t>
            </a:r>
          </a:p>
          <a:p>
            <a:pPr algn="l">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Its ability to analyze vehicle trajectories and predict potential collision scenarios in real-time provides drivers with crucial information to navigate safely through challenging road conditions. </a:t>
            </a:r>
            <a:endParaRPr lang="en-US" i="0" dirty="0">
              <a:solidFill>
                <a:srgbClr val="0D0D0D"/>
              </a:solidFill>
              <a:effectLst/>
              <a:highlight>
                <a:srgbClr val="FFFFFF"/>
              </a:highlight>
              <a:latin typeface="Arial" panose="020B0604020202020204" pitchFamily="34" charset="0"/>
              <a:cs typeface="Arial" panose="020B0604020202020204" pitchFamily="34" charset="0"/>
            </a:endParaRPr>
          </a:p>
          <a:p>
            <a:pPr algn="l">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By combining cutting-edge hardware and intelligent software algorithms, the proposed system offers proactive collision prevention tailored specifically for hairpin bends.</a:t>
            </a:r>
            <a:endParaRPr lang="en-US" i="0" dirty="0">
              <a:solidFill>
                <a:srgbClr val="0D0D0D"/>
              </a:solidFill>
              <a:effectLst/>
              <a:highlight>
                <a:srgbClr val="FFFFFF"/>
              </a:highlight>
              <a:latin typeface="Arial" panose="020B0604020202020204" pitchFamily="34" charset="0"/>
              <a:cs typeface="Arial" panose="020B0604020202020204" pitchFamily="34" charset="0"/>
            </a:endParaRPr>
          </a:p>
          <a:p>
            <a:pPr algn="just">
              <a:lnSpc>
                <a:spcPct val="150000"/>
              </a:lnSpc>
            </a:pPr>
            <a:endParaRPr lang="en-IN"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7A94B11D-0593-5261-66A5-9444E02E3A30}"/>
              </a:ext>
            </a:extLst>
          </p:cNvPr>
          <p:cNvSpPr>
            <a:spLocks noGrp="1"/>
          </p:cNvSpPr>
          <p:nvPr>
            <p:ph type="dt" sz="half" idx="10"/>
          </p:nvPr>
        </p:nvSpPr>
        <p:spPr/>
        <p:txBody>
          <a:bodyPr/>
          <a:lstStyle/>
          <a:p>
            <a:fld id="{E0C78394-94DB-47F7-A2EB-D6C7FBA72EA5}" type="datetime1">
              <a:rPr lang="en-IN" smtClean="0"/>
              <a:t>04-06-2024</a:t>
            </a:fld>
            <a:endParaRPr lang="en-IN"/>
          </a:p>
        </p:txBody>
      </p:sp>
      <p:sp>
        <p:nvSpPr>
          <p:cNvPr id="5" name="Slide Number Placeholder 4">
            <a:extLst>
              <a:ext uri="{FF2B5EF4-FFF2-40B4-BE49-F238E27FC236}">
                <a16:creationId xmlns:a16="http://schemas.microsoft.com/office/drawing/2014/main" id="{AFE84807-283E-A392-B92B-274B7BBA1900}"/>
              </a:ext>
            </a:extLst>
          </p:cNvPr>
          <p:cNvSpPr>
            <a:spLocks noGrp="1"/>
          </p:cNvSpPr>
          <p:nvPr>
            <p:ph type="sldNum" sz="quarter" idx="12"/>
          </p:nvPr>
        </p:nvSpPr>
        <p:spPr/>
        <p:txBody>
          <a:bodyPr/>
          <a:lstStyle/>
          <a:p>
            <a:fld id="{DE4CB378-4F50-4CCE-9659-BB7A6E40C702}" type="slidenum">
              <a:rPr lang="en-IN" smtClean="0"/>
              <a:t>5</a:t>
            </a:fld>
            <a:endParaRPr lang="en-IN"/>
          </a:p>
        </p:txBody>
      </p:sp>
    </p:spTree>
    <p:extLst>
      <p:ext uri="{BB962C8B-B14F-4D97-AF65-F5344CB8AC3E}">
        <p14:creationId xmlns:p14="http://schemas.microsoft.com/office/powerpoint/2010/main" val="343571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CC01992-8D41-9F1E-D08D-FA748F578B9E}"/>
              </a:ext>
            </a:extLst>
          </p:cNvPr>
          <p:cNvSpPr>
            <a:spLocks noGrp="1"/>
          </p:cNvSpPr>
          <p:nvPr>
            <p:ph type="title"/>
          </p:nvPr>
        </p:nvSpPr>
        <p:spPr/>
        <p:txBody>
          <a:bodyPr/>
          <a:lstStyle/>
          <a:p>
            <a:r>
              <a:rPr lang="en-US" b="1" dirty="0"/>
              <a:t>ARCHITECHTURE</a:t>
            </a:r>
            <a:endParaRPr lang="en-IN" b="1" dirty="0"/>
          </a:p>
        </p:txBody>
      </p:sp>
      <p:pic>
        <p:nvPicPr>
          <p:cNvPr id="3" name="Picture 2">
            <a:extLst>
              <a:ext uri="{FF2B5EF4-FFF2-40B4-BE49-F238E27FC236}">
                <a16:creationId xmlns:a16="http://schemas.microsoft.com/office/drawing/2014/main" id="{BBA528C0-7CE8-7387-D6AB-96AFA49A8E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899" y="1737360"/>
            <a:ext cx="7087577" cy="4335194"/>
          </a:xfrm>
          <a:prstGeom prst="rect">
            <a:avLst/>
          </a:prstGeom>
        </p:spPr>
      </p:pic>
    </p:spTree>
    <p:extLst>
      <p:ext uri="{BB962C8B-B14F-4D97-AF65-F5344CB8AC3E}">
        <p14:creationId xmlns:p14="http://schemas.microsoft.com/office/powerpoint/2010/main" val="227934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5D434-B38D-57C8-7E96-161073CD49A2}"/>
              </a:ext>
            </a:extLst>
          </p:cNvPr>
          <p:cNvSpPr>
            <a:spLocks noGrp="1"/>
          </p:cNvSpPr>
          <p:nvPr>
            <p:ph type="title"/>
          </p:nvPr>
        </p:nvSpPr>
        <p:spPr>
          <a:xfrm>
            <a:off x="1204998" y="720713"/>
            <a:ext cx="10058400" cy="1450757"/>
          </a:xfrm>
        </p:spPr>
        <p:txBody>
          <a:bodyPr>
            <a:normAutofit fontScale="90000"/>
          </a:bodyPr>
          <a:lstStyle/>
          <a:p>
            <a:r>
              <a:rPr lang="en-US" sz="3600" b="1" dirty="0">
                <a:latin typeface="Arial" panose="020B0604020202020204" pitchFamily="34" charset="0"/>
                <a:cs typeface="Arial" panose="020B0604020202020204" pitchFamily="34" charset="0"/>
              </a:rPr>
              <a:t>MODULE 1 (</a:t>
            </a:r>
            <a:r>
              <a:rPr lang="en-US" sz="2500" b="1" dirty="0">
                <a:effectLst/>
                <a:latin typeface="Times New Roman" panose="02020603050405020304" pitchFamily="18" charset="0"/>
                <a:ea typeface="Times New Roman" panose="02020603050405020304" pitchFamily="18" charset="0"/>
              </a:rPr>
              <a:t>DATA COLLECTION MODULE AND INTEGRATION MODULE</a:t>
            </a:r>
            <a:r>
              <a:rPr lang="en-US" sz="3600" b="1" dirty="0"/>
              <a:t>)</a:t>
            </a:r>
            <a:br>
              <a:rPr lang="en-US" sz="3600" dirty="0"/>
            </a:br>
            <a:endParaRPr lang="en-IN" sz="3600" b="1"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7A94B11D-0593-5261-66A5-9444E02E3A30}"/>
              </a:ext>
            </a:extLst>
          </p:cNvPr>
          <p:cNvSpPr>
            <a:spLocks noGrp="1"/>
          </p:cNvSpPr>
          <p:nvPr>
            <p:ph type="dt" sz="half" idx="10"/>
          </p:nvPr>
        </p:nvSpPr>
        <p:spPr/>
        <p:txBody>
          <a:bodyPr/>
          <a:lstStyle/>
          <a:p>
            <a:fld id="{E0C78394-94DB-47F7-A2EB-D6C7FBA72EA5}" type="datetime1">
              <a:rPr lang="en-IN" smtClean="0"/>
              <a:t>04-06-2024</a:t>
            </a:fld>
            <a:endParaRPr lang="en-IN"/>
          </a:p>
        </p:txBody>
      </p:sp>
      <p:sp>
        <p:nvSpPr>
          <p:cNvPr id="5" name="Slide Number Placeholder 4">
            <a:extLst>
              <a:ext uri="{FF2B5EF4-FFF2-40B4-BE49-F238E27FC236}">
                <a16:creationId xmlns:a16="http://schemas.microsoft.com/office/drawing/2014/main" id="{AFE84807-283E-A392-B92B-274B7BBA1900}"/>
              </a:ext>
            </a:extLst>
          </p:cNvPr>
          <p:cNvSpPr>
            <a:spLocks noGrp="1"/>
          </p:cNvSpPr>
          <p:nvPr>
            <p:ph type="sldNum" sz="quarter" idx="12"/>
          </p:nvPr>
        </p:nvSpPr>
        <p:spPr/>
        <p:txBody>
          <a:bodyPr/>
          <a:lstStyle/>
          <a:p>
            <a:fld id="{DE4CB378-4F50-4CCE-9659-BB7A6E40C702}" type="slidenum">
              <a:rPr lang="en-IN" smtClean="0"/>
              <a:t>7</a:t>
            </a:fld>
            <a:endParaRPr lang="en-IN"/>
          </a:p>
        </p:txBody>
      </p:sp>
      <p:sp>
        <p:nvSpPr>
          <p:cNvPr id="9" name="TextBox 8">
            <a:extLst>
              <a:ext uri="{FF2B5EF4-FFF2-40B4-BE49-F238E27FC236}">
                <a16:creationId xmlns:a16="http://schemas.microsoft.com/office/drawing/2014/main" id="{D8819FC0-E2F8-A806-F4B5-2B79C8C225BB}"/>
              </a:ext>
            </a:extLst>
          </p:cNvPr>
          <p:cNvSpPr txBox="1"/>
          <p:nvPr/>
        </p:nvSpPr>
        <p:spPr>
          <a:xfrm>
            <a:off x="666901" y="2021384"/>
            <a:ext cx="10665406" cy="3782061"/>
          </a:xfrm>
          <a:prstGeom prst="rect">
            <a:avLst/>
          </a:prstGeom>
          <a:noFill/>
        </p:spPr>
        <p:txBody>
          <a:bodyPr wrap="square">
            <a:spAutoFit/>
          </a:bodyPr>
          <a:lstStyle/>
          <a:p>
            <a:pPr marR="0" lvl="0" algn="just">
              <a:lnSpc>
                <a:spcPct val="150000"/>
              </a:lnSpc>
              <a:spcBef>
                <a:spcPts val="0"/>
              </a:spcBef>
              <a:spcAft>
                <a:spcPts val="0"/>
              </a:spcAft>
              <a:buSzPts val="1000"/>
              <a:tabLst>
                <a:tab pos="457200" algn="l"/>
                <a:tab pos="1428750" algn="l"/>
              </a:tabLst>
            </a:pPr>
            <a:r>
              <a:rPr lang="en-US" sz="1800" dirty="0">
                <a:effectLst/>
                <a:latin typeface="Times New Roman" panose="02020603050405020304" pitchFamily="18" charset="0"/>
                <a:ea typeface="Times New Roman" panose="02020603050405020304" pitchFamily="18" charset="0"/>
              </a:rPr>
              <a:t>This module is responsible for gathering and unifying diverse datasets necessary for training the vehicle detection and collision risk assessment models. Key activities include:</a:t>
            </a:r>
          </a:p>
          <a:p>
            <a:pPr marR="0" lvl="0" algn="just">
              <a:lnSpc>
                <a:spcPct val="150000"/>
              </a:lnSpc>
              <a:spcBef>
                <a:spcPts val="0"/>
              </a:spcBef>
              <a:spcAft>
                <a:spcPts val="0"/>
              </a:spcAft>
              <a:buSzPts val="1000"/>
              <a:tabLst>
                <a:tab pos="457200" algn="l"/>
                <a:tab pos="1428750" algn="l"/>
              </a:tabLst>
            </a:pPr>
            <a:endParaRPr lang="en-IN" sz="1800" b="1" dirty="0">
              <a:effectLst/>
              <a:latin typeface="Times New Roman" panose="02020603050405020304" pitchFamily="18" charset="0"/>
              <a:ea typeface="Times New Roman" panose="02020603050405020304" pitchFamily="18" charset="0"/>
            </a:endParaRPr>
          </a:p>
          <a:p>
            <a:pPr marL="285750" marR="0" lvl="0" indent="-285750" algn="just">
              <a:lnSpc>
                <a:spcPct val="150000"/>
              </a:lnSpc>
              <a:spcBef>
                <a:spcPts val="0"/>
              </a:spcBef>
              <a:spcAft>
                <a:spcPts val="0"/>
              </a:spcAft>
              <a:buSzPts val="1000"/>
              <a:buFont typeface="Wingdings" panose="05000000000000000000" pitchFamily="2" charset="2"/>
              <a:buChar char="q"/>
              <a:tabLst>
                <a:tab pos="457200" algn="l"/>
                <a:tab pos="1428750" algn="l"/>
              </a:tabLst>
            </a:pPr>
            <a:r>
              <a:rPr lang="en-IN" sz="1800" b="1" dirty="0">
                <a:effectLst/>
                <a:latin typeface="Times New Roman" panose="02020603050405020304" pitchFamily="18" charset="0"/>
                <a:ea typeface="Times New Roman" panose="02020603050405020304" pitchFamily="18" charset="0"/>
              </a:rPr>
              <a:t>Source Identification: </a:t>
            </a:r>
            <a:r>
              <a:rPr lang="en-IN" sz="1800" dirty="0">
                <a:effectLst/>
                <a:latin typeface="Times New Roman" panose="02020603050405020304" pitchFamily="18" charset="0"/>
                <a:ea typeface="Times New Roman" panose="02020603050405020304" pitchFamily="18" charset="0"/>
              </a:rPr>
              <a:t>Identify reliable sources of data such as video footage from road surveillance cameras, traffic reports, vehicle movement logs, and weather condition records.</a:t>
            </a:r>
            <a:endParaRPr lang="en-US" sz="1400" dirty="0">
              <a:effectLst/>
              <a:latin typeface="Times New Roman" panose="02020603050405020304" pitchFamily="18" charset="0"/>
              <a:ea typeface="Times New Roman" panose="02020603050405020304" pitchFamily="18" charset="0"/>
            </a:endParaRPr>
          </a:p>
          <a:p>
            <a:pPr marL="285750" marR="0" lvl="0" indent="-285750" algn="just">
              <a:lnSpc>
                <a:spcPct val="150000"/>
              </a:lnSpc>
              <a:spcBef>
                <a:spcPts val="0"/>
              </a:spcBef>
              <a:spcAft>
                <a:spcPts val="0"/>
              </a:spcAft>
              <a:buSzPts val="1000"/>
              <a:buFont typeface="Wingdings" panose="05000000000000000000" pitchFamily="2" charset="2"/>
              <a:buChar char="q"/>
              <a:tabLst>
                <a:tab pos="457200" algn="l"/>
                <a:tab pos="1428750" algn="l"/>
              </a:tabLst>
            </a:pPr>
            <a:r>
              <a:rPr lang="en-IN" sz="1800" b="1" dirty="0">
                <a:effectLst/>
                <a:latin typeface="Times New Roman" panose="02020603050405020304" pitchFamily="18" charset="0"/>
                <a:ea typeface="Times New Roman" panose="02020603050405020304" pitchFamily="18" charset="0"/>
              </a:rPr>
              <a:t>Data Acquisition</a:t>
            </a:r>
            <a:r>
              <a:rPr lang="en-IN" sz="140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Implement automated scripts and tools to collect data from identified sources, ensuring adherence to data privacy regulations.</a:t>
            </a:r>
            <a:endParaRPr lang="en-US" sz="1400" dirty="0">
              <a:effectLst/>
              <a:latin typeface="Times New Roman" panose="02020603050405020304" pitchFamily="18" charset="0"/>
              <a:ea typeface="Times New Roman" panose="02020603050405020304" pitchFamily="18" charset="0"/>
            </a:endParaRPr>
          </a:p>
          <a:p>
            <a:pPr marL="285750" marR="0" lvl="0" indent="-285750" algn="just">
              <a:lnSpc>
                <a:spcPct val="150000"/>
              </a:lnSpc>
              <a:spcBef>
                <a:spcPts val="0"/>
              </a:spcBef>
              <a:spcAft>
                <a:spcPts val="0"/>
              </a:spcAft>
              <a:buSzPts val="1000"/>
              <a:buFont typeface="Wingdings" panose="05000000000000000000" pitchFamily="2" charset="2"/>
              <a:buChar char="q"/>
              <a:tabLst>
                <a:tab pos="457200" algn="l"/>
                <a:tab pos="1428750" algn="l"/>
              </a:tabLst>
            </a:pPr>
            <a:r>
              <a:rPr lang="en-IN" sz="1800" b="1" dirty="0">
                <a:effectLst/>
                <a:latin typeface="Times New Roman" panose="02020603050405020304" pitchFamily="18" charset="0"/>
                <a:ea typeface="Times New Roman" panose="02020603050405020304" pitchFamily="18" charset="0"/>
              </a:rPr>
              <a:t>Data Integration</a:t>
            </a:r>
            <a:r>
              <a:rPr lang="en-IN" sz="1800" dirty="0">
                <a:effectLst/>
                <a:latin typeface="Times New Roman" panose="02020603050405020304" pitchFamily="18" charset="0"/>
                <a:ea typeface="Times New Roman" panose="02020603050405020304" pitchFamily="18" charset="0"/>
              </a:rPr>
              <a:t> Combine data from various sources into a unified dataset, addressing inconsistencies and ensuring data quality.</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78152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5D434-B38D-57C8-7E96-161073CD49A2}"/>
              </a:ext>
            </a:extLst>
          </p:cNvPr>
          <p:cNvSpPr>
            <a:spLocks noGrp="1"/>
          </p:cNvSpPr>
          <p:nvPr>
            <p:ph type="title"/>
          </p:nvPr>
        </p:nvSpPr>
        <p:spPr>
          <a:xfrm>
            <a:off x="1204998" y="720713"/>
            <a:ext cx="10058400" cy="1450757"/>
          </a:xfrm>
        </p:spPr>
        <p:txBody>
          <a:bodyPr>
            <a:normAutofit/>
          </a:bodyPr>
          <a:lstStyle/>
          <a:p>
            <a:r>
              <a:rPr lang="en-US" sz="3600" b="1" dirty="0">
                <a:latin typeface="Arial" panose="020B0604020202020204" pitchFamily="34" charset="0"/>
                <a:cs typeface="Arial" panose="020B0604020202020204" pitchFamily="34" charset="0"/>
              </a:rPr>
              <a:t>MODULE 2 (</a:t>
            </a:r>
            <a:r>
              <a:rPr lang="en-US" sz="2500" b="1" dirty="0">
                <a:effectLst/>
                <a:latin typeface="Times New Roman" panose="02020603050405020304" pitchFamily="18" charset="0"/>
                <a:ea typeface="Times New Roman" panose="02020603050405020304" pitchFamily="18" charset="0"/>
              </a:rPr>
              <a:t>DATA PREPROCESSING MODULE</a:t>
            </a:r>
            <a:r>
              <a:rPr lang="en-US" sz="3600" b="1" dirty="0">
                <a:latin typeface="Arial" panose="020B0604020202020204" pitchFamily="34" charset="0"/>
                <a:cs typeface="Arial" panose="020B0604020202020204" pitchFamily="34" charset="0"/>
              </a:rPr>
              <a:t>)</a:t>
            </a:r>
            <a:br>
              <a:rPr lang="en-US" sz="3600" dirty="0"/>
            </a:br>
            <a:endParaRPr lang="en-IN" sz="36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1FFCFA9-97F8-C7D3-C169-E1295FBB75C0}"/>
              </a:ext>
            </a:extLst>
          </p:cNvPr>
          <p:cNvSpPr>
            <a:spLocks noGrp="1"/>
          </p:cNvSpPr>
          <p:nvPr>
            <p:ph idx="1"/>
          </p:nvPr>
        </p:nvSpPr>
        <p:spPr>
          <a:xfrm>
            <a:off x="1204998" y="1937071"/>
            <a:ext cx="9782003" cy="4887839"/>
          </a:xfrm>
        </p:spPr>
        <p:txBody>
          <a:bodyPr>
            <a:normAutofit/>
          </a:bodyPr>
          <a:lstStyle/>
          <a:p>
            <a:pPr marL="0" marR="0" lvl="0" indent="0" algn="just">
              <a:lnSpc>
                <a:spcPct val="150000"/>
              </a:lnSpc>
              <a:spcBef>
                <a:spcPts val="750"/>
              </a:spcBef>
              <a:spcAft>
                <a:spcPts val="0"/>
              </a:spcAft>
              <a:buNone/>
            </a:pPr>
            <a:r>
              <a:rPr lang="en-IN" sz="1800" dirty="0">
                <a:effectLst/>
                <a:latin typeface="Times New Roman" panose="02020603050405020304" pitchFamily="18" charset="0"/>
                <a:ea typeface="Times New Roman" panose="02020603050405020304" pitchFamily="18" charset="0"/>
              </a:rPr>
              <a:t>The preprocessing module prepares raw data for analysis and </a:t>
            </a:r>
            <a:r>
              <a:rPr lang="en-IN" sz="1800" dirty="0" err="1">
                <a:effectLst/>
                <a:latin typeface="Times New Roman" panose="02020603050405020304" pitchFamily="18" charset="0"/>
                <a:ea typeface="Times New Roman" panose="02020603050405020304" pitchFamily="18" charset="0"/>
              </a:rPr>
              <a:t>modeling</a:t>
            </a:r>
            <a:r>
              <a:rPr lang="en-IN" sz="1800" dirty="0">
                <a:effectLst/>
                <a:latin typeface="Times New Roman" panose="02020603050405020304" pitchFamily="18" charset="0"/>
                <a:ea typeface="Times New Roman" panose="02020603050405020304" pitchFamily="18" charset="0"/>
              </a:rPr>
              <a:t> by performing the following tasks</a:t>
            </a:r>
          </a:p>
          <a:p>
            <a:pPr marL="0" marR="0" lvl="0" indent="0" algn="just">
              <a:lnSpc>
                <a:spcPct val="150000"/>
              </a:lnSpc>
              <a:spcBef>
                <a:spcPts val="750"/>
              </a:spcBef>
              <a:spcAft>
                <a:spcPts val="0"/>
              </a:spcAft>
              <a:buNone/>
            </a:pPr>
            <a:r>
              <a:rPr lang="en-IN" sz="1800" dirty="0">
                <a:effectLst/>
                <a:latin typeface="Times New Roman" panose="02020603050405020304" pitchFamily="18" charset="0"/>
                <a:ea typeface="Times New Roman" panose="02020603050405020304" pitchFamily="18" charset="0"/>
              </a:rPr>
              <a:t> </a:t>
            </a:r>
          </a:p>
          <a:p>
            <a:pPr marR="0" lvl="0" algn="just">
              <a:lnSpc>
                <a:spcPct val="150000"/>
              </a:lnSpc>
              <a:spcBef>
                <a:spcPts val="750"/>
              </a:spcBef>
              <a:spcAft>
                <a:spcPts val="0"/>
              </a:spcAft>
              <a:buFont typeface="Arial" panose="020B0604020202020204" pitchFamily="34" charset="0"/>
              <a:buChar char="•"/>
            </a:pPr>
            <a:r>
              <a:rPr lang="en-IN" sz="1800" b="1" dirty="0">
                <a:effectLst/>
                <a:latin typeface="Times New Roman" panose="02020603050405020304" pitchFamily="18" charset="0"/>
                <a:ea typeface="Times New Roman" panose="02020603050405020304" pitchFamily="18" charset="0"/>
              </a:rPr>
              <a:t>Data Cleaning:</a:t>
            </a:r>
            <a:r>
              <a:rPr lang="en-IN" sz="1800" dirty="0">
                <a:effectLst/>
                <a:latin typeface="Times New Roman" panose="02020603050405020304" pitchFamily="18" charset="0"/>
                <a:ea typeface="Times New Roman" panose="02020603050405020304" pitchFamily="18" charset="0"/>
              </a:rPr>
              <a:t> Remove or correct erroneous entries, handle missing values through imputation or deletion, and ensure data consistency.</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750"/>
              </a:spcBef>
              <a:spcAft>
                <a:spcPts val="0"/>
              </a:spcAft>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rPr>
              <a:t>Data Transformation:</a:t>
            </a:r>
            <a:r>
              <a:rPr lang="en-IN" sz="1800" dirty="0">
                <a:effectLst/>
                <a:latin typeface="Times New Roman" panose="02020603050405020304" pitchFamily="18" charset="0"/>
                <a:ea typeface="Times New Roman" panose="02020603050405020304" pitchFamily="18" charset="0"/>
              </a:rPr>
              <a:t> Normalize or standardize numerical features, and encode categorical variables using techniques such as one-hot encoding or label encoding.</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750"/>
              </a:spcBef>
              <a:spcAft>
                <a:spcPts val="0"/>
              </a:spcAft>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rPr>
              <a:t>Feature Engineering:</a:t>
            </a:r>
            <a:r>
              <a:rPr lang="en-IN" sz="1800" dirty="0">
                <a:effectLst/>
                <a:latin typeface="Times New Roman" panose="02020603050405020304" pitchFamily="18" charset="0"/>
                <a:ea typeface="Times New Roman" panose="02020603050405020304" pitchFamily="18" charset="0"/>
              </a:rPr>
              <a:t> Create new features from existing data to better capture the underlying patterns relevant to vehicle detection and collision risk assessment.</a:t>
            </a:r>
            <a:endParaRPr lang="en-US" sz="1800" dirty="0">
              <a:effectLst/>
              <a:latin typeface="Times New Roman" panose="02020603050405020304" pitchFamily="18" charset="0"/>
              <a:ea typeface="Times New Roman" panose="02020603050405020304" pitchFamily="18" charset="0"/>
            </a:endParaRPr>
          </a:p>
          <a:p>
            <a:pPr algn="l">
              <a:lnSpc>
                <a:spcPct val="150000"/>
              </a:lnSpc>
              <a:buFont typeface="Arial" panose="020B0604020202020204" pitchFamily="34" charset="0"/>
              <a:buChar char="•"/>
            </a:pPr>
            <a:endParaRPr lang="en-US" sz="2400" i="0" dirty="0">
              <a:solidFill>
                <a:srgbClr val="0D0D0D"/>
              </a:solidFill>
              <a:effectLst/>
              <a:highlight>
                <a:srgbClr val="FFFFFF"/>
              </a:highlight>
              <a:latin typeface="Arial" panose="020B0604020202020204" pitchFamily="34" charset="0"/>
              <a:cs typeface="Arial" panose="020B0604020202020204" pitchFamily="34" charset="0"/>
            </a:endParaRPr>
          </a:p>
          <a:p>
            <a:pPr marL="0" indent="0" algn="l">
              <a:lnSpc>
                <a:spcPct val="150000"/>
              </a:lnSpc>
              <a:buNone/>
            </a:pPr>
            <a:endParaRPr lang="en-US" i="0" dirty="0">
              <a:solidFill>
                <a:srgbClr val="0D0D0D"/>
              </a:solidFill>
              <a:effectLst/>
              <a:highlight>
                <a:srgbClr val="FFFFFF"/>
              </a:highlight>
              <a:latin typeface="Arial" panose="020B0604020202020204" pitchFamily="34" charset="0"/>
              <a:cs typeface="Arial" panose="020B0604020202020204" pitchFamily="34" charset="0"/>
            </a:endParaRPr>
          </a:p>
          <a:p>
            <a:pPr marL="0" indent="0" algn="l">
              <a:lnSpc>
                <a:spcPct val="150000"/>
              </a:lnSpc>
              <a:buNone/>
            </a:pPr>
            <a:endParaRPr lang="en-US" i="0" dirty="0">
              <a:solidFill>
                <a:srgbClr val="0D0D0D"/>
              </a:solidFill>
              <a:effectLst/>
              <a:highlight>
                <a:srgbClr val="FFFFFF"/>
              </a:highlight>
              <a:latin typeface="Arial" panose="020B0604020202020204" pitchFamily="34" charset="0"/>
              <a:cs typeface="Arial" panose="020B0604020202020204" pitchFamily="34" charset="0"/>
            </a:endParaRPr>
          </a:p>
          <a:p>
            <a:pPr algn="just">
              <a:lnSpc>
                <a:spcPct val="150000"/>
              </a:lnSpc>
            </a:pPr>
            <a:endParaRPr lang="en-IN"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7A94B11D-0593-5261-66A5-9444E02E3A30}"/>
              </a:ext>
            </a:extLst>
          </p:cNvPr>
          <p:cNvSpPr>
            <a:spLocks noGrp="1"/>
          </p:cNvSpPr>
          <p:nvPr>
            <p:ph type="dt" sz="half" idx="10"/>
          </p:nvPr>
        </p:nvSpPr>
        <p:spPr/>
        <p:txBody>
          <a:bodyPr/>
          <a:lstStyle/>
          <a:p>
            <a:fld id="{E0C78394-94DB-47F7-A2EB-D6C7FBA72EA5}" type="datetime1">
              <a:rPr lang="en-IN" smtClean="0"/>
              <a:t>04-06-2024</a:t>
            </a:fld>
            <a:endParaRPr lang="en-IN"/>
          </a:p>
        </p:txBody>
      </p:sp>
      <p:sp>
        <p:nvSpPr>
          <p:cNvPr id="5" name="Slide Number Placeholder 4">
            <a:extLst>
              <a:ext uri="{FF2B5EF4-FFF2-40B4-BE49-F238E27FC236}">
                <a16:creationId xmlns:a16="http://schemas.microsoft.com/office/drawing/2014/main" id="{AFE84807-283E-A392-B92B-274B7BBA1900}"/>
              </a:ext>
            </a:extLst>
          </p:cNvPr>
          <p:cNvSpPr>
            <a:spLocks noGrp="1"/>
          </p:cNvSpPr>
          <p:nvPr>
            <p:ph type="sldNum" sz="quarter" idx="12"/>
          </p:nvPr>
        </p:nvSpPr>
        <p:spPr/>
        <p:txBody>
          <a:bodyPr/>
          <a:lstStyle/>
          <a:p>
            <a:fld id="{DE4CB378-4F50-4CCE-9659-BB7A6E40C702}" type="slidenum">
              <a:rPr lang="en-IN" smtClean="0"/>
              <a:t>8</a:t>
            </a:fld>
            <a:endParaRPr lang="en-IN"/>
          </a:p>
        </p:txBody>
      </p:sp>
    </p:spTree>
    <p:extLst>
      <p:ext uri="{BB962C8B-B14F-4D97-AF65-F5344CB8AC3E}">
        <p14:creationId xmlns:p14="http://schemas.microsoft.com/office/powerpoint/2010/main" val="1027446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5D434-B38D-57C8-7E96-161073CD49A2}"/>
              </a:ext>
            </a:extLst>
          </p:cNvPr>
          <p:cNvSpPr>
            <a:spLocks noGrp="1"/>
          </p:cNvSpPr>
          <p:nvPr>
            <p:ph type="title"/>
          </p:nvPr>
        </p:nvSpPr>
        <p:spPr>
          <a:xfrm>
            <a:off x="1204998" y="720713"/>
            <a:ext cx="10058400" cy="1450757"/>
          </a:xfrm>
        </p:spPr>
        <p:txBody>
          <a:bodyPr>
            <a:normAutofit/>
          </a:bodyPr>
          <a:lstStyle/>
          <a:p>
            <a:r>
              <a:rPr lang="en-US" sz="3600" b="1" dirty="0">
                <a:latin typeface="Arial" panose="020B0604020202020204" pitchFamily="34" charset="0"/>
                <a:cs typeface="Arial" panose="020B0604020202020204" pitchFamily="34" charset="0"/>
              </a:rPr>
              <a:t>MODULE 3 (</a:t>
            </a:r>
            <a:r>
              <a:rPr lang="en-US" sz="2500" b="1" dirty="0">
                <a:effectLst/>
                <a:latin typeface="Times New Roman" panose="02020603050405020304" pitchFamily="18" charset="0"/>
                <a:ea typeface="Times New Roman" panose="02020603050405020304" pitchFamily="18" charset="0"/>
              </a:rPr>
              <a:t>FEATURE SELECTION MODULE</a:t>
            </a:r>
            <a:r>
              <a:rPr lang="en-US" sz="3600" b="1" dirty="0">
                <a:latin typeface="Arial" panose="020B0604020202020204" pitchFamily="34" charset="0"/>
                <a:cs typeface="Arial" panose="020B0604020202020204" pitchFamily="34" charset="0"/>
              </a:rPr>
              <a:t>)</a:t>
            </a:r>
            <a:br>
              <a:rPr lang="en-US" sz="3600" dirty="0"/>
            </a:br>
            <a:endParaRPr lang="en-IN" sz="36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1FFCFA9-97F8-C7D3-C169-E1295FBB75C0}"/>
              </a:ext>
            </a:extLst>
          </p:cNvPr>
          <p:cNvSpPr>
            <a:spLocks noGrp="1"/>
          </p:cNvSpPr>
          <p:nvPr>
            <p:ph idx="1"/>
          </p:nvPr>
        </p:nvSpPr>
        <p:spPr>
          <a:xfrm>
            <a:off x="1204998" y="1690255"/>
            <a:ext cx="9782003" cy="5134655"/>
          </a:xfrm>
        </p:spPr>
        <p:txBody>
          <a:bodyPr>
            <a:normAutofit/>
          </a:bodyPr>
          <a:lstStyle/>
          <a:p>
            <a:pPr marL="0" indent="0">
              <a:buNone/>
            </a:pPr>
            <a:endParaRPr lang="en-US" dirty="0"/>
          </a:p>
          <a:p>
            <a:pPr marL="0" indent="0">
              <a:lnSpc>
                <a:spcPct val="150000"/>
              </a:lnSpc>
              <a:spcBef>
                <a:spcPts val="750"/>
              </a:spcBef>
              <a:spcAft>
                <a:spcPts val="0"/>
              </a:spcAft>
              <a:buNone/>
            </a:pPr>
            <a:r>
              <a:rPr lang="en-US" sz="2400" dirty="0"/>
              <a:t> </a:t>
            </a:r>
            <a:r>
              <a:rPr lang="en-IN" sz="1800" dirty="0">
                <a:effectLst/>
                <a:latin typeface="Times New Roman" panose="02020603050405020304" pitchFamily="18" charset="0"/>
                <a:ea typeface="Times New Roman" panose="02020603050405020304" pitchFamily="18" charset="0"/>
              </a:rPr>
              <a:t>This module focuses on selecting the most relevant features for the model to improve performance and reduce complexity:</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750"/>
              </a:spcBef>
              <a:spcAft>
                <a:spcPts val="0"/>
              </a:spcAft>
              <a:buFont typeface="Arial" panose="020B0604020202020204" pitchFamily="34" charset="0"/>
              <a:buChar char="•"/>
            </a:pPr>
            <a:r>
              <a:rPr lang="en-IN" sz="1800" b="1" dirty="0">
                <a:effectLst/>
                <a:latin typeface="Times New Roman" panose="02020603050405020304" pitchFamily="18" charset="0"/>
                <a:ea typeface="Times New Roman" panose="02020603050405020304" pitchFamily="18" charset="0"/>
              </a:rPr>
              <a:t>Correlation Analysis: </a:t>
            </a:r>
            <a:r>
              <a:rPr lang="en-IN" sz="1800" dirty="0">
                <a:effectLst/>
                <a:latin typeface="Times New Roman" panose="02020603050405020304" pitchFamily="18" charset="0"/>
                <a:ea typeface="Times New Roman" panose="02020603050405020304" pitchFamily="18" charset="0"/>
              </a:rPr>
              <a:t>Identify and remove highly correlated features to avoid redundancy.</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750"/>
              </a:spcBef>
              <a:spcAft>
                <a:spcPts val="0"/>
              </a:spcAft>
              <a:buFont typeface="Arial" panose="020B0604020202020204" pitchFamily="34" charset="0"/>
              <a:buChar char="•"/>
            </a:pPr>
            <a:r>
              <a:rPr lang="en-IN" sz="1800" b="1" dirty="0">
                <a:effectLst/>
                <a:latin typeface="Times New Roman" panose="02020603050405020304" pitchFamily="18" charset="0"/>
                <a:ea typeface="Times New Roman" panose="02020603050405020304" pitchFamily="18" charset="0"/>
              </a:rPr>
              <a:t>Principal Component Analysis (PCA):</a:t>
            </a:r>
            <a:r>
              <a:rPr lang="en-IN" sz="1800" dirty="0">
                <a:effectLst/>
                <a:latin typeface="Times New Roman" panose="02020603050405020304" pitchFamily="18" charset="0"/>
                <a:ea typeface="Times New Roman" panose="02020603050405020304" pitchFamily="18" charset="0"/>
              </a:rPr>
              <a:t> Reduce dimensionality by transforming features into a set of linearly uncorrelated components.</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750"/>
              </a:spcBef>
              <a:spcAft>
                <a:spcPts val="0"/>
              </a:spcAft>
              <a:buFont typeface="Arial" panose="020B0604020202020204" pitchFamily="34" charset="0"/>
              <a:buChar char="•"/>
            </a:pPr>
            <a:r>
              <a:rPr lang="en-IN" sz="1800" b="1" dirty="0">
                <a:effectLst/>
                <a:latin typeface="Times New Roman" panose="02020603050405020304" pitchFamily="18" charset="0"/>
                <a:ea typeface="Times New Roman" panose="02020603050405020304" pitchFamily="18" charset="0"/>
              </a:rPr>
              <a:t>Recursive Feature Elimination (RFE): </a:t>
            </a:r>
            <a:r>
              <a:rPr lang="en-IN" sz="1800" dirty="0">
                <a:effectLst/>
                <a:latin typeface="Times New Roman" panose="02020603050405020304" pitchFamily="18" charset="0"/>
                <a:ea typeface="Times New Roman" panose="02020603050405020304" pitchFamily="18" charset="0"/>
              </a:rPr>
              <a:t>Iteratively select features by fitting models and removing the least important features.</a:t>
            </a:r>
            <a:endParaRPr lang="en-US" sz="1800" dirty="0">
              <a:effectLst/>
              <a:latin typeface="Times New Roman" panose="02020603050405020304" pitchFamily="18" charset="0"/>
              <a:ea typeface="Times New Roman" panose="02020603050405020304" pitchFamily="18" charset="0"/>
            </a:endParaRPr>
          </a:p>
          <a:p>
            <a:endParaRPr lang="en-US" sz="2000" dirty="0"/>
          </a:p>
          <a:p>
            <a:pPr>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algn="l">
              <a:lnSpc>
                <a:spcPct val="150000"/>
              </a:lnSpc>
              <a:buFont typeface="Arial" panose="020B0604020202020204" pitchFamily="34" charset="0"/>
              <a:buChar char="•"/>
            </a:pPr>
            <a:endParaRPr lang="en-US" sz="2400" i="0" dirty="0">
              <a:solidFill>
                <a:srgbClr val="0D0D0D"/>
              </a:solidFill>
              <a:effectLst/>
              <a:highlight>
                <a:srgbClr val="FFFFFF"/>
              </a:highlight>
              <a:latin typeface="Arial" panose="020B0604020202020204" pitchFamily="34" charset="0"/>
              <a:cs typeface="Arial" panose="020B0604020202020204" pitchFamily="34" charset="0"/>
            </a:endParaRPr>
          </a:p>
          <a:p>
            <a:pPr marL="0" indent="0" algn="l">
              <a:lnSpc>
                <a:spcPct val="150000"/>
              </a:lnSpc>
              <a:buNone/>
            </a:pPr>
            <a:endParaRPr lang="en-US" i="0" dirty="0">
              <a:solidFill>
                <a:srgbClr val="0D0D0D"/>
              </a:solidFill>
              <a:effectLst/>
              <a:highlight>
                <a:srgbClr val="FFFFFF"/>
              </a:highlight>
              <a:latin typeface="Arial" panose="020B0604020202020204" pitchFamily="34" charset="0"/>
              <a:cs typeface="Arial" panose="020B0604020202020204" pitchFamily="34" charset="0"/>
            </a:endParaRPr>
          </a:p>
          <a:p>
            <a:pPr algn="just">
              <a:lnSpc>
                <a:spcPct val="150000"/>
              </a:lnSpc>
            </a:pPr>
            <a:endParaRPr lang="en-IN"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7A94B11D-0593-5261-66A5-9444E02E3A30}"/>
              </a:ext>
            </a:extLst>
          </p:cNvPr>
          <p:cNvSpPr>
            <a:spLocks noGrp="1"/>
          </p:cNvSpPr>
          <p:nvPr>
            <p:ph type="dt" sz="half" idx="10"/>
          </p:nvPr>
        </p:nvSpPr>
        <p:spPr/>
        <p:txBody>
          <a:bodyPr/>
          <a:lstStyle/>
          <a:p>
            <a:fld id="{E0C78394-94DB-47F7-A2EB-D6C7FBA72EA5}" type="datetime1">
              <a:rPr lang="en-IN" smtClean="0"/>
              <a:t>04-06-2024</a:t>
            </a:fld>
            <a:endParaRPr lang="en-IN"/>
          </a:p>
        </p:txBody>
      </p:sp>
      <p:sp>
        <p:nvSpPr>
          <p:cNvPr id="5" name="Slide Number Placeholder 4">
            <a:extLst>
              <a:ext uri="{FF2B5EF4-FFF2-40B4-BE49-F238E27FC236}">
                <a16:creationId xmlns:a16="http://schemas.microsoft.com/office/drawing/2014/main" id="{AFE84807-283E-A392-B92B-274B7BBA1900}"/>
              </a:ext>
            </a:extLst>
          </p:cNvPr>
          <p:cNvSpPr>
            <a:spLocks noGrp="1"/>
          </p:cNvSpPr>
          <p:nvPr>
            <p:ph type="sldNum" sz="quarter" idx="12"/>
          </p:nvPr>
        </p:nvSpPr>
        <p:spPr/>
        <p:txBody>
          <a:bodyPr/>
          <a:lstStyle/>
          <a:p>
            <a:fld id="{DE4CB378-4F50-4CCE-9659-BB7A6E40C702}" type="slidenum">
              <a:rPr lang="en-IN" smtClean="0"/>
              <a:t>9</a:t>
            </a:fld>
            <a:endParaRPr lang="en-IN"/>
          </a:p>
        </p:txBody>
      </p:sp>
    </p:spTree>
    <p:extLst>
      <p:ext uri="{BB962C8B-B14F-4D97-AF65-F5344CB8AC3E}">
        <p14:creationId xmlns:p14="http://schemas.microsoft.com/office/powerpoint/2010/main" val="235459424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7915</TotalTime>
  <Words>1337</Words>
  <Application>Microsoft Office PowerPoint</Application>
  <PresentationFormat>Widescreen</PresentationFormat>
  <Paragraphs>160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Symbol</vt:lpstr>
      <vt:lpstr>Times New Roman</vt:lpstr>
      <vt:lpstr>Wingdings</vt:lpstr>
      <vt:lpstr>Retrospect</vt:lpstr>
      <vt:lpstr>PowerPoint Presentation</vt:lpstr>
      <vt:lpstr>OBJECTIVE</vt:lpstr>
      <vt:lpstr>PROBLEM STATEMENT</vt:lpstr>
      <vt:lpstr>EXISTING SYSTEM</vt:lpstr>
      <vt:lpstr>PROPOSED SYSTEM</vt:lpstr>
      <vt:lpstr>ARCHITECHTURE</vt:lpstr>
      <vt:lpstr>MODULE 1 (DATA COLLECTION MODULE AND INTEGRATION MODULE) </vt:lpstr>
      <vt:lpstr>MODULE 2 (DATA PREPROCESSING MODULE) </vt:lpstr>
      <vt:lpstr>MODULE 3 (FEATURE SELECTION MODULE) </vt:lpstr>
      <vt:lpstr>CONVOLUTIONAL NEURAL NETWORK (CNN)</vt:lpstr>
      <vt:lpstr>PowerPoint Presentation</vt:lpstr>
      <vt:lpstr>YOU ONLY LOOK ONCE (YOLO) </vt:lpstr>
      <vt:lpstr>SUPPORT VECTOR MACHINE (SVM)</vt:lpstr>
      <vt:lpstr>LITERATURE SURVERY</vt:lpstr>
      <vt:lpstr>LITERATURE SURVERY</vt:lpstr>
      <vt:lpstr>LITERATURE SURVERY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Matheswaran</dc:creator>
  <cp:lastModifiedBy>Vishwa Vishwa</cp:lastModifiedBy>
  <cp:revision>24</cp:revision>
  <dcterms:created xsi:type="dcterms:W3CDTF">2023-04-10T08:58:06Z</dcterms:created>
  <dcterms:modified xsi:type="dcterms:W3CDTF">2024-06-04T17:09:53Z</dcterms:modified>
</cp:coreProperties>
</file>