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UkJhcewhuj9yHQZZ68AnYGP2C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5B236A-D37F-43A1-86B2-5E0C03363D01}">
  <a:tblStyle styleId="{AA5B236A-D37F-43A1-86B2-5E0C03363D0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7" name="Google Shape;17;p1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" name="Google Shape;37;p2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2" name="Google Shape;42;p21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3" name="Google Shape;43;p2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ET3Q6zNK3Io" TargetMode="External"/><Relationship Id="rId4" Type="http://schemas.openxmlformats.org/officeDocument/2006/relationships/hyperlink" Target="https://www.youtube.com/watch?v=ET3Q6zNK3Io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5192225" y="3485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Move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356375" y="2723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b="1" i="1" lang="en"/>
              <a:t>move</a:t>
            </a:r>
            <a:r>
              <a:rPr lang="en"/>
              <a:t> comprises two locations.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location </a:t>
            </a:r>
            <a:r>
              <a:rPr b="1" i="1" lang="en">
                <a:solidFill>
                  <a:srgbClr val="FF0000"/>
                </a:solidFill>
              </a:rPr>
              <a:t>from </a:t>
            </a:r>
            <a:r>
              <a:rPr lang="en"/>
              <a:t>which a peg is being moved.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location </a:t>
            </a:r>
            <a:r>
              <a:rPr b="1" i="1" lang="en">
                <a:solidFill>
                  <a:srgbClr val="FF0000"/>
                </a:solidFill>
              </a:rPr>
              <a:t>to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which a peg is being moved.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 the move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(0,0)</a:t>
            </a:r>
            <a:r>
              <a:rPr lang="en"/>
              <a:t> to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(2,0)</a:t>
            </a:r>
            <a:r>
              <a:rPr lang="en"/>
              <a:t> would indicate moving a peg from the top left corner of the board </a:t>
            </a:r>
            <a:r>
              <a:rPr b="1" i="1" lang="en">
                <a:solidFill>
                  <a:srgbClr val="FF0000"/>
                </a:solidFill>
              </a:rPr>
              <a:t>vertically down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two rows.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UML to the right, implement a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class in the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package.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</a:t>
            </a:r>
            <a:r>
              <a:rPr b="1" i="1" lang="en">
                <a:solidFill>
                  <a:srgbClr val="FF0000"/>
                </a:solidFill>
              </a:rPr>
              <a:t>must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include the methods and fields in the UML, but you </a:t>
            </a:r>
            <a:r>
              <a:rPr b="1" i="1" lang="en">
                <a:solidFill>
                  <a:srgbClr val="FF0000"/>
                </a:solidFill>
              </a:rPr>
              <a:t>may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add additional behavior as you see fit. Consider: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you need to determine if two different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n"/>
              <a:t> objects represent the same move, i.e. they have the same from and to locations?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n"/>
              <a:t> class need to work with hashing data structures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"/>
              <a:t>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you want to print a nicely formatted version of the class?</a:t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0"/>
          <p:cNvSpPr txBox="1"/>
          <p:nvPr>
            <p:ph idx="3" type="body"/>
          </p:nvPr>
        </p:nvSpPr>
        <p:spPr>
          <a:xfrm>
            <a:off x="5192225" y="3937250"/>
            <a:ext cx="3706500" cy="923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While you are </a:t>
            </a:r>
            <a:r>
              <a:rPr b="1" i="1" lang="en" sz="1200">
                <a:solidFill>
                  <a:srgbClr val="FF0000"/>
                </a:solidFill>
              </a:rPr>
              <a:t>required </a:t>
            </a:r>
            <a:r>
              <a:rPr lang="en" sz="1200"/>
              <a:t>to include the state and behavior in the diagram above, you may add additional state and behavior if you find it necessary to do so.</a:t>
            </a:r>
            <a:endParaRPr/>
          </a:p>
        </p:txBody>
      </p:sp>
      <p:graphicFrame>
        <p:nvGraphicFramePr>
          <p:cNvPr id="163" name="Google Shape;163;p10"/>
          <p:cNvGraphicFramePr/>
          <p:nvPr/>
        </p:nvGraphicFramePr>
        <p:xfrm>
          <a:off x="5192234" y="10885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{AA5B236A-D37F-43A1-86B2-5E0C03363D01}</a:tableStyleId>
              </a:tblPr>
              <a:tblGrid>
                <a:gridCol w="3706500"/>
              </a:tblGrid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8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 from: Location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 to: Location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Move(from: Location, 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to: Location)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getFrom(): Location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getTo(): Location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1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Peg Game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4644675" y="272325"/>
            <a:ext cx="4166400" cy="4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UML to the left as a guide, implement the remaining </a:t>
            </a:r>
            <a:r>
              <a:rPr b="1" i="1" lang="en">
                <a:solidFill>
                  <a:srgbClr val="FF0000"/>
                </a:solidFill>
              </a:rPr>
              <a:t>required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classes and interfaces with your team.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GameState</a:t>
            </a:r>
            <a:r>
              <a:rPr lang="en"/>
              <a:t> enumeration, which defines the possible states that a game may be in.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PegGameException</a:t>
            </a:r>
            <a:r>
              <a:rPr lang="en"/>
              <a:t> class, which is a custom exception that may be thrown by a PegGame if an invalid move is attempted.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class will be a </a:t>
            </a:r>
            <a:r>
              <a:rPr b="1" i="1" lang="en">
                <a:solidFill>
                  <a:srgbClr val="FF0000"/>
                </a:solidFill>
              </a:rPr>
              <a:t>checked exception</a:t>
            </a:r>
            <a:r>
              <a:rPr lang="en"/>
              <a:t> and so should extend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java.lang.Exception</a:t>
            </a:r>
            <a:r>
              <a:rPr lang="en"/>
              <a:t> class.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/>
              <a:t> interface, which must be implemented by a class that can be used to play a Peg Game.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makeMove(Move)</a:t>
            </a:r>
            <a:r>
              <a:rPr lang="en"/>
              <a:t> method throws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PegGameException</a:t>
            </a:r>
            <a:r>
              <a:rPr lang="en"/>
              <a:t> if the attempted move is invalid.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new types should be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/>
              <a:t> package.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 to the full UML diagram if needed.</a:t>
            </a:r>
            <a:endParaRPr/>
          </a:p>
        </p:txBody>
      </p:sp>
      <p:sp>
        <p:nvSpPr>
          <p:cNvPr id="171" name="Google Shape;171;p11"/>
          <p:cNvSpPr txBox="1"/>
          <p:nvPr>
            <p:ph idx="3" type="body"/>
          </p:nvPr>
        </p:nvSpPr>
        <p:spPr>
          <a:xfrm>
            <a:off x="315425" y="38610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The classes that you've implemented today are only </a:t>
            </a:r>
            <a:r>
              <a:rPr b="1" i="1" lang="en" sz="1200">
                <a:solidFill>
                  <a:srgbClr val="FF0000"/>
                </a:solidFill>
              </a:rPr>
              <a:t>part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of what will be the full solution to this part of the project.</a:t>
            </a:r>
            <a:endParaRPr sz="1200"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25" y="1273000"/>
            <a:ext cx="4110675" cy="24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2"/>
          <p:cNvSpPr txBox="1"/>
          <p:nvPr>
            <p:ph type="title"/>
          </p:nvPr>
        </p:nvSpPr>
        <p:spPr>
          <a:xfrm>
            <a:off x="5264725" y="2723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 in the Middle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301275" y="196125"/>
            <a:ext cx="4374000" cy="4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Move class comprises two locations: the location </a:t>
            </a:r>
            <a:r>
              <a:rPr b="1" i="1" lang="en">
                <a:solidFill>
                  <a:srgbClr val="FF0000"/>
                </a:solidFill>
              </a:rPr>
              <a:t>from </a:t>
            </a:r>
            <a:r>
              <a:rPr lang="en"/>
              <a:t>which a peg is being moved, and the location </a:t>
            </a:r>
            <a:r>
              <a:rPr b="1" i="1" lang="en">
                <a:solidFill>
                  <a:srgbClr val="FF0000"/>
                </a:solidFill>
              </a:rPr>
              <a:t>to </a:t>
            </a:r>
            <a:r>
              <a:rPr lang="en"/>
              <a:t>which it is moving.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valid move is executed, the peg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FF0000"/>
                </a:solidFill>
              </a:rPr>
              <a:t>in</a:t>
            </a:r>
            <a:r>
              <a:rPr b="1" i="1" lang="en"/>
              <a:t> </a:t>
            </a:r>
            <a:r>
              <a:rPr b="1" i="1" lang="en">
                <a:solidFill>
                  <a:srgbClr val="FF0000"/>
                </a:solidFill>
              </a:rPr>
              <a:t>between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those two locations is removed from the board.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 this third location is </a:t>
            </a:r>
            <a:r>
              <a:rPr b="1" i="1" lang="en">
                <a:solidFill>
                  <a:srgbClr val="FF0000"/>
                </a:solidFill>
              </a:rPr>
              <a:t>not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part of the move class (nor should it be).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all Peg Games are played on rectangular boards, so "in between" means different things for different shapes.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Assuming that a move is being made on a </a:t>
            </a:r>
            <a:r>
              <a:rPr b="1" i="1" lang="en">
                <a:solidFill>
                  <a:srgbClr val="FF0000"/>
                </a:solidFill>
              </a:rPr>
              <a:t>rectangular board</a:t>
            </a:r>
            <a:r>
              <a:rPr lang="en"/>
              <a:t>, how will you determine the location that is between the two end points of the move?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with your team to try and come up with a strategy for determining the location of the "in between" peg given </a:t>
            </a:r>
            <a:r>
              <a:rPr b="1" i="1" lang="en">
                <a:solidFill>
                  <a:srgbClr val="FF0000"/>
                </a:solidFill>
              </a:rPr>
              <a:t>only</a:t>
            </a:r>
            <a:r>
              <a:rPr lang="en"/>
              <a:t> the to/from locations.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move may be horizontal, vertical, or diagonal.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Try experimenting with jumps to and from different locations on a board. Can you find a </a:t>
            </a:r>
            <a:r>
              <a:rPr b="1" i="1" lang="en">
                <a:solidFill>
                  <a:srgbClr val="FF0000"/>
                </a:solidFill>
              </a:rPr>
              <a:t>pattern </a:t>
            </a:r>
            <a:r>
              <a:rPr lang="en"/>
              <a:t>for the "in between" location relative to the to/from locations?</a:t>
            </a:r>
            <a:endParaRPr/>
          </a:p>
        </p:txBody>
      </p:sp>
      <p:sp>
        <p:nvSpPr>
          <p:cNvPr id="180" name="Google Shape;180;p12"/>
          <p:cNvSpPr txBox="1"/>
          <p:nvPr>
            <p:ph idx="3" type="body"/>
          </p:nvPr>
        </p:nvSpPr>
        <p:spPr>
          <a:xfrm>
            <a:off x="5192225" y="4165850"/>
            <a:ext cx="3706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A move in the Peg Game </a:t>
            </a:r>
            <a:r>
              <a:rPr b="1" i="1" lang="en" sz="1200">
                <a:solidFill>
                  <a:srgbClr val="FF0000"/>
                </a:solidFill>
              </a:rPr>
              <a:t>requires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that one peg "jump" over another to remove it from the board.</a:t>
            </a:r>
            <a:endParaRPr sz="1200"/>
          </a:p>
        </p:txBody>
      </p:sp>
      <p:sp>
        <p:nvSpPr>
          <p:cNvPr id="181" name="Google Shape;181;p12"/>
          <p:cNvSpPr/>
          <p:nvPr/>
        </p:nvSpPr>
        <p:spPr>
          <a:xfrm>
            <a:off x="5797175" y="1004900"/>
            <a:ext cx="2496600" cy="2496600"/>
          </a:xfrm>
          <a:prstGeom prst="rect">
            <a:avLst/>
          </a:prstGeom>
          <a:solidFill>
            <a:srgbClr val="B45F0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6080586" y="2932337"/>
            <a:ext cx="202200" cy="2022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7625189" y="2845399"/>
            <a:ext cx="376200" cy="376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6809431" y="2845399"/>
            <a:ext cx="376200" cy="376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5993648" y="2071974"/>
            <a:ext cx="376200" cy="376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7625189" y="2071974"/>
            <a:ext cx="376200" cy="376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6809431" y="2071974"/>
            <a:ext cx="376200" cy="376200"/>
          </a:xfrm>
          <a:prstGeom prst="ellipse">
            <a:avLst/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5993648" y="1298549"/>
            <a:ext cx="376200" cy="376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7625189" y="1298549"/>
            <a:ext cx="376200" cy="376200"/>
          </a:xfrm>
          <a:prstGeom prst="ellipse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6809431" y="1298549"/>
            <a:ext cx="376200" cy="376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4962125" y="3221600"/>
            <a:ext cx="84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TO: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(2, 0)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8345325" y="979875"/>
            <a:ext cx="84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FROM: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(0, 2)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8207853" y="2552550"/>
            <a:ext cx="93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BETWEEN:</a:t>
            </a:r>
            <a:endParaRPr b="0" i="0" sz="23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(1, 1)</a:t>
            </a:r>
            <a:endParaRPr b="0" i="0" sz="23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7222978" y="2410250"/>
            <a:ext cx="1081025" cy="440675"/>
          </a:xfrm>
          <a:custGeom>
            <a:rect b="b" l="l" r="r" t="t"/>
            <a:pathLst>
              <a:path extrusionOk="0" h="17627" w="43241">
                <a:moveTo>
                  <a:pt x="43241" y="17627"/>
                </a:moveTo>
                <a:cubicBezTo>
                  <a:pt x="38926" y="16847"/>
                  <a:pt x="24559" y="15882"/>
                  <a:pt x="17352" y="12944"/>
                </a:cubicBezTo>
                <a:cubicBezTo>
                  <a:pt x="10145" y="10006"/>
                  <a:pt x="2892" y="2157"/>
                  <a:pt x="0" y="0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"/>
          <p:cNvSpPr/>
          <p:nvPr/>
        </p:nvSpPr>
        <p:spPr>
          <a:xfrm>
            <a:off x="7856450" y="1080751"/>
            <a:ext cx="592150" cy="158950"/>
          </a:xfrm>
          <a:custGeom>
            <a:rect b="b" l="l" r="r" t="t"/>
            <a:pathLst>
              <a:path extrusionOk="0" h="6358" w="23686">
                <a:moveTo>
                  <a:pt x="23686" y="5807"/>
                </a:moveTo>
                <a:cubicBezTo>
                  <a:pt x="21207" y="4843"/>
                  <a:pt x="12762" y="-69"/>
                  <a:pt x="8814" y="23"/>
                </a:cubicBezTo>
                <a:cubicBezTo>
                  <a:pt x="4866" y="115"/>
                  <a:pt x="1469" y="5302"/>
                  <a:pt x="0" y="635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"/>
          <p:cNvSpPr/>
          <p:nvPr/>
        </p:nvSpPr>
        <p:spPr>
          <a:xfrm>
            <a:off x="5384550" y="2955393"/>
            <a:ext cx="626575" cy="363725"/>
          </a:xfrm>
          <a:custGeom>
            <a:rect b="b" l="l" r="r" t="t"/>
            <a:pathLst>
              <a:path extrusionOk="0" h="14549" w="25063">
                <a:moveTo>
                  <a:pt x="0" y="14549"/>
                </a:moveTo>
                <a:cubicBezTo>
                  <a:pt x="551" y="12300"/>
                  <a:pt x="-872" y="3303"/>
                  <a:pt x="3305" y="1054"/>
                </a:cubicBezTo>
                <a:cubicBezTo>
                  <a:pt x="7482" y="-1195"/>
                  <a:pt x="21437" y="1054"/>
                  <a:pt x="25063" y="1054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12"/>
          <p:cNvCxnSpPr>
            <a:endCxn id="182" idx="7"/>
          </p:cNvCxnSpPr>
          <p:nvPr/>
        </p:nvCxnSpPr>
        <p:spPr>
          <a:xfrm flipH="1">
            <a:off x="6253174" y="1619748"/>
            <a:ext cx="1427100" cy="134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13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Meeting Times</a:t>
            </a:r>
            <a:endParaRPr/>
          </a:p>
        </p:txBody>
      </p:sp>
      <p:sp>
        <p:nvSpPr>
          <p:cNvPr id="204" name="Google Shape;204;p13"/>
          <p:cNvSpPr txBox="1"/>
          <p:nvPr>
            <p:ph idx="2" type="body"/>
          </p:nvPr>
        </p:nvSpPr>
        <p:spPr>
          <a:xfrm>
            <a:off x="315425" y="981375"/>
            <a:ext cx="37065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This project counts for </a:t>
            </a:r>
            <a:r>
              <a:rPr b="1" i="1" lang="en">
                <a:solidFill>
                  <a:srgbClr val="EA9999"/>
                </a:solidFill>
              </a:rPr>
              <a:t>significantly more</a:t>
            </a:r>
            <a:r>
              <a:rPr lang="en"/>
              <a:t> than a normal homework assignment. You and your team should plan on spending more time than usual working on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You should also plan to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b="1" i="1" lang="en">
                <a:solidFill>
                  <a:srgbClr val="EA9999"/>
                </a:solidFill>
              </a:rPr>
              <a:t>work together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/>
              <a:t>as much as you can, even if that meets setting up a remote meeting using Zoom or Discord.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Use the table to the right to plan </a:t>
            </a:r>
            <a:r>
              <a:rPr b="1" i="1" lang="en">
                <a:solidFill>
                  <a:srgbClr val="EA9999"/>
                </a:solidFill>
              </a:rPr>
              <a:t>at least 3 meetings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/>
              <a:t>over the course of this part of the project. Each meeting should be at least </a:t>
            </a:r>
            <a:r>
              <a:rPr b="1" i="1" lang="en">
                <a:solidFill>
                  <a:srgbClr val="EA9999"/>
                </a:solidFill>
              </a:rPr>
              <a:t>1 hour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An example has been provided. You should delete it.</a:t>
            </a:r>
            <a:endParaRPr/>
          </a:p>
        </p:txBody>
      </p:sp>
      <p:graphicFrame>
        <p:nvGraphicFramePr>
          <p:cNvPr id="205" name="Google Shape;205;p13"/>
          <p:cNvGraphicFramePr/>
          <p:nvPr/>
        </p:nvGraphicFramePr>
        <p:xfrm>
          <a:off x="4571975" y="3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{AA5B236A-D37F-43A1-86B2-5E0C03363D01}</a:tableStyleId>
              </a:tblPr>
              <a:tblGrid>
                <a:gridCol w="1470450"/>
                <a:gridCol w="1470450"/>
                <a:gridCol w="1470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Date/Time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Location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Area of Focus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3/20@1:00PM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Discord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makeMove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3/24@8pm est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Discord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3/25@8pm est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Discord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3/31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@8pm est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Discord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If You Made it This Far...</a:t>
            </a:r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137550" y="1507875"/>
            <a:ext cx="3421251" cy="34212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14"/>
          <p:cNvSpPr txBox="1"/>
          <p:nvPr>
            <p:ph idx="4294967295" type="body"/>
          </p:nvPr>
        </p:nvSpPr>
        <p:spPr>
          <a:xfrm>
            <a:off x="193751" y="1507421"/>
            <a:ext cx="4775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team is off to a good start, but you are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quite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finished with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Project yet.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 txBox="1"/>
          <p:nvPr>
            <p:ph idx="4294967295" type="body"/>
          </p:nvPr>
        </p:nvSpPr>
        <p:spPr>
          <a:xfrm>
            <a:off x="193751" y="2300561"/>
            <a:ext cx="4775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still need to create a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working implementation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Peg Game that can be played on a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rectangular board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any number of rows and columns.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 txBox="1"/>
          <p:nvPr>
            <p:ph idx="4294967295" type="body"/>
          </p:nvPr>
        </p:nvSpPr>
        <p:spPr>
          <a:xfrm>
            <a:off x="193751" y="3334565"/>
            <a:ext cx="4775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also need to write code to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 files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containing different board configurations and a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command-line interface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a human user can use to play the game.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 txBox="1"/>
          <p:nvPr>
            <p:ph idx="4294967295" type="body"/>
          </p:nvPr>
        </p:nvSpPr>
        <p:spPr>
          <a:xfrm>
            <a:off x="193751" y="4368593"/>
            <a:ext cx="4775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time remaining in class, you should begin reading the full project description, which you will find on MyCourses.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5494700" y="1632175"/>
            <a:ext cx="1996800" cy="785100"/>
          </a:xfrm>
          <a:prstGeom prst="wedgeRoundRectCallout">
            <a:avLst>
              <a:gd fmla="val -63103" name="adj1"/>
              <a:gd fmla="val 2621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quite...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2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{AA5B236A-D37F-43A1-86B2-5E0C03363D01}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Michael Scalzetti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Nicholas Milonni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Vishwesh Venkatramani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2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192" y="1498656"/>
            <a:ext cx="2215775" cy="2193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140" y="1884675"/>
            <a:ext cx="2215775" cy="21937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Peg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297900" y="1505700"/>
            <a:ext cx="4226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b="1" i="1" lang="en">
                <a:solidFill>
                  <a:srgbClr val="FF0000"/>
                </a:solidFill>
              </a:rPr>
              <a:t>Peg Game</a:t>
            </a:r>
            <a:r>
              <a:rPr b="1" i="1" lang="en"/>
              <a:t> </a:t>
            </a:r>
            <a:r>
              <a:rPr lang="en"/>
              <a:t>is played on a rectangular board with holes arranged into rows and columns.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Pegs are placed into some of the holes while at least one hole is left empty.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valid </a:t>
            </a:r>
            <a:r>
              <a:rPr b="1" i="1" lang="en">
                <a:solidFill>
                  <a:srgbClr val="FF0000"/>
                </a:solidFill>
              </a:rPr>
              <a:t>move </a:t>
            </a:r>
            <a:r>
              <a:rPr lang="en"/>
              <a:t>requires that one peg "jump" another, sort of like checkers.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Jumps can be made horizontally, vertically, or diagonally.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example, the </a:t>
            </a:r>
            <a:r>
              <a:rPr b="1" i="1" lang="en">
                <a:solidFill>
                  <a:srgbClr val="F1C232"/>
                </a:solidFill>
              </a:rPr>
              <a:t>yellow </a:t>
            </a:r>
            <a:r>
              <a:rPr lang="en"/>
              <a:t>peg in the example to the right can jump the </a:t>
            </a:r>
            <a:r>
              <a:rPr b="1" i="1" lang="en">
                <a:solidFill>
                  <a:srgbClr val="0B5394"/>
                </a:solidFill>
              </a:rPr>
              <a:t>blue</a:t>
            </a:r>
            <a:r>
              <a:rPr b="1" i="1" lang="en">
                <a:solidFill>
                  <a:srgbClr val="6AA84F"/>
                </a:solidFill>
              </a:rPr>
              <a:t> </a:t>
            </a:r>
            <a:r>
              <a:rPr lang="en"/>
              <a:t>peg.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yellow peg is moved diagonally to the empty hole on the far side of the green peg.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blue peg is then removed from the board.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game is </a:t>
            </a:r>
            <a:r>
              <a:rPr b="1" i="1" lang="en">
                <a:solidFill>
                  <a:srgbClr val="FF0000"/>
                </a:solidFill>
              </a:rPr>
              <a:t>won </a:t>
            </a:r>
            <a:r>
              <a:rPr lang="en"/>
              <a:t>when there is only one peg left on the board.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b="1" i="1" lang="en">
                <a:solidFill>
                  <a:srgbClr val="FF0000"/>
                </a:solidFill>
              </a:rPr>
              <a:t>stalemate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occurs when there are two or more pegs remaining but no more valid moves.</a:t>
            </a:r>
            <a:endParaRPr/>
          </a:p>
        </p:txBody>
      </p:sp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2" name="Google Shape;92;p3"/>
          <p:cNvCxnSpPr/>
          <p:nvPr/>
        </p:nvCxnSpPr>
        <p:spPr>
          <a:xfrm flipH="1">
            <a:off x="7278201" y="2704028"/>
            <a:ext cx="957000" cy="909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3"/>
          <p:cNvSpPr txBox="1"/>
          <p:nvPr>
            <p:ph idx="4294967295" type="body"/>
          </p:nvPr>
        </p:nvSpPr>
        <p:spPr>
          <a:xfrm>
            <a:off x="4758000" y="4093075"/>
            <a:ext cx="4283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</a:rPr>
              <a:t>A valid move </a:t>
            </a:r>
            <a:r>
              <a:rPr b="1" i="1" lang="en" sz="1200">
                <a:solidFill>
                  <a:srgbClr val="FF0000"/>
                </a:solidFill>
              </a:rPr>
              <a:t>must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jump a single peg. The jumped peg is </a:t>
            </a:r>
            <a:r>
              <a:rPr b="1" i="1" lang="en" sz="1200">
                <a:solidFill>
                  <a:srgbClr val="FF0000"/>
                </a:solidFill>
              </a:rPr>
              <a:t>removed </a:t>
            </a:r>
            <a:r>
              <a:rPr lang="en" sz="1200">
                <a:solidFill>
                  <a:srgbClr val="000000"/>
                </a:solidFill>
              </a:rPr>
              <a:t>from the board.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208800" y="119925"/>
            <a:ext cx="3900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Join the Team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4568475" y="272325"/>
            <a:ext cx="41664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Your instructor will share a GitHub Classroom assignment invitation with you. Unlike the other assignments you have done for this course, the project will require you to create or join a </a:t>
            </a:r>
            <a:r>
              <a:rPr b="1" i="1" lang="en">
                <a:solidFill>
                  <a:srgbClr val="FF0000"/>
                </a:solidFill>
              </a:rPr>
              <a:t>team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i="1" lang="en">
                <a:solidFill>
                  <a:srgbClr val="FF0000"/>
                </a:solidFill>
              </a:rPr>
              <a:t>Before proceeding further</a:t>
            </a:r>
            <a:r>
              <a:rPr lang="en"/>
              <a:t> ask your instructor for guidelines regarding team names.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Select </a:t>
            </a:r>
            <a:r>
              <a:rPr b="1" i="1" lang="en">
                <a:solidFill>
                  <a:srgbClr val="FF0000"/>
                </a:solidFill>
              </a:rPr>
              <a:t>one </a:t>
            </a:r>
            <a:r>
              <a:rPr lang="en"/>
              <a:t>member of your team to be the </a:t>
            </a:r>
            <a:r>
              <a:rPr b="1" i="1" lang="en">
                <a:solidFill>
                  <a:srgbClr val="FF0000"/>
                </a:solidFill>
              </a:rPr>
              <a:t>first </a:t>
            </a:r>
            <a:r>
              <a:rPr lang="en"/>
              <a:t>to click on the assignment invitation. GitHub will present that person with the option of creating or joining a new team. This person should </a:t>
            </a:r>
            <a:r>
              <a:rPr b="1" i="1" lang="en">
                <a:solidFill>
                  <a:srgbClr val="FF0000"/>
                </a:solidFill>
              </a:rPr>
              <a:t>create the new team</a:t>
            </a:r>
            <a:r>
              <a:rPr lang="en"/>
              <a:t>. This will automatically create a new repository with any starter code for the team to use. Be sure to name the team according to your instructor's guidelines!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i="1" lang="en">
                <a:solidFill>
                  <a:srgbClr val="FF0000"/>
                </a:solidFill>
              </a:rPr>
              <a:t>Only after</a:t>
            </a:r>
            <a:r>
              <a:rPr lang="en"/>
              <a:t> the team has been successfully created should the remaining team members click the assignment link and join the team.</a:t>
            </a:r>
            <a:endParaRPr/>
          </a:p>
        </p:txBody>
      </p:sp>
      <p:sp>
        <p:nvSpPr>
          <p:cNvPr id="100" name="Google Shape;10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25" y="755450"/>
            <a:ext cx="3900749" cy="330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>
            <p:ph idx="3" type="body"/>
          </p:nvPr>
        </p:nvSpPr>
        <p:spPr>
          <a:xfrm>
            <a:off x="152400" y="4211050"/>
            <a:ext cx="40134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en" sz="1200">
                <a:solidFill>
                  <a:srgbClr val="FF0000"/>
                </a:solidFill>
              </a:rPr>
              <a:t>Do not</a:t>
            </a:r>
            <a:r>
              <a:rPr lang="en" sz="1200"/>
              <a:t> race each other to click the link! Choose </a:t>
            </a:r>
            <a:r>
              <a:rPr b="1" i="1" lang="en" sz="1200">
                <a:solidFill>
                  <a:srgbClr val="FF0000"/>
                </a:solidFill>
              </a:rPr>
              <a:t>one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team member to create the team. Be sure to follow any </a:t>
            </a:r>
            <a:r>
              <a:rPr b="1" i="1" lang="en" sz="1200">
                <a:solidFill>
                  <a:srgbClr val="FF0000"/>
                </a:solidFill>
              </a:rPr>
              <a:t>team naming guidelines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provided by your instructor.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5"/>
          <p:cNvSpPr txBox="1"/>
          <p:nvPr>
            <p:ph type="title"/>
          </p:nvPr>
        </p:nvSpPr>
        <p:spPr>
          <a:xfrm>
            <a:off x="5137150" y="1961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301275" y="424725"/>
            <a:ext cx="4353300" cy="4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Once everyone on the team has accepted the assignment, you should each clone a copy of the GitHub repository to the computer that you will be using for the rest of today's exercises.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You should then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FF0000"/>
                </a:solidFill>
              </a:rPr>
              <a:t>take turns</a:t>
            </a:r>
            <a:r>
              <a:rPr lang="en"/>
              <a:t> working through the following steps (</a:t>
            </a:r>
            <a:r>
              <a:rPr b="1" i="1" lang="en">
                <a:solidFill>
                  <a:srgbClr val="FF0000"/>
                </a:solidFill>
              </a:rPr>
              <a:t>do</a:t>
            </a:r>
            <a:r>
              <a:rPr b="1" i="1" lang="en"/>
              <a:t> </a:t>
            </a:r>
            <a:r>
              <a:rPr b="1" i="1" lang="en">
                <a:solidFill>
                  <a:srgbClr val="FF0000"/>
                </a:solidFill>
              </a:rPr>
              <a:t>not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try to do this all at once):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i="1" lang="en">
                <a:solidFill>
                  <a:srgbClr val="FF0000"/>
                </a:solidFill>
              </a:rPr>
              <a:t>Share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your screen with your team.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>
                <a:solidFill>
                  <a:srgbClr val="FF0000"/>
                </a:solidFill>
              </a:rPr>
              <a:t>Pull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the latest version of the repository. If you do not pull first, you may get an error.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your </a:t>
            </a:r>
            <a:r>
              <a:rPr b="1" i="1" lang="en">
                <a:solidFill>
                  <a:srgbClr val="FF0000"/>
                </a:solidFill>
              </a:rPr>
              <a:t>name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and </a:t>
            </a:r>
            <a:r>
              <a:rPr b="1" i="1" lang="en">
                <a:solidFill>
                  <a:srgbClr val="FF0000"/>
                </a:solidFill>
              </a:rPr>
              <a:t>email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to a file named "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readme.txt</a:t>
            </a:r>
            <a:r>
              <a:rPr lang="en"/>
              <a:t>"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directory of your repository.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>
                <a:solidFill>
                  <a:srgbClr val="FF0000"/>
                </a:solidFill>
              </a:rPr>
              <a:t>Commit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and </a:t>
            </a:r>
            <a:r>
              <a:rPr b="1" i="1" lang="en">
                <a:solidFill>
                  <a:srgbClr val="FF0000"/>
                </a:solidFill>
              </a:rPr>
              <a:t>push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the file to the repository.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i="1" lang="en">
                <a:solidFill>
                  <a:srgbClr val="FF0000"/>
                </a:solidFill>
              </a:rPr>
              <a:t>Repeat </a:t>
            </a:r>
            <a:r>
              <a:rPr lang="en"/>
              <a:t>until every team member has added their name and email to the repository.</a:t>
            </a:r>
            <a:endParaRPr/>
          </a:p>
        </p:txBody>
      </p:sp>
      <p:sp>
        <p:nvSpPr>
          <p:cNvPr id="110" name="Google Shape;110;p5"/>
          <p:cNvSpPr txBox="1"/>
          <p:nvPr>
            <p:ph idx="3" type="body"/>
          </p:nvPr>
        </p:nvSpPr>
        <p:spPr>
          <a:xfrm>
            <a:off x="5192225" y="3403850"/>
            <a:ext cx="37065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The purpose of this exercise is to make sure that </a:t>
            </a:r>
            <a:r>
              <a:rPr b="1" i="1" lang="en" sz="1200">
                <a:solidFill>
                  <a:srgbClr val="FF0000"/>
                </a:solidFill>
              </a:rPr>
              <a:t>everyone </a:t>
            </a:r>
            <a:r>
              <a:rPr lang="en" sz="1200"/>
              <a:t>on the team has access to clone, pull from, and push to the repository.</a:t>
            </a:r>
            <a:endParaRPr sz="1200"/>
          </a:p>
        </p:txBody>
      </p:sp>
      <p:grpSp>
        <p:nvGrpSpPr>
          <p:cNvPr id="111" name="Google Shape;111;p5"/>
          <p:cNvGrpSpPr/>
          <p:nvPr/>
        </p:nvGrpSpPr>
        <p:grpSpPr>
          <a:xfrm rot="-778724">
            <a:off x="5682222" y="986520"/>
            <a:ext cx="2999718" cy="2048447"/>
            <a:chOff x="5681927" y="1291425"/>
            <a:chExt cx="2999574" cy="2048350"/>
          </a:xfrm>
        </p:grpSpPr>
        <p:pic>
          <p:nvPicPr>
            <p:cNvPr id="112" name="Google Shape;11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81927" y="1291425"/>
              <a:ext cx="2999574" cy="204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5"/>
            <p:cNvSpPr txBox="1"/>
            <p:nvPr/>
          </p:nvSpPr>
          <p:spPr>
            <a:xfrm>
              <a:off x="5873411" y="2024200"/>
              <a:ext cx="2595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00"/>
                <a:buFont typeface="Arial"/>
                <a:buNone/>
              </a:pPr>
              <a:r>
                <a:rPr b="1" i="0" lang="en" sz="4600" u="none" cap="none" strike="noStrike">
                  <a:solidFill>
                    <a:srgbClr val="FF0000"/>
                  </a:solidFill>
                  <a:latin typeface="Amatic SC"/>
                  <a:ea typeface="Amatic SC"/>
                  <a:cs typeface="Amatic SC"/>
                  <a:sym typeface="Amatic SC"/>
                </a:rPr>
                <a:t>TEAM PLAYER</a:t>
              </a:r>
              <a:endParaRPr b="1" i="0" sz="4600" u="none" cap="none" strike="noStrike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  <p:sp>
        <p:nvSpPr>
          <p:cNvPr id="114" name="Google Shape;114;p5"/>
          <p:cNvSpPr txBox="1"/>
          <p:nvPr>
            <p:ph idx="3" type="body"/>
          </p:nvPr>
        </p:nvSpPr>
        <p:spPr>
          <a:xfrm>
            <a:off x="5192225" y="4270250"/>
            <a:ext cx="3706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Please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b="1" i="1" lang="en" sz="1200">
                <a:solidFill>
                  <a:srgbClr val="FF0000"/>
                </a:solidFill>
              </a:rPr>
              <a:t>take turns</a:t>
            </a:r>
            <a:r>
              <a:rPr lang="en" sz="1200"/>
              <a:t> and </a:t>
            </a:r>
            <a:r>
              <a:rPr b="1" i="1" lang="en" sz="1200">
                <a:solidFill>
                  <a:srgbClr val="FF0000"/>
                </a:solidFill>
              </a:rPr>
              <a:t>share your screen</a:t>
            </a:r>
            <a:r>
              <a:rPr lang="en" sz="1200"/>
              <a:t> with your team.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152400" y="196125"/>
            <a:ext cx="3999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489425" y="196125"/>
            <a:ext cx="44205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Practice resolving merge conflicts by following these steps: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sure that everyone on the team has pulled the </a:t>
            </a:r>
            <a:r>
              <a:rPr b="1" i="1" lang="en">
                <a:solidFill>
                  <a:srgbClr val="FF0000"/>
                </a:solidFill>
              </a:rPr>
              <a:t>latest version</a:t>
            </a:r>
            <a:r>
              <a:rPr lang="en"/>
              <a:t> of the repository.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Two team members should </a:t>
            </a:r>
            <a:r>
              <a:rPr b="1" i="1" lang="en">
                <a:solidFill>
                  <a:srgbClr val="FF0000"/>
                </a:solidFill>
              </a:rPr>
              <a:t>simultaneously</a:t>
            </a:r>
            <a:r>
              <a:rPr lang="en"/>
              <a:t> edit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readme.txt</a:t>
            </a:r>
            <a:r>
              <a:rPr lang="en"/>
              <a:t> file and </a:t>
            </a:r>
            <a:r>
              <a:rPr b="1" i="1" lang="en">
                <a:solidFill>
                  <a:srgbClr val="FF0000"/>
                </a:solidFill>
              </a:rPr>
              <a:t>add a new line to the bottom</a:t>
            </a:r>
            <a:r>
              <a:rPr lang="en"/>
              <a:t> of the file. It does not matter what the text says as long as each person types something </a:t>
            </a:r>
            <a:r>
              <a:rPr b="1" i="1" lang="en">
                <a:solidFill>
                  <a:srgbClr val="FF0000"/>
                </a:solidFill>
              </a:rPr>
              <a:t>different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team member should push their code </a:t>
            </a:r>
            <a:r>
              <a:rPr b="1" i="1" lang="en">
                <a:solidFill>
                  <a:srgbClr val="FF0000"/>
                </a:solidFill>
              </a:rPr>
              <a:t>first</a:t>
            </a:r>
            <a:r>
              <a:rPr lang="en"/>
              <a:t>. </a:t>
            </a:r>
            <a:r>
              <a:rPr b="1" i="1" lang="en">
                <a:solidFill>
                  <a:srgbClr val="FF0000"/>
                </a:solidFill>
              </a:rPr>
              <a:t>Wait</a:t>
            </a:r>
            <a:r>
              <a:rPr i="1" lang="en">
                <a:solidFill>
                  <a:srgbClr val="FF0000"/>
                </a:solidFill>
              </a:rPr>
              <a:t> </a:t>
            </a:r>
            <a:r>
              <a:rPr lang="en"/>
              <a:t> until the push completes.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b="1" i="1" lang="en">
                <a:solidFill>
                  <a:srgbClr val="FF0000"/>
                </a:solidFill>
              </a:rPr>
              <a:t>second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team member should then try to push their changes. The push should be </a:t>
            </a:r>
            <a:r>
              <a:rPr b="1" i="1" lang="en">
                <a:solidFill>
                  <a:srgbClr val="FF0000"/>
                </a:solidFill>
              </a:rPr>
              <a:t>rejected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forcing them to </a:t>
            </a:r>
            <a:r>
              <a:rPr b="1" i="1" lang="en">
                <a:solidFill>
                  <a:srgbClr val="FF0000"/>
                </a:solidFill>
              </a:rPr>
              <a:t>pull first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pull will cause a </a:t>
            </a:r>
            <a:r>
              <a:rPr b="1" i="1" lang="en">
                <a:solidFill>
                  <a:srgbClr val="FF0000"/>
                </a:solidFill>
              </a:rPr>
              <a:t>merge conflict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>
                <a:solidFill>
                  <a:srgbClr val="FF0000"/>
                </a:solidFill>
              </a:rPr>
              <a:t>Resolve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the conflict by opening the file, scrolling to the conflict (if necessary), and </a:t>
            </a:r>
            <a:r>
              <a:rPr b="1" i="1" lang="en">
                <a:solidFill>
                  <a:srgbClr val="FF0000"/>
                </a:solidFill>
              </a:rPr>
              <a:t>accepting both changes</a:t>
            </a:r>
            <a:r>
              <a:rPr lang="en"/>
              <a:t> (see left).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Follow the Git workflow to push the merged file to GitHub.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 the above until every member of the team has had a chance to resolve at least one merge conflict.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idx="3" type="body"/>
          </p:nvPr>
        </p:nvSpPr>
        <p:spPr>
          <a:xfrm>
            <a:off x="152413" y="956825"/>
            <a:ext cx="39996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If a file with a </a:t>
            </a:r>
            <a:r>
              <a:rPr b="1" i="1" lang="en" sz="1200">
                <a:solidFill>
                  <a:srgbClr val="FF0000"/>
                </a:solidFill>
              </a:rPr>
              <a:t>merge conflict</a:t>
            </a:r>
            <a:r>
              <a:rPr lang="en" sz="1200"/>
              <a:t> is opened in VS Code, it will helpfully highlight the conflict and provide links to fix the problem quickly.</a:t>
            </a:r>
            <a:endParaRPr sz="1200"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18325"/>
            <a:ext cx="3999625" cy="1715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6"/>
          <p:cNvSpPr txBox="1"/>
          <p:nvPr>
            <p:ph idx="3" type="body"/>
          </p:nvPr>
        </p:nvSpPr>
        <p:spPr>
          <a:xfrm>
            <a:off x="152413" y="4115912"/>
            <a:ext cx="39996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In the event that </a:t>
            </a:r>
            <a:r>
              <a:rPr b="1" i="1" lang="en" sz="1200">
                <a:solidFill>
                  <a:srgbClr val="FF0000"/>
                </a:solidFill>
              </a:rPr>
              <a:t>multiple merge conflicts</a:t>
            </a:r>
            <a:r>
              <a:rPr lang="en" sz="1200"/>
              <a:t> occur (in the same or different files), you will need to resolve them all before you can push your code.</a:t>
            </a:r>
            <a:endParaRPr sz="1200"/>
          </a:p>
        </p:txBody>
      </p:sp>
      <p:sp>
        <p:nvSpPr>
          <p:cNvPr id="125" name="Google Shape;125;p6"/>
          <p:cNvSpPr/>
          <p:nvPr/>
        </p:nvSpPr>
        <p:spPr>
          <a:xfrm>
            <a:off x="2933300" y="2054443"/>
            <a:ext cx="860525" cy="1684700"/>
          </a:xfrm>
          <a:custGeom>
            <a:rect b="b" l="l" r="r" t="t"/>
            <a:pathLst>
              <a:path extrusionOk="0" h="67388" w="34421">
                <a:moveTo>
                  <a:pt x="15699" y="67388"/>
                </a:moveTo>
                <a:cubicBezTo>
                  <a:pt x="18775" y="56509"/>
                  <a:pt x="36769" y="10651"/>
                  <a:pt x="34152" y="2113"/>
                </a:cubicBezTo>
                <a:cubicBezTo>
                  <a:pt x="31536" y="-6425"/>
                  <a:pt x="5692" y="13818"/>
                  <a:pt x="0" y="16159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 txBox="1"/>
          <p:nvPr>
            <p:ph idx="3" type="body"/>
          </p:nvPr>
        </p:nvSpPr>
        <p:spPr>
          <a:xfrm>
            <a:off x="152413" y="3658712"/>
            <a:ext cx="3999600" cy="3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For today, choose the </a:t>
            </a:r>
            <a:r>
              <a:rPr b="1" i="1" lang="en" sz="1200">
                <a:solidFill>
                  <a:srgbClr val="FF0000"/>
                </a:solidFill>
              </a:rPr>
              <a:t>Accept Both Changes</a:t>
            </a:r>
            <a:r>
              <a:rPr lang="en" sz="1200"/>
              <a:t> option.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07400"/>
            <a:ext cx="7724697" cy="32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Partial Design</a:t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7"/>
          <p:cNvSpPr txBox="1"/>
          <p:nvPr>
            <p:ph idx="4294967295" type="body"/>
          </p:nvPr>
        </p:nvSpPr>
        <p:spPr>
          <a:xfrm>
            <a:off x="5302824" y="1369950"/>
            <a:ext cx="35295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 to this full UML class diagram as needed while you and your team work through the rest of this assignment.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5192225" y="2723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301275" y="119925"/>
            <a:ext cx="4443000" cy="4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Pair programming</a:t>
            </a:r>
            <a:r>
              <a:rPr lang="en"/>
              <a:t> is a technique during which two developers collaborate to solve a software problem by writing code together.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developer takes on the role of </a:t>
            </a:r>
            <a:r>
              <a:rPr b="1" i="1" lang="en">
                <a:solidFill>
                  <a:srgbClr val="FF0000"/>
                </a:solidFill>
              </a:rPr>
              <a:t>the driver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Shares their screen.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actively writing code.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other developer(s) takes on the role of </a:t>
            </a:r>
            <a:r>
              <a:rPr b="1" i="1" lang="en">
                <a:solidFill>
                  <a:srgbClr val="FF0000"/>
                </a:solidFill>
              </a:rPr>
              <a:t>the navigator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Watches while the driver codes.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notes.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Asks questions.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Points out potential errors.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Makes suggestions for improvements.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driver and navigator regularly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FF0000"/>
                </a:solidFill>
              </a:rPr>
              <a:t>switch roles</a:t>
            </a:r>
            <a:r>
              <a:rPr lang="en"/>
              <a:t>, e.g. every </a:t>
            </a:r>
            <a:r>
              <a:rPr b="1" i="1" lang="en">
                <a:solidFill>
                  <a:srgbClr val="FF0000"/>
                </a:solidFill>
              </a:rPr>
              <a:t>10-20 minutes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a timer!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>
                <a:solidFill>
                  <a:srgbClr val="FF0000"/>
                </a:solidFill>
              </a:rPr>
              <a:t>Push your code!</a:t>
            </a:r>
            <a:endParaRPr b="1" i="1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rest of today's problem solving session, you and your team will practice pair programming with </a:t>
            </a:r>
            <a:r>
              <a:rPr b="1" i="1" lang="en">
                <a:solidFill>
                  <a:srgbClr val="FF0000"/>
                </a:solidFill>
              </a:rPr>
              <a:t>one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team member acting as the driver and the </a:t>
            </a:r>
            <a:r>
              <a:rPr b="1" i="1" lang="en">
                <a:solidFill>
                  <a:srgbClr val="FF0000"/>
                </a:solidFill>
              </a:rPr>
              <a:t>remaining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team members acting as the navigators.</a:t>
            </a:r>
            <a:endParaRPr/>
          </a:p>
        </p:txBody>
      </p:sp>
      <p:sp>
        <p:nvSpPr>
          <p:cNvPr id="142" name="Google Shape;142;p8"/>
          <p:cNvSpPr txBox="1"/>
          <p:nvPr>
            <p:ph idx="3" type="body"/>
          </p:nvPr>
        </p:nvSpPr>
        <p:spPr>
          <a:xfrm>
            <a:off x="5192225" y="1017325"/>
            <a:ext cx="3706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Everyone on the team should take a moment to watch </a:t>
            </a:r>
            <a:r>
              <a:rPr lang="en" sz="12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short video on pair programming</a:t>
            </a:r>
            <a:r>
              <a:rPr lang="en" sz="1200"/>
              <a:t>.</a:t>
            </a:r>
            <a:endParaRPr sz="1200"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9700" y="1792346"/>
            <a:ext cx="3091550" cy="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6">
            <a:alphaModFix/>
          </a:blip>
          <a:srcRect b="29901" l="0" r="0" t="28981"/>
          <a:stretch/>
        </p:blipFill>
        <p:spPr>
          <a:xfrm>
            <a:off x="5099263" y="2849797"/>
            <a:ext cx="3892425" cy="106693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>
            <p:ph idx="3" type="body"/>
          </p:nvPr>
        </p:nvSpPr>
        <p:spPr>
          <a:xfrm>
            <a:off x="5192225" y="3989125"/>
            <a:ext cx="37065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When you are the driver, you should be using Zoom or Discord to </a:t>
            </a:r>
            <a:r>
              <a:rPr b="1" i="1" lang="en" sz="1200">
                <a:solidFill>
                  <a:srgbClr val="FF0000"/>
                </a:solidFill>
              </a:rPr>
              <a:t>share your screen</a:t>
            </a:r>
            <a:r>
              <a:rPr lang="en" sz="1200"/>
              <a:t>. Be sure to </a:t>
            </a:r>
            <a:r>
              <a:rPr b="1" i="1" lang="en" sz="1200">
                <a:solidFill>
                  <a:srgbClr val="FF0000"/>
                </a:solidFill>
              </a:rPr>
              <a:t>push your code</a:t>
            </a:r>
            <a:r>
              <a:rPr lang="en" sz="1200"/>
              <a:t> and </a:t>
            </a:r>
            <a:r>
              <a:rPr b="1" i="1" lang="en" sz="1200">
                <a:solidFill>
                  <a:srgbClr val="FF0000"/>
                </a:solidFill>
              </a:rPr>
              <a:t>switch roles</a:t>
            </a:r>
            <a:r>
              <a:rPr lang="en" sz="1200"/>
              <a:t> every 10-20 minutes!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4644675" y="2723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position on the Peg Game board can be addressed using its </a:t>
            </a:r>
            <a:r>
              <a:rPr b="1" i="1" lang="en">
                <a:solidFill>
                  <a:srgbClr val="FF0000"/>
                </a:solidFill>
              </a:rPr>
              <a:t>row and column location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rows and columns are numbered from </a:t>
            </a:r>
            <a:r>
              <a:rPr b="1" i="1" lang="en">
                <a:solidFill>
                  <a:srgbClr val="FF0000"/>
                </a:solidFill>
              </a:rPr>
              <a:t>0 to length-1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example, on a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FF0000"/>
                </a:solidFill>
              </a:rPr>
              <a:t>4x5</a:t>
            </a:r>
            <a:r>
              <a:rPr lang="en"/>
              <a:t> board the rows would be numbered 0 to 3 and the columns would be numbered 0 to 4.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UML to the left, implement a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class in the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package.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</a:t>
            </a:r>
            <a:r>
              <a:rPr b="1" i="1" lang="en">
                <a:solidFill>
                  <a:srgbClr val="FF0000"/>
                </a:solidFill>
              </a:rPr>
              <a:t>must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include the methods and fields in the UML, but you </a:t>
            </a:r>
            <a:r>
              <a:rPr b="1" i="1" lang="en">
                <a:solidFill>
                  <a:srgbClr val="FF0000"/>
                </a:solidFill>
              </a:rPr>
              <a:t>may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add additional behavior as you see fit. Consider: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you need to determine if two different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"/>
              <a:t> objects represent the same position on the board?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"/>
              <a:t> class need to work with hashing data structures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"/>
              <a:t>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you want to print a nicely formatted version of the class?</a:t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9"/>
          <p:cNvSpPr txBox="1"/>
          <p:nvPr>
            <p:ph idx="3" type="body"/>
          </p:nvPr>
        </p:nvSpPr>
        <p:spPr>
          <a:xfrm>
            <a:off x="315425" y="3784850"/>
            <a:ext cx="3706500" cy="923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While you are </a:t>
            </a:r>
            <a:r>
              <a:rPr b="1" i="1" lang="en" sz="1200">
                <a:solidFill>
                  <a:srgbClr val="FF0000"/>
                </a:solidFill>
              </a:rPr>
              <a:t>required </a:t>
            </a:r>
            <a:r>
              <a:rPr lang="en" sz="1200"/>
              <a:t>to include the state and behavior in the diagram above, you may add additional state and behavior if you find it necessary to do so.</a:t>
            </a:r>
            <a:endParaRPr sz="1200"/>
          </a:p>
        </p:txBody>
      </p:sp>
      <p:graphicFrame>
        <p:nvGraphicFramePr>
          <p:cNvPr id="154" name="Google Shape;154;p9"/>
          <p:cNvGraphicFramePr/>
          <p:nvPr/>
        </p:nvGraphicFramePr>
        <p:xfrm>
          <a:off x="412284" y="12275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{AA5B236A-D37F-43A1-86B2-5E0C03363D01}</a:tableStyleId>
              </a:tblPr>
              <a:tblGrid>
                <a:gridCol w="3609650"/>
              </a:tblGrid>
              <a:tr h="527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6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 row: int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 col: int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Location(row: int, col: int)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getRow(): int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getCol(): int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