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Shadows Into Light"/>
      <p:regular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XaBYm5HYc21T4sNsWMifP7x3g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7877EC-D164-435E-B9FF-EE3778FEF0F1}">
  <a:tblStyle styleId="{4F7877EC-D164-435E-B9FF-EE3778FEF0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hadowsIntoLight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2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ET3Q6zNK3Io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UP Front Design</a:t>
            </a:r>
            <a:endParaRPr/>
          </a:p>
        </p:txBody>
      </p:sp>
      <p:sp>
        <p:nvSpPr>
          <p:cNvPr id="195" name="Google Shape;195;p10"/>
          <p:cNvSpPr txBox="1"/>
          <p:nvPr>
            <p:ph idx="2" type="body"/>
          </p:nvPr>
        </p:nvSpPr>
        <p:spPr>
          <a:xfrm>
            <a:off x="5192225" y="828975"/>
            <a:ext cx="370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You will need to create an entirely new class to implement a triangular peg game board. This new class will in the very least implement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interface.</a:t>
            </a:r>
            <a:endParaRPr/>
          </a:p>
        </p:txBody>
      </p:sp>
      <p:graphicFrame>
        <p:nvGraphicFramePr>
          <p:cNvPr id="196" name="Google Shape;196;p10"/>
          <p:cNvGraphicFramePr/>
          <p:nvPr/>
        </p:nvGraphicFramePr>
        <p:xfrm>
          <a:off x="5566800" y="19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2957325"/>
              </a:tblGrid>
              <a:tr h="2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&lt;&lt;interface&gt;&gt;</a:t>
                      </a:r>
                      <a:endParaRPr i="1"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PegGame</a:t>
                      </a:r>
                      <a:endParaRPr i="1"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getPossibleMoves(): Collection&lt;Move&gt;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getGameState(): GameState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makeMove(move: Move)</a:t>
                      </a:r>
                      <a:endParaRPr i="1" sz="10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deepCopy(): PegGame</a:t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0"/>
          <p:cNvGraphicFramePr/>
          <p:nvPr/>
        </p:nvGraphicFramePr>
        <p:xfrm>
          <a:off x="417346" y="735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4172450"/>
              </a:tblGrid>
              <a:tr h="23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TrangleBoard</a:t>
                      </a:r>
                      <a:endParaRPr sz="1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Boolean[][] board;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GameState state;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+getPossibleMoves(): Collection&lt;Move&gt;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+getGameState(): GameState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+makeMove(move: Move)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+deepCopy(): PegGame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+get(loc: Location): boolean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+set(loc: Location, value: boolean):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0"/>
          <p:cNvSpPr txBox="1"/>
          <p:nvPr>
            <p:ph idx="2" type="body"/>
          </p:nvPr>
        </p:nvSpPr>
        <p:spPr>
          <a:xfrm>
            <a:off x="5192225" y="3724575"/>
            <a:ext cx="370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Use the table to the left to create a UML class diagram for your new class. Try to include as much detail as you can. Feel free to use your existing rectangular peg game class for inspiration.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4644675" y="500925"/>
            <a:ext cx="41664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your team to begin implementing your </a:t>
            </a:r>
            <a:r>
              <a:rPr b="1" i="1" lang="en">
                <a:solidFill>
                  <a:srgbClr val="FF0000"/>
                </a:solidFill>
              </a:rPr>
              <a:t>triangular peg game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class.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Begin be creating the class and implementing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Stub out all of the methods for now.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Declare any fields and a constructor.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in mind that you will need to read board configurations from files as you have done previously.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fields will you need to pass into the constructor?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Again, use your rectangular board game implementation for inspiration as needed.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changes or improvements could or should you make?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00" y="1291425"/>
            <a:ext cx="3079752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>
            <p:ph idx="3" type="body"/>
          </p:nvPr>
        </p:nvSpPr>
        <p:spPr>
          <a:xfrm>
            <a:off x="315425" y="41658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At this point you will only need fields and a constructor to continue with the remaining activities.</a:t>
            </a:r>
            <a:endParaRPr sz="1200"/>
          </a:p>
        </p:txBody>
      </p:sp>
      <p:sp>
        <p:nvSpPr>
          <p:cNvPr id="207" name="Google Shape;207;p11"/>
          <p:cNvSpPr txBox="1"/>
          <p:nvPr>
            <p:ph type="title"/>
          </p:nvPr>
        </p:nvSpPr>
        <p:spPr>
          <a:xfrm>
            <a:off x="311725" y="196125"/>
            <a:ext cx="370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Initial 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51922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Boards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377475" y="348525"/>
            <a:ext cx="41664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part 1 of the project you wrote a class that could be used to create a rectangular peg game by reading a board configuration from a text file.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you will write a similar class that can create a triangular peg game using a similar file format.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class should read the board configuration from a file like that depicted to the right.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line in the file will specify the number of rows.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point of the triangle will always be at the top.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characters in the file form a right triangle shape, but the triangle displayed to players will be an isosceles triangle.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least one major difference for this new class is that you will create an instance of your new triangular peg game.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implementing your class now.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12"/>
          <p:cNvSpPr txBox="1"/>
          <p:nvPr>
            <p:ph idx="2" type="body"/>
          </p:nvPr>
        </p:nvSpPr>
        <p:spPr>
          <a:xfrm>
            <a:off x="5192225" y="752775"/>
            <a:ext cx="3706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same file format will be used for triangular boards, but the number of columns per row will not be the same on every 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>
                <a:solidFill>
                  <a:schemeClr val="lt1"/>
                </a:solidFill>
              </a:rPr>
              <a:t>As before, the first line will specify the number of rows on the board. A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">
                <a:solidFill>
                  <a:schemeClr val="lt1"/>
                </a:solidFill>
              </a:rPr>
              <a:t> indicates an empty space and a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">
                <a:solidFill>
                  <a:schemeClr val="lt1"/>
                </a:solidFill>
              </a:rPr>
              <a:t> indicates a peg.</a:t>
            </a:r>
            <a:endParaRPr/>
          </a:p>
        </p:txBody>
      </p:sp>
      <p:sp>
        <p:nvSpPr>
          <p:cNvPr id="216" name="Google Shape;216;p12"/>
          <p:cNvSpPr txBox="1"/>
          <p:nvPr>
            <p:ph idx="2" type="body"/>
          </p:nvPr>
        </p:nvSpPr>
        <p:spPr>
          <a:xfrm>
            <a:off x="5497025" y="2568716"/>
            <a:ext cx="1288800" cy="1535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ooooo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2"/>
          <p:cNvSpPr txBox="1"/>
          <p:nvPr>
            <p:ph idx="2" type="body"/>
          </p:nvPr>
        </p:nvSpPr>
        <p:spPr>
          <a:xfrm>
            <a:off x="5192225" y="4105575"/>
            <a:ext cx="370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The left example is a text file containing a board layout. The right is an example of how the board would be displayed as an isosceles triangle. </a:t>
            </a:r>
            <a:endParaRPr/>
          </a:p>
        </p:txBody>
      </p:sp>
      <p:sp>
        <p:nvSpPr>
          <p:cNvPr id="218" name="Google Shape;218;p12"/>
          <p:cNvSpPr txBox="1"/>
          <p:nvPr>
            <p:ph idx="2" type="body"/>
          </p:nvPr>
        </p:nvSpPr>
        <p:spPr>
          <a:xfrm>
            <a:off x="7173425" y="2568716"/>
            <a:ext cx="1288800" cy="1535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  -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o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o o o o o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 in the Middle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4516300" y="272325"/>
            <a:ext cx="43710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Move class comprises two locations: the location </a:t>
            </a:r>
            <a:r>
              <a:rPr b="1" i="1" lang="en">
                <a:solidFill>
                  <a:srgbClr val="FF0000"/>
                </a:solidFill>
              </a:rPr>
              <a:t>from </a:t>
            </a:r>
            <a:r>
              <a:rPr lang="en"/>
              <a:t>which a peg is being moved, and the location </a:t>
            </a:r>
            <a:r>
              <a:rPr b="1" i="1" lang="en">
                <a:solidFill>
                  <a:srgbClr val="FF0000"/>
                </a:solidFill>
              </a:rPr>
              <a:t>to </a:t>
            </a:r>
            <a:r>
              <a:rPr lang="en"/>
              <a:t>which it is moving.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valid move is executed, the peg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in</a:t>
            </a:r>
            <a:r>
              <a:rPr b="1" i="1" lang="en"/>
              <a:t> </a:t>
            </a:r>
            <a:r>
              <a:rPr b="1" i="1" lang="en">
                <a:solidFill>
                  <a:srgbClr val="FF0000"/>
                </a:solidFill>
              </a:rPr>
              <a:t>between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those two locations is removed from the board.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this third location is </a:t>
            </a:r>
            <a:r>
              <a:rPr b="1" i="1"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part of the move class (nor should it be).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all Peg Games are played on rectangular boards, so "in between" means different things for different shapes.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Assuming that a move is being made on a </a:t>
            </a:r>
            <a:r>
              <a:rPr b="1" i="1" lang="en">
                <a:solidFill>
                  <a:srgbClr val="FF0000"/>
                </a:solidFill>
              </a:rPr>
              <a:t>triangular board</a:t>
            </a:r>
            <a:r>
              <a:rPr lang="en"/>
              <a:t>, how will you determine the location that is between the two end points of the move?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your team to try and come up with a strategy for determining the location of the "in between" peg given </a:t>
            </a:r>
            <a:r>
              <a:rPr b="1" i="1" lang="en">
                <a:solidFill>
                  <a:srgbClr val="FF0000"/>
                </a:solidFill>
              </a:rPr>
              <a:t>only</a:t>
            </a:r>
            <a:r>
              <a:rPr lang="en"/>
              <a:t> the to/from locations.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move may be horizontal or vertical.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experimenting with jumps to and from different locations on a board. Can you find a </a:t>
            </a:r>
            <a:r>
              <a:rPr b="1" i="1" lang="en">
                <a:solidFill>
                  <a:srgbClr val="FF0000"/>
                </a:solidFill>
              </a:rPr>
              <a:t>pattern </a:t>
            </a:r>
            <a:r>
              <a:rPr lang="en"/>
              <a:t>for the "in between" location relative to the to/from locations?</a:t>
            </a:r>
            <a:endParaRPr/>
          </a:p>
        </p:txBody>
      </p:sp>
      <p:sp>
        <p:nvSpPr>
          <p:cNvPr id="226" name="Google Shape;226;p13"/>
          <p:cNvSpPr txBox="1"/>
          <p:nvPr>
            <p:ph idx="3" type="body"/>
          </p:nvPr>
        </p:nvSpPr>
        <p:spPr>
          <a:xfrm>
            <a:off x="315425" y="4165850"/>
            <a:ext cx="3706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 move in the Peg Game </a:t>
            </a:r>
            <a:r>
              <a:rPr b="1" i="1" lang="en" sz="1200">
                <a:solidFill>
                  <a:srgbClr val="FF0000"/>
                </a:solidFill>
              </a:rPr>
              <a:t>requires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that one peg "jump" over another to remove it from the board.</a:t>
            </a:r>
            <a:endParaRPr sz="1200"/>
          </a:p>
        </p:txBody>
      </p:sp>
      <p:sp>
        <p:nvSpPr>
          <p:cNvPr id="227" name="Google Shape;227;p13"/>
          <p:cNvSpPr/>
          <p:nvPr/>
        </p:nvSpPr>
        <p:spPr>
          <a:xfrm>
            <a:off x="668675" y="1251288"/>
            <a:ext cx="3152400" cy="2726100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2048075" y="33235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1274650" y="3323550"/>
            <a:ext cx="393600" cy="3936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2821500" y="33235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1661363" y="2637750"/>
            <a:ext cx="393600" cy="393600"/>
          </a:xfrm>
          <a:prstGeom prst="ellipse">
            <a:avLst/>
          </a:prstGeom>
          <a:solidFill>
            <a:srgbClr val="0B539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2434788" y="2637750"/>
            <a:ext cx="393600" cy="393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2136424" y="2034579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2523725" y="1088000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TO: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(0, 0)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268125" y="2732475"/>
            <a:ext cx="8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FROM: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(2, 0)</a:t>
            </a:r>
            <a:endParaRPr b="0" i="0" sz="24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511653" y="1485750"/>
            <a:ext cx="93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BETWEEN: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(1, 0)</a:t>
            </a:r>
            <a:endParaRPr b="0" i="0" sz="2300" u="none" cap="none" strike="noStrike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 flipH="1" rot="10800000">
            <a:off x="1445975" y="2117975"/>
            <a:ext cx="824700" cy="1417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3"/>
          <p:cNvSpPr/>
          <p:nvPr/>
        </p:nvSpPr>
        <p:spPr>
          <a:xfrm>
            <a:off x="974000" y="3031173"/>
            <a:ext cx="366475" cy="292377"/>
          </a:xfrm>
          <a:custGeom>
            <a:rect b="b" l="l" r="r" t="t"/>
            <a:pathLst>
              <a:path extrusionOk="0" h="9114" w="14659">
                <a:moveTo>
                  <a:pt x="0" y="1913"/>
                </a:moveTo>
                <a:cubicBezTo>
                  <a:pt x="1929" y="1656"/>
                  <a:pt x="9130" y="-830"/>
                  <a:pt x="11573" y="370"/>
                </a:cubicBezTo>
                <a:cubicBezTo>
                  <a:pt x="14016" y="1570"/>
                  <a:pt x="14145" y="7657"/>
                  <a:pt x="14659" y="9114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275225" y="1987977"/>
            <a:ext cx="437200" cy="634525"/>
          </a:xfrm>
          <a:custGeom>
            <a:rect b="b" l="l" r="r" t="t"/>
            <a:pathLst>
              <a:path extrusionOk="0" h="25381" w="17488">
                <a:moveTo>
                  <a:pt x="0" y="1464"/>
                </a:moveTo>
                <a:cubicBezTo>
                  <a:pt x="1415" y="1550"/>
                  <a:pt x="5572" y="-2008"/>
                  <a:pt x="8487" y="1978"/>
                </a:cubicBezTo>
                <a:cubicBezTo>
                  <a:pt x="11402" y="5964"/>
                  <a:pt x="15988" y="21481"/>
                  <a:pt x="17488" y="25381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2245274" y="1484513"/>
            <a:ext cx="534425" cy="475775"/>
          </a:xfrm>
          <a:custGeom>
            <a:rect b="b" l="l" r="r" t="t"/>
            <a:pathLst>
              <a:path extrusionOk="0" h="19031" w="21377">
                <a:moveTo>
                  <a:pt x="21377" y="0"/>
                </a:moveTo>
                <a:cubicBezTo>
                  <a:pt x="18248" y="729"/>
                  <a:pt x="6162" y="1200"/>
                  <a:pt x="2604" y="4372"/>
                </a:cubicBezTo>
                <a:cubicBezTo>
                  <a:pt x="-953" y="7544"/>
                  <a:pt x="461" y="16588"/>
                  <a:pt x="32" y="19031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4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Meeting Times</a:t>
            </a:r>
            <a:endParaRPr/>
          </a:p>
        </p:txBody>
      </p:sp>
      <p:sp>
        <p:nvSpPr>
          <p:cNvPr id="247" name="Google Shape;247;p14"/>
          <p:cNvSpPr txBox="1"/>
          <p:nvPr>
            <p:ph idx="2" type="body"/>
          </p:nvPr>
        </p:nvSpPr>
        <p:spPr>
          <a:xfrm>
            <a:off x="5192225" y="1286175"/>
            <a:ext cx="3706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This part of the project is due </a:t>
            </a:r>
            <a:r>
              <a:rPr b="1" i="1" lang="en">
                <a:solidFill>
                  <a:srgbClr val="EA9999"/>
                </a:solidFill>
              </a:rPr>
              <a:t>Monday April 5</a:t>
            </a:r>
            <a:r>
              <a:rPr b="1" baseline="30000" i="1" lang="en">
                <a:solidFill>
                  <a:srgbClr val="EA9999"/>
                </a:solidFill>
              </a:rPr>
              <a:t>th</a:t>
            </a:r>
            <a:r>
              <a:rPr b="1" i="1" lang="en">
                <a:solidFill>
                  <a:srgbClr val="EA9999"/>
                </a:solidFill>
              </a:rPr>
              <a:t>, 2021</a:t>
            </a:r>
            <a:r>
              <a:rPr lang="en"/>
              <a:t> at the start of class.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You should plan to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b="1" i="1" lang="en">
                <a:solidFill>
                  <a:srgbClr val="EA9999"/>
                </a:solidFill>
              </a:rPr>
              <a:t>work together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with your team as much as you can, even if that means setting up a remote meeting using Zoom or Discord.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Use the table to the left to plan </a:t>
            </a:r>
            <a:r>
              <a:rPr b="1" i="1" lang="en">
                <a:solidFill>
                  <a:srgbClr val="EA9999"/>
                </a:solidFill>
              </a:rPr>
              <a:t>at least 1 out of class meeting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/>
              <a:t>over the course of this part of the project. The meeting should be at least </a:t>
            </a:r>
            <a:r>
              <a:rPr b="1" i="1" lang="en">
                <a:solidFill>
                  <a:srgbClr val="EA9999"/>
                </a:solidFill>
              </a:rPr>
              <a:t>1 hour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An example has been provided. You should delete it.</a:t>
            </a:r>
            <a:endParaRPr/>
          </a:p>
        </p:txBody>
      </p:sp>
      <p:graphicFrame>
        <p:nvGraphicFramePr>
          <p:cNvPr id="248" name="Google Shape;248;p14"/>
          <p:cNvGraphicFramePr/>
          <p:nvPr/>
        </p:nvGraphicFramePr>
        <p:xfrm>
          <a:off x="234075" y="3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1470450"/>
                <a:gridCol w="1470450"/>
                <a:gridCol w="1470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Date/Time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Location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Area of Focus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4/03@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:00PM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Make a new board, shaped like a triangle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4/04@8:00PM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Discord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Debugging, and other small changes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 You Made it This Far...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137550" y="1507875"/>
            <a:ext cx="3421251" cy="3421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15"/>
          <p:cNvSpPr txBox="1"/>
          <p:nvPr>
            <p:ph idx="4294967295" type="body"/>
          </p:nvPr>
        </p:nvSpPr>
        <p:spPr>
          <a:xfrm>
            <a:off x="193751" y="1507421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team is off to a good start, but you are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quite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finished with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Project yet. Remember that this part of the project is due 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Monday April 5</a:t>
            </a:r>
            <a:r>
              <a:rPr b="1" baseline="30000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2021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 txBox="1"/>
          <p:nvPr>
            <p:ph idx="4294967295" type="body"/>
          </p:nvPr>
        </p:nvSpPr>
        <p:spPr>
          <a:xfrm>
            <a:off x="193751" y="2530673"/>
            <a:ext cx="4775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still need to fully implement the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triangular peg game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verify that it works with your existing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 line interface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backtracking configuration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>
            <p:ph idx="4294967295" type="body"/>
          </p:nvPr>
        </p:nvSpPr>
        <p:spPr>
          <a:xfrm>
            <a:off x="193751" y="3553918"/>
            <a:ext cx="4775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time remaining in class, you should begin reading the full project description, which you will find on MyCourses.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6190150" y="4371625"/>
            <a:ext cx="1487400" cy="393600"/>
          </a:xfrm>
          <a:prstGeom prst="wedgeRoundRectCallout">
            <a:avLst>
              <a:gd fmla="val -68517" name="adj1"/>
              <a:gd fmla="val -135467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again...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2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Nicholas Milonni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Michael Scalzetti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Vishwesh Venkatramani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Peg Game Part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297900" y="1429500"/>
            <a:ext cx="42261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</a:t>
            </a:r>
            <a:r>
              <a:rPr b="1" i="1" lang="en">
                <a:solidFill>
                  <a:srgbClr val="FF0000"/>
                </a:solidFill>
              </a:rPr>
              <a:t>third </a:t>
            </a:r>
            <a:r>
              <a:rPr lang="en"/>
              <a:t>part of a </a:t>
            </a:r>
            <a:r>
              <a:rPr b="1" i="1" lang="en">
                <a:solidFill>
                  <a:srgbClr val="FF0000"/>
                </a:solidFill>
              </a:rPr>
              <a:t>three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part project.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part is due on </a:t>
            </a:r>
            <a:r>
              <a:rPr b="1" i="1" lang="en">
                <a:solidFill>
                  <a:srgbClr val="FF0000"/>
                </a:solidFill>
              </a:rPr>
              <a:t>Monday April 5</a:t>
            </a:r>
            <a:r>
              <a:rPr b="1" baseline="30000" i="1" lang="en">
                <a:solidFill>
                  <a:srgbClr val="FF0000"/>
                </a:solidFill>
              </a:rPr>
              <a:t>th</a:t>
            </a:r>
            <a:r>
              <a:rPr b="1" i="1" lang="en">
                <a:solidFill>
                  <a:srgbClr val="FF0000"/>
                </a:solidFill>
              </a:rPr>
              <a:t>, 2021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part of the project, you will primarily be focused on creating a </a:t>
            </a:r>
            <a:r>
              <a:rPr b="1" i="1" lang="en">
                <a:solidFill>
                  <a:srgbClr val="FF0000"/>
                </a:solidFill>
              </a:rPr>
              <a:t>triangular peg game</a:t>
            </a:r>
            <a:r>
              <a:rPr lang="en"/>
              <a:t> that will be played on board in the shape of an isosceles triangle.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Moves can be made </a:t>
            </a:r>
            <a:r>
              <a:rPr b="1" i="1" lang="en">
                <a:solidFill>
                  <a:srgbClr val="FF0000"/>
                </a:solidFill>
              </a:rPr>
              <a:t>up</a:t>
            </a:r>
            <a:r>
              <a:rPr lang="en"/>
              <a:t>, </a:t>
            </a:r>
            <a:r>
              <a:rPr b="1" i="1" lang="en">
                <a:solidFill>
                  <a:srgbClr val="FF0000"/>
                </a:solidFill>
              </a:rPr>
              <a:t>down</a:t>
            </a:r>
            <a:r>
              <a:rPr lang="en"/>
              <a:t>, or </a:t>
            </a:r>
            <a:r>
              <a:rPr b="1" i="1" lang="en">
                <a:solidFill>
                  <a:srgbClr val="FF0000"/>
                </a:solidFill>
              </a:rPr>
              <a:t>horizontally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Vertical moves are made at an angle.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that, if you carefully implemented parts 1 and 2 of the project using only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PegGame</a:t>
            </a:r>
            <a:r>
              <a:rPr lang="en"/>
              <a:t> interface, you should be able to play a triangular game without modifying your </a:t>
            </a:r>
            <a:r>
              <a:rPr b="1" i="1" lang="en">
                <a:solidFill>
                  <a:srgbClr val="FF0000"/>
                </a:solidFill>
              </a:rPr>
              <a:t>command line interface</a:t>
            </a:r>
            <a:r>
              <a:rPr lang="en"/>
              <a:t> or your </a:t>
            </a:r>
            <a:r>
              <a:rPr b="1" i="1" lang="en">
                <a:solidFill>
                  <a:srgbClr val="FF0000"/>
                </a:solidFill>
              </a:rPr>
              <a:t>backtracking configuration</a:t>
            </a:r>
            <a:r>
              <a:rPr lang="en"/>
              <a:t>.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3"/>
          <p:cNvSpPr txBox="1"/>
          <p:nvPr>
            <p:ph idx="4294967295" type="body"/>
          </p:nvPr>
        </p:nvSpPr>
        <p:spPr>
          <a:xfrm>
            <a:off x="4758000" y="3940675"/>
            <a:ext cx="4283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</a:rPr>
              <a:t>A triangular board includes a specific number of </a:t>
            </a:r>
            <a:r>
              <a:rPr b="1" i="1" lang="en" sz="1200">
                <a:solidFill>
                  <a:srgbClr val="FF0000"/>
                </a:solidFill>
              </a:rPr>
              <a:t>rows</a:t>
            </a:r>
            <a:r>
              <a:rPr lang="en" sz="1200">
                <a:solidFill>
                  <a:srgbClr val="000000"/>
                </a:solidFill>
              </a:rPr>
              <a:t>. Each row has one additional column than the previous row. The bottom row has columns equal to the height of the board.</a:t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200" y="1353225"/>
            <a:ext cx="2904041" cy="25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192225" y="2723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01275" y="119925"/>
            <a:ext cx="4443000" cy="4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Pair programming</a:t>
            </a:r>
            <a:r>
              <a:rPr lang="en"/>
              <a:t> is a technique during which two developers collaborate to solve a software problem by writing code together.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developer takes on the role of </a:t>
            </a:r>
            <a:r>
              <a:rPr b="1" i="1" lang="en">
                <a:solidFill>
                  <a:srgbClr val="FF0000"/>
                </a:solidFill>
              </a:rPr>
              <a:t>the driver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Shares their screen.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actively writing code.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other developer(s) takes on the role of </a:t>
            </a:r>
            <a:r>
              <a:rPr b="1" i="1" lang="en">
                <a:solidFill>
                  <a:srgbClr val="FF0000"/>
                </a:solidFill>
              </a:rPr>
              <a:t>the navigator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Watches while the driver codes.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notes.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Asks questions.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 out potential errors.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Makes suggestions for improvements.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driver and navigator regularly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FF0000"/>
                </a:solidFill>
              </a:rPr>
              <a:t>switch roles</a:t>
            </a:r>
            <a:r>
              <a:rPr lang="en"/>
              <a:t>, e.g. every </a:t>
            </a:r>
            <a:r>
              <a:rPr b="1" i="1" lang="en">
                <a:solidFill>
                  <a:srgbClr val="FF0000"/>
                </a:solidFill>
              </a:rPr>
              <a:t>10-20 minutes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 timer!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>
                <a:solidFill>
                  <a:srgbClr val="FF0000"/>
                </a:solidFill>
              </a:rPr>
              <a:t>Push your code!</a:t>
            </a:r>
            <a:endParaRPr b="1" i="1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rest of today's problem solving session, you and your team will practice pair programming with </a:t>
            </a:r>
            <a:r>
              <a:rPr b="1" i="1" lang="en">
                <a:solidFill>
                  <a:srgbClr val="FF0000"/>
                </a:solidFill>
              </a:rPr>
              <a:t>one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 acting as the driver and the </a:t>
            </a:r>
            <a:r>
              <a:rPr b="1" i="1" lang="en">
                <a:solidFill>
                  <a:srgbClr val="FF0000"/>
                </a:solidFill>
              </a:rPr>
              <a:t>remaining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team members acting as the navigators.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700" y="1411346"/>
            <a:ext cx="3091550" cy="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29901" l="0" r="0" t="28981"/>
          <a:stretch/>
        </p:blipFill>
        <p:spPr>
          <a:xfrm>
            <a:off x="5099263" y="2468797"/>
            <a:ext cx="3892425" cy="106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>
            <p:ph idx="3" type="body"/>
          </p:nvPr>
        </p:nvSpPr>
        <p:spPr>
          <a:xfrm>
            <a:off x="5192225" y="3608125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When you are the driver, you should be using Zoom or Discord to </a:t>
            </a:r>
            <a:r>
              <a:rPr b="1" i="1" lang="en" sz="1200">
                <a:solidFill>
                  <a:srgbClr val="FF0000"/>
                </a:solidFill>
              </a:rPr>
              <a:t>share your screen</a:t>
            </a:r>
            <a:r>
              <a:rPr lang="en" sz="1200"/>
              <a:t>. Be sure to </a:t>
            </a:r>
            <a:r>
              <a:rPr b="1" i="1" lang="en" sz="1200">
                <a:solidFill>
                  <a:srgbClr val="FF0000"/>
                </a:solidFill>
              </a:rPr>
              <a:t>push your code</a:t>
            </a:r>
            <a:r>
              <a:rPr lang="en" sz="1200"/>
              <a:t> and </a:t>
            </a:r>
            <a:r>
              <a:rPr b="1" i="1" lang="en" sz="1200">
                <a:solidFill>
                  <a:srgbClr val="FF0000"/>
                </a:solidFill>
              </a:rPr>
              <a:t>switch roles</a:t>
            </a:r>
            <a:r>
              <a:rPr lang="en" sz="1200"/>
              <a:t> every 10-20 minutes!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4453"/>
            <a:ext cx="7745376" cy="334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Partial Design</a:t>
            </a:r>
            <a:endParaRPr/>
          </a:p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5302824" y="1369950"/>
            <a:ext cx="35295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base design should not change in this part of the project. Refer to this UML as needed.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1725" y="437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Ragged Arrays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492275" y="119925"/>
            <a:ext cx="41664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recall that a </a:t>
            </a:r>
            <a:r>
              <a:rPr b="1" i="1" lang="en">
                <a:solidFill>
                  <a:srgbClr val="FF0000"/>
                </a:solidFill>
              </a:rPr>
              <a:t>two dimensional array</a:t>
            </a:r>
            <a:r>
              <a:rPr lang="en"/>
              <a:t> is really an </a:t>
            </a:r>
            <a:r>
              <a:rPr b="1" i="1" lang="en">
                <a:solidFill>
                  <a:srgbClr val="FF0000"/>
                </a:solidFill>
              </a:rPr>
              <a:t>array of arrays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element in the </a:t>
            </a:r>
            <a:r>
              <a:rPr b="1" i="1" lang="en">
                <a:solidFill>
                  <a:srgbClr val="FF0000"/>
                </a:solidFill>
              </a:rPr>
              <a:t>first dimension</a:t>
            </a:r>
            <a:r>
              <a:rPr lang="en"/>
              <a:t> is a reference to </a:t>
            </a:r>
            <a:r>
              <a:rPr b="1" i="1" lang="en">
                <a:solidFill>
                  <a:srgbClr val="FF0000"/>
                </a:solidFill>
              </a:rPr>
              <a:t>another array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2D arrays are convenient for creating tables, where every </a:t>
            </a:r>
            <a:r>
              <a:rPr b="1" i="1" lang="en">
                <a:solidFill>
                  <a:srgbClr val="FF0000"/>
                </a:solidFill>
              </a:rPr>
              <a:t>row</a:t>
            </a:r>
            <a:r>
              <a:rPr b="1" lang="en"/>
              <a:t> </a:t>
            </a:r>
            <a:r>
              <a:rPr lang="en"/>
              <a:t>has the same number of </a:t>
            </a:r>
            <a:r>
              <a:rPr b="1" i="1" lang="en">
                <a:solidFill>
                  <a:srgbClr val="FF0000"/>
                </a:solidFill>
              </a:rPr>
              <a:t>columns</a:t>
            </a:r>
            <a:r>
              <a:rPr lang="en"/>
              <a:t>, this is not required!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may have a variable number of columns.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stacked on top of each other, the rows create a </a:t>
            </a:r>
            <a:r>
              <a:rPr b="1" i="1" lang="en">
                <a:solidFill>
                  <a:srgbClr val="FF0000"/>
                </a:solidFill>
              </a:rPr>
              <a:t>ragged</a:t>
            </a:r>
            <a:r>
              <a:rPr lang="en"/>
              <a:t> edge.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Such an array can be created by specifying only the size of the </a:t>
            </a:r>
            <a:r>
              <a:rPr b="1" i="1" lang="en">
                <a:solidFill>
                  <a:srgbClr val="FF0000"/>
                </a:solidFill>
              </a:rPr>
              <a:t>first dimension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int[][] x = new int[5][];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can then be initialized separately.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x[0] = new int[3];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x[2] = new int[4];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must be taken when accessing individual elements because the </a:t>
            </a:r>
            <a:r>
              <a:rPr b="1" i="1" lang="en">
                <a:solidFill>
                  <a:srgbClr val="FF0000"/>
                </a:solidFill>
              </a:rPr>
              <a:t>length</a:t>
            </a:r>
            <a:r>
              <a:rPr lang="en"/>
              <a:t> of each row is potentially different.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rowLength = x[2].length;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idx="3" type="body"/>
          </p:nvPr>
        </p:nvSpPr>
        <p:spPr>
          <a:xfrm>
            <a:off x="315425" y="4470650"/>
            <a:ext cx="3706500" cy="58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Each index in the first dimension of a 2D array is a reference to another array.</a:t>
            </a:r>
            <a:endParaRPr sz="1200"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46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6"/>
          <p:cNvGraphicFramePr/>
          <p:nvPr/>
        </p:nvGraphicFramePr>
        <p:xfrm>
          <a:off x="1860275" y="8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6"/>
          <p:cNvGraphicFramePr/>
          <p:nvPr/>
        </p:nvGraphicFramePr>
        <p:xfrm>
          <a:off x="1860275" y="1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6"/>
          <p:cNvGraphicFramePr/>
          <p:nvPr/>
        </p:nvGraphicFramePr>
        <p:xfrm>
          <a:off x="1860275" y="26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1860275" y="355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6"/>
          <p:cNvSpPr/>
          <p:nvPr/>
        </p:nvSpPr>
        <p:spPr>
          <a:xfrm>
            <a:off x="1035200" y="1073975"/>
            <a:ext cx="835839" cy="726523"/>
          </a:xfrm>
          <a:custGeom>
            <a:rect b="b" l="l" r="r" t="t"/>
            <a:pathLst>
              <a:path extrusionOk="0" h="30090" w="34976">
                <a:moveTo>
                  <a:pt x="0" y="30090"/>
                </a:moveTo>
                <a:cubicBezTo>
                  <a:pt x="2958" y="27604"/>
                  <a:pt x="16416" y="19846"/>
                  <a:pt x="17745" y="15174"/>
                </a:cubicBezTo>
                <a:cubicBezTo>
                  <a:pt x="19074" y="10502"/>
                  <a:pt x="5101" y="4587"/>
                  <a:pt x="7973" y="2058"/>
                </a:cubicBezTo>
                <a:cubicBezTo>
                  <a:pt x="10845" y="-471"/>
                  <a:pt x="30476" y="343"/>
                  <a:pt x="34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048075" y="2957800"/>
            <a:ext cx="803675" cy="784375"/>
          </a:xfrm>
          <a:custGeom>
            <a:rect b="b" l="l" r="r" t="t"/>
            <a:pathLst>
              <a:path extrusionOk="0" h="31375" w="32147">
                <a:moveTo>
                  <a:pt x="0" y="0"/>
                </a:moveTo>
                <a:cubicBezTo>
                  <a:pt x="2743" y="1543"/>
                  <a:pt x="16202" y="4758"/>
                  <a:pt x="16459" y="9258"/>
                </a:cubicBezTo>
                <a:cubicBezTo>
                  <a:pt x="16716" y="13759"/>
                  <a:pt x="-1072" y="23317"/>
                  <a:pt x="1543" y="27003"/>
                </a:cubicBezTo>
                <a:cubicBezTo>
                  <a:pt x="4158" y="30689"/>
                  <a:pt x="27046" y="30646"/>
                  <a:pt x="32147" y="3137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080225" y="1864317"/>
            <a:ext cx="771525" cy="392675"/>
          </a:xfrm>
          <a:custGeom>
            <a:rect b="b" l="l" r="r" t="t"/>
            <a:pathLst>
              <a:path extrusionOk="0" h="15707" w="30861">
                <a:moveTo>
                  <a:pt x="0" y="15707"/>
                </a:moveTo>
                <a:cubicBezTo>
                  <a:pt x="1972" y="13221"/>
                  <a:pt x="6687" y="3062"/>
                  <a:pt x="11830" y="790"/>
                </a:cubicBezTo>
                <a:cubicBezTo>
                  <a:pt x="16974" y="-1482"/>
                  <a:pt x="27689" y="1862"/>
                  <a:pt x="30861" y="20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1099500" y="2546300"/>
            <a:ext cx="771550" cy="339100"/>
          </a:xfrm>
          <a:custGeom>
            <a:rect b="b" l="l" r="r" t="t"/>
            <a:pathLst>
              <a:path extrusionOk="0" h="13564" w="33433">
                <a:moveTo>
                  <a:pt x="0" y="0"/>
                </a:moveTo>
                <a:cubicBezTo>
                  <a:pt x="2829" y="2143"/>
                  <a:pt x="11402" y="10887"/>
                  <a:pt x="16974" y="12859"/>
                </a:cubicBezTo>
                <a:cubicBezTo>
                  <a:pt x="22546" y="14831"/>
                  <a:pt x="30690" y="12002"/>
                  <a:pt x="33433" y="118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308225" y="720375"/>
            <a:ext cx="1658775" cy="3632600"/>
          </a:xfrm>
          <a:custGeom>
            <a:rect b="b" l="l" r="r" t="t"/>
            <a:pathLst>
              <a:path extrusionOk="0" h="145304" w="66351">
                <a:moveTo>
                  <a:pt x="17488" y="0"/>
                </a:moveTo>
                <a:lnTo>
                  <a:pt x="34976" y="0"/>
                </a:lnTo>
                <a:lnTo>
                  <a:pt x="34976" y="29318"/>
                </a:lnTo>
                <a:lnTo>
                  <a:pt x="66351" y="29318"/>
                </a:lnTo>
                <a:lnTo>
                  <a:pt x="66351" y="76124"/>
                </a:lnTo>
                <a:lnTo>
                  <a:pt x="47834" y="76124"/>
                </a:lnTo>
                <a:lnTo>
                  <a:pt x="47834" y="110071"/>
                </a:lnTo>
                <a:lnTo>
                  <a:pt x="20317" y="110071"/>
                </a:lnTo>
                <a:lnTo>
                  <a:pt x="20317" y="145304"/>
                </a:lnTo>
                <a:lnTo>
                  <a:pt x="0" y="145304"/>
                </a:ln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"/>
          <p:cNvSpPr txBox="1"/>
          <p:nvPr/>
        </p:nvSpPr>
        <p:spPr>
          <a:xfrm>
            <a:off x="2919025" y="3549300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Ragged Edge</a:t>
            </a:r>
            <a:endParaRPr b="0" i="0" sz="1400" u="none" cap="none" strike="noStrike">
              <a:solidFill>
                <a:srgbClr val="FFFF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188525" y="437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77475" y="272325"/>
            <a:ext cx="4166400" cy="44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write the code to declare a 2D array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matching the one pictured to the right.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there are any number of ways to do this.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int[][] arr = new int[4][];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Arr[0] = {9,7,6};//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 int[3];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Arr[1] = {5,4,3,1,2};//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 int[5]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Arr[2] = {9,9,9,9};//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 int[4];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Arr[3] =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{2,5};//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 int[2];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3" type="body"/>
          </p:nvPr>
        </p:nvSpPr>
        <p:spPr>
          <a:xfrm>
            <a:off x="5192225" y="4318250"/>
            <a:ext cx="37065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You are </a:t>
            </a:r>
            <a:r>
              <a:rPr b="1" i="1" lang="en" sz="1200">
                <a:solidFill>
                  <a:srgbClr val="FF0000"/>
                </a:solidFill>
              </a:rPr>
              <a:t>not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required to use a 2D array (or a ragged array) in your implementation, but a little practice never hurt.</a:t>
            </a:r>
            <a:endParaRPr sz="1200"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5186900" y="1472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7"/>
          <p:cNvGraphicFramePr/>
          <p:nvPr/>
        </p:nvGraphicFramePr>
        <p:xfrm>
          <a:off x="6584675" y="777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7"/>
          <p:cNvGraphicFramePr/>
          <p:nvPr/>
        </p:nvGraphicFramePr>
        <p:xfrm>
          <a:off x="6584675" y="1615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7"/>
          <p:cNvGraphicFramePr/>
          <p:nvPr/>
        </p:nvGraphicFramePr>
        <p:xfrm>
          <a:off x="6584675" y="2529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7"/>
          <p:cNvGraphicFramePr/>
          <p:nvPr/>
        </p:nvGraphicFramePr>
        <p:xfrm>
          <a:off x="6584675" y="3444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7"/>
          <p:cNvSpPr/>
          <p:nvPr/>
        </p:nvSpPr>
        <p:spPr>
          <a:xfrm>
            <a:off x="5759600" y="965628"/>
            <a:ext cx="835839" cy="726523"/>
          </a:xfrm>
          <a:custGeom>
            <a:rect b="b" l="l" r="r" t="t"/>
            <a:pathLst>
              <a:path extrusionOk="0" h="30090" w="34976">
                <a:moveTo>
                  <a:pt x="0" y="30090"/>
                </a:moveTo>
                <a:cubicBezTo>
                  <a:pt x="2958" y="27604"/>
                  <a:pt x="16416" y="19846"/>
                  <a:pt x="17745" y="15174"/>
                </a:cubicBezTo>
                <a:cubicBezTo>
                  <a:pt x="19074" y="10502"/>
                  <a:pt x="5101" y="4587"/>
                  <a:pt x="7973" y="2058"/>
                </a:cubicBezTo>
                <a:cubicBezTo>
                  <a:pt x="10845" y="-471"/>
                  <a:pt x="30476" y="343"/>
                  <a:pt x="34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5772475" y="2849453"/>
            <a:ext cx="803675" cy="784375"/>
          </a:xfrm>
          <a:custGeom>
            <a:rect b="b" l="l" r="r" t="t"/>
            <a:pathLst>
              <a:path extrusionOk="0" h="31375" w="32147">
                <a:moveTo>
                  <a:pt x="0" y="0"/>
                </a:moveTo>
                <a:cubicBezTo>
                  <a:pt x="2743" y="1543"/>
                  <a:pt x="16202" y="4758"/>
                  <a:pt x="16459" y="9258"/>
                </a:cubicBezTo>
                <a:cubicBezTo>
                  <a:pt x="16716" y="13759"/>
                  <a:pt x="-1072" y="23317"/>
                  <a:pt x="1543" y="27003"/>
                </a:cubicBezTo>
                <a:cubicBezTo>
                  <a:pt x="4158" y="30689"/>
                  <a:pt x="27046" y="30646"/>
                  <a:pt x="32147" y="3137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804625" y="1755970"/>
            <a:ext cx="771525" cy="392675"/>
          </a:xfrm>
          <a:custGeom>
            <a:rect b="b" l="l" r="r" t="t"/>
            <a:pathLst>
              <a:path extrusionOk="0" h="15707" w="30861">
                <a:moveTo>
                  <a:pt x="0" y="15707"/>
                </a:moveTo>
                <a:cubicBezTo>
                  <a:pt x="1972" y="13221"/>
                  <a:pt x="6687" y="3062"/>
                  <a:pt x="11830" y="790"/>
                </a:cubicBezTo>
                <a:cubicBezTo>
                  <a:pt x="16974" y="-1482"/>
                  <a:pt x="27689" y="1862"/>
                  <a:pt x="30861" y="20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23900" y="2437953"/>
            <a:ext cx="771550" cy="339100"/>
          </a:xfrm>
          <a:custGeom>
            <a:rect b="b" l="l" r="r" t="t"/>
            <a:pathLst>
              <a:path extrusionOk="0" h="13564" w="33433">
                <a:moveTo>
                  <a:pt x="0" y="0"/>
                </a:moveTo>
                <a:cubicBezTo>
                  <a:pt x="2829" y="2143"/>
                  <a:pt x="11402" y="10887"/>
                  <a:pt x="16974" y="12859"/>
                </a:cubicBezTo>
                <a:cubicBezTo>
                  <a:pt x="22546" y="14831"/>
                  <a:pt x="30690" y="12002"/>
                  <a:pt x="33433" y="118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7032625" y="612028"/>
            <a:ext cx="1658775" cy="3632600"/>
          </a:xfrm>
          <a:custGeom>
            <a:rect b="b" l="l" r="r" t="t"/>
            <a:pathLst>
              <a:path extrusionOk="0" h="145304" w="66351">
                <a:moveTo>
                  <a:pt x="17488" y="0"/>
                </a:moveTo>
                <a:lnTo>
                  <a:pt x="34976" y="0"/>
                </a:lnTo>
                <a:lnTo>
                  <a:pt x="34976" y="29318"/>
                </a:lnTo>
                <a:lnTo>
                  <a:pt x="66351" y="29318"/>
                </a:lnTo>
                <a:lnTo>
                  <a:pt x="66351" y="76124"/>
                </a:lnTo>
                <a:lnTo>
                  <a:pt x="47834" y="76124"/>
                </a:lnTo>
                <a:lnTo>
                  <a:pt x="47834" y="110071"/>
                </a:lnTo>
                <a:lnTo>
                  <a:pt x="20317" y="110071"/>
                </a:lnTo>
                <a:lnTo>
                  <a:pt x="20317" y="145304"/>
                </a:lnTo>
                <a:lnTo>
                  <a:pt x="0" y="145304"/>
                </a:ln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"/>
          <p:cNvSpPr txBox="1"/>
          <p:nvPr/>
        </p:nvSpPr>
        <p:spPr>
          <a:xfrm>
            <a:off x="7643425" y="3440953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Ragged Edge</a:t>
            </a:r>
            <a:endParaRPr b="0" i="0" sz="1400" u="none" cap="none" strike="noStrike">
              <a:solidFill>
                <a:srgbClr val="FFFF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4294967295" type="body"/>
          </p:nvPr>
        </p:nvSpPr>
        <p:spPr>
          <a:xfrm>
            <a:off x="483425" y="1389850"/>
            <a:ext cx="3254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continue to use a scheme that is similar to a rectangular board when addressing locations on a triangular board.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Locations &amp; Moves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4343400" y="1492300"/>
            <a:ext cx="3718800" cy="3216300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4882996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056936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469975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6643889" y="42213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937375" y="3646800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6350413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173149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6056936" y="3041350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350413" y="2424249"/>
            <a:ext cx="270600" cy="2706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763461" y="2424249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6107041" y="1987975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763461" y="3646800"/>
            <a:ext cx="270600" cy="270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5520533" y="3093113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7282188" y="4273975"/>
            <a:ext cx="170400" cy="1704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 rot="10800000">
            <a:off x="6797818" y="3172722"/>
            <a:ext cx="549600" cy="1170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1" name="Google Shape;171;p8"/>
          <p:cNvSpPr txBox="1"/>
          <p:nvPr>
            <p:ph idx="4294967295" type="body"/>
          </p:nvPr>
        </p:nvSpPr>
        <p:spPr>
          <a:xfrm>
            <a:off x="483425" y="2228583"/>
            <a:ext cx="3254700" cy="738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with a rectangular board, rows are numbered from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top-to-bottom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beginning with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>
            <p:ph idx="4294967295" type="body"/>
          </p:nvPr>
        </p:nvSpPr>
        <p:spPr>
          <a:xfrm>
            <a:off x="483425" y="3079632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are numbered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left-to-right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first space in each row being in column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>
            <p:ph idx="4294967295" type="body"/>
          </p:nvPr>
        </p:nvSpPr>
        <p:spPr>
          <a:xfrm>
            <a:off x="483425" y="3745882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the yellow peg in the diagram to the right is at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(2, 2)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>
            <p:ph idx="4294967295" type="body"/>
          </p:nvPr>
        </p:nvSpPr>
        <p:spPr>
          <a:xfrm>
            <a:off x="483425" y="4412133"/>
            <a:ext cx="3254700" cy="554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move shown in </a:t>
            </a:r>
            <a:r>
              <a:rPr b="1" i="1" lang="en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b="1"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from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(2, 2)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location </a:t>
            </a:r>
            <a:r>
              <a:rPr b="1" i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(4, 4)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283950" y="26961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(2, 2)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50750" y="4309159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(4, 4)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 flipH="1">
            <a:off x="5571968" y="3169913"/>
            <a:ext cx="1262400" cy="84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8"/>
          <p:cNvSpPr/>
          <p:nvPr/>
        </p:nvSpPr>
        <p:spPr>
          <a:xfrm>
            <a:off x="6643889" y="3041350"/>
            <a:ext cx="270600" cy="2706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5369550" y="26961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(2, 0)</a:t>
            </a:r>
            <a:endParaRPr b="1" i="1" sz="14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9"/>
          <p:cNvGraphicFramePr/>
          <p:nvPr/>
        </p:nvGraphicFramePr>
        <p:xfrm>
          <a:off x="4403379" y="188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{4F7877EC-D164-435E-B9FF-EE3778FEF0F1}</a:tableStyleId>
              </a:tblPr>
              <a:tblGrid>
                <a:gridCol w="4400175"/>
              </a:tblGrid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are some of the strengths of your current design?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imple, which makes it easy to understand and to debug. It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’s easy to check if things are out of bounds.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do you think could be improved in this new implementation?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 doesn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’t work with any shape, which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isn't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epic 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parts of your current implementation might you be able to reuse?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eep copy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isValid with slight change, isGoal with slight change, get successor with small changes, basically ever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data structure(s) will you use to represent a triangular board?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We will use a Ragged Array to represent the triangu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lar board.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What changes will be needed in your existing command line and backtracking configuration to work with a new kind of game?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 need to change the logic for checking if pegs are in bounds.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9"/>
          <p:cNvSpPr txBox="1"/>
          <p:nvPr>
            <p:ph type="title"/>
          </p:nvPr>
        </p:nvSpPr>
        <p:spPr>
          <a:xfrm>
            <a:off x="311725" y="119925"/>
            <a:ext cx="370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Thinking Ahead</a:t>
            </a:r>
            <a:endParaRPr sz="2600"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75" y="1734800"/>
            <a:ext cx="3079752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>
            <p:ph idx="2" type="body"/>
          </p:nvPr>
        </p:nvSpPr>
        <p:spPr>
          <a:xfrm>
            <a:off x="315425" y="676575"/>
            <a:ext cx="370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Consider your existing implementation of a rectangular board. What changes will (or should) you make to accommodate the new board shape?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