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Lora"/>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font" Target="fonts/Lora-bold.fntdata"/><Relationship Id="rId10" Type="http://schemas.openxmlformats.org/officeDocument/2006/relationships/slide" Target="slides/slide5.xml"/><Relationship Id="rId21" Type="http://schemas.openxmlformats.org/officeDocument/2006/relationships/font" Target="fonts/Lora-regular.fntdata"/><Relationship Id="rId13" Type="http://schemas.openxmlformats.org/officeDocument/2006/relationships/slide" Target="slides/slide8.xml"/><Relationship Id="rId24" Type="http://schemas.openxmlformats.org/officeDocument/2006/relationships/font" Target="fonts/Lora-boldItalic.fntdata"/><Relationship Id="rId12" Type="http://schemas.openxmlformats.org/officeDocument/2006/relationships/slide" Target="slides/slide7.xml"/><Relationship Id="rId23" Type="http://schemas.openxmlformats.org/officeDocument/2006/relationships/font" Target="fonts/Lora-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Shape 10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6" name="Shape 10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Shape 11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4" name="Shape 11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Shape 11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0" name="Shape 12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Shape 12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6" name="Shape 12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Shape 13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2" name="Shape 13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Shape 13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8" name="Shape 13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Shape 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8" name="Shape 5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Shape 6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4" name="Shape 6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Shape 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0" name="Shape 7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Shape 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6" name="Shape 7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Shape 8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2" name="Shape 8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Shape 8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8" name="Shape 8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Shape 9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4" name="Shape 9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Shape 9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0" name="Shape 10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Shape 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Shape 45"/>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Shape 46"/>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Shape 4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Shape 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Shape 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Shape 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Shape 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Shape 3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Shape 3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Shape 36"/>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Shape 3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1600"/>
              </a:spcBef>
              <a:spcAft>
                <a:spcPts val="0"/>
              </a:spcAft>
              <a:buClr>
                <a:schemeClr val="dk1"/>
              </a:buClr>
              <a:buSzPts val="1400"/>
              <a:buChar char="○"/>
              <a:defRPr>
                <a:solidFill>
                  <a:schemeClr val="dk1"/>
                </a:solidFill>
              </a:defRPr>
            </a:lvl2pPr>
            <a:lvl3pPr indent="-317500" lvl="2" marL="1371600">
              <a:spcBef>
                <a:spcPts val="1600"/>
              </a:spcBef>
              <a:spcAft>
                <a:spcPts val="0"/>
              </a:spcAft>
              <a:buClr>
                <a:schemeClr val="dk1"/>
              </a:buClr>
              <a:buSzPts val="1400"/>
              <a:buChar char="■"/>
              <a:defRPr>
                <a:solidFill>
                  <a:schemeClr val="dk1"/>
                </a:solidFill>
              </a:defRPr>
            </a:lvl3pPr>
            <a:lvl4pPr indent="-317500" lvl="3" marL="1828800">
              <a:spcBef>
                <a:spcPts val="1600"/>
              </a:spcBef>
              <a:spcAft>
                <a:spcPts val="0"/>
              </a:spcAft>
              <a:buClr>
                <a:schemeClr val="dk1"/>
              </a:buClr>
              <a:buSzPts val="1400"/>
              <a:buChar char="●"/>
              <a:defRPr>
                <a:solidFill>
                  <a:schemeClr val="dk1"/>
                </a:solidFill>
              </a:defRPr>
            </a:lvl4pPr>
            <a:lvl5pPr indent="-317500" lvl="4" marL="2286000">
              <a:spcBef>
                <a:spcPts val="1600"/>
              </a:spcBef>
              <a:spcAft>
                <a:spcPts val="0"/>
              </a:spcAft>
              <a:buClr>
                <a:schemeClr val="dk1"/>
              </a:buClr>
              <a:buSzPts val="1400"/>
              <a:buChar char="○"/>
              <a:defRPr>
                <a:solidFill>
                  <a:schemeClr val="dk1"/>
                </a:solidFill>
              </a:defRPr>
            </a:lvl5pPr>
            <a:lvl6pPr indent="-317500" lvl="5" marL="2743200">
              <a:spcBef>
                <a:spcPts val="1600"/>
              </a:spcBef>
              <a:spcAft>
                <a:spcPts val="0"/>
              </a:spcAft>
              <a:buClr>
                <a:schemeClr val="dk1"/>
              </a:buClr>
              <a:buSzPts val="1400"/>
              <a:buChar char="■"/>
              <a:defRPr>
                <a:solidFill>
                  <a:schemeClr val="dk1"/>
                </a:solidFill>
              </a:defRPr>
            </a:lvl6pPr>
            <a:lvl7pPr indent="-317500" lvl="6" marL="3200400">
              <a:spcBef>
                <a:spcPts val="1600"/>
              </a:spcBef>
              <a:spcAft>
                <a:spcPts val="0"/>
              </a:spcAft>
              <a:buClr>
                <a:schemeClr val="dk1"/>
              </a:buClr>
              <a:buSzPts val="1400"/>
              <a:buChar char="●"/>
              <a:defRPr>
                <a:solidFill>
                  <a:schemeClr val="dk1"/>
                </a:solidFill>
              </a:defRPr>
            </a:lvl7pPr>
            <a:lvl8pPr indent="-317500" lvl="7" marL="3657600">
              <a:spcBef>
                <a:spcPts val="1600"/>
              </a:spcBef>
              <a:spcAft>
                <a:spcPts val="0"/>
              </a:spcAft>
              <a:buClr>
                <a:schemeClr val="dk1"/>
              </a:buClr>
              <a:buSzPts val="1400"/>
              <a:buChar char="○"/>
              <a:defRPr>
                <a:solidFill>
                  <a:schemeClr val="dk1"/>
                </a:solidFill>
              </a:defRPr>
            </a:lvl8pPr>
            <a:lvl9pPr indent="-317500" lvl="8" marL="4114800">
              <a:spcBef>
                <a:spcPts val="1600"/>
              </a:spcBef>
              <a:spcAft>
                <a:spcPts val="1600"/>
              </a:spcAft>
              <a:buClr>
                <a:schemeClr val="dk1"/>
              </a:buClr>
              <a:buSzPts val="1400"/>
              <a:buChar char="■"/>
              <a:defRPr>
                <a:solidFill>
                  <a:schemeClr val="dk1"/>
                </a:solidFill>
              </a:defRPr>
            </a:lvl9pPr>
          </a:lstStyle>
          <a:p/>
        </p:txBody>
      </p:sp>
      <p:sp>
        <p:nvSpPr>
          <p:cNvPr id="40" name="Shape 4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Shape 4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dark-2">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1600"/>
              </a:spcBef>
              <a:spcAft>
                <a:spcPts val="0"/>
              </a:spcAft>
              <a:buClr>
                <a:schemeClr val="lt2"/>
              </a:buClr>
              <a:buSzPts val="1400"/>
              <a:buChar char="○"/>
              <a:defRPr>
                <a:solidFill>
                  <a:schemeClr val="lt2"/>
                </a:solidFill>
              </a:defRPr>
            </a:lvl2pPr>
            <a:lvl3pPr indent="-317500" lvl="2" marL="1371600">
              <a:lnSpc>
                <a:spcPct val="115000"/>
              </a:lnSpc>
              <a:spcBef>
                <a:spcPts val="1600"/>
              </a:spcBef>
              <a:spcAft>
                <a:spcPts val="0"/>
              </a:spcAft>
              <a:buClr>
                <a:schemeClr val="lt2"/>
              </a:buClr>
              <a:buSzPts val="1400"/>
              <a:buChar char="■"/>
              <a:defRPr>
                <a:solidFill>
                  <a:schemeClr val="lt2"/>
                </a:solidFill>
              </a:defRPr>
            </a:lvl3pPr>
            <a:lvl4pPr indent="-317500" lvl="3" marL="1828800">
              <a:lnSpc>
                <a:spcPct val="115000"/>
              </a:lnSpc>
              <a:spcBef>
                <a:spcPts val="1600"/>
              </a:spcBef>
              <a:spcAft>
                <a:spcPts val="0"/>
              </a:spcAft>
              <a:buClr>
                <a:schemeClr val="lt2"/>
              </a:buClr>
              <a:buSzPts val="1400"/>
              <a:buChar char="●"/>
              <a:defRPr>
                <a:solidFill>
                  <a:schemeClr val="lt2"/>
                </a:solidFill>
              </a:defRPr>
            </a:lvl4pPr>
            <a:lvl5pPr indent="-317500" lvl="4" marL="2286000">
              <a:lnSpc>
                <a:spcPct val="115000"/>
              </a:lnSpc>
              <a:spcBef>
                <a:spcPts val="1600"/>
              </a:spcBef>
              <a:spcAft>
                <a:spcPts val="0"/>
              </a:spcAft>
              <a:buClr>
                <a:schemeClr val="lt2"/>
              </a:buClr>
              <a:buSzPts val="1400"/>
              <a:buChar char="○"/>
              <a:defRPr>
                <a:solidFill>
                  <a:schemeClr val="lt2"/>
                </a:solidFill>
              </a:defRPr>
            </a:lvl5pPr>
            <a:lvl6pPr indent="-317500" lvl="5" marL="2743200">
              <a:lnSpc>
                <a:spcPct val="115000"/>
              </a:lnSpc>
              <a:spcBef>
                <a:spcPts val="1600"/>
              </a:spcBef>
              <a:spcAft>
                <a:spcPts val="0"/>
              </a:spcAft>
              <a:buClr>
                <a:schemeClr val="lt2"/>
              </a:buClr>
              <a:buSzPts val="1400"/>
              <a:buChar char="■"/>
              <a:defRPr>
                <a:solidFill>
                  <a:schemeClr val="lt2"/>
                </a:solidFill>
              </a:defRPr>
            </a:lvl6pPr>
            <a:lvl7pPr indent="-317500" lvl="6" marL="3200400">
              <a:lnSpc>
                <a:spcPct val="115000"/>
              </a:lnSpc>
              <a:spcBef>
                <a:spcPts val="1600"/>
              </a:spcBef>
              <a:spcAft>
                <a:spcPts val="0"/>
              </a:spcAft>
              <a:buClr>
                <a:schemeClr val="lt2"/>
              </a:buClr>
              <a:buSzPts val="1400"/>
              <a:buChar char="●"/>
              <a:defRPr>
                <a:solidFill>
                  <a:schemeClr val="lt2"/>
                </a:solidFill>
              </a:defRPr>
            </a:lvl7pPr>
            <a:lvl8pPr indent="-317500" lvl="7" marL="3657600">
              <a:lnSpc>
                <a:spcPct val="115000"/>
              </a:lnSpc>
              <a:spcBef>
                <a:spcPts val="1600"/>
              </a:spcBef>
              <a:spcAft>
                <a:spcPts val="0"/>
              </a:spcAft>
              <a:buClr>
                <a:schemeClr val="lt2"/>
              </a:buClr>
              <a:buSzPts val="1400"/>
              <a:buChar char="○"/>
              <a:defRPr>
                <a:solidFill>
                  <a:schemeClr val="lt2"/>
                </a:solidFill>
              </a:defRPr>
            </a:lvl8pPr>
            <a:lvl9pPr indent="-317500" lvl="8" marL="4114800">
              <a:lnSpc>
                <a:spcPct val="115000"/>
              </a:lnSpc>
              <a:spcBef>
                <a:spcPts val="1600"/>
              </a:spcBef>
              <a:spcAft>
                <a:spcPts val="1600"/>
              </a:spcAft>
              <a:buClr>
                <a:schemeClr val="lt2"/>
              </a:buClr>
              <a:buSzPts val="1400"/>
              <a:buChar char="■"/>
              <a:defRPr>
                <a:solidFill>
                  <a:schemeClr val="lt2"/>
                </a:solidFill>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mc:Choice Requires="p14">
      <p:transition spd="slow" p14:dur="1000">
        <p:fade thruBlk="1"/>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Shape 54"/>
          <p:cNvSpPr txBox="1"/>
          <p:nvPr>
            <p:ph type="ctrTitle"/>
          </p:nvPr>
        </p:nvSpPr>
        <p:spPr>
          <a:xfrm>
            <a:off x="311708" y="131925"/>
            <a:ext cx="8520600" cy="20526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b="1" lang="en" sz="3600">
                <a:solidFill>
                  <a:srgbClr val="FF9900"/>
                </a:solidFill>
                <a:latin typeface="Lora"/>
                <a:ea typeface="Lora"/>
                <a:cs typeface="Lora"/>
                <a:sym typeface="Lora"/>
              </a:rPr>
              <a:t>Predicting “Call Type” for Fire Department Calls in city of San Francisco</a:t>
            </a:r>
            <a:endParaRPr b="1" sz="3600">
              <a:latin typeface="Lora"/>
              <a:ea typeface="Lora"/>
              <a:cs typeface="Lora"/>
              <a:sym typeface="Lora"/>
            </a:endParaRPr>
          </a:p>
        </p:txBody>
      </p:sp>
      <p:sp>
        <p:nvSpPr>
          <p:cNvPr id="55" name="Shape 55"/>
          <p:cNvSpPr txBox="1"/>
          <p:nvPr>
            <p:ph idx="1" type="subTitle"/>
          </p:nvPr>
        </p:nvSpPr>
        <p:spPr>
          <a:xfrm>
            <a:off x="311700" y="2218287"/>
            <a:ext cx="8520600" cy="2755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b="1" lang="en" sz="1800">
                <a:solidFill>
                  <a:schemeClr val="dk1"/>
                </a:solidFill>
              </a:rPr>
              <a:t>CMPE 256 (Large Scale Analytics)</a:t>
            </a:r>
            <a:endParaRPr b="1" sz="1800">
              <a:solidFill>
                <a:schemeClr val="dk1"/>
              </a:solidFill>
            </a:endParaRPr>
          </a:p>
          <a:p>
            <a:pPr indent="0" lvl="0" marL="0">
              <a:spcBef>
                <a:spcPts val="0"/>
              </a:spcBef>
              <a:spcAft>
                <a:spcPts val="0"/>
              </a:spcAft>
              <a:buNone/>
            </a:pPr>
            <a:r>
              <a:t/>
            </a:r>
            <a:endParaRPr b="1" sz="1800">
              <a:solidFill>
                <a:schemeClr val="dk1"/>
              </a:solidFill>
            </a:endParaRPr>
          </a:p>
          <a:p>
            <a:pPr indent="0" lvl="0" marL="0">
              <a:spcBef>
                <a:spcPts val="0"/>
              </a:spcBef>
              <a:spcAft>
                <a:spcPts val="0"/>
              </a:spcAft>
              <a:buNone/>
            </a:pPr>
            <a:r>
              <a:rPr b="1" lang="en" sz="1800">
                <a:solidFill>
                  <a:schemeClr val="dk1"/>
                </a:solidFill>
              </a:rPr>
              <a:t>Guided By: Prof. Sanket Tavarageri</a:t>
            </a:r>
            <a:endParaRPr b="1" sz="1800">
              <a:solidFill>
                <a:schemeClr val="dk1"/>
              </a:solidFill>
            </a:endParaRPr>
          </a:p>
          <a:p>
            <a:pPr indent="0" lvl="0" marL="0">
              <a:spcBef>
                <a:spcPts val="0"/>
              </a:spcBef>
              <a:spcAft>
                <a:spcPts val="0"/>
              </a:spcAft>
              <a:buNone/>
            </a:pPr>
            <a:r>
              <a:t/>
            </a:r>
            <a:endParaRPr b="1" sz="1800">
              <a:solidFill>
                <a:schemeClr val="dk1"/>
              </a:solidFill>
            </a:endParaRPr>
          </a:p>
          <a:p>
            <a:pPr indent="0" lvl="0" marL="0">
              <a:spcBef>
                <a:spcPts val="0"/>
              </a:spcBef>
              <a:spcAft>
                <a:spcPts val="0"/>
              </a:spcAft>
              <a:buNone/>
            </a:pPr>
            <a:r>
              <a:rPr b="1" lang="en" sz="1800">
                <a:solidFill>
                  <a:schemeClr val="dk1"/>
                </a:solidFill>
              </a:rPr>
              <a:t>Group 10</a:t>
            </a:r>
            <a:endParaRPr b="1" sz="1800">
              <a:solidFill>
                <a:schemeClr val="dk1"/>
              </a:solidFill>
            </a:endParaRPr>
          </a:p>
          <a:p>
            <a:pPr indent="0" lvl="0" marL="0">
              <a:spcBef>
                <a:spcPts val="0"/>
              </a:spcBef>
              <a:spcAft>
                <a:spcPts val="0"/>
              </a:spcAft>
              <a:buNone/>
            </a:pPr>
            <a:r>
              <a:t/>
            </a:r>
            <a:endParaRPr b="1" sz="1800">
              <a:solidFill>
                <a:schemeClr val="dk1"/>
              </a:solidFill>
            </a:endParaRPr>
          </a:p>
          <a:p>
            <a:pPr indent="0" lvl="0" marL="0">
              <a:spcBef>
                <a:spcPts val="0"/>
              </a:spcBef>
              <a:spcAft>
                <a:spcPts val="0"/>
              </a:spcAft>
              <a:buNone/>
            </a:pPr>
            <a:r>
              <a:rPr lang="en" sz="1800">
                <a:solidFill>
                  <a:schemeClr val="dk1"/>
                </a:solidFill>
              </a:rPr>
              <a:t>Monank Savaliya (012415260)</a:t>
            </a:r>
            <a:endParaRPr sz="1800">
              <a:solidFill>
                <a:schemeClr val="dk1"/>
              </a:solidFill>
            </a:endParaRPr>
          </a:p>
          <a:p>
            <a:pPr indent="0" lvl="0" marL="0">
              <a:spcBef>
                <a:spcPts val="0"/>
              </a:spcBef>
              <a:spcAft>
                <a:spcPts val="0"/>
              </a:spcAft>
              <a:buNone/>
            </a:pPr>
            <a:r>
              <a:rPr lang="en" sz="1800">
                <a:solidFill>
                  <a:schemeClr val="dk1"/>
                </a:solidFill>
              </a:rPr>
              <a:t>Umang Kakaiya (012449515)</a:t>
            </a:r>
            <a:endParaRPr sz="1800">
              <a:solidFill>
                <a:srgbClr val="FF9900"/>
              </a:solidFill>
            </a:endParaRPr>
          </a:p>
          <a:p>
            <a:pPr indent="0" lvl="0" marL="0">
              <a:spcBef>
                <a:spcPts val="0"/>
              </a:spcBef>
              <a:spcAft>
                <a:spcPts val="0"/>
              </a:spcAft>
              <a:buNone/>
            </a:pPr>
            <a:r>
              <a:rPr lang="en" sz="1800">
                <a:solidFill>
                  <a:schemeClr val="dk1"/>
                </a:solidFill>
              </a:rPr>
              <a:t>Vishweshkumar Patel (012461371)</a:t>
            </a:r>
            <a:endParaRPr sz="1800">
              <a:solidFill>
                <a:schemeClr val="dk1"/>
              </a:solidFill>
            </a:endParaRPr>
          </a:p>
          <a:p>
            <a:pPr indent="0" lvl="0" marL="0" rtl="0">
              <a:spcBef>
                <a:spcPts val="0"/>
              </a:spcBef>
              <a:spcAft>
                <a:spcPts val="0"/>
              </a:spcAft>
              <a:buNone/>
            </a:pPr>
            <a:r>
              <a:t/>
            </a:r>
            <a:endParaRPr>
              <a:solidFill>
                <a:schemeClr val="dk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Shape 108"/>
          <p:cNvSpPr txBox="1"/>
          <p:nvPr>
            <p:ph type="title"/>
          </p:nvPr>
        </p:nvSpPr>
        <p:spPr>
          <a:xfrm>
            <a:off x="311700" y="2613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b="1" lang="en">
                <a:solidFill>
                  <a:srgbClr val="FF9900"/>
                </a:solidFill>
              </a:rPr>
              <a:t>Feature Engineering</a:t>
            </a:r>
            <a:endParaRPr b="1">
              <a:solidFill>
                <a:srgbClr val="FF9900"/>
              </a:solidFill>
            </a:endParaRPr>
          </a:p>
          <a:p>
            <a:pPr indent="0" lvl="0" marL="0">
              <a:spcBef>
                <a:spcPts val="0"/>
              </a:spcBef>
              <a:spcAft>
                <a:spcPts val="0"/>
              </a:spcAft>
              <a:buNone/>
            </a:pPr>
            <a:r>
              <a:t/>
            </a:r>
            <a:endParaRPr/>
          </a:p>
        </p:txBody>
      </p:sp>
      <p:sp>
        <p:nvSpPr>
          <p:cNvPr id="109" name="Shape 109"/>
          <p:cNvSpPr txBox="1"/>
          <p:nvPr/>
        </p:nvSpPr>
        <p:spPr>
          <a:xfrm>
            <a:off x="1232400" y="4080875"/>
            <a:ext cx="6679200" cy="329100"/>
          </a:xfrm>
          <a:prstGeom prst="rect">
            <a:avLst/>
          </a:prstGeom>
          <a:noFill/>
          <a:ln>
            <a:noFill/>
          </a:ln>
        </p:spPr>
        <p:txBody>
          <a:bodyPr anchorCtr="0" anchor="t" bIns="91425" lIns="91425" spcFirstLastPara="1" rIns="91425" wrap="square" tIns="91425">
            <a:noAutofit/>
          </a:bodyPr>
          <a:lstStyle/>
          <a:p>
            <a:pPr indent="0" lvl="0" marL="0" algn="ctr">
              <a:spcBef>
                <a:spcPts val="0"/>
              </a:spcBef>
              <a:spcAft>
                <a:spcPts val="0"/>
              </a:spcAft>
              <a:buNone/>
            </a:pPr>
            <a:r>
              <a:rPr b="1" lang="en">
                <a:solidFill>
                  <a:srgbClr val="EFEFEF"/>
                </a:solidFill>
              </a:rPr>
              <a:t>Components vs explained Variance graph</a:t>
            </a:r>
            <a:endParaRPr b="1">
              <a:solidFill>
                <a:srgbClr val="EFEFEF"/>
              </a:solidFill>
            </a:endParaRPr>
          </a:p>
        </p:txBody>
      </p:sp>
      <p:sp>
        <p:nvSpPr>
          <p:cNvPr id="110" name="Shape 110"/>
          <p:cNvSpPr txBox="1"/>
          <p:nvPr/>
        </p:nvSpPr>
        <p:spPr>
          <a:xfrm>
            <a:off x="158450" y="4515750"/>
            <a:ext cx="8763300" cy="329100"/>
          </a:xfrm>
          <a:prstGeom prst="rect">
            <a:avLst/>
          </a:prstGeom>
          <a:noFill/>
          <a:ln>
            <a:noFill/>
          </a:ln>
        </p:spPr>
        <p:txBody>
          <a:bodyPr anchorCtr="0" anchor="t" bIns="91425" lIns="91425" spcFirstLastPara="1" rIns="91425" wrap="square" tIns="91425">
            <a:noAutofit/>
          </a:bodyPr>
          <a:lstStyle/>
          <a:p>
            <a:pPr indent="0" lvl="0" marL="0" algn="ctr">
              <a:spcBef>
                <a:spcPts val="0"/>
              </a:spcBef>
              <a:spcAft>
                <a:spcPts val="0"/>
              </a:spcAft>
              <a:buNone/>
            </a:pPr>
            <a:r>
              <a:rPr lang="en" sz="1800">
                <a:solidFill>
                  <a:schemeClr val="dk1"/>
                </a:solidFill>
              </a:rPr>
              <a:t>Thus chose, </a:t>
            </a:r>
            <a:r>
              <a:rPr lang="en" sz="1800">
                <a:solidFill>
                  <a:schemeClr val="dk1"/>
                </a:solidFill>
              </a:rPr>
              <a:t> n_components = 10</a:t>
            </a:r>
            <a:r>
              <a:rPr lang="en">
                <a:solidFill>
                  <a:srgbClr val="F3F3F3"/>
                </a:solidFill>
              </a:rPr>
              <a:t> </a:t>
            </a:r>
            <a:endParaRPr>
              <a:solidFill>
                <a:srgbClr val="F3F3F3"/>
              </a:solidFill>
            </a:endParaRPr>
          </a:p>
        </p:txBody>
      </p:sp>
      <p:pic>
        <p:nvPicPr>
          <p:cNvPr id="111" name="Shape 111"/>
          <p:cNvPicPr preferRelativeResize="0"/>
          <p:nvPr/>
        </p:nvPicPr>
        <p:blipFill>
          <a:blip r:embed="rId3">
            <a:alphaModFix/>
          </a:blip>
          <a:stretch>
            <a:fillRect/>
          </a:stretch>
        </p:blipFill>
        <p:spPr>
          <a:xfrm>
            <a:off x="1737150" y="986425"/>
            <a:ext cx="5605891" cy="29420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Shape 116"/>
          <p:cNvSpPr txBox="1"/>
          <p:nvPr>
            <p:ph type="title"/>
          </p:nvPr>
        </p:nvSpPr>
        <p:spPr>
          <a:xfrm>
            <a:off x="311700" y="293000"/>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b="1" lang="en">
                <a:solidFill>
                  <a:srgbClr val="FF9900"/>
                </a:solidFill>
              </a:rPr>
              <a:t>Model Training and Testing</a:t>
            </a:r>
            <a:endParaRPr b="1">
              <a:solidFill>
                <a:srgbClr val="FF9900"/>
              </a:solidFill>
            </a:endParaRPr>
          </a:p>
        </p:txBody>
      </p:sp>
      <p:sp>
        <p:nvSpPr>
          <p:cNvPr id="117" name="Shape 117"/>
          <p:cNvSpPr txBox="1"/>
          <p:nvPr>
            <p:ph idx="1" type="body"/>
          </p:nvPr>
        </p:nvSpPr>
        <p:spPr>
          <a:xfrm>
            <a:off x="311700" y="950425"/>
            <a:ext cx="8634600" cy="4034700"/>
          </a:xfrm>
          <a:prstGeom prst="rect">
            <a:avLst/>
          </a:prstGeom>
        </p:spPr>
        <p:txBody>
          <a:bodyPr anchorCtr="0" anchor="t" bIns="91425" lIns="91425" spcFirstLastPara="1" rIns="91425" wrap="square" tIns="91425">
            <a:noAutofit/>
          </a:bodyPr>
          <a:lstStyle/>
          <a:p>
            <a:pPr indent="-342900" lvl="0" marL="457200" rtl="0">
              <a:lnSpc>
                <a:spcPct val="100000"/>
              </a:lnSpc>
              <a:spcBef>
                <a:spcPts val="0"/>
              </a:spcBef>
              <a:spcAft>
                <a:spcPts val="0"/>
              </a:spcAft>
              <a:buClr>
                <a:schemeClr val="dk1"/>
              </a:buClr>
              <a:buSzPts val="1800"/>
              <a:buChar char="●"/>
            </a:pPr>
            <a:r>
              <a:rPr lang="en">
                <a:solidFill>
                  <a:schemeClr val="dk1"/>
                </a:solidFill>
              </a:rPr>
              <a:t>Divided the dataset into,</a:t>
            </a:r>
            <a:endParaRPr>
              <a:solidFill>
                <a:schemeClr val="dk1"/>
              </a:solidFill>
            </a:endParaRPr>
          </a:p>
          <a:p>
            <a:pPr indent="0" lvl="0" marL="0" rtl="0">
              <a:lnSpc>
                <a:spcPct val="100000"/>
              </a:lnSpc>
              <a:spcBef>
                <a:spcPts val="0"/>
              </a:spcBef>
              <a:spcAft>
                <a:spcPts val="0"/>
              </a:spcAft>
              <a:buNone/>
            </a:pPr>
            <a:r>
              <a:t/>
            </a:r>
            <a:endParaRPr>
              <a:solidFill>
                <a:schemeClr val="dk1"/>
              </a:solidFill>
            </a:endParaRPr>
          </a:p>
          <a:p>
            <a:pPr indent="457200" lvl="0" marL="457200" rtl="0">
              <a:lnSpc>
                <a:spcPct val="100000"/>
              </a:lnSpc>
              <a:spcBef>
                <a:spcPts val="0"/>
              </a:spcBef>
              <a:spcAft>
                <a:spcPts val="0"/>
              </a:spcAft>
              <a:buNone/>
            </a:pPr>
            <a:r>
              <a:rPr lang="en">
                <a:solidFill>
                  <a:schemeClr val="dk1"/>
                </a:solidFill>
              </a:rPr>
              <a:t>Training Dataset  -  1.80 M </a:t>
            </a:r>
            <a:endParaRPr>
              <a:solidFill>
                <a:schemeClr val="dk1"/>
              </a:solidFill>
            </a:endParaRPr>
          </a:p>
          <a:p>
            <a:pPr indent="457200" lvl="0" marL="457200" rtl="0">
              <a:spcBef>
                <a:spcPts val="0"/>
              </a:spcBef>
              <a:spcAft>
                <a:spcPts val="0"/>
              </a:spcAft>
              <a:buNone/>
            </a:pPr>
            <a:r>
              <a:rPr lang="en">
                <a:solidFill>
                  <a:schemeClr val="dk1"/>
                </a:solidFill>
              </a:rPr>
              <a:t>Testing dataset    -  0.26 M</a:t>
            </a:r>
            <a:endParaRPr>
              <a:solidFill>
                <a:schemeClr val="dk1"/>
              </a:solidFill>
            </a:endParaRPr>
          </a:p>
          <a:p>
            <a:pPr indent="0" lvl="0" marL="0" rtl="0">
              <a:lnSpc>
                <a:spcPct val="112000"/>
              </a:lnSpc>
              <a:spcBef>
                <a:spcPts val="0"/>
              </a:spcBef>
              <a:spcAft>
                <a:spcPts val="0"/>
              </a:spcAft>
              <a:buNone/>
            </a:pPr>
            <a:r>
              <a:t/>
            </a:r>
            <a:endParaRPr sz="600">
              <a:solidFill>
                <a:schemeClr val="dk1"/>
              </a:solidFill>
            </a:endParaRPr>
          </a:p>
          <a:p>
            <a:pPr indent="-342900" lvl="0" marL="457200" rtl="0">
              <a:spcBef>
                <a:spcPts val="2000"/>
              </a:spcBef>
              <a:spcAft>
                <a:spcPts val="0"/>
              </a:spcAft>
              <a:buClr>
                <a:schemeClr val="dk1"/>
              </a:buClr>
              <a:buSzPts val="1800"/>
              <a:buChar char="●"/>
            </a:pPr>
            <a:r>
              <a:rPr lang="en">
                <a:solidFill>
                  <a:schemeClr val="dk1"/>
                </a:solidFill>
              </a:rPr>
              <a:t>Trained and tested following models:</a:t>
            </a:r>
            <a:endParaRPr>
              <a:solidFill>
                <a:schemeClr val="dk1"/>
              </a:solidFill>
            </a:endParaRPr>
          </a:p>
          <a:p>
            <a:pPr indent="0" lvl="0" marL="457200" rtl="0">
              <a:spcBef>
                <a:spcPts val="0"/>
              </a:spcBef>
              <a:spcAft>
                <a:spcPts val="0"/>
              </a:spcAft>
              <a:buNone/>
            </a:pPr>
            <a:r>
              <a:t/>
            </a:r>
            <a:endParaRPr sz="1000">
              <a:solidFill>
                <a:schemeClr val="dk1"/>
              </a:solidFill>
            </a:endParaRPr>
          </a:p>
          <a:p>
            <a:pPr indent="-342900" lvl="1" marL="914400" rtl="0">
              <a:spcBef>
                <a:spcPts val="0"/>
              </a:spcBef>
              <a:spcAft>
                <a:spcPts val="0"/>
              </a:spcAft>
              <a:buClr>
                <a:schemeClr val="dk1"/>
              </a:buClr>
              <a:buSzPts val="1800"/>
              <a:buChar char="○"/>
            </a:pPr>
            <a:r>
              <a:rPr lang="en" sz="1800">
                <a:solidFill>
                  <a:schemeClr val="dk1"/>
                </a:solidFill>
              </a:rPr>
              <a:t>Random Forest</a:t>
            </a:r>
            <a:endParaRPr sz="1800">
              <a:solidFill>
                <a:schemeClr val="dk1"/>
              </a:solidFill>
            </a:endParaRPr>
          </a:p>
          <a:p>
            <a:pPr indent="-342900" lvl="1" marL="914400" rtl="0">
              <a:spcBef>
                <a:spcPts val="0"/>
              </a:spcBef>
              <a:spcAft>
                <a:spcPts val="0"/>
              </a:spcAft>
              <a:buClr>
                <a:schemeClr val="dk1"/>
              </a:buClr>
              <a:buSzPts val="1800"/>
              <a:buChar char="○"/>
            </a:pPr>
            <a:r>
              <a:rPr lang="en" sz="1800">
                <a:solidFill>
                  <a:schemeClr val="dk1"/>
                </a:solidFill>
              </a:rPr>
              <a:t>MLP Classifier</a:t>
            </a:r>
            <a:endParaRPr sz="1800">
              <a:solidFill>
                <a:schemeClr val="dk1"/>
              </a:solidFill>
            </a:endParaRPr>
          </a:p>
          <a:p>
            <a:pPr indent="-342900" lvl="1" marL="914400" rtl="0">
              <a:spcBef>
                <a:spcPts val="0"/>
              </a:spcBef>
              <a:spcAft>
                <a:spcPts val="0"/>
              </a:spcAft>
              <a:buClr>
                <a:schemeClr val="dk1"/>
              </a:buClr>
              <a:buSzPts val="1800"/>
              <a:buChar char="○"/>
            </a:pPr>
            <a:r>
              <a:rPr lang="en" sz="1800">
                <a:solidFill>
                  <a:schemeClr val="dk1"/>
                </a:solidFill>
              </a:rPr>
              <a:t>XGBoost (Extreme Gradient Boosting)</a:t>
            </a:r>
            <a:endParaRPr sz="1800">
              <a:solidFill>
                <a:schemeClr val="dk1"/>
              </a:solidFill>
            </a:endParaRPr>
          </a:p>
          <a:p>
            <a:pPr indent="-342900" lvl="1" marL="914400" rtl="0">
              <a:spcBef>
                <a:spcPts val="0"/>
              </a:spcBef>
              <a:spcAft>
                <a:spcPts val="0"/>
              </a:spcAft>
              <a:buClr>
                <a:schemeClr val="dk1"/>
              </a:buClr>
              <a:buSzPts val="1800"/>
              <a:buChar char="○"/>
            </a:pPr>
            <a:r>
              <a:rPr lang="en" sz="1800">
                <a:solidFill>
                  <a:schemeClr val="dk1"/>
                </a:solidFill>
              </a:rPr>
              <a:t>SVM (Support Vector Machine)</a:t>
            </a:r>
            <a:endParaRPr sz="1800">
              <a:solidFill>
                <a:schemeClr val="dk1"/>
              </a:solidFill>
            </a:endParaRPr>
          </a:p>
          <a:p>
            <a:pPr indent="0" lvl="0" marL="0" rtl="0">
              <a:spcBef>
                <a:spcPts val="1600"/>
              </a:spcBef>
              <a:spcAft>
                <a:spcPts val="0"/>
              </a:spcAft>
              <a:buNone/>
            </a:pPr>
            <a:r>
              <a:t/>
            </a:r>
            <a:endParaRPr sz="1600">
              <a:solidFill>
                <a:schemeClr val="dk1"/>
              </a:solidFill>
            </a:endParaRPr>
          </a:p>
          <a:p>
            <a:pPr indent="0" lvl="0" marL="0" rtl="0">
              <a:spcBef>
                <a:spcPts val="1600"/>
              </a:spcBef>
              <a:spcAft>
                <a:spcPts val="0"/>
              </a:spcAft>
              <a:buNone/>
            </a:pPr>
            <a:r>
              <a:t/>
            </a:r>
            <a:endParaRPr sz="1600">
              <a:solidFill>
                <a:schemeClr val="dk1"/>
              </a:solidFill>
            </a:endParaRPr>
          </a:p>
          <a:p>
            <a:pPr indent="0" lvl="0" marL="0" rtl="0">
              <a:spcBef>
                <a:spcPts val="1600"/>
              </a:spcBef>
              <a:spcAft>
                <a:spcPts val="0"/>
              </a:spcAft>
              <a:buNone/>
            </a:pPr>
            <a:r>
              <a:t/>
            </a:r>
            <a:endParaRPr sz="1600">
              <a:solidFill>
                <a:schemeClr val="dk1"/>
              </a:solidFill>
            </a:endParaRPr>
          </a:p>
          <a:p>
            <a:pPr indent="0" lvl="0" marL="0">
              <a:spcBef>
                <a:spcPts val="1600"/>
              </a:spcBef>
              <a:spcAft>
                <a:spcPts val="1600"/>
              </a:spcAft>
              <a:buNone/>
            </a:pPr>
            <a:r>
              <a:t/>
            </a:r>
            <a:endParaRPr>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Shape 1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b="1" lang="en">
                <a:solidFill>
                  <a:srgbClr val="FF9900"/>
                </a:solidFill>
              </a:rPr>
              <a:t>Results</a:t>
            </a:r>
            <a:endParaRPr b="1">
              <a:solidFill>
                <a:srgbClr val="FF9900"/>
              </a:solidFill>
            </a:endParaRPr>
          </a:p>
        </p:txBody>
      </p:sp>
      <p:pic>
        <p:nvPicPr>
          <p:cNvPr id="123" name="Shape 123"/>
          <p:cNvPicPr preferRelativeResize="0"/>
          <p:nvPr/>
        </p:nvPicPr>
        <p:blipFill>
          <a:blip r:embed="rId3">
            <a:alphaModFix/>
          </a:blip>
          <a:stretch>
            <a:fillRect/>
          </a:stretch>
        </p:blipFill>
        <p:spPr>
          <a:xfrm>
            <a:off x="670350" y="1414475"/>
            <a:ext cx="7800575" cy="30403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Shape 128"/>
          <p:cNvSpPr txBox="1"/>
          <p:nvPr>
            <p:ph type="title"/>
          </p:nvPr>
        </p:nvSpPr>
        <p:spPr>
          <a:xfrm>
            <a:off x="311700" y="3335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b="1" lang="en">
                <a:solidFill>
                  <a:srgbClr val="FF9900"/>
                </a:solidFill>
              </a:rPr>
              <a:t>Challenges Faced</a:t>
            </a:r>
            <a:endParaRPr b="1">
              <a:solidFill>
                <a:srgbClr val="FF9900"/>
              </a:solidFill>
            </a:endParaRPr>
          </a:p>
        </p:txBody>
      </p:sp>
      <p:sp>
        <p:nvSpPr>
          <p:cNvPr id="129" name="Shape 129"/>
          <p:cNvSpPr txBox="1"/>
          <p:nvPr>
            <p:ph idx="1" type="body"/>
          </p:nvPr>
        </p:nvSpPr>
        <p:spPr>
          <a:xfrm>
            <a:off x="311700" y="1017725"/>
            <a:ext cx="8520600" cy="3990900"/>
          </a:xfrm>
          <a:prstGeom prst="rect">
            <a:avLst/>
          </a:prstGeom>
        </p:spPr>
        <p:txBody>
          <a:bodyPr anchorCtr="0" anchor="t" bIns="91425" lIns="91425" spcFirstLastPara="1" rIns="91425" wrap="square" tIns="91425">
            <a:noAutofit/>
          </a:bodyPr>
          <a:lstStyle/>
          <a:p>
            <a:pPr indent="-342900" lvl="0" marL="457200" rtl="0" algn="just">
              <a:spcBef>
                <a:spcPts val="0"/>
              </a:spcBef>
              <a:spcAft>
                <a:spcPts val="0"/>
              </a:spcAft>
              <a:buClr>
                <a:schemeClr val="dk1"/>
              </a:buClr>
              <a:buSzPts val="1800"/>
              <a:buChar char="●"/>
            </a:pPr>
            <a:r>
              <a:rPr lang="en">
                <a:solidFill>
                  <a:schemeClr val="dk1"/>
                </a:solidFill>
              </a:rPr>
              <a:t>Due to the real life dataset collected from SF Fire Department website, the need for preprocessing was crucial. Data preprocessing required precise understanding of importance of features and what kind of inputs are accepted by classification algorithm. </a:t>
            </a:r>
            <a:endParaRPr>
              <a:solidFill>
                <a:schemeClr val="dk1"/>
              </a:solidFill>
            </a:endParaRPr>
          </a:p>
          <a:p>
            <a:pPr indent="0" lvl="0" marL="0" rtl="0" algn="just">
              <a:spcBef>
                <a:spcPts val="1600"/>
              </a:spcBef>
              <a:spcAft>
                <a:spcPts val="0"/>
              </a:spcAft>
              <a:buNone/>
            </a:pPr>
            <a:r>
              <a:t/>
            </a:r>
            <a:endParaRPr sz="600">
              <a:solidFill>
                <a:schemeClr val="dk1"/>
              </a:solidFill>
            </a:endParaRPr>
          </a:p>
          <a:p>
            <a:pPr indent="-342900" lvl="0" marL="457200" rtl="0" algn="just">
              <a:spcBef>
                <a:spcPts val="0"/>
              </a:spcBef>
              <a:spcAft>
                <a:spcPts val="0"/>
              </a:spcAft>
              <a:buClr>
                <a:schemeClr val="dk1"/>
              </a:buClr>
              <a:buSzPts val="1800"/>
              <a:buChar char="●"/>
            </a:pPr>
            <a:r>
              <a:rPr lang="en">
                <a:solidFill>
                  <a:schemeClr val="dk1"/>
                </a:solidFill>
              </a:rPr>
              <a:t>Due to the large size of the dataset - 2.08 million rows, we couldn’t apply one hot encoding directly to all the categorical variables. So, we had to utilize CSR matrix to handle the large sized sparse data.</a:t>
            </a:r>
            <a:endParaRPr>
              <a:solidFill>
                <a:schemeClr val="dk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Shape 1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b="1" lang="en">
                <a:solidFill>
                  <a:srgbClr val="FF9900"/>
                </a:solidFill>
              </a:rPr>
              <a:t>Challenges Faced</a:t>
            </a:r>
            <a:endParaRPr b="1">
              <a:solidFill>
                <a:srgbClr val="FF9900"/>
              </a:solidFill>
            </a:endParaRPr>
          </a:p>
        </p:txBody>
      </p:sp>
      <p:sp>
        <p:nvSpPr>
          <p:cNvPr id="135" name="Shape 135"/>
          <p:cNvSpPr txBox="1"/>
          <p:nvPr>
            <p:ph idx="1" type="body"/>
          </p:nvPr>
        </p:nvSpPr>
        <p:spPr>
          <a:xfrm>
            <a:off x="311700" y="1152475"/>
            <a:ext cx="8520600" cy="3691200"/>
          </a:xfrm>
          <a:prstGeom prst="rect">
            <a:avLst/>
          </a:prstGeom>
        </p:spPr>
        <p:txBody>
          <a:bodyPr anchorCtr="0" anchor="t" bIns="91425" lIns="91425" spcFirstLastPara="1" rIns="91425" wrap="square" tIns="91425">
            <a:noAutofit/>
          </a:bodyPr>
          <a:lstStyle/>
          <a:p>
            <a:pPr indent="-342900" lvl="0" marL="457200" rtl="0" algn="just">
              <a:spcBef>
                <a:spcPts val="0"/>
              </a:spcBef>
              <a:spcAft>
                <a:spcPts val="0"/>
              </a:spcAft>
              <a:buClr>
                <a:schemeClr val="dk1"/>
              </a:buClr>
              <a:buSzPts val="1800"/>
              <a:buChar char="●"/>
            </a:pPr>
            <a:r>
              <a:rPr lang="en">
                <a:solidFill>
                  <a:schemeClr val="dk1"/>
                </a:solidFill>
              </a:rPr>
              <a:t>Even after converting the rows into CSR matrix form we couldn’t directly provide it to model. So, we had to apply dimensionality reduction technique namely “Truncated SVD” which supports CSR data structure. Choosing the right number of components was a big challenge in this technique, with consideration of preserving the characteristics of sparse data.</a:t>
            </a:r>
            <a:endParaRPr>
              <a:solidFill>
                <a:schemeClr val="dk1"/>
              </a:solidFill>
            </a:endParaRPr>
          </a:p>
          <a:p>
            <a:pPr indent="0" lvl="0" marL="0" rtl="0" algn="just">
              <a:spcBef>
                <a:spcPts val="0"/>
              </a:spcBef>
              <a:spcAft>
                <a:spcPts val="0"/>
              </a:spcAft>
              <a:buNone/>
            </a:pPr>
            <a:r>
              <a:t/>
            </a:r>
            <a:endParaRPr>
              <a:solidFill>
                <a:schemeClr val="dk1"/>
              </a:solidFill>
            </a:endParaRPr>
          </a:p>
          <a:p>
            <a:pPr indent="-342900" lvl="0" marL="457200" rtl="0" algn="just">
              <a:spcBef>
                <a:spcPts val="0"/>
              </a:spcBef>
              <a:spcAft>
                <a:spcPts val="0"/>
              </a:spcAft>
              <a:buClr>
                <a:schemeClr val="dk1"/>
              </a:buClr>
              <a:buSzPts val="1800"/>
              <a:buChar char="●"/>
            </a:pPr>
            <a:r>
              <a:rPr lang="en">
                <a:solidFill>
                  <a:schemeClr val="dk1"/>
                </a:solidFill>
              </a:rPr>
              <a:t>Even though applying different models and choosing different combinations of features with the different number of component selection from “Truncated SVD”, we were not able to tune the model. We tried to perform “Grid Search” to tune the hyper parameters, but it lead to Memory Error due to large sized dataset.</a:t>
            </a:r>
            <a:endParaRPr>
              <a:solidFill>
                <a:schemeClr val="dk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Shape 140"/>
          <p:cNvSpPr txBox="1"/>
          <p:nvPr>
            <p:ph type="title"/>
          </p:nvPr>
        </p:nvSpPr>
        <p:spPr>
          <a:xfrm>
            <a:off x="311700" y="222000"/>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b="1" lang="en">
                <a:solidFill>
                  <a:srgbClr val="FF9900"/>
                </a:solidFill>
              </a:rPr>
              <a:t>Conclusion</a:t>
            </a:r>
            <a:endParaRPr b="1">
              <a:solidFill>
                <a:srgbClr val="FF9900"/>
              </a:solidFill>
            </a:endParaRPr>
          </a:p>
        </p:txBody>
      </p:sp>
      <p:sp>
        <p:nvSpPr>
          <p:cNvPr id="141" name="Shape 141"/>
          <p:cNvSpPr txBox="1"/>
          <p:nvPr>
            <p:ph idx="1" type="body"/>
          </p:nvPr>
        </p:nvSpPr>
        <p:spPr>
          <a:xfrm>
            <a:off x="311700" y="855625"/>
            <a:ext cx="8520600" cy="4080600"/>
          </a:xfrm>
          <a:prstGeom prst="rect">
            <a:avLst/>
          </a:prstGeom>
        </p:spPr>
        <p:txBody>
          <a:bodyPr anchorCtr="0" anchor="t" bIns="91425" lIns="91425" spcFirstLastPara="1" rIns="91425" wrap="square" tIns="91425">
            <a:noAutofit/>
          </a:bodyPr>
          <a:lstStyle/>
          <a:p>
            <a:pPr indent="-342900" lvl="0" marL="457200" rtl="0" algn="just">
              <a:lnSpc>
                <a:spcPct val="100000"/>
              </a:lnSpc>
              <a:spcBef>
                <a:spcPts val="0"/>
              </a:spcBef>
              <a:spcAft>
                <a:spcPts val="0"/>
              </a:spcAft>
              <a:buClr>
                <a:schemeClr val="dk1"/>
              </a:buClr>
              <a:buSzPts val="1800"/>
              <a:buChar char="●"/>
            </a:pPr>
            <a:r>
              <a:rPr lang="en">
                <a:solidFill>
                  <a:schemeClr val="dk1"/>
                </a:solidFill>
              </a:rPr>
              <a:t>Achieved 76% accuracy for Testing dataset in predicting the ‘call type’ for incoming calls for San </a:t>
            </a:r>
            <a:r>
              <a:rPr lang="en">
                <a:solidFill>
                  <a:schemeClr val="dk1"/>
                </a:solidFill>
              </a:rPr>
              <a:t>Francisco</a:t>
            </a:r>
            <a:r>
              <a:rPr lang="en">
                <a:solidFill>
                  <a:schemeClr val="dk1"/>
                </a:solidFill>
              </a:rPr>
              <a:t> Fire department. </a:t>
            </a:r>
            <a:endParaRPr>
              <a:solidFill>
                <a:schemeClr val="dk1"/>
              </a:solidFill>
            </a:endParaRPr>
          </a:p>
          <a:p>
            <a:pPr indent="0" lvl="0" marL="0" rtl="0" algn="just">
              <a:lnSpc>
                <a:spcPct val="100000"/>
              </a:lnSpc>
              <a:spcBef>
                <a:spcPts val="0"/>
              </a:spcBef>
              <a:spcAft>
                <a:spcPts val="0"/>
              </a:spcAft>
              <a:buNone/>
            </a:pPr>
            <a:r>
              <a:t/>
            </a:r>
            <a:endParaRPr>
              <a:solidFill>
                <a:schemeClr val="dk1"/>
              </a:solidFill>
            </a:endParaRPr>
          </a:p>
          <a:p>
            <a:pPr indent="-342900" lvl="0" marL="457200" rtl="0" algn="just">
              <a:lnSpc>
                <a:spcPct val="100000"/>
              </a:lnSpc>
              <a:spcBef>
                <a:spcPts val="0"/>
              </a:spcBef>
              <a:spcAft>
                <a:spcPts val="0"/>
              </a:spcAft>
              <a:buClr>
                <a:schemeClr val="dk1"/>
              </a:buClr>
              <a:buSzPts val="1800"/>
              <a:buChar char="●"/>
            </a:pPr>
            <a:r>
              <a:rPr lang="en">
                <a:solidFill>
                  <a:schemeClr val="dk1"/>
                </a:solidFill>
              </a:rPr>
              <a:t>Learned the importance of Data Preprocessing and Feature engineering (Feature Extraction, Feature Transformation, Feature Reduction) in case of real life dataset.</a:t>
            </a:r>
            <a:endParaRPr>
              <a:solidFill>
                <a:schemeClr val="dk1"/>
              </a:solidFill>
            </a:endParaRPr>
          </a:p>
          <a:p>
            <a:pPr indent="0" lvl="0" marL="0" rtl="0" algn="just">
              <a:lnSpc>
                <a:spcPct val="100000"/>
              </a:lnSpc>
              <a:spcBef>
                <a:spcPts val="0"/>
              </a:spcBef>
              <a:spcAft>
                <a:spcPts val="0"/>
              </a:spcAft>
              <a:buNone/>
            </a:pPr>
            <a:r>
              <a:t/>
            </a:r>
            <a:endParaRPr>
              <a:solidFill>
                <a:schemeClr val="dk1"/>
              </a:solidFill>
            </a:endParaRPr>
          </a:p>
          <a:p>
            <a:pPr indent="-342900" lvl="0" marL="457200" rtl="0" algn="just">
              <a:lnSpc>
                <a:spcPct val="100000"/>
              </a:lnSpc>
              <a:spcBef>
                <a:spcPts val="0"/>
              </a:spcBef>
              <a:spcAft>
                <a:spcPts val="0"/>
              </a:spcAft>
              <a:buClr>
                <a:schemeClr val="dk1"/>
              </a:buClr>
              <a:buSzPts val="1800"/>
              <a:buChar char="●"/>
            </a:pPr>
            <a:r>
              <a:rPr lang="en">
                <a:solidFill>
                  <a:schemeClr val="dk1"/>
                </a:solidFill>
              </a:rPr>
              <a:t>Understood importance of Compressed Sparse Row matrix data structure to handle large amount of sparse data in memory efficient way.</a:t>
            </a:r>
            <a:endParaRPr>
              <a:solidFill>
                <a:schemeClr val="dk1"/>
              </a:solidFill>
            </a:endParaRPr>
          </a:p>
          <a:p>
            <a:pPr indent="0" lvl="0" marL="0" rtl="0" algn="just">
              <a:lnSpc>
                <a:spcPct val="100000"/>
              </a:lnSpc>
              <a:spcBef>
                <a:spcPts val="0"/>
              </a:spcBef>
              <a:spcAft>
                <a:spcPts val="0"/>
              </a:spcAft>
              <a:buNone/>
            </a:pPr>
            <a:r>
              <a:t/>
            </a:r>
            <a:endParaRPr>
              <a:solidFill>
                <a:schemeClr val="dk1"/>
              </a:solidFill>
            </a:endParaRPr>
          </a:p>
          <a:p>
            <a:pPr indent="-342900" lvl="0" marL="457200" rtl="0" algn="just">
              <a:spcBef>
                <a:spcPts val="0"/>
              </a:spcBef>
              <a:spcAft>
                <a:spcPts val="0"/>
              </a:spcAft>
              <a:buClr>
                <a:schemeClr val="dk1"/>
              </a:buClr>
              <a:buSzPts val="1800"/>
              <a:buChar char="●"/>
            </a:pPr>
            <a:r>
              <a:rPr lang="en">
                <a:solidFill>
                  <a:schemeClr val="dk1"/>
                </a:solidFill>
              </a:rPr>
              <a:t>The prediction of “Call Type” may help respective Fire Department of city of San </a:t>
            </a:r>
            <a:r>
              <a:rPr lang="en">
                <a:solidFill>
                  <a:schemeClr val="dk1"/>
                </a:solidFill>
              </a:rPr>
              <a:t>Francisco</a:t>
            </a:r>
            <a:r>
              <a:rPr lang="en">
                <a:solidFill>
                  <a:schemeClr val="dk1"/>
                </a:solidFill>
              </a:rPr>
              <a:t> to predict the type of situation beforehand at the place of incident. So, they can allocate resources optimizely and can manage more than one </a:t>
            </a:r>
            <a:r>
              <a:rPr lang="en">
                <a:solidFill>
                  <a:schemeClr val="dk1"/>
                </a:solidFill>
              </a:rPr>
              <a:t>incidents in their area efficiently, to save precious lives of people.</a:t>
            </a:r>
            <a:r>
              <a:rPr lang="en">
                <a:solidFill>
                  <a:schemeClr val="dk1"/>
                </a:solidFill>
              </a:rPr>
              <a:t> </a:t>
            </a:r>
            <a:endParaRPr>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Shape 6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b="1" lang="en">
                <a:solidFill>
                  <a:srgbClr val="FF9900"/>
                </a:solidFill>
              </a:rPr>
              <a:t>Goal</a:t>
            </a:r>
            <a:endParaRPr b="1">
              <a:solidFill>
                <a:srgbClr val="FF9900"/>
              </a:solidFill>
            </a:endParaRPr>
          </a:p>
        </p:txBody>
      </p:sp>
      <p:sp>
        <p:nvSpPr>
          <p:cNvPr id="61" name="Shape 61"/>
          <p:cNvSpPr txBox="1"/>
          <p:nvPr>
            <p:ph idx="1" type="body"/>
          </p:nvPr>
        </p:nvSpPr>
        <p:spPr>
          <a:xfrm>
            <a:off x="311700" y="1116125"/>
            <a:ext cx="8520600" cy="3976500"/>
          </a:xfrm>
          <a:prstGeom prst="rect">
            <a:avLst/>
          </a:prstGeom>
        </p:spPr>
        <p:txBody>
          <a:bodyPr anchorCtr="0" anchor="t" bIns="91425" lIns="91425" spcFirstLastPara="1" rIns="91425" wrap="square" tIns="91425">
            <a:noAutofit/>
          </a:bodyPr>
          <a:lstStyle/>
          <a:p>
            <a:pPr indent="-342900" lvl="0" marL="457200" rtl="0" algn="just">
              <a:spcBef>
                <a:spcPts val="0"/>
              </a:spcBef>
              <a:spcAft>
                <a:spcPts val="0"/>
              </a:spcAft>
              <a:buClr>
                <a:schemeClr val="dk1"/>
              </a:buClr>
              <a:buSzPts val="1800"/>
              <a:buChar char="●"/>
            </a:pPr>
            <a:r>
              <a:rPr lang="en">
                <a:solidFill>
                  <a:schemeClr val="dk1"/>
                </a:solidFill>
              </a:rPr>
              <a:t>The project focuses to using historical records from Year 2000 to Year 2018 of Fire Department Calls of city of San Francisco to predict(classify) “Call </a:t>
            </a:r>
            <a:r>
              <a:rPr lang="en">
                <a:solidFill>
                  <a:schemeClr val="dk1"/>
                </a:solidFill>
              </a:rPr>
              <a:t>Type</a:t>
            </a:r>
            <a:r>
              <a:rPr lang="en">
                <a:solidFill>
                  <a:schemeClr val="dk1"/>
                </a:solidFill>
              </a:rPr>
              <a:t>” for a specific location for certain day and time of week.</a:t>
            </a:r>
            <a:endParaRPr>
              <a:solidFill>
                <a:schemeClr val="dk1"/>
              </a:solidFill>
            </a:endParaRPr>
          </a:p>
          <a:p>
            <a:pPr indent="0" lvl="0" marL="0" rtl="0" algn="just">
              <a:spcBef>
                <a:spcPts val="0"/>
              </a:spcBef>
              <a:spcAft>
                <a:spcPts val="0"/>
              </a:spcAft>
              <a:buNone/>
            </a:pPr>
            <a:r>
              <a:t/>
            </a:r>
            <a:endParaRPr>
              <a:solidFill>
                <a:schemeClr val="dk1"/>
              </a:solidFill>
            </a:endParaRPr>
          </a:p>
          <a:p>
            <a:pPr indent="-342900" lvl="0" marL="457200" rtl="0" algn="just">
              <a:spcBef>
                <a:spcPts val="0"/>
              </a:spcBef>
              <a:spcAft>
                <a:spcPts val="0"/>
              </a:spcAft>
              <a:buClr>
                <a:schemeClr val="dk1"/>
              </a:buClr>
              <a:buSzPts val="1800"/>
              <a:buChar char="●"/>
            </a:pPr>
            <a:r>
              <a:rPr lang="en">
                <a:solidFill>
                  <a:schemeClr val="dk1"/>
                </a:solidFill>
              </a:rPr>
              <a:t>The main goal of the project is to predict(classify) “Call Type” from different types such as ‘Explosion’, ‘Fuel Spill’, ‘Gas Leak’, ‘Outside Fire’, ‘Water Rescue’, ‘Traffic Collision’ etc for a call to Fire Department of San Francisco.</a:t>
            </a:r>
            <a:endParaRPr>
              <a:solidFill>
                <a:schemeClr val="dk1"/>
              </a:solidFill>
            </a:endParaRPr>
          </a:p>
          <a:p>
            <a:pPr indent="0" lvl="0" marL="0" rtl="0" algn="just">
              <a:spcBef>
                <a:spcPts val="0"/>
              </a:spcBef>
              <a:spcAft>
                <a:spcPts val="0"/>
              </a:spcAft>
              <a:buNone/>
            </a:pPr>
            <a:r>
              <a:t/>
            </a:r>
            <a:endParaRPr>
              <a:solidFill>
                <a:schemeClr val="dk1"/>
              </a:solidFill>
            </a:endParaRPr>
          </a:p>
          <a:p>
            <a:pPr indent="-342900" lvl="0" marL="457200" algn="just">
              <a:spcBef>
                <a:spcPts val="0"/>
              </a:spcBef>
              <a:spcAft>
                <a:spcPts val="0"/>
              </a:spcAft>
              <a:buClr>
                <a:schemeClr val="dk1"/>
              </a:buClr>
              <a:buSzPts val="1800"/>
              <a:buChar char="●"/>
            </a:pPr>
            <a:r>
              <a:rPr lang="en">
                <a:solidFill>
                  <a:schemeClr val="dk1"/>
                </a:solidFill>
              </a:rPr>
              <a:t>The use-case will provide more insights to respective fire departments to take                         important decisions to improve their services and save more lives by </a:t>
            </a:r>
            <a:r>
              <a:rPr lang="en">
                <a:solidFill>
                  <a:schemeClr val="dk1"/>
                </a:solidFill>
              </a:rPr>
              <a:t>pr</a:t>
            </a:r>
            <a:r>
              <a:rPr lang="en">
                <a:solidFill>
                  <a:schemeClr val="dk1"/>
                </a:solidFill>
              </a:rPr>
              <a:t>edicting “Call Type” for future calls.</a:t>
            </a:r>
            <a:endParaRPr>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Shape 6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b="1" lang="en">
                <a:solidFill>
                  <a:srgbClr val="FF9900"/>
                </a:solidFill>
              </a:rPr>
              <a:t>Dataset Description</a:t>
            </a:r>
            <a:endParaRPr b="1">
              <a:solidFill>
                <a:srgbClr val="FF9900"/>
              </a:solidFill>
            </a:endParaRPr>
          </a:p>
        </p:txBody>
      </p:sp>
      <p:sp>
        <p:nvSpPr>
          <p:cNvPr id="67" name="Shape 67"/>
          <p:cNvSpPr txBox="1"/>
          <p:nvPr>
            <p:ph idx="1" type="body"/>
          </p:nvPr>
        </p:nvSpPr>
        <p:spPr>
          <a:xfrm>
            <a:off x="311700" y="1017725"/>
            <a:ext cx="8520600" cy="39891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Clr>
                <a:schemeClr val="dk1"/>
              </a:buClr>
              <a:buSzPts val="1800"/>
              <a:buChar char="●"/>
            </a:pPr>
            <a:r>
              <a:rPr lang="en">
                <a:solidFill>
                  <a:schemeClr val="dk1"/>
                </a:solidFill>
              </a:rPr>
              <a:t>Dataset Source Type:</a:t>
            </a:r>
            <a:endParaRPr>
              <a:solidFill>
                <a:schemeClr val="dk1"/>
              </a:solidFill>
            </a:endParaRPr>
          </a:p>
          <a:p>
            <a:pPr indent="457200" lvl="0" marL="0" rtl="0">
              <a:lnSpc>
                <a:spcPct val="100000"/>
              </a:lnSpc>
              <a:spcBef>
                <a:spcPts val="1600"/>
              </a:spcBef>
              <a:spcAft>
                <a:spcPts val="0"/>
              </a:spcAft>
              <a:buNone/>
            </a:pPr>
            <a:r>
              <a:rPr lang="en">
                <a:solidFill>
                  <a:schemeClr val="dk1"/>
                </a:solidFill>
              </a:rPr>
              <a:t>Public Dataset from “Fire Department Calls For Service” from DataSF</a:t>
            </a:r>
            <a:endParaRPr>
              <a:solidFill>
                <a:schemeClr val="dk1"/>
              </a:solidFill>
            </a:endParaRPr>
          </a:p>
          <a:p>
            <a:pPr indent="457200" lvl="0" marL="0" rtl="0">
              <a:lnSpc>
                <a:spcPct val="100000"/>
              </a:lnSpc>
              <a:spcBef>
                <a:spcPts val="0"/>
              </a:spcBef>
              <a:spcAft>
                <a:spcPts val="0"/>
              </a:spcAft>
              <a:buNone/>
            </a:pPr>
            <a:r>
              <a:t/>
            </a:r>
            <a:endParaRPr>
              <a:solidFill>
                <a:schemeClr val="dk1"/>
              </a:solidFill>
            </a:endParaRPr>
          </a:p>
          <a:p>
            <a:pPr indent="-342900" lvl="0" marL="457200" rtl="0">
              <a:lnSpc>
                <a:spcPct val="100000"/>
              </a:lnSpc>
              <a:spcBef>
                <a:spcPts val="0"/>
              </a:spcBef>
              <a:spcAft>
                <a:spcPts val="0"/>
              </a:spcAft>
              <a:buClr>
                <a:schemeClr val="dk1"/>
              </a:buClr>
              <a:buSzPts val="1800"/>
              <a:buChar char="●"/>
            </a:pPr>
            <a:r>
              <a:rPr lang="en">
                <a:solidFill>
                  <a:schemeClr val="dk1"/>
                </a:solidFill>
              </a:rPr>
              <a:t>Dataset Size: </a:t>
            </a:r>
            <a:endParaRPr>
              <a:solidFill>
                <a:schemeClr val="dk1"/>
              </a:solidFill>
            </a:endParaRPr>
          </a:p>
          <a:p>
            <a:pPr indent="457200" lvl="0" marL="457200" rtl="0">
              <a:lnSpc>
                <a:spcPct val="100000"/>
              </a:lnSpc>
              <a:spcBef>
                <a:spcPts val="0"/>
              </a:spcBef>
              <a:spcAft>
                <a:spcPts val="0"/>
              </a:spcAft>
              <a:buNone/>
            </a:pPr>
            <a:r>
              <a:t/>
            </a:r>
            <a:endParaRPr>
              <a:solidFill>
                <a:schemeClr val="dk1"/>
              </a:solidFill>
            </a:endParaRPr>
          </a:p>
          <a:p>
            <a:pPr indent="457200" lvl="0" marL="457200" rtl="0">
              <a:lnSpc>
                <a:spcPct val="100000"/>
              </a:lnSpc>
              <a:spcBef>
                <a:spcPts val="0"/>
              </a:spcBef>
              <a:spcAft>
                <a:spcPts val="0"/>
              </a:spcAft>
              <a:buNone/>
            </a:pPr>
            <a:r>
              <a:rPr lang="en">
                <a:solidFill>
                  <a:schemeClr val="dk1"/>
                </a:solidFill>
              </a:rPr>
              <a:t>Rows: 4.61 million </a:t>
            </a:r>
            <a:endParaRPr>
              <a:solidFill>
                <a:schemeClr val="dk1"/>
              </a:solidFill>
            </a:endParaRPr>
          </a:p>
          <a:p>
            <a:pPr indent="457200" lvl="0" marL="457200" rtl="0">
              <a:lnSpc>
                <a:spcPct val="100000"/>
              </a:lnSpc>
              <a:spcBef>
                <a:spcPts val="0"/>
              </a:spcBef>
              <a:spcAft>
                <a:spcPts val="0"/>
              </a:spcAft>
              <a:buNone/>
            </a:pPr>
            <a:r>
              <a:rPr lang="en">
                <a:solidFill>
                  <a:schemeClr val="dk1"/>
                </a:solidFill>
              </a:rPr>
              <a:t>Columns: 34 </a:t>
            </a:r>
            <a:endParaRPr>
              <a:solidFill>
                <a:schemeClr val="dk1"/>
              </a:solidFill>
            </a:endParaRPr>
          </a:p>
          <a:p>
            <a:pPr indent="457200" lvl="0" marL="457200" rtl="0">
              <a:lnSpc>
                <a:spcPct val="100000"/>
              </a:lnSpc>
              <a:spcBef>
                <a:spcPts val="0"/>
              </a:spcBef>
              <a:spcAft>
                <a:spcPts val="0"/>
              </a:spcAft>
              <a:buNone/>
            </a:pPr>
            <a:r>
              <a:rPr lang="en">
                <a:solidFill>
                  <a:schemeClr val="dk1"/>
                </a:solidFill>
              </a:rPr>
              <a:t>Size in GB: 1.5 GB</a:t>
            </a:r>
            <a:endParaRPr>
              <a:solidFill>
                <a:schemeClr val="dk1"/>
              </a:solidFill>
            </a:endParaRPr>
          </a:p>
          <a:p>
            <a:pPr indent="457200" lvl="0" marL="457200" rtl="0">
              <a:lnSpc>
                <a:spcPct val="100000"/>
              </a:lnSpc>
              <a:spcBef>
                <a:spcPts val="0"/>
              </a:spcBef>
              <a:spcAft>
                <a:spcPts val="0"/>
              </a:spcAft>
              <a:buNone/>
            </a:pPr>
            <a:r>
              <a:t/>
            </a:r>
            <a:endParaRPr>
              <a:solidFill>
                <a:schemeClr val="dk1"/>
              </a:solidFill>
            </a:endParaRPr>
          </a:p>
          <a:p>
            <a:pPr indent="-342900" lvl="0" marL="457200" rtl="0">
              <a:spcBef>
                <a:spcPts val="0"/>
              </a:spcBef>
              <a:spcAft>
                <a:spcPts val="0"/>
              </a:spcAft>
              <a:buClr>
                <a:schemeClr val="dk1"/>
              </a:buClr>
              <a:buSzPts val="1800"/>
              <a:buChar char="●"/>
            </a:pPr>
            <a:r>
              <a:rPr lang="en">
                <a:solidFill>
                  <a:schemeClr val="dk1"/>
                </a:solidFill>
              </a:rPr>
              <a:t>Data Source: </a:t>
            </a:r>
            <a:endParaRPr>
              <a:solidFill>
                <a:schemeClr val="dk1"/>
              </a:solidFill>
            </a:endParaRPr>
          </a:p>
          <a:p>
            <a:pPr indent="0" lvl="0" marL="457200" rtl="0">
              <a:spcBef>
                <a:spcPts val="1600"/>
              </a:spcBef>
              <a:spcAft>
                <a:spcPts val="1600"/>
              </a:spcAft>
              <a:buNone/>
            </a:pPr>
            <a:r>
              <a:rPr lang="en">
                <a:solidFill>
                  <a:schemeClr val="dk1"/>
                </a:solidFill>
              </a:rPr>
              <a:t>https://data.sfgov.org/Public-Safety/Fire-Department-Calls-forService/nuek-vuh 3/data </a:t>
            </a:r>
            <a:endParaRPr>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Shape 72"/>
          <p:cNvSpPr txBox="1"/>
          <p:nvPr>
            <p:ph type="title"/>
          </p:nvPr>
        </p:nvSpPr>
        <p:spPr>
          <a:xfrm>
            <a:off x="311700" y="358500"/>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b="1" lang="en">
                <a:solidFill>
                  <a:srgbClr val="FF9900"/>
                </a:solidFill>
              </a:rPr>
              <a:t>Steps</a:t>
            </a:r>
            <a:endParaRPr b="1">
              <a:solidFill>
                <a:srgbClr val="FF9900"/>
              </a:solidFill>
            </a:endParaRPr>
          </a:p>
        </p:txBody>
      </p:sp>
      <p:sp>
        <p:nvSpPr>
          <p:cNvPr id="73" name="Shape 73"/>
          <p:cNvSpPr txBox="1"/>
          <p:nvPr>
            <p:ph idx="1" type="body"/>
          </p:nvPr>
        </p:nvSpPr>
        <p:spPr>
          <a:xfrm>
            <a:off x="311700" y="101772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Clr>
                <a:schemeClr val="dk1"/>
              </a:buClr>
              <a:buSzPts val="1800"/>
              <a:buChar char="●"/>
            </a:pPr>
            <a:r>
              <a:rPr lang="en">
                <a:solidFill>
                  <a:schemeClr val="dk1"/>
                </a:solidFill>
              </a:rPr>
              <a:t>We have followed KDD (Knowledge Based Data Discovery) process.</a:t>
            </a:r>
            <a:endParaRPr>
              <a:solidFill>
                <a:schemeClr val="dk1"/>
              </a:solidFill>
            </a:endParaRPr>
          </a:p>
          <a:p>
            <a:pPr indent="0" lvl="0" marL="0" rtl="0">
              <a:lnSpc>
                <a:spcPct val="100000"/>
              </a:lnSpc>
              <a:spcBef>
                <a:spcPts val="0"/>
              </a:spcBef>
              <a:spcAft>
                <a:spcPts val="0"/>
              </a:spcAft>
              <a:buNone/>
            </a:pPr>
            <a:r>
              <a:t/>
            </a:r>
            <a:endParaRPr>
              <a:solidFill>
                <a:schemeClr val="dk1"/>
              </a:solidFill>
            </a:endParaRPr>
          </a:p>
          <a:p>
            <a:pPr indent="-342900" lvl="0" marL="457200" rtl="0">
              <a:spcBef>
                <a:spcPts val="0"/>
              </a:spcBef>
              <a:spcAft>
                <a:spcPts val="0"/>
              </a:spcAft>
              <a:buClr>
                <a:schemeClr val="dk1"/>
              </a:buClr>
              <a:buSzPts val="1800"/>
              <a:buChar char="●"/>
            </a:pPr>
            <a:r>
              <a:rPr lang="en">
                <a:solidFill>
                  <a:schemeClr val="dk1"/>
                </a:solidFill>
              </a:rPr>
              <a:t>KDD involves six steps namely:</a:t>
            </a:r>
            <a:endParaRPr>
              <a:solidFill>
                <a:schemeClr val="dk1"/>
              </a:solidFill>
            </a:endParaRPr>
          </a:p>
          <a:p>
            <a:pPr indent="0" lvl="0" marL="0" rtl="0">
              <a:spcBef>
                <a:spcPts val="0"/>
              </a:spcBef>
              <a:spcAft>
                <a:spcPts val="0"/>
              </a:spcAft>
              <a:buNone/>
            </a:pPr>
            <a:r>
              <a:rPr lang="en">
                <a:solidFill>
                  <a:schemeClr val="dk1"/>
                </a:solidFill>
              </a:rPr>
              <a:t> </a:t>
            </a:r>
            <a:endParaRPr>
              <a:solidFill>
                <a:schemeClr val="dk1"/>
              </a:solidFill>
            </a:endParaRPr>
          </a:p>
          <a:p>
            <a:pPr indent="-336550" lvl="1" marL="914400" rtl="0">
              <a:spcBef>
                <a:spcPts val="0"/>
              </a:spcBef>
              <a:spcAft>
                <a:spcPts val="0"/>
              </a:spcAft>
              <a:buClr>
                <a:schemeClr val="dk1"/>
              </a:buClr>
              <a:buSzPts val="1700"/>
              <a:buChar char="○"/>
            </a:pPr>
            <a:r>
              <a:rPr lang="en" sz="1700">
                <a:solidFill>
                  <a:schemeClr val="dk1"/>
                </a:solidFill>
              </a:rPr>
              <a:t>Data Preprocessing</a:t>
            </a:r>
            <a:endParaRPr sz="1700">
              <a:solidFill>
                <a:schemeClr val="dk1"/>
              </a:solidFill>
            </a:endParaRPr>
          </a:p>
          <a:p>
            <a:pPr indent="-336550" lvl="1" marL="914400" rtl="0">
              <a:spcBef>
                <a:spcPts val="0"/>
              </a:spcBef>
              <a:spcAft>
                <a:spcPts val="0"/>
              </a:spcAft>
              <a:buClr>
                <a:schemeClr val="dk1"/>
              </a:buClr>
              <a:buSzPts val="1700"/>
              <a:buChar char="○"/>
            </a:pPr>
            <a:r>
              <a:rPr lang="en" sz="1700">
                <a:solidFill>
                  <a:schemeClr val="dk1"/>
                </a:solidFill>
              </a:rPr>
              <a:t>Data Exploration</a:t>
            </a:r>
            <a:endParaRPr sz="1700">
              <a:solidFill>
                <a:schemeClr val="dk1"/>
              </a:solidFill>
            </a:endParaRPr>
          </a:p>
          <a:p>
            <a:pPr indent="-336550" lvl="1" marL="914400" rtl="0">
              <a:spcBef>
                <a:spcPts val="0"/>
              </a:spcBef>
              <a:spcAft>
                <a:spcPts val="0"/>
              </a:spcAft>
              <a:buClr>
                <a:schemeClr val="dk1"/>
              </a:buClr>
              <a:buSzPts val="1700"/>
              <a:buChar char="○"/>
            </a:pPr>
            <a:r>
              <a:rPr lang="en" sz="1700">
                <a:solidFill>
                  <a:schemeClr val="dk1"/>
                </a:solidFill>
              </a:rPr>
              <a:t>Feature Engineering</a:t>
            </a:r>
            <a:endParaRPr sz="1700">
              <a:solidFill>
                <a:schemeClr val="dk1"/>
              </a:solidFill>
            </a:endParaRPr>
          </a:p>
          <a:p>
            <a:pPr indent="-336550" lvl="1" marL="914400" rtl="0">
              <a:spcBef>
                <a:spcPts val="0"/>
              </a:spcBef>
              <a:spcAft>
                <a:spcPts val="0"/>
              </a:spcAft>
              <a:buClr>
                <a:schemeClr val="dk1"/>
              </a:buClr>
              <a:buSzPts val="1700"/>
              <a:buChar char="○"/>
            </a:pPr>
            <a:r>
              <a:rPr lang="en" sz="1700">
                <a:solidFill>
                  <a:schemeClr val="dk1"/>
                </a:solidFill>
              </a:rPr>
              <a:t>Model Training</a:t>
            </a:r>
            <a:endParaRPr sz="1700">
              <a:solidFill>
                <a:schemeClr val="dk1"/>
              </a:solidFill>
            </a:endParaRPr>
          </a:p>
          <a:p>
            <a:pPr indent="-336550" lvl="1" marL="914400" rtl="0">
              <a:spcBef>
                <a:spcPts val="0"/>
              </a:spcBef>
              <a:spcAft>
                <a:spcPts val="0"/>
              </a:spcAft>
              <a:buClr>
                <a:schemeClr val="dk1"/>
              </a:buClr>
              <a:buSzPts val="1700"/>
              <a:buChar char="○"/>
            </a:pPr>
            <a:r>
              <a:rPr lang="en" sz="1700">
                <a:solidFill>
                  <a:schemeClr val="dk1"/>
                </a:solidFill>
              </a:rPr>
              <a:t>Model Evaluation</a:t>
            </a:r>
            <a:r>
              <a:rPr lang="en" sz="1700">
                <a:solidFill>
                  <a:schemeClr val="dk1"/>
                </a:solidFill>
              </a:rPr>
              <a:t> </a:t>
            </a:r>
            <a:endParaRPr sz="1700">
              <a:solidFill>
                <a:schemeClr val="dk1"/>
              </a:solidFill>
            </a:endParaRPr>
          </a:p>
          <a:p>
            <a:pPr indent="-336550" lvl="1" marL="914400" rtl="0">
              <a:spcBef>
                <a:spcPts val="0"/>
              </a:spcBef>
              <a:spcAft>
                <a:spcPts val="0"/>
              </a:spcAft>
              <a:buClr>
                <a:schemeClr val="dk1"/>
              </a:buClr>
              <a:buSzPts val="1700"/>
              <a:buChar char="○"/>
            </a:pPr>
            <a:r>
              <a:rPr lang="en" sz="1700">
                <a:solidFill>
                  <a:schemeClr val="dk1"/>
                </a:solidFill>
              </a:rPr>
              <a:t>Knowledge Mining</a:t>
            </a:r>
            <a:endParaRPr sz="1700">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Shape 78"/>
          <p:cNvSpPr txBox="1"/>
          <p:nvPr>
            <p:ph type="title"/>
          </p:nvPr>
        </p:nvSpPr>
        <p:spPr>
          <a:xfrm>
            <a:off x="311700" y="387350"/>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b="1" lang="en">
                <a:solidFill>
                  <a:srgbClr val="FF9900"/>
                </a:solidFill>
              </a:rPr>
              <a:t>Data Preprocessing &amp; Exploration</a:t>
            </a:r>
            <a:endParaRPr b="1">
              <a:solidFill>
                <a:srgbClr val="FF9900"/>
              </a:solidFill>
            </a:endParaRPr>
          </a:p>
        </p:txBody>
      </p:sp>
      <p:sp>
        <p:nvSpPr>
          <p:cNvPr id="79" name="Shape 79"/>
          <p:cNvSpPr txBox="1"/>
          <p:nvPr>
            <p:ph idx="1" type="body"/>
          </p:nvPr>
        </p:nvSpPr>
        <p:spPr>
          <a:xfrm>
            <a:off x="311700" y="1063400"/>
            <a:ext cx="8520600" cy="3832500"/>
          </a:xfrm>
          <a:prstGeom prst="rect">
            <a:avLst/>
          </a:prstGeom>
        </p:spPr>
        <p:txBody>
          <a:bodyPr anchorCtr="0" anchor="t" bIns="91425" lIns="91425" spcFirstLastPara="1" rIns="91425" wrap="square" tIns="91425">
            <a:noAutofit/>
          </a:bodyPr>
          <a:lstStyle/>
          <a:p>
            <a:pPr indent="-342900" lvl="0" marL="457200" rtl="0" algn="just">
              <a:lnSpc>
                <a:spcPct val="100000"/>
              </a:lnSpc>
              <a:spcBef>
                <a:spcPts val="0"/>
              </a:spcBef>
              <a:spcAft>
                <a:spcPts val="0"/>
              </a:spcAft>
              <a:buClr>
                <a:srgbClr val="F3F3F3"/>
              </a:buClr>
              <a:buSzPts val="1800"/>
              <a:buChar char="●"/>
            </a:pPr>
            <a:r>
              <a:rPr lang="en">
                <a:solidFill>
                  <a:srgbClr val="F3F3F3"/>
                </a:solidFill>
              </a:rPr>
              <a:t>According to our use case, found out irrelevant features and removed them, such as - 'call_number', 'unit_id', 'rowid’ etc.</a:t>
            </a:r>
            <a:endParaRPr>
              <a:solidFill>
                <a:srgbClr val="F3F3F3"/>
              </a:solidFill>
            </a:endParaRPr>
          </a:p>
          <a:p>
            <a:pPr indent="0" lvl="0" marL="0" rtl="0" algn="just">
              <a:lnSpc>
                <a:spcPct val="100000"/>
              </a:lnSpc>
              <a:spcBef>
                <a:spcPts val="1600"/>
              </a:spcBef>
              <a:spcAft>
                <a:spcPts val="0"/>
              </a:spcAft>
              <a:buNone/>
            </a:pPr>
            <a:r>
              <a:t/>
            </a:r>
            <a:endParaRPr sz="600">
              <a:solidFill>
                <a:srgbClr val="F3F3F3"/>
              </a:solidFill>
            </a:endParaRPr>
          </a:p>
          <a:p>
            <a:pPr indent="-342900" lvl="0" marL="457200" rtl="0" algn="just">
              <a:lnSpc>
                <a:spcPct val="100000"/>
              </a:lnSpc>
              <a:spcBef>
                <a:spcPts val="0"/>
              </a:spcBef>
              <a:spcAft>
                <a:spcPts val="0"/>
              </a:spcAft>
              <a:buClr>
                <a:srgbClr val="F3F3F3"/>
              </a:buClr>
              <a:buSzPts val="1800"/>
              <a:buChar char="●"/>
            </a:pPr>
            <a:r>
              <a:rPr lang="en">
                <a:solidFill>
                  <a:srgbClr val="F3F3F3"/>
                </a:solidFill>
              </a:rPr>
              <a:t>Attribute such as - ‘city’ contains values with different representation for same values such as ‘San Francisco’, ‘SAN FRANCISCO’, ‘SF’ for city of San Francisco. So we have retained only single representation for those values.</a:t>
            </a:r>
            <a:endParaRPr>
              <a:solidFill>
                <a:srgbClr val="F3F3F3"/>
              </a:solidFill>
            </a:endParaRPr>
          </a:p>
          <a:p>
            <a:pPr indent="0" lvl="0" marL="0" rtl="0" algn="just">
              <a:lnSpc>
                <a:spcPct val="100000"/>
              </a:lnSpc>
              <a:spcBef>
                <a:spcPts val="1600"/>
              </a:spcBef>
              <a:spcAft>
                <a:spcPts val="0"/>
              </a:spcAft>
              <a:buNone/>
            </a:pPr>
            <a:r>
              <a:t/>
            </a:r>
            <a:endParaRPr sz="600">
              <a:solidFill>
                <a:srgbClr val="F3F3F3"/>
              </a:solidFill>
            </a:endParaRPr>
          </a:p>
          <a:p>
            <a:pPr indent="-342900" lvl="0" marL="457200" rtl="0" algn="just">
              <a:spcBef>
                <a:spcPts val="0"/>
              </a:spcBef>
              <a:spcAft>
                <a:spcPts val="0"/>
              </a:spcAft>
              <a:buClr>
                <a:schemeClr val="dk1"/>
              </a:buClr>
              <a:buSzPts val="1800"/>
              <a:buChar char="●"/>
            </a:pPr>
            <a:r>
              <a:rPr lang="en">
                <a:solidFill>
                  <a:schemeClr val="dk1"/>
                </a:solidFill>
              </a:rPr>
              <a:t>Attributes such as - 'Supervisor_district', ‘Box’ and 'Station_area' contains string representation as well as numeric representation for same values. So we have retained only string representation for 'supervisor_district', ‘box’ and ‘station_area'.</a:t>
            </a:r>
            <a:endParaRPr>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Shape 84"/>
          <p:cNvSpPr txBox="1"/>
          <p:nvPr>
            <p:ph type="title"/>
          </p:nvPr>
        </p:nvSpPr>
        <p:spPr>
          <a:xfrm>
            <a:off x="311700" y="387350"/>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b="1" lang="en">
                <a:solidFill>
                  <a:srgbClr val="FF9900"/>
                </a:solidFill>
              </a:rPr>
              <a:t>Data Preprocessing &amp; Exploration</a:t>
            </a:r>
            <a:endParaRPr b="1">
              <a:solidFill>
                <a:srgbClr val="FF9900"/>
              </a:solidFill>
            </a:endParaRPr>
          </a:p>
          <a:p>
            <a:pPr indent="0" lvl="0" marL="0">
              <a:spcBef>
                <a:spcPts val="0"/>
              </a:spcBef>
              <a:spcAft>
                <a:spcPts val="0"/>
              </a:spcAft>
              <a:buNone/>
            </a:pPr>
            <a:r>
              <a:t/>
            </a:r>
            <a:endParaRPr b="1">
              <a:solidFill>
                <a:srgbClr val="FF9900"/>
              </a:solidFill>
            </a:endParaRPr>
          </a:p>
        </p:txBody>
      </p:sp>
      <p:sp>
        <p:nvSpPr>
          <p:cNvPr id="85" name="Shape 85"/>
          <p:cNvSpPr txBox="1"/>
          <p:nvPr>
            <p:ph idx="1" type="body"/>
          </p:nvPr>
        </p:nvSpPr>
        <p:spPr>
          <a:xfrm>
            <a:off x="311700" y="764900"/>
            <a:ext cx="8520600" cy="41340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a:p>
            <a:pPr indent="-342900" lvl="0" marL="457200" rtl="0" algn="just">
              <a:spcBef>
                <a:spcPts val="0"/>
              </a:spcBef>
              <a:spcAft>
                <a:spcPts val="0"/>
              </a:spcAft>
              <a:buSzPts val="1800"/>
              <a:buChar char="●"/>
            </a:pPr>
            <a:r>
              <a:rPr lang="en">
                <a:solidFill>
                  <a:srgbClr val="F3F3F3"/>
                </a:solidFill>
              </a:rPr>
              <a:t>Understood the context of features and removed features which can only be known after providing response to a call and do not contribute to predict 'call_type' - such as 'dispatch_dttm', 'entry_dttm', 'hospital_dttm', 'on_scene_dttm', 'response_dttm', 'transport_dttm', 'available_dttm', 'call_final_disposition', 'final_priority', 'priority', 'als_unit', 'unit_type', 'unit_sequence_in_call_dispatch'.</a:t>
            </a:r>
            <a:endParaRPr/>
          </a:p>
          <a:p>
            <a:pPr indent="0" lvl="0" marL="0" rtl="0">
              <a:spcBef>
                <a:spcPts val="0"/>
              </a:spcBef>
              <a:spcAft>
                <a:spcPts val="0"/>
              </a:spcAft>
              <a:buNone/>
            </a:pPr>
            <a:r>
              <a:t/>
            </a:r>
            <a:endParaRPr sz="600"/>
          </a:p>
          <a:p>
            <a:pPr indent="-342900" lvl="0" marL="457200" rtl="0" algn="just">
              <a:spcBef>
                <a:spcPts val="1600"/>
              </a:spcBef>
              <a:spcAft>
                <a:spcPts val="0"/>
              </a:spcAft>
              <a:buClr>
                <a:schemeClr val="dk1"/>
              </a:buClr>
              <a:buSzPts val="1800"/>
              <a:buChar char="●"/>
            </a:pPr>
            <a:r>
              <a:rPr lang="en">
                <a:solidFill>
                  <a:schemeClr val="dk1"/>
                </a:solidFill>
              </a:rPr>
              <a:t>Understood the context of features and r</a:t>
            </a:r>
            <a:r>
              <a:rPr lang="en">
                <a:solidFill>
                  <a:schemeClr val="dk1"/>
                </a:solidFill>
              </a:rPr>
              <a:t>emoved repetitive features (duplicate features) such as - 'call_date', 'watch_date' which can be combinely represented using 'received_dttm'.</a:t>
            </a:r>
            <a:endParaRPr>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Shape 90"/>
          <p:cNvSpPr txBox="1"/>
          <p:nvPr>
            <p:ph type="title"/>
          </p:nvPr>
        </p:nvSpPr>
        <p:spPr>
          <a:xfrm>
            <a:off x="311700" y="3489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b="1" lang="en">
                <a:solidFill>
                  <a:srgbClr val="FF9900"/>
                </a:solidFill>
              </a:rPr>
              <a:t>Data Preprocessing &amp; Exploration</a:t>
            </a:r>
            <a:endParaRPr b="1">
              <a:solidFill>
                <a:srgbClr val="FF9900"/>
              </a:solidFill>
            </a:endParaRPr>
          </a:p>
          <a:p>
            <a:pPr indent="0" lvl="0" marL="0">
              <a:spcBef>
                <a:spcPts val="0"/>
              </a:spcBef>
              <a:spcAft>
                <a:spcPts val="0"/>
              </a:spcAft>
              <a:buNone/>
            </a:pPr>
            <a:r>
              <a:t/>
            </a:r>
            <a:endParaRPr b="1">
              <a:solidFill>
                <a:srgbClr val="FF9900"/>
              </a:solidFill>
            </a:endParaRPr>
          </a:p>
        </p:txBody>
      </p:sp>
      <p:sp>
        <p:nvSpPr>
          <p:cNvPr id="91" name="Shape 91"/>
          <p:cNvSpPr txBox="1"/>
          <p:nvPr>
            <p:ph idx="1" type="body"/>
          </p:nvPr>
        </p:nvSpPr>
        <p:spPr>
          <a:xfrm>
            <a:off x="311700" y="1171000"/>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Clr>
                <a:schemeClr val="dk1"/>
              </a:buClr>
              <a:buSzPts val="1800"/>
              <a:buChar char="●"/>
            </a:pPr>
            <a:r>
              <a:rPr lang="en">
                <a:solidFill>
                  <a:schemeClr val="dk1"/>
                </a:solidFill>
              </a:rPr>
              <a:t>Considered following 14 attributes for further exploration: - 'Incident_number' - 'call_type_group' - 'received_dttm' - ‘address’ - 'zipcode_of_incident' - 'battalion' - 'station_area' - 'box' - 'original_priority' 8 - 'number_of_alarms' - 'location' - 'fire_prevention_district' - 'supervisor_district' - 'neighborhoods_analysis_boundaries'.</a:t>
            </a:r>
            <a:endParaRPr>
              <a:solidFill>
                <a:schemeClr val="dk1"/>
              </a:solidFill>
            </a:endParaRPr>
          </a:p>
          <a:p>
            <a:pPr indent="0" lvl="0" marL="0" rtl="0">
              <a:spcBef>
                <a:spcPts val="1600"/>
              </a:spcBef>
              <a:spcAft>
                <a:spcPts val="0"/>
              </a:spcAft>
              <a:buNone/>
            </a:pPr>
            <a:r>
              <a:t/>
            </a:r>
            <a:endParaRPr sz="600">
              <a:solidFill>
                <a:schemeClr val="dk1"/>
              </a:solidFill>
            </a:endParaRPr>
          </a:p>
          <a:p>
            <a:pPr indent="-342900" lvl="0" marL="457200" rtl="0">
              <a:spcBef>
                <a:spcPts val="1600"/>
              </a:spcBef>
              <a:spcAft>
                <a:spcPts val="0"/>
              </a:spcAft>
              <a:buClr>
                <a:schemeClr val="dk1"/>
              </a:buClr>
              <a:buSzPts val="1800"/>
              <a:buChar char="●"/>
            </a:pPr>
            <a:r>
              <a:rPr lang="en">
                <a:solidFill>
                  <a:schemeClr val="dk1"/>
                </a:solidFill>
              </a:rPr>
              <a:t>Removed the duplicate instances involved in refined dataset after removing the irrelevant features. Also, eliminated the missing values, null values for remaining 14 attributes. After removing those samples, still we have nearly 2 Millions of samples to train model.</a:t>
            </a:r>
            <a:endParaRPr>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Shape 96"/>
          <p:cNvSpPr txBox="1"/>
          <p:nvPr>
            <p:ph type="title"/>
          </p:nvPr>
        </p:nvSpPr>
        <p:spPr>
          <a:xfrm>
            <a:off x="311700" y="361400"/>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b="1" lang="en">
                <a:solidFill>
                  <a:srgbClr val="FF9900"/>
                </a:solidFill>
              </a:rPr>
              <a:t>Feature Engineering</a:t>
            </a:r>
            <a:endParaRPr b="1">
              <a:solidFill>
                <a:srgbClr val="FF9900"/>
              </a:solidFill>
            </a:endParaRPr>
          </a:p>
        </p:txBody>
      </p:sp>
      <p:sp>
        <p:nvSpPr>
          <p:cNvPr id="97" name="Shape 97"/>
          <p:cNvSpPr txBox="1"/>
          <p:nvPr>
            <p:ph idx="1" type="body"/>
          </p:nvPr>
        </p:nvSpPr>
        <p:spPr>
          <a:xfrm>
            <a:off x="311700" y="994050"/>
            <a:ext cx="8520600" cy="3923100"/>
          </a:xfrm>
          <a:prstGeom prst="rect">
            <a:avLst/>
          </a:prstGeom>
        </p:spPr>
        <p:txBody>
          <a:bodyPr anchorCtr="0" anchor="t" bIns="91425" lIns="91425" spcFirstLastPara="1" rIns="91425" wrap="square" tIns="91425">
            <a:noAutofit/>
          </a:bodyPr>
          <a:lstStyle/>
          <a:p>
            <a:pPr indent="-342900" lvl="0" marL="457200" rtl="0" algn="just">
              <a:spcBef>
                <a:spcPts val="0"/>
              </a:spcBef>
              <a:spcAft>
                <a:spcPts val="0"/>
              </a:spcAft>
              <a:buClr>
                <a:schemeClr val="dk1"/>
              </a:buClr>
              <a:buSzPts val="1800"/>
              <a:buChar char="●"/>
            </a:pPr>
            <a:r>
              <a:rPr lang="en">
                <a:solidFill>
                  <a:schemeClr val="dk1"/>
                </a:solidFill>
              </a:rPr>
              <a:t>Identified that ‘Box’ and ‘Supervisor District’ includes float, int and  string data types making it hard for using as feature. Converted all instances of ‘Box’ and ‘Supervisor District’ to string.</a:t>
            </a:r>
            <a:endParaRPr>
              <a:solidFill>
                <a:schemeClr val="dk1"/>
              </a:solidFill>
            </a:endParaRPr>
          </a:p>
          <a:p>
            <a:pPr indent="0" lvl="0" marL="0" rtl="0" algn="just">
              <a:spcBef>
                <a:spcPts val="0"/>
              </a:spcBef>
              <a:spcAft>
                <a:spcPts val="0"/>
              </a:spcAft>
              <a:buNone/>
            </a:pPr>
            <a:r>
              <a:t/>
            </a:r>
            <a:endParaRPr>
              <a:solidFill>
                <a:schemeClr val="dk1"/>
              </a:solidFill>
            </a:endParaRPr>
          </a:p>
          <a:p>
            <a:pPr indent="-342900" lvl="0" marL="457200" rtl="0" algn="just">
              <a:spcBef>
                <a:spcPts val="0"/>
              </a:spcBef>
              <a:spcAft>
                <a:spcPts val="0"/>
              </a:spcAft>
              <a:buClr>
                <a:schemeClr val="dk1"/>
              </a:buClr>
              <a:buSzPts val="1800"/>
              <a:buChar char="●"/>
            </a:pPr>
            <a:r>
              <a:rPr lang="en">
                <a:solidFill>
                  <a:schemeClr val="dk1"/>
                </a:solidFill>
              </a:rPr>
              <a:t>Converted 'Received DtTm' feature into weekday, hour and month using user defined function. Defined three functions namely convert_ date_to_weekday, convert_date_to_hour,  convert_date_to_month. </a:t>
            </a:r>
            <a:endParaRPr>
              <a:solidFill>
                <a:schemeClr val="dk1"/>
              </a:solidFill>
            </a:endParaRPr>
          </a:p>
          <a:p>
            <a:pPr indent="0" lvl="0" marL="0" rtl="0" algn="just">
              <a:spcBef>
                <a:spcPts val="0"/>
              </a:spcBef>
              <a:spcAft>
                <a:spcPts val="0"/>
              </a:spcAft>
              <a:buNone/>
            </a:pPr>
            <a:r>
              <a:t/>
            </a:r>
            <a:endParaRPr>
              <a:solidFill>
                <a:schemeClr val="dk1"/>
              </a:solidFill>
            </a:endParaRPr>
          </a:p>
          <a:p>
            <a:pPr indent="-342900" lvl="0" marL="457200" rtl="0" algn="just">
              <a:spcBef>
                <a:spcPts val="0"/>
              </a:spcBef>
              <a:spcAft>
                <a:spcPts val="0"/>
              </a:spcAft>
              <a:buClr>
                <a:schemeClr val="dk1"/>
              </a:buClr>
              <a:buSzPts val="1800"/>
              <a:buChar char="●"/>
            </a:pPr>
            <a:r>
              <a:rPr lang="en">
                <a:solidFill>
                  <a:schemeClr val="dk1"/>
                </a:solidFill>
              </a:rPr>
              <a:t>Utilized ‘Station Area’ feature initially, but due to sparse distribution and less variable importance of ‘Station Area’, we finally removed the feature.</a:t>
            </a:r>
            <a:endParaRPr>
              <a:solidFill>
                <a:schemeClr val="dk1"/>
              </a:solidFill>
            </a:endParaRPr>
          </a:p>
        </p:txBody>
      </p:sp>
    </p:spTree>
  </p:cSld>
  <p:clrMapOvr>
    <a:masterClrMapping/>
  </p:clrMapOvr>
  <mc:AlternateContent>
    <mc:Choice Requires="p14">
      <p:transition spd="slow" p14:dur="1000">
        <p:push dir="r"/>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Shape 102"/>
          <p:cNvSpPr txBox="1"/>
          <p:nvPr>
            <p:ph type="title"/>
          </p:nvPr>
        </p:nvSpPr>
        <p:spPr>
          <a:xfrm>
            <a:off x="311700" y="358500"/>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b="1" lang="en">
                <a:solidFill>
                  <a:srgbClr val="FF9900"/>
                </a:solidFill>
              </a:rPr>
              <a:t>Feature Engineering</a:t>
            </a:r>
            <a:endParaRPr b="1">
              <a:solidFill>
                <a:srgbClr val="FF9900"/>
              </a:solidFill>
            </a:endParaRPr>
          </a:p>
        </p:txBody>
      </p:sp>
      <p:sp>
        <p:nvSpPr>
          <p:cNvPr id="103" name="Shape 103"/>
          <p:cNvSpPr txBox="1"/>
          <p:nvPr>
            <p:ph idx="1" type="body"/>
          </p:nvPr>
        </p:nvSpPr>
        <p:spPr>
          <a:xfrm>
            <a:off x="311700" y="981850"/>
            <a:ext cx="8520600" cy="4090200"/>
          </a:xfrm>
          <a:prstGeom prst="rect">
            <a:avLst/>
          </a:prstGeom>
        </p:spPr>
        <p:txBody>
          <a:bodyPr anchorCtr="0" anchor="t" bIns="91425" lIns="91425" spcFirstLastPara="1" rIns="91425" wrap="square" tIns="91425">
            <a:noAutofit/>
          </a:bodyPr>
          <a:lstStyle/>
          <a:p>
            <a:pPr indent="-342900" lvl="0" marL="457200" rtl="0" algn="just">
              <a:spcBef>
                <a:spcPts val="0"/>
              </a:spcBef>
              <a:spcAft>
                <a:spcPts val="0"/>
              </a:spcAft>
              <a:buClr>
                <a:schemeClr val="dk1"/>
              </a:buClr>
              <a:buSzPts val="1800"/>
              <a:buChar char="●"/>
            </a:pPr>
            <a:r>
              <a:rPr lang="en">
                <a:solidFill>
                  <a:schemeClr val="dk1"/>
                </a:solidFill>
              </a:rPr>
              <a:t>Tried to apply “One hot encoding” for “Address” attribut</a:t>
            </a:r>
            <a:r>
              <a:rPr lang="en">
                <a:solidFill>
                  <a:schemeClr val="dk1"/>
                </a:solidFill>
              </a:rPr>
              <a:t>e. Nearly 27000 unique values of “Address” attribute caused “Memory Error” while creating dense data frame while applying “One hot encoding”. So, used Compressed Sparse Row Matrix data structure to efficiently utilize the memory.</a:t>
            </a:r>
            <a:endParaRPr>
              <a:solidFill>
                <a:schemeClr val="dk1"/>
              </a:solidFill>
            </a:endParaRPr>
          </a:p>
          <a:p>
            <a:pPr indent="0" lvl="0" marL="0" rtl="0">
              <a:spcBef>
                <a:spcPts val="1600"/>
              </a:spcBef>
              <a:spcAft>
                <a:spcPts val="0"/>
              </a:spcAft>
              <a:buNone/>
            </a:pPr>
            <a:r>
              <a:t/>
            </a:r>
            <a:endParaRPr sz="600">
              <a:solidFill>
                <a:schemeClr val="dk1"/>
              </a:solidFill>
            </a:endParaRPr>
          </a:p>
          <a:p>
            <a:pPr indent="-342900" lvl="0" marL="457200" rtl="0" algn="just">
              <a:spcBef>
                <a:spcPts val="0"/>
              </a:spcBef>
              <a:spcAft>
                <a:spcPts val="0"/>
              </a:spcAft>
              <a:buClr>
                <a:schemeClr val="dk1"/>
              </a:buClr>
              <a:buSzPts val="1800"/>
              <a:buChar char="●"/>
            </a:pPr>
            <a:r>
              <a:rPr lang="en">
                <a:solidFill>
                  <a:schemeClr val="dk1"/>
                </a:solidFill>
              </a:rPr>
              <a:t>Using “Address”, “Box”, “Month”, ”Weekday”, “Hour”, and “​Neighborhoods_ analysis_boundaries​” created a CSR sparse matrix that can efficiently utilize the memory.</a:t>
            </a:r>
            <a:endParaRPr>
              <a:solidFill>
                <a:schemeClr val="dk1"/>
              </a:solidFill>
            </a:endParaRPr>
          </a:p>
          <a:p>
            <a:pPr indent="0" lvl="0" marL="0" rtl="0">
              <a:spcBef>
                <a:spcPts val="1600"/>
              </a:spcBef>
              <a:spcAft>
                <a:spcPts val="0"/>
              </a:spcAft>
              <a:buNone/>
            </a:pPr>
            <a:r>
              <a:t/>
            </a:r>
            <a:endParaRPr sz="600">
              <a:solidFill>
                <a:schemeClr val="dk1"/>
              </a:solidFill>
            </a:endParaRPr>
          </a:p>
          <a:p>
            <a:pPr indent="-342900" lvl="0" marL="457200" rtl="0" algn="just">
              <a:spcBef>
                <a:spcPts val="0"/>
              </a:spcBef>
              <a:spcAft>
                <a:spcPts val="0"/>
              </a:spcAft>
              <a:buClr>
                <a:schemeClr val="dk1"/>
              </a:buClr>
              <a:buSzPts val="1800"/>
              <a:buChar char="●"/>
            </a:pPr>
            <a:r>
              <a:rPr lang="en">
                <a:solidFill>
                  <a:schemeClr val="dk1"/>
                </a:solidFill>
              </a:rPr>
              <a:t>Applied dimensionality reduction technique namely “</a:t>
            </a:r>
            <a:r>
              <a:rPr lang="en">
                <a:solidFill>
                  <a:schemeClr val="dk1"/>
                </a:solidFill>
              </a:rPr>
              <a:t>Truncated SVD</a:t>
            </a:r>
            <a:r>
              <a:rPr lang="en">
                <a:solidFill>
                  <a:schemeClr val="dk1"/>
                </a:solidFill>
              </a:rPr>
              <a:t>” on CSR matrix. Plotted explained variance versus number of components graph to figure out inflection point and to choose n_components parameter.</a:t>
            </a:r>
            <a:endParaRPr>
              <a:solidFill>
                <a:schemeClr val="dk1"/>
              </a:solidFill>
            </a:endParaRPr>
          </a:p>
          <a:p>
            <a:pPr indent="0" lvl="0" marL="0" rtl="0">
              <a:spcBef>
                <a:spcPts val="1600"/>
              </a:spcBef>
              <a:spcAft>
                <a:spcPts val="1600"/>
              </a:spcAft>
              <a:buNone/>
            </a:pPr>
            <a:r>
              <a:t/>
            </a:r>
            <a:endParaRPr>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