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83CB6F-0900-4628-BEEF-E734DC8E90F1}">
  <a:tblStyle styleId="{8F83CB6F-0900-4628-BEEF-E734DC8E90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sfgov.org/Public-Safety/-Change-Notice-Police-Department-Incidents/tmnf-yv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gis.chicagopolice.org/clearmap_crime_sums/crime_types.html#N26" TargetMode="External"/><Relationship Id="rId4" Type="http://schemas.openxmlformats.org/officeDocument/2006/relationships/hyperlink" Target="https://www.ncjrs.gov/html/nij/mapping/ch4_9.html" TargetMode="External"/><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Predicting Crime Categories For SF City and SF Districts</a:t>
            </a:r>
            <a:endParaRPr/>
          </a:p>
        </p:txBody>
      </p:sp>
      <p:sp>
        <p:nvSpPr>
          <p:cNvPr id="55" name="Shape 55"/>
          <p:cNvSpPr txBox="1"/>
          <p:nvPr>
            <p:ph idx="1" type="subTitle"/>
          </p:nvPr>
        </p:nvSpPr>
        <p:spPr>
          <a:xfrm>
            <a:off x="311700" y="2834125"/>
            <a:ext cx="8520600" cy="156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Vishweshkumar Patel - 012461371</a:t>
            </a:r>
            <a:endParaRPr/>
          </a:p>
          <a:p>
            <a:pPr indent="0" lvl="0" marL="0">
              <a:spcBef>
                <a:spcPts val="0"/>
              </a:spcBef>
              <a:spcAft>
                <a:spcPts val="0"/>
              </a:spcAft>
              <a:buNone/>
            </a:pPr>
            <a:r>
              <a:rPr lang="en"/>
              <a:t>Dennis Simon - </a:t>
            </a:r>
            <a:r>
              <a:rPr lang="en"/>
              <a:t>007742215</a:t>
            </a:r>
            <a:endParaRPr/>
          </a:p>
          <a:p>
            <a:pPr indent="0" lvl="0" marL="0">
              <a:spcBef>
                <a:spcPts val="0"/>
              </a:spcBef>
              <a:spcAft>
                <a:spcPts val="0"/>
              </a:spcAft>
              <a:buNone/>
            </a:pPr>
            <a:r>
              <a:rPr lang="en"/>
              <a:t>Varun Shah - 010823657</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Problem and Objective</a:t>
            </a:r>
            <a:endParaRPr/>
          </a:p>
        </p:txBody>
      </p:sp>
      <p:sp>
        <p:nvSpPr>
          <p:cNvPr id="61" name="Shape 61"/>
          <p:cNvSpPr txBox="1"/>
          <p:nvPr>
            <p:ph idx="1" type="body"/>
          </p:nvPr>
        </p:nvSpPr>
        <p:spPr>
          <a:xfrm>
            <a:off x="311700" y="1282875"/>
            <a:ext cx="8520600" cy="3416400"/>
          </a:xfrm>
          <a:prstGeom prst="rect">
            <a:avLst/>
          </a:prstGeom>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dk2"/>
              </a:buClr>
              <a:buSzPts val="1400"/>
              <a:buFont typeface="Arial"/>
              <a:buChar char="●"/>
            </a:pPr>
            <a:r>
              <a:rPr lang="en" sz="1400"/>
              <a:t>The project focuses to use past records of crime incidents in San Francisco to predict(classify) danger of specific type of crime occurrence at specific location of the district for certain day of week and time. </a:t>
            </a:r>
            <a:endParaRPr sz="1400"/>
          </a:p>
          <a:p>
            <a:pPr indent="-317500" lvl="0" marL="457200" marR="0" rtl="0" algn="just">
              <a:lnSpc>
                <a:spcPct val="115000"/>
              </a:lnSpc>
              <a:spcBef>
                <a:spcPts val="1000"/>
              </a:spcBef>
              <a:spcAft>
                <a:spcPts val="0"/>
              </a:spcAft>
              <a:buClr>
                <a:schemeClr val="dk2"/>
              </a:buClr>
              <a:buSzPts val="1400"/>
              <a:buFont typeface="Arial"/>
              <a:buChar char="●"/>
            </a:pPr>
            <a:r>
              <a:rPr lang="en" sz="1400"/>
              <a:t>The outcome of the project is to predict(classify) potential dangers/crimes (e.g. assault, battery, theft, drug use, etc.) for a respective district.  </a:t>
            </a:r>
            <a:endParaRPr sz="1400"/>
          </a:p>
          <a:p>
            <a:pPr indent="-317500" lvl="0" marL="457200" marR="0" rtl="0" algn="just">
              <a:lnSpc>
                <a:spcPct val="115000"/>
              </a:lnSpc>
              <a:spcBef>
                <a:spcPts val="1000"/>
              </a:spcBef>
              <a:spcAft>
                <a:spcPts val="0"/>
              </a:spcAft>
              <a:buClr>
                <a:schemeClr val="dk2"/>
              </a:buClr>
              <a:buSzPts val="1400"/>
              <a:buFont typeface="Arial"/>
              <a:buChar char="●"/>
            </a:pPr>
            <a:r>
              <a:rPr lang="en" sz="1400"/>
              <a:t>The use-case provides more insights to police departments to make certain decisions to improve public safety for a respective district. </a:t>
            </a:r>
            <a:endParaRPr sz="1400"/>
          </a:p>
          <a:p>
            <a:pPr indent="-317500" lvl="0" marL="457200" rtl="0" algn="just">
              <a:spcBef>
                <a:spcPts val="1000"/>
              </a:spcBef>
              <a:spcAft>
                <a:spcPts val="0"/>
              </a:spcAft>
              <a:buSzPts val="1400"/>
              <a:buChar char="●"/>
            </a:pPr>
            <a:r>
              <a:rPr lang="en" sz="1400"/>
              <a:t>Test three different methods for supervised classification: XGBoost, Multilayer Perceptron (Neural Network based), Ensemble</a:t>
            </a:r>
            <a:endParaRPr sz="1400"/>
          </a:p>
          <a:p>
            <a:pPr indent="-317500" lvl="0" marL="457200" rtl="0" algn="just">
              <a:spcBef>
                <a:spcPts val="1000"/>
              </a:spcBef>
              <a:spcAft>
                <a:spcPts val="0"/>
              </a:spcAft>
              <a:buSzPts val="1400"/>
              <a:buChar char="●"/>
            </a:pPr>
            <a:r>
              <a:rPr lang="en" sz="1400"/>
              <a:t>Compare global city level model with 10 district level model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sp>
        <p:nvSpPr>
          <p:cNvPr id="67" name="Shape 67"/>
          <p:cNvSpPr txBox="1"/>
          <p:nvPr>
            <p:ph idx="1" type="body"/>
          </p:nvPr>
        </p:nvSpPr>
        <p:spPr>
          <a:xfrm>
            <a:off x="53100" y="1546825"/>
            <a:ext cx="42141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Dataset from ‘DataSF’ for Police Department Incidents</a:t>
            </a:r>
            <a:endParaRPr sz="1600"/>
          </a:p>
          <a:p>
            <a:pPr indent="-317500" lvl="1" marL="914400" rtl="0">
              <a:spcBef>
                <a:spcPts val="0"/>
              </a:spcBef>
              <a:spcAft>
                <a:spcPts val="0"/>
              </a:spcAft>
              <a:buSzPts val="1400"/>
              <a:buChar char="○"/>
            </a:pPr>
            <a:r>
              <a:rPr lang="en" u="sng">
                <a:solidFill>
                  <a:schemeClr val="hlink"/>
                </a:solidFill>
                <a:hlinkClick r:id="rId3"/>
              </a:rPr>
              <a:t>https://data.sfgov.org/Public-Safety/-Change-Notice-Police-Department-Incidents/tmnf-yvry</a:t>
            </a:r>
            <a:endParaRPr/>
          </a:p>
          <a:p>
            <a:pPr indent="-317500" lvl="1" marL="914400" rtl="0">
              <a:spcBef>
                <a:spcPts val="0"/>
              </a:spcBef>
              <a:spcAft>
                <a:spcPts val="0"/>
              </a:spcAft>
              <a:buSzPts val="1400"/>
              <a:buChar char="○"/>
            </a:pPr>
            <a:r>
              <a:rPr lang="en"/>
              <a:t>2,206,399 total rows/incidents as of 5/1</a:t>
            </a:r>
            <a:endParaRPr/>
          </a:p>
          <a:p>
            <a:pPr indent="-317500" lvl="1" marL="914400" rtl="0">
              <a:spcBef>
                <a:spcPts val="0"/>
              </a:spcBef>
              <a:spcAft>
                <a:spcPts val="0"/>
              </a:spcAft>
              <a:buSzPts val="1400"/>
              <a:buChar char="○"/>
            </a:pPr>
            <a:r>
              <a:rPr lang="en"/>
              <a:t>13 features</a:t>
            </a:r>
            <a:endParaRPr/>
          </a:p>
          <a:p>
            <a:pPr indent="0" lvl="0" marL="0" marR="0" rtl="0" algn="l">
              <a:lnSpc>
                <a:spcPct val="115000"/>
              </a:lnSpc>
              <a:spcBef>
                <a:spcPts val="1600"/>
              </a:spcBef>
              <a:spcAft>
                <a:spcPts val="1600"/>
              </a:spcAft>
              <a:buNone/>
            </a:pPr>
            <a:r>
              <a:t/>
            </a:r>
            <a:endParaRPr/>
          </a:p>
        </p:txBody>
      </p:sp>
      <p:graphicFrame>
        <p:nvGraphicFramePr>
          <p:cNvPr id="68" name="Shape 68"/>
          <p:cNvGraphicFramePr/>
          <p:nvPr/>
        </p:nvGraphicFramePr>
        <p:xfrm>
          <a:off x="4267200" y="304800"/>
          <a:ext cx="3000000" cy="3000000"/>
        </p:xfrm>
        <a:graphic>
          <a:graphicData uri="http://schemas.openxmlformats.org/drawingml/2006/table">
            <a:tbl>
              <a:tblPr>
                <a:noFill/>
                <a:tableStyleId>{8F83CB6F-0900-4628-BEEF-E734DC8E90F1}</a:tableStyleId>
              </a:tblPr>
              <a:tblGrid>
                <a:gridCol w="844900"/>
                <a:gridCol w="646700"/>
                <a:gridCol w="3264850"/>
              </a:tblGrid>
              <a:tr h="323850">
                <a:tc>
                  <a:txBody>
                    <a:bodyPr>
                      <a:noAutofit/>
                    </a:bodyPr>
                    <a:lstStyle/>
                    <a:p>
                      <a:pPr indent="0" lvl="0" marL="0" rtl="0">
                        <a:lnSpc>
                          <a:spcPct val="115000"/>
                        </a:lnSpc>
                        <a:spcBef>
                          <a:spcPts val="0"/>
                        </a:spcBef>
                        <a:spcAft>
                          <a:spcPts val="0"/>
                        </a:spcAft>
                        <a:buNone/>
                      </a:pPr>
                      <a:r>
                        <a:rPr b="1" lang="en" sz="1000">
                          <a:latin typeface="Times New Roman"/>
                          <a:ea typeface="Times New Roman"/>
                          <a:cs typeface="Times New Roman"/>
                          <a:sym typeface="Times New Roman"/>
                        </a:rPr>
                        <a:t>Attribute</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000">
                          <a:latin typeface="Times New Roman"/>
                          <a:ea typeface="Times New Roman"/>
                          <a:cs typeface="Times New Roman"/>
                          <a:sym typeface="Times New Roman"/>
                        </a:rPr>
                        <a:t>Type</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000">
                          <a:latin typeface="Times New Roman"/>
                          <a:ea typeface="Times New Roman"/>
                          <a:cs typeface="Times New Roman"/>
                          <a:sym typeface="Times New Roman"/>
                        </a:rPr>
                        <a:t>Attribute Description</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IncidntNum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Number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Incident number reported for a crime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Category</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Category of a crime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Descript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A brief description of crime incident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DayOfWeek</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Day, when crime happened</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Date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Date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Date, when crime happened</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Time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Time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Time, in between “00:00” to “23:59”</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PdDistrict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Police Department District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Resolution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Police action(s) for respective crime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Address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Apt and Street address where crime happened</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X</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Number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Longitude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Y</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Number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Latitude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Location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Location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Location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Pdid</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Number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latin typeface="Times New Roman"/>
                          <a:ea typeface="Times New Roman"/>
                          <a:cs typeface="Times New Roman"/>
                          <a:sym typeface="Times New Roman"/>
                        </a:rPr>
                        <a:t>Unique Identifier for use in update and insert operations</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MLP Classifier </a:t>
            </a:r>
            <a:r>
              <a:rPr lang="en"/>
              <a:t>Methodology/Architecture</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Architecture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Two approaches:</a:t>
            </a:r>
            <a:endParaRPr/>
          </a:p>
          <a:p>
            <a:pPr indent="-317500" lvl="1" marL="914400" rtl="0">
              <a:spcBef>
                <a:spcPts val="0"/>
              </a:spcBef>
              <a:spcAft>
                <a:spcPts val="0"/>
              </a:spcAft>
              <a:buSzPts val="1400"/>
              <a:buChar char="○"/>
            </a:pPr>
            <a:r>
              <a:rPr lang="en"/>
              <a:t>Approach 1 - Without considering domain knowledge ~20% accuracy</a:t>
            </a:r>
            <a:endParaRPr/>
          </a:p>
          <a:p>
            <a:pPr indent="-317500" lvl="1" marL="914400" rtl="0">
              <a:spcBef>
                <a:spcPts val="0"/>
              </a:spcBef>
              <a:spcAft>
                <a:spcPts val="0"/>
              </a:spcAft>
              <a:buSzPts val="1400"/>
              <a:buChar char="○"/>
            </a:pPr>
            <a:r>
              <a:rPr lang="en"/>
              <a:t>Approach 2 - Considering external domain knowledge to </a:t>
            </a:r>
            <a:r>
              <a:rPr lang="en" u="sng">
                <a:solidFill>
                  <a:schemeClr val="hlink"/>
                </a:solidFill>
                <a:hlinkClick r:id="rId3"/>
              </a:rPr>
              <a:t>generalize categories</a:t>
            </a:r>
            <a:r>
              <a:rPr lang="en"/>
              <a:t> (Index-More Serious, Non Index- Less Serious) and perform </a:t>
            </a:r>
            <a:r>
              <a:rPr lang="en" u="sng">
                <a:solidFill>
                  <a:schemeClr val="hlink"/>
                </a:solidFill>
                <a:hlinkClick r:id="rId4"/>
              </a:rPr>
              <a:t>hotspot analysis</a:t>
            </a:r>
            <a:r>
              <a:rPr lang="en"/>
              <a:t> ~68% accuracy with focused crime locations, more efficient to optimize resource allocation</a:t>
            </a:r>
            <a:endParaRPr/>
          </a:p>
          <a:p>
            <a:pPr indent="0" lvl="0" marL="0" rtl="0">
              <a:spcBef>
                <a:spcPts val="1600"/>
              </a:spcBef>
              <a:spcAft>
                <a:spcPts val="1600"/>
              </a:spcAft>
              <a:buNone/>
            </a:pPr>
            <a:r>
              <a:t/>
            </a:r>
            <a:endParaRPr/>
          </a:p>
        </p:txBody>
      </p:sp>
      <p:pic>
        <p:nvPicPr>
          <p:cNvPr id="75" name="Shape 75"/>
          <p:cNvPicPr preferRelativeResize="0"/>
          <p:nvPr/>
        </p:nvPicPr>
        <p:blipFill>
          <a:blip r:embed="rId5">
            <a:alphaModFix/>
          </a:blip>
          <a:stretch>
            <a:fillRect/>
          </a:stretch>
        </p:blipFill>
        <p:spPr>
          <a:xfrm>
            <a:off x="0" y="1601901"/>
            <a:ext cx="9143999" cy="212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Multilayer Perceptron Classifier Results</a:t>
            </a:r>
            <a:endParaRPr/>
          </a:p>
          <a:p>
            <a:pPr indent="0" lvl="0" marL="0">
              <a:spcBef>
                <a:spcPts val="0"/>
              </a:spcBef>
              <a:spcAft>
                <a:spcPts val="0"/>
              </a:spcAft>
              <a:buNone/>
            </a:pPr>
            <a:r>
              <a:t/>
            </a:r>
            <a:endParaRPr/>
          </a:p>
        </p:txBody>
      </p:sp>
      <p:sp>
        <p:nvSpPr>
          <p:cNvPr id="81" name="Shape 81"/>
          <p:cNvSpPr txBox="1"/>
          <p:nvPr>
            <p:ph idx="1" type="body"/>
          </p:nvPr>
        </p:nvSpPr>
        <p:spPr>
          <a:xfrm>
            <a:off x="164575" y="1184300"/>
            <a:ext cx="4300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Improved </a:t>
            </a:r>
            <a:r>
              <a:rPr lang="en">
                <a:solidFill>
                  <a:schemeClr val="dk1"/>
                </a:solidFill>
              </a:rPr>
              <a:t>performance using domain knowledge</a:t>
            </a:r>
            <a:endParaRPr>
              <a:solidFill>
                <a:schemeClr val="dk1"/>
              </a:solidFill>
            </a:endParaRPr>
          </a:p>
          <a:p>
            <a:pPr indent="0" lvl="0" marL="0" rtl="0">
              <a:spcBef>
                <a:spcPts val="0"/>
              </a:spcBef>
              <a:spcAft>
                <a:spcPts val="0"/>
              </a:spcAft>
              <a:buNone/>
            </a:pPr>
            <a:r>
              <a:rPr lang="en">
                <a:solidFill>
                  <a:schemeClr val="dk1"/>
                </a:solidFill>
              </a:rPr>
              <a: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Models ‘Simple MLP’, ‘MLP with K fold’ and ‘MLP with K fold and TruncatedSVD’ exhibits nearly similar behaviour.</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No major difference among City level model(last bar) and district level models.</a:t>
            </a:r>
            <a:endParaRPr>
              <a:solidFill>
                <a:schemeClr val="dk1"/>
              </a:solidFill>
            </a:endParaRPr>
          </a:p>
          <a:p>
            <a:pPr indent="0" lvl="0" marL="0">
              <a:spcBef>
                <a:spcPts val="0"/>
              </a:spcBef>
              <a:spcAft>
                <a:spcPts val="1600"/>
              </a:spcAft>
              <a:buNone/>
            </a:pPr>
            <a:r>
              <a:t/>
            </a:r>
            <a:endParaRPr/>
          </a:p>
        </p:txBody>
      </p:sp>
      <p:pic>
        <p:nvPicPr>
          <p:cNvPr id="82" name="Shape 82"/>
          <p:cNvPicPr preferRelativeResize="0"/>
          <p:nvPr/>
        </p:nvPicPr>
        <p:blipFill>
          <a:blip r:embed="rId3">
            <a:alphaModFix/>
          </a:blip>
          <a:stretch>
            <a:fillRect/>
          </a:stretch>
        </p:blipFill>
        <p:spPr>
          <a:xfrm>
            <a:off x="4464775" y="2881300"/>
            <a:ext cx="4367524" cy="2175426"/>
          </a:xfrm>
          <a:prstGeom prst="rect">
            <a:avLst/>
          </a:prstGeom>
          <a:noFill/>
          <a:ln>
            <a:noFill/>
          </a:ln>
        </p:spPr>
      </p:pic>
      <p:pic>
        <p:nvPicPr>
          <p:cNvPr id="83" name="Shape 83"/>
          <p:cNvPicPr preferRelativeResize="0"/>
          <p:nvPr/>
        </p:nvPicPr>
        <p:blipFill>
          <a:blip r:embed="rId4">
            <a:alphaModFix/>
          </a:blip>
          <a:stretch>
            <a:fillRect/>
          </a:stretch>
        </p:blipFill>
        <p:spPr>
          <a:xfrm>
            <a:off x="4464775" y="1092563"/>
            <a:ext cx="4300050" cy="171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162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XGB Methodology/Architecture</a:t>
            </a:r>
            <a:endParaRPr/>
          </a:p>
        </p:txBody>
      </p:sp>
      <p:sp>
        <p:nvSpPr>
          <p:cNvPr id="89" name="Shape 89"/>
          <p:cNvSpPr txBox="1"/>
          <p:nvPr>
            <p:ph idx="1" type="body"/>
          </p:nvPr>
        </p:nvSpPr>
        <p:spPr>
          <a:xfrm>
            <a:off x="311700" y="1152475"/>
            <a:ext cx="8520600" cy="1933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3 modelling methods:</a:t>
            </a:r>
            <a:endParaRPr/>
          </a:p>
          <a:p>
            <a:pPr indent="-317500" lvl="1" marL="914400" rtl="0">
              <a:spcBef>
                <a:spcPts val="0"/>
              </a:spcBef>
              <a:spcAft>
                <a:spcPts val="0"/>
              </a:spcAft>
              <a:buSzPts val="1400"/>
              <a:buChar char="○"/>
            </a:pPr>
            <a:r>
              <a:rPr lang="en"/>
              <a:t>XGB on One Hot Encoded features (sparse binary columns)</a:t>
            </a:r>
            <a:endParaRPr/>
          </a:p>
          <a:p>
            <a:pPr indent="-317500" lvl="1" marL="914400" rtl="0">
              <a:spcBef>
                <a:spcPts val="0"/>
              </a:spcBef>
              <a:spcAft>
                <a:spcPts val="0"/>
              </a:spcAft>
              <a:buSzPts val="1400"/>
              <a:buChar char="○"/>
            </a:pPr>
            <a:r>
              <a:rPr lang="en"/>
              <a:t>XGB on Label Encoded features (singular ordinal column)</a:t>
            </a:r>
            <a:endParaRPr/>
          </a:p>
          <a:p>
            <a:pPr indent="-317500" lvl="1" marL="914400" rtl="0">
              <a:spcBef>
                <a:spcPts val="0"/>
              </a:spcBef>
              <a:spcAft>
                <a:spcPts val="0"/>
              </a:spcAft>
              <a:buSzPts val="1400"/>
              <a:buChar char="○"/>
            </a:pPr>
            <a:r>
              <a:rPr lang="en"/>
              <a:t>XGB w/ Truncated SVD dimension reduction on One Hot Encoded features</a:t>
            </a:r>
            <a:endParaRPr/>
          </a:p>
          <a:p>
            <a:pPr indent="-342900" lvl="0" marL="457200" rtl="0">
              <a:spcBef>
                <a:spcPts val="0"/>
              </a:spcBef>
              <a:spcAft>
                <a:spcPts val="0"/>
              </a:spcAft>
              <a:buSzPts val="1800"/>
              <a:buChar char="●"/>
            </a:pPr>
            <a:r>
              <a:rPr lang="en"/>
              <a:t>Tune hyperparameters using RandomizedSearchCV and StratifiedKFold</a:t>
            </a:r>
            <a:endParaRPr/>
          </a:p>
        </p:txBody>
      </p:sp>
      <p:pic>
        <p:nvPicPr>
          <p:cNvPr id="90" name="Shape 90"/>
          <p:cNvPicPr preferRelativeResize="0"/>
          <p:nvPr/>
        </p:nvPicPr>
        <p:blipFill>
          <a:blip r:embed="rId3">
            <a:alphaModFix/>
          </a:blip>
          <a:stretch>
            <a:fillRect/>
          </a:stretch>
        </p:blipFill>
        <p:spPr>
          <a:xfrm>
            <a:off x="840663" y="2689525"/>
            <a:ext cx="7462675" cy="216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Extreme Gradient Boosting (XGB) Results</a:t>
            </a:r>
            <a:endParaRPr/>
          </a:p>
        </p:txBody>
      </p:sp>
      <p:pic>
        <p:nvPicPr>
          <p:cNvPr id="96" name="Shape 96"/>
          <p:cNvPicPr preferRelativeResize="0"/>
          <p:nvPr/>
        </p:nvPicPr>
        <p:blipFill>
          <a:blip r:embed="rId3">
            <a:alphaModFix/>
          </a:blip>
          <a:stretch>
            <a:fillRect/>
          </a:stretch>
        </p:blipFill>
        <p:spPr>
          <a:xfrm>
            <a:off x="5550600" y="2820250"/>
            <a:ext cx="3281700" cy="2257575"/>
          </a:xfrm>
          <a:prstGeom prst="rect">
            <a:avLst/>
          </a:prstGeom>
          <a:noFill/>
          <a:ln>
            <a:noFill/>
          </a:ln>
        </p:spPr>
      </p:pic>
      <p:pic>
        <p:nvPicPr>
          <p:cNvPr id="97" name="Shape 97"/>
          <p:cNvPicPr preferRelativeResize="0"/>
          <p:nvPr/>
        </p:nvPicPr>
        <p:blipFill>
          <a:blip r:embed="rId4">
            <a:alphaModFix/>
          </a:blip>
          <a:stretch>
            <a:fillRect/>
          </a:stretch>
        </p:blipFill>
        <p:spPr>
          <a:xfrm>
            <a:off x="5509125" y="893850"/>
            <a:ext cx="3323175" cy="1926400"/>
          </a:xfrm>
          <a:prstGeom prst="rect">
            <a:avLst/>
          </a:prstGeom>
          <a:noFill/>
          <a:ln>
            <a:noFill/>
          </a:ln>
        </p:spPr>
      </p:pic>
      <p:sp>
        <p:nvSpPr>
          <p:cNvPr id="98" name="Shape 98"/>
          <p:cNvSpPr txBox="1"/>
          <p:nvPr/>
        </p:nvSpPr>
        <p:spPr>
          <a:xfrm>
            <a:off x="446325" y="1532625"/>
            <a:ext cx="5062800" cy="28788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t>3 Methods had extremely similar f1 scores </a:t>
            </a:r>
            <a:endParaRPr sz="1800"/>
          </a:p>
          <a:p>
            <a:pPr indent="-317500" lvl="1" marL="914400" rtl="0">
              <a:lnSpc>
                <a:spcPct val="115000"/>
              </a:lnSpc>
              <a:spcBef>
                <a:spcPts val="0"/>
              </a:spcBef>
              <a:spcAft>
                <a:spcPts val="0"/>
              </a:spcAft>
              <a:buSzPts val="1400"/>
              <a:buChar char="○"/>
            </a:pPr>
            <a:r>
              <a:rPr lang="en"/>
              <a:t>XGB on one-hot-encoded marginally faster</a:t>
            </a:r>
            <a:endParaRPr/>
          </a:p>
          <a:p>
            <a:pPr indent="-317500" lvl="2" marL="1371600" rtl="0">
              <a:lnSpc>
                <a:spcPct val="115000"/>
              </a:lnSpc>
              <a:spcBef>
                <a:spcPts val="0"/>
              </a:spcBef>
              <a:spcAft>
                <a:spcPts val="0"/>
              </a:spcAft>
              <a:buSzPts val="1400"/>
              <a:buChar char="■"/>
            </a:pPr>
            <a:r>
              <a:rPr lang="en"/>
              <a:t>Applied to all districts and whole city</a:t>
            </a:r>
            <a:endParaRPr/>
          </a:p>
          <a:p>
            <a:pPr indent="-342900" lvl="0" marL="457200" rtl="0">
              <a:lnSpc>
                <a:spcPct val="115000"/>
              </a:lnSpc>
              <a:spcBef>
                <a:spcPts val="0"/>
              </a:spcBef>
              <a:spcAft>
                <a:spcPts val="0"/>
              </a:spcAft>
              <a:buSzPts val="1800"/>
              <a:buChar char="●"/>
            </a:pPr>
            <a:r>
              <a:rPr lang="en" sz="1800"/>
              <a:t>F1 scores similar throughout different districts/city</a:t>
            </a:r>
            <a:endParaRPr sz="1800"/>
          </a:p>
          <a:p>
            <a:pPr indent="-342900" lvl="0" marL="457200">
              <a:lnSpc>
                <a:spcPct val="115000"/>
              </a:lnSpc>
              <a:spcBef>
                <a:spcPts val="0"/>
              </a:spcBef>
              <a:spcAft>
                <a:spcPts val="0"/>
              </a:spcAft>
              <a:buSzPts val="1800"/>
              <a:buChar char="●"/>
            </a:pPr>
            <a:r>
              <a:rPr lang="en" sz="1800"/>
              <a:t>Low scoring/results, attributed to lack of relevant/important features to properly categorize into 39 different label possibilities.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Ensemble</a:t>
            </a:r>
            <a:endParaRPr/>
          </a:p>
        </p:txBody>
      </p:sp>
      <p:sp>
        <p:nvSpPr>
          <p:cNvPr id="104" name="Shape 104"/>
          <p:cNvSpPr txBox="1"/>
          <p:nvPr>
            <p:ph idx="1" type="body"/>
          </p:nvPr>
        </p:nvSpPr>
        <p:spPr>
          <a:xfrm>
            <a:off x="311700" y="1152475"/>
            <a:ext cx="8520600" cy="185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Ensembling of following Classification Models:</a:t>
            </a:r>
            <a:endParaRPr/>
          </a:p>
          <a:p>
            <a:pPr indent="-342900" lvl="0" marL="457200" rtl="0">
              <a:spcBef>
                <a:spcPts val="1600"/>
              </a:spcBef>
              <a:spcAft>
                <a:spcPts val="0"/>
              </a:spcAft>
              <a:buSzPts val="1800"/>
              <a:buChar char="●"/>
            </a:pPr>
            <a:r>
              <a:rPr lang="en"/>
              <a:t>K Nearest Neighbor</a:t>
            </a:r>
            <a:endParaRPr/>
          </a:p>
          <a:p>
            <a:pPr indent="-342900" lvl="0" marL="457200" rtl="0">
              <a:spcBef>
                <a:spcPts val="0"/>
              </a:spcBef>
              <a:spcAft>
                <a:spcPts val="0"/>
              </a:spcAft>
              <a:buSzPts val="1800"/>
              <a:buChar char="●"/>
            </a:pPr>
            <a:r>
              <a:rPr lang="en"/>
              <a:t>Decision Tree</a:t>
            </a:r>
            <a:endParaRPr/>
          </a:p>
          <a:p>
            <a:pPr indent="-342900" lvl="0" marL="457200">
              <a:spcBef>
                <a:spcPts val="0"/>
              </a:spcBef>
              <a:spcAft>
                <a:spcPts val="0"/>
              </a:spcAft>
              <a:buSzPts val="1800"/>
              <a:buChar char="●"/>
            </a:pPr>
            <a:r>
              <a:rPr lang="en"/>
              <a:t>Random Forest</a:t>
            </a:r>
            <a:endParaRPr/>
          </a:p>
        </p:txBody>
      </p:sp>
      <p:pic>
        <p:nvPicPr>
          <p:cNvPr id="105" name="Shape 105"/>
          <p:cNvPicPr preferRelativeResize="0"/>
          <p:nvPr/>
        </p:nvPicPr>
        <p:blipFill>
          <a:blip r:embed="rId3">
            <a:alphaModFix/>
          </a:blip>
          <a:stretch>
            <a:fillRect/>
          </a:stretch>
        </p:blipFill>
        <p:spPr>
          <a:xfrm>
            <a:off x="891100" y="2650700"/>
            <a:ext cx="7636275" cy="232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Ensemble</a:t>
            </a:r>
            <a:endParaRPr/>
          </a:p>
        </p:txBody>
      </p:sp>
      <p:sp>
        <p:nvSpPr>
          <p:cNvPr id="111" name="Shape 111"/>
          <p:cNvSpPr txBox="1"/>
          <p:nvPr>
            <p:ph idx="1" type="body"/>
          </p:nvPr>
        </p:nvSpPr>
        <p:spPr>
          <a:xfrm>
            <a:off x="311700" y="1152475"/>
            <a:ext cx="48933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 3 algorithms provides almost equivalent F1 Score</a:t>
            </a:r>
            <a:endParaRPr/>
          </a:p>
          <a:p>
            <a:pPr indent="-342900" lvl="0" marL="457200" rtl="0">
              <a:spcBef>
                <a:spcPts val="0"/>
              </a:spcBef>
              <a:spcAft>
                <a:spcPts val="0"/>
              </a:spcAft>
              <a:buSzPts val="1800"/>
              <a:buChar char="●"/>
            </a:pPr>
            <a:r>
              <a:rPr lang="en"/>
              <a:t>Improvement in performance by further categorizing 39 type of crimes into Index (Severe) and Non-Index Crime (Less Severe)</a:t>
            </a:r>
            <a:endParaRPr/>
          </a:p>
          <a:p>
            <a:pPr indent="-342900" lvl="0" marL="457200">
              <a:spcBef>
                <a:spcPts val="0"/>
              </a:spcBef>
              <a:spcAft>
                <a:spcPts val="0"/>
              </a:spcAft>
              <a:buSzPts val="1800"/>
              <a:buChar char="●"/>
            </a:pPr>
            <a:r>
              <a:rPr lang="en"/>
              <a:t>Ensembling algorithms provides nearly better accuracy</a:t>
            </a:r>
            <a:endParaRPr/>
          </a:p>
        </p:txBody>
      </p:sp>
      <p:pic>
        <p:nvPicPr>
          <p:cNvPr id="112" name="Shape 112"/>
          <p:cNvPicPr preferRelativeResize="0"/>
          <p:nvPr/>
        </p:nvPicPr>
        <p:blipFill>
          <a:blip r:embed="rId3">
            <a:alphaModFix/>
          </a:blip>
          <a:stretch>
            <a:fillRect/>
          </a:stretch>
        </p:blipFill>
        <p:spPr>
          <a:xfrm>
            <a:off x="5318025" y="157925"/>
            <a:ext cx="3671825" cy="2413825"/>
          </a:xfrm>
          <a:prstGeom prst="rect">
            <a:avLst/>
          </a:prstGeom>
          <a:noFill/>
          <a:ln>
            <a:noFill/>
          </a:ln>
        </p:spPr>
      </p:pic>
      <p:pic>
        <p:nvPicPr>
          <p:cNvPr id="113" name="Shape 113"/>
          <p:cNvPicPr preferRelativeResize="0"/>
          <p:nvPr/>
        </p:nvPicPr>
        <p:blipFill>
          <a:blip r:embed="rId4">
            <a:alphaModFix/>
          </a:blip>
          <a:stretch>
            <a:fillRect/>
          </a:stretch>
        </p:blipFill>
        <p:spPr>
          <a:xfrm>
            <a:off x="5472350" y="2777475"/>
            <a:ext cx="3519249" cy="202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