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1003650" y="203349"/>
            <a:ext cx="7136700" cy="21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Determining Threshold in an Active Learning setting for Disambiguation</a:t>
            </a:r>
            <a:endParaRPr sz="4000"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1751850" y="2649150"/>
            <a:ext cx="5640300" cy="23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Group R1</a:t>
            </a:r>
            <a:endParaRPr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Mustafa Bandukwala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Sujana Jonnagadla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Umang Kakaiya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Vishweshkumar Patel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3.googleusercontent.com/_2o6cDyCYOBOuQoRF275O2MkIulQ1i1qprJMymjYMzVHzf7nxRMbSq9GLUKZsZaz6Lf-VX7fMVsC2j6kQeLzEOFblXbyt5hlU1t7_DGXGKxDaC5CwppnjTkMba6vd9UsavDLo7y5iJ8">
            <a:extLst>
              <a:ext uri="{FF2B5EF4-FFF2-40B4-BE49-F238E27FC236}">
                <a16:creationId xmlns:a16="http://schemas.microsoft.com/office/drawing/2014/main" id="{F96303D8-C497-476D-A111-FAA27C93B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353" y="1114757"/>
            <a:ext cx="5914360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D7A99FB-9A35-421A-96C6-1DD18E2F8A72}"/>
              </a:ext>
            </a:extLst>
          </p:cNvPr>
          <p:cNvSpPr/>
          <p:nvPr/>
        </p:nvSpPr>
        <p:spPr>
          <a:xfrm>
            <a:off x="2332444" y="303706"/>
            <a:ext cx="44791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/>
              <a:t>What is Active Learning?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836410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Problem Statement</a:t>
            </a:r>
            <a:endParaRPr b="1" dirty="0"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just" rtl="0">
              <a:spcBef>
                <a:spcPts val="250"/>
              </a:spcBef>
              <a:spcAft>
                <a:spcPts val="250"/>
              </a:spcAft>
              <a:buSzPts val="2000"/>
              <a:buChar char="●"/>
            </a:pPr>
            <a:r>
              <a:rPr lang="en" sz="2000" dirty="0"/>
              <a:t>In an active learning setting, the oracle or domain expert is presented with candidate data points for disambiguation.</a:t>
            </a:r>
            <a:endParaRPr sz="2000" dirty="0"/>
          </a:p>
          <a:p>
            <a:pPr marL="457200" lvl="0" indent="-355600" algn="just" rtl="0">
              <a:spcBef>
                <a:spcPts val="250"/>
              </a:spcBef>
              <a:spcAft>
                <a:spcPts val="250"/>
              </a:spcAft>
              <a:buSzPts val="2000"/>
              <a:buChar char="●"/>
            </a:pPr>
            <a:r>
              <a:rPr lang="en" sz="2000" dirty="0"/>
              <a:t>The quality of label deteriorates when the annotator's efficiency reduces. </a:t>
            </a:r>
            <a:endParaRPr sz="2000" dirty="0"/>
          </a:p>
          <a:p>
            <a:pPr marL="457200" lvl="0" indent="-355600" algn="just" rtl="0">
              <a:spcBef>
                <a:spcPts val="250"/>
              </a:spcBef>
              <a:spcAft>
                <a:spcPts val="250"/>
              </a:spcAft>
              <a:buSzPts val="2000"/>
              <a:buChar char="●"/>
            </a:pPr>
            <a:r>
              <a:rPr lang="en" sz="2000" dirty="0"/>
              <a:t>To combat this problem, we determine the threshold to select the candidate points, </a:t>
            </a:r>
            <a:r>
              <a:rPr lang="en-IN" sz="2000" dirty="0"/>
              <a:t>and update the threshold in each iteration</a:t>
            </a:r>
            <a:r>
              <a:rPr lang="en" sz="2000" dirty="0"/>
              <a:t>. </a:t>
            </a:r>
            <a:endParaRPr sz="2000" dirty="0"/>
          </a:p>
          <a:p>
            <a:pPr marL="457200" lvl="0" indent="-355600" algn="just" rtl="0">
              <a:spcBef>
                <a:spcPts val="250"/>
              </a:spcBef>
              <a:spcAft>
                <a:spcPts val="250"/>
              </a:spcAft>
              <a:buSzPts val="2000"/>
              <a:buChar char="●"/>
            </a:pPr>
            <a:r>
              <a:rPr lang="en" sz="2000" dirty="0"/>
              <a:t>We propose efficient method for determining the threshold </a:t>
            </a:r>
            <a:r>
              <a:rPr lang="en-IN" sz="2000" dirty="0"/>
              <a:t>in each iteration</a:t>
            </a:r>
            <a:r>
              <a:rPr lang="en" sz="2000" dirty="0"/>
              <a:t> for selecting the best candidates.</a:t>
            </a:r>
            <a:endParaRPr sz="2000"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Data Ingestion</a:t>
            </a:r>
            <a:endParaRPr b="1"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783503"/>
            <a:ext cx="8520600" cy="1876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Used 10K report of fortune companies - Apple, Dell, Alphabet, Samsung, etc for binary text classification (either ‘Business’ or ‘Risk Factor’) labeling.</a:t>
            </a:r>
            <a:endParaRPr sz="2000" dirty="0"/>
          </a:p>
          <a:p>
            <a:pPr marL="457200" lvl="0" indent="-35560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Collected contents in two text files - ‘Business.txt’ &amp; ‘Risk_Factor.txt’.</a:t>
            </a:r>
            <a:br>
              <a:rPr lang="en" sz="2000" dirty="0"/>
            </a:br>
            <a:endParaRPr sz="2000" dirty="0"/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051" y="2422895"/>
            <a:ext cx="8679898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11700" y="24655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Pre-Processing</a:t>
            </a:r>
            <a:endParaRPr b="1" dirty="0"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311700" y="1187917"/>
            <a:ext cx="8520600" cy="22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Load Business and Risk Factors - </a:t>
            </a:r>
            <a:r>
              <a:rPr lang="en-IN" dirty="0"/>
              <a:t>Sentences</a:t>
            </a:r>
            <a:r>
              <a:rPr lang="en" dirty="0"/>
              <a:t> data from </a:t>
            </a:r>
            <a:r>
              <a:rPr lang="en-IN" dirty="0"/>
              <a:t>text</a:t>
            </a:r>
            <a:r>
              <a:rPr lang="en" dirty="0"/>
              <a:t> files</a:t>
            </a:r>
            <a:r>
              <a:rPr lang="en-IN" dirty="0"/>
              <a:t>.</a:t>
            </a:r>
            <a:endParaRPr dirty="0"/>
          </a:p>
          <a:p>
            <a:pPr lvl="0">
              <a:lnSpc>
                <a:spcPct val="150000"/>
              </a:lnSpc>
            </a:pPr>
            <a:r>
              <a:rPr lang="en-IN" dirty="0"/>
              <a:t>C</a:t>
            </a:r>
            <a:r>
              <a:rPr lang="en" dirty="0"/>
              <a:t>lean sentences using regular expressions and </a:t>
            </a:r>
            <a:r>
              <a:rPr lang="en-IN" dirty="0"/>
              <a:t>t</a:t>
            </a:r>
            <a:r>
              <a:rPr lang="en" dirty="0"/>
              <a:t>okenize </a:t>
            </a:r>
            <a:r>
              <a:rPr lang="en-IN" dirty="0"/>
              <a:t>them</a:t>
            </a:r>
            <a:r>
              <a:rPr lang="en" dirty="0"/>
              <a:t>.</a:t>
            </a:r>
            <a:endParaRPr dirty="0"/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Pad all sentences to the same length. The length is defined by the longest sentence. (Used ‘&lt;PAD/&gt;’)</a:t>
            </a:r>
            <a:endParaRPr dirty="0"/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Build a vocabulary mapping from word to index based on the sentences. </a:t>
            </a:r>
            <a:endParaRPr dirty="0"/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Maps sentences and labels to vectors based on a vocabulary.</a:t>
            </a:r>
            <a:endParaRPr dirty="0"/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Perform same preprocessing on test data as well using same vocabulary.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Approach </a:t>
            </a:r>
            <a:endParaRPr b="1"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311700" y="840400"/>
            <a:ext cx="8520600" cy="41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Build word2vec model using preprocessed sentence vectors and vocabulary.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Generate Word embeddings </a:t>
            </a:r>
            <a:r>
              <a:rPr lang="en-IN" dirty="0"/>
              <a:t>to provide them as input to CNN</a:t>
            </a:r>
            <a:r>
              <a:rPr lang="en" dirty="0"/>
              <a:t>.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Build model using Convolutional Neural Network using conv1D and Lenet architecture. Monitor training accuracy and validation accuracy. </a:t>
            </a:r>
            <a:endParaRPr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Following is same for conv1D and Lenet architecture:</a:t>
            </a:r>
            <a:endParaRPr dirty="0"/>
          </a:p>
          <a:p>
            <a:pPr marL="114300" lvl="0" indent="0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4.  Predict confidence for test sentences using trained model.</a:t>
            </a:r>
            <a:endParaRPr dirty="0"/>
          </a:p>
          <a:p>
            <a:pPr marL="114300" lvl="0" indent="0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5.  Define threshold strategy and based on that update the training data by appending above threshold sentences and build model again.</a:t>
            </a:r>
            <a:endParaRPr dirty="0"/>
          </a:p>
          <a:p>
            <a:pPr marL="114300" lvl="0" indent="0">
              <a:buNone/>
            </a:pPr>
            <a:r>
              <a:rPr lang="en" dirty="0"/>
              <a:t>6.  Provide only ambiguous (below threshold) test sentences to annotator and update the training data by appending those ambiguous sentences </a:t>
            </a:r>
            <a:r>
              <a:rPr lang="en-IN" dirty="0"/>
              <a:t>after annotator</a:t>
            </a:r>
            <a:r>
              <a:rPr lang="en" dirty="0"/>
              <a:t> label</a:t>
            </a:r>
            <a:r>
              <a:rPr lang="en-IN" dirty="0"/>
              <a:t>s it</a:t>
            </a:r>
            <a:r>
              <a:rPr lang="en" dirty="0"/>
              <a:t> and build model again. </a:t>
            </a:r>
            <a:endParaRPr dirty="0"/>
          </a:p>
          <a:p>
            <a:pPr marL="114300" lvl="0" indent="0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7.  Check for accuracy for different threshold measures.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179050" y="2006300"/>
            <a:ext cx="2302500" cy="4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LeNet</a:t>
            </a:r>
            <a:endParaRPr b="1"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Architecture</a:t>
            </a:r>
            <a:endParaRPr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3550" y="156775"/>
            <a:ext cx="6540449" cy="498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Results and Conclusion</a:t>
            </a:r>
            <a:endParaRPr b="1"/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865325"/>
            <a:ext cx="8679899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365</Words>
  <Application>Microsoft Office PowerPoint</Application>
  <PresentationFormat>On-screen Show (16:9)</PresentationFormat>
  <Paragraphs>34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Simple Light</vt:lpstr>
      <vt:lpstr>Determining Threshold in an Active Learning setting for Disambiguation</vt:lpstr>
      <vt:lpstr>PowerPoint Presentation</vt:lpstr>
      <vt:lpstr>Problem Statement</vt:lpstr>
      <vt:lpstr>Data Ingestion</vt:lpstr>
      <vt:lpstr>Pre-Processing</vt:lpstr>
      <vt:lpstr>Approach </vt:lpstr>
      <vt:lpstr>LeNet Architecture </vt:lpstr>
      <vt:lpstr>Results and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Determining Threshold in an Active Learning setting for Disambiguation</dc:title>
  <dc:creator>Vishweshkumar Patel</dc:creator>
  <cp:lastModifiedBy>Vishweshkumar Patel</cp:lastModifiedBy>
  <cp:revision>19</cp:revision>
  <dcterms:modified xsi:type="dcterms:W3CDTF">2018-05-15T03:07:10Z</dcterms:modified>
</cp:coreProperties>
</file>