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313850"/>
  <p:embeddedFontLs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2C0A07-8103-482F-9F42-7130B5389850}">
  <a:tblStyle styleId="{AE2C0A07-8103-482F-9F42-7130B53898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Caveat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Cave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:notes"/>
          <p:cNvSpPr txBox="1"/>
          <p:nvPr>
            <p:ph idx="11" type="ftr"/>
          </p:nvPr>
        </p:nvSpPr>
        <p:spPr>
          <a:xfrm>
            <a:off x="0" y="8846554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3" type="hdr"/>
          </p:nvPr>
        </p:nvSpPr>
        <p:spPr>
          <a:xfrm>
            <a:off x="0" y="0"/>
            <a:ext cx="2971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32 P100 GPUs</a:t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7774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1749028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20688" y="64151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575050" y="920884"/>
            <a:ext cx="5111750" cy="40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20688" y="1601629"/>
            <a:ext cx="3008313" cy="31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792288" y="3829050"/>
            <a:ext cx="5486400" cy="425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792288" y="4254817"/>
            <a:ext cx="5486400" cy="602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sz="40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7086600" y="4476750"/>
            <a:ext cx="1828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679972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28600" y="470535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mailto:vishwesh.jatala@austin.utexas.edu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685800" y="3105150"/>
            <a:ext cx="7696200" cy="1588"/>
          </a:xfrm>
          <a:prstGeom prst="straightConnector1">
            <a:avLst/>
          </a:prstGeom>
          <a:noFill/>
          <a:ln cap="flat" cmpd="sng" w="19050">
            <a:solidFill>
              <a:srgbClr val="BF57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387225" y="4476750"/>
            <a:ext cx="85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International Parallel and Distributed Processing Symposium (IPDPS) 2020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09600" y="895350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A Study of Graph Analytics for Massive Datasets on Distributed Multi-GPUs</a:t>
            </a:r>
            <a:endParaRPr b="1" i="0" sz="2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3400" y="2266950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Vishwesh Jatala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Roshan Dathathri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Gurbinder Gill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Loc Hoang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 Krishna Nandivada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4,5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Keshav Pingali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625" y="-19049"/>
            <a:ext cx="1877397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23900" y="3264088"/>
            <a:ext cx="78867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-US" sz="1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The University of Texas at Austin, USA</a:t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hlink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vishwesh.jatala@austin.utexas.edu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{loc,roshan,gill,pingali}@cs.utexas.edu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-US" sz="1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Indian Institute of Technology Madras, India</a:t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baseline="3000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nvk@iitm.ac.in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rgbClr val="BF57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F57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5" y="95249"/>
            <a:ext cx="246742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2800" y="171450"/>
            <a:ext cx="148129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457200" y="381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Conclusion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53" name="Google Shape;25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533425" y="1085250"/>
            <a:ext cx="80235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Detailed analysis of distributed multi-GPU graph analytics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Lessons: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CVC is crucial for scaling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Static load balance is important for GPUs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Scope for Improvements: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Reduce host-device communication time through GPUDirect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Control asynchrony in Bulk-Asynchronous execution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762000" y="3774225"/>
            <a:ext cx="7330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contact authors for any questions. Thank you!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425" y="4508088"/>
            <a:ext cx="3549507" cy="3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863" y="4508100"/>
            <a:ext cx="1328029" cy="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320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Motivation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425" y="1177675"/>
            <a:ext cx="1610721" cy="1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050" y="1044712"/>
            <a:ext cx="1610725" cy="14845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3133875" y="1589738"/>
            <a:ext cx="4911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67425" y="2419350"/>
            <a:ext cx="2255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Analytics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251450" y="1208450"/>
            <a:ext cx="28590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Growth!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Clueweb is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~ 1 TB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42.5 B edges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Limited GPU Memory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NVIDIA P100 has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16 GB memory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5400000">
            <a:off x="5163913" y="2808575"/>
            <a:ext cx="394500" cy="37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490550" y="3878050"/>
            <a:ext cx="2449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Multi-GPUs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3999" y="3241275"/>
            <a:ext cx="2328450" cy="1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rot="10800000">
            <a:off x="3362725" y="3878038"/>
            <a:ext cx="491100" cy="3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9575" y="3283088"/>
            <a:ext cx="1610725" cy="15508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 rot="-2172586">
            <a:off x="-93637" y="2736878"/>
            <a:ext cx="1970440" cy="1153043"/>
          </a:xfrm>
          <a:prstGeom prst="clou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Partition?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Compute? 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Synchronize?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648575" y="4833300"/>
            <a:ext cx="2328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Images Source: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 flipH="1">
            <a:off x="4724400" y="4248150"/>
            <a:ext cx="41910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Identifies </a:t>
            </a:r>
            <a:r>
              <a:rPr lang="en-US" sz="1800">
                <a:solidFill>
                  <a:schemeClr val="dk1"/>
                </a:solidFill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cope for improvements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57200" y="590550"/>
            <a:ext cx="8305800" cy="457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of Graph Analytics on Distributed GPUs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7"/>
          <p:cNvCxnSpPr>
            <a:stCxn id="106" idx="2"/>
          </p:cNvCxnSpPr>
          <p:nvPr/>
        </p:nvCxnSpPr>
        <p:spPr>
          <a:xfrm flipH="1">
            <a:off x="2057400" y="1047750"/>
            <a:ext cx="25527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8" name="Google Shape;108;p17"/>
          <p:cNvSpPr/>
          <p:nvPr/>
        </p:nvSpPr>
        <p:spPr>
          <a:xfrm>
            <a:off x="662325" y="1428750"/>
            <a:ext cx="3353700" cy="457200"/>
          </a:xfrm>
          <a:prstGeom prst="roundRect">
            <a:avLst>
              <a:gd fmla="val 16667" name="adj"/>
            </a:avLst>
          </a:prstGeom>
          <a:solidFill>
            <a:srgbClr val="FF505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Limitations of Prior Studies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105400" y="1428750"/>
            <a:ext cx="3581400" cy="457200"/>
          </a:xfrm>
          <a:prstGeom prst="roundRect">
            <a:avLst>
              <a:gd fmla="val 16667" name="adj"/>
            </a:avLst>
          </a:prstGeom>
          <a:solidFill>
            <a:srgbClr val="79C82A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Contributions of Our Study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7"/>
          <p:cNvCxnSpPr>
            <a:stCxn id="106" idx="2"/>
          </p:cNvCxnSpPr>
          <p:nvPr/>
        </p:nvCxnSpPr>
        <p:spPr>
          <a:xfrm>
            <a:off x="4610100" y="1047750"/>
            <a:ext cx="23241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17"/>
          <p:cNvSpPr/>
          <p:nvPr/>
        </p:nvSpPr>
        <p:spPr>
          <a:xfrm flipH="1">
            <a:off x="140875" y="2038350"/>
            <a:ext cx="43518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Customized for few applications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BFS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1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Pan et al. IPDPS’18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>
            <a:off x="144300" y="4248150"/>
            <a:ext cx="43518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</a:rPr>
              <a:t>                     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 exhaustive 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</a:rPr>
              <a:t>[</a:t>
            </a:r>
            <a:r>
              <a:rPr b="1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Gluon PLDI’18, Lux PVLDB’17</a:t>
            </a:r>
            <a:r>
              <a:rPr b="1" i="0" lang="en-US" sz="1600" u="none" cap="none" strike="noStrike">
                <a:solidFill>
                  <a:srgbClr val="0000FF"/>
                </a:solidFill>
              </a:rPr>
              <a:t>]</a:t>
            </a:r>
            <a:endParaRPr b="1" i="0" sz="1800" u="none" cap="none" strike="noStrike">
              <a:solidFill>
                <a:srgbClr val="0000FF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 flipH="1">
            <a:off x="144225" y="3486150"/>
            <a:ext cx="43518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for single GPUs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en-US" sz="1700">
                <a:solidFill>
                  <a:schemeClr val="dk1"/>
                </a:solidFill>
              </a:rPr>
              <a:t> s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urvey</a:t>
            </a:r>
            <a:r>
              <a:rPr b="0" i="0" lang="en-US" sz="17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[Shi et al.Comput.’18]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 flipH="1">
            <a:off x="144300" y="2800350"/>
            <a:ext cx="4351800" cy="609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Focused only for CPUs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Partitioning study </a:t>
            </a:r>
            <a:r>
              <a:rPr b="1" i="0" lang="en-US" sz="1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[Gill et al. PVLDB’18 ]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flipH="1">
            <a:off x="4800600" y="2038350"/>
            <a:ext cx="41148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Shows impact of partitioning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computation,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communication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flipH="1">
            <a:off x="4724400" y="3486150"/>
            <a:ext cx="4191000" cy="685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Provides 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 suggestions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designers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flipH="1">
            <a:off x="4724400" y="2800350"/>
            <a:ext cx="4191000" cy="609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Analyzes massive graphs using state-of-the-art D-IrGL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859948" y="4778573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81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Distributed Graph Analytics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066800" y="2025400"/>
            <a:ext cx="3200400" cy="241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371600" y="2209800"/>
            <a:ext cx="1219200" cy="10734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GPU</a:t>
            </a:r>
            <a:r>
              <a:rPr b="0" baseline="-2500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524000" y="2362200"/>
            <a:ext cx="914400" cy="457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743200" y="2209800"/>
            <a:ext cx="1219200" cy="10734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GPU</a:t>
            </a:r>
            <a:r>
              <a:rPr b="0" baseline="-2500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895600" y="2362200"/>
            <a:ext cx="914400" cy="457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371600" y="3708900"/>
            <a:ext cx="2706000" cy="5328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676400" y="3810000"/>
            <a:ext cx="1828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466350" y="3810000"/>
            <a:ext cx="534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1371600" y="3505200"/>
            <a:ext cx="2514600" cy="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514600" y="3505200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1905000" y="3300412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3276600" y="3300412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sp>
        <p:nvSpPr>
          <p:cNvPr id="136" name="Google Shape;136;p18"/>
          <p:cNvSpPr/>
          <p:nvPr/>
        </p:nvSpPr>
        <p:spPr>
          <a:xfrm>
            <a:off x="4191000" y="4491925"/>
            <a:ext cx="1219212" cy="457164"/>
          </a:xfrm>
          <a:custGeom>
            <a:rect b="b" l="l" r="r" t="t"/>
            <a:pathLst>
              <a:path extrusionOk="0" h="43200" w="43200">
                <a:moveTo>
                  <a:pt x="3900" y="14370"/>
                </a:moveTo>
                <a:lnTo>
                  <a:pt x="3900" y="14370"/>
                </a:lnTo>
                <a:cubicBezTo>
                  <a:pt x="3728" y="12662"/>
                  <a:pt x="3914" y="10923"/>
                  <a:pt x="4435" y="9352"/>
                </a:cubicBezTo>
                <a:cubicBezTo>
                  <a:pt x="4956" y="7780"/>
                  <a:pt x="5791" y="6440"/>
                  <a:pt x="6845" y="5484"/>
                </a:cubicBezTo>
                <a:cubicBezTo>
                  <a:pt x="7898" y="4528"/>
                  <a:pt x="9129" y="3994"/>
                  <a:pt x="10395" y="3944"/>
                </a:cubicBezTo>
                <a:cubicBezTo>
                  <a:pt x="11661" y="3894"/>
                  <a:pt x="12912" y="4330"/>
                  <a:pt x="14005" y="5201"/>
                </a:cubicBezTo>
                <a:lnTo>
                  <a:pt x="14005" y="5202"/>
                </a:lnTo>
                <a:cubicBezTo>
                  <a:pt x="14394" y="4202"/>
                  <a:pt x="14950" y="3341"/>
                  <a:pt x="15627" y="2686"/>
                </a:cubicBezTo>
                <a:cubicBezTo>
                  <a:pt x="16304" y="2031"/>
                  <a:pt x="17084" y="1600"/>
                  <a:pt x="17904" y="1428"/>
                </a:cubicBezTo>
                <a:cubicBezTo>
                  <a:pt x="18725" y="1256"/>
                  <a:pt x="19564" y="1348"/>
                  <a:pt x="20354" y="1695"/>
                </a:cubicBezTo>
                <a:cubicBezTo>
                  <a:pt x="21144" y="2043"/>
                  <a:pt x="21864" y="2638"/>
                  <a:pt x="22456" y="3431"/>
                </a:cubicBezTo>
                <a:lnTo>
                  <a:pt x="22456" y="3432"/>
                </a:lnTo>
                <a:cubicBezTo>
                  <a:pt x="22787" y="2528"/>
                  <a:pt x="23281" y="1754"/>
                  <a:pt x="23892" y="1183"/>
                </a:cubicBezTo>
                <a:cubicBezTo>
                  <a:pt x="24504" y="612"/>
                  <a:pt x="25212" y="262"/>
                  <a:pt x="25950" y="167"/>
                </a:cubicBezTo>
                <a:cubicBezTo>
                  <a:pt x="26688" y="72"/>
                  <a:pt x="27432" y="234"/>
                  <a:pt x="28111" y="639"/>
                </a:cubicBezTo>
                <a:cubicBezTo>
                  <a:pt x="28790" y="1044"/>
                  <a:pt x="29383" y="1678"/>
                  <a:pt x="29832" y="2481"/>
                </a:cubicBezTo>
                <a:lnTo>
                  <a:pt x="29833" y="2481"/>
                </a:lnTo>
                <a:cubicBezTo>
                  <a:pt x="30428" y="1526"/>
                  <a:pt x="31211" y="822"/>
                  <a:pt x="32090" y="449"/>
                </a:cubicBezTo>
                <a:cubicBezTo>
                  <a:pt x="32969" y="77"/>
                  <a:pt x="33908" y="51"/>
                  <a:pt x="34798" y="375"/>
                </a:cubicBezTo>
                <a:cubicBezTo>
                  <a:pt x="35687" y="700"/>
                  <a:pt x="36490" y="1361"/>
                  <a:pt x="37113" y="2282"/>
                </a:cubicBezTo>
                <a:cubicBezTo>
                  <a:pt x="37737" y="3202"/>
                  <a:pt x="38154" y="4345"/>
                  <a:pt x="38318" y="5575"/>
                </a:cubicBezTo>
                <a:lnTo>
                  <a:pt x="38318" y="5576"/>
                </a:lnTo>
                <a:cubicBezTo>
                  <a:pt x="39053" y="5849"/>
                  <a:pt x="39738" y="6335"/>
                  <a:pt x="40325" y="7000"/>
                </a:cubicBezTo>
                <a:cubicBezTo>
                  <a:pt x="40912" y="7665"/>
                  <a:pt x="41387" y="8493"/>
                  <a:pt x="41719" y="9430"/>
                </a:cubicBezTo>
                <a:cubicBezTo>
                  <a:pt x="42050" y="10367"/>
                  <a:pt x="42231" y="11390"/>
                  <a:pt x="42248" y="12430"/>
                </a:cubicBezTo>
                <a:cubicBezTo>
                  <a:pt x="42265" y="13470"/>
                  <a:pt x="42119" y="14504"/>
                  <a:pt x="41818" y="15460"/>
                </a:cubicBezTo>
                <a:lnTo>
                  <a:pt x="41818" y="15460"/>
                </a:lnTo>
                <a:cubicBezTo>
                  <a:pt x="42538" y="16736"/>
                  <a:pt x="43001" y="18248"/>
                  <a:pt x="43159" y="19844"/>
                </a:cubicBezTo>
                <a:cubicBezTo>
                  <a:pt x="43317" y="21439"/>
                  <a:pt x="43165" y="23063"/>
                  <a:pt x="42719" y="24554"/>
                </a:cubicBezTo>
                <a:cubicBezTo>
                  <a:pt x="42272" y="26045"/>
                  <a:pt x="41547" y="27352"/>
                  <a:pt x="40614" y="28342"/>
                </a:cubicBezTo>
                <a:cubicBezTo>
                  <a:pt x="39682" y="29333"/>
                  <a:pt x="38575" y="29975"/>
                  <a:pt x="37404" y="30203"/>
                </a:cubicBezTo>
                <a:lnTo>
                  <a:pt x="37404" y="30203"/>
                </a:lnTo>
                <a:cubicBezTo>
                  <a:pt x="37395" y="31601"/>
                  <a:pt x="37113" y="32971"/>
                  <a:pt x="36586" y="34172"/>
                </a:cubicBezTo>
                <a:cubicBezTo>
                  <a:pt x="36059" y="35373"/>
                  <a:pt x="35305" y="36361"/>
                  <a:pt x="34404" y="37034"/>
                </a:cubicBezTo>
                <a:cubicBezTo>
                  <a:pt x="33503" y="37708"/>
                  <a:pt x="32486" y="38042"/>
                  <a:pt x="31458" y="38003"/>
                </a:cubicBezTo>
                <a:cubicBezTo>
                  <a:pt x="30430" y="37965"/>
                  <a:pt x="29428" y="37554"/>
                  <a:pt x="28555" y="36813"/>
                </a:cubicBezTo>
                <a:lnTo>
                  <a:pt x="28556" y="36813"/>
                </a:lnTo>
                <a:cubicBezTo>
                  <a:pt x="28185" y="38483"/>
                  <a:pt x="27474" y="39977"/>
                  <a:pt x="26506" y="41118"/>
                </a:cubicBezTo>
                <a:cubicBezTo>
                  <a:pt x="25538" y="42258"/>
                  <a:pt x="24352" y="43001"/>
                  <a:pt x="23087" y="43257"/>
                </a:cubicBezTo>
                <a:cubicBezTo>
                  <a:pt x="21821" y="43514"/>
                  <a:pt x="20528" y="43275"/>
                  <a:pt x="19359" y="42568"/>
                </a:cubicBezTo>
                <a:cubicBezTo>
                  <a:pt x="18189" y="41861"/>
                  <a:pt x="17191" y="40714"/>
                  <a:pt x="16480" y="39263"/>
                </a:cubicBezTo>
                <a:lnTo>
                  <a:pt x="16480" y="39264"/>
                </a:lnTo>
                <a:cubicBezTo>
                  <a:pt x="15599" y="39987"/>
                  <a:pt x="14622" y="40462"/>
                  <a:pt x="13605" y="40662"/>
                </a:cubicBezTo>
                <a:cubicBezTo>
                  <a:pt x="12588" y="40863"/>
                  <a:pt x="11552" y="40784"/>
                  <a:pt x="10558" y="40431"/>
                </a:cubicBezTo>
                <a:cubicBezTo>
                  <a:pt x="9564" y="40077"/>
                  <a:pt x="8631" y="39456"/>
                  <a:pt x="7815" y="38604"/>
                </a:cubicBezTo>
                <a:cubicBezTo>
                  <a:pt x="6998" y="37752"/>
                  <a:pt x="6315" y="36686"/>
                  <a:pt x="5804" y="35469"/>
                </a:cubicBezTo>
                <a:lnTo>
                  <a:pt x="5804" y="35470"/>
                </a:lnTo>
                <a:cubicBezTo>
                  <a:pt x="4916" y="35610"/>
                  <a:pt x="4018" y="35378"/>
                  <a:pt x="3231" y="34804"/>
                </a:cubicBezTo>
                <a:cubicBezTo>
                  <a:pt x="2444" y="34230"/>
                  <a:pt x="1806" y="33341"/>
                  <a:pt x="1404" y="32259"/>
                </a:cubicBezTo>
                <a:cubicBezTo>
                  <a:pt x="1001" y="31177"/>
                  <a:pt x="853" y="29952"/>
                  <a:pt x="980" y="28752"/>
                </a:cubicBezTo>
                <a:cubicBezTo>
                  <a:pt x="1106" y="27551"/>
                  <a:pt x="1502" y="26433"/>
                  <a:pt x="2112" y="25547"/>
                </a:cubicBezTo>
                <a:lnTo>
                  <a:pt x="2113" y="25548"/>
                </a:lnTo>
                <a:cubicBezTo>
                  <a:pt x="1322" y="24914"/>
                  <a:pt x="698" y="23955"/>
                  <a:pt x="330" y="22808"/>
                </a:cubicBezTo>
                <a:cubicBezTo>
                  <a:pt x="-37" y="21660"/>
                  <a:pt x="-131" y="20382"/>
                  <a:pt x="62" y="19158"/>
                </a:cubicBezTo>
                <a:cubicBezTo>
                  <a:pt x="256" y="17933"/>
                  <a:pt x="728" y="16823"/>
                  <a:pt x="1411" y="15988"/>
                </a:cubicBezTo>
                <a:cubicBezTo>
                  <a:pt x="2093" y="15152"/>
                  <a:pt x="2952" y="14633"/>
                  <a:pt x="3863" y="14504"/>
                </a:cubicBezTo>
                <a:close/>
              </a:path>
              <a:path extrusionOk="0" fill="none" h="43200" w="43200">
                <a:moveTo>
                  <a:pt x="4693" y="26177"/>
                </a:moveTo>
                <a:lnTo>
                  <a:pt x="4693" y="26177"/>
                </a:lnTo>
                <a:cubicBezTo>
                  <a:pt x="4473" y="26200"/>
                  <a:pt x="4253" y="26200"/>
                  <a:pt x="4033" y="26178"/>
                </a:cubicBezTo>
                <a:cubicBezTo>
                  <a:pt x="3814" y="26156"/>
                  <a:pt x="3596" y="26111"/>
                  <a:pt x="3381" y="26043"/>
                </a:cubicBezTo>
                <a:cubicBezTo>
                  <a:pt x="3167" y="25976"/>
                  <a:pt x="2957" y="25886"/>
                  <a:pt x="2752" y="25775"/>
                </a:cubicBezTo>
                <a:cubicBezTo>
                  <a:pt x="2548" y="25664"/>
                  <a:pt x="2349" y="25532"/>
                  <a:pt x="2160" y="25379"/>
                </a:cubicBezTo>
                <a:moveTo>
                  <a:pt x="6928" y="34899"/>
                </a:moveTo>
                <a:lnTo>
                  <a:pt x="6928" y="34899"/>
                </a:lnTo>
                <a:cubicBezTo>
                  <a:pt x="6839" y="34947"/>
                  <a:pt x="6749" y="34991"/>
                  <a:pt x="6658" y="35031"/>
                </a:cubicBezTo>
                <a:cubicBezTo>
                  <a:pt x="6567" y="35071"/>
                  <a:pt x="6475" y="35107"/>
                  <a:pt x="6383" y="35139"/>
                </a:cubicBezTo>
                <a:cubicBezTo>
                  <a:pt x="6290" y="35171"/>
                  <a:pt x="6197" y="35198"/>
                  <a:pt x="6103" y="35222"/>
                </a:cubicBezTo>
                <a:cubicBezTo>
                  <a:pt x="6009" y="35246"/>
                  <a:pt x="5914" y="35265"/>
                  <a:pt x="5820" y="35280"/>
                </a:cubicBezTo>
                <a:moveTo>
                  <a:pt x="16478" y="39090"/>
                </a:moveTo>
                <a:lnTo>
                  <a:pt x="16478" y="39090"/>
                </a:lnTo>
                <a:cubicBezTo>
                  <a:pt x="16410" y="38953"/>
                  <a:pt x="16346" y="38815"/>
                  <a:pt x="16285" y="38674"/>
                </a:cubicBezTo>
                <a:cubicBezTo>
                  <a:pt x="16224" y="38533"/>
                  <a:pt x="16165" y="38389"/>
                  <a:pt x="16109" y="38244"/>
                </a:cubicBezTo>
                <a:cubicBezTo>
                  <a:pt x="16053" y="38099"/>
                  <a:pt x="16001" y="37951"/>
                  <a:pt x="15951" y="37802"/>
                </a:cubicBezTo>
                <a:cubicBezTo>
                  <a:pt x="15901" y="37653"/>
                  <a:pt x="15853" y="37502"/>
                  <a:pt x="15809" y="37350"/>
                </a:cubicBezTo>
                <a:moveTo>
                  <a:pt x="28827" y="34751"/>
                </a:moveTo>
                <a:lnTo>
                  <a:pt x="28827" y="34751"/>
                </a:lnTo>
                <a:cubicBezTo>
                  <a:pt x="28817" y="34912"/>
                  <a:pt x="28804" y="35074"/>
                  <a:pt x="28788" y="35234"/>
                </a:cubicBezTo>
                <a:cubicBezTo>
                  <a:pt x="28772" y="35395"/>
                  <a:pt x="28752" y="35555"/>
                  <a:pt x="28730" y="35715"/>
                </a:cubicBezTo>
                <a:cubicBezTo>
                  <a:pt x="28708" y="35874"/>
                  <a:pt x="28683" y="36033"/>
                  <a:pt x="28654" y="36190"/>
                </a:cubicBezTo>
                <a:cubicBezTo>
                  <a:pt x="28626" y="36348"/>
                  <a:pt x="28594" y="36504"/>
                  <a:pt x="28560" y="36660"/>
                </a:cubicBezTo>
                <a:moveTo>
                  <a:pt x="34129" y="22954"/>
                </a:moveTo>
                <a:lnTo>
                  <a:pt x="34129" y="22954"/>
                </a:lnTo>
                <a:cubicBezTo>
                  <a:pt x="34617" y="23277"/>
                  <a:pt x="35070" y="23693"/>
                  <a:pt x="35473" y="24188"/>
                </a:cubicBezTo>
                <a:cubicBezTo>
                  <a:pt x="35876" y="24684"/>
                  <a:pt x="36226" y="25254"/>
                  <a:pt x="36513" y="25882"/>
                </a:cubicBezTo>
                <a:cubicBezTo>
                  <a:pt x="36799" y="26511"/>
                  <a:pt x="37019" y="27191"/>
                  <a:pt x="37166" y="27902"/>
                </a:cubicBezTo>
                <a:cubicBezTo>
                  <a:pt x="37312" y="28614"/>
                  <a:pt x="37385" y="29350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717" y="15611"/>
                  <a:pt x="41625" y="15861"/>
                  <a:pt x="41523" y="16104"/>
                </a:cubicBezTo>
                <a:cubicBezTo>
                  <a:pt x="41421" y="16347"/>
                  <a:pt x="41309" y="16581"/>
                  <a:pt x="41187" y="16806"/>
                </a:cubicBezTo>
                <a:cubicBezTo>
                  <a:pt x="41066" y="17031"/>
                  <a:pt x="40934" y="17247"/>
                  <a:pt x="40795" y="17451"/>
                </a:cubicBezTo>
                <a:cubicBezTo>
                  <a:pt x="40655" y="17655"/>
                  <a:pt x="40506" y="17849"/>
                  <a:pt x="40350" y="18030"/>
                </a:cubicBezTo>
                <a:moveTo>
                  <a:pt x="38324" y="5426"/>
                </a:moveTo>
                <a:lnTo>
                  <a:pt x="38324" y="5426"/>
                </a:lnTo>
                <a:cubicBezTo>
                  <a:pt x="38337" y="5530"/>
                  <a:pt x="38349" y="5634"/>
                  <a:pt x="38359" y="5739"/>
                </a:cubicBezTo>
                <a:cubicBezTo>
                  <a:pt x="38370" y="5844"/>
                  <a:pt x="38378" y="5949"/>
                  <a:pt x="38384" y="6055"/>
                </a:cubicBezTo>
                <a:cubicBezTo>
                  <a:pt x="38391" y="6160"/>
                  <a:pt x="38395" y="6266"/>
                  <a:pt x="38398" y="6372"/>
                </a:cubicBezTo>
                <a:cubicBezTo>
                  <a:pt x="38400" y="6478"/>
                  <a:pt x="38401" y="6584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125" y="3806"/>
                  <a:pt x="29176" y="3663"/>
                  <a:pt x="29231" y="3522"/>
                </a:cubicBezTo>
                <a:cubicBezTo>
                  <a:pt x="29285" y="3382"/>
                  <a:pt x="29344" y="3244"/>
                  <a:pt x="29406" y="3109"/>
                </a:cubicBezTo>
                <a:cubicBezTo>
                  <a:pt x="29468" y="2974"/>
                  <a:pt x="29533" y="2843"/>
                  <a:pt x="29602" y="2714"/>
                </a:cubicBezTo>
                <a:cubicBezTo>
                  <a:pt x="29672" y="2586"/>
                  <a:pt x="29744" y="2461"/>
                  <a:pt x="29820" y="2340"/>
                </a:cubicBezTo>
                <a:moveTo>
                  <a:pt x="22141" y="4720"/>
                </a:moveTo>
                <a:lnTo>
                  <a:pt x="22141" y="4720"/>
                </a:lnTo>
                <a:cubicBezTo>
                  <a:pt x="22160" y="4599"/>
                  <a:pt x="22181" y="4480"/>
                  <a:pt x="22206" y="4361"/>
                </a:cubicBezTo>
                <a:cubicBezTo>
                  <a:pt x="22231" y="4243"/>
                  <a:pt x="22258" y="4125"/>
                  <a:pt x="22288" y="4009"/>
                </a:cubicBezTo>
                <a:cubicBezTo>
                  <a:pt x="22318" y="3893"/>
                  <a:pt x="22351" y="3778"/>
                  <a:pt x="22386" y="3665"/>
                </a:cubicBezTo>
                <a:cubicBezTo>
                  <a:pt x="22421" y="3552"/>
                  <a:pt x="22459" y="3440"/>
                  <a:pt x="22500" y="3330"/>
                </a:cubicBezTo>
                <a:moveTo>
                  <a:pt x="14000" y="5192"/>
                </a:moveTo>
                <a:lnTo>
                  <a:pt x="14000" y="5192"/>
                </a:lnTo>
                <a:cubicBezTo>
                  <a:pt x="14117" y="5285"/>
                  <a:pt x="14233" y="5384"/>
                  <a:pt x="14346" y="5488"/>
                </a:cubicBezTo>
                <a:cubicBezTo>
                  <a:pt x="14460" y="5591"/>
                  <a:pt x="14571" y="5699"/>
                  <a:pt x="14679" y="5812"/>
                </a:cubicBezTo>
                <a:cubicBezTo>
                  <a:pt x="14788" y="5925"/>
                  <a:pt x="14894" y="6042"/>
                  <a:pt x="14997" y="6163"/>
                </a:cubicBezTo>
                <a:cubicBezTo>
                  <a:pt x="15101" y="6284"/>
                  <a:pt x="15202" y="6410"/>
                  <a:pt x="15299" y="6540"/>
                </a:cubicBezTo>
                <a:moveTo>
                  <a:pt x="4127" y="15789"/>
                </a:moveTo>
                <a:lnTo>
                  <a:pt x="4127" y="15789"/>
                </a:lnTo>
                <a:cubicBezTo>
                  <a:pt x="4101" y="15672"/>
                  <a:pt x="4077" y="15556"/>
                  <a:pt x="4055" y="15438"/>
                </a:cubicBezTo>
                <a:cubicBezTo>
                  <a:pt x="4032" y="15321"/>
                  <a:pt x="4012" y="15203"/>
                  <a:pt x="3993" y="15085"/>
                </a:cubicBezTo>
                <a:cubicBezTo>
                  <a:pt x="3974" y="14967"/>
                  <a:pt x="3957" y="14848"/>
                  <a:pt x="3941" y="14728"/>
                </a:cubicBezTo>
                <a:cubicBezTo>
                  <a:pt x="3926" y="14609"/>
                  <a:pt x="3912" y="14489"/>
                  <a:pt x="3900" y="14369"/>
                </a:cubicBezTo>
              </a:path>
            </a:pathLst>
          </a:custGeom>
          <a:solidFill>
            <a:srgbClr val="DDEAE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8"/>
          <p:cNvCxnSpPr>
            <a:stCxn id="124" idx="2"/>
          </p:cNvCxnSpPr>
          <p:nvPr/>
        </p:nvCxnSpPr>
        <p:spPr>
          <a:xfrm>
            <a:off x="2667000" y="4445200"/>
            <a:ext cx="1498200" cy="3024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802550" y="4535575"/>
            <a:ext cx="820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864300" y="4459375"/>
            <a:ext cx="820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8"/>
          <p:cNvCxnSpPr>
            <a:stCxn id="141" idx="2"/>
            <a:endCxn id="126" idx="0"/>
          </p:cNvCxnSpPr>
          <p:nvPr/>
        </p:nvCxnSpPr>
        <p:spPr>
          <a:xfrm flipH="1">
            <a:off x="1981200" y="1447800"/>
            <a:ext cx="2590800" cy="9144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2" name="Google Shape;142;p18"/>
          <p:cNvCxnSpPr>
            <a:stCxn id="141" idx="2"/>
            <a:endCxn id="128" idx="0"/>
          </p:cNvCxnSpPr>
          <p:nvPr/>
        </p:nvCxnSpPr>
        <p:spPr>
          <a:xfrm flipH="1">
            <a:off x="3352800" y="1447800"/>
            <a:ext cx="1219200" cy="9144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1" name="Google Shape;141;p18"/>
          <p:cNvSpPr txBox="1"/>
          <p:nvPr/>
        </p:nvSpPr>
        <p:spPr>
          <a:xfrm>
            <a:off x="3733800" y="1066800"/>
            <a:ext cx="16764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Graph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170763" y="1539050"/>
            <a:ext cx="42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171250" y="1567550"/>
            <a:ext cx="42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702800" y="1564387"/>
            <a:ext cx="42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890500" y="1631262"/>
            <a:ext cx="42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07900" y="1437300"/>
            <a:ext cx="2286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AutoNum type="arabicParenBoth"/>
            </a:pP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Partition Graph</a:t>
            </a:r>
            <a:endParaRPr b="1" i="0" sz="1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>
            <a:off x="2630487" y="1658937"/>
            <a:ext cx="417600" cy="174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9" name="Google Shape;149;p18"/>
          <p:cNvSpPr/>
          <p:nvPr/>
        </p:nvSpPr>
        <p:spPr>
          <a:xfrm>
            <a:off x="1143000" y="2590800"/>
            <a:ext cx="228600" cy="381000"/>
          </a:xfrm>
          <a:prstGeom prst="curvedRightArrow">
            <a:avLst>
              <a:gd fmla="val 15120" name="adj1"/>
              <a:gd fmla="val 19980" name="adj2"/>
              <a:gd fmla="val 16200" name="adj3"/>
            </a:avLst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962400" y="2590800"/>
            <a:ext cx="228600" cy="457200"/>
          </a:xfrm>
          <a:prstGeom prst="curvedLeftArrow">
            <a:avLst>
              <a:gd fmla="val 16200" name="adj1"/>
              <a:gd fmla="val 20250" name="adj2"/>
              <a:gd fmla="val 5400" name="adj3"/>
            </a:avLst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-304800" y="2362200"/>
            <a:ext cx="1944600" cy="308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(2) Compute</a:t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22098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2266212" y="4794275"/>
            <a:ext cx="2478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(3) </a:t>
            </a:r>
            <a:r>
              <a:rPr b="1" lang="en-US" sz="1600">
                <a:solidFill>
                  <a:srgbClr val="38761D"/>
                </a:solidFill>
              </a:rPr>
              <a:t>Synchronize</a:t>
            </a:r>
            <a:endParaRPr b="1" i="0" sz="16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17526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miter lim="800000"/>
            <a:headEnd len="sm" w="sm" type="stealth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31242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miter lim="800000"/>
            <a:headEnd len="sm" w="sm" type="stealth"/>
            <a:tailEnd len="sm" w="sm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34290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18"/>
          <p:cNvSpPr/>
          <p:nvPr/>
        </p:nvSpPr>
        <p:spPr>
          <a:xfrm>
            <a:off x="5105400" y="2025400"/>
            <a:ext cx="3200400" cy="241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410200" y="2209800"/>
            <a:ext cx="1219200" cy="10734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GPU</a:t>
            </a:r>
            <a:r>
              <a:rPr b="0" baseline="-2500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562600" y="2362200"/>
            <a:ext cx="914400" cy="457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781800" y="2209800"/>
            <a:ext cx="1219200" cy="10734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GPU</a:t>
            </a:r>
            <a:r>
              <a:rPr b="0" baseline="-2500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934200" y="2362200"/>
            <a:ext cx="914400" cy="457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410200" y="3708900"/>
            <a:ext cx="2706000" cy="532800"/>
          </a:xfrm>
          <a:prstGeom prst="rect">
            <a:avLst/>
          </a:prstGeom>
          <a:solidFill>
            <a:srgbClr val="D6E3D7"/>
          </a:solidFill>
          <a:ln cap="flat" cmpd="sng" w="25400">
            <a:solidFill>
              <a:srgbClr val="7C94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715000" y="3810000"/>
            <a:ext cx="1828800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504950" y="3810000"/>
            <a:ext cx="534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5410200" y="3505200"/>
            <a:ext cx="2514600" cy="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6553200" y="3505200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5943600" y="3300412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7315200" y="3300412"/>
            <a:ext cx="6300" cy="2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triangle"/>
            <a:tailEnd len="sm" w="sm" type="triangle"/>
          </a:ln>
        </p:spPr>
      </p:cxnSp>
      <p:cxnSp>
        <p:nvCxnSpPr>
          <p:cNvPr id="169" name="Google Shape;169;p18"/>
          <p:cNvCxnSpPr>
            <a:stCxn id="157" idx="2"/>
          </p:cNvCxnSpPr>
          <p:nvPr/>
        </p:nvCxnSpPr>
        <p:spPr>
          <a:xfrm flipH="1">
            <a:off x="5428200" y="4445200"/>
            <a:ext cx="1277400" cy="2781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8"/>
          <p:cNvCxnSpPr>
            <a:stCxn id="141" idx="2"/>
            <a:endCxn id="158" idx="0"/>
          </p:cNvCxnSpPr>
          <p:nvPr/>
        </p:nvCxnSpPr>
        <p:spPr>
          <a:xfrm>
            <a:off x="4572000" y="1447800"/>
            <a:ext cx="1447800" cy="7620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71" name="Google Shape;171;p18"/>
          <p:cNvCxnSpPr>
            <a:stCxn id="141" idx="2"/>
            <a:endCxn id="161" idx="0"/>
          </p:cNvCxnSpPr>
          <p:nvPr/>
        </p:nvCxnSpPr>
        <p:spPr>
          <a:xfrm>
            <a:off x="4572000" y="1447800"/>
            <a:ext cx="2819400" cy="914400"/>
          </a:xfrm>
          <a:prstGeom prst="straightConnector1">
            <a:avLst/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2" name="Google Shape;172;p18"/>
          <p:cNvSpPr/>
          <p:nvPr/>
        </p:nvSpPr>
        <p:spPr>
          <a:xfrm>
            <a:off x="5181600" y="2590800"/>
            <a:ext cx="228600" cy="381000"/>
          </a:xfrm>
          <a:prstGeom prst="curvedRightArrow">
            <a:avLst>
              <a:gd fmla="val 15120" name="adj1"/>
              <a:gd fmla="val 19980" name="adj2"/>
              <a:gd fmla="val 16200" name="adj3"/>
            </a:avLst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8001000" y="2590800"/>
            <a:ext cx="228600" cy="457200"/>
          </a:xfrm>
          <a:prstGeom prst="curvedLeftArrow">
            <a:avLst>
              <a:gd fmla="val 16200" name="adj1"/>
              <a:gd fmla="val 20250" name="adj2"/>
              <a:gd fmla="val 5400" name="adj3"/>
            </a:avLst>
          </a:prstGeom>
          <a:solidFill>
            <a:srgbClr val="00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62484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7912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miter lim="800000"/>
            <a:headEnd len="sm" w="sm" type="stealth"/>
            <a:tailEnd len="sm" w="sm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71628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miter lim="800000"/>
            <a:headEnd len="sm" w="sm" type="stealth"/>
            <a:tailEnd len="sm" w="sm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7467600" y="2819400"/>
            <a:ext cx="9600" cy="948300"/>
          </a:xfrm>
          <a:prstGeom prst="straightConnector1">
            <a:avLst/>
          </a:prstGeom>
          <a:noFill/>
          <a:ln cap="flat" cmpd="sng" w="9525">
            <a:solidFill>
              <a:srgbClr val="00339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155000" y="4467100"/>
            <a:ext cx="8531700" cy="563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457200" y="381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hlink"/>
                </a:solidFill>
              </a:rPr>
              <a:t>Evaluated Techniques in The Study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457200" y="1157850"/>
            <a:ext cx="2427900" cy="4572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505200" y="1157850"/>
            <a:ext cx="2427900" cy="4572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6424825" y="1157850"/>
            <a:ext cx="2427900" cy="45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22450" y="1613850"/>
            <a:ext cx="3689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CuSP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[Hoang et al. IPDPS’19]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Incoming Edge Cut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(IEC)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Outgoing Edge Cut</a:t>
            </a:r>
            <a:r>
              <a:rPr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(OEC)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Cartesian Vertex Cut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(CVC)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Vertex Cut</a:t>
            </a:r>
            <a:r>
              <a:rPr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(HVC)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3360125" y="1671250"/>
            <a:ext cx="29886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Thread/Warp/CTA  Distribution</a:t>
            </a:r>
            <a:r>
              <a:rPr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3,6,7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(TWC)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Load Balancer (ALB)</a:t>
            </a:r>
            <a:r>
              <a:rPr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aseline="30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6161700" y="1595050"/>
            <a:ext cx="32097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Model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Bulk-Synchronous Parallel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1,2,9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(BSP)</a:t>
            </a:r>
            <a:endParaRPr baseline="3000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Bulk-Asynchronous Parallel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(BASP)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08600" y="4493600"/>
            <a:ext cx="92211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Lux PVLDB’17, 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Gluon PLDI’18, 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Gunrock IPDPS’17, 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Boman et al. SC’13, </a:t>
            </a: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PowerLyra EuroSys’ 15,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IrGL OOPSLA’16,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Merill et al. PPOPP’12, </a:t>
            </a: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Jatala et al. Arxiv’19, </a:t>
            </a: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Valiant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CACM’90, </a:t>
            </a:r>
            <a:r>
              <a:rPr baseline="3000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Gluon-Async PACT’19,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6161700" y="3195250"/>
            <a:ext cx="32097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Update-Only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All-Shared</a:t>
            </a:r>
            <a:r>
              <a:rPr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0"/>
          <p:cNvGraphicFramePr/>
          <p:nvPr/>
        </p:nvGraphicFramePr>
        <p:xfrm>
          <a:off x="2700225" y="3257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{AE2C0A07-8103-482F-9F42-7130B5389850}</a:tableStyleId>
              </a:tblPr>
              <a:tblGrid>
                <a:gridCol w="1242775"/>
                <a:gridCol w="855875"/>
                <a:gridCol w="1008950"/>
                <a:gridCol w="1241075"/>
                <a:gridCol w="934225"/>
                <a:gridCol w="932275"/>
              </a:tblGrid>
              <a:tr h="34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(Medium)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|V|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|E|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(Large)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|V|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|E|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4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twitter50</a:t>
                      </a:r>
                      <a:endParaRPr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51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1,963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clueweb12</a:t>
                      </a:r>
                      <a:endParaRPr b="1" sz="1600" u="none" cap="none" strike="noStrike">
                        <a:solidFill>
                          <a:srgbClr val="98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978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42.5 B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4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friendster</a:t>
                      </a:r>
                      <a:endParaRPr b="1" sz="1600" u="none" cap="none" strike="noStrike">
                        <a:solidFill>
                          <a:srgbClr val="98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66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1,806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uk14</a:t>
                      </a:r>
                      <a:endParaRPr b="1" sz="1600" u="none" cap="none" strike="noStrike">
                        <a:solidFill>
                          <a:srgbClr val="98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788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47.6 B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4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98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uk07</a:t>
                      </a:r>
                      <a:endParaRPr b="1" sz="1600" u="none" cap="none" strike="noStrike">
                        <a:solidFill>
                          <a:srgbClr val="98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106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3,739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wdc14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1725 M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64.4 B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9" name="Google Shape;199;p20"/>
          <p:cNvSpPr txBox="1"/>
          <p:nvPr>
            <p:ph type="title"/>
          </p:nvPr>
        </p:nvSpPr>
        <p:spPr>
          <a:xfrm>
            <a:off x="457200" y="3619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Experimental Setup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2662100" y="2038350"/>
            <a:ext cx="615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 sz="18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sssp, </a:t>
            </a:r>
            <a:r>
              <a:rPr b="1" lang="en-US" sz="18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pagerank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and kcore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533400" y="196215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533400" y="371475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4294967295" type="sldNum"/>
          </p:nvPr>
        </p:nvSpPr>
        <p:spPr>
          <a:xfrm>
            <a:off x="8591325" y="4781550"/>
            <a:ext cx="54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2362200" y="1123950"/>
            <a:ext cx="5562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Bridges Supercomputer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32 (</a:t>
            </a:r>
            <a:r>
              <a:rPr lang="en-US" sz="1800">
                <a:solidFill>
                  <a:srgbClr val="3F3F3F"/>
                </a:solidFill>
              </a:rPr>
              <a:t>machines</a:t>
            </a: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 * 2 (NVIDIA P100 GPUs)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533400" y="127635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2662100" y="2724150"/>
            <a:ext cx="615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D-IrGL and Lux (Distributed Multi-GPU Frameworks)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33400" y="2724150"/>
            <a:ext cx="19812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Frameworks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457200" y="381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Results: Computation and Synchronization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5483950" y="1184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{AE2C0A07-8103-482F-9F42-7130B5389850}</a:tableStyleId>
              </a:tblPr>
              <a:tblGrid>
                <a:gridCol w="911675"/>
                <a:gridCol w="2450200"/>
              </a:tblGrid>
              <a:tr h="34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Variant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Optimizations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TWC +  All Shared + Sync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9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ALB +    All Shared + Sync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27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ALB +  Update Only + Sync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Var4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ALB + Update Only + Async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55975"/>
            <a:ext cx="4773025" cy="31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475" y="1163450"/>
            <a:ext cx="5049350" cy="33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5168250" y="2999300"/>
            <a:ext cx="385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variants (even Lux) use same partitioning policy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(IEC).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00" y="1276488"/>
            <a:ext cx="2895449" cy="326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575" y="1245325"/>
            <a:ext cx="2895449" cy="326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3244400" y="1994625"/>
            <a:ext cx="322500" cy="1359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457200" y="304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b="0" lang="en-US" sz="2600">
                <a:solidFill>
                  <a:srgbClr val="0000FF"/>
                </a:solidFill>
              </a:rPr>
              <a:t>Analyzing Computation and Synchronization</a:t>
            </a:r>
            <a:endParaRPr b="0" sz="2600">
              <a:solidFill>
                <a:srgbClr val="0000FF"/>
              </a:solidFill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109300" y="4512850"/>
            <a:ext cx="4308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Host-device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time is significant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7625675" y="1785300"/>
            <a:ext cx="322500" cy="1725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024075" y="4498825"/>
            <a:ext cx="5683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Asynchronous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behavior should be </a:t>
            </a: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throttled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2071400" y="2020875"/>
            <a:ext cx="322500" cy="1359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457975" y="846575"/>
            <a:ext cx="190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GPUs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5953775" y="846575"/>
            <a:ext cx="1900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3810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>
                <a:solidFill>
                  <a:srgbClr val="0000FF"/>
                </a:solidFill>
              </a:rPr>
              <a:t>Analyzing Partitioning Schemes</a:t>
            </a:r>
            <a:endParaRPr sz="2600">
              <a:solidFill>
                <a:srgbClr val="0000FF"/>
              </a:solidFill>
            </a:endParaRPr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>
            <a:off x="301025" y="3975850"/>
            <a:ext cx="42468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CVC outperforms other schemes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 or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GPUs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fewer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communication partners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75" y="1275400"/>
            <a:ext cx="3870824" cy="259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000" y="1142475"/>
            <a:ext cx="4246801" cy="22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/>
          <p:nvPr/>
        </p:nvSpPr>
        <p:spPr>
          <a:xfrm>
            <a:off x="7404925" y="1974500"/>
            <a:ext cx="318300" cy="39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7938325" y="1974500"/>
            <a:ext cx="318300" cy="39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5870275" y="1532475"/>
            <a:ext cx="467700" cy="1787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937075" y="1456275"/>
            <a:ext cx="467700" cy="17871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090700" y="3366250"/>
            <a:ext cx="5053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>
                <a:solidFill>
                  <a:srgbClr val="3F3F3F"/>
                </a:solidFill>
              </a:rPr>
              <a:t>Static load imbalance not correlated to dynamic load imbalance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090700" y="3942400"/>
            <a:ext cx="50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>
                <a:solidFill>
                  <a:srgbClr val="3F3F3F"/>
                </a:solidFill>
              </a:rPr>
              <a:t>Static load imbalance is </a:t>
            </a:r>
            <a:r>
              <a:rPr lang="en-US" sz="1600">
                <a:solidFill>
                  <a:srgbClr val="FF0000"/>
                </a:solidFill>
              </a:rPr>
              <a:t>correlated </a:t>
            </a:r>
            <a:r>
              <a:rPr lang="en-US" sz="1600">
                <a:solidFill>
                  <a:srgbClr val="3F3F3F"/>
                </a:solidFill>
              </a:rPr>
              <a:t>to </a:t>
            </a:r>
            <a:r>
              <a:rPr lang="en-US" sz="1600">
                <a:solidFill>
                  <a:srgbClr val="FF0000"/>
                </a:solidFill>
              </a:rPr>
              <a:t>memory </a:t>
            </a:r>
            <a:r>
              <a:rPr lang="en-US" sz="1600">
                <a:solidFill>
                  <a:srgbClr val="3F3F3F"/>
                </a:solidFill>
              </a:rPr>
              <a:t>usage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</a:pPr>
            <a:r>
              <a:rPr lang="en-US" sz="1600">
                <a:solidFill>
                  <a:srgbClr val="3F3F3F"/>
                </a:solidFill>
              </a:rPr>
              <a:t>Critical for </a:t>
            </a:r>
            <a:r>
              <a:rPr lang="en-US" sz="1600">
                <a:solidFill>
                  <a:srgbClr val="FF0000"/>
                </a:solidFill>
              </a:rPr>
              <a:t>GPUs </a:t>
            </a:r>
            <a:r>
              <a:rPr lang="en-US" sz="1600">
                <a:solidFill>
                  <a:srgbClr val="3F3F3F"/>
                </a:solidFill>
              </a:rPr>
              <a:t>due to</a:t>
            </a:r>
            <a:r>
              <a:rPr lang="en-US" sz="1600">
                <a:solidFill>
                  <a:srgbClr val="FF0000"/>
                </a:solidFill>
              </a:rPr>
              <a:t> limited memory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6-9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