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3" r:id="rId5"/>
  </p:sldMasterIdLst>
  <p:notesMasterIdLst>
    <p:notesMasterId r:id="rId17"/>
  </p:notesMasterIdLst>
  <p:sldIdLst>
    <p:sldId id="278" r:id="rId6"/>
    <p:sldId id="279" r:id="rId7"/>
    <p:sldId id="280" r:id="rId8"/>
    <p:sldId id="281" r:id="rId9"/>
    <p:sldId id="283" r:id="rId10"/>
    <p:sldId id="284" r:id="rId11"/>
    <p:sldId id="297" r:id="rId12"/>
    <p:sldId id="291" r:id="rId13"/>
    <p:sldId id="292" r:id="rId14"/>
    <p:sldId id="29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838C14D-8574-40E0-8C50-F9C5A9B07FE8}">
          <p14:sldIdLst>
            <p14:sldId id="278"/>
            <p14:sldId id="279"/>
            <p14:sldId id="280"/>
            <p14:sldId id="281"/>
            <p14:sldId id="283"/>
            <p14:sldId id="284"/>
            <p14:sldId id="297"/>
            <p14:sldId id="291"/>
            <p14:sldId id="292"/>
            <p14:sldId id="296"/>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itha Vedanth" initials="NV" lastIdx="1" clrIdx="0">
    <p:extLst>
      <p:ext uri="{19B8F6BF-5375-455C-9EA6-DF929625EA0E}">
        <p15:presenceInfo xmlns:p15="http://schemas.microsoft.com/office/powerpoint/2012/main" userId="5710a1dca1f470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82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90393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4C4CB2-449C-47AB-9E25-765D5698C741}"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81E70-B160-47C4-AB73-153216A24D32}"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76FA81-D8F0-4489-9180-74095F6B04CE}"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42D7D-ED56-49B7-991F-E943132894A5}"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D31FBA-6721-4896-97F1-5EA82E428D34}"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87F63-C372-4FF0-8508-B955CF7144A9}"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A66E6F-A708-4EB2-8F23-CCB842E9D795}"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99D9F-E124-4220-A571-01CADEA98FF5}" type="datetime1">
              <a:rPr lang="en-US" smtClean="0"/>
              <a:t>9/25/2021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2961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AEC8C-45A9-4C65-BA55-E7B099E1124D}"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3097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C2402-DA74-4FE5-93FC-D86F57430F06}"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30014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876A9-56D7-4B40-B305-47DBCF5213CB}"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956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5749E-D8B8-4648-992C-05B1B7B19498}"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75490-FFC6-4A4A-8E59-ABB1842C6CD0}" type="datetime1">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8611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9FC0E-4C1B-44C4-A55C-2E7465DA37BA}"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0322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19124-DE00-4542-AD0E-02042CB52EAC}" type="datetime1">
              <a:rPr lang="en-US" smtClean="0"/>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8111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DC790-E9F0-4D6F-AEBF-6CFE587BAC55}"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5104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E2EF4-B618-4925-BFF1-985BDFF049AB}"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1380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0192B-1F47-47F2-8991-3A814BD97003}"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369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6BB8E-6F32-4D6A-8B81-4C7649A26C85}"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90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CEE9D-930C-4FA9-8DED-CFD1899747FF}"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4617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935BB-389D-4121-BC6E-8BE5E3E964F7}"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7798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92C6A-A979-4F50-AAC0-4178B3747EED}"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498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52FCA-F46F-443D-97DA-02C65DAAA69E}"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3069D-F999-4196-B95E-C5436888CFE8}"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829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74BB2-A16E-4EB0-A7AF-571DB1DFFD2F}"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7934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86C2-10FD-4DB7-985E-23136CD5A0EF}" type="datetime1">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04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DD9EDB-F5B6-4043-BCF3-B3B49B7057AC}"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0EAB7-81B4-4370-99C0-9EAEC6720B40}" type="datetime1">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432AD3-4447-46B8-A89D-3C4D4413664E}" type="datetime1">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68493-6597-42F2-97F0-5A783A71F7F7}" type="datetime1">
              <a:rPr lang="en-US" smtClean="0"/>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1BB40-9EA2-4B6D-A2AC-E259442AB2EF}" type="datetime1">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3BDA9C-0F2B-4B15-B19D-FD75C89F8E4F}" type="datetime1">
              <a:rPr lang="en-US" smtClean="0"/>
              <a:t>9/25/2021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D0BA256C-F073-4EAC-BA0E-DF2878C36D40}" type="datetime1">
              <a:rPr lang="en-US" smtClean="0"/>
              <a:t>9/25/2021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3DC0AC-13B4-40E8-9CB8-23F6E0E58BEF}" type="datetime1">
              <a:rPr lang="en-US" smtClean="0"/>
              <a:t>9/25/2021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8112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2573079" y="3934021"/>
            <a:ext cx="6592186" cy="2232863"/>
          </a:xfrm>
        </p:spPr>
        <p:txBody>
          <a:bodyPr>
            <a:normAutofit/>
          </a:bodyPr>
          <a:lstStyle/>
          <a:p>
            <a:r>
              <a:rPr lang="en-US" sz="3200" dirty="0">
                <a:solidFill>
                  <a:srgbClr val="002060"/>
                </a:solidFill>
              </a:rPr>
              <a:t>AI SELF DRIVING CAR</a:t>
            </a:r>
            <a:br>
              <a:rPr lang="en-US" sz="3200" dirty="0">
                <a:solidFill>
                  <a:schemeClr val="bg1"/>
                </a:solidFill>
              </a:rPr>
            </a:br>
            <a:br>
              <a:rPr lang="en-US" sz="3200" dirty="0">
                <a:solidFill>
                  <a:schemeClr val="bg1"/>
                </a:solidFill>
              </a:rPr>
            </a:br>
            <a:r>
              <a:rPr lang="en-US" sz="3200" dirty="0">
                <a:solidFill>
                  <a:schemeClr val="accent6"/>
                </a:solidFill>
              </a:rPr>
              <a:t>Under the guidance of</a:t>
            </a:r>
            <a:br>
              <a:rPr lang="en-US" sz="3200" dirty="0">
                <a:solidFill>
                  <a:schemeClr val="accent6"/>
                </a:solidFill>
              </a:rPr>
            </a:br>
            <a:r>
              <a:rPr lang="en-US" sz="3200" dirty="0">
                <a:solidFill>
                  <a:schemeClr val="accent6"/>
                </a:solidFill>
              </a:rPr>
              <a:t>Prof. Merin Meleet and Anisha B S </a:t>
            </a:r>
          </a:p>
        </p:txBody>
      </p:sp>
      <p:sp>
        <p:nvSpPr>
          <p:cNvPr id="6" name="Subtitle 5">
            <a:extLst>
              <a:ext uri="{FF2B5EF4-FFF2-40B4-BE49-F238E27FC236}">
                <a16:creationId xmlns:a16="http://schemas.microsoft.com/office/drawing/2014/main" id="{AA5558C7-3365-4B13-9994-17F5CEC0F1E7}"/>
              </a:ext>
            </a:extLst>
          </p:cNvPr>
          <p:cNvSpPr>
            <a:spLocks noGrp="1"/>
          </p:cNvSpPr>
          <p:nvPr>
            <p:ph idx="1"/>
          </p:nvPr>
        </p:nvSpPr>
        <p:spPr>
          <a:xfrm>
            <a:off x="940491" y="106043"/>
            <a:ext cx="10353762" cy="3714749"/>
          </a:xfrm>
        </p:spPr>
        <p:txBody>
          <a:bodyPr>
            <a:normAutofit/>
          </a:bodyPr>
          <a:lstStyle/>
          <a:p>
            <a:pPr marL="36900" indent="0" algn="ctr">
              <a:buNone/>
            </a:pPr>
            <a:r>
              <a:rPr lang="en-US" sz="4000" dirty="0">
                <a:solidFill>
                  <a:schemeClr val="accent6"/>
                </a:solidFill>
              </a:rPr>
              <a:t>Centre of competence </a:t>
            </a:r>
          </a:p>
          <a:p>
            <a:pPr marL="36900" indent="0" algn="ctr">
              <a:buNone/>
            </a:pPr>
            <a:r>
              <a:rPr lang="en-US" sz="4000" dirty="0">
                <a:solidFill>
                  <a:schemeClr val="accent6"/>
                </a:solidFill>
              </a:rPr>
              <a:t>In </a:t>
            </a:r>
          </a:p>
          <a:p>
            <a:pPr marL="36900" indent="0" algn="ctr">
              <a:buNone/>
            </a:pPr>
            <a:r>
              <a:rPr lang="en-US" sz="4000" dirty="0">
                <a:solidFill>
                  <a:schemeClr val="accent6"/>
                </a:solidFill>
              </a:rPr>
              <a:t>Visual Computing</a:t>
            </a:r>
          </a:p>
          <a:p>
            <a:pPr marL="36900" indent="0" algn="ctr">
              <a:buNone/>
            </a:pPr>
            <a:r>
              <a:rPr lang="en-US" sz="4000" dirty="0">
                <a:solidFill>
                  <a:srgbClr val="FF0000"/>
                </a:solidFill>
              </a:rPr>
              <a:t>Internship phase I presentation</a:t>
            </a:r>
          </a:p>
          <a:p>
            <a:pPr marL="36900" indent="0" algn="ctr">
              <a:buNone/>
            </a:pPr>
            <a:endParaRPr lang="en-US" dirty="0"/>
          </a:p>
        </p:txBody>
      </p:sp>
      <p:sp>
        <p:nvSpPr>
          <p:cNvPr id="13" name="TextBox 12">
            <a:extLst>
              <a:ext uri="{FF2B5EF4-FFF2-40B4-BE49-F238E27FC236}">
                <a16:creationId xmlns:a16="http://schemas.microsoft.com/office/drawing/2014/main" id="{80154F46-3F4F-4D08-AEE8-BB369A304A2E}"/>
              </a:ext>
            </a:extLst>
          </p:cNvPr>
          <p:cNvSpPr txBox="1"/>
          <p:nvPr/>
        </p:nvSpPr>
        <p:spPr>
          <a:xfrm>
            <a:off x="9647274" y="5231218"/>
            <a:ext cx="2501982" cy="1477328"/>
          </a:xfrm>
          <a:prstGeom prst="rect">
            <a:avLst/>
          </a:prstGeom>
          <a:noFill/>
        </p:spPr>
        <p:txBody>
          <a:bodyPr wrap="square" rtlCol="0">
            <a:spAutoFit/>
          </a:bodyPr>
          <a:lstStyle/>
          <a:p>
            <a:r>
              <a:rPr lang="en-US" sz="2400" dirty="0">
                <a:solidFill>
                  <a:srgbClr val="7030A0"/>
                </a:solidFill>
              </a:rPr>
              <a:t>Team Members:</a:t>
            </a:r>
          </a:p>
          <a:p>
            <a:r>
              <a:rPr lang="en-US" sz="2400" dirty="0">
                <a:solidFill>
                  <a:srgbClr val="002060"/>
                </a:solidFill>
              </a:rPr>
              <a:t>Vishweshwar bhat</a:t>
            </a:r>
          </a:p>
          <a:p>
            <a:r>
              <a:rPr lang="en-US" sz="2400" dirty="0">
                <a:solidFill>
                  <a:srgbClr val="002060"/>
                </a:solidFill>
              </a:rPr>
              <a:t>Ram Abhinav</a:t>
            </a:r>
            <a:endParaRPr lang="en-US" dirty="0">
              <a:solidFill>
                <a:schemeClr val="bg1"/>
              </a:solidFill>
            </a:endParaRPr>
          </a:p>
          <a:p>
            <a:endParaRPr lang="en-US" dirty="0">
              <a:solidFill>
                <a:schemeClr val="bg1"/>
              </a:solidFill>
            </a:endParaRPr>
          </a:p>
        </p:txBody>
      </p:sp>
      <p:sp>
        <p:nvSpPr>
          <p:cNvPr id="3" name="Slide Number Placeholder 2">
            <a:extLst>
              <a:ext uri="{FF2B5EF4-FFF2-40B4-BE49-F238E27FC236}">
                <a16:creationId xmlns:a16="http://schemas.microsoft.com/office/drawing/2014/main" id="{55FEFA76-1D0D-4960-99B7-FA8D2F181AA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7" name="Subtitle 5">
            <a:extLst>
              <a:ext uri="{FF2B5EF4-FFF2-40B4-BE49-F238E27FC236}">
                <a16:creationId xmlns:a16="http://schemas.microsoft.com/office/drawing/2014/main" id="{EC9D2962-36BC-49EF-9EFB-6D0E599CB343}"/>
              </a:ext>
            </a:extLst>
          </p:cNvPr>
          <p:cNvSpPr txBox="1">
            <a:spLocks/>
          </p:cNvSpPr>
          <p:nvPr/>
        </p:nvSpPr>
        <p:spPr>
          <a:xfrm>
            <a:off x="940491" y="88287"/>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a:solidFill>
                  <a:schemeClr val="accent6"/>
                </a:solidFill>
              </a:rPr>
              <a:t>Centre of competence </a:t>
            </a:r>
          </a:p>
          <a:p>
            <a:pPr marL="36900" indent="0" algn="ctr">
              <a:buFont typeface="Wingdings 2" charset="2"/>
              <a:buNone/>
            </a:pPr>
            <a:r>
              <a:rPr lang="en-US" sz="4000">
                <a:solidFill>
                  <a:schemeClr val="accent6"/>
                </a:solidFill>
              </a:rPr>
              <a:t>In </a:t>
            </a:r>
          </a:p>
          <a:p>
            <a:pPr marL="36900" indent="0" algn="ctr">
              <a:buFont typeface="Wingdings 2" charset="2"/>
              <a:buNone/>
            </a:pPr>
            <a:r>
              <a:rPr lang="en-US" sz="4000">
                <a:solidFill>
                  <a:schemeClr val="accent6"/>
                </a:solidFill>
              </a:rPr>
              <a:t>Visual Computing</a:t>
            </a:r>
          </a:p>
          <a:p>
            <a:pPr marL="36900" indent="0" algn="ctr">
              <a:buFont typeface="Wingdings 2" charset="2"/>
              <a:buNone/>
            </a:pPr>
            <a:r>
              <a:rPr lang="en-US" sz="4000">
                <a:solidFill>
                  <a:srgbClr val="FF0000"/>
                </a:solidFill>
              </a:rPr>
              <a:t>Internship phase I presentation</a:t>
            </a:r>
          </a:p>
          <a:p>
            <a:pPr marL="36900" indent="0" algn="ctr">
              <a:buFont typeface="Wingdings 2" charset="2"/>
              <a:buNone/>
            </a:pPr>
            <a:endParaRPr lang="en-US"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A565DB-8D0F-4B6D-BC83-0B21EE453854}"/>
              </a:ext>
            </a:extLst>
          </p:cNvPr>
          <p:cNvSpPr txBox="1"/>
          <p:nvPr/>
        </p:nvSpPr>
        <p:spPr>
          <a:xfrm>
            <a:off x="3000652" y="949911"/>
            <a:ext cx="4838331" cy="707886"/>
          </a:xfrm>
          <a:prstGeom prst="rect">
            <a:avLst/>
          </a:prstGeom>
          <a:noFill/>
        </p:spPr>
        <p:txBody>
          <a:bodyPr wrap="square" rtlCol="0">
            <a:spAutoFit/>
          </a:bodyPr>
          <a:lstStyle/>
          <a:p>
            <a:r>
              <a:rPr lang="en-US" sz="4000" b="1" dirty="0"/>
              <a:t>OBJECTIVES</a:t>
            </a:r>
          </a:p>
        </p:txBody>
      </p:sp>
      <p:sp>
        <p:nvSpPr>
          <p:cNvPr id="7" name="Slide Number Placeholder 6">
            <a:extLst>
              <a:ext uri="{FF2B5EF4-FFF2-40B4-BE49-F238E27FC236}">
                <a16:creationId xmlns:a16="http://schemas.microsoft.com/office/drawing/2014/main" id="{FE85C614-E930-4E6B-B64B-D412169820F5}"/>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2" name="TextBox 1">
            <a:extLst>
              <a:ext uri="{FF2B5EF4-FFF2-40B4-BE49-F238E27FC236}">
                <a16:creationId xmlns:a16="http://schemas.microsoft.com/office/drawing/2014/main" id="{9026617F-1D49-4DF7-BB8E-39ECC2BAF86F}"/>
              </a:ext>
            </a:extLst>
          </p:cNvPr>
          <p:cNvSpPr txBox="1"/>
          <p:nvPr/>
        </p:nvSpPr>
        <p:spPr>
          <a:xfrm>
            <a:off x="2556770" y="1809306"/>
            <a:ext cx="5113537"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Data collection Using Simulator</a:t>
            </a:r>
          </a:p>
          <a:p>
            <a:pPr marL="342900" indent="-342900">
              <a:buFont typeface="Wingdings" panose="05000000000000000000" pitchFamily="2" charset="2"/>
              <a:buChar char="v"/>
            </a:pPr>
            <a:r>
              <a:rPr lang="en-US" sz="2400" dirty="0"/>
              <a:t>Preprocessing and Augmentation</a:t>
            </a:r>
          </a:p>
          <a:p>
            <a:pPr marL="342900" indent="-342900">
              <a:buFont typeface="Wingdings" panose="05000000000000000000" pitchFamily="2" charset="2"/>
              <a:buChar char="v"/>
            </a:pPr>
            <a:r>
              <a:rPr lang="en-US" sz="2400" dirty="0"/>
              <a:t>Building CNN</a:t>
            </a:r>
          </a:p>
          <a:p>
            <a:pPr marL="342900" indent="-342900">
              <a:buFont typeface="Wingdings" panose="05000000000000000000" pitchFamily="2" charset="2"/>
              <a:buChar char="v"/>
            </a:pPr>
            <a:r>
              <a:rPr lang="en-US" sz="2400" dirty="0"/>
              <a:t>Hyperparameter  tuning</a:t>
            </a:r>
          </a:p>
          <a:p>
            <a:pPr marL="342900" indent="-342900">
              <a:buFont typeface="Wingdings" panose="05000000000000000000" pitchFamily="2" charset="2"/>
              <a:buChar char="v"/>
            </a:pPr>
            <a:r>
              <a:rPr lang="en-US" sz="2400" dirty="0"/>
              <a:t>Building </a:t>
            </a:r>
            <a:r>
              <a:rPr lang="en-US" sz="2400" dirty="0" err="1"/>
              <a:t>Imagenet</a:t>
            </a:r>
            <a:r>
              <a:rPr lang="en-US" sz="2400" dirty="0"/>
              <a:t> models</a:t>
            </a:r>
          </a:p>
          <a:p>
            <a:pPr marL="342900" indent="-342900">
              <a:buFont typeface="Wingdings" panose="05000000000000000000" pitchFamily="2" charset="2"/>
              <a:buChar char="v"/>
            </a:pPr>
            <a:r>
              <a:rPr lang="en-US" sz="2400" dirty="0"/>
              <a:t>Saving The Best Model</a:t>
            </a:r>
          </a:p>
          <a:p>
            <a:pPr marL="342900" indent="-342900">
              <a:buFont typeface="Wingdings" panose="05000000000000000000" pitchFamily="2" charset="2"/>
              <a:buChar char="v"/>
            </a:pPr>
            <a:r>
              <a:rPr lang="en-US" sz="2400" dirty="0"/>
              <a:t>Deploying the model on Simulator</a:t>
            </a:r>
          </a:p>
          <a:p>
            <a:pPr marL="342900" indent="-342900">
              <a:buFont typeface="Wingdings" panose="05000000000000000000" pitchFamily="2" charset="2"/>
              <a:buChar char="v"/>
            </a:pPr>
            <a:endParaRPr lang="en-US" sz="2400" dirty="0"/>
          </a:p>
        </p:txBody>
      </p:sp>
    </p:spTree>
    <p:extLst>
      <p:ext uri="{BB962C8B-B14F-4D97-AF65-F5344CB8AC3E}">
        <p14:creationId xmlns:p14="http://schemas.microsoft.com/office/powerpoint/2010/main" val="250763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9AF62-BA21-4D6B-867B-26F6CD3794E0}"/>
              </a:ext>
            </a:extLst>
          </p:cNvPr>
          <p:cNvSpPr txBox="1"/>
          <p:nvPr/>
        </p:nvSpPr>
        <p:spPr>
          <a:xfrm>
            <a:off x="1524000" y="493486"/>
            <a:ext cx="4296228" cy="523220"/>
          </a:xfrm>
          <a:prstGeom prst="rect">
            <a:avLst/>
          </a:prstGeom>
          <a:noFill/>
        </p:spPr>
        <p:txBody>
          <a:bodyPr wrap="square" rtlCol="0">
            <a:spAutoFit/>
          </a:bodyPr>
          <a:lstStyle/>
          <a:p>
            <a:r>
              <a:rPr lang="en-US" sz="2800" u="sng" dirty="0">
                <a:solidFill>
                  <a:srgbClr val="7030A0"/>
                </a:solidFill>
              </a:rPr>
              <a:t>References</a:t>
            </a:r>
          </a:p>
        </p:txBody>
      </p:sp>
      <p:sp>
        <p:nvSpPr>
          <p:cNvPr id="7" name="TextBox 6">
            <a:extLst>
              <a:ext uri="{FF2B5EF4-FFF2-40B4-BE49-F238E27FC236}">
                <a16:creationId xmlns:a16="http://schemas.microsoft.com/office/drawing/2014/main" id="{329BDF8B-992B-4377-B6B5-1EC65FD837C7}"/>
              </a:ext>
            </a:extLst>
          </p:cNvPr>
          <p:cNvSpPr txBox="1"/>
          <p:nvPr/>
        </p:nvSpPr>
        <p:spPr>
          <a:xfrm>
            <a:off x="1727200" y="1248228"/>
            <a:ext cx="10697028" cy="4770537"/>
          </a:xfrm>
          <a:prstGeom prst="rect">
            <a:avLst/>
          </a:prstGeom>
          <a:noFill/>
        </p:spPr>
        <p:txBody>
          <a:bodyPr wrap="square" rtlCol="0">
            <a:spAutoFit/>
          </a:bodyPr>
          <a:lstStyle/>
          <a:p>
            <a:r>
              <a:rPr lang="en-US" sz="1600" dirty="0">
                <a:solidFill>
                  <a:schemeClr val="tx2"/>
                </a:solidFill>
              </a:rPr>
              <a:t>[1] M. Bojarski, D. Del Testa, D. Dworakowski, B. Firner,</a:t>
            </a:r>
          </a:p>
          <a:p>
            <a:r>
              <a:rPr lang="en-US" sz="1600" dirty="0">
                <a:solidFill>
                  <a:schemeClr val="tx2"/>
                </a:solidFill>
              </a:rPr>
              <a:t>     B. Flepp, P. Goyal, L. D. Jackel, M. Monfort, U. Muller,</a:t>
            </a:r>
          </a:p>
          <a:p>
            <a:r>
              <a:rPr lang="en-US" sz="1600" dirty="0">
                <a:solidFill>
                  <a:schemeClr val="tx2"/>
                </a:solidFill>
              </a:rPr>
              <a:t>     J. Zhang, et al. End to end learning for self-driving cars.</a:t>
            </a:r>
          </a:p>
          <a:p>
            <a:r>
              <a:rPr lang="en-US" sz="1600" dirty="0">
                <a:solidFill>
                  <a:schemeClr val="tx2"/>
                </a:solidFill>
              </a:rPr>
              <a:t>     arXiv preprint arXiv:1604.07316, 2016.</a:t>
            </a:r>
          </a:p>
          <a:p>
            <a:r>
              <a:rPr lang="en-US" sz="1600" dirty="0">
                <a:solidFill>
                  <a:schemeClr val="tx2"/>
                </a:solidFill>
              </a:rPr>
              <a:t>[2] M. Bojarski, P. Yeres, A. Choromanska, K. Choromanski,</a:t>
            </a:r>
          </a:p>
          <a:p>
            <a:r>
              <a:rPr lang="en-US" sz="1600" dirty="0">
                <a:solidFill>
                  <a:schemeClr val="tx2"/>
                </a:solidFill>
              </a:rPr>
              <a:t>     B. Firner, L. Jackel, and U. Muller. Explaining how a deep</a:t>
            </a:r>
          </a:p>
          <a:p>
            <a:r>
              <a:rPr lang="en-US" sz="1600" dirty="0">
                <a:solidFill>
                  <a:schemeClr val="tx2"/>
                </a:solidFill>
              </a:rPr>
              <a:t>     neural network trained with end-to-end learning steers a car.</a:t>
            </a:r>
          </a:p>
          <a:p>
            <a:r>
              <a:rPr lang="en-US" sz="1600" dirty="0">
                <a:solidFill>
                  <a:schemeClr val="tx2"/>
                </a:solidFill>
              </a:rPr>
              <a:t>     arXiv preprint arXiv:1704.07911, 2017.</a:t>
            </a:r>
          </a:p>
          <a:p>
            <a:r>
              <a:rPr lang="en-US" sz="1600" dirty="0">
                <a:solidFill>
                  <a:schemeClr val="tx2"/>
                </a:solidFill>
              </a:rPr>
              <a:t>[3] Y. Wiseman and I. Grinberg, "When an Inescapable Accident of Autonomous Vehicles is</a:t>
            </a:r>
          </a:p>
          <a:p>
            <a:r>
              <a:rPr lang="en-US" sz="1600" dirty="0">
                <a:solidFill>
                  <a:schemeClr val="tx2"/>
                </a:solidFill>
              </a:rPr>
              <a:t>     Looming", International Journal of Control and Automation, Vol. 9(6), pp. 297-308, 2016.</a:t>
            </a:r>
          </a:p>
          <a:p>
            <a:r>
              <a:rPr lang="en-US" sz="1600" dirty="0">
                <a:solidFill>
                  <a:schemeClr val="tx2"/>
                </a:solidFill>
              </a:rPr>
              <a:t>[4] C. Farabet, C. Couprie, L. Najman, and Y. LeCun. Learning</a:t>
            </a:r>
          </a:p>
          <a:p>
            <a:r>
              <a:rPr lang="en-US" sz="1600" dirty="0">
                <a:solidFill>
                  <a:schemeClr val="tx2"/>
                </a:solidFill>
              </a:rPr>
              <a:t>     hierarchical features for scene labeling. IEEE transactions</a:t>
            </a:r>
          </a:p>
          <a:p>
            <a:r>
              <a:rPr lang="en-US" sz="1600" dirty="0">
                <a:solidFill>
                  <a:schemeClr val="tx2"/>
                </a:solidFill>
              </a:rPr>
              <a:t>     on pattern analysis and machine intelligence, 35(8):1915–</a:t>
            </a:r>
          </a:p>
          <a:p>
            <a:r>
              <a:rPr lang="en-US" sz="1600" dirty="0">
                <a:solidFill>
                  <a:schemeClr val="tx2"/>
                </a:solidFill>
              </a:rPr>
              <a:t>     1929, 2013.</a:t>
            </a:r>
          </a:p>
          <a:p>
            <a:r>
              <a:rPr lang="en-US" sz="1600" dirty="0">
                <a:solidFill>
                  <a:schemeClr val="tx2"/>
                </a:solidFill>
              </a:rPr>
              <a:t>[5] I. Sonata, </a:t>
            </a:r>
            <a:r>
              <a:rPr lang="en-US" sz="1600" dirty="0" err="1">
                <a:solidFill>
                  <a:schemeClr val="tx2"/>
                </a:solidFill>
              </a:rPr>
              <a:t>Ilvico</a:t>
            </a:r>
            <a:r>
              <a:rPr lang="en-US" sz="1600" dirty="0">
                <a:solidFill>
                  <a:schemeClr val="tx2"/>
                </a:solidFill>
              </a:rPr>
              <a:t> &amp; </a:t>
            </a:r>
            <a:r>
              <a:rPr lang="en-US" sz="1600" dirty="0" err="1">
                <a:solidFill>
                  <a:schemeClr val="tx2"/>
                </a:solidFill>
              </a:rPr>
              <a:t>Heryadi</a:t>
            </a:r>
            <a:r>
              <a:rPr lang="en-US" sz="1600" dirty="0">
                <a:solidFill>
                  <a:schemeClr val="tx2"/>
                </a:solidFill>
              </a:rPr>
              <a:t>, Y &amp; Lukas, L &amp; Wibowo, A. (2021). Autonomous car using CNN deep learning algorithm              </a:t>
            </a:r>
          </a:p>
          <a:p>
            <a:r>
              <a:rPr lang="en-US" sz="1600" dirty="0">
                <a:solidFill>
                  <a:schemeClr val="tx2"/>
                </a:solidFill>
              </a:rPr>
              <a:t>        Autonomous car using CNN deep learning algorithm. Journal of Physics: Conference Series. 1869. 10.1088/1742-6596/1869/1/012071. </a:t>
            </a:r>
          </a:p>
          <a:p>
            <a:r>
              <a:rPr lang="en-US" sz="1600" dirty="0">
                <a:solidFill>
                  <a:schemeClr val="tx2"/>
                </a:solidFill>
              </a:rPr>
              <a:t>[6] Farag, Wael &amp; Saleh, Zakaria. (2018). Behavior Cloning for Autonomous Driving using Convolutional Neural Networks. </a:t>
            </a:r>
          </a:p>
          <a:p>
            <a:r>
              <a:rPr lang="en-US" sz="1600" dirty="0">
                <a:solidFill>
                  <a:schemeClr val="tx2"/>
                </a:solidFill>
              </a:rPr>
              <a:t>       1-7.     10.1109/3ICT.2018.8855753. </a:t>
            </a:r>
          </a:p>
        </p:txBody>
      </p:sp>
      <p:sp>
        <p:nvSpPr>
          <p:cNvPr id="2" name="Slide Number Placeholder 1">
            <a:extLst>
              <a:ext uri="{FF2B5EF4-FFF2-40B4-BE49-F238E27FC236}">
                <a16:creationId xmlns:a16="http://schemas.microsoft.com/office/drawing/2014/main" id="{8BE3DF59-0F92-49E2-A7BE-E2DD780F4272}"/>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061492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Introduction</a:t>
            </a:r>
          </a:p>
          <a:p>
            <a:r>
              <a:rPr lang="en-US" sz="2400" dirty="0"/>
              <a:t>Behavior cloning</a:t>
            </a:r>
          </a:p>
          <a:p>
            <a:r>
              <a:rPr lang="en-US" sz="2400" dirty="0"/>
              <a:t>Literature review</a:t>
            </a:r>
          </a:p>
          <a:p>
            <a:r>
              <a:rPr lang="en-US" sz="2400" dirty="0"/>
              <a:t>Research gap</a:t>
            </a:r>
          </a:p>
          <a:p>
            <a:r>
              <a:rPr lang="en-US" sz="2400" dirty="0"/>
              <a:t>Objectives</a:t>
            </a:r>
          </a:p>
          <a:p>
            <a:r>
              <a:rPr lang="en-US" sz="2400" dirty="0"/>
              <a:t>References</a:t>
            </a:r>
          </a:p>
        </p:txBody>
      </p:sp>
      <p:sp>
        <p:nvSpPr>
          <p:cNvPr id="4" name="Slide Number Placeholder 3">
            <a:extLst>
              <a:ext uri="{FF2B5EF4-FFF2-40B4-BE49-F238E27FC236}">
                <a16:creationId xmlns:a16="http://schemas.microsoft.com/office/drawing/2014/main" id="{09366806-5354-4752-9EE1-8972D661696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548C-742F-4CED-8590-2CD0CEF8CC69}"/>
              </a:ext>
            </a:extLst>
          </p:cNvPr>
          <p:cNvSpPr>
            <a:spLocks noGrp="1"/>
          </p:cNvSpPr>
          <p:nvPr>
            <p:ph type="title"/>
          </p:nvPr>
        </p:nvSpPr>
        <p:spPr>
          <a:xfrm>
            <a:off x="1484311" y="0"/>
            <a:ext cx="10018713" cy="1534886"/>
          </a:xfrm>
        </p:spPr>
        <p:txBody>
          <a:bodyPr/>
          <a:lstStyle/>
          <a:p>
            <a:pPr algn="l"/>
            <a:r>
              <a:rPr lang="en-US" u="sng" dirty="0">
                <a:solidFill>
                  <a:srgbClr val="7030A0"/>
                </a:solidFill>
              </a:rPr>
              <a:t>Introduction</a:t>
            </a:r>
          </a:p>
        </p:txBody>
      </p:sp>
      <p:sp>
        <p:nvSpPr>
          <p:cNvPr id="3" name="Content Placeholder 2">
            <a:extLst>
              <a:ext uri="{FF2B5EF4-FFF2-40B4-BE49-F238E27FC236}">
                <a16:creationId xmlns:a16="http://schemas.microsoft.com/office/drawing/2014/main" id="{44642178-74E1-4806-96D4-C394EC41F9CC}"/>
              </a:ext>
            </a:extLst>
          </p:cNvPr>
          <p:cNvSpPr>
            <a:spLocks noGrp="1"/>
          </p:cNvSpPr>
          <p:nvPr>
            <p:ph idx="1"/>
          </p:nvPr>
        </p:nvSpPr>
        <p:spPr>
          <a:xfrm>
            <a:off x="1484311" y="2000250"/>
            <a:ext cx="10353762" cy="4171950"/>
          </a:xfrm>
          <a:ln>
            <a:noFill/>
          </a:ln>
        </p:spPr>
        <p:txBody>
          <a:bodyPr>
            <a:normAutofit/>
          </a:bodyPr>
          <a:lstStyle/>
          <a:p>
            <a:pPr marL="36900" indent="0" algn="just">
              <a:buNone/>
            </a:pPr>
            <a:r>
              <a:rPr lang="en-US" sz="2000" b="0" i="0" dirty="0">
                <a:solidFill>
                  <a:srgbClr val="505050"/>
                </a:solidFill>
                <a:effectLst/>
                <a:latin typeface="Sitka Small" panose="02000505000000020004" pitchFamily="2" charset="0"/>
              </a:rPr>
              <a:t>Self Driving Cars are very common these days. With various tech. giants working in this field of research, autonomous mobility i.e. self-driving cars are no longer the talks of fiction. Various driving support systems are now available in market like lane assist, parking assist, etc. These features are called ADAS or Advanced Driver Assistance Systems. The cameras mounted on the front of the car i.e. on the hood of the car, are being used by various self-driving car engineers to implement these ADAS functions. Some functions include Road lane recognition, traffic signs detection, object or vehicle detection, and so on. The list is never ending. In this , various front facing cameras (center, left and right) are used to improve the driving </a:t>
            </a:r>
            <a:r>
              <a:rPr lang="en-US" sz="2000" b="0" i="0" dirty="0" err="1">
                <a:solidFill>
                  <a:srgbClr val="505050"/>
                </a:solidFill>
                <a:effectLst/>
                <a:latin typeface="Sitka Small" panose="02000505000000020004" pitchFamily="2" charset="0"/>
              </a:rPr>
              <a:t>behaviour</a:t>
            </a:r>
            <a:r>
              <a:rPr lang="en-US" sz="2000" b="0" i="0" dirty="0">
                <a:solidFill>
                  <a:srgbClr val="505050"/>
                </a:solidFill>
                <a:effectLst/>
                <a:latin typeface="Sitka Small" panose="02000505000000020004" pitchFamily="2" charset="0"/>
              </a:rPr>
              <a:t> of the self-driving cars and the model is trained in such a way that the car never goes out of the track despite of the road curvatures or sharp turns.</a:t>
            </a:r>
            <a:endParaRPr lang="en-US" sz="2000" dirty="0">
              <a:solidFill>
                <a:schemeClr val="tx2"/>
              </a:solidFill>
              <a:effectLst/>
              <a:latin typeface="Sitka Small" panose="02000505000000020004" pitchFamily="2" charset="0"/>
            </a:endParaRPr>
          </a:p>
          <a:p>
            <a:pPr marL="36900" indent="0" algn="just">
              <a:buNone/>
            </a:pPr>
            <a:endParaRPr lang="en-US" sz="2000" dirty="0">
              <a:solidFill>
                <a:schemeClr val="tx2"/>
              </a:solidFill>
              <a:effectLst/>
              <a:latin typeface="Sitka Small" panose="02000505000000020004" pitchFamily="2" charset="0"/>
            </a:endParaRPr>
          </a:p>
        </p:txBody>
      </p:sp>
      <p:pic>
        <p:nvPicPr>
          <p:cNvPr id="5" name="Picture 4">
            <a:extLst>
              <a:ext uri="{FF2B5EF4-FFF2-40B4-BE49-F238E27FC236}">
                <a16:creationId xmlns:a16="http://schemas.microsoft.com/office/drawing/2014/main" id="{536835D0-0DAE-4A09-A8AD-C01008DC08D3}"/>
              </a:ext>
            </a:extLst>
          </p:cNvPr>
          <p:cNvPicPr>
            <a:picLocks noChangeAspect="1"/>
          </p:cNvPicPr>
          <p:nvPr/>
        </p:nvPicPr>
        <p:blipFill>
          <a:blip r:embed="rId3"/>
          <a:stretch>
            <a:fillRect/>
          </a:stretch>
        </p:blipFill>
        <p:spPr>
          <a:xfrm>
            <a:off x="8778874" y="323850"/>
            <a:ext cx="2724150" cy="1676400"/>
          </a:xfrm>
          <a:prstGeom prst="rect">
            <a:avLst/>
          </a:prstGeom>
        </p:spPr>
      </p:pic>
      <p:pic>
        <p:nvPicPr>
          <p:cNvPr id="7" name="Picture 6">
            <a:extLst>
              <a:ext uri="{FF2B5EF4-FFF2-40B4-BE49-F238E27FC236}">
                <a16:creationId xmlns:a16="http://schemas.microsoft.com/office/drawing/2014/main" id="{38649F4B-E7D0-4762-9917-BA8C4C912B6D}"/>
              </a:ext>
            </a:extLst>
          </p:cNvPr>
          <p:cNvPicPr>
            <a:picLocks noChangeAspect="1"/>
          </p:cNvPicPr>
          <p:nvPr/>
        </p:nvPicPr>
        <p:blipFill>
          <a:blip r:embed="rId4"/>
          <a:stretch>
            <a:fillRect/>
          </a:stretch>
        </p:blipFill>
        <p:spPr>
          <a:xfrm>
            <a:off x="5363936" y="323850"/>
            <a:ext cx="2857500" cy="1600200"/>
          </a:xfrm>
          <a:prstGeom prst="rect">
            <a:avLst/>
          </a:prstGeom>
        </p:spPr>
      </p:pic>
      <p:sp>
        <p:nvSpPr>
          <p:cNvPr id="4" name="Slide Number Placeholder 3">
            <a:extLst>
              <a:ext uri="{FF2B5EF4-FFF2-40B4-BE49-F238E27FC236}">
                <a16:creationId xmlns:a16="http://schemas.microsoft.com/office/drawing/2014/main" id="{B804E549-2CA9-44C4-A819-9E8B133BD2B5}"/>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762944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26287-E2B8-4E45-8356-2E33E929D25E}"/>
              </a:ext>
            </a:extLst>
          </p:cNvPr>
          <p:cNvSpPr>
            <a:spLocks noGrp="1"/>
          </p:cNvSpPr>
          <p:nvPr>
            <p:ph idx="1"/>
          </p:nvPr>
        </p:nvSpPr>
        <p:spPr>
          <a:xfrm>
            <a:off x="1543233" y="504372"/>
            <a:ext cx="7354024" cy="5849256"/>
          </a:xfrm>
          <a:ln>
            <a:noFill/>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600" b="1" dirty="0">
                <a:solidFill>
                  <a:srgbClr val="000000"/>
                </a:solidFill>
                <a:latin typeface="Sitka Small" panose="02000505000000020004" pitchFamily="2" charset="0"/>
              </a:rPr>
              <a:t>Car Behavior Cloning</a:t>
            </a:r>
            <a:r>
              <a:rPr lang="en-US" sz="2000" dirty="0">
                <a:solidFill>
                  <a:srgbClr val="000000"/>
                </a:solidFill>
                <a:latin typeface="Sitka Small" panose="02000505000000020004" pitchFamily="2" charset="0"/>
              </a:rPr>
              <a:t> </a:t>
            </a:r>
            <a:endParaRPr lang="en-US" sz="2000" b="0" i="0" dirty="0">
              <a:solidFill>
                <a:srgbClr val="000000"/>
              </a:solidFill>
              <a:effectLst/>
              <a:latin typeface="Sitka Small" panose="02000505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00000"/>
                </a:solidFill>
                <a:effectLst/>
                <a:latin typeface="Sitka Small" panose="02000505000000020004" pitchFamily="2" charset="0"/>
              </a:rPr>
              <a:t>Behavioral cloning is the process of replicating human behavior via visuomotor policies by means of machine learning algorithms. In recent years, several deep learning-based behavioral cloning approaches have been developed in the context of self-driving cars specifically based on the concept of transfer learning</a:t>
            </a:r>
            <a:endParaRPr kumimoji="0" lang="en-US" altLang="en-US" sz="2000" b="0" i="0" u="none" strike="noStrike" cap="none" normalizeH="0" baseline="0" dirty="0">
              <a:ln>
                <a:noFill/>
              </a:ln>
              <a:solidFill>
                <a:srgbClr val="292929"/>
              </a:solidFill>
              <a:effectLst/>
              <a:latin typeface="Sitka Small" panose="02000505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92929"/>
              </a:solidFill>
              <a:effectLst/>
              <a:latin typeface="Sitka Small" panose="02000505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Sitka Small" panose="02000505000000020004" pitchFamily="2" charset="0"/>
              </a:rPr>
              <a:t>The the goal of behavioral cloning is to collect data while exhibiting good behavior and then train a model to mimic that behavior with the collected data. While in a real-world setting this would involved mounting sensors on a car and driving around, in a simulator it looks more like this:</a:t>
            </a:r>
            <a:endParaRPr kumimoji="0" lang="en-US" altLang="en-US" sz="1000" b="0" i="0" u="none" strike="noStrike" cap="none" normalizeH="0" baseline="0" dirty="0">
              <a:ln>
                <a:noFill/>
              </a:ln>
              <a:solidFill>
                <a:schemeClr val="tx1"/>
              </a:solidFill>
              <a:effectLst/>
              <a:latin typeface="Sitka Small" panose="02000505000000020004" pitchFamily="2" charset="0"/>
            </a:endParaRPr>
          </a:p>
        </p:txBody>
      </p:sp>
      <p:pic>
        <p:nvPicPr>
          <p:cNvPr id="4" name="Picture 3">
            <a:extLst>
              <a:ext uri="{FF2B5EF4-FFF2-40B4-BE49-F238E27FC236}">
                <a16:creationId xmlns:a16="http://schemas.microsoft.com/office/drawing/2014/main" id="{6C9B7BD0-D819-4CA5-8AE3-716F5297CAC6}"/>
              </a:ext>
            </a:extLst>
          </p:cNvPr>
          <p:cNvPicPr>
            <a:picLocks noChangeAspect="1"/>
          </p:cNvPicPr>
          <p:nvPr/>
        </p:nvPicPr>
        <p:blipFill>
          <a:blip r:embed="rId2"/>
          <a:stretch>
            <a:fillRect/>
          </a:stretch>
        </p:blipFill>
        <p:spPr>
          <a:xfrm>
            <a:off x="9013370" y="1133475"/>
            <a:ext cx="3178629" cy="1769382"/>
          </a:xfrm>
          <a:prstGeom prst="rect">
            <a:avLst/>
          </a:prstGeom>
        </p:spPr>
      </p:pic>
      <p:pic>
        <p:nvPicPr>
          <p:cNvPr id="6" name="Picture 5">
            <a:extLst>
              <a:ext uri="{FF2B5EF4-FFF2-40B4-BE49-F238E27FC236}">
                <a16:creationId xmlns:a16="http://schemas.microsoft.com/office/drawing/2014/main" id="{D7185814-818E-49BB-AEFA-700D18C5EC7C}"/>
              </a:ext>
            </a:extLst>
          </p:cNvPr>
          <p:cNvPicPr>
            <a:picLocks noChangeAspect="1"/>
          </p:cNvPicPr>
          <p:nvPr/>
        </p:nvPicPr>
        <p:blipFill>
          <a:blip r:embed="rId3"/>
          <a:stretch>
            <a:fillRect/>
          </a:stretch>
        </p:blipFill>
        <p:spPr>
          <a:xfrm>
            <a:off x="9013369" y="3513456"/>
            <a:ext cx="3178629" cy="1743075"/>
          </a:xfrm>
          <a:prstGeom prst="rect">
            <a:avLst/>
          </a:prstGeom>
        </p:spPr>
      </p:pic>
      <p:sp>
        <p:nvSpPr>
          <p:cNvPr id="2" name="Slide Number Placeholder 1">
            <a:extLst>
              <a:ext uri="{FF2B5EF4-FFF2-40B4-BE49-F238E27FC236}">
                <a16:creationId xmlns:a16="http://schemas.microsoft.com/office/drawing/2014/main" id="{E24905E3-09D4-4065-B960-89456EF24A01}"/>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902365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3D7267-30F0-427B-A24A-ED4B9ED4B51D}"/>
              </a:ext>
            </a:extLst>
          </p:cNvPr>
          <p:cNvSpPr>
            <a:spLocks noGrp="1"/>
          </p:cNvSpPr>
          <p:nvPr>
            <p:ph idx="1"/>
          </p:nvPr>
        </p:nvSpPr>
        <p:spPr/>
        <p:txBody>
          <a:bodyPr/>
          <a:lstStyle/>
          <a:p>
            <a:endParaRPr lang="en-US" dirty="0"/>
          </a:p>
        </p:txBody>
      </p:sp>
      <p:sp>
        <p:nvSpPr>
          <p:cNvPr id="7" name="Google Shape;122;p16">
            <a:extLst>
              <a:ext uri="{FF2B5EF4-FFF2-40B4-BE49-F238E27FC236}">
                <a16:creationId xmlns:a16="http://schemas.microsoft.com/office/drawing/2014/main" id="{5D077D9D-DFD8-4836-A950-39F4D7FDE463}"/>
              </a:ext>
            </a:extLst>
          </p:cNvPr>
          <p:cNvSpPr txBox="1"/>
          <p:nvPr/>
        </p:nvSpPr>
        <p:spPr>
          <a:xfrm>
            <a:off x="1921397" y="309032"/>
            <a:ext cx="9155576" cy="1493135"/>
          </a:xfrm>
          <a:prstGeom prst="rect">
            <a:avLst/>
          </a:prstGeom>
          <a:noFill/>
          <a:ln>
            <a:noFill/>
          </a:ln>
        </p:spPr>
        <p:txBody>
          <a:bodyPr spcFirstLastPara="1" wrap="square" lIns="201000" tIns="100500" rIns="201000" bIns="1005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pic>
        <p:nvPicPr>
          <p:cNvPr id="8" name="table">
            <a:extLst>
              <a:ext uri="{FF2B5EF4-FFF2-40B4-BE49-F238E27FC236}">
                <a16:creationId xmlns:a16="http://schemas.microsoft.com/office/drawing/2014/main" id="{26BD1E57-0894-4644-8054-9F025824DD9B}"/>
              </a:ext>
            </a:extLst>
          </p:cNvPr>
          <p:cNvPicPr>
            <a:picLocks noChangeAspect="1"/>
          </p:cNvPicPr>
          <p:nvPr/>
        </p:nvPicPr>
        <p:blipFill>
          <a:blip r:embed="rId2"/>
          <a:stretch>
            <a:fillRect/>
          </a:stretch>
        </p:blipFill>
        <p:spPr>
          <a:xfrm>
            <a:off x="929832" y="1559960"/>
            <a:ext cx="11262168" cy="4962375"/>
          </a:xfrm>
          <a:prstGeom prst="rect">
            <a:avLst/>
          </a:prstGeom>
        </p:spPr>
      </p:pic>
      <p:sp>
        <p:nvSpPr>
          <p:cNvPr id="9" name="TextBox 8">
            <a:extLst>
              <a:ext uri="{FF2B5EF4-FFF2-40B4-BE49-F238E27FC236}">
                <a16:creationId xmlns:a16="http://schemas.microsoft.com/office/drawing/2014/main" id="{B4BD1CB2-5658-4225-BFFF-D0D6D0F22350}"/>
              </a:ext>
            </a:extLst>
          </p:cNvPr>
          <p:cNvSpPr txBox="1"/>
          <p:nvPr/>
        </p:nvSpPr>
        <p:spPr>
          <a:xfrm>
            <a:off x="1021270" y="2666999"/>
            <a:ext cx="1660973" cy="2554545"/>
          </a:xfrm>
          <a:prstGeom prst="rect">
            <a:avLst/>
          </a:prstGeom>
          <a:noFill/>
        </p:spPr>
        <p:txBody>
          <a:bodyPr wrap="square" rtlCol="0">
            <a:spAutoFit/>
          </a:bodyPr>
          <a:lstStyle/>
          <a:p>
            <a:r>
              <a:rPr lang="en-US" sz="2000" b="0" i="0" dirty="0">
                <a:solidFill>
                  <a:srgbClr val="111111"/>
                </a:solidFill>
                <a:effectLst/>
                <a:latin typeface="Roboto" panose="020B0604020202020204" pitchFamily="2" charset="0"/>
              </a:rPr>
              <a:t>Behavior Cloning for Autonomous Driving using Convolutional Neural Networks</a:t>
            </a:r>
          </a:p>
          <a:p>
            <a:pPr algn="l"/>
            <a:endParaRPr lang="en-US" sz="2000" i="0" dirty="0">
              <a:solidFill>
                <a:srgbClr val="000000"/>
              </a:solidFill>
              <a:effectLst/>
            </a:endParaRPr>
          </a:p>
        </p:txBody>
      </p:sp>
      <p:sp>
        <p:nvSpPr>
          <p:cNvPr id="10" name="TextBox 9">
            <a:extLst>
              <a:ext uri="{FF2B5EF4-FFF2-40B4-BE49-F238E27FC236}">
                <a16:creationId xmlns:a16="http://schemas.microsoft.com/office/drawing/2014/main" id="{18BABDAE-ED78-414C-B961-A9EBAEE29715}"/>
              </a:ext>
            </a:extLst>
          </p:cNvPr>
          <p:cNvSpPr txBox="1"/>
          <p:nvPr/>
        </p:nvSpPr>
        <p:spPr>
          <a:xfrm>
            <a:off x="2911027" y="2760987"/>
            <a:ext cx="1660973" cy="707886"/>
          </a:xfrm>
          <a:prstGeom prst="rect">
            <a:avLst/>
          </a:prstGeom>
          <a:noFill/>
        </p:spPr>
        <p:txBody>
          <a:bodyPr wrap="square" rtlCol="0">
            <a:spAutoFit/>
          </a:bodyPr>
          <a:lstStyle/>
          <a:p>
            <a:r>
              <a:rPr lang="en-US" sz="2000" b="0" i="0" dirty="0">
                <a:solidFill>
                  <a:srgbClr val="000000"/>
                </a:solidFill>
                <a:effectLst/>
                <a:latin typeface="ff1"/>
              </a:rPr>
              <a:t>Wael Farag,</a:t>
            </a:r>
          </a:p>
          <a:p>
            <a:r>
              <a:rPr lang="en-US" sz="2000" b="0" i="0" dirty="0">
                <a:solidFill>
                  <a:srgbClr val="000000"/>
                </a:solidFill>
                <a:effectLst/>
                <a:latin typeface="ff1"/>
              </a:rPr>
              <a:t>Zakaria Saleh</a:t>
            </a:r>
          </a:p>
        </p:txBody>
      </p:sp>
      <p:sp>
        <p:nvSpPr>
          <p:cNvPr id="11" name="TextBox 10">
            <a:extLst>
              <a:ext uri="{FF2B5EF4-FFF2-40B4-BE49-F238E27FC236}">
                <a16:creationId xmlns:a16="http://schemas.microsoft.com/office/drawing/2014/main" id="{AC66778A-27C7-4916-A4FF-7565022DC81F}"/>
              </a:ext>
            </a:extLst>
          </p:cNvPr>
          <p:cNvSpPr txBox="1"/>
          <p:nvPr/>
        </p:nvSpPr>
        <p:spPr>
          <a:xfrm>
            <a:off x="4693920" y="2683763"/>
            <a:ext cx="1889760" cy="3477875"/>
          </a:xfrm>
          <a:prstGeom prst="rect">
            <a:avLst/>
          </a:prstGeom>
          <a:noFill/>
        </p:spPr>
        <p:txBody>
          <a:bodyPr wrap="square" rtlCol="0">
            <a:spAutoFit/>
          </a:bodyPr>
          <a:lstStyle/>
          <a:p>
            <a:pPr algn="l"/>
            <a:r>
              <a:rPr lang="en-US" sz="2000" b="0" i="0" dirty="0">
                <a:solidFill>
                  <a:srgbClr val="000000"/>
                </a:solidFill>
                <a:effectLst/>
              </a:rPr>
              <a:t>2018 International Conference on Innovation and Intelligence for Informatics, Computing, and Technologies (3ICT)</a:t>
            </a:r>
          </a:p>
          <a:p>
            <a:br>
              <a:rPr lang="en-US" sz="2000" dirty="0"/>
            </a:br>
            <a:endParaRPr lang="en-US" sz="2000" dirty="0"/>
          </a:p>
        </p:txBody>
      </p:sp>
      <p:sp>
        <p:nvSpPr>
          <p:cNvPr id="12" name="TextBox 11">
            <a:extLst>
              <a:ext uri="{FF2B5EF4-FFF2-40B4-BE49-F238E27FC236}">
                <a16:creationId xmlns:a16="http://schemas.microsoft.com/office/drawing/2014/main" id="{17C6AECB-A6D5-446A-94B9-15A04278C014}"/>
              </a:ext>
            </a:extLst>
          </p:cNvPr>
          <p:cNvSpPr txBox="1"/>
          <p:nvPr/>
        </p:nvSpPr>
        <p:spPr>
          <a:xfrm flipH="1">
            <a:off x="6927117" y="2666999"/>
            <a:ext cx="5038945" cy="3785652"/>
          </a:xfrm>
          <a:prstGeom prst="rect">
            <a:avLst/>
          </a:prstGeom>
          <a:noFill/>
        </p:spPr>
        <p:txBody>
          <a:bodyPr wrap="square" rtlCol="0">
            <a:spAutoFit/>
          </a:bodyPr>
          <a:lstStyle/>
          <a:p>
            <a:pPr algn="l"/>
            <a:r>
              <a:rPr lang="en-US" sz="1500" b="0" i="0" dirty="0">
                <a:solidFill>
                  <a:srgbClr val="000000"/>
                </a:solidFill>
                <a:effectLst/>
              </a:rPr>
              <a:t>In this paper, they used Convolutional </a:t>
            </a:r>
          </a:p>
          <a:p>
            <a:pPr algn="l"/>
            <a:r>
              <a:rPr lang="en-US" sz="1500" b="0" i="0" dirty="0">
                <a:solidFill>
                  <a:srgbClr val="000000"/>
                </a:solidFill>
                <a:effectLst/>
              </a:rPr>
              <a:t>Neural Network (CNN) to learn safe driving behavior and  smooth steering maneuvering as an empowerment of autonomous driving technologies. The training data is collected from a front-facing camera and the steering commands issued by an experienced driver driving in traffic as well as urban roads. This data is then used to train the proposed CNN to facilitate what we call it behavioral cloning. The proposed Behavior Cloning CNN is named as “</a:t>
            </a:r>
            <a:r>
              <a:rPr lang="en-US" sz="1500" b="0" i="0" dirty="0" err="1">
                <a:solidFill>
                  <a:srgbClr val="000000"/>
                </a:solidFill>
                <a:effectLst/>
              </a:rPr>
              <a:t>BCNet</a:t>
            </a:r>
            <a:r>
              <a:rPr lang="en-US" sz="1500" b="0" i="0" dirty="0">
                <a:solidFill>
                  <a:srgbClr val="000000"/>
                </a:solidFill>
                <a:effectLst/>
              </a:rPr>
              <a:t>” and its deep seventeen-layer architecture has been selected after extensive trials. The </a:t>
            </a:r>
            <a:r>
              <a:rPr lang="en-US" sz="1500" b="0" i="0" dirty="0" err="1">
                <a:solidFill>
                  <a:srgbClr val="000000"/>
                </a:solidFill>
                <a:effectLst/>
              </a:rPr>
              <a:t>BCNet</a:t>
            </a:r>
            <a:r>
              <a:rPr lang="en-US" sz="1500" b="0" i="0" dirty="0">
                <a:solidFill>
                  <a:srgbClr val="000000"/>
                </a:solidFill>
                <a:effectLst/>
              </a:rPr>
              <a:t> got trained using Adam’s optimization algorithm as a variant of the Scholastic Gradient Descent (SGD)  technique.. The proposed approach proved successful in cloning the driving behavior embedded in the training data set after extensive simulations.</a:t>
            </a:r>
          </a:p>
          <a:p>
            <a:endParaRPr lang="en-US" sz="1500" dirty="0"/>
          </a:p>
        </p:txBody>
      </p:sp>
      <p:sp>
        <p:nvSpPr>
          <p:cNvPr id="2" name="Slide Number Placeholder 1">
            <a:extLst>
              <a:ext uri="{FF2B5EF4-FFF2-40B4-BE49-F238E27FC236}">
                <a16:creationId xmlns:a16="http://schemas.microsoft.com/office/drawing/2014/main" id="{51C576BF-FDB5-44CD-ACE8-85D0B15BAA71}"/>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63185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4FC6E69-F215-468C-9995-BB68C735A86A}"/>
              </a:ext>
            </a:extLst>
          </p:cNvPr>
          <p:cNvSpPr>
            <a:spLocks noGrp="1"/>
          </p:cNvSpPr>
          <p:nvPr>
            <p:ph idx="1"/>
          </p:nvPr>
        </p:nvSpPr>
        <p:spPr>
          <a:xfrm>
            <a:off x="1624995" y="478971"/>
            <a:ext cx="10353762" cy="6183086"/>
          </a:xfrm>
          <a:ln>
            <a:noFill/>
          </a:ln>
        </p:spPr>
        <p:txBody>
          <a:bodyPr>
            <a:normAutofit/>
          </a:bodyPr>
          <a:lstStyle/>
          <a:p>
            <a:endParaRPr lang="en-US" dirty="0">
              <a:solidFill>
                <a:schemeClr val="tx2"/>
              </a:solidFill>
            </a:endParaRPr>
          </a:p>
        </p:txBody>
      </p:sp>
      <p:sp>
        <p:nvSpPr>
          <p:cNvPr id="3" name="Google Shape;122;p16">
            <a:extLst>
              <a:ext uri="{FF2B5EF4-FFF2-40B4-BE49-F238E27FC236}">
                <a16:creationId xmlns:a16="http://schemas.microsoft.com/office/drawing/2014/main" id="{72BB7BB0-744A-4906-A63B-060C8907FACD}"/>
              </a:ext>
            </a:extLst>
          </p:cNvPr>
          <p:cNvSpPr txBox="1"/>
          <p:nvPr/>
        </p:nvSpPr>
        <p:spPr>
          <a:xfrm>
            <a:off x="1921397" y="335665"/>
            <a:ext cx="9155576" cy="1493135"/>
          </a:xfrm>
          <a:prstGeom prst="rect">
            <a:avLst/>
          </a:prstGeom>
          <a:noFill/>
          <a:ln>
            <a:noFill/>
          </a:ln>
        </p:spPr>
        <p:txBody>
          <a:bodyPr spcFirstLastPara="1" wrap="square" lIns="201000" tIns="100500" rIns="201000" bIns="1005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pic>
        <p:nvPicPr>
          <p:cNvPr id="5" name="table">
            <a:extLst>
              <a:ext uri="{FF2B5EF4-FFF2-40B4-BE49-F238E27FC236}">
                <a16:creationId xmlns:a16="http://schemas.microsoft.com/office/drawing/2014/main" id="{EED140FA-207C-4475-BDCE-D598D61D4227}"/>
              </a:ext>
            </a:extLst>
          </p:cNvPr>
          <p:cNvPicPr>
            <a:picLocks noChangeAspect="1"/>
          </p:cNvPicPr>
          <p:nvPr/>
        </p:nvPicPr>
        <p:blipFill>
          <a:blip r:embed="rId2"/>
          <a:stretch>
            <a:fillRect/>
          </a:stretch>
        </p:blipFill>
        <p:spPr>
          <a:xfrm>
            <a:off x="929832" y="1559960"/>
            <a:ext cx="11262168" cy="4962375"/>
          </a:xfrm>
          <a:prstGeom prst="rect">
            <a:avLst/>
          </a:prstGeom>
        </p:spPr>
      </p:pic>
      <p:sp>
        <p:nvSpPr>
          <p:cNvPr id="6" name="TextBox 5">
            <a:extLst>
              <a:ext uri="{FF2B5EF4-FFF2-40B4-BE49-F238E27FC236}">
                <a16:creationId xmlns:a16="http://schemas.microsoft.com/office/drawing/2014/main" id="{352BA312-F292-4B5D-8EFF-05BDBA1BD040}"/>
              </a:ext>
            </a:extLst>
          </p:cNvPr>
          <p:cNvSpPr txBox="1"/>
          <p:nvPr/>
        </p:nvSpPr>
        <p:spPr>
          <a:xfrm>
            <a:off x="1021270" y="2666999"/>
            <a:ext cx="1660973" cy="1323439"/>
          </a:xfrm>
          <a:prstGeom prst="rect">
            <a:avLst/>
          </a:prstGeom>
          <a:noFill/>
        </p:spPr>
        <p:txBody>
          <a:bodyPr wrap="square" rtlCol="0">
            <a:spAutoFit/>
          </a:bodyPr>
          <a:lstStyle/>
          <a:p>
            <a:pPr algn="l"/>
            <a:r>
              <a:rPr lang="en-US" sz="2000" b="0" i="0" dirty="0">
                <a:solidFill>
                  <a:srgbClr val="000000"/>
                </a:solidFill>
                <a:effectLst/>
                <a:latin typeface="ffa"/>
              </a:rPr>
              <a:t>Autonomous car using CNN deep learning algorithm </a:t>
            </a:r>
          </a:p>
        </p:txBody>
      </p:sp>
      <p:sp>
        <p:nvSpPr>
          <p:cNvPr id="7" name="TextBox 6">
            <a:extLst>
              <a:ext uri="{FF2B5EF4-FFF2-40B4-BE49-F238E27FC236}">
                <a16:creationId xmlns:a16="http://schemas.microsoft.com/office/drawing/2014/main" id="{82222A59-2D15-4679-8A77-05D6D4E609B6}"/>
              </a:ext>
            </a:extLst>
          </p:cNvPr>
          <p:cNvSpPr txBox="1"/>
          <p:nvPr/>
        </p:nvSpPr>
        <p:spPr>
          <a:xfrm>
            <a:off x="2911027" y="2760987"/>
            <a:ext cx="1660973" cy="1323439"/>
          </a:xfrm>
          <a:prstGeom prst="rect">
            <a:avLst/>
          </a:prstGeom>
          <a:noFill/>
        </p:spPr>
        <p:txBody>
          <a:bodyPr wrap="square" rtlCol="0">
            <a:spAutoFit/>
          </a:bodyPr>
          <a:lstStyle/>
          <a:p>
            <a:r>
              <a:rPr lang="en-US" sz="2000" b="0" i="0" dirty="0">
                <a:solidFill>
                  <a:srgbClr val="000000"/>
                </a:solidFill>
                <a:effectLst/>
                <a:latin typeface="ffa"/>
              </a:rPr>
              <a:t>Sonata</a:t>
            </a:r>
          </a:p>
          <a:p>
            <a:r>
              <a:rPr lang="en-US" sz="2000" b="0" i="0" dirty="0">
                <a:solidFill>
                  <a:srgbClr val="000000"/>
                </a:solidFill>
                <a:effectLst/>
                <a:latin typeface="ffa"/>
              </a:rPr>
              <a:t>Y </a:t>
            </a:r>
            <a:r>
              <a:rPr lang="en-US" sz="2000" b="0" i="0" dirty="0" err="1">
                <a:solidFill>
                  <a:srgbClr val="000000"/>
                </a:solidFill>
                <a:effectLst/>
                <a:latin typeface="ffa"/>
              </a:rPr>
              <a:t>Heryadi</a:t>
            </a:r>
            <a:endParaRPr lang="en-US" sz="2000" dirty="0">
              <a:solidFill>
                <a:srgbClr val="000000"/>
              </a:solidFill>
              <a:latin typeface="ffa"/>
            </a:endParaRPr>
          </a:p>
          <a:p>
            <a:r>
              <a:rPr lang="en-US" sz="2000" b="0" i="0" dirty="0">
                <a:solidFill>
                  <a:srgbClr val="000000"/>
                </a:solidFill>
                <a:effectLst/>
                <a:latin typeface="ffa"/>
              </a:rPr>
              <a:t>L Lukas</a:t>
            </a:r>
          </a:p>
          <a:p>
            <a:r>
              <a:rPr lang="en-US" sz="2000" b="0" i="0" dirty="0">
                <a:solidFill>
                  <a:srgbClr val="000000"/>
                </a:solidFill>
                <a:effectLst/>
                <a:latin typeface="ffa"/>
              </a:rPr>
              <a:t>A Wibowo</a:t>
            </a:r>
            <a:endParaRPr lang="en-US" sz="2000" b="0" i="0" dirty="0">
              <a:solidFill>
                <a:srgbClr val="000000"/>
              </a:solidFill>
              <a:effectLst/>
              <a:latin typeface="ff1"/>
            </a:endParaRPr>
          </a:p>
        </p:txBody>
      </p:sp>
      <p:sp>
        <p:nvSpPr>
          <p:cNvPr id="8" name="TextBox 7">
            <a:extLst>
              <a:ext uri="{FF2B5EF4-FFF2-40B4-BE49-F238E27FC236}">
                <a16:creationId xmlns:a16="http://schemas.microsoft.com/office/drawing/2014/main" id="{F607D2EC-0BF5-4A63-B154-96A4A6628502}"/>
              </a:ext>
            </a:extLst>
          </p:cNvPr>
          <p:cNvSpPr txBox="1"/>
          <p:nvPr/>
        </p:nvSpPr>
        <p:spPr>
          <a:xfrm>
            <a:off x="4693920" y="2683763"/>
            <a:ext cx="1889760" cy="1631216"/>
          </a:xfrm>
          <a:prstGeom prst="rect">
            <a:avLst/>
          </a:prstGeom>
          <a:noFill/>
        </p:spPr>
        <p:txBody>
          <a:bodyPr wrap="square" rtlCol="0">
            <a:spAutoFit/>
          </a:bodyPr>
          <a:lstStyle/>
          <a:p>
            <a:pPr algn="l"/>
            <a:r>
              <a:rPr lang="en-US" sz="2000" b="0" i="0" dirty="0">
                <a:solidFill>
                  <a:srgbClr val="000000"/>
                </a:solidFill>
                <a:effectLst/>
                <a:latin typeface="ff6"/>
              </a:rPr>
              <a:t>Annual Conference on Science and Technology (ANCOSET 2020)</a:t>
            </a:r>
          </a:p>
        </p:txBody>
      </p:sp>
      <p:sp>
        <p:nvSpPr>
          <p:cNvPr id="9" name="TextBox 8">
            <a:extLst>
              <a:ext uri="{FF2B5EF4-FFF2-40B4-BE49-F238E27FC236}">
                <a16:creationId xmlns:a16="http://schemas.microsoft.com/office/drawing/2014/main" id="{8A39B85B-677A-42B3-98E3-0061585FE057}"/>
              </a:ext>
            </a:extLst>
          </p:cNvPr>
          <p:cNvSpPr txBox="1"/>
          <p:nvPr/>
        </p:nvSpPr>
        <p:spPr>
          <a:xfrm flipH="1">
            <a:off x="6927117" y="2666999"/>
            <a:ext cx="5038945" cy="3477875"/>
          </a:xfrm>
          <a:prstGeom prst="rect">
            <a:avLst/>
          </a:prstGeom>
          <a:noFill/>
        </p:spPr>
        <p:txBody>
          <a:bodyPr wrap="square" rtlCol="0">
            <a:spAutoFit/>
          </a:bodyPr>
          <a:lstStyle/>
          <a:p>
            <a:pPr algn="l"/>
            <a:r>
              <a:rPr lang="en-US" sz="2000" b="0" i="0" dirty="0">
                <a:solidFill>
                  <a:srgbClr val="000000"/>
                </a:solidFill>
                <a:effectLst/>
                <a:latin typeface="ffb"/>
              </a:rPr>
              <a:t>This paper will discuss the use of CNN deep learning algorithm for recognizing the surrounding environment in creating the automatic navigation required by autonomous cars. The system designed will create and learn the data set that will be taken in advance and the learning outcomes will be implemented in an open simulation system.</a:t>
            </a:r>
          </a:p>
          <a:p>
            <a:pPr algn="l"/>
            <a:r>
              <a:rPr lang="en-US" sz="2000" dirty="0">
                <a:solidFill>
                  <a:srgbClr val="000000"/>
                </a:solidFill>
                <a:latin typeface="ffb"/>
              </a:rPr>
              <a:t>Model architecture is same as NVIDIAs architecture</a:t>
            </a:r>
            <a:endParaRPr lang="en-US" sz="2000" b="0" i="0" dirty="0">
              <a:solidFill>
                <a:srgbClr val="000000"/>
              </a:solidFill>
              <a:effectLst/>
              <a:latin typeface="ffb"/>
            </a:endParaRPr>
          </a:p>
          <a:p>
            <a:endParaRPr lang="en-US" sz="2000" dirty="0"/>
          </a:p>
        </p:txBody>
      </p:sp>
      <p:sp>
        <p:nvSpPr>
          <p:cNvPr id="2" name="Slide Number Placeholder 1">
            <a:extLst>
              <a:ext uri="{FF2B5EF4-FFF2-40B4-BE49-F238E27FC236}">
                <a16:creationId xmlns:a16="http://schemas.microsoft.com/office/drawing/2014/main" id="{7BE55060-6325-463E-B3F5-F45FE4A8C674}"/>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167757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16">
            <a:extLst>
              <a:ext uri="{FF2B5EF4-FFF2-40B4-BE49-F238E27FC236}">
                <a16:creationId xmlns:a16="http://schemas.microsoft.com/office/drawing/2014/main" id="{D5B0D68C-A170-4F94-8E24-95FF802EC9F2}"/>
              </a:ext>
            </a:extLst>
          </p:cNvPr>
          <p:cNvSpPr txBox="1"/>
          <p:nvPr/>
        </p:nvSpPr>
        <p:spPr>
          <a:xfrm>
            <a:off x="1921397" y="335665"/>
            <a:ext cx="9155576" cy="1493135"/>
          </a:xfrm>
          <a:prstGeom prst="rect">
            <a:avLst/>
          </a:prstGeom>
          <a:noFill/>
          <a:ln>
            <a:noFill/>
          </a:ln>
        </p:spPr>
        <p:txBody>
          <a:bodyPr spcFirstLastPara="1" wrap="square" lIns="201000" tIns="100500" rIns="201000" bIns="1005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pic>
        <p:nvPicPr>
          <p:cNvPr id="5" name="table">
            <a:extLst>
              <a:ext uri="{FF2B5EF4-FFF2-40B4-BE49-F238E27FC236}">
                <a16:creationId xmlns:a16="http://schemas.microsoft.com/office/drawing/2014/main" id="{DB0885C2-4207-4070-8D17-E996868118A3}"/>
              </a:ext>
            </a:extLst>
          </p:cNvPr>
          <p:cNvPicPr>
            <a:picLocks noChangeAspect="1"/>
          </p:cNvPicPr>
          <p:nvPr/>
        </p:nvPicPr>
        <p:blipFill>
          <a:blip r:embed="rId2"/>
          <a:stretch>
            <a:fillRect/>
          </a:stretch>
        </p:blipFill>
        <p:spPr>
          <a:xfrm>
            <a:off x="929832" y="1559960"/>
            <a:ext cx="11262168" cy="4962375"/>
          </a:xfrm>
          <a:prstGeom prst="rect">
            <a:avLst/>
          </a:prstGeom>
        </p:spPr>
      </p:pic>
      <p:sp>
        <p:nvSpPr>
          <p:cNvPr id="6" name="TextBox 5">
            <a:extLst>
              <a:ext uri="{FF2B5EF4-FFF2-40B4-BE49-F238E27FC236}">
                <a16:creationId xmlns:a16="http://schemas.microsoft.com/office/drawing/2014/main" id="{F6D1479D-0D8B-468B-B213-FBED4C776D62}"/>
              </a:ext>
            </a:extLst>
          </p:cNvPr>
          <p:cNvSpPr txBox="1"/>
          <p:nvPr/>
        </p:nvSpPr>
        <p:spPr>
          <a:xfrm>
            <a:off x="1021270" y="2666999"/>
            <a:ext cx="1660973" cy="3170099"/>
          </a:xfrm>
          <a:prstGeom prst="rect">
            <a:avLst/>
          </a:prstGeom>
          <a:noFill/>
        </p:spPr>
        <p:txBody>
          <a:bodyPr wrap="square" rtlCol="0">
            <a:spAutoFit/>
          </a:bodyPr>
          <a:lstStyle/>
          <a:p>
            <a:pPr algn="l"/>
            <a:r>
              <a:rPr lang="en-US" sz="2000" dirty="0"/>
              <a:t>Convolutional Neural Network Computation for Steering Angle Prediction Based on Road Direction</a:t>
            </a:r>
            <a:endParaRPr lang="en-US" sz="2000" b="0" i="0" dirty="0">
              <a:solidFill>
                <a:srgbClr val="000000"/>
              </a:solidFill>
              <a:effectLst/>
              <a:latin typeface="ffa"/>
            </a:endParaRPr>
          </a:p>
        </p:txBody>
      </p:sp>
      <p:sp>
        <p:nvSpPr>
          <p:cNvPr id="7" name="TextBox 6">
            <a:extLst>
              <a:ext uri="{FF2B5EF4-FFF2-40B4-BE49-F238E27FC236}">
                <a16:creationId xmlns:a16="http://schemas.microsoft.com/office/drawing/2014/main" id="{9B52E8F5-C267-4340-9578-E0C22055F781}"/>
              </a:ext>
            </a:extLst>
          </p:cNvPr>
          <p:cNvSpPr txBox="1"/>
          <p:nvPr/>
        </p:nvSpPr>
        <p:spPr>
          <a:xfrm>
            <a:off x="2911027" y="2760987"/>
            <a:ext cx="1660973" cy="1323439"/>
          </a:xfrm>
          <a:prstGeom prst="rect">
            <a:avLst/>
          </a:prstGeom>
          <a:noFill/>
        </p:spPr>
        <p:txBody>
          <a:bodyPr wrap="square" rtlCol="0">
            <a:spAutoFit/>
          </a:bodyPr>
          <a:lstStyle/>
          <a:p>
            <a:r>
              <a:rPr lang="pt-BR" sz="2000" dirty="0"/>
              <a:t>Aires Da Conceicao , Dr. Shashang Degadwala </a:t>
            </a:r>
            <a:endParaRPr lang="en-US" sz="2000" b="0" i="0" dirty="0">
              <a:solidFill>
                <a:srgbClr val="000000"/>
              </a:solidFill>
              <a:effectLst/>
              <a:latin typeface="ff1"/>
            </a:endParaRPr>
          </a:p>
        </p:txBody>
      </p:sp>
      <p:sp>
        <p:nvSpPr>
          <p:cNvPr id="8" name="TextBox 7">
            <a:extLst>
              <a:ext uri="{FF2B5EF4-FFF2-40B4-BE49-F238E27FC236}">
                <a16:creationId xmlns:a16="http://schemas.microsoft.com/office/drawing/2014/main" id="{975F9E88-DC90-4F17-85AC-3643BA2A4988}"/>
              </a:ext>
            </a:extLst>
          </p:cNvPr>
          <p:cNvSpPr txBox="1"/>
          <p:nvPr/>
        </p:nvSpPr>
        <p:spPr>
          <a:xfrm>
            <a:off x="4693920" y="2683763"/>
            <a:ext cx="1889760" cy="2554545"/>
          </a:xfrm>
          <a:prstGeom prst="rect">
            <a:avLst/>
          </a:prstGeom>
          <a:noFill/>
        </p:spPr>
        <p:txBody>
          <a:bodyPr wrap="square" rtlCol="0">
            <a:spAutoFit/>
          </a:bodyPr>
          <a:lstStyle/>
          <a:p>
            <a:pPr algn="l"/>
            <a:r>
              <a:rPr lang="en-US" sz="2000" dirty="0"/>
              <a:t>2020,</a:t>
            </a:r>
          </a:p>
          <a:p>
            <a:pPr algn="l"/>
            <a:r>
              <a:rPr lang="en-US" sz="2000" dirty="0"/>
              <a:t>International Journal of Scientific Research in Science, Engineering and Technology</a:t>
            </a:r>
            <a:endParaRPr lang="en-US" sz="2000" b="0" i="0" dirty="0">
              <a:solidFill>
                <a:srgbClr val="000000"/>
              </a:solidFill>
              <a:effectLst/>
              <a:latin typeface="ff6"/>
            </a:endParaRPr>
          </a:p>
        </p:txBody>
      </p:sp>
      <p:sp>
        <p:nvSpPr>
          <p:cNvPr id="9" name="TextBox 8">
            <a:extLst>
              <a:ext uri="{FF2B5EF4-FFF2-40B4-BE49-F238E27FC236}">
                <a16:creationId xmlns:a16="http://schemas.microsoft.com/office/drawing/2014/main" id="{2BA14D4C-6108-4841-8E23-316547CE0A1F}"/>
              </a:ext>
            </a:extLst>
          </p:cNvPr>
          <p:cNvSpPr txBox="1"/>
          <p:nvPr/>
        </p:nvSpPr>
        <p:spPr>
          <a:xfrm flipH="1">
            <a:off x="6927117" y="2666999"/>
            <a:ext cx="5038945" cy="1323439"/>
          </a:xfrm>
          <a:prstGeom prst="rect">
            <a:avLst/>
          </a:prstGeom>
          <a:noFill/>
        </p:spPr>
        <p:txBody>
          <a:bodyPr wrap="square" rtlCol="0">
            <a:spAutoFit/>
          </a:bodyPr>
          <a:lstStyle/>
          <a:p>
            <a:r>
              <a:rPr lang="en-US" sz="2000" dirty="0"/>
              <a:t>In this article they used CNN to predict the steering angle and also used Hough Transform, Panning and the CNN architecture is  same as NVIDIA architecture</a:t>
            </a:r>
          </a:p>
        </p:txBody>
      </p:sp>
      <p:sp>
        <p:nvSpPr>
          <p:cNvPr id="10" name="Slide Number Placeholder 9">
            <a:extLst>
              <a:ext uri="{FF2B5EF4-FFF2-40B4-BE49-F238E27FC236}">
                <a16:creationId xmlns:a16="http://schemas.microsoft.com/office/drawing/2014/main" id="{078F2362-6528-4F90-A3A6-987A52E43DD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038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16">
            <a:extLst>
              <a:ext uri="{FF2B5EF4-FFF2-40B4-BE49-F238E27FC236}">
                <a16:creationId xmlns:a16="http://schemas.microsoft.com/office/drawing/2014/main" id="{D810BD6D-83D4-45F7-91A9-A08A614A4E03}"/>
              </a:ext>
            </a:extLst>
          </p:cNvPr>
          <p:cNvSpPr txBox="1"/>
          <p:nvPr/>
        </p:nvSpPr>
        <p:spPr>
          <a:xfrm>
            <a:off x="1921397" y="335665"/>
            <a:ext cx="9155576" cy="1493135"/>
          </a:xfrm>
          <a:prstGeom prst="rect">
            <a:avLst/>
          </a:prstGeom>
          <a:noFill/>
          <a:ln>
            <a:noFill/>
          </a:ln>
        </p:spPr>
        <p:txBody>
          <a:bodyPr spcFirstLastPara="1" wrap="square" lIns="201000" tIns="100500" rIns="201000" bIns="1005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pic>
        <p:nvPicPr>
          <p:cNvPr id="5" name="table">
            <a:extLst>
              <a:ext uri="{FF2B5EF4-FFF2-40B4-BE49-F238E27FC236}">
                <a16:creationId xmlns:a16="http://schemas.microsoft.com/office/drawing/2014/main" id="{F30F099D-BA4B-4D2D-A5AE-04A4617192B8}"/>
              </a:ext>
            </a:extLst>
          </p:cNvPr>
          <p:cNvPicPr>
            <a:picLocks noChangeAspect="1"/>
          </p:cNvPicPr>
          <p:nvPr/>
        </p:nvPicPr>
        <p:blipFill>
          <a:blip r:embed="rId2"/>
          <a:stretch>
            <a:fillRect/>
          </a:stretch>
        </p:blipFill>
        <p:spPr>
          <a:xfrm>
            <a:off x="929832" y="1559960"/>
            <a:ext cx="11262168" cy="4962375"/>
          </a:xfrm>
          <a:prstGeom prst="rect">
            <a:avLst/>
          </a:prstGeom>
        </p:spPr>
      </p:pic>
      <p:sp>
        <p:nvSpPr>
          <p:cNvPr id="6" name="TextBox 5">
            <a:extLst>
              <a:ext uri="{FF2B5EF4-FFF2-40B4-BE49-F238E27FC236}">
                <a16:creationId xmlns:a16="http://schemas.microsoft.com/office/drawing/2014/main" id="{84A332DF-A275-4B02-A482-2EC498C5E377}"/>
              </a:ext>
            </a:extLst>
          </p:cNvPr>
          <p:cNvSpPr txBox="1"/>
          <p:nvPr/>
        </p:nvSpPr>
        <p:spPr>
          <a:xfrm>
            <a:off x="1021270" y="2666999"/>
            <a:ext cx="1660973" cy="3477875"/>
          </a:xfrm>
          <a:prstGeom prst="rect">
            <a:avLst/>
          </a:prstGeom>
          <a:noFill/>
        </p:spPr>
        <p:txBody>
          <a:bodyPr wrap="square" rtlCol="0">
            <a:spAutoFit/>
          </a:bodyPr>
          <a:lstStyle/>
          <a:p>
            <a:pPr algn="l"/>
            <a:r>
              <a:rPr lang="en-US" sz="2000" dirty="0"/>
              <a:t>Effect of Various Activation Function on Steering Angle Prediction in CNN based Autonomous Vehicle System</a:t>
            </a:r>
            <a:endParaRPr lang="en-US" sz="2000" b="0" i="0" dirty="0">
              <a:solidFill>
                <a:srgbClr val="111111"/>
              </a:solidFill>
              <a:effectLst/>
              <a:latin typeface="Roboto" panose="02000000000000000000" pitchFamily="2" charset="0"/>
            </a:endParaRPr>
          </a:p>
        </p:txBody>
      </p:sp>
      <p:sp>
        <p:nvSpPr>
          <p:cNvPr id="7" name="TextBox 6">
            <a:extLst>
              <a:ext uri="{FF2B5EF4-FFF2-40B4-BE49-F238E27FC236}">
                <a16:creationId xmlns:a16="http://schemas.microsoft.com/office/drawing/2014/main" id="{34306F9C-4AF6-4A51-87E1-7E08A5198CA0}"/>
              </a:ext>
            </a:extLst>
          </p:cNvPr>
          <p:cNvSpPr txBox="1"/>
          <p:nvPr/>
        </p:nvSpPr>
        <p:spPr>
          <a:xfrm>
            <a:off x="2911027" y="2760987"/>
            <a:ext cx="1660973" cy="1323439"/>
          </a:xfrm>
          <a:prstGeom prst="rect">
            <a:avLst/>
          </a:prstGeom>
          <a:noFill/>
        </p:spPr>
        <p:txBody>
          <a:bodyPr wrap="square" rtlCol="0">
            <a:spAutoFit/>
          </a:bodyPr>
          <a:lstStyle/>
          <a:p>
            <a:r>
              <a:rPr lang="en-US" sz="2000"/>
              <a:t>Rounak Hazra, Aman Kumar, B. Baranidharan</a:t>
            </a:r>
            <a:endParaRPr lang="en-US" sz="2000" b="0" i="0" dirty="0">
              <a:solidFill>
                <a:srgbClr val="000000"/>
              </a:solidFill>
              <a:effectLst/>
              <a:latin typeface="ff1"/>
            </a:endParaRPr>
          </a:p>
        </p:txBody>
      </p:sp>
      <p:sp>
        <p:nvSpPr>
          <p:cNvPr id="8" name="TextBox 7">
            <a:extLst>
              <a:ext uri="{FF2B5EF4-FFF2-40B4-BE49-F238E27FC236}">
                <a16:creationId xmlns:a16="http://schemas.microsoft.com/office/drawing/2014/main" id="{9DAD9F86-8CA2-46D6-81A7-A70E7A107B50}"/>
              </a:ext>
            </a:extLst>
          </p:cNvPr>
          <p:cNvSpPr txBox="1"/>
          <p:nvPr/>
        </p:nvSpPr>
        <p:spPr>
          <a:xfrm>
            <a:off x="4693920" y="2683763"/>
            <a:ext cx="1889760" cy="1938992"/>
          </a:xfrm>
          <a:prstGeom prst="rect">
            <a:avLst/>
          </a:prstGeom>
          <a:noFill/>
        </p:spPr>
        <p:txBody>
          <a:bodyPr wrap="square" rtlCol="0">
            <a:spAutoFit/>
          </a:bodyPr>
          <a:lstStyle/>
          <a:p>
            <a:pPr algn="l"/>
            <a:r>
              <a:rPr lang="en-US" sz="2000" dirty="0"/>
              <a:t>December, 2019</a:t>
            </a:r>
          </a:p>
          <a:p>
            <a:pPr algn="l"/>
            <a:r>
              <a:rPr lang="en-US" sz="2000" dirty="0"/>
              <a:t>International Journal of Engineering and Advanced Technology</a:t>
            </a:r>
            <a:endParaRPr lang="en-US" sz="2000" b="0" i="0" dirty="0">
              <a:solidFill>
                <a:srgbClr val="000000"/>
              </a:solidFill>
              <a:effectLst/>
              <a:latin typeface="ff6"/>
            </a:endParaRPr>
          </a:p>
        </p:txBody>
      </p:sp>
      <p:sp>
        <p:nvSpPr>
          <p:cNvPr id="9" name="TextBox 8">
            <a:extLst>
              <a:ext uri="{FF2B5EF4-FFF2-40B4-BE49-F238E27FC236}">
                <a16:creationId xmlns:a16="http://schemas.microsoft.com/office/drawing/2014/main" id="{FABB192D-81EB-4F14-BE2E-1A6600CC7ED9}"/>
              </a:ext>
            </a:extLst>
          </p:cNvPr>
          <p:cNvSpPr txBox="1"/>
          <p:nvPr/>
        </p:nvSpPr>
        <p:spPr>
          <a:xfrm flipH="1">
            <a:off x="6927117" y="2666999"/>
            <a:ext cx="5038945" cy="1938992"/>
          </a:xfrm>
          <a:prstGeom prst="rect">
            <a:avLst/>
          </a:prstGeom>
          <a:noFill/>
        </p:spPr>
        <p:txBody>
          <a:bodyPr wrap="square" rtlCol="0">
            <a:spAutoFit/>
          </a:bodyPr>
          <a:lstStyle/>
          <a:p>
            <a:r>
              <a:rPr lang="en-US" sz="2000" dirty="0"/>
              <a:t>This paper presents in detail literature survey on various techniques that have been used in predicting steering angle and object detection in self driving car. Apart from that, the effect of activation functions like </a:t>
            </a:r>
            <a:r>
              <a:rPr lang="en-US" sz="2000" dirty="0" err="1"/>
              <a:t>ReLU</a:t>
            </a:r>
            <a:r>
              <a:rPr lang="en-US" sz="2000" dirty="0"/>
              <a:t>, Sigmoid and ELU over the CNN model is </a:t>
            </a:r>
            <a:r>
              <a:rPr lang="en-US" sz="2000" dirty="0" err="1"/>
              <a:t>analysed</a:t>
            </a:r>
            <a:endParaRPr lang="en-US" sz="2000" dirty="0"/>
          </a:p>
        </p:txBody>
      </p:sp>
      <p:sp>
        <p:nvSpPr>
          <p:cNvPr id="10" name="Slide Number Placeholder 9">
            <a:extLst>
              <a:ext uri="{FF2B5EF4-FFF2-40B4-BE49-F238E27FC236}">
                <a16:creationId xmlns:a16="http://schemas.microsoft.com/office/drawing/2014/main" id="{1731C79E-F41E-425F-9B47-91450443991B}"/>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02385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A3C57F-6015-4BCE-A847-D2DB6614BD61}"/>
              </a:ext>
            </a:extLst>
          </p:cNvPr>
          <p:cNvSpPr>
            <a:spLocks noGrp="1"/>
          </p:cNvSpPr>
          <p:nvPr>
            <p:ph idx="1"/>
          </p:nvPr>
        </p:nvSpPr>
        <p:spPr>
          <a:xfrm>
            <a:off x="1624995" y="478971"/>
            <a:ext cx="10353762" cy="6183086"/>
          </a:xfrm>
          <a:ln>
            <a:noFill/>
          </a:ln>
        </p:spPr>
        <p:txBody>
          <a:bodyPr>
            <a:normAutofit/>
          </a:bodyPr>
          <a:lstStyle/>
          <a:p>
            <a:endParaRPr lang="en-US" dirty="0">
              <a:solidFill>
                <a:schemeClr val="tx2"/>
              </a:solidFill>
            </a:endParaRPr>
          </a:p>
        </p:txBody>
      </p:sp>
      <p:sp>
        <p:nvSpPr>
          <p:cNvPr id="5" name="Google Shape;122;p16">
            <a:extLst>
              <a:ext uri="{FF2B5EF4-FFF2-40B4-BE49-F238E27FC236}">
                <a16:creationId xmlns:a16="http://schemas.microsoft.com/office/drawing/2014/main" id="{F786D52C-A057-4917-91EE-F52A0D58EE07}"/>
              </a:ext>
            </a:extLst>
          </p:cNvPr>
          <p:cNvSpPr txBox="1"/>
          <p:nvPr/>
        </p:nvSpPr>
        <p:spPr>
          <a:xfrm>
            <a:off x="1921397" y="309032"/>
            <a:ext cx="9155576" cy="1493135"/>
          </a:xfrm>
          <a:prstGeom prst="rect">
            <a:avLst/>
          </a:prstGeom>
          <a:noFill/>
          <a:ln>
            <a:noFill/>
          </a:ln>
        </p:spPr>
        <p:txBody>
          <a:bodyPr spcFirstLastPara="1" wrap="square" lIns="201000" tIns="100500" rIns="201000" bIns="10050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pic>
        <p:nvPicPr>
          <p:cNvPr id="6" name="table">
            <a:extLst>
              <a:ext uri="{FF2B5EF4-FFF2-40B4-BE49-F238E27FC236}">
                <a16:creationId xmlns:a16="http://schemas.microsoft.com/office/drawing/2014/main" id="{43F2BA3B-189A-4A3A-AF13-395AE0569947}"/>
              </a:ext>
            </a:extLst>
          </p:cNvPr>
          <p:cNvPicPr>
            <a:picLocks noChangeAspect="1"/>
          </p:cNvPicPr>
          <p:nvPr/>
        </p:nvPicPr>
        <p:blipFill>
          <a:blip r:embed="rId2"/>
          <a:stretch>
            <a:fillRect/>
          </a:stretch>
        </p:blipFill>
        <p:spPr>
          <a:xfrm>
            <a:off x="929832" y="1559960"/>
            <a:ext cx="11262168" cy="4962375"/>
          </a:xfrm>
          <a:prstGeom prst="rect">
            <a:avLst/>
          </a:prstGeom>
        </p:spPr>
      </p:pic>
      <p:sp>
        <p:nvSpPr>
          <p:cNvPr id="7" name="TextBox 6">
            <a:extLst>
              <a:ext uri="{FF2B5EF4-FFF2-40B4-BE49-F238E27FC236}">
                <a16:creationId xmlns:a16="http://schemas.microsoft.com/office/drawing/2014/main" id="{360EA3F2-6A9F-4258-8B07-83F529B5F90C}"/>
              </a:ext>
            </a:extLst>
          </p:cNvPr>
          <p:cNvSpPr txBox="1"/>
          <p:nvPr/>
        </p:nvSpPr>
        <p:spPr>
          <a:xfrm>
            <a:off x="1021270" y="2666999"/>
            <a:ext cx="1660973" cy="1323439"/>
          </a:xfrm>
          <a:prstGeom prst="rect">
            <a:avLst/>
          </a:prstGeom>
          <a:noFill/>
        </p:spPr>
        <p:txBody>
          <a:bodyPr wrap="square" rtlCol="0">
            <a:spAutoFit/>
          </a:bodyPr>
          <a:lstStyle/>
          <a:p>
            <a:pPr algn="l"/>
            <a:r>
              <a:rPr lang="en-US" sz="2000" dirty="0"/>
              <a:t>End to End Learning for Self-Driving Cars </a:t>
            </a:r>
            <a:endParaRPr lang="en-US" sz="2000" b="0" i="0" dirty="0">
              <a:solidFill>
                <a:srgbClr val="000000"/>
              </a:solidFill>
              <a:effectLst/>
              <a:latin typeface="ffa"/>
            </a:endParaRPr>
          </a:p>
        </p:txBody>
      </p:sp>
      <p:sp>
        <p:nvSpPr>
          <p:cNvPr id="8" name="TextBox 7">
            <a:extLst>
              <a:ext uri="{FF2B5EF4-FFF2-40B4-BE49-F238E27FC236}">
                <a16:creationId xmlns:a16="http://schemas.microsoft.com/office/drawing/2014/main" id="{B0F9AFE6-EDCE-4350-902E-BD048100F1AC}"/>
              </a:ext>
            </a:extLst>
          </p:cNvPr>
          <p:cNvSpPr txBox="1"/>
          <p:nvPr/>
        </p:nvSpPr>
        <p:spPr>
          <a:xfrm>
            <a:off x="2875515" y="2760987"/>
            <a:ext cx="1660973" cy="1631216"/>
          </a:xfrm>
          <a:prstGeom prst="rect">
            <a:avLst/>
          </a:prstGeom>
          <a:noFill/>
        </p:spPr>
        <p:txBody>
          <a:bodyPr wrap="square" rtlCol="0">
            <a:spAutoFit/>
          </a:bodyPr>
          <a:lstStyle/>
          <a:p>
            <a:r>
              <a:rPr lang="en-US" sz="2000" dirty="0"/>
              <a:t>Mariusz Bojarski,</a:t>
            </a:r>
          </a:p>
          <a:p>
            <a:r>
              <a:rPr lang="en-US" sz="2000" dirty="0"/>
              <a:t>Davide Del Testa, Daniel </a:t>
            </a:r>
            <a:r>
              <a:rPr lang="en-US" sz="2000" dirty="0" err="1"/>
              <a:t>Dworakowski</a:t>
            </a:r>
            <a:endParaRPr lang="en-US" sz="2000" dirty="0"/>
          </a:p>
        </p:txBody>
      </p:sp>
      <p:sp>
        <p:nvSpPr>
          <p:cNvPr id="9" name="TextBox 8">
            <a:extLst>
              <a:ext uri="{FF2B5EF4-FFF2-40B4-BE49-F238E27FC236}">
                <a16:creationId xmlns:a16="http://schemas.microsoft.com/office/drawing/2014/main" id="{6287471D-78FB-418A-945E-0E1357D07AD1}"/>
              </a:ext>
            </a:extLst>
          </p:cNvPr>
          <p:cNvSpPr txBox="1"/>
          <p:nvPr/>
        </p:nvSpPr>
        <p:spPr>
          <a:xfrm>
            <a:off x="4693920" y="2683763"/>
            <a:ext cx="1889760" cy="1015663"/>
          </a:xfrm>
          <a:prstGeom prst="rect">
            <a:avLst/>
          </a:prstGeom>
          <a:noFill/>
        </p:spPr>
        <p:txBody>
          <a:bodyPr wrap="square" rtlCol="0">
            <a:spAutoFit/>
          </a:bodyPr>
          <a:lstStyle/>
          <a:p>
            <a:pPr algn="l"/>
            <a:r>
              <a:rPr lang="en-US" sz="2000" dirty="0"/>
              <a:t>arXiv:1604.07316v1 [cs.CV] 25 Apr 2016</a:t>
            </a:r>
            <a:endParaRPr lang="en-US" sz="2000" b="0" i="0" dirty="0">
              <a:solidFill>
                <a:srgbClr val="000000"/>
              </a:solidFill>
              <a:effectLst/>
              <a:latin typeface="ff6"/>
            </a:endParaRPr>
          </a:p>
        </p:txBody>
      </p:sp>
      <p:sp>
        <p:nvSpPr>
          <p:cNvPr id="10" name="TextBox 9">
            <a:extLst>
              <a:ext uri="{FF2B5EF4-FFF2-40B4-BE49-F238E27FC236}">
                <a16:creationId xmlns:a16="http://schemas.microsoft.com/office/drawing/2014/main" id="{9D5F750A-DF38-435B-B862-6EC5FA32BA92}"/>
              </a:ext>
            </a:extLst>
          </p:cNvPr>
          <p:cNvSpPr txBox="1"/>
          <p:nvPr/>
        </p:nvSpPr>
        <p:spPr>
          <a:xfrm flipH="1">
            <a:off x="6927117" y="2666999"/>
            <a:ext cx="5038945" cy="2862322"/>
          </a:xfrm>
          <a:prstGeom prst="rect">
            <a:avLst/>
          </a:prstGeom>
          <a:noFill/>
        </p:spPr>
        <p:txBody>
          <a:bodyPr wrap="square" rtlCol="0">
            <a:spAutoFit/>
          </a:bodyPr>
          <a:lstStyle/>
          <a:p>
            <a:r>
              <a:rPr lang="en-US" sz="2000" dirty="0"/>
              <a:t>trained a convolutional neural network (CNN) to map raw pixels from a single front-facing camera directly to steering commands. This end-to-end approach proved surprisingly powerful. The network consists of 9 layers, including a normalization layer, 5 convolutional layers and 3 fully connected layers. The input image is split into YUV planes and passed to the network</a:t>
            </a:r>
          </a:p>
        </p:txBody>
      </p:sp>
      <p:sp>
        <p:nvSpPr>
          <p:cNvPr id="11" name="Slide Number Placeholder 10">
            <a:extLst>
              <a:ext uri="{FF2B5EF4-FFF2-40B4-BE49-F238E27FC236}">
                <a16:creationId xmlns:a16="http://schemas.microsoft.com/office/drawing/2014/main" id="{8C7817B6-9B0D-497D-B65C-FE5E2D970EE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082834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{A50516B2-93FF-43DC-A20B-CE6C117229CE}tf55705232_win32</Template>
  <TotalTime>1855</TotalTime>
  <Words>1168</Words>
  <Application>Microsoft Office PowerPoint</Application>
  <PresentationFormat>Widescreen</PresentationFormat>
  <Paragraphs>100</Paragraphs>
  <Slides>11</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11</vt:i4>
      </vt:variant>
    </vt:vector>
  </HeadingPairs>
  <TitlesOfParts>
    <vt:vector size="26" baseType="lpstr">
      <vt:lpstr>Arial</vt:lpstr>
      <vt:lpstr>Calibri</vt:lpstr>
      <vt:lpstr>Corbel</vt:lpstr>
      <vt:lpstr>ff1</vt:lpstr>
      <vt:lpstr>ff6</vt:lpstr>
      <vt:lpstr>ffa</vt:lpstr>
      <vt:lpstr>ffb</vt:lpstr>
      <vt:lpstr>Goudy Old Style</vt:lpstr>
      <vt:lpstr>Roboto</vt:lpstr>
      <vt:lpstr>Sitka Small</vt:lpstr>
      <vt:lpstr>Times New Roman</vt:lpstr>
      <vt:lpstr>Wingdings</vt:lpstr>
      <vt:lpstr>Wingdings 2</vt:lpstr>
      <vt:lpstr>SlateVTI</vt:lpstr>
      <vt:lpstr>Parallax</vt:lpstr>
      <vt:lpstr>AI SELF DRIVING CAR  Under the guidance of Prof. Merin Meleet and Anisha B S </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SELF DRIVING CAR  Under the guidance of Prof. Merin Meleet and Anisha B S </dc:title>
  <dc:creator>Nikitha Vedanth</dc:creator>
  <cp:lastModifiedBy>vishweshwar bhat</cp:lastModifiedBy>
  <cp:revision>14</cp:revision>
  <dcterms:created xsi:type="dcterms:W3CDTF">2021-09-09T16:43:35Z</dcterms:created>
  <dcterms:modified xsi:type="dcterms:W3CDTF">2021-09-25T06:30:33Z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