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70" r:id="rId7"/>
    <p:sldId id="271" r:id="rId8"/>
    <p:sldId id="261" r:id="rId9"/>
    <p:sldId id="262" r:id="rId10"/>
    <p:sldId id="263" r:id="rId11"/>
    <p:sldId id="264" r:id="rId12"/>
    <p:sldId id="265" r:id="rId13"/>
    <p:sldId id="266" r:id="rId14"/>
    <p:sldId id="267" r:id="rId15"/>
    <p:sldId id="269"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4" d="100"/>
          <a:sy n="64" d="100"/>
        </p:scale>
        <p:origin x="-1566" y="-1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2562" y="1759975"/>
            <a:ext cx="7978879" cy="2123768"/>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663679" y="4650656"/>
            <a:ext cx="8001000" cy="904568"/>
          </a:xfrm>
        </p:spPr>
        <p:txBody>
          <a:bodyPr>
            <a:normAutofit/>
          </a:bodyPr>
          <a:lstStyle>
            <a:lvl1pPr marL="0" indent="0" algn="r">
              <a:buNone/>
              <a:defRPr sz="2800" b="0" i="0">
                <a:solidFill>
                  <a:srgbClr val="5DD5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F90B16-B1B7-408E-8312-DE7C0F207D0E}"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4D0A3-F8BE-4BBC-A8EC-E80E9B7F29FC}" type="slidenum">
              <a:rPr lang="en-IN" smtClean="0"/>
              <a:t>‹#›</a:t>
            </a:fld>
            <a:endParaRPr lang="en-IN"/>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90B16-B1B7-408E-8312-DE7C0F207D0E}"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D4D0A3-F8BE-4BBC-A8EC-E80E9B7F29FC}" type="slidenum">
              <a:rPr lang="en-IN" smtClean="0"/>
              <a:t>‹#›</a:t>
            </a:fld>
            <a:endParaRPr lang="en-IN"/>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90B16-B1B7-408E-8312-DE7C0F207D0E}"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4D0A3-F8BE-4BBC-A8EC-E80E9B7F29FC}" type="slidenum">
              <a:rPr lang="en-IN" smtClean="0"/>
              <a:t>‹#›</a:t>
            </a:fld>
            <a:endParaRPr lang="en-IN"/>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90B16-B1B7-408E-8312-DE7C0F207D0E}"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4D0A3-F8BE-4BBC-A8EC-E80E9B7F29FC}" type="slidenum">
              <a:rPr lang="en-IN" smtClean="0"/>
              <a:t>‹#›</a:t>
            </a:fld>
            <a:endParaRPr lang="en-IN"/>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08475" y="3101618"/>
            <a:ext cx="1463784"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4" y="181131"/>
            <a:ext cx="8259098" cy="101803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63714" y="1563331"/>
            <a:ext cx="8246070" cy="4807971"/>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F90B16-B1B7-408E-8312-DE7C0F207D0E}"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4D0A3-F8BE-4BBC-A8EC-E80E9B7F29FC}" type="slidenum">
              <a:rPr lang="en-IN" smtClean="0"/>
              <a:t>‹#›</a:t>
            </a:fld>
            <a:endParaRPr lang="en-IN"/>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4732" y="719031"/>
            <a:ext cx="6283782" cy="967132"/>
          </a:xfrm>
        </p:spPr>
        <p:txBody>
          <a:bodyPr>
            <a:normAutofit/>
          </a:bodyPr>
          <a:lstStyle>
            <a:lvl1pPr algn="l">
              <a:defRPr sz="3600">
                <a:solidFill>
                  <a:srgbClr val="5DD5FF"/>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2396613" y="1917291"/>
            <a:ext cx="6304935" cy="451101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F90B16-B1B7-408E-8312-DE7C0F207D0E}"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4D0A3-F8BE-4BBC-A8EC-E80E9B7F29FC}" type="slidenum">
              <a:rPr lang="en-IN" smtClean="0"/>
              <a:t>‹#›</a:t>
            </a:fld>
            <a:endParaRPr lang="en-IN"/>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F90B16-B1B7-408E-8312-DE7C0F207D0E}"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4D0A3-F8BE-4BBC-A8EC-E80E9B7F29FC}" type="slidenum">
              <a:rPr lang="en-IN" smtClean="0"/>
              <a:t>‹#›</a:t>
            </a:fld>
            <a:endParaRPr lang="en-IN"/>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F90B16-B1B7-408E-8312-DE7C0F207D0E}"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D4D0A3-F8BE-4BBC-A8EC-E80E9B7F29FC}" type="slidenum">
              <a:rPr lang="en-IN" smtClean="0"/>
              <a:t>‹#›</a:t>
            </a:fld>
            <a:endParaRPr lang="en-IN"/>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9" y="303201"/>
            <a:ext cx="8093365" cy="1018033"/>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522131" y="2227011"/>
            <a:ext cx="4040188" cy="639763"/>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22131" y="2856873"/>
            <a:ext cx="4040188"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57253" y="2227011"/>
            <a:ext cx="4041775" cy="639763"/>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57253" y="2856873"/>
            <a:ext cx="4041775"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F90B16-B1B7-408E-8312-DE7C0F207D0E}" type="datetimeFigureOut">
              <a:rPr lang="en-IN" smtClean="0"/>
              <a:t>05-10-2021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D4D0A3-F8BE-4BBC-A8EC-E80E9B7F29FC}" type="slidenum">
              <a:rPr lang="en-IN" smtClean="0"/>
              <a:t>‹#›</a:t>
            </a:fld>
            <a:endParaRPr lang="en-IN"/>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F90B16-B1B7-408E-8312-DE7C0F207D0E}" type="datetimeFigureOut">
              <a:rPr lang="en-IN" smtClean="0"/>
              <a:t>05-10-2021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D4D0A3-F8BE-4BBC-A8EC-E80E9B7F29FC}" type="slidenum">
              <a:rPr lang="en-IN" smtClean="0"/>
              <a:t>‹#›</a:t>
            </a:fld>
            <a:endParaRPr lang="en-IN"/>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90B16-B1B7-408E-8312-DE7C0F207D0E}" type="datetimeFigureOut">
              <a:rPr lang="en-IN" smtClean="0"/>
              <a:t>05-10-2021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D4D0A3-F8BE-4BBC-A8EC-E80E9B7F29FC}" type="slidenum">
              <a:rPr lang="en-IN" smtClean="0"/>
              <a:t>‹#›</a:t>
            </a:fld>
            <a:endParaRPr lang="en-IN"/>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90B16-B1B7-408E-8312-DE7C0F207D0E}"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D4D0A3-F8BE-4BBC-A8EC-E80E9B7F29FC}" type="slidenum">
              <a:rPr lang="en-IN" smtClean="0"/>
              <a:t>‹#›</a:t>
            </a:fld>
            <a:endParaRPr lang="en-IN"/>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90B16-B1B7-408E-8312-DE7C0F207D0E}" type="datetimeFigureOut">
              <a:rPr lang="en-IN" smtClean="0"/>
              <a:t>05-10-2021</a:t>
            </a:fld>
            <a:endParaRPr lang="en-IN"/>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D4D0A3-F8BE-4BBC-A8EC-E80E9B7F29FC}" type="slidenum">
              <a:rPr lang="en-IN" smtClean="0"/>
              <a:t>‹#›</a:t>
            </a:fld>
            <a:endParaRPr lang="en-IN"/>
          </a:p>
        </p:txBody>
      </p:sp>
      <p:sp>
        <p:nvSpPr>
          <p:cNvPr id="7" name="TextBox 6">
            <a:extLst>
              <a:ext uri="{FF2B5EF4-FFF2-40B4-BE49-F238E27FC236}">
                <a16:creationId xmlns="" xmlns:a16="http://schemas.microsoft.com/office/drawing/2014/main" id="{11E867DF-3DCA-4725-94F0-F2B6BD747A82}"/>
              </a:ext>
            </a:extLst>
          </p:cNvPr>
          <p:cNvSpPr txBox="1"/>
          <p:nvPr/>
        </p:nvSpPr>
        <p:spPr>
          <a:xfrm>
            <a:off x="-9150" y="6951663"/>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60589" y="389740"/>
            <a:ext cx="7978879" cy="2952327"/>
          </a:xfrm>
        </p:spPr>
        <p:txBody>
          <a:bodyPr>
            <a:normAutofit/>
          </a:bodyPr>
          <a:lstStyle/>
          <a:p>
            <a:pPr algn="ctr"/>
            <a:r>
              <a:rPr lang="en-US" sz="3100" b="1" dirty="0">
                <a:solidFill>
                  <a:schemeClr val="accent1">
                    <a:lumMod val="60000"/>
                    <a:lumOff val="40000"/>
                  </a:schemeClr>
                </a:solidFill>
                <a:latin typeface="PMingLiU-ExtB" panose="02020500000000000000" pitchFamily="18" charset="-120"/>
                <a:ea typeface="PMingLiU-ExtB" panose="02020500000000000000" pitchFamily="18" charset="-120"/>
                <a:cs typeface="Calibri"/>
              </a:rPr>
              <a:t>MINOR PROJECT REPORT</a:t>
            </a:r>
            <a:r>
              <a:rPr lang="en-IN" sz="3100" dirty="0">
                <a:solidFill>
                  <a:schemeClr val="accent1">
                    <a:lumMod val="60000"/>
                    <a:lumOff val="40000"/>
                  </a:schemeClr>
                </a:solidFill>
                <a:latin typeface="PMingLiU-ExtB" panose="02020500000000000000" pitchFamily="18" charset="-120"/>
                <a:ea typeface="PMingLiU-ExtB" panose="02020500000000000000" pitchFamily="18" charset="-120"/>
                <a:cs typeface="Times New Roman"/>
              </a:rPr>
              <a:t/>
            </a:r>
            <a:br>
              <a:rPr lang="en-IN" sz="3100" dirty="0">
                <a:solidFill>
                  <a:schemeClr val="accent1">
                    <a:lumMod val="60000"/>
                    <a:lumOff val="40000"/>
                  </a:schemeClr>
                </a:solidFill>
                <a:latin typeface="PMingLiU-ExtB" panose="02020500000000000000" pitchFamily="18" charset="-120"/>
                <a:ea typeface="PMingLiU-ExtB" panose="02020500000000000000" pitchFamily="18" charset="-120"/>
                <a:cs typeface="Times New Roman"/>
              </a:rPr>
            </a:br>
            <a:r>
              <a:rPr lang="en-US" sz="3100" b="1" dirty="0">
                <a:solidFill>
                  <a:schemeClr val="accent1">
                    <a:lumMod val="60000"/>
                    <a:lumOff val="40000"/>
                  </a:schemeClr>
                </a:solidFill>
                <a:latin typeface="PMingLiU-ExtB" panose="02020500000000000000" pitchFamily="18" charset="-120"/>
                <a:ea typeface="PMingLiU-ExtB" panose="02020500000000000000" pitchFamily="18" charset="-120"/>
                <a:cs typeface="Calibri"/>
              </a:rPr>
              <a:t>ON</a:t>
            </a:r>
            <a:r>
              <a:rPr lang="en-US" sz="3100" dirty="0">
                <a:solidFill>
                  <a:schemeClr val="accent1">
                    <a:lumMod val="60000"/>
                    <a:lumOff val="40000"/>
                  </a:schemeClr>
                </a:solidFill>
                <a:latin typeface="PMingLiU-ExtB" panose="02020500000000000000" pitchFamily="18" charset="-120"/>
                <a:ea typeface="PMingLiU-ExtB" panose="02020500000000000000" pitchFamily="18" charset="-120"/>
                <a:cs typeface="Calibri"/>
              </a:rPr>
              <a:t/>
            </a:r>
            <a:br>
              <a:rPr lang="en-US" sz="3100" dirty="0">
                <a:solidFill>
                  <a:schemeClr val="accent1">
                    <a:lumMod val="60000"/>
                    <a:lumOff val="40000"/>
                  </a:schemeClr>
                </a:solidFill>
                <a:latin typeface="PMingLiU-ExtB" panose="02020500000000000000" pitchFamily="18" charset="-120"/>
                <a:ea typeface="PMingLiU-ExtB" panose="02020500000000000000" pitchFamily="18" charset="-120"/>
                <a:cs typeface="Calibri"/>
              </a:rPr>
            </a:br>
            <a:r>
              <a:rPr lang="en-US" sz="3100" b="1" u="sng" dirty="0" smtClean="0">
                <a:solidFill>
                  <a:schemeClr val="accent1">
                    <a:lumMod val="60000"/>
                    <a:lumOff val="40000"/>
                  </a:schemeClr>
                </a:solidFill>
                <a:latin typeface="Rockwell" panose="02060603020205020403" pitchFamily="18" charset="0"/>
                <a:ea typeface="PMingLiU-ExtB" panose="02020500000000000000" pitchFamily="18" charset="-120"/>
                <a:cs typeface="Calibri"/>
              </a:rPr>
              <a:t>SUNFLOWER PANEL</a:t>
            </a:r>
            <a:r>
              <a:rPr lang="en-IN" sz="3100" dirty="0">
                <a:solidFill>
                  <a:schemeClr val="accent1">
                    <a:lumMod val="60000"/>
                    <a:lumOff val="40000"/>
                  </a:schemeClr>
                </a:solidFill>
                <a:ea typeface="Calibri"/>
                <a:cs typeface="Times New Roman"/>
              </a:rPr>
              <a:t/>
            </a:r>
            <a:br>
              <a:rPr lang="en-IN" sz="3100" dirty="0">
                <a:solidFill>
                  <a:schemeClr val="accent1">
                    <a:lumMod val="60000"/>
                    <a:lumOff val="40000"/>
                  </a:schemeClr>
                </a:solidFill>
                <a:ea typeface="Calibri"/>
                <a:cs typeface="Times New Roman"/>
              </a:rPr>
            </a:br>
            <a:r>
              <a:rPr lang="en-US" sz="3100" b="1" dirty="0">
                <a:solidFill>
                  <a:schemeClr val="accent1">
                    <a:lumMod val="60000"/>
                    <a:lumOff val="40000"/>
                  </a:schemeClr>
                </a:solidFill>
                <a:latin typeface="Courier New" panose="02070309020205020404" pitchFamily="49" charset="0"/>
                <a:ea typeface="Calibri"/>
                <a:cs typeface="Courier New" panose="02070309020205020404" pitchFamily="49" charset="0"/>
              </a:rPr>
              <a:t>BACHELOR OF </a:t>
            </a:r>
            <a:r>
              <a:rPr lang="en-US" sz="3100" b="1" dirty="0" smtClean="0">
                <a:solidFill>
                  <a:schemeClr val="accent1">
                    <a:lumMod val="60000"/>
                    <a:lumOff val="40000"/>
                  </a:schemeClr>
                </a:solidFill>
                <a:latin typeface="Courier New" panose="02070309020205020404" pitchFamily="49" charset="0"/>
                <a:ea typeface="Calibri"/>
                <a:cs typeface="Courier New" panose="02070309020205020404" pitchFamily="49" charset="0"/>
              </a:rPr>
              <a:t>TECHNOLOGY</a:t>
            </a:r>
            <a:r>
              <a:rPr lang="en-IN" sz="3100" dirty="0">
                <a:solidFill>
                  <a:schemeClr val="accent1">
                    <a:lumMod val="60000"/>
                    <a:lumOff val="40000"/>
                  </a:schemeClr>
                </a:solidFill>
                <a:latin typeface="Courier New" panose="02070309020205020404" pitchFamily="49" charset="0"/>
                <a:ea typeface="Calibri"/>
                <a:cs typeface="Courier New" panose="02070309020205020404" pitchFamily="49" charset="0"/>
              </a:rPr>
              <a:t/>
            </a:r>
            <a:br>
              <a:rPr lang="en-IN" sz="3100" dirty="0">
                <a:solidFill>
                  <a:schemeClr val="accent1">
                    <a:lumMod val="60000"/>
                    <a:lumOff val="40000"/>
                  </a:schemeClr>
                </a:solidFill>
                <a:latin typeface="Courier New" panose="02070309020205020404" pitchFamily="49" charset="0"/>
                <a:ea typeface="Calibri"/>
                <a:cs typeface="Courier New" panose="02070309020205020404" pitchFamily="49" charset="0"/>
              </a:rPr>
            </a:br>
            <a:r>
              <a:rPr lang="en-US" sz="3100" b="1" dirty="0">
                <a:solidFill>
                  <a:schemeClr val="accent1">
                    <a:lumMod val="60000"/>
                    <a:lumOff val="40000"/>
                  </a:schemeClr>
                </a:solidFill>
                <a:latin typeface="Courier New" panose="02070309020205020404" pitchFamily="49" charset="0"/>
                <a:ea typeface="Calibri"/>
                <a:cs typeface="Courier New" panose="02070309020205020404" pitchFamily="49" charset="0"/>
              </a:rPr>
              <a:t>IN </a:t>
            </a:r>
            <a:r>
              <a:rPr lang="en-IN" sz="3100" dirty="0">
                <a:solidFill>
                  <a:schemeClr val="accent1">
                    <a:lumMod val="60000"/>
                    <a:lumOff val="40000"/>
                  </a:schemeClr>
                </a:solidFill>
                <a:latin typeface="Courier New" panose="02070309020205020404" pitchFamily="49" charset="0"/>
                <a:ea typeface="Calibri"/>
                <a:cs typeface="Courier New" panose="02070309020205020404" pitchFamily="49" charset="0"/>
              </a:rPr>
              <a:t/>
            </a:r>
            <a:br>
              <a:rPr lang="en-IN" sz="3100" dirty="0">
                <a:solidFill>
                  <a:schemeClr val="accent1">
                    <a:lumMod val="60000"/>
                    <a:lumOff val="40000"/>
                  </a:schemeClr>
                </a:solidFill>
                <a:latin typeface="Courier New" panose="02070309020205020404" pitchFamily="49" charset="0"/>
                <a:ea typeface="Calibri"/>
                <a:cs typeface="Courier New" panose="02070309020205020404" pitchFamily="49" charset="0"/>
              </a:rPr>
            </a:br>
            <a:r>
              <a:rPr lang="en-US" sz="3100" dirty="0">
                <a:solidFill>
                  <a:schemeClr val="accent1">
                    <a:lumMod val="60000"/>
                    <a:lumOff val="40000"/>
                  </a:schemeClr>
                </a:solidFill>
                <a:latin typeface="Courier New" panose="02070309020205020404" pitchFamily="49" charset="0"/>
                <a:ea typeface="Calibri"/>
                <a:cs typeface="Courier New" panose="02070309020205020404" pitchFamily="49" charset="0"/>
              </a:rPr>
              <a:t>MECHATRONICS </a:t>
            </a:r>
            <a:r>
              <a:rPr lang="en-US" sz="3100" dirty="0" smtClean="0">
                <a:solidFill>
                  <a:schemeClr val="accent1">
                    <a:lumMod val="60000"/>
                    <a:lumOff val="40000"/>
                  </a:schemeClr>
                </a:solidFill>
                <a:latin typeface="Courier New" panose="02070309020205020404" pitchFamily="49" charset="0"/>
                <a:ea typeface="Calibri"/>
                <a:cs typeface="Courier New" panose="02070309020205020404" pitchFamily="49" charset="0"/>
              </a:rPr>
              <a:t>ENGINEERING</a:t>
            </a:r>
            <a:endParaRPr lang="en-IN" dirty="0"/>
          </a:p>
        </p:txBody>
      </p:sp>
      <p:sp>
        <p:nvSpPr>
          <p:cNvPr id="7" name="Subtitle 6"/>
          <p:cNvSpPr>
            <a:spLocks noGrp="1"/>
          </p:cNvSpPr>
          <p:nvPr>
            <p:ph type="subTitle" idx="1"/>
          </p:nvPr>
        </p:nvSpPr>
        <p:spPr>
          <a:xfrm>
            <a:off x="607504" y="5953432"/>
            <a:ext cx="8001000" cy="696930"/>
          </a:xfrm>
        </p:spPr>
        <p:txBody>
          <a:bodyPr/>
          <a:lstStyle/>
          <a:p>
            <a:pPr lvl="0" algn="ctr">
              <a:spcBef>
                <a:spcPts val="0"/>
              </a:spcBef>
            </a:pPr>
            <a:r>
              <a:rPr lang="en-US" sz="1600" dirty="0">
                <a:solidFill>
                  <a:srgbClr val="1F497D">
                    <a:lumMod val="20000"/>
                    <a:lumOff val="80000"/>
                  </a:srgbClr>
                </a:solidFill>
              </a:rPr>
              <a:t>DIVYANSH JAIN [01470211218], NEERAJ JOSHI [02970211218],</a:t>
            </a:r>
          </a:p>
          <a:p>
            <a:pPr lvl="0" algn="ctr">
              <a:spcBef>
                <a:spcPts val="0"/>
              </a:spcBef>
            </a:pPr>
            <a:r>
              <a:rPr lang="en-US" sz="1600" dirty="0">
                <a:solidFill>
                  <a:srgbClr val="1F497D">
                    <a:lumMod val="20000"/>
                    <a:lumOff val="80000"/>
                  </a:srgbClr>
                </a:solidFill>
              </a:rPr>
              <a:t>NILKANTHA BAG [03070211218], VISHWKANT [04970211218]</a:t>
            </a:r>
            <a:r>
              <a:rPr lang="en-US" sz="1600" dirty="0">
                <a:solidFill>
                  <a:srgbClr val="1F497D">
                    <a:lumMod val="50000"/>
                  </a:srgbClr>
                </a:solidFill>
              </a:rPr>
              <a:t>]</a:t>
            </a:r>
            <a:endParaRPr lang="en-IN" sz="1600" dirty="0">
              <a:solidFill>
                <a:srgbClr val="1F497D">
                  <a:lumMod val="50000"/>
                </a:srgbClr>
              </a:solidFill>
            </a:endParaRPr>
          </a:p>
          <a:p>
            <a:endParaRPr lang="en-IN" dirty="0"/>
          </a:p>
        </p:txBody>
      </p:sp>
      <p:sp>
        <p:nvSpPr>
          <p:cNvPr id="10" name="Subtitle 2"/>
          <p:cNvSpPr txBox="1">
            <a:spLocks/>
          </p:cNvSpPr>
          <p:nvPr/>
        </p:nvSpPr>
        <p:spPr>
          <a:xfrm>
            <a:off x="215516" y="6002290"/>
            <a:ext cx="8784976" cy="648072"/>
          </a:xfrm>
          <a:prstGeom prst="rect">
            <a:avLst/>
          </a:prstGeom>
        </p:spPr>
        <p:txBody>
          <a:bodyPr vert="horz" lIns="91440" tIns="45720" rIns="91440" bIns="45720" rtlCol="0">
            <a:noAutofit/>
          </a:bodyPr>
          <a:lstStyle>
            <a:lvl1pPr marL="0" indent="0" algn="r" defTabSz="914400" rtl="0" eaLnBrk="1" latinLnBrk="0" hangingPunct="1">
              <a:spcBef>
                <a:spcPct val="20000"/>
              </a:spcBef>
              <a:buFont typeface="Arial" pitchFamily="34" charset="0"/>
              <a:buNone/>
              <a:defRPr sz="2800" b="0" i="0" kern="1200">
                <a:solidFill>
                  <a:srgbClr val="5DD5FF"/>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endParaRPr lang="en-IN" sz="1600" dirty="0">
              <a:solidFill>
                <a:schemeClr val="tx2">
                  <a:lumMod val="50000"/>
                </a:schemeClr>
              </a:solidFill>
            </a:endParaRPr>
          </a:p>
        </p:txBody>
      </p:sp>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1857" y="3356992"/>
            <a:ext cx="309634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3131840" y="5551535"/>
            <a:ext cx="2880320" cy="461665"/>
          </a:xfrm>
          <a:prstGeom prst="rect">
            <a:avLst/>
          </a:prstGeom>
          <a:noFill/>
        </p:spPr>
        <p:txBody>
          <a:bodyPr wrap="square" rtlCol="0">
            <a:spAutoFit/>
          </a:bodyPr>
          <a:lstStyle/>
          <a:p>
            <a:pPr algn="ctr"/>
            <a:r>
              <a:rPr lang="en-US" sz="2400" dirty="0" smtClean="0">
                <a:solidFill>
                  <a:schemeClr val="tx2">
                    <a:lumMod val="20000"/>
                    <a:lumOff val="80000"/>
                  </a:schemeClr>
                </a:solidFill>
                <a:latin typeface="Poor Richard" panose="02080502050505020702" pitchFamily="18" charset="0"/>
              </a:rPr>
              <a:t>Presented By:</a:t>
            </a:r>
            <a:endParaRPr lang="en-IN" sz="2400" dirty="0">
              <a:solidFill>
                <a:schemeClr val="tx2">
                  <a:lumMod val="20000"/>
                  <a:lumOff val="80000"/>
                </a:schemeClr>
              </a:solidFill>
              <a:latin typeface="Poor Richard" panose="02080502050505020702" pitchFamily="18" charset="0"/>
            </a:endParaRPr>
          </a:p>
        </p:txBody>
      </p:sp>
    </p:spTree>
    <p:extLst>
      <p:ext uri="{BB962C8B-B14F-4D97-AF65-F5344CB8AC3E}">
        <p14:creationId xmlns:p14="http://schemas.microsoft.com/office/powerpoint/2010/main" val="3463578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Light Dependent Resistor (LDR)</a:t>
            </a:r>
            <a:endParaRPr lang="en-IN" sz="3600" b="1" dirty="0"/>
          </a:p>
        </p:txBody>
      </p:sp>
      <p:sp>
        <p:nvSpPr>
          <p:cNvPr id="3" name="Content Placeholder 2"/>
          <p:cNvSpPr>
            <a:spLocks noGrp="1"/>
          </p:cNvSpPr>
          <p:nvPr>
            <p:ph idx="1"/>
          </p:nvPr>
        </p:nvSpPr>
        <p:spPr>
          <a:xfrm>
            <a:off x="611560" y="1844824"/>
            <a:ext cx="8153400" cy="4323184"/>
          </a:xfrm>
        </p:spPr>
        <p:txBody>
          <a:bodyPr>
            <a:normAutofit/>
          </a:bodyPr>
          <a:lstStyle/>
          <a:p>
            <a:r>
              <a:rPr lang="en-US" sz="2500" dirty="0"/>
              <a:t>I</a:t>
            </a:r>
            <a:r>
              <a:rPr lang="en-US" sz="2500" dirty="0" smtClean="0"/>
              <a:t>t </a:t>
            </a:r>
            <a:r>
              <a:rPr lang="en-US" sz="2500" dirty="0"/>
              <a:t>is a </a:t>
            </a:r>
            <a:r>
              <a:rPr lang="en-US" sz="2500" dirty="0" smtClean="0"/>
              <a:t>photo-resistor device </a:t>
            </a:r>
            <a:r>
              <a:rPr lang="en-US" sz="2500" dirty="0"/>
              <a:t>whose resistivity is a function of the incident electromagnetic radiation. Hence, they are light sensitive devices. They are also called as photo conductors, photo conductive cells or simply photocells</a:t>
            </a:r>
            <a:r>
              <a:rPr lang="en-US" sz="2500" dirty="0" smtClean="0"/>
              <a:t>.</a:t>
            </a:r>
          </a:p>
          <a:p>
            <a:r>
              <a:rPr lang="en-US" sz="2500" dirty="0" smtClean="0"/>
              <a:t>They </a:t>
            </a:r>
            <a:r>
              <a:rPr lang="en-US" sz="2500" dirty="0"/>
              <a:t>are made up of semiconductor materials having high resistance. </a:t>
            </a:r>
            <a:endParaRPr lang="en-US" sz="2500" dirty="0" smtClean="0"/>
          </a:p>
          <a:p>
            <a:r>
              <a:rPr lang="en-US" sz="2500" dirty="0" smtClean="0"/>
              <a:t>LDR </a:t>
            </a:r>
            <a:r>
              <a:rPr lang="en-US" sz="2500" dirty="0"/>
              <a:t>works on the principle of photo conductivity. Photo conductivity is an optical phenomenon in which the material’s conductivity is increased when light is absorbed by the material. </a:t>
            </a:r>
            <a:endParaRPr lang="en-IN" sz="2500" dirty="0"/>
          </a:p>
        </p:txBody>
      </p:sp>
    </p:spTree>
    <p:extLst>
      <p:ext uri="{BB962C8B-B14F-4D97-AF65-F5344CB8AC3E}">
        <p14:creationId xmlns:p14="http://schemas.microsoft.com/office/powerpoint/2010/main" val="343586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Servo Motor</a:t>
            </a:r>
            <a:endParaRPr lang="en-IN" sz="3600" b="1" dirty="0"/>
          </a:p>
        </p:txBody>
      </p:sp>
      <p:sp>
        <p:nvSpPr>
          <p:cNvPr id="3" name="Content Placeholder 2"/>
          <p:cNvSpPr>
            <a:spLocks noGrp="1"/>
          </p:cNvSpPr>
          <p:nvPr>
            <p:ph idx="1"/>
          </p:nvPr>
        </p:nvSpPr>
        <p:spPr>
          <a:xfrm>
            <a:off x="611560" y="1844824"/>
            <a:ext cx="8153400" cy="4495800"/>
          </a:xfrm>
        </p:spPr>
        <p:txBody>
          <a:bodyPr>
            <a:normAutofit/>
          </a:bodyPr>
          <a:lstStyle/>
          <a:p>
            <a:r>
              <a:rPr lang="en-US" sz="2500" dirty="0"/>
              <a:t>A DC servo motor consists of a small DC motor, feedback potentiometer, gearbox, motor drive electronic circuit and electronic feedback control loop. It is more or less similar to the normal DC motor</a:t>
            </a:r>
            <a:r>
              <a:rPr lang="en-US" sz="2500" dirty="0" smtClean="0"/>
              <a:t>.</a:t>
            </a:r>
          </a:p>
          <a:p>
            <a:r>
              <a:rPr lang="en-US" sz="2500" dirty="0" smtClean="0"/>
              <a:t>The </a:t>
            </a:r>
            <a:r>
              <a:rPr lang="en-US" sz="2500" dirty="0"/>
              <a:t>stator of the motor consists of a cylindrical frame and the magnet is attached to the inside of the </a:t>
            </a:r>
            <a:r>
              <a:rPr lang="en-US" sz="2500" dirty="0" smtClean="0"/>
              <a:t>frame.</a:t>
            </a:r>
          </a:p>
          <a:p>
            <a:r>
              <a:rPr lang="en-US" sz="2500" dirty="0" smtClean="0"/>
              <a:t>A </a:t>
            </a:r>
            <a:r>
              <a:rPr lang="en-US" sz="2500" dirty="0"/>
              <a:t>brush is built with an armature coil that supplies the current to the commutator. At the back of the shaft, a detector is built into the rotor in order to detect the rotation speed.</a:t>
            </a:r>
            <a:endParaRPr lang="en-IN" sz="2500" dirty="0"/>
          </a:p>
        </p:txBody>
      </p:sp>
    </p:spTree>
    <p:extLst>
      <p:ext uri="{BB962C8B-B14F-4D97-AF65-F5344CB8AC3E}">
        <p14:creationId xmlns:p14="http://schemas.microsoft.com/office/powerpoint/2010/main" val="2964631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Solar Panel and Connected </a:t>
            </a:r>
            <a:r>
              <a:rPr lang="en-US" sz="3600" b="1" dirty="0"/>
              <a:t>L</a:t>
            </a:r>
            <a:r>
              <a:rPr lang="en-US" sz="3600" b="1" dirty="0" smtClean="0"/>
              <a:t>oad</a:t>
            </a:r>
            <a:endParaRPr lang="en-IN" sz="3600" b="1" dirty="0"/>
          </a:p>
        </p:txBody>
      </p:sp>
      <p:sp>
        <p:nvSpPr>
          <p:cNvPr id="3" name="Content Placeholder 2"/>
          <p:cNvSpPr>
            <a:spLocks noGrp="1"/>
          </p:cNvSpPr>
          <p:nvPr>
            <p:ph idx="1"/>
          </p:nvPr>
        </p:nvSpPr>
        <p:spPr>
          <a:xfrm>
            <a:off x="611560" y="1628800"/>
            <a:ext cx="8153400" cy="4495800"/>
          </a:xfrm>
        </p:spPr>
        <p:txBody>
          <a:bodyPr>
            <a:noAutofit/>
          </a:bodyPr>
          <a:lstStyle/>
          <a:p>
            <a:r>
              <a:rPr lang="en-US" sz="2400" dirty="0"/>
              <a:t>The solar panel is a device used to accept the light radiation which is purely controlled by LDR sensors and the load connected depends upon the rating of the panel </a:t>
            </a:r>
            <a:r>
              <a:rPr lang="en-US" sz="2400" dirty="0" smtClean="0"/>
              <a:t>used.</a:t>
            </a:r>
          </a:p>
          <a:p>
            <a:r>
              <a:rPr lang="en-US" sz="2400" dirty="0" smtClean="0"/>
              <a:t>Solar </a:t>
            </a:r>
            <a:r>
              <a:rPr lang="en-US" sz="2400" dirty="0"/>
              <a:t>panel is placed at the top and connected to a load directly. The load </a:t>
            </a:r>
            <a:r>
              <a:rPr lang="en-US" sz="2400" dirty="0" smtClean="0"/>
              <a:t>may be </a:t>
            </a:r>
            <a:r>
              <a:rPr lang="en-US" sz="2400" dirty="0"/>
              <a:t>a </a:t>
            </a:r>
            <a:r>
              <a:rPr lang="en-US" sz="2400" dirty="0" smtClean="0"/>
              <a:t>LED </a:t>
            </a:r>
            <a:r>
              <a:rPr lang="en-US" sz="2400" dirty="0"/>
              <a:t>or a voltmeter which could be connected to get the exact voltage which depends on the intensity of light falling on the panel and the position of the tracker. </a:t>
            </a:r>
          </a:p>
          <a:p>
            <a:r>
              <a:rPr lang="en-US" sz="2400" dirty="0" smtClean="0"/>
              <a:t>Concentrated </a:t>
            </a:r>
            <a:r>
              <a:rPr lang="en-US" sz="2400" dirty="0"/>
              <a:t>solar </a:t>
            </a:r>
            <a:r>
              <a:rPr lang="en-US" sz="2400" dirty="0" err="1" smtClean="0"/>
              <a:t>photovoltaics</a:t>
            </a:r>
            <a:r>
              <a:rPr lang="en-US" sz="2400" dirty="0" smtClean="0"/>
              <a:t> </a:t>
            </a:r>
            <a:r>
              <a:rPr lang="en-US" sz="2400" dirty="0"/>
              <a:t>have optics that directly accept sunlight, so solar </a:t>
            </a:r>
            <a:r>
              <a:rPr lang="en-US" sz="2400" dirty="0" smtClean="0"/>
              <a:t>panel </a:t>
            </a:r>
            <a:r>
              <a:rPr lang="en-US" sz="2400" dirty="0"/>
              <a:t>must be angled correctly to collect energy. All concentrated solar systems have trackers because the systems do not produce energy unless directed correctly </a:t>
            </a:r>
            <a:r>
              <a:rPr lang="en-US" sz="2400" dirty="0" smtClean="0"/>
              <a:t>towards </a:t>
            </a:r>
            <a:r>
              <a:rPr lang="en-US" sz="2400" dirty="0"/>
              <a:t>the sun</a:t>
            </a:r>
            <a:r>
              <a:rPr lang="en-US" sz="2400" dirty="0" smtClean="0"/>
              <a:t>.</a:t>
            </a:r>
            <a:endParaRPr lang="en-IN" sz="2400" dirty="0"/>
          </a:p>
        </p:txBody>
      </p:sp>
    </p:spTree>
    <p:extLst>
      <p:ext uri="{BB962C8B-B14F-4D97-AF65-F5344CB8AC3E}">
        <p14:creationId xmlns:p14="http://schemas.microsoft.com/office/powerpoint/2010/main" val="886517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Dual axis movement</a:t>
            </a:r>
            <a:endParaRPr lang="en-IN" sz="3600" b="1" dirty="0"/>
          </a:p>
        </p:txBody>
      </p:sp>
      <p:sp>
        <p:nvSpPr>
          <p:cNvPr id="3" name="Content Placeholder 2"/>
          <p:cNvSpPr>
            <a:spLocks noGrp="1"/>
          </p:cNvSpPr>
          <p:nvPr>
            <p:ph idx="1"/>
          </p:nvPr>
        </p:nvSpPr>
        <p:spPr>
          <a:xfrm>
            <a:off x="611560" y="1700808"/>
            <a:ext cx="8153400" cy="4495800"/>
          </a:xfrm>
        </p:spPr>
        <p:txBody>
          <a:bodyPr>
            <a:normAutofit/>
          </a:bodyPr>
          <a:lstStyle/>
          <a:p>
            <a:r>
              <a:rPr lang="en-US" sz="2500" dirty="0"/>
              <a:t>The dual axis </a:t>
            </a:r>
            <a:r>
              <a:rPr lang="en-US" sz="2500" dirty="0" smtClean="0"/>
              <a:t>sun tracking panel is </a:t>
            </a:r>
            <a:r>
              <a:rPr lang="en-US" sz="2500" dirty="0"/>
              <a:t>device which senses the light and positions towards the maximum intensity of light. It is made in such a way to track the light coming from any </a:t>
            </a:r>
            <a:r>
              <a:rPr lang="en-US" sz="2500" dirty="0" smtClean="0"/>
              <a:t>direction.</a:t>
            </a:r>
          </a:p>
          <a:p>
            <a:r>
              <a:rPr lang="en-US" sz="2500" dirty="0" smtClean="0"/>
              <a:t>To </a:t>
            </a:r>
            <a:r>
              <a:rPr lang="en-US" sz="2500" dirty="0"/>
              <a:t>simulate the general scenario of the Sun’s movement, the total coverage of the movement of the tracker is considered as 120˚ in both the </a:t>
            </a:r>
            <a:r>
              <a:rPr lang="en-US" sz="2500" dirty="0" smtClean="0"/>
              <a:t>directions.</a:t>
            </a:r>
          </a:p>
          <a:p>
            <a:r>
              <a:rPr lang="en-US" sz="2500" dirty="0" smtClean="0"/>
              <a:t>The </a:t>
            </a:r>
            <a:r>
              <a:rPr lang="en-US" sz="2500" dirty="0"/>
              <a:t>initial position of both the servo motors are chosen at 90˚i.e, for east-west servo motor as well as for north-south servo motor.</a:t>
            </a:r>
            <a:endParaRPr lang="en-IN" sz="2500" dirty="0"/>
          </a:p>
        </p:txBody>
      </p:sp>
    </p:spTree>
    <p:extLst>
      <p:ext uri="{BB962C8B-B14F-4D97-AF65-F5344CB8AC3E}">
        <p14:creationId xmlns:p14="http://schemas.microsoft.com/office/powerpoint/2010/main" val="17581738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Circuit Diagram</a:t>
            </a:r>
            <a:endParaRPr lang="en-IN" sz="3600" b="1"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27584" y="1556792"/>
            <a:ext cx="7560840" cy="5026565"/>
          </a:xfrm>
        </p:spPr>
      </p:pic>
    </p:spTree>
    <p:extLst>
      <p:ext uri="{BB962C8B-B14F-4D97-AF65-F5344CB8AC3E}">
        <p14:creationId xmlns:p14="http://schemas.microsoft.com/office/powerpoint/2010/main" val="36478842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a:t>
            </a:r>
            <a:endParaRPr lang="en-IN" b="1" dirty="0"/>
          </a:p>
        </p:txBody>
      </p:sp>
      <p:sp>
        <p:nvSpPr>
          <p:cNvPr id="3" name="Content Placeholder 2"/>
          <p:cNvSpPr>
            <a:spLocks noGrp="1"/>
          </p:cNvSpPr>
          <p:nvPr>
            <p:ph idx="1"/>
          </p:nvPr>
        </p:nvSpPr>
        <p:spPr>
          <a:xfrm>
            <a:off x="467544" y="1772816"/>
            <a:ext cx="8246070" cy="4824536"/>
          </a:xfrm>
        </p:spPr>
        <p:txBody>
          <a:bodyPr>
            <a:normAutofit fontScale="85000" lnSpcReduction="20000"/>
          </a:bodyPr>
          <a:lstStyle/>
          <a:p>
            <a:r>
              <a:rPr lang="en-US" sz="2900" dirty="0" smtClean="0"/>
              <a:t>Sunflower panels </a:t>
            </a:r>
            <a:r>
              <a:rPr lang="en-US" sz="2900" dirty="0"/>
              <a:t>generate more electricity than their stationary counterparts due to increased direct exposure to solar rays. This increase can be as much as 10 to 25% depending on the geographic location of the tracking </a:t>
            </a:r>
            <a:r>
              <a:rPr lang="en-US" sz="2900" dirty="0" smtClean="0"/>
              <a:t>system</a:t>
            </a:r>
            <a:r>
              <a:rPr lang="en-US" sz="2900" dirty="0"/>
              <a:t>.</a:t>
            </a:r>
          </a:p>
          <a:p>
            <a:r>
              <a:rPr lang="en-US" sz="2900" dirty="0"/>
              <a:t>There </a:t>
            </a:r>
            <a:r>
              <a:rPr lang="en-US" sz="2900" dirty="0" smtClean="0"/>
              <a:t>can be different </a:t>
            </a:r>
            <a:r>
              <a:rPr lang="en-US" sz="2900" dirty="0"/>
              <a:t>kinds </a:t>
            </a:r>
            <a:r>
              <a:rPr lang="en-US" sz="2900" dirty="0" smtClean="0"/>
              <a:t>of sunflower panel, </a:t>
            </a:r>
            <a:r>
              <a:rPr lang="en-US" sz="2900" dirty="0"/>
              <a:t>such as </a:t>
            </a:r>
            <a:r>
              <a:rPr lang="en-US" sz="2900" dirty="0" smtClean="0"/>
              <a:t>single-axis</a:t>
            </a:r>
            <a:r>
              <a:rPr lang="en-US" sz="2900" dirty="0"/>
              <a:t> and </a:t>
            </a:r>
            <a:r>
              <a:rPr lang="en-US" sz="2900" dirty="0" smtClean="0"/>
              <a:t>dual-axis</a:t>
            </a:r>
            <a:r>
              <a:rPr lang="en-US" sz="2900" dirty="0"/>
              <a:t> </a:t>
            </a:r>
            <a:r>
              <a:rPr lang="en-US" sz="2900" dirty="0" smtClean="0"/>
              <a:t>trackers</a:t>
            </a:r>
            <a:r>
              <a:rPr lang="en-US" sz="2900" dirty="0"/>
              <a:t>, all of which can be the perfect fit for a unique jobsite. Installation size, local weather, degree of latitude and electrical requirements are all important considerations that can influence the type of </a:t>
            </a:r>
            <a:r>
              <a:rPr lang="en-US" sz="2900" dirty="0" smtClean="0"/>
              <a:t>sunflower panel best </a:t>
            </a:r>
            <a:r>
              <a:rPr lang="en-US" sz="2900" dirty="0"/>
              <a:t>suited for a specific solar installation.</a:t>
            </a:r>
          </a:p>
          <a:p>
            <a:r>
              <a:rPr lang="en-US" sz="2900" dirty="0" smtClean="0"/>
              <a:t>Sunflower panel generate </a:t>
            </a:r>
            <a:r>
              <a:rPr lang="en-US" sz="2900" dirty="0"/>
              <a:t>more electricity in roughly the same amount of space needed for fixed-tilt systems, making them ideal for optimizing land usage.</a:t>
            </a:r>
          </a:p>
          <a:p>
            <a:endParaRPr lang="en-IN" dirty="0"/>
          </a:p>
        </p:txBody>
      </p:sp>
    </p:spTree>
    <p:extLst>
      <p:ext uri="{BB962C8B-B14F-4D97-AF65-F5344CB8AC3E}">
        <p14:creationId xmlns:p14="http://schemas.microsoft.com/office/powerpoint/2010/main" val="2068141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Making Of Project</a:t>
            </a:r>
            <a:endParaRPr lang="en-IN" b="1"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r="6817"/>
          <a:stretch/>
        </p:blipFill>
        <p:spPr>
          <a:xfrm>
            <a:off x="539552" y="1628800"/>
            <a:ext cx="3824630" cy="4385592"/>
          </a:xfr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14590"/>
          <a:stretch/>
        </p:blipFill>
        <p:spPr>
          <a:xfrm>
            <a:off x="4598817" y="1641229"/>
            <a:ext cx="4124325" cy="4376584"/>
          </a:xfrm>
          <a:prstGeom prst="rect">
            <a:avLst/>
          </a:prstGeom>
        </p:spPr>
      </p:pic>
    </p:spTree>
    <p:extLst>
      <p:ext uri="{BB962C8B-B14F-4D97-AF65-F5344CB8AC3E}">
        <p14:creationId xmlns:p14="http://schemas.microsoft.com/office/powerpoint/2010/main" val="29396230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mn-lt"/>
              </a:rPr>
              <a:t>Sunflower Panel</a:t>
            </a:r>
            <a:endParaRPr lang="en-IN" b="1" dirty="0">
              <a:latin typeface="+mn-lt"/>
            </a:endParaRPr>
          </a:p>
        </p:txBody>
      </p:sp>
      <p:sp>
        <p:nvSpPr>
          <p:cNvPr id="3" name="Content Placeholder 2"/>
          <p:cNvSpPr>
            <a:spLocks noGrp="1"/>
          </p:cNvSpPr>
          <p:nvPr>
            <p:ph idx="1"/>
          </p:nvPr>
        </p:nvSpPr>
        <p:spPr>
          <a:xfrm>
            <a:off x="611560" y="1844824"/>
            <a:ext cx="8153400" cy="4395192"/>
          </a:xfrm>
        </p:spPr>
        <p:txBody>
          <a:bodyPr>
            <a:normAutofit fontScale="92500"/>
          </a:bodyPr>
          <a:lstStyle/>
          <a:p>
            <a:r>
              <a:rPr lang="en-US" sz="2700" dirty="0" smtClean="0"/>
              <a:t>The proposed prototype is based on a dual-axis sunflower panel controlled with Arduino Uno which is an open-source prototyping platform based on easy-to-use hardware and software.</a:t>
            </a:r>
          </a:p>
          <a:p>
            <a:r>
              <a:rPr lang="en-US" sz="2700" dirty="0" smtClean="0"/>
              <a:t>The sunflower panel can be controlled automatically with the help of Light Dependent Resistor (LDR) sensors.</a:t>
            </a:r>
          </a:p>
          <a:p>
            <a:r>
              <a:rPr lang="en-US" sz="2700" dirty="0" smtClean="0"/>
              <a:t>Moreover, this test bench provides virtual instrumentation based on excel in which its sunflower panel data can be recorded and presented. The hardware used has been chosen to be inexpensive, compact and versatile.</a:t>
            </a:r>
          </a:p>
          <a:p>
            <a:endParaRPr lang="en-IN" dirty="0"/>
          </a:p>
        </p:txBody>
      </p:sp>
    </p:spTree>
    <p:extLst>
      <p:ext uri="{BB962C8B-B14F-4D97-AF65-F5344CB8AC3E}">
        <p14:creationId xmlns:p14="http://schemas.microsoft.com/office/powerpoint/2010/main" val="3871763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mn-lt"/>
              </a:rPr>
              <a:t>Introduction</a:t>
            </a:r>
            <a:endParaRPr lang="en-IN" sz="3600" dirty="0">
              <a:latin typeface="+mn-lt"/>
            </a:endParaRPr>
          </a:p>
        </p:txBody>
      </p:sp>
      <p:sp>
        <p:nvSpPr>
          <p:cNvPr id="3" name="Content Placeholder 2"/>
          <p:cNvSpPr>
            <a:spLocks noGrp="1"/>
          </p:cNvSpPr>
          <p:nvPr>
            <p:ph idx="1"/>
          </p:nvPr>
        </p:nvSpPr>
        <p:spPr>
          <a:xfrm>
            <a:off x="612648" y="1844824"/>
            <a:ext cx="8153400" cy="4248472"/>
          </a:xfrm>
        </p:spPr>
        <p:txBody>
          <a:bodyPr>
            <a:normAutofit lnSpcReduction="10000"/>
          </a:bodyPr>
          <a:lstStyle/>
          <a:p>
            <a:r>
              <a:rPr lang="en-IN" sz="2500" dirty="0"/>
              <a:t>In this project, we are going to show you how to make an </a:t>
            </a:r>
            <a:r>
              <a:rPr lang="en-IN" sz="2500" dirty="0" err="1"/>
              <a:t>a</a:t>
            </a:r>
            <a:r>
              <a:rPr lang="en-IN" sz="2500" dirty="0" err="1" smtClean="0"/>
              <a:t>rduino</a:t>
            </a:r>
            <a:r>
              <a:rPr lang="en-IN" sz="2500" dirty="0" smtClean="0"/>
              <a:t> based sunflower panel using </a:t>
            </a:r>
            <a:r>
              <a:rPr lang="en-IN" sz="2500" dirty="0"/>
              <a:t>LDRs &amp; </a:t>
            </a:r>
            <a:r>
              <a:rPr lang="en-IN" sz="2500" dirty="0" smtClean="0"/>
              <a:t>servo </a:t>
            </a:r>
            <a:r>
              <a:rPr lang="en-IN" sz="2500" dirty="0"/>
              <a:t>m</a:t>
            </a:r>
            <a:r>
              <a:rPr lang="en-IN" sz="2500" dirty="0" smtClean="0"/>
              <a:t>otors</a:t>
            </a:r>
            <a:r>
              <a:rPr lang="en-IN" sz="2500" dirty="0"/>
              <a:t>. The </a:t>
            </a:r>
            <a:r>
              <a:rPr lang="en-IN" sz="2500" dirty="0" smtClean="0"/>
              <a:t>sunflower panel</a:t>
            </a:r>
            <a:r>
              <a:rPr lang="en-IN" sz="2500" dirty="0"/>
              <a:t> is designed to follow the sun movement so that maximum light intensity hits on the solar panel, thus increasing the </a:t>
            </a:r>
            <a:r>
              <a:rPr lang="en-IN" sz="2500" dirty="0" smtClean="0"/>
              <a:t>power generation capacity through out the day.</a:t>
            </a:r>
            <a:endParaRPr lang="en-IN" sz="2500" dirty="0"/>
          </a:p>
          <a:p>
            <a:r>
              <a:rPr lang="en-IN" sz="2500" dirty="0"/>
              <a:t>We have designed a dual-axis </a:t>
            </a:r>
            <a:r>
              <a:rPr lang="en-IN" sz="2500" dirty="0" smtClean="0"/>
              <a:t>sun rays tracking panel system</a:t>
            </a:r>
            <a:r>
              <a:rPr lang="en-IN" sz="2500" dirty="0"/>
              <a:t>. In this system, the whole solar panel moves from east to west in a day to point in the direction of the sun. The use of a </a:t>
            </a:r>
            <a:r>
              <a:rPr lang="en-IN" sz="2500" dirty="0" smtClean="0"/>
              <a:t>sunflower panel </a:t>
            </a:r>
            <a:r>
              <a:rPr lang="en-IN" sz="2500" dirty="0"/>
              <a:t>circuit in the field of energy production will increase its </a:t>
            </a:r>
            <a:r>
              <a:rPr lang="en-IN" sz="2500" dirty="0" smtClean="0"/>
              <a:t>electricity generation capacity.</a:t>
            </a:r>
            <a:endParaRPr lang="en-IN" sz="2500" dirty="0"/>
          </a:p>
        </p:txBody>
      </p:sp>
    </p:spTree>
    <p:extLst>
      <p:ext uri="{BB962C8B-B14F-4D97-AF65-F5344CB8AC3E}">
        <p14:creationId xmlns:p14="http://schemas.microsoft.com/office/powerpoint/2010/main" val="856685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Working</a:t>
            </a:r>
            <a:endParaRPr lang="en-IN" sz="3600" dirty="0"/>
          </a:p>
        </p:txBody>
      </p:sp>
      <p:sp>
        <p:nvSpPr>
          <p:cNvPr id="3" name="Content Placeholder 2"/>
          <p:cNvSpPr>
            <a:spLocks noGrp="1"/>
          </p:cNvSpPr>
          <p:nvPr>
            <p:ph idx="1"/>
          </p:nvPr>
        </p:nvSpPr>
        <p:spPr>
          <a:xfrm>
            <a:off x="611560" y="1844824"/>
            <a:ext cx="8153400" cy="4320480"/>
          </a:xfrm>
        </p:spPr>
        <p:txBody>
          <a:bodyPr>
            <a:noAutofit/>
          </a:bodyPr>
          <a:lstStyle/>
          <a:p>
            <a:pPr marL="0" indent="0">
              <a:buNone/>
            </a:pPr>
            <a:r>
              <a:rPr lang="en-IN" sz="2500" dirty="0" smtClean="0"/>
              <a:t>LDRs are </a:t>
            </a:r>
            <a:r>
              <a:rPr lang="en-IN" sz="2500" dirty="0"/>
              <a:t>used as the main light sensors. Two servo motors are fixed </a:t>
            </a:r>
            <a:r>
              <a:rPr lang="en-IN" sz="2500" dirty="0" smtClean="0"/>
              <a:t>to </a:t>
            </a:r>
            <a:r>
              <a:rPr lang="en-IN" sz="2500" dirty="0"/>
              <a:t>the structure that holds the solar panel. The program for </a:t>
            </a:r>
            <a:r>
              <a:rPr lang="en-IN" sz="2500" dirty="0" err="1" smtClean="0"/>
              <a:t>arduino</a:t>
            </a:r>
            <a:r>
              <a:rPr lang="en-IN" sz="2500" dirty="0" smtClean="0"/>
              <a:t> </a:t>
            </a:r>
            <a:r>
              <a:rPr lang="en-IN" sz="2500" dirty="0"/>
              <a:t>is uploaded to the microcontroller. The working of the project is as </a:t>
            </a:r>
            <a:r>
              <a:rPr lang="en-IN" sz="2500" dirty="0" smtClean="0"/>
              <a:t>follows:-</a:t>
            </a:r>
            <a:endParaRPr lang="en-IN" sz="2500" dirty="0"/>
          </a:p>
          <a:p>
            <a:r>
              <a:rPr lang="en-IN" sz="2500" dirty="0"/>
              <a:t>LDRs sense the amount of sunlight falling on them. Four LDRs are divided into top, bottom, left and right.</a:t>
            </a:r>
          </a:p>
          <a:p>
            <a:r>
              <a:rPr lang="en-IN" sz="2500" dirty="0"/>
              <a:t>For east – west tracking, the </a:t>
            </a:r>
            <a:r>
              <a:rPr lang="en-IN" sz="2500" dirty="0" err="1"/>
              <a:t>analog</a:t>
            </a:r>
            <a:r>
              <a:rPr lang="en-IN" sz="2500" dirty="0"/>
              <a:t> values from two top LDRs and two bottom LDRs are compared and if the top set of LDRs receive more light, the vertical servo will move in that direction</a:t>
            </a:r>
            <a:r>
              <a:rPr lang="en-IN" sz="2500" dirty="0" smtClean="0"/>
              <a:t>.</a:t>
            </a:r>
            <a:endParaRPr lang="en-IN" sz="2500" dirty="0"/>
          </a:p>
        </p:txBody>
      </p:sp>
    </p:spTree>
    <p:extLst>
      <p:ext uri="{BB962C8B-B14F-4D97-AF65-F5344CB8AC3E}">
        <p14:creationId xmlns:p14="http://schemas.microsoft.com/office/powerpoint/2010/main" val="1058348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611560" y="1844824"/>
            <a:ext cx="8153400" cy="4495800"/>
          </a:xfrm>
        </p:spPr>
        <p:txBody>
          <a:bodyPr>
            <a:normAutofit/>
          </a:bodyPr>
          <a:lstStyle/>
          <a:p>
            <a:r>
              <a:rPr lang="en-IN" sz="2500" dirty="0"/>
              <a:t>If the bottom LDRs receive more light, the </a:t>
            </a:r>
            <a:r>
              <a:rPr lang="en-IN" sz="2500" dirty="0" smtClean="0"/>
              <a:t>servo moves </a:t>
            </a:r>
            <a:r>
              <a:rPr lang="en-IN" sz="2500" dirty="0"/>
              <a:t>in that direction.</a:t>
            </a:r>
          </a:p>
          <a:p>
            <a:r>
              <a:rPr lang="en-IN" sz="2500" dirty="0"/>
              <a:t>For angular deflection of the solar panel, the </a:t>
            </a:r>
            <a:r>
              <a:rPr lang="en-IN" sz="2500" dirty="0" err="1"/>
              <a:t>analog</a:t>
            </a:r>
            <a:r>
              <a:rPr lang="en-IN" sz="2500" dirty="0"/>
              <a:t> values from two left LDRs and two right LDRs are compared. If the left set of LDRs receive more light than the right set, the horizontal servo will move in that direction.</a:t>
            </a:r>
          </a:p>
          <a:p>
            <a:r>
              <a:rPr lang="en-IN" sz="2500" dirty="0"/>
              <a:t>If the right set of LDRs receive more light, the servo moves in that direction.</a:t>
            </a:r>
          </a:p>
          <a:p>
            <a:endParaRPr lang="en-IN" dirty="0"/>
          </a:p>
        </p:txBody>
      </p:sp>
    </p:spTree>
    <p:extLst>
      <p:ext uri="{BB962C8B-B14F-4D97-AF65-F5344CB8AC3E}">
        <p14:creationId xmlns:p14="http://schemas.microsoft.com/office/powerpoint/2010/main" val="3050380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Diagram</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700808"/>
            <a:ext cx="7848872" cy="4621055"/>
          </a:xfrm>
        </p:spPr>
      </p:pic>
      <p:sp>
        <p:nvSpPr>
          <p:cNvPr id="5" name="TextBox 4"/>
          <p:cNvSpPr txBox="1"/>
          <p:nvPr/>
        </p:nvSpPr>
        <p:spPr>
          <a:xfrm>
            <a:off x="683568" y="4104641"/>
            <a:ext cx="2736304" cy="369332"/>
          </a:xfrm>
          <a:prstGeom prst="rect">
            <a:avLst/>
          </a:prstGeom>
          <a:solidFill>
            <a:schemeClr val="bg1"/>
          </a:solidFill>
        </p:spPr>
        <p:txBody>
          <a:bodyPr wrap="square" rtlCol="0">
            <a:spAutoFit/>
          </a:bodyPr>
          <a:lstStyle/>
          <a:p>
            <a:r>
              <a:rPr lang="en-US" b="1" dirty="0" smtClean="0">
                <a:latin typeface="Bodoni MT" panose="02070603080606020203" pitchFamily="18" charset="0"/>
              </a:rPr>
              <a:t>Sun Tracking Panel</a:t>
            </a:r>
            <a:endParaRPr lang="en-IN" b="1" dirty="0">
              <a:latin typeface="Bodoni MT" panose="02070603080606020203" pitchFamily="18" charset="0"/>
            </a:endParaRPr>
          </a:p>
        </p:txBody>
      </p:sp>
      <p:sp>
        <p:nvSpPr>
          <p:cNvPr id="6" name="TextBox 5"/>
          <p:cNvSpPr txBox="1"/>
          <p:nvPr/>
        </p:nvSpPr>
        <p:spPr>
          <a:xfrm>
            <a:off x="683568" y="1700808"/>
            <a:ext cx="2160240" cy="369332"/>
          </a:xfrm>
          <a:prstGeom prst="rect">
            <a:avLst/>
          </a:prstGeom>
          <a:solidFill>
            <a:schemeClr val="bg1"/>
          </a:solidFill>
        </p:spPr>
        <p:txBody>
          <a:bodyPr wrap="square" rtlCol="0">
            <a:spAutoFit/>
          </a:bodyPr>
          <a:lstStyle/>
          <a:p>
            <a:r>
              <a:rPr lang="en-US" b="1" dirty="0" smtClean="0">
                <a:latin typeface="Bodoni MT" panose="02070603080606020203" pitchFamily="18" charset="0"/>
              </a:rPr>
              <a:t>Fixed Solar Panel</a:t>
            </a:r>
            <a:endParaRPr lang="en-IN" b="1" dirty="0">
              <a:latin typeface="Bodoni MT" panose="02070603080606020203" pitchFamily="18" charset="0"/>
            </a:endParaRPr>
          </a:p>
        </p:txBody>
      </p:sp>
      <p:sp>
        <p:nvSpPr>
          <p:cNvPr id="3" name="TextBox 2"/>
          <p:cNvSpPr txBox="1"/>
          <p:nvPr/>
        </p:nvSpPr>
        <p:spPr>
          <a:xfrm>
            <a:off x="776511" y="3577730"/>
            <a:ext cx="720080" cy="369332"/>
          </a:xfrm>
          <a:prstGeom prst="rect">
            <a:avLst/>
          </a:prstGeom>
          <a:solidFill>
            <a:schemeClr val="bg1"/>
          </a:solidFill>
          <a:ln>
            <a:solidFill>
              <a:schemeClr val="bg1"/>
            </a:solidFill>
          </a:ln>
        </p:spPr>
        <p:txBody>
          <a:bodyPr wrap="square" rtlCol="0">
            <a:spAutoFit/>
          </a:bodyPr>
          <a:lstStyle/>
          <a:p>
            <a:r>
              <a:rPr lang="en-US" b="1" dirty="0">
                <a:latin typeface="Bodoni MT" panose="02070603080606020203" pitchFamily="18" charset="0"/>
              </a:rPr>
              <a:t>W</a:t>
            </a:r>
            <a:r>
              <a:rPr lang="en-US" b="1" dirty="0" smtClean="0">
                <a:latin typeface="Bodoni MT" panose="02070603080606020203" pitchFamily="18" charset="0"/>
              </a:rPr>
              <a:t>est</a:t>
            </a:r>
            <a:endParaRPr lang="en-IN" b="1" dirty="0">
              <a:latin typeface="Bodoni MT" panose="02070603080606020203" pitchFamily="18" charset="0"/>
            </a:endParaRPr>
          </a:p>
        </p:txBody>
      </p:sp>
      <p:sp>
        <p:nvSpPr>
          <p:cNvPr id="7" name="TextBox 6"/>
          <p:cNvSpPr txBox="1"/>
          <p:nvPr/>
        </p:nvSpPr>
        <p:spPr>
          <a:xfrm>
            <a:off x="2699792" y="3577730"/>
            <a:ext cx="1512168" cy="369332"/>
          </a:xfrm>
          <a:prstGeom prst="rect">
            <a:avLst/>
          </a:prstGeom>
          <a:solidFill>
            <a:schemeClr val="bg1"/>
          </a:solidFill>
        </p:spPr>
        <p:txBody>
          <a:bodyPr wrap="square" rtlCol="0">
            <a:spAutoFit/>
          </a:bodyPr>
          <a:lstStyle/>
          <a:p>
            <a:r>
              <a:rPr lang="en-US" b="1" dirty="0" smtClean="0">
                <a:latin typeface="Bodoni MT" panose="02070603080606020203" pitchFamily="18" charset="0"/>
              </a:rPr>
              <a:t>Evening</a:t>
            </a:r>
            <a:endParaRPr lang="en-IN" b="1" dirty="0">
              <a:latin typeface="Bodoni MT" panose="02070603080606020203" pitchFamily="18" charset="0"/>
            </a:endParaRPr>
          </a:p>
        </p:txBody>
      </p:sp>
      <p:sp>
        <p:nvSpPr>
          <p:cNvPr id="9" name="TextBox 8"/>
          <p:cNvSpPr txBox="1"/>
          <p:nvPr/>
        </p:nvSpPr>
        <p:spPr>
          <a:xfrm>
            <a:off x="4355976" y="3582266"/>
            <a:ext cx="720080" cy="369332"/>
          </a:xfrm>
          <a:prstGeom prst="rect">
            <a:avLst/>
          </a:prstGeom>
          <a:solidFill>
            <a:schemeClr val="bg1"/>
          </a:solidFill>
        </p:spPr>
        <p:txBody>
          <a:bodyPr wrap="square" rtlCol="0">
            <a:spAutoFit/>
          </a:bodyPr>
          <a:lstStyle/>
          <a:p>
            <a:r>
              <a:rPr lang="en-US" b="1" dirty="0" smtClean="0">
                <a:latin typeface="Bodoni MT" panose="02070603080606020203" pitchFamily="18" charset="0"/>
              </a:rPr>
              <a:t>Noon</a:t>
            </a:r>
            <a:endParaRPr lang="en-IN" b="1" dirty="0">
              <a:latin typeface="Bodoni MT" panose="02070603080606020203" pitchFamily="18" charset="0"/>
            </a:endParaRPr>
          </a:p>
        </p:txBody>
      </p:sp>
      <p:sp>
        <p:nvSpPr>
          <p:cNvPr id="10" name="TextBox 9"/>
          <p:cNvSpPr txBox="1"/>
          <p:nvPr/>
        </p:nvSpPr>
        <p:spPr>
          <a:xfrm>
            <a:off x="776511" y="6021288"/>
            <a:ext cx="720080" cy="369332"/>
          </a:xfrm>
          <a:prstGeom prst="rect">
            <a:avLst/>
          </a:prstGeom>
          <a:solidFill>
            <a:schemeClr val="bg1"/>
          </a:solidFill>
          <a:ln>
            <a:solidFill>
              <a:schemeClr val="bg1"/>
            </a:solidFill>
          </a:ln>
        </p:spPr>
        <p:txBody>
          <a:bodyPr wrap="square" rtlCol="0">
            <a:spAutoFit/>
          </a:bodyPr>
          <a:lstStyle/>
          <a:p>
            <a:r>
              <a:rPr lang="en-US" b="1" dirty="0">
                <a:latin typeface="Bodoni MT" panose="02070603080606020203" pitchFamily="18" charset="0"/>
              </a:rPr>
              <a:t>W</a:t>
            </a:r>
            <a:r>
              <a:rPr lang="en-US" b="1" dirty="0" smtClean="0">
                <a:latin typeface="Bodoni MT" panose="02070603080606020203" pitchFamily="18" charset="0"/>
              </a:rPr>
              <a:t>est</a:t>
            </a:r>
            <a:endParaRPr lang="en-IN" b="1" dirty="0">
              <a:latin typeface="Bodoni MT" panose="02070603080606020203" pitchFamily="18" charset="0"/>
            </a:endParaRPr>
          </a:p>
        </p:txBody>
      </p:sp>
      <p:sp>
        <p:nvSpPr>
          <p:cNvPr id="11" name="TextBox 10"/>
          <p:cNvSpPr txBox="1"/>
          <p:nvPr/>
        </p:nvSpPr>
        <p:spPr>
          <a:xfrm>
            <a:off x="2267744" y="6021288"/>
            <a:ext cx="1512168" cy="369332"/>
          </a:xfrm>
          <a:prstGeom prst="rect">
            <a:avLst/>
          </a:prstGeom>
          <a:solidFill>
            <a:schemeClr val="bg1"/>
          </a:solidFill>
        </p:spPr>
        <p:txBody>
          <a:bodyPr wrap="square" rtlCol="0">
            <a:spAutoFit/>
          </a:bodyPr>
          <a:lstStyle/>
          <a:p>
            <a:r>
              <a:rPr lang="en-US" b="1" dirty="0" smtClean="0">
                <a:latin typeface="Bodoni MT" panose="02070603080606020203" pitchFamily="18" charset="0"/>
              </a:rPr>
              <a:t>Evening</a:t>
            </a:r>
            <a:endParaRPr lang="en-IN" b="1" dirty="0">
              <a:latin typeface="Bodoni MT" panose="02070603080606020203" pitchFamily="18" charset="0"/>
            </a:endParaRPr>
          </a:p>
        </p:txBody>
      </p:sp>
      <p:sp>
        <p:nvSpPr>
          <p:cNvPr id="12" name="TextBox 11"/>
          <p:cNvSpPr txBox="1"/>
          <p:nvPr/>
        </p:nvSpPr>
        <p:spPr>
          <a:xfrm>
            <a:off x="4326171" y="6028331"/>
            <a:ext cx="720080" cy="369332"/>
          </a:xfrm>
          <a:prstGeom prst="rect">
            <a:avLst/>
          </a:prstGeom>
          <a:solidFill>
            <a:schemeClr val="bg1"/>
          </a:solidFill>
        </p:spPr>
        <p:txBody>
          <a:bodyPr wrap="square" rtlCol="0">
            <a:spAutoFit/>
          </a:bodyPr>
          <a:lstStyle/>
          <a:p>
            <a:r>
              <a:rPr lang="en-US" b="1" dirty="0" smtClean="0">
                <a:latin typeface="Bodoni MT" panose="02070603080606020203" pitchFamily="18" charset="0"/>
              </a:rPr>
              <a:t>Noon</a:t>
            </a:r>
            <a:endParaRPr lang="en-IN" b="1" dirty="0">
              <a:latin typeface="Bodoni MT" panose="02070603080606020203" pitchFamily="18" charset="0"/>
            </a:endParaRPr>
          </a:p>
        </p:txBody>
      </p:sp>
      <p:sp>
        <p:nvSpPr>
          <p:cNvPr id="13" name="TextBox 12"/>
          <p:cNvSpPr txBox="1"/>
          <p:nvPr/>
        </p:nvSpPr>
        <p:spPr>
          <a:xfrm>
            <a:off x="6156176" y="3582713"/>
            <a:ext cx="1080120" cy="369332"/>
          </a:xfrm>
          <a:prstGeom prst="rect">
            <a:avLst/>
          </a:prstGeom>
          <a:solidFill>
            <a:schemeClr val="bg1"/>
          </a:solidFill>
        </p:spPr>
        <p:txBody>
          <a:bodyPr wrap="square" rtlCol="0">
            <a:spAutoFit/>
          </a:bodyPr>
          <a:lstStyle/>
          <a:p>
            <a:r>
              <a:rPr lang="en-US" b="1" dirty="0" smtClean="0">
                <a:latin typeface="Bodoni MT" panose="02070603080606020203" pitchFamily="18" charset="0"/>
              </a:rPr>
              <a:t>Morning</a:t>
            </a:r>
            <a:endParaRPr lang="en-IN" b="1" dirty="0">
              <a:latin typeface="Bodoni MT" panose="02070603080606020203" pitchFamily="18" charset="0"/>
            </a:endParaRPr>
          </a:p>
        </p:txBody>
      </p:sp>
      <p:sp>
        <p:nvSpPr>
          <p:cNvPr id="14" name="TextBox 13"/>
          <p:cNvSpPr txBox="1"/>
          <p:nvPr/>
        </p:nvSpPr>
        <p:spPr>
          <a:xfrm>
            <a:off x="6308576" y="6028331"/>
            <a:ext cx="1080120" cy="369332"/>
          </a:xfrm>
          <a:prstGeom prst="rect">
            <a:avLst/>
          </a:prstGeom>
          <a:solidFill>
            <a:schemeClr val="bg1"/>
          </a:solidFill>
        </p:spPr>
        <p:txBody>
          <a:bodyPr wrap="square" rtlCol="0">
            <a:spAutoFit/>
          </a:bodyPr>
          <a:lstStyle/>
          <a:p>
            <a:r>
              <a:rPr lang="en-US" b="1" dirty="0" smtClean="0">
                <a:latin typeface="Bodoni MT" panose="02070603080606020203" pitchFamily="18" charset="0"/>
              </a:rPr>
              <a:t>Morning</a:t>
            </a:r>
            <a:endParaRPr lang="en-IN" b="1" dirty="0">
              <a:latin typeface="Bodoni MT" panose="02070603080606020203" pitchFamily="18" charset="0"/>
            </a:endParaRPr>
          </a:p>
        </p:txBody>
      </p:sp>
      <p:sp>
        <p:nvSpPr>
          <p:cNvPr id="15" name="TextBox 14"/>
          <p:cNvSpPr txBox="1"/>
          <p:nvPr/>
        </p:nvSpPr>
        <p:spPr>
          <a:xfrm>
            <a:off x="7524328" y="3582713"/>
            <a:ext cx="792088" cy="369332"/>
          </a:xfrm>
          <a:prstGeom prst="rect">
            <a:avLst/>
          </a:prstGeom>
          <a:solidFill>
            <a:schemeClr val="bg1"/>
          </a:solidFill>
        </p:spPr>
        <p:txBody>
          <a:bodyPr wrap="square" rtlCol="0">
            <a:spAutoFit/>
          </a:bodyPr>
          <a:lstStyle/>
          <a:p>
            <a:r>
              <a:rPr lang="en-US" b="1" dirty="0" smtClean="0">
                <a:latin typeface="Bodoni MT" panose="02070603080606020203" pitchFamily="18" charset="0"/>
              </a:rPr>
              <a:t>East</a:t>
            </a:r>
            <a:endParaRPr lang="en-IN" b="1" dirty="0">
              <a:latin typeface="Bodoni MT" panose="02070603080606020203" pitchFamily="18" charset="0"/>
            </a:endParaRPr>
          </a:p>
        </p:txBody>
      </p:sp>
      <p:sp>
        <p:nvSpPr>
          <p:cNvPr id="16" name="TextBox 15"/>
          <p:cNvSpPr txBox="1"/>
          <p:nvPr/>
        </p:nvSpPr>
        <p:spPr>
          <a:xfrm>
            <a:off x="7484923" y="6030893"/>
            <a:ext cx="792088" cy="369332"/>
          </a:xfrm>
          <a:prstGeom prst="rect">
            <a:avLst/>
          </a:prstGeom>
          <a:solidFill>
            <a:schemeClr val="bg1"/>
          </a:solidFill>
        </p:spPr>
        <p:txBody>
          <a:bodyPr wrap="square" rtlCol="0">
            <a:spAutoFit/>
          </a:bodyPr>
          <a:lstStyle/>
          <a:p>
            <a:r>
              <a:rPr lang="en-US" b="1" dirty="0" smtClean="0">
                <a:latin typeface="Bodoni MT" panose="02070603080606020203" pitchFamily="18" charset="0"/>
              </a:rPr>
              <a:t>East</a:t>
            </a:r>
            <a:endParaRPr lang="en-IN" b="1" dirty="0">
              <a:latin typeface="Bodoni MT" panose="02070603080606020203" pitchFamily="18" charset="0"/>
            </a:endParaRPr>
          </a:p>
        </p:txBody>
      </p:sp>
    </p:spTree>
    <p:extLst>
      <p:ext uri="{BB962C8B-B14F-4D97-AF65-F5344CB8AC3E}">
        <p14:creationId xmlns:p14="http://schemas.microsoft.com/office/powerpoint/2010/main" val="220585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Analysis</a:t>
            </a:r>
            <a:endParaRPr lang="en-IN" b="1" dirty="0"/>
          </a:p>
        </p:txBody>
      </p:sp>
      <p:sp>
        <p:nvSpPr>
          <p:cNvPr id="3" name="Content Placeholder 2"/>
          <p:cNvSpPr>
            <a:spLocks noGrp="1"/>
          </p:cNvSpPr>
          <p:nvPr>
            <p:ph idx="1"/>
          </p:nvPr>
        </p:nvSpPr>
        <p:spPr>
          <a:xfrm>
            <a:off x="467544" y="1772817"/>
            <a:ext cx="8246070" cy="4608512"/>
          </a:xfrm>
        </p:spPr>
        <p:txBody>
          <a:bodyPr/>
          <a:lstStyle/>
          <a:p>
            <a:r>
              <a:rPr lang="en-US" dirty="0" smtClean="0"/>
              <a:t>In the first set of the picture, it can be seen that solar panel will produce maximum amount of electricity in the noon when sun rays are falling directly on the surface.</a:t>
            </a:r>
          </a:p>
          <a:p>
            <a:r>
              <a:rPr lang="en-US" dirty="0" smtClean="0"/>
              <a:t>Where as in the second set of the picture, the sunflower panel will rotate according to the detection of maximum intensity of sun rays.</a:t>
            </a:r>
            <a:endParaRPr lang="en-IN" dirty="0"/>
          </a:p>
        </p:txBody>
      </p:sp>
    </p:spTree>
    <p:extLst>
      <p:ext uri="{BB962C8B-B14F-4D97-AF65-F5344CB8AC3E}">
        <p14:creationId xmlns:p14="http://schemas.microsoft.com/office/powerpoint/2010/main" val="2059342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32656"/>
            <a:ext cx="8153400" cy="742528"/>
          </a:xfrm>
        </p:spPr>
        <p:txBody>
          <a:bodyPr>
            <a:normAutofit/>
          </a:bodyPr>
          <a:lstStyle/>
          <a:p>
            <a:r>
              <a:rPr lang="en-IN" sz="3600" b="1" dirty="0"/>
              <a:t>Components Required</a:t>
            </a:r>
            <a:r>
              <a:rPr lang="en-IN" sz="3600" b="1" dirty="0" smtClean="0"/>
              <a:t>:</a:t>
            </a:r>
            <a:endParaRPr lang="en-IN" sz="3600" dirty="0"/>
          </a:p>
        </p:txBody>
      </p:sp>
      <p:sp>
        <p:nvSpPr>
          <p:cNvPr id="3" name="Content Placeholder 2"/>
          <p:cNvSpPr>
            <a:spLocks noGrp="1"/>
          </p:cNvSpPr>
          <p:nvPr>
            <p:ph idx="1"/>
          </p:nvPr>
        </p:nvSpPr>
        <p:spPr>
          <a:xfrm>
            <a:off x="611560" y="1772816"/>
            <a:ext cx="8153400" cy="3888432"/>
          </a:xfrm>
        </p:spPr>
        <p:txBody>
          <a:bodyPr>
            <a:normAutofit/>
          </a:bodyPr>
          <a:lstStyle/>
          <a:p>
            <a:pPr lvl="0"/>
            <a:r>
              <a:rPr lang="en-IN" sz="2500" dirty="0"/>
              <a:t>Arduino Uno Board</a:t>
            </a:r>
          </a:p>
          <a:p>
            <a:pPr lvl="0"/>
            <a:r>
              <a:rPr lang="en-IN" sz="2500" dirty="0"/>
              <a:t>Servo Motor SG90</a:t>
            </a:r>
          </a:p>
          <a:p>
            <a:pPr lvl="0"/>
            <a:r>
              <a:rPr lang="en-IN" sz="2500" dirty="0"/>
              <a:t>Resistors 10K – 4 Nos</a:t>
            </a:r>
          </a:p>
          <a:p>
            <a:pPr lvl="0"/>
            <a:r>
              <a:rPr lang="en-IN" sz="2500" dirty="0"/>
              <a:t>LDR – 4 Nos</a:t>
            </a:r>
          </a:p>
          <a:p>
            <a:pPr lvl="0"/>
            <a:r>
              <a:rPr lang="en-IN" sz="2500" dirty="0"/>
              <a:t>Breadboard</a:t>
            </a:r>
          </a:p>
          <a:p>
            <a:pPr lvl="0"/>
            <a:r>
              <a:rPr lang="en-IN" sz="2500" dirty="0" smtClean="0"/>
              <a:t>Jumper wires(male to female)</a:t>
            </a:r>
            <a:endParaRPr lang="en-IN" sz="2500" dirty="0"/>
          </a:p>
          <a:p>
            <a:pPr lvl="0"/>
            <a:r>
              <a:rPr lang="en-IN" sz="2500" dirty="0"/>
              <a:t>5 to 12 Volt power </a:t>
            </a:r>
            <a:r>
              <a:rPr lang="en-IN" sz="2500" dirty="0" smtClean="0"/>
              <a:t>Supply</a:t>
            </a:r>
            <a:endParaRPr lang="en-IN" sz="2500" dirty="0"/>
          </a:p>
        </p:txBody>
      </p:sp>
    </p:spTree>
    <p:extLst>
      <p:ext uri="{BB962C8B-B14F-4D97-AF65-F5344CB8AC3E}">
        <p14:creationId xmlns:p14="http://schemas.microsoft.com/office/powerpoint/2010/main" val="3198253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Arduino UNO</a:t>
            </a:r>
            <a:endParaRPr lang="en-IN" sz="3600" b="1" dirty="0"/>
          </a:p>
        </p:txBody>
      </p:sp>
      <p:sp>
        <p:nvSpPr>
          <p:cNvPr id="3" name="Content Placeholder 2"/>
          <p:cNvSpPr>
            <a:spLocks noGrp="1"/>
          </p:cNvSpPr>
          <p:nvPr>
            <p:ph idx="1"/>
          </p:nvPr>
        </p:nvSpPr>
        <p:spPr>
          <a:xfrm>
            <a:off x="612648" y="1844824"/>
            <a:ext cx="8153400" cy="4392488"/>
          </a:xfrm>
        </p:spPr>
        <p:txBody>
          <a:bodyPr>
            <a:normAutofit/>
          </a:bodyPr>
          <a:lstStyle/>
          <a:p>
            <a:pPr marL="0" indent="0">
              <a:buNone/>
            </a:pPr>
            <a:r>
              <a:rPr lang="en-US" sz="2500" dirty="0"/>
              <a:t>The Arduino Uno is a microcontroller board based on the ATmega328. Arduino is an </a:t>
            </a:r>
            <a:r>
              <a:rPr lang="en-US" sz="2500" dirty="0" smtClean="0"/>
              <a:t>open source</a:t>
            </a:r>
            <a:r>
              <a:rPr lang="en-US" sz="2500" dirty="0"/>
              <a:t>, prototyping platform and its simplicity makes it ideal for hobbyists to use as well as professionals. The Arduino Uno has 14 digital input/output pins (of which 6 can be used as PWM outputs), 6 analog inputs, a 16 MHz crystal oscillator, a USB connection, a power jack, an ICSP header, and a reset button. It contains everything needed to support the microcontroller; simply connect it to a computer with a USB cable or power it with a </a:t>
            </a:r>
            <a:r>
              <a:rPr lang="en-US" sz="2500" dirty="0" smtClean="0"/>
              <a:t>AC to DC </a:t>
            </a:r>
            <a:r>
              <a:rPr lang="en-US" sz="2500" dirty="0"/>
              <a:t>adapter or battery to get started.</a:t>
            </a:r>
            <a:endParaRPr lang="en-IN" sz="2500" dirty="0"/>
          </a:p>
        </p:txBody>
      </p:sp>
    </p:spTree>
    <p:extLst>
      <p:ext uri="{BB962C8B-B14F-4D97-AF65-F5344CB8AC3E}">
        <p14:creationId xmlns:p14="http://schemas.microsoft.com/office/powerpoint/2010/main" val="1809193014"/>
      </p:ext>
    </p:extLst>
  </p:cSld>
  <p:clrMapOvr>
    <a:masterClrMapping/>
  </p:clrMapOvr>
  <p:timing>
    <p:tnLst>
      <p:par>
        <p:cTn id="1" dur="indefinite" restart="never" nodeType="tmRoot"/>
      </p:par>
    </p:tnLst>
  </p:timing>
</p:sld>
</file>

<file path=ppt/theme/theme1.xml><?xml version="1.0" encoding="utf-8"?>
<a:theme xmlns:a="http://schemas.openxmlformats.org/drawingml/2006/main" name="160978-background-dack-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TotalTime>
  <Words>995</Words>
  <Application>Microsoft Office PowerPoint</Application>
  <PresentationFormat>On-screen Show (4:3)</PresentationFormat>
  <Paragraphs>66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160978-background-dack-template-16x9</vt:lpstr>
      <vt:lpstr>MINOR PROJECT REPORT ON SUNFLOWER PANEL BACHELOR OF TECHNOLOGY IN  MECHATRONICS ENGINEERING</vt:lpstr>
      <vt:lpstr>Sunflower Panel</vt:lpstr>
      <vt:lpstr>Introduction</vt:lpstr>
      <vt:lpstr>Working</vt:lpstr>
      <vt:lpstr>PowerPoint Presentation</vt:lpstr>
      <vt:lpstr>Diagram</vt:lpstr>
      <vt:lpstr>Analysis</vt:lpstr>
      <vt:lpstr>Components Required:</vt:lpstr>
      <vt:lpstr>Arduino UNO</vt:lpstr>
      <vt:lpstr>Light Dependent Resistor (LDR)</vt:lpstr>
      <vt:lpstr>Servo Motor</vt:lpstr>
      <vt:lpstr>Solar Panel and Connected Load</vt:lpstr>
      <vt:lpstr>Dual axis movement</vt:lpstr>
      <vt:lpstr>Circuit Diagram</vt:lpstr>
      <vt:lpstr>Advantages</vt:lpstr>
      <vt:lpstr>Making Of Project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REPORT ON SOLAR TRACKER Submitted in in fulfillment of the requirements  For the award of the degree of   BACHELOR OF TECHNOLOGY IN  MECHATRONICS ENGINEERING</dc:title>
  <dc:creator>VISHWKANT</dc:creator>
  <cp:lastModifiedBy>VISHWKANT</cp:lastModifiedBy>
  <cp:revision>23</cp:revision>
  <dcterms:created xsi:type="dcterms:W3CDTF">2021-09-29T11:40:18Z</dcterms:created>
  <dcterms:modified xsi:type="dcterms:W3CDTF">2021-10-05T09:32:02Z</dcterms:modified>
</cp:coreProperties>
</file>