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4"/>
  </p:notesMasterIdLst>
  <p:sldIdLst>
    <p:sldId id="287" r:id="rId3"/>
    <p:sldId id="286" r:id="rId4"/>
    <p:sldId id="308" r:id="rId5"/>
    <p:sldId id="309" r:id="rId6"/>
    <p:sldId id="327" r:id="rId7"/>
    <p:sldId id="291" r:id="rId8"/>
    <p:sldId id="292" r:id="rId9"/>
    <p:sldId id="293" r:id="rId10"/>
    <p:sldId id="328" r:id="rId11"/>
    <p:sldId id="329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lva.senthil.lv\Downloads\Superstore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[Selva_Viswanath_Senthilkumar_LVADSUSR113_Excel_Final_reassessment.xlsx]pivots for dashboard!PivotTable16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profit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'pivots for dashboard'!$B$3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E48-4888-99BE-E67A7F5D278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E48-4888-99BE-E67A7F5D278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E48-4888-99BE-E67A7F5D2783}"/>
              </c:ext>
            </c:extLst>
          </c:dPt>
          <c:cat>
            <c:strRef>
              <c:f>'pivots for dashboard'!$A$4:$A$7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'pivots for dashboard'!$B$4:$B$7</c:f>
              <c:numCache>
                <c:formatCode>General</c:formatCode>
                <c:ptCount val="3"/>
                <c:pt idx="0">
                  <c:v>-181.59410000000008</c:v>
                </c:pt>
                <c:pt idx="1">
                  <c:v>-125.70349999999996</c:v>
                </c:pt>
                <c:pt idx="2">
                  <c:v>181.57650000000015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48-4888-99BE-E67A7F5D2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[Selva_Viswanath_Senthilkumar_LVADSUSR113_Excel_Final_reassessment.xlsx]pivots for dashboard!PivotTable17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sales by category and sub-category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'pivots for dashboard'!$C$9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'pivots for dashboard'!$A$10:$B$27</c:f>
              <c:multiLvlStrCache>
                <c:ptCount val="14"/>
                <c:lvl>
                  <c:pt idx="0">
                    <c:v>Chairs</c:v>
                  </c:pt>
                  <c:pt idx="1">
                    <c:v>Furnishings</c:v>
                  </c:pt>
                  <c:pt idx="2">
                    <c:v>Tables</c:v>
                  </c:pt>
                  <c:pt idx="3">
                    <c:v>Appliances</c:v>
                  </c:pt>
                  <c:pt idx="4">
                    <c:v>Art</c:v>
                  </c:pt>
                  <c:pt idx="5">
                    <c:v>Binders</c:v>
                  </c:pt>
                  <c:pt idx="6">
                    <c:v>Fasteners</c:v>
                  </c:pt>
                  <c:pt idx="7">
                    <c:v>Labels</c:v>
                  </c:pt>
                  <c:pt idx="8">
                    <c:v>Paper</c:v>
                  </c:pt>
                  <c:pt idx="9">
                    <c:v>Storage</c:v>
                  </c:pt>
                  <c:pt idx="10">
                    <c:v>Supplies</c:v>
                  </c:pt>
                  <c:pt idx="11">
                    <c:v>Accessories</c:v>
                  </c:pt>
                  <c:pt idx="12">
                    <c:v>Machines</c:v>
                  </c:pt>
                  <c:pt idx="13">
                    <c:v>Phones</c:v>
                  </c:pt>
                </c:lvl>
                <c:lvl>
                  <c:pt idx="0">
                    <c:v>Furniture</c:v>
                  </c:pt>
                  <c:pt idx="3">
                    <c:v>Office Supplies</c:v>
                  </c:pt>
                  <c:pt idx="11">
                    <c:v>Technology</c:v>
                  </c:pt>
                </c:lvl>
              </c:multiLvlStrCache>
            </c:multiLvlStrRef>
          </c:cat>
          <c:val>
            <c:numRef>
              <c:f>'pivots for dashboard'!$C$10:$C$27</c:f>
              <c:numCache>
                <c:formatCode>General</c:formatCode>
                <c:ptCount val="14"/>
                <c:pt idx="0">
                  <c:v>855.40699999999993</c:v>
                </c:pt>
                <c:pt idx="1">
                  <c:v>842.40599999999995</c:v>
                </c:pt>
                <c:pt idx="2">
                  <c:v>2038.4969999999998</c:v>
                </c:pt>
                <c:pt idx="3">
                  <c:v>660.22799999999995</c:v>
                </c:pt>
                <c:pt idx="4">
                  <c:v>109.92200000000001</c:v>
                </c:pt>
                <c:pt idx="5">
                  <c:v>2144.8890000000001</c:v>
                </c:pt>
                <c:pt idx="6">
                  <c:v>5.92</c:v>
                </c:pt>
                <c:pt idx="7">
                  <c:v>51.231999999999992</c:v>
                </c:pt>
                <c:pt idx="8">
                  <c:v>271.16999999999996</c:v>
                </c:pt>
                <c:pt idx="9">
                  <c:v>1333.2280000000001</c:v>
                </c:pt>
                <c:pt idx="10">
                  <c:v>305.54000000000002</c:v>
                </c:pt>
                <c:pt idx="11">
                  <c:v>341.05999999999995</c:v>
                </c:pt>
                <c:pt idx="12">
                  <c:v>323.745</c:v>
                </c:pt>
                <c:pt idx="13">
                  <c:v>996.2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8-4C7F-BD99-772F853CB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5872688"/>
        <c:axId val="397094336"/>
      </c:barChart>
      <c:catAx>
        <c:axId val="143587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094336"/>
        <c:crosses val="autoZero"/>
        <c:auto val="1"/>
        <c:lblAlgn val="ctr"/>
        <c:lblOffset val="100"/>
        <c:noMultiLvlLbl val="0"/>
      </c:catAx>
      <c:valAx>
        <c:axId val="3970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87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Returned orders and their sales and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'pivots for dashboard'!$G$3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'pivots for dashboard'!$F$4:$F$6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Grand Total</c:v>
                </c:pt>
              </c:strCache>
            </c:strRef>
          </c:cat>
          <c:val>
            <c:numRef>
              <c:f>'pivots for dashboard'!$G$4:$G$6</c:f>
              <c:numCache>
                <c:formatCode>General</c:formatCode>
                <c:ptCount val="3"/>
                <c:pt idx="0">
                  <c:v>2116696.5823999555</c:v>
                </c:pt>
                <c:pt idx="1">
                  <c:v>180504.27789999999</c:v>
                </c:pt>
                <c:pt idx="2">
                  <c:v>2297200.8602999556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8-4661-AF09-DAD6B74626EC}"/>
            </c:ext>
          </c:extLst>
        </c:ser>
        <c:ser>
          <c:idx val="1"/>
          <c:order val="1"/>
          <c:tx>
            <c:strRef>
              <c:f>'pivots for dashboard'!$H$3</c:f>
              <c:strCache>
                <c:ptCount val="1"/>
                <c:pt idx="0">
                  <c:v>Sum of Profit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'pivots for dashboard'!$F$4:$F$6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Grand Total</c:v>
                </c:pt>
              </c:strCache>
            </c:strRef>
          </c:cat>
          <c:val>
            <c:numRef>
              <c:f>'pivots for dashboard'!$H$4:$H$6</c:f>
              <c:numCache>
                <c:formatCode>General</c:formatCode>
                <c:ptCount val="3"/>
                <c:pt idx="0">
                  <c:v>263164.66019999998</c:v>
                </c:pt>
                <c:pt idx="1">
                  <c:v>23232.361499999999</c:v>
                </c:pt>
                <c:pt idx="2">
                  <c:v>286397.02169999998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8-4661-AF09-DAD6B7462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2410320"/>
        <c:axId val="397123104"/>
      </c:barChart>
      <c:catAx>
        <c:axId val="27241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123104"/>
        <c:crosses val="autoZero"/>
        <c:auto val="1"/>
        <c:lblAlgn val="ctr"/>
        <c:lblOffset val="100"/>
        <c:noMultiLvlLbl val="0"/>
      </c:catAx>
      <c:valAx>
        <c:axId val="39712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41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[Selva_Viswanath_Senthilkumar_LVADSUSR113_Excel_Final_reassessment.xlsx]pivots for dashboard!PivotTable19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profit by Ship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'pivots for dashboard'!$F$10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'pivots for dashboard'!$E$11:$E$12</c:f>
              <c:strCache>
                <c:ptCount val="1"/>
                <c:pt idx="0">
                  <c:v>First Class</c:v>
                </c:pt>
              </c:strCache>
            </c:strRef>
          </c:cat>
          <c:val>
            <c:numRef>
              <c:f>'pivots for dashboard'!$F$11:$F$12</c:f>
              <c:numCache>
                <c:formatCode>General</c:formatCode>
                <c:ptCount val="1"/>
                <c:pt idx="0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A-4C66-A644-A0C03B662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4201424"/>
        <c:axId val="397214864"/>
      </c:barChart>
      <c:catAx>
        <c:axId val="3342014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14864"/>
        <c:crosses val="autoZero"/>
        <c:auto val="1"/>
        <c:lblAlgn val="ctr"/>
        <c:lblOffset val="100"/>
        <c:noMultiLvlLbl val="0"/>
      </c:catAx>
      <c:valAx>
        <c:axId val="397214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0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[Selva_Viswanath_Senthilkumar_LVADSUSR113_Excel_Final_reassessment.xlsx]pivots for dashboard!PivotTable20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by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'pivots for dashboard'!$F$17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  <c:extLst/>
          </c:dLbls>
          <c:cat>
            <c:strRef>
              <c:f>'pivots for dashboard'!$E$18:$E$27</c:f>
              <c:strCache>
                <c:ptCount val="9"/>
                <c:pt idx="0">
                  <c:v>Connecticut</c:v>
                </c:pt>
                <c:pt idx="1">
                  <c:v>Delaware</c:v>
                </c:pt>
                <c:pt idx="2">
                  <c:v>Maryland</c:v>
                </c:pt>
                <c:pt idx="3">
                  <c:v>Massachusetts</c:v>
                </c:pt>
                <c:pt idx="4">
                  <c:v>New Jersey</c:v>
                </c:pt>
                <c:pt idx="5">
                  <c:v>New York</c:v>
                </c:pt>
                <c:pt idx="6">
                  <c:v>Ohio</c:v>
                </c:pt>
                <c:pt idx="7">
                  <c:v>Pennsylvania</c:v>
                </c:pt>
                <c:pt idx="8">
                  <c:v>Rhode Island</c:v>
                </c:pt>
              </c:strCache>
            </c:strRef>
          </c:cat>
          <c:val>
            <c:numRef>
              <c:f>'pivots for dashboard'!$F$18:$F$27</c:f>
              <c:numCache>
                <c:formatCode>General</c:formatCode>
                <c:ptCount val="9"/>
                <c:pt idx="0">
                  <c:v>253.03000000000003</c:v>
                </c:pt>
                <c:pt idx="1">
                  <c:v>1136.896</c:v>
                </c:pt>
                <c:pt idx="2">
                  <c:v>671.90099999999995</c:v>
                </c:pt>
                <c:pt idx="3">
                  <c:v>714.30000000000007</c:v>
                </c:pt>
                <c:pt idx="4">
                  <c:v>8.94</c:v>
                </c:pt>
                <c:pt idx="5">
                  <c:v>2811.57</c:v>
                </c:pt>
                <c:pt idx="6">
                  <c:v>575.0440000000001</c:v>
                </c:pt>
                <c:pt idx="7">
                  <c:v>2937.7829999999999</c:v>
                </c:pt>
                <c:pt idx="8">
                  <c:v>1169.9799999999998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D-4AA0-A3CD-349B9E8E33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79471952"/>
        <c:axId val="397138480"/>
      </c:barChart>
      <c:catAx>
        <c:axId val="3794719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138480"/>
        <c:crosses val="autoZero"/>
        <c:auto val="1"/>
        <c:lblAlgn val="ctr"/>
        <c:lblOffset val="100"/>
        <c:noMultiLvlLbl val="0"/>
      </c:catAx>
      <c:valAx>
        <c:axId val="3971384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47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[Selva_Viswanath_Senthilkumar_LVADSUSR113_Excel_Final_reassessment.xlsx]pivots for dashboard!PivotTable19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Quantity by Shipment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'pivots for dashboard'!$F$10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44E-470B-A22C-86E98BB50A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44E-470B-A22C-86E98BB50A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844E-470B-A22C-86E98BB50A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844E-470B-A22C-86E98BB50AD6}"/>
              </c:ext>
            </c:extLst>
          </c:dPt>
          <c:dLbls>
            <c:delete val="1"/>
            <c:extLst/>
          </c:dLbls>
          <c:cat>
            <c:strRef>
              <c:f>'pivots for dashboard'!$E$11:$E$12</c:f>
              <c:strCache>
                <c:ptCount val="1"/>
                <c:pt idx="0">
                  <c:v>First Class</c:v>
                </c:pt>
              </c:strCache>
            </c:strRef>
          </c:cat>
          <c:val>
            <c:numRef>
              <c:f>'pivots for dashboard'!$F$11:$F$12</c:f>
              <c:numCache>
                <c:formatCode>General</c:formatCode>
                <c:ptCount val="1"/>
                <c:pt idx="0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4E-470B-A22C-86E98BB50AD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351D-1504-4ECF-ACE7-BD12F2FFA9C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55866-E922-4782-9D05-C6FE4AD15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55866-E922-4782-9D05-C6FE4AD159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2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55866-E922-4782-9D05-C6FE4AD159E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3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86001FC5-9F42-47B4-638C-701FA924B2E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9809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0AFCC527-DE42-DF42-EBE8-0B0026BDF00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90303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085D8DE-CC80-42CF-900A-47491790437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436030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1E35AFC1-D902-6BAD-5432-78A37C41578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0462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EEAFC25F-AFC1-23DC-0F1E-B2D29BD45FB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322997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6AB5403-F542-A9BE-4A80-B85056EB04E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57131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558B0EE3-91E7-D3C1-D025-B1FCE21ACB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8630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42A581D1-3BC7-8A8F-3D4C-97ED84723D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141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7792F939-66BD-8684-37D5-AC2F0D6D62E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68435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448BA85-2003-791F-A8ED-A04B8D01318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54918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C9D3686-67A4-C8FE-6714-89581971946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1232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AE7-195D-4B28-BABF-6B811888FFC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E175C2-31F9-4ABC-A0CD-EE73E624EF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1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image" Target="../media/image17.png"/><Relationship Id="rId5" Type="http://schemas.openxmlformats.org/officeDocument/2006/relationships/chart" Target="../charts/chart4.xml"/><Relationship Id="rId10" Type="http://schemas.openxmlformats.org/officeDocument/2006/relationships/image" Target="../media/image16.png"/><Relationship Id="rId4" Type="http://schemas.openxmlformats.org/officeDocument/2006/relationships/chart" Target="../charts/chart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8083-85D6-31EA-0031-1C577E12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Excel final assessment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1131-BA46-D7F4-0F96-FB460D64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10" y="4479629"/>
            <a:ext cx="9619345" cy="1049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Name : Selva Viswanath Senthilkumar</a:t>
            </a:r>
          </a:p>
          <a:p>
            <a:pPr marL="0" indent="0">
              <a:buNone/>
            </a:pPr>
            <a:r>
              <a:rPr lang="en-IN" sz="2400" b="1" dirty="0"/>
              <a:t>LMS : LVADSUSR113</a:t>
            </a:r>
          </a:p>
          <a:p>
            <a:pPr marL="0" indent="0">
              <a:buNone/>
            </a:pPr>
            <a:r>
              <a:rPr lang="en-IN" sz="2400" b="1" dirty="0"/>
              <a:t>Employee ID - 4306</a:t>
            </a:r>
          </a:p>
        </p:txBody>
      </p:sp>
    </p:spTree>
    <p:extLst>
      <p:ext uri="{BB962C8B-B14F-4D97-AF65-F5344CB8AC3E}">
        <p14:creationId xmlns:p14="http://schemas.microsoft.com/office/powerpoint/2010/main" val="279927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FDC4-152F-0C64-8B90-871BCE00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D8F-9777-96BA-3598-1C713AD0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4" y="82724"/>
            <a:ext cx="3303229" cy="744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Dashboard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945514-4D25-4E04-95D8-349C9089D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9243"/>
              </p:ext>
            </p:extLst>
          </p:nvPr>
        </p:nvGraphicFramePr>
        <p:xfrm>
          <a:off x="228600" y="955418"/>
          <a:ext cx="2966898" cy="1473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6271A3-3145-40D3-A2DA-0C3564996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160182"/>
              </p:ext>
            </p:extLst>
          </p:nvPr>
        </p:nvGraphicFramePr>
        <p:xfrm>
          <a:off x="3434700" y="884586"/>
          <a:ext cx="4214928" cy="195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391E92-CE0A-41CF-8025-C654893D9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925"/>
              </p:ext>
            </p:extLst>
          </p:nvPr>
        </p:nvGraphicFramePr>
        <p:xfrm>
          <a:off x="228600" y="2606992"/>
          <a:ext cx="2943041" cy="156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244B19-CD0D-4205-8850-B5E04AC0A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53330"/>
              </p:ext>
            </p:extLst>
          </p:nvPr>
        </p:nvGraphicFramePr>
        <p:xfrm>
          <a:off x="202561" y="4429127"/>
          <a:ext cx="2938020" cy="158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3536FF-761C-4E22-AD2E-9856C93E3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13240"/>
              </p:ext>
            </p:extLst>
          </p:nvPr>
        </p:nvGraphicFramePr>
        <p:xfrm>
          <a:off x="3415767" y="3135706"/>
          <a:ext cx="4218694" cy="1680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F54C979-4C21-4FBB-87C1-21F1F1A66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794410"/>
              </p:ext>
            </p:extLst>
          </p:nvPr>
        </p:nvGraphicFramePr>
        <p:xfrm>
          <a:off x="7912687" y="856287"/>
          <a:ext cx="3517313" cy="157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1" name="table">
            <a:extLst>
              <a:ext uri="{FF2B5EF4-FFF2-40B4-BE49-F238E27FC236}">
                <a16:creationId xmlns:a16="http://schemas.microsoft.com/office/drawing/2014/main" id="{D3937E1E-4855-C436-E02C-F82013BA3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1065" y="2545181"/>
            <a:ext cx="1148079" cy="2158846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429EDAA0-0F30-6EEC-4FC5-7E3DBAFA8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403" y="4584938"/>
            <a:ext cx="1148077" cy="2158844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69A97467-7538-5CFD-C4CC-2F86622630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9888" y="5109708"/>
            <a:ext cx="1464658" cy="1258690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7DF73C21-BC79-D133-C3B0-B9001D40E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4220" y="5017080"/>
            <a:ext cx="1464658" cy="1204019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48B4D217-1327-F2CC-DD91-601922FE2F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9647" y="2545181"/>
            <a:ext cx="1290476" cy="1893121"/>
          </a:xfrm>
          <a:prstGeom prst="rect">
            <a:avLst/>
          </a:prstGeom>
        </p:spPr>
      </p:pic>
      <p:pic>
        <p:nvPicPr>
          <p:cNvPr id="16" name="table">
            <a:extLst>
              <a:ext uri="{FF2B5EF4-FFF2-40B4-BE49-F238E27FC236}">
                <a16:creationId xmlns:a16="http://schemas.microsoft.com/office/drawing/2014/main" id="{EEC8C150-4A39-BE44-C0DE-ECC66C4CF5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8957" y="5047560"/>
            <a:ext cx="1271404" cy="1073065"/>
          </a:xfrm>
          <a:prstGeom prst="rect">
            <a:avLst/>
          </a:prstGeom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7A1DAD19-3E6C-08BC-5291-C129DFCA9E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4689" y="2528077"/>
            <a:ext cx="1150622" cy="21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E7F6-F5B7-7106-EEE0-2B2E00F5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IN" dirty="0"/>
              <a:t>Screen shot for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D35FC-D78B-5EB3-C42F-79AAA749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68408"/>
            <a:ext cx="11567160" cy="6389592"/>
          </a:xfrm>
        </p:spPr>
      </p:pic>
    </p:spTree>
    <p:extLst>
      <p:ext uri="{BB962C8B-B14F-4D97-AF65-F5344CB8AC3E}">
        <p14:creationId xmlns:p14="http://schemas.microsoft.com/office/powerpoint/2010/main" val="16664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EAB4-CEB3-51E4-FDD4-ACB48469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C0FED-0CC4-BD0B-6C1C-D1CA6A06AAD9}"/>
              </a:ext>
            </a:extLst>
          </p:cNvPr>
          <p:cNvSpPr txBox="1"/>
          <p:nvPr/>
        </p:nvSpPr>
        <p:spPr>
          <a:xfrm>
            <a:off x="122111" y="1819716"/>
            <a:ext cx="7303701" cy="4389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Formula: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	to get return column:   </a:t>
            </a:r>
            <a:r>
              <a:rPr lang="en-US" sz="1200" u="sng" dirty="0"/>
              <a:t>=IFNA( VLOOKUP(B2,Returns!$A$2:$B$297,2,FALSE),"No") 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can see the percentage of returned orders is </a:t>
            </a:r>
            <a:r>
              <a:rPr lang="en-US" b="1" dirty="0"/>
              <a:t>8.005</a:t>
            </a:r>
            <a:r>
              <a:rPr lang="en-US" dirty="0"/>
              <a:t>%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terms of Sales, the loss due to returns is </a:t>
            </a:r>
            <a:r>
              <a:rPr lang="en-US" b="1" dirty="0"/>
              <a:t>180504.28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terms of Profit, the loss due to returns is </a:t>
            </a:r>
            <a:r>
              <a:rPr lang="en-US" b="1" dirty="0"/>
              <a:t>23232.3615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Significant percentage of Returns says that the Customers were </a:t>
            </a:r>
            <a:r>
              <a:rPr lang="en-US" b="1" dirty="0"/>
              <a:t>dissatisfied</a:t>
            </a:r>
            <a:r>
              <a:rPr lang="en-US" dirty="0"/>
              <a:t> with the products, which are need to be improved.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has very </a:t>
            </a:r>
            <a:r>
              <a:rPr lang="en-US" b="1" dirty="0"/>
              <a:t>significant impact on both Sales and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5A2CC-17AA-C35C-9198-C68CE344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53" y="180172"/>
            <a:ext cx="3557605" cy="1248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35651A-E4E9-5778-2708-8BE1AA7369EE}"/>
              </a:ext>
            </a:extLst>
          </p:cNvPr>
          <p:cNvSpPr txBox="1"/>
          <p:nvPr/>
        </p:nvSpPr>
        <p:spPr>
          <a:xfrm>
            <a:off x="7574838" y="2025291"/>
            <a:ext cx="435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Percentage of returned orders :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8.005%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E7F686-2632-9ADB-B4C3-6765957C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39" y="5244771"/>
            <a:ext cx="4086219" cy="7306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7F0F86-4554-6F89-371A-8D3DBFD54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016" y="2513352"/>
            <a:ext cx="4346562" cy="2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79851-7CB8-D2FF-E459-79C10356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584C-57D6-9944-058C-32D001E0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3D0F3-9718-1E2F-414B-4B55A349D5BC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Same day is the Fastest mode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Standard Class is the Slowest mode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can be seen that  “Standard” delivery takes too much time than and is also less preferred.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B20-A65E-DE1D-7964-C2E4DAD7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87" y="2623264"/>
            <a:ext cx="5155810" cy="356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D0731-444D-98C5-D0BC-08CFBB32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84" y="2015732"/>
            <a:ext cx="5162714" cy="3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8F323-F64B-89FE-0BFE-298A82FD2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B582-2835-2FFE-EA85-980AB0AB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9F646-6C0E-A7AB-F4F8-E75DFA40F5AA}"/>
              </a:ext>
            </a:extLst>
          </p:cNvPr>
          <p:cNvSpPr txBox="1"/>
          <p:nvPr/>
        </p:nvSpPr>
        <p:spPr>
          <a:xfrm>
            <a:off x="1451580" y="2015732"/>
            <a:ext cx="5650259" cy="423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Customers with total sales of [2000-3000 $] make most of the frequent orders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Customers with total sales of more than 10,000$ make least orders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Most High value customers lay in the range of total sales </a:t>
            </a:r>
            <a:r>
              <a:rPr lang="en-US" b="1" dirty="0"/>
              <a:t>[0 to 10,000 $]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This is the high value segment that the store has to focus more.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22E25A-09A8-4FA0-9B43-5CEA2E5A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26957"/>
              </p:ext>
            </p:extLst>
          </p:nvPr>
        </p:nvGraphicFramePr>
        <p:xfrm>
          <a:off x="10134600" y="349192"/>
          <a:ext cx="2023975" cy="3333080"/>
        </p:xfrm>
        <a:graphic>
          <a:graphicData uri="http://schemas.openxmlformats.org/drawingml/2006/table">
            <a:tbl>
              <a:tblPr/>
              <a:tblGrid>
                <a:gridCol w="713769">
                  <a:extLst>
                    <a:ext uri="{9D8B030D-6E8A-4147-A177-3AD203B41FA5}">
                      <a16:colId xmlns:a16="http://schemas.microsoft.com/office/drawing/2014/main" val="3079531896"/>
                    </a:ext>
                  </a:extLst>
                </a:gridCol>
                <a:gridCol w="1310206">
                  <a:extLst>
                    <a:ext uri="{9D8B030D-6E8A-4147-A177-3AD203B41FA5}">
                      <a16:colId xmlns:a16="http://schemas.microsoft.com/office/drawing/2014/main" val="3021533254"/>
                    </a:ext>
                  </a:extLst>
                </a:gridCol>
              </a:tblGrid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Sum of Count of Order ID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40757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2000-3000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008904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1000-2000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60824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3000-4000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779577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1539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4000-5000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50339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5000-6000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60000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6000-7000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58711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7000-8000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42109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8000-9000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68985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11000-12000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72882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10000-11000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89509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9000-10000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70615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14000-15000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205134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12000-13000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69957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15000-16000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68585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25000-26000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11466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19000-20000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7309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34531"/>
                  </a:ext>
                </a:extLst>
              </a:tr>
              <a:tr h="1458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9994</a:t>
                      </a:r>
                    </a:p>
                  </a:txBody>
                  <a:tcPr marL="6634" marR="6634" marT="663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827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90C31A-23E9-4B7C-FB76-0BEB1CD9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21" y="2223744"/>
            <a:ext cx="4853154" cy="29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926D2-7696-F555-05DC-85642483F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FF7C0-E767-989A-1E58-72778C8A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QUESTION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0045F-600F-BF9B-F0D8-B5E0B45C85C2}"/>
              </a:ext>
            </a:extLst>
          </p:cNvPr>
          <p:cNvSpPr txBox="1"/>
          <p:nvPr/>
        </p:nvSpPr>
        <p:spPr>
          <a:xfrm>
            <a:off x="934721" y="2015732"/>
            <a:ext cx="5394960" cy="407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is the top-selling category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Phones</a:t>
            </a:r>
            <a:r>
              <a:rPr lang="en-US" dirty="0"/>
              <a:t> is the sub-category within Technology that makes most total sales.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u="sng" dirty="0"/>
              <a:t>But Copiers make </a:t>
            </a:r>
            <a:r>
              <a:rPr lang="en-US" b="1" u="sng" dirty="0"/>
              <a:t>highest Average Profit </a:t>
            </a:r>
            <a:r>
              <a:rPr lang="en-US" u="sng" dirty="0"/>
              <a:t>Margin.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Furniture, Chairs is the top-selling sub category.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 Can be inferenced that Technology makes Top sales and also has highest Profit margin.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EFBD-1900-B07D-8292-7C3B0EC8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1" y="1626199"/>
            <a:ext cx="5585564" cy="33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4A51-D9DD-4DF4-AB98-9590335E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0933-B955-47B2-7D6D-6DAD2321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8BDBE-9365-5779-1ACA-1BD714472C03}"/>
              </a:ext>
            </a:extLst>
          </p:cNvPr>
          <p:cNvSpPr txBox="1"/>
          <p:nvPr/>
        </p:nvSpPr>
        <p:spPr>
          <a:xfrm>
            <a:off x="1451580" y="2015732"/>
            <a:ext cx="5508019" cy="4037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West region has the highest sales and Profit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South has the least Sales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has the least Profit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terms of profit, Even though Central region has higher sales than Sales, It has the least profit.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Profit trend is varying between Central and South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57313-478E-7EF4-433A-95E98856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02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818B-11B9-6123-4E94-F78E79005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808-0DDB-2FC0-212D-B14BFF03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BF5BE-AEB9-22B4-2B56-2DCEFA2E8C6A}"/>
              </a:ext>
            </a:extLst>
          </p:cNvPr>
          <p:cNvSpPr txBox="1"/>
          <p:nvPr/>
        </p:nvSpPr>
        <p:spPr>
          <a:xfrm>
            <a:off x="1451580" y="2015732"/>
            <a:ext cx="5019039" cy="413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From the combi-graph: discount of 20% has high positive impact on both sales and profit.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Any other discount rate has negative impact on profit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 discount of 20% has best positive impact.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The Discount is not strongly correlated to both quantity and profit.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4909D-1B9A-7032-AEB5-1ADA958B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18" y="5082715"/>
            <a:ext cx="4498062" cy="767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C61FF-8860-1D5A-1F59-7B9C0E7E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18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FDC4-152F-0C64-8B90-871BCE00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D8F-9777-96BA-3598-1C713AD0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4560-B467-31A5-992D-70A5B319BDD6}"/>
              </a:ext>
            </a:extLst>
          </p:cNvPr>
          <p:cNvSpPr txBox="1"/>
          <p:nvPr/>
        </p:nvSpPr>
        <p:spPr>
          <a:xfrm>
            <a:off x="1451580" y="2015732"/>
            <a:ext cx="4552979" cy="3887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Furnitures</a:t>
            </a:r>
            <a:r>
              <a:rPr lang="en-US" dirty="0"/>
              <a:t> and technology make most of the sales and profit.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Technology has the highest Growth potential.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One way of penetrating this market would be selling new Tech products like AR/VR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B9632-E1AF-7B71-36B4-788B2A61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59" y="2015732"/>
            <a:ext cx="5790141" cy="34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FDC4-152F-0C64-8B90-871BCE00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D8F-9777-96BA-3598-1C713AD0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4560-B467-31A5-992D-70A5B319BDD6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There are a lot of repeating customers but focused on specific categories.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Inference:</a:t>
            </a:r>
          </a:p>
          <a:p>
            <a:pPr marL="742950" lvl="1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Store can give discounts and gifts for a certain category and specific customers.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6DD64-191E-616E-DC3C-0331815E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3" y="1873047"/>
            <a:ext cx="573073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6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3f54f31c-cb9b-479f-a896-0ed535ba8e5d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E75EA2C2-F142-4CD6-BB99-05D9A0A6E03D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138</TotalTime>
  <Words>546</Words>
  <Application>Microsoft Office PowerPoint</Application>
  <PresentationFormat>Widescreen</PresentationFormat>
  <Paragraphs>110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Comic Sans MS</vt:lpstr>
      <vt:lpstr>Gill Sans MT</vt:lpstr>
      <vt:lpstr>Microsoft Sans Serif</vt:lpstr>
      <vt:lpstr>Gallery</vt:lpstr>
      <vt:lpstr>Excel final assessment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Dashboard</vt:lpstr>
      <vt:lpstr>Screen shot for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</dc:title>
  <dc:creator>Selva viswanath S</dc:creator>
  <cp:keywords>Classification=LV_C0NF1D3NT1AL</cp:keywords>
  <cp:lastModifiedBy>Selva viswanath S</cp:lastModifiedBy>
  <cp:revision>31</cp:revision>
  <dcterms:created xsi:type="dcterms:W3CDTF">2024-03-27T08:51:19Z</dcterms:created>
  <dcterms:modified xsi:type="dcterms:W3CDTF">2024-03-27T11:59:19Z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3f54f31c-cb9b-479f-a896-0ed535ba8e5d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