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1"/>
  </p:normalViewPr>
  <p:slideViewPr>
    <p:cSldViewPr>
      <p:cViewPr varScale="1">
        <p:scale>
          <a:sx n="216" d="100"/>
          <a:sy n="216" d="100"/>
        </p:scale>
        <p:origin x="2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" y="6791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" y="429758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32143" y="42879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180" y="0"/>
                </a:lnTo>
              </a:path>
            </a:pathLst>
          </a:custGeom>
          <a:ln w="26550">
            <a:solidFill>
              <a:srgbClr val="D84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40244" y="428790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9" y="0"/>
                </a:lnTo>
              </a:path>
            </a:pathLst>
          </a:custGeom>
          <a:ln w="26550">
            <a:solidFill>
              <a:srgbClr val="F4B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46628" y="4287904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604" y="0"/>
                </a:lnTo>
              </a:path>
            </a:pathLst>
          </a:custGeom>
          <a:ln w="26550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931304" y="42879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180" y="0"/>
                </a:lnTo>
              </a:path>
            </a:pathLst>
          </a:custGeom>
          <a:ln w="2655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2232" y="1818453"/>
            <a:ext cx="1246132" cy="111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04375" y="4581700"/>
            <a:ext cx="2376174" cy="302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199" y="1909728"/>
            <a:ext cx="87796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75787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0012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D84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253" y="491162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527" y="0"/>
                </a:lnTo>
              </a:path>
            </a:pathLst>
          </a:custGeom>
          <a:ln w="26447">
            <a:solidFill>
              <a:srgbClr val="F4B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2785" y="49116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751" y="0"/>
                </a:lnTo>
              </a:path>
            </a:pathLst>
          </a:custGeom>
          <a:ln w="26447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0846" y="1219489"/>
            <a:ext cx="3552825" cy="278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5787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0012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D84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253" y="491162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527" y="0"/>
                </a:lnTo>
              </a:path>
            </a:pathLst>
          </a:custGeom>
          <a:ln w="26447">
            <a:solidFill>
              <a:srgbClr val="F4B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2785" y="49116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751" y="0"/>
                </a:lnTo>
              </a:path>
            </a:pathLst>
          </a:custGeom>
          <a:ln w="26447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7226" y="168357"/>
            <a:ext cx="368490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D4D4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025" y="1310791"/>
            <a:ext cx="8215949" cy="279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69680" y="4873837"/>
            <a:ext cx="603885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http2demo.io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63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gRPC Design </a:t>
            </a:r>
            <a:r>
              <a:rPr spc="-30" dirty="0"/>
              <a:t>and</a:t>
            </a:r>
            <a:r>
              <a:rPr spc="-475" dirty="0"/>
              <a:t> </a:t>
            </a:r>
            <a:r>
              <a:rPr spc="-4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03600" y="1647821"/>
            <a:ext cx="1296925" cy="1296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3715" y="0"/>
            <a:ext cx="2280284" cy="2200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012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D84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53" y="491162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527" y="0"/>
                </a:lnTo>
              </a:path>
            </a:pathLst>
          </a:custGeom>
          <a:ln w="26447">
            <a:solidFill>
              <a:srgbClr val="F4B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785" y="49116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751" y="0"/>
                </a:lnTo>
              </a:path>
            </a:pathLst>
          </a:custGeom>
          <a:ln w="26447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9890" y="4817387"/>
            <a:ext cx="1550233" cy="188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6225" y="1805375"/>
            <a:ext cx="2466049" cy="1972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1725" y="1805374"/>
            <a:ext cx="2466050" cy="1972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6790" y="1428139"/>
            <a:ext cx="884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757879"/>
                </a:solidFill>
                <a:latin typeface="Lucida Sans"/>
                <a:cs typeface="Lucida Sans"/>
              </a:rPr>
              <a:t>HTTP/2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5920" y="1428139"/>
            <a:ext cx="1096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10" dirty="0">
                <a:solidFill>
                  <a:srgbClr val="757879"/>
                </a:solidFill>
                <a:latin typeface="Lucida Sans"/>
                <a:cs typeface="Lucida Sans"/>
              </a:rPr>
              <a:t>HTTP/1.1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468" y="544438"/>
            <a:ext cx="1981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  <a:cs typeface="Arial"/>
                <a:hlinkClick r:id="rId5"/>
              </a:rPr>
              <a:t>http://www.http2demo.io/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0" y="149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E4A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4775"/>
            <a:ext cx="9143999" cy="50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" y="5121774"/>
            <a:ext cx="2323465" cy="0"/>
          </a:xfrm>
          <a:custGeom>
            <a:avLst/>
            <a:gdLst/>
            <a:ahLst/>
            <a:cxnLst/>
            <a:rect l="l" t="t" r="r" b="b"/>
            <a:pathLst>
              <a:path w="2323465">
                <a:moveTo>
                  <a:pt x="0" y="0"/>
                </a:moveTo>
                <a:lnTo>
                  <a:pt x="2323258" y="0"/>
                </a:lnTo>
              </a:path>
            </a:pathLst>
          </a:custGeom>
          <a:ln w="43456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3004" y="5121774"/>
            <a:ext cx="2277745" cy="0"/>
          </a:xfrm>
          <a:custGeom>
            <a:avLst/>
            <a:gdLst/>
            <a:ahLst/>
            <a:cxnLst/>
            <a:rect l="l" t="t" r="r" b="b"/>
            <a:pathLst>
              <a:path w="2277745">
                <a:moveTo>
                  <a:pt x="0" y="0"/>
                </a:moveTo>
                <a:lnTo>
                  <a:pt x="2277233" y="0"/>
                </a:lnTo>
              </a:path>
            </a:pathLst>
          </a:custGeom>
          <a:ln w="43456">
            <a:solidFill>
              <a:srgbClr val="F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0342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E4A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2918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250" y="4732975"/>
            <a:ext cx="1465376" cy="1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0400" y="2223961"/>
            <a:ext cx="999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90" dirty="0">
                <a:solidFill>
                  <a:srgbClr val="FFFFFF"/>
                </a:solidFill>
                <a:latin typeface="Lucida Sans"/>
                <a:cs typeface="Lucida Sans"/>
              </a:rPr>
              <a:t>gRPC</a:t>
            </a:r>
            <a:endParaRPr sz="3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846" y="1219489"/>
            <a:ext cx="3521710" cy="16827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IDL to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describe service</a:t>
            </a:r>
            <a:r>
              <a:rPr sz="1600" spc="-2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API</a:t>
            </a:r>
            <a:endParaRPr sz="1600">
              <a:latin typeface="Lucida Sans"/>
              <a:cs typeface="Lucida Sans"/>
            </a:endParaRPr>
          </a:p>
          <a:p>
            <a:pPr marL="363855" marR="33655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Automatically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generates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client 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stubs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abstract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server</a:t>
            </a:r>
            <a:r>
              <a:rPr sz="1600" spc="-33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classes 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 </a:t>
            </a:r>
            <a:r>
              <a:rPr sz="1600" spc="-105" dirty="0">
                <a:solidFill>
                  <a:srgbClr val="757879"/>
                </a:solidFill>
                <a:latin typeface="Lucida Sans"/>
                <a:cs typeface="Lucida Sans"/>
              </a:rPr>
              <a:t>10+</a:t>
            </a:r>
            <a:r>
              <a:rPr sz="1600" spc="-15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languages</a:t>
            </a:r>
            <a:endParaRPr sz="1600">
              <a:latin typeface="Lucida Sans"/>
              <a:cs typeface="Lucida Sans"/>
            </a:endParaRPr>
          </a:p>
          <a:p>
            <a:pPr marL="363855" marR="508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solidFill>
                  <a:srgbClr val="757879"/>
                </a:solidFill>
                <a:latin typeface="Lucida Sans"/>
                <a:cs typeface="Lucida Sans"/>
              </a:rPr>
              <a:t>Takes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advantage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of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feature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set</a:t>
            </a:r>
            <a:r>
              <a:rPr sz="1600" spc="-36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of  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HTTP/2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256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65" dirty="0">
                <a:solidFill>
                  <a:srgbClr val="757879"/>
                </a:solidFill>
                <a:latin typeface="Lucida Sans"/>
                <a:cs typeface="Lucida Sans"/>
              </a:rPr>
              <a:t>gRPC </a:t>
            </a:r>
            <a:r>
              <a:rPr sz="2400" b="0" spc="-55" dirty="0">
                <a:solidFill>
                  <a:srgbClr val="757879"/>
                </a:solidFill>
                <a:latin typeface="Lucida Sans"/>
                <a:cs typeface="Lucida Sans"/>
              </a:rPr>
              <a:t>in </a:t>
            </a:r>
            <a:r>
              <a:rPr sz="2400" b="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2400" b="0" spc="-3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nutshell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5550" y="1905000"/>
            <a:ext cx="3809999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65" dirty="0"/>
              <a:t>Google’s </a:t>
            </a:r>
            <a:r>
              <a:rPr spc="-45" dirty="0"/>
              <a:t>Lingua </a:t>
            </a:r>
            <a:r>
              <a:rPr spc="-20" dirty="0"/>
              <a:t>Franca </a:t>
            </a:r>
            <a:r>
              <a:rPr spc="-30" dirty="0"/>
              <a:t>for  </a:t>
            </a:r>
            <a:r>
              <a:rPr spc="-60" dirty="0"/>
              <a:t>serializing </a:t>
            </a:r>
            <a:r>
              <a:rPr spc="-30" dirty="0"/>
              <a:t>data: RPCs </a:t>
            </a:r>
            <a:r>
              <a:rPr spc="-15" dirty="0"/>
              <a:t>and</a:t>
            </a:r>
            <a:r>
              <a:rPr spc="-275" dirty="0"/>
              <a:t> </a:t>
            </a:r>
            <a:r>
              <a:rPr spc="-40" dirty="0"/>
              <a:t>storage</a:t>
            </a: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5" dirty="0"/>
              <a:t>Binary </a:t>
            </a:r>
            <a:r>
              <a:rPr spc="-20" dirty="0"/>
              <a:t>data</a:t>
            </a:r>
            <a:r>
              <a:rPr spc="-185" dirty="0"/>
              <a:t> </a:t>
            </a:r>
            <a:r>
              <a:rPr spc="-25" dirty="0"/>
              <a:t>representation</a:t>
            </a:r>
          </a:p>
          <a:p>
            <a:pPr marL="363855" marR="98425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25" dirty="0"/>
              <a:t>Structures can </a:t>
            </a:r>
            <a:r>
              <a:rPr spc="-15" dirty="0"/>
              <a:t>be </a:t>
            </a:r>
            <a:r>
              <a:rPr spc="-35" dirty="0"/>
              <a:t>extended </a:t>
            </a:r>
            <a:r>
              <a:rPr spc="-20" dirty="0"/>
              <a:t>and  </a:t>
            </a:r>
            <a:r>
              <a:rPr spc="-25" dirty="0"/>
              <a:t>maintain </a:t>
            </a:r>
            <a:r>
              <a:rPr spc="-30" dirty="0"/>
              <a:t>backward</a:t>
            </a:r>
            <a:r>
              <a:rPr spc="-235" dirty="0"/>
              <a:t> </a:t>
            </a:r>
            <a:r>
              <a:rPr spc="-40" dirty="0"/>
              <a:t>compatibility</a:t>
            </a:r>
          </a:p>
          <a:p>
            <a:pPr marL="363855" marR="701675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40" dirty="0"/>
              <a:t>Code </a:t>
            </a:r>
            <a:r>
              <a:rPr spc="-30" dirty="0"/>
              <a:t>generators </a:t>
            </a:r>
            <a:r>
              <a:rPr spc="-25" dirty="0"/>
              <a:t>for</a:t>
            </a:r>
            <a:r>
              <a:rPr spc="-265" dirty="0"/>
              <a:t> </a:t>
            </a:r>
            <a:r>
              <a:rPr spc="-15" dirty="0"/>
              <a:t>many  </a:t>
            </a:r>
            <a:r>
              <a:rPr spc="-45" dirty="0"/>
              <a:t>languages</a:t>
            </a:r>
          </a:p>
          <a:p>
            <a:pPr marL="363855" indent="-35179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40" dirty="0"/>
              <a:t>Strongly</a:t>
            </a:r>
            <a:r>
              <a:rPr spc="-100" dirty="0"/>
              <a:t> </a:t>
            </a:r>
            <a:r>
              <a:rPr spc="-25" dirty="0"/>
              <a:t>typed</a:t>
            </a:r>
          </a:p>
          <a:p>
            <a:pPr marL="363855" marR="224154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pc="-15" dirty="0"/>
              <a:t>Not</a:t>
            </a:r>
            <a:r>
              <a:rPr spc="-110" dirty="0"/>
              <a:t> </a:t>
            </a:r>
            <a:r>
              <a:rPr spc="-20" dirty="0"/>
              <a:t>required</a:t>
            </a:r>
            <a:r>
              <a:rPr spc="-105" dirty="0"/>
              <a:t> </a:t>
            </a:r>
            <a:r>
              <a:rPr spc="-25" dirty="0"/>
              <a:t>for</a:t>
            </a:r>
            <a:r>
              <a:rPr spc="-105" dirty="0"/>
              <a:t> </a:t>
            </a:r>
            <a:r>
              <a:rPr spc="-60" dirty="0"/>
              <a:t>gRPC,</a:t>
            </a:r>
            <a:r>
              <a:rPr spc="-105" dirty="0"/>
              <a:t> </a:t>
            </a:r>
            <a:r>
              <a:rPr spc="-30" dirty="0"/>
              <a:t>but</a:t>
            </a:r>
            <a:r>
              <a:rPr spc="-105" dirty="0"/>
              <a:t> </a:t>
            </a:r>
            <a:r>
              <a:rPr spc="-20" dirty="0"/>
              <a:t>very  handy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371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80" dirty="0">
                <a:solidFill>
                  <a:srgbClr val="757879"/>
                </a:solidFill>
                <a:latin typeface="Lucida Sans"/>
                <a:cs typeface="Lucida Sans"/>
              </a:rPr>
              <a:t>An Aside: </a:t>
            </a:r>
            <a:r>
              <a:rPr sz="2400" b="0" spc="-30" dirty="0">
                <a:solidFill>
                  <a:srgbClr val="757879"/>
                </a:solidFill>
                <a:latin typeface="Lucida Sans"/>
                <a:cs typeface="Lucida Sans"/>
              </a:rPr>
              <a:t>Protocol</a:t>
            </a:r>
            <a:r>
              <a:rPr sz="2400" b="0" spc="-32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15" dirty="0">
                <a:solidFill>
                  <a:srgbClr val="757879"/>
                </a:solidFill>
                <a:latin typeface="Lucida Sans"/>
                <a:cs typeface="Lucida Sans"/>
              </a:rPr>
              <a:t>Buffers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24" y="647578"/>
            <a:ext cx="4582160" cy="414020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670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syntax =</a:t>
            </a:r>
            <a:r>
              <a:rPr sz="1400" spc="-5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spc="-160" dirty="0">
                <a:solidFill>
                  <a:srgbClr val="455A64"/>
                </a:solidFill>
                <a:latin typeface="SimSun"/>
                <a:cs typeface="SimSun"/>
              </a:rPr>
              <a:t>“proto3”;</a:t>
            </a:r>
            <a:endParaRPr sz="1400">
              <a:latin typeface="SimSun"/>
              <a:cs typeface="SimSun"/>
            </a:endParaRPr>
          </a:p>
          <a:p>
            <a:pPr marL="263525" marR="2799080" indent="-177800">
              <a:lnSpc>
                <a:spcPts val="1650"/>
              </a:lnSpc>
              <a:spcBef>
                <a:spcPts val="1250"/>
              </a:spcBef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message Person {  string name = 1;  int32 id = 2;  string email =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3;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41325" marR="2887980" indent="-177800">
              <a:lnSpc>
                <a:spcPts val="1650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enum PhoneType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{  MOBILE =</a:t>
            </a:r>
            <a:r>
              <a:rPr sz="1400" spc="-4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0;</a:t>
            </a:r>
            <a:endParaRPr sz="1400">
              <a:latin typeface="SimSun"/>
              <a:cs typeface="SimSun"/>
            </a:endParaRPr>
          </a:p>
          <a:p>
            <a:pPr marL="441325">
              <a:lnSpc>
                <a:spcPts val="1585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HOME =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1;</a:t>
            </a:r>
            <a:endParaRPr sz="1400">
              <a:latin typeface="SimSun"/>
              <a:cs typeface="SimSun"/>
            </a:endParaRPr>
          </a:p>
          <a:p>
            <a:pPr marL="441325">
              <a:lnSpc>
                <a:spcPts val="1650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WORK =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2;</a:t>
            </a:r>
            <a:endParaRPr sz="1400">
              <a:latin typeface="SimSun"/>
              <a:cs typeface="SimSun"/>
            </a:endParaRPr>
          </a:p>
          <a:p>
            <a:pPr marL="263525">
              <a:lnSpc>
                <a:spcPts val="1664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441325" marR="2443480" indent="-177800">
              <a:lnSpc>
                <a:spcPts val="1650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message PhoneNumber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{  string number = 1;  PhoneType type =</a:t>
            </a:r>
            <a:r>
              <a:rPr sz="1400" spc="-10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2;</a:t>
            </a:r>
            <a:endParaRPr sz="1400">
              <a:latin typeface="SimSun"/>
              <a:cs typeface="SimSun"/>
            </a:endParaRPr>
          </a:p>
          <a:p>
            <a:pPr marL="263525">
              <a:lnSpc>
                <a:spcPts val="1600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3525">
              <a:lnSpc>
                <a:spcPts val="1664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repeated PhoneNumber phone =</a:t>
            </a:r>
            <a:r>
              <a:rPr sz="1400" spc="-20" dirty="0">
                <a:solidFill>
                  <a:srgbClr val="455A6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4;</a:t>
            </a:r>
            <a:endParaRPr sz="1400">
              <a:latin typeface="SimSun"/>
              <a:cs typeface="SimSun"/>
            </a:endParaRPr>
          </a:p>
          <a:p>
            <a:pPr marL="85725">
              <a:lnSpc>
                <a:spcPts val="1664"/>
              </a:lnSpc>
            </a:pPr>
            <a:r>
              <a:rPr sz="1400" dirty="0">
                <a:solidFill>
                  <a:srgbClr val="455A64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012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D84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253" y="491162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527" y="0"/>
                </a:lnTo>
              </a:path>
            </a:pathLst>
          </a:custGeom>
          <a:ln w="26447">
            <a:solidFill>
              <a:srgbClr val="F4B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785" y="4911629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751" y="0"/>
                </a:lnTo>
              </a:path>
            </a:pathLst>
          </a:custGeom>
          <a:ln w="26447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" y="491162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320" y="0"/>
                </a:lnTo>
              </a:path>
            </a:pathLst>
          </a:custGeom>
          <a:ln w="26447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568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Example </a:t>
            </a:r>
            <a:r>
              <a:rPr sz="2400" b="0" spc="-65" dirty="0">
                <a:solidFill>
                  <a:srgbClr val="757879"/>
                </a:solidFill>
                <a:latin typeface="Lucida Sans"/>
                <a:cs typeface="Lucida Sans"/>
              </a:rPr>
              <a:t>gRPC client/server</a:t>
            </a:r>
            <a:r>
              <a:rPr sz="2400" b="0" spc="-2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40" dirty="0">
                <a:solidFill>
                  <a:srgbClr val="757879"/>
                </a:solidFill>
                <a:latin typeface="Lucida Sans"/>
                <a:cs typeface="Lucida Sans"/>
              </a:rPr>
              <a:t>architecture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8550" y="1082225"/>
            <a:ext cx="5826899" cy="373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60" dirty="0">
                <a:solidFill>
                  <a:srgbClr val="757879"/>
                </a:solidFill>
                <a:latin typeface="Lucida Sans"/>
                <a:cs typeface="Lucida Sans"/>
              </a:rPr>
              <a:t>Getting</a:t>
            </a:r>
            <a:r>
              <a:rPr sz="2400" b="0" spc="-1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20" dirty="0">
                <a:solidFill>
                  <a:srgbClr val="757879"/>
                </a:solidFill>
                <a:latin typeface="Lucida Sans"/>
                <a:cs typeface="Lucida Sans"/>
              </a:rPr>
              <a:t>Started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950" y="1219486"/>
            <a:ext cx="4071620" cy="241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13300"/>
              </a:lnSpc>
              <a:spcBef>
                <a:spcPts val="100"/>
              </a:spcBef>
            </a:pP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Define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service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.proto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file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757879"/>
                </a:solidFill>
                <a:latin typeface="Lucida Sans"/>
                <a:cs typeface="Lucida Sans"/>
              </a:rPr>
              <a:t>using 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Protocol </a:t>
            </a: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Buffers</a:t>
            </a:r>
            <a:r>
              <a:rPr sz="1600" spc="-1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IDL</a:t>
            </a:r>
            <a:endParaRPr sz="1600">
              <a:latin typeface="Lucida Sans"/>
              <a:cs typeface="Lucida Sans"/>
            </a:endParaRPr>
          </a:p>
          <a:p>
            <a:pPr marL="12700" marR="5080">
              <a:lnSpc>
                <a:spcPct val="113300"/>
              </a:lnSpc>
              <a:spcBef>
                <a:spcPts val="1200"/>
              </a:spcBef>
            </a:pP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Generate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server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client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stub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code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757879"/>
                </a:solidFill>
                <a:latin typeface="Lucida Sans"/>
                <a:cs typeface="Lucida Sans"/>
              </a:rPr>
              <a:t>using 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the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protocol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buffer</a:t>
            </a:r>
            <a:r>
              <a:rPr sz="1600" spc="-23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compiler</a:t>
            </a:r>
            <a:endParaRPr sz="1600">
              <a:latin typeface="Lucida Sans"/>
              <a:cs typeface="Lucida Sans"/>
            </a:endParaRPr>
          </a:p>
          <a:p>
            <a:pPr marL="12700" marR="149225">
              <a:lnSpc>
                <a:spcPct val="113300"/>
              </a:lnSpc>
              <a:spcBef>
                <a:spcPts val="1195"/>
              </a:spcBef>
            </a:pP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Extend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the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generated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server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class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your 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language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60" dirty="0">
                <a:solidFill>
                  <a:srgbClr val="757879"/>
                </a:solidFill>
                <a:latin typeface="Lucida Sans"/>
                <a:cs typeface="Lucida Sans"/>
              </a:rPr>
              <a:t>fill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the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757879"/>
                </a:solidFill>
                <a:latin typeface="Lucida Sans"/>
                <a:cs typeface="Lucida Sans"/>
              </a:rPr>
              <a:t>logic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your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service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Invoke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it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using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the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generated</a:t>
            </a:r>
            <a:r>
              <a:rPr sz="1600" spc="-3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client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stubs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3950" y="1523700"/>
            <a:ext cx="3963250" cy="254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950" y="1052425"/>
            <a:ext cx="699770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service RouteGuide</a:t>
            </a:r>
            <a:r>
              <a:rPr sz="1800" spc="-5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{</a:t>
            </a:r>
            <a:endParaRPr sz="18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rpc GetFeature(Point) returns</a:t>
            </a:r>
            <a:r>
              <a:rPr sz="1800" spc="-15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(Feature);</a:t>
            </a:r>
            <a:endParaRPr sz="18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rpc RouteChat(stream RouteNote) returns (stream</a:t>
            </a:r>
            <a:r>
              <a:rPr sz="1800" spc="-10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RouteNote);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}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379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Example </a:t>
            </a:r>
            <a:r>
              <a:rPr sz="2400" b="0" spc="-30" dirty="0">
                <a:solidFill>
                  <a:srgbClr val="757879"/>
                </a:solidFill>
                <a:latin typeface="Lucida Sans"/>
                <a:cs typeface="Lucida Sans"/>
              </a:rPr>
              <a:t>Service</a:t>
            </a:r>
            <a:r>
              <a:rPr sz="2400" b="0" spc="-2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Definition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950" y="2409926"/>
            <a:ext cx="254000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message Point</a:t>
            </a:r>
            <a:r>
              <a:rPr sz="1800" spc="-25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{</a:t>
            </a:r>
            <a:endParaRPr sz="1800">
              <a:latin typeface="SimSun"/>
              <a:cs typeface="SimSun"/>
            </a:endParaRPr>
          </a:p>
          <a:p>
            <a:pPr marL="241300" marR="5080">
              <a:lnSpc>
                <a:spcPct val="114599"/>
              </a:lnSpc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int32 Latitude = 1;  int32 Longitude =</a:t>
            </a:r>
            <a:r>
              <a:rPr sz="1800" spc="-10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2;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}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7975" y="2409926"/>
            <a:ext cx="24257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message RouteNote {  Point location</a:t>
            </a:r>
            <a:r>
              <a:rPr sz="1800" spc="-7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=</a:t>
            </a:r>
            <a:r>
              <a:rPr sz="1800" spc="-3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1;  string message =</a:t>
            </a:r>
            <a:r>
              <a:rPr sz="1800" spc="-10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2;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}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6700" y="2409926"/>
            <a:ext cx="24257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message Feature {  string name = 1;  Point location =</a:t>
            </a:r>
            <a:r>
              <a:rPr sz="1800" spc="-100" dirty="0">
                <a:solidFill>
                  <a:srgbClr val="757879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2;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757879"/>
                </a:solidFill>
                <a:latin typeface="SimSun"/>
                <a:cs typeface="SimSun"/>
              </a:rPr>
              <a:t>}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396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80" dirty="0">
                <a:solidFill>
                  <a:srgbClr val="757879"/>
                </a:solidFill>
                <a:latin typeface="Lucida Sans"/>
                <a:cs typeface="Lucida Sans"/>
              </a:rPr>
              <a:t>An </a:t>
            </a:r>
            <a:r>
              <a:rPr sz="2400" b="0" spc="-60" dirty="0">
                <a:solidFill>
                  <a:srgbClr val="757879"/>
                </a:solidFill>
                <a:latin typeface="Lucida Sans"/>
                <a:cs typeface="Lucida Sans"/>
              </a:rPr>
              <a:t>(anonymized) </a:t>
            </a:r>
            <a:r>
              <a:rPr sz="2400" b="0" spc="-45" dirty="0">
                <a:solidFill>
                  <a:srgbClr val="757879"/>
                </a:solidFill>
                <a:latin typeface="Lucida Sans"/>
                <a:cs typeface="Lucida Sans"/>
              </a:rPr>
              <a:t>case</a:t>
            </a:r>
            <a:r>
              <a:rPr sz="2400" b="0" spc="-3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55" dirty="0">
                <a:solidFill>
                  <a:srgbClr val="757879"/>
                </a:solidFill>
                <a:latin typeface="Lucida Sans"/>
                <a:cs typeface="Lucida Sans"/>
              </a:rPr>
              <a:t>study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846" y="1219486"/>
            <a:ext cx="7795259" cy="30638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Service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needs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to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support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bidirectional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with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clients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Attempt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1: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Directly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use</a:t>
            </a:r>
            <a:r>
              <a:rPr sz="1600" b="1" spc="-35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TCP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sockets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Functional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production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data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center,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but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not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on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Internet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(firewalls,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etc)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Programmer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responsible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all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network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management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data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transfer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Attempt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2: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JSON-based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5" dirty="0">
                <a:solidFill>
                  <a:srgbClr val="757879"/>
                </a:solidFill>
                <a:latin typeface="Lucida Sans"/>
                <a:cs typeface="Lucida Sans"/>
              </a:rPr>
              <a:t>RPC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over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two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HTTP/1.1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connections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Start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two: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one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request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one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response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endParaRPr sz="1600">
              <a:latin typeface="Lucida Sans"/>
              <a:cs typeface="Lucida Sans"/>
            </a:endParaRPr>
          </a:p>
          <a:p>
            <a:pPr marL="821055" marR="5080" lvl="1" indent="-351790">
              <a:lnSpc>
                <a:spcPct val="1133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20" dirty="0">
                <a:solidFill>
                  <a:srgbClr val="757879"/>
                </a:solidFill>
                <a:latin typeface="Lucida Sans"/>
                <a:cs typeface="Lucida Sans"/>
              </a:rPr>
              <a:t>But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they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might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end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up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load-balanced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to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different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back-end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servers,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so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the  </a:t>
            </a:r>
            <a:r>
              <a:rPr sz="1600" spc="-60" dirty="0">
                <a:solidFill>
                  <a:srgbClr val="757879"/>
                </a:solidFill>
                <a:latin typeface="Lucida Sans"/>
                <a:cs typeface="Lucida Sans"/>
              </a:rPr>
              <a:t>backing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servers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require shared</a:t>
            </a:r>
            <a:r>
              <a:rPr sz="1600" spc="-27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state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Can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only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support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1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RPC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at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time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client-server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pair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Attempt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3:</a:t>
            </a:r>
            <a:r>
              <a:rPr sz="1600" b="1" spc="-204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80" dirty="0">
                <a:solidFill>
                  <a:srgbClr val="757879"/>
                </a:solidFill>
                <a:latin typeface="Lucida Sans"/>
                <a:cs typeface="Lucida Sans"/>
              </a:rPr>
              <a:t>gRPC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Natural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fit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2110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Authentication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025" y="1310791"/>
            <a:ext cx="7915275" cy="27946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b="1" spc="-95" dirty="0">
                <a:solidFill>
                  <a:srgbClr val="666666"/>
                </a:solidFill>
                <a:latin typeface="Lucida Sans"/>
                <a:cs typeface="Lucida Sans"/>
              </a:rPr>
              <a:t>SSL/TLS</a:t>
            </a:r>
            <a:endParaRPr sz="1800">
              <a:latin typeface="Lucida Sans"/>
              <a:cs typeface="Lucida Sans"/>
            </a:endParaRPr>
          </a:p>
          <a:p>
            <a:pPr marL="12700" marR="130175">
              <a:lnSpc>
                <a:spcPct val="113300"/>
              </a:lnSpc>
              <a:spcBef>
                <a:spcPts val="745"/>
              </a:spcBef>
            </a:pPr>
            <a:r>
              <a:rPr sz="1600" spc="-45" dirty="0">
                <a:solidFill>
                  <a:srgbClr val="666666"/>
                </a:solidFill>
                <a:latin typeface="Lucida Sans"/>
                <a:cs typeface="Lucida Sans"/>
              </a:rPr>
              <a:t>gRPC</a:t>
            </a:r>
            <a:r>
              <a:rPr sz="1600" spc="-9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has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666666"/>
                </a:solidFill>
                <a:latin typeface="Lucida Sans"/>
                <a:cs typeface="Lucida Sans"/>
              </a:rPr>
              <a:t>SSL/TLS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666666"/>
                </a:solidFill>
                <a:latin typeface="Lucida Sans"/>
                <a:cs typeface="Lucida Sans"/>
              </a:rPr>
              <a:t>integration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66666"/>
                </a:solidFill>
                <a:latin typeface="Lucida Sans"/>
                <a:cs typeface="Lucida Sans"/>
              </a:rPr>
              <a:t>and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promotes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the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use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666666"/>
                </a:solidFill>
                <a:latin typeface="Lucida Sans"/>
                <a:cs typeface="Lucida Sans"/>
              </a:rPr>
              <a:t>of</a:t>
            </a:r>
            <a:r>
              <a:rPr sz="1600" spc="-9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666666"/>
                </a:solidFill>
                <a:latin typeface="Lucida Sans"/>
                <a:cs typeface="Lucida Sans"/>
              </a:rPr>
              <a:t>SSL/TLS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to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authenticate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the  </a:t>
            </a:r>
            <a:r>
              <a:rPr sz="1600" spc="-35" dirty="0">
                <a:solidFill>
                  <a:srgbClr val="666666"/>
                </a:solidFill>
                <a:latin typeface="Lucida Sans"/>
                <a:cs typeface="Lucida Sans"/>
              </a:rPr>
              <a:t>server,</a:t>
            </a:r>
            <a:r>
              <a:rPr sz="1600" spc="-9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66666"/>
                </a:solidFill>
                <a:latin typeface="Lucida Sans"/>
                <a:cs typeface="Lucida Sans"/>
              </a:rPr>
              <a:t>and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encrypt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666666"/>
                </a:solidFill>
                <a:latin typeface="Lucida Sans"/>
                <a:cs typeface="Lucida Sans"/>
              </a:rPr>
              <a:t>all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the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data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666666"/>
                </a:solidFill>
                <a:latin typeface="Lucida Sans"/>
                <a:cs typeface="Lucida Sans"/>
              </a:rPr>
              <a:t>exchanged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66666"/>
                </a:solidFill>
                <a:latin typeface="Lucida Sans"/>
                <a:cs typeface="Lucida Sans"/>
              </a:rPr>
              <a:t>between</a:t>
            </a:r>
            <a:r>
              <a:rPr sz="1600" spc="-9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the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666666"/>
                </a:solidFill>
                <a:latin typeface="Lucida Sans"/>
                <a:cs typeface="Lucida Sans"/>
              </a:rPr>
              <a:t>client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66666"/>
                </a:solidFill>
                <a:latin typeface="Lucida Sans"/>
                <a:cs typeface="Lucida Sans"/>
              </a:rPr>
              <a:t>and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66666"/>
                </a:solidFill>
                <a:latin typeface="Lucida Sans"/>
                <a:cs typeface="Lucida Sans"/>
              </a:rPr>
              <a:t>the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server.</a:t>
            </a:r>
            <a:endParaRPr sz="1600">
              <a:latin typeface="Lucida Sans"/>
              <a:cs typeface="Lucida Sans"/>
            </a:endParaRPr>
          </a:p>
          <a:p>
            <a:pPr marL="12700" marR="129539">
              <a:lnSpc>
                <a:spcPct val="113300"/>
              </a:lnSpc>
            </a:pP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Optional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mechanisms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666666"/>
                </a:solidFill>
                <a:latin typeface="Lucida Sans"/>
                <a:cs typeface="Lucida Sans"/>
              </a:rPr>
              <a:t>are</a:t>
            </a:r>
            <a:r>
              <a:rPr sz="1600" spc="-8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available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for</a:t>
            </a:r>
            <a:r>
              <a:rPr sz="1600" spc="-8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666666"/>
                </a:solidFill>
                <a:latin typeface="Lucida Sans"/>
                <a:cs typeface="Lucida Sans"/>
              </a:rPr>
              <a:t>clients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to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provide</a:t>
            </a:r>
            <a:r>
              <a:rPr sz="1600" spc="-8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666666"/>
                </a:solidFill>
                <a:latin typeface="Lucida Sans"/>
                <a:cs typeface="Lucida Sans"/>
              </a:rPr>
              <a:t>certificates</a:t>
            </a:r>
            <a:r>
              <a:rPr sz="1600" spc="-9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66666"/>
                </a:solidFill>
                <a:latin typeface="Lucida Sans"/>
                <a:cs typeface="Lucida Sans"/>
              </a:rPr>
              <a:t>to</a:t>
            </a:r>
            <a:r>
              <a:rPr sz="1600" spc="-8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666666"/>
                </a:solidFill>
                <a:latin typeface="Lucida Sans"/>
                <a:cs typeface="Lucida Sans"/>
              </a:rPr>
              <a:t>accomplish  </a:t>
            </a:r>
            <a:r>
              <a:rPr sz="1600" spc="-25" dirty="0">
                <a:solidFill>
                  <a:srgbClr val="666666"/>
                </a:solidFill>
                <a:latin typeface="Lucida Sans"/>
                <a:cs typeface="Lucida Sans"/>
              </a:rPr>
              <a:t>mutual</a:t>
            </a:r>
            <a:r>
              <a:rPr sz="1600" spc="-10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666666"/>
                </a:solidFill>
                <a:latin typeface="Lucida Sans"/>
                <a:cs typeface="Lucida Sans"/>
              </a:rPr>
              <a:t>authentication.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800" b="1" spc="-20" dirty="0">
                <a:solidFill>
                  <a:srgbClr val="666666"/>
                </a:solidFill>
                <a:latin typeface="Lucida Sans"/>
                <a:cs typeface="Lucida Sans"/>
              </a:rPr>
              <a:t>OAuth</a:t>
            </a:r>
            <a:r>
              <a:rPr sz="1800" b="1" spc="-120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sz="1800" b="1" spc="-65" dirty="0">
                <a:solidFill>
                  <a:srgbClr val="666666"/>
                </a:solidFill>
                <a:latin typeface="Lucida Sans"/>
                <a:cs typeface="Lucida Sans"/>
              </a:rPr>
              <a:t>2.0</a:t>
            </a:r>
            <a:endParaRPr sz="1800">
              <a:latin typeface="Lucida Sans"/>
              <a:cs typeface="Lucida Sans"/>
            </a:endParaRPr>
          </a:p>
          <a:p>
            <a:pPr marL="12700" marR="5080">
              <a:lnSpc>
                <a:spcPct val="113300"/>
              </a:lnSpc>
              <a:spcBef>
                <a:spcPts val="795"/>
              </a:spcBef>
            </a:pPr>
            <a:r>
              <a:rPr sz="1600" spc="-45" dirty="0">
                <a:solidFill>
                  <a:srgbClr val="6F7E81"/>
                </a:solidFill>
                <a:latin typeface="Lucida Sans"/>
                <a:cs typeface="Lucida Sans"/>
              </a:rPr>
              <a:t>gRPC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provides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6F7E81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6F7E81"/>
                </a:solidFill>
                <a:latin typeface="Lucida Sans"/>
                <a:cs typeface="Lucida Sans"/>
              </a:rPr>
              <a:t>generic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mechanism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F7E81"/>
                </a:solidFill>
                <a:latin typeface="Lucida Sans"/>
                <a:cs typeface="Lucida Sans"/>
              </a:rPr>
              <a:t>attach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F7E81"/>
                </a:solidFill>
                <a:latin typeface="Lucida Sans"/>
                <a:cs typeface="Lucida Sans"/>
              </a:rPr>
              <a:t>metadata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F7E81"/>
                </a:solidFill>
                <a:latin typeface="Lucida Sans"/>
                <a:cs typeface="Lucida Sans"/>
              </a:rPr>
              <a:t>requests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F7E81"/>
                </a:solidFill>
                <a:latin typeface="Lucida Sans"/>
                <a:cs typeface="Lucida Sans"/>
              </a:rPr>
              <a:t>and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6F7E81"/>
                </a:solidFill>
                <a:latin typeface="Lucida Sans"/>
                <a:cs typeface="Lucida Sans"/>
              </a:rPr>
              <a:t>responses.  </a:t>
            </a:r>
            <a:r>
              <a:rPr sz="1600" spc="-40" dirty="0">
                <a:solidFill>
                  <a:srgbClr val="6F7E81"/>
                </a:solidFill>
                <a:latin typeface="Lucida Sans"/>
                <a:cs typeface="Lucida Sans"/>
              </a:rPr>
              <a:t>Can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6F7E81"/>
                </a:solidFill>
                <a:latin typeface="Lucida Sans"/>
                <a:cs typeface="Lucida Sans"/>
              </a:rPr>
              <a:t>be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F7E81"/>
                </a:solidFill>
                <a:latin typeface="Lucida Sans"/>
                <a:cs typeface="Lucida Sans"/>
              </a:rPr>
              <a:t>used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6F7E81"/>
                </a:solidFill>
                <a:latin typeface="Lucida Sans"/>
                <a:cs typeface="Lucida Sans"/>
              </a:rPr>
              <a:t>attach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6F7E81"/>
                </a:solidFill>
                <a:latin typeface="Lucida Sans"/>
                <a:cs typeface="Lucida Sans"/>
              </a:rPr>
              <a:t>OAuth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2.0 </a:t>
            </a:r>
            <a:r>
              <a:rPr sz="1600" spc="-60" dirty="0">
                <a:solidFill>
                  <a:srgbClr val="6F7E81"/>
                </a:solidFill>
                <a:latin typeface="Lucida Sans"/>
                <a:cs typeface="Lucida Sans"/>
              </a:rPr>
              <a:t>Access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6F7E81"/>
                </a:solidFill>
                <a:latin typeface="Lucida Sans"/>
                <a:cs typeface="Lucida Sans"/>
              </a:rPr>
              <a:t>Tokens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6F7E81"/>
                </a:solidFill>
                <a:latin typeface="Lucida Sans"/>
                <a:cs typeface="Lucida Sans"/>
              </a:rPr>
              <a:t>RPCs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6F7E81"/>
                </a:solidFill>
                <a:latin typeface="Lucida Sans"/>
                <a:cs typeface="Lucida Sans"/>
              </a:rPr>
              <a:t>being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6F7E81"/>
                </a:solidFill>
                <a:latin typeface="Lucida Sans"/>
                <a:cs typeface="Lucida Sans"/>
              </a:rPr>
              <a:t>made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6F7E81"/>
                </a:solidFill>
                <a:latin typeface="Lucida Sans"/>
                <a:cs typeface="Lucida Sans"/>
              </a:rPr>
              <a:t>at</a:t>
            </a:r>
            <a:r>
              <a:rPr sz="1600" spc="-90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6F7E81"/>
                </a:solidFill>
                <a:latin typeface="Lucida Sans"/>
                <a:cs typeface="Lucida Sans"/>
              </a:rPr>
              <a:t>a</a:t>
            </a:r>
            <a:r>
              <a:rPr sz="1600" spc="-95" dirty="0">
                <a:solidFill>
                  <a:srgbClr val="6F7E81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6F7E81"/>
                </a:solidFill>
                <a:latin typeface="Lucida Sans"/>
                <a:cs typeface="Lucida Sans"/>
              </a:rPr>
              <a:t>client.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4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47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4775"/>
            <a:ext cx="9143999" cy="50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" y="5121774"/>
            <a:ext cx="2323465" cy="0"/>
          </a:xfrm>
          <a:custGeom>
            <a:avLst/>
            <a:gdLst/>
            <a:ahLst/>
            <a:cxnLst/>
            <a:rect l="l" t="t" r="r" b="b"/>
            <a:pathLst>
              <a:path w="2323465">
                <a:moveTo>
                  <a:pt x="0" y="0"/>
                </a:moveTo>
                <a:lnTo>
                  <a:pt x="2323258" y="0"/>
                </a:lnTo>
              </a:path>
            </a:pathLst>
          </a:custGeom>
          <a:ln w="43456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3004" y="5121774"/>
            <a:ext cx="2277745" cy="0"/>
          </a:xfrm>
          <a:custGeom>
            <a:avLst/>
            <a:gdLst/>
            <a:ahLst/>
            <a:cxnLst/>
            <a:rect l="l" t="t" r="r" b="b"/>
            <a:pathLst>
              <a:path w="2277745">
                <a:moveTo>
                  <a:pt x="0" y="0"/>
                </a:moveTo>
                <a:lnTo>
                  <a:pt x="2277233" y="0"/>
                </a:lnTo>
              </a:path>
            </a:pathLst>
          </a:custGeom>
          <a:ln w="43456">
            <a:solidFill>
              <a:srgbClr val="F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0342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E4A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2918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250" y="4732975"/>
            <a:ext cx="1465376" cy="1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0399" y="2224019"/>
            <a:ext cx="167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5" dirty="0">
                <a:solidFill>
                  <a:srgbClr val="FFFFFF"/>
                </a:solidFill>
                <a:latin typeface="Lucida Sans"/>
                <a:cs typeface="Lucida Sans"/>
              </a:rPr>
              <a:t>Wrap-up</a:t>
            </a:r>
            <a:endParaRPr sz="3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390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5" dirty="0">
                <a:solidFill>
                  <a:srgbClr val="757879"/>
                </a:solidFill>
                <a:latin typeface="Lucida Sans"/>
                <a:cs typeface="Lucida Sans"/>
              </a:rPr>
              <a:t>Motivation </a:t>
            </a:r>
            <a:r>
              <a:rPr sz="2400" b="0" spc="-40" dirty="0">
                <a:solidFill>
                  <a:srgbClr val="757879"/>
                </a:solidFill>
                <a:latin typeface="Lucida Sans"/>
                <a:cs typeface="Lucida Sans"/>
              </a:rPr>
              <a:t>for </a:t>
            </a:r>
            <a:r>
              <a:rPr sz="2400" b="0" spc="-25" dirty="0">
                <a:solidFill>
                  <a:srgbClr val="757879"/>
                </a:solidFill>
                <a:latin typeface="Lucida Sans"/>
                <a:cs typeface="Lucida Sans"/>
              </a:rPr>
              <a:t>RPC</a:t>
            </a:r>
            <a:r>
              <a:rPr sz="2400" b="0" spc="-3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55" dirty="0">
                <a:solidFill>
                  <a:srgbClr val="757879"/>
                </a:solidFill>
                <a:latin typeface="Lucida Sans"/>
                <a:cs typeface="Lucida Sans"/>
              </a:rPr>
              <a:t>systems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846" y="1219486"/>
            <a:ext cx="7807959" cy="27876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Large-scale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distributed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systems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actually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composed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microservices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Allows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loosely-coupled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 </a:t>
            </a: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even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multilingual</a:t>
            </a:r>
            <a:r>
              <a:rPr sz="1600" spc="-37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development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Scalability: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757879"/>
                </a:solidFill>
                <a:latin typeface="Lucida Sans"/>
                <a:cs typeface="Lucida Sans"/>
              </a:rPr>
              <a:t>things,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cores,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devices,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nodes,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clusters,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data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centers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65" dirty="0">
                <a:solidFill>
                  <a:srgbClr val="757879"/>
                </a:solidFill>
                <a:latin typeface="Lucida Sans"/>
                <a:cs typeface="Lucida Sans"/>
              </a:rPr>
              <a:t>(DCs)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Communication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predominantly structured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as</a:t>
            </a:r>
            <a:r>
              <a:rPr sz="1600" b="1" spc="-35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70" dirty="0">
                <a:solidFill>
                  <a:srgbClr val="757879"/>
                </a:solidFill>
                <a:latin typeface="Lucida Sans"/>
                <a:cs typeface="Lucida Sans"/>
              </a:rPr>
              <a:t>RPCs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dirty="0">
                <a:solidFill>
                  <a:srgbClr val="757879"/>
                </a:solidFill>
                <a:latin typeface="Lucida Sans"/>
                <a:cs typeface="Lucida Sans"/>
              </a:rPr>
              <a:t>Many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models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of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RPC</a:t>
            </a:r>
            <a:r>
              <a:rPr sz="1600" spc="-32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communication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Terminology: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i="1" spc="90" dirty="0">
                <a:solidFill>
                  <a:srgbClr val="757879"/>
                </a:solidFill>
                <a:latin typeface="Gill Sans MT"/>
                <a:cs typeface="Gill Sans MT"/>
              </a:rPr>
              <a:t>Client</a:t>
            </a:r>
            <a:r>
              <a:rPr sz="1600" i="1" spc="-15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uses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7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i="1" spc="125" dirty="0">
                <a:solidFill>
                  <a:srgbClr val="757879"/>
                </a:solidFill>
                <a:latin typeface="Gill Sans MT"/>
                <a:cs typeface="Gill Sans MT"/>
              </a:rPr>
              <a:t>stub</a:t>
            </a:r>
            <a:r>
              <a:rPr sz="1600" i="1" spc="-25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to</a:t>
            </a:r>
            <a:r>
              <a:rPr sz="1600" spc="-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i="1" spc="110" dirty="0">
                <a:solidFill>
                  <a:srgbClr val="757879"/>
                </a:solidFill>
                <a:latin typeface="Gill Sans MT"/>
                <a:cs typeface="Gill Sans MT"/>
              </a:rPr>
              <a:t>call</a:t>
            </a:r>
            <a:r>
              <a:rPr sz="1600" i="1" spc="-20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i="1" spc="140" dirty="0">
                <a:solidFill>
                  <a:srgbClr val="757879"/>
                </a:solidFill>
                <a:latin typeface="Gill Sans MT"/>
                <a:cs typeface="Gill Sans MT"/>
              </a:rPr>
              <a:t>method</a:t>
            </a:r>
            <a:r>
              <a:rPr sz="1600" i="1" spc="-25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running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on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a</a:t>
            </a:r>
            <a:r>
              <a:rPr sz="1600" spc="-7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i="1" spc="105" dirty="0">
                <a:solidFill>
                  <a:srgbClr val="757879"/>
                </a:solidFill>
                <a:latin typeface="Gill Sans MT"/>
                <a:cs typeface="Gill Sans MT"/>
              </a:rPr>
              <a:t>service/server</a:t>
            </a:r>
            <a:endParaRPr sz="1600">
              <a:latin typeface="Gill Sans MT"/>
              <a:cs typeface="Gill Sans MT"/>
            </a:endParaRPr>
          </a:p>
          <a:p>
            <a:pPr marL="821055" marR="378460" lvl="1" indent="-351790">
              <a:lnSpc>
                <a:spcPct val="1133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Easiest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interfaces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(synchronous,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unary)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resemble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local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procedure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calls 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translated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to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network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activity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by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code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generator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RPC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library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High-performance interfaces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(async,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streaming)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look like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Active</a:t>
            </a:r>
            <a:r>
              <a:rPr sz="1600" spc="-32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Messaging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60" dirty="0">
                <a:solidFill>
                  <a:srgbClr val="757879"/>
                </a:solidFill>
                <a:latin typeface="Lucida Sans"/>
                <a:cs typeface="Lucida Sans"/>
              </a:rPr>
              <a:t>Long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10" dirty="0">
                <a:solidFill>
                  <a:srgbClr val="757879"/>
                </a:solidFill>
                <a:latin typeface="Lucida Sans"/>
                <a:cs typeface="Lucida Sans"/>
              </a:rPr>
              <a:t>way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from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textbook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description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1600" b="1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RPCs!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556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65" dirty="0">
                <a:solidFill>
                  <a:srgbClr val="757879"/>
                </a:solidFill>
                <a:latin typeface="Lucida Sans"/>
                <a:cs typeface="Lucida Sans"/>
              </a:rPr>
              <a:t>Application </a:t>
            </a:r>
            <a:r>
              <a:rPr sz="2400" b="0" spc="-45" dirty="0">
                <a:solidFill>
                  <a:srgbClr val="757879"/>
                </a:solidFill>
                <a:latin typeface="Lucida Sans"/>
                <a:cs typeface="Lucida Sans"/>
              </a:rPr>
              <a:t>composed </a:t>
            </a: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2400" b="0" spc="-33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50" dirty="0">
                <a:solidFill>
                  <a:srgbClr val="757879"/>
                </a:solidFill>
                <a:latin typeface="Lucida Sans"/>
                <a:cs typeface="Lucida Sans"/>
              </a:rPr>
              <a:t>microservices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999" y="3335149"/>
            <a:ext cx="1225550" cy="1121410"/>
          </a:xfrm>
          <a:custGeom>
            <a:avLst/>
            <a:gdLst/>
            <a:ahLst/>
            <a:cxnLst/>
            <a:rect l="l" t="t" r="r" b="b"/>
            <a:pathLst>
              <a:path w="1225550" h="1121410">
                <a:moveTo>
                  <a:pt x="1129629" y="1120799"/>
                </a:moveTo>
                <a:lnTo>
                  <a:pt x="95570" y="1120799"/>
                </a:lnTo>
                <a:lnTo>
                  <a:pt x="58370" y="1113289"/>
                </a:lnTo>
                <a:lnTo>
                  <a:pt x="27991" y="1092808"/>
                </a:lnTo>
                <a:lnTo>
                  <a:pt x="7510" y="1062429"/>
                </a:lnTo>
                <a:lnTo>
                  <a:pt x="0" y="1025229"/>
                </a:lnTo>
                <a:lnTo>
                  <a:pt x="0" y="95570"/>
                </a:lnTo>
                <a:lnTo>
                  <a:pt x="7510" y="58370"/>
                </a:lnTo>
                <a:lnTo>
                  <a:pt x="27992" y="27991"/>
                </a:lnTo>
                <a:lnTo>
                  <a:pt x="58370" y="7510"/>
                </a:lnTo>
                <a:lnTo>
                  <a:pt x="95570" y="0"/>
                </a:lnTo>
                <a:lnTo>
                  <a:pt x="1129629" y="0"/>
                </a:lnTo>
                <a:lnTo>
                  <a:pt x="1182651" y="16056"/>
                </a:lnTo>
                <a:lnTo>
                  <a:pt x="1217925" y="58997"/>
                </a:lnTo>
                <a:lnTo>
                  <a:pt x="1225199" y="95570"/>
                </a:lnTo>
                <a:lnTo>
                  <a:pt x="1225199" y="1025229"/>
                </a:lnTo>
                <a:lnTo>
                  <a:pt x="1217689" y="1062429"/>
                </a:lnTo>
                <a:lnTo>
                  <a:pt x="1197207" y="1092808"/>
                </a:lnTo>
                <a:lnTo>
                  <a:pt x="1166829" y="1113289"/>
                </a:lnTo>
                <a:lnTo>
                  <a:pt x="1129629" y="1120799"/>
                </a:lnTo>
                <a:close/>
              </a:path>
            </a:pathLst>
          </a:custGeom>
          <a:solidFill>
            <a:srgbClr val="EBA4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056" y="4172053"/>
            <a:ext cx="923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FFFFFF"/>
                </a:solidFill>
                <a:latin typeface="Lucida Sans"/>
                <a:cs typeface="Lucida Sans"/>
              </a:rPr>
              <a:t>Data </a:t>
            </a: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Store</a:t>
            </a:r>
            <a:r>
              <a:rPr sz="10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Task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0500" y="3442349"/>
            <a:ext cx="916305" cy="424815"/>
          </a:xfrm>
          <a:custGeom>
            <a:avLst/>
            <a:gdLst/>
            <a:ahLst/>
            <a:cxnLst/>
            <a:rect l="l" t="t" r="r" b="b"/>
            <a:pathLst>
              <a:path w="916305" h="424814">
                <a:moveTo>
                  <a:pt x="880028" y="424199"/>
                </a:moveTo>
                <a:lnTo>
                  <a:pt x="36171" y="424199"/>
                </a:lnTo>
                <a:lnTo>
                  <a:pt x="22091" y="421357"/>
                </a:lnTo>
                <a:lnTo>
                  <a:pt x="10594" y="413605"/>
                </a:lnTo>
                <a:lnTo>
                  <a:pt x="2842" y="402108"/>
                </a:lnTo>
                <a:lnTo>
                  <a:pt x="0" y="388028"/>
                </a:lnTo>
                <a:lnTo>
                  <a:pt x="0" y="36171"/>
                </a:lnTo>
                <a:lnTo>
                  <a:pt x="2842" y="22091"/>
                </a:lnTo>
                <a:lnTo>
                  <a:pt x="10594" y="10594"/>
                </a:lnTo>
                <a:lnTo>
                  <a:pt x="22091" y="2842"/>
                </a:lnTo>
                <a:lnTo>
                  <a:pt x="36171" y="0"/>
                </a:lnTo>
                <a:lnTo>
                  <a:pt x="880028" y="0"/>
                </a:lnTo>
                <a:lnTo>
                  <a:pt x="913446" y="22329"/>
                </a:lnTo>
                <a:lnTo>
                  <a:pt x="916199" y="36171"/>
                </a:lnTo>
                <a:lnTo>
                  <a:pt x="916199" y="388028"/>
                </a:lnTo>
                <a:lnTo>
                  <a:pt x="913357" y="402108"/>
                </a:lnTo>
                <a:lnTo>
                  <a:pt x="905605" y="413605"/>
                </a:lnTo>
                <a:lnTo>
                  <a:pt x="894108" y="421357"/>
                </a:lnTo>
                <a:lnTo>
                  <a:pt x="880028" y="4241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7282" y="3520889"/>
            <a:ext cx="3829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Server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3749" y="2845449"/>
            <a:ext cx="1325245" cy="1121410"/>
          </a:xfrm>
          <a:custGeom>
            <a:avLst/>
            <a:gdLst/>
            <a:ahLst/>
            <a:cxnLst/>
            <a:rect l="l" t="t" r="r" b="b"/>
            <a:pathLst>
              <a:path w="1325245" h="1121410">
                <a:moveTo>
                  <a:pt x="1229529" y="1120799"/>
                </a:moveTo>
                <a:lnTo>
                  <a:pt x="95570" y="1120799"/>
                </a:lnTo>
                <a:lnTo>
                  <a:pt x="58370" y="1113289"/>
                </a:lnTo>
                <a:lnTo>
                  <a:pt x="27992" y="1092808"/>
                </a:lnTo>
                <a:lnTo>
                  <a:pt x="7510" y="1062429"/>
                </a:lnTo>
                <a:lnTo>
                  <a:pt x="0" y="1025229"/>
                </a:lnTo>
                <a:lnTo>
                  <a:pt x="0" y="95570"/>
                </a:lnTo>
                <a:lnTo>
                  <a:pt x="7510" y="58370"/>
                </a:lnTo>
                <a:lnTo>
                  <a:pt x="27992" y="27991"/>
                </a:lnTo>
                <a:lnTo>
                  <a:pt x="58370" y="7510"/>
                </a:lnTo>
                <a:lnTo>
                  <a:pt x="95570" y="0"/>
                </a:lnTo>
                <a:lnTo>
                  <a:pt x="1229529" y="0"/>
                </a:lnTo>
                <a:lnTo>
                  <a:pt x="1282552" y="16056"/>
                </a:lnTo>
                <a:lnTo>
                  <a:pt x="1317825" y="58997"/>
                </a:lnTo>
                <a:lnTo>
                  <a:pt x="1325099" y="95570"/>
                </a:lnTo>
                <a:lnTo>
                  <a:pt x="1325099" y="1025229"/>
                </a:lnTo>
                <a:lnTo>
                  <a:pt x="1317589" y="1062429"/>
                </a:lnTo>
                <a:lnTo>
                  <a:pt x="1297108" y="1092808"/>
                </a:lnTo>
                <a:lnTo>
                  <a:pt x="1266729" y="1113289"/>
                </a:lnTo>
                <a:lnTo>
                  <a:pt x="1229529" y="1120799"/>
                </a:lnTo>
                <a:close/>
              </a:path>
            </a:pathLst>
          </a:custGeom>
          <a:solidFill>
            <a:srgbClr val="EBA4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4206" y="3682353"/>
            <a:ext cx="1061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FFFFFF"/>
                </a:solidFill>
                <a:latin typeface="Lucida Sans"/>
                <a:cs typeface="Lucida Sans"/>
              </a:rPr>
              <a:t>Computation</a:t>
            </a:r>
            <a:r>
              <a:rPr sz="10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Task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6937" y="2917899"/>
            <a:ext cx="916305" cy="215900"/>
          </a:xfrm>
          <a:custGeom>
            <a:avLst/>
            <a:gdLst/>
            <a:ahLst/>
            <a:cxnLst/>
            <a:rect l="l" t="t" r="r" b="b"/>
            <a:pathLst>
              <a:path w="916304" h="215900">
                <a:moveTo>
                  <a:pt x="897832" y="215399"/>
                </a:moveTo>
                <a:lnTo>
                  <a:pt x="18367" y="215399"/>
                </a:lnTo>
                <a:lnTo>
                  <a:pt x="11217" y="213956"/>
                </a:lnTo>
                <a:lnTo>
                  <a:pt x="5379" y="210020"/>
                </a:lnTo>
                <a:lnTo>
                  <a:pt x="1443" y="204182"/>
                </a:lnTo>
                <a:lnTo>
                  <a:pt x="0" y="197032"/>
                </a:lnTo>
                <a:lnTo>
                  <a:pt x="0" y="18367"/>
                </a:lnTo>
                <a:lnTo>
                  <a:pt x="1443" y="11217"/>
                </a:lnTo>
                <a:lnTo>
                  <a:pt x="5379" y="5379"/>
                </a:lnTo>
                <a:lnTo>
                  <a:pt x="11217" y="1443"/>
                </a:lnTo>
                <a:lnTo>
                  <a:pt x="18367" y="0"/>
                </a:lnTo>
                <a:lnTo>
                  <a:pt x="902704" y="0"/>
                </a:lnTo>
                <a:lnTo>
                  <a:pt x="907375" y="1935"/>
                </a:lnTo>
                <a:lnTo>
                  <a:pt x="914264" y="8824"/>
                </a:lnTo>
                <a:lnTo>
                  <a:pt x="916199" y="13495"/>
                </a:lnTo>
                <a:lnTo>
                  <a:pt x="916199" y="197032"/>
                </a:lnTo>
                <a:lnTo>
                  <a:pt x="914756" y="204182"/>
                </a:lnTo>
                <a:lnTo>
                  <a:pt x="910820" y="210020"/>
                </a:lnTo>
                <a:lnTo>
                  <a:pt x="904982" y="213956"/>
                </a:lnTo>
                <a:lnTo>
                  <a:pt x="897832" y="2153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3720" y="2931620"/>
            <a:ext cx="3829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Server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1525" y="3212350"/>
            <a:ext cx="554355" cy="387350"/>
          </a:xfrm>
          <a:custGeom>
            <a:avLst/>
            <a:gdLst/>
            <a:ahLst/>
            <a:cxnLst/>
            <a:rect l="l" t="t" r="r" b="b"/>
            <a:pathLst>
              <a:path w="554354" h="387350">
                <a:moveTo>
                  <a:pt x="520800" y="386999"/>
                </a:moveTo>
                <a:lnTo>
                  <a:pt x="32999" y="386999"/>
                </a:lnTo>
                <a:lnTo>
                  <a:pt x="20154" y="384406"/>
                </a:lnTo>
                <a:lnTo>
                  <a:pt x="9665" y="377334"/>
                </a:lnTo>
                <a:lnTo>
                  <a:pt x="2593" y="366845"/>
                </a:lnTo>
                <a:lnTo>
                  <a:pt x="0" y="354000"/>
                </a:lnTo>
                <a:lnTo>
                  <a:pt x="0" y="32999"/>
                </a:lnTo>
                <a:lnTo>
                  <a:pt x="2593" y="20154"/>
                </a:lnTo>
                <a:lnTo>
                  <a:pt x="9665" y="9665"/>
                </a:lnTo>
                <a:lnTo>
                  <a:pt x="20154" y="2593"/>
                </a:lnTo>
                <a:lnTo>
                  <a:pt x="32999" y="0"/>
                </a:lnTo>
                <a:lnTo>
                  <a:pt x="529552" y="0"/>
                </a:lnTo>
                <a:lnTo>
                  <a:pt x="537945" y="3476"/>
                </a:lnTo>
                <a:lnTo>
                  <a:pt x="550323" y="15853"/>
                </a:lnTo>
                <a:lnTo>
                  <a:pt x="553799" y="24247"/>
                </a:lnTo>
                <a:lnTo>
                  <a:pt x="553799" y="354000"/>
                </a:lnTo>
                <a:lnTo>
                  <a:pt x="551206" y="366845"/>
                </a:lnTo>
                <a:lnTo>
                  <a:pt x="544134" y="377334"/>
                </a:lnTo>
                <a:lnTo>
                  <a:pt x="533645" y="384406"/>
                </a:lnTo>
                <a:lnTo>
                  <a:pt x="520800" y="3869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86728" y="3311869"/>
            <a:ext cx="2838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solidFill>
                  <a:srgbClr val="FFFFFF"/>
                </a:solidFill>
                <a:latin typeface="Lucida Sans"/>
                <a:cs typeface="Lucida Sans"/>
              </a:rPr>
              <a:t>Stub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1796" y="3405749"/>
            <a:ext cx="1550035" cy="700405"/>
          </a:xfrm>
          <a:custGeom>
            <a:avLst/>
            <a:gdLst/>
            <a:ahLst/>
            <a:cxnLst/>
            <a:rect l="l" t="t" r="r" b="b"/>
            <a:pathLst>
              <a:path w="1550035" h="700404">
                <a:moveTo>
                  <a:pt x="0" y="521826"/>
                </a:moveTo>
                <a:lnTo>
                  <a:pt x="25431" y="550323"/>
                </a:lnTo>
                <a:lnTo>
                  <a:pt x="79881" y="592379"/>
                </a:lnTo>
                <a:lnTo>
                  <a:pt x="112792" y="611892"/>
                </a:lnTo>
                <a:lnTo>
                  <a:pt x="148791" y="630076"/>
                </a:lnTo>
                <a:lnTo>
                  <a:pt x="193034" y="648922"/>
                </a:lnTo>
                <a:lnTo>
                  <a:pt x="239833" y="665360"/>
                </a:lnTo>
                <a:lnTo>
                  <a:pt x="288397" y="679033"/>
                </a:lnTo>
                <a:lnTo>
                  <a:pt x="337940" y="689584"/>
                </a:lnTo>
                <a:lnTo>
                  <a:pt x="387673" y="696654"/>
                </a:lnTo>
                <a:lnTo>
                  <a:pt x="436809" y="699886"/>
                </a:lnTo>
                <a:lnTo>
                  <a:pt x="484559" y="698922"/>
                </a:lnTo>
                <a:lnTo>
                  <a:pt x="533722" y="692920"/>
                </a:lnTo>
                <a:lnTo>
                  <a:pt x="580543" y="682023"/>
                </a:lnTo>
                <a:lnTo>
                  <a:pt x="625202" y="666617"/>
                </a:lnTo>
                <a:lnTo>
                  <a:pt x="667878" y="647087"/>
                </a:lnTo>
                <a:lnTo>
                  <a:pt x="708750" y="623820"/>
                </a:lnTo>
                <a:lnTo>
                  <a:pt x="747998" y="597202"/>
                </a:lnTo>
                <a:lnTo>
                  <a:pt x="785801" y="567619"/>
                </a:lnTo>
                <a:lnTo>
                  <a:pt x="822338" y="535456"/>
                </a:lnTo>
                <a:lnTo>
                  <a:pt x="857789" y="501100"/>
                </a:lnTo>
                <a:lnTo>
                  <a:pt x="892332" y="464936"/>
                </a:lnTo>
                <a:lnTo>
                  <a:pt x="926148" y="427351"/>
                </a:lnTo>
                <a:lnTo>
                  <a:pt x="959416" y="388731"/>
                </a:lnTo>
                <a:lnTo>
                  <a:pt x="992314" y="349461"/>
                </a:lnTo>
                <a:lnTo>
                  <a:pt x="1022719" y="312768"/>
                </a:lnTo>
                <a:lnTo>
                  <a:pt x="1053282" y="276254"/>
                </a:lnTo>
                <a:lnTo>
                  <a:pt x="1084326" y="240326"/>
                </a:lnTo>
                <a:lnTo>
                  <a:pt x="1116173" y="205390"/>
                </a:lnTo>
                <a:lnTo>
                  <a:pt x="1149146" y="171852"/>
                </a:lnTo>
                <a:lnTo>
                  <a:pt x="1183566" y="140120"/>
                </a:lnTo>
                <a:lnTo>
                  <a:pt x="1219755" y="110598"/>
                </a:lnTo>
                <a:lnTo>
                  <a:pt x="1258037" y="83694"/>
                </a:lnTo>
                <a:lnTo>
                  <a:pt x="1298733" y="59814"/>
                </a:lnTo>
                <a:lnTo>
                  <a:pt x="1342165" y="39365"/>
                </a:lnTo>
                <a:lnTo>
                  <a:pt x="1388656" y="22752"/>
                </a:lnTo>
                <a:lnTo>
                  <a:pt x="1438528" y="10383"/>
                </a:lnTo>
                <a:lnTo>
                  <a:pt x="1492103" y="2663"/>
                </a:lnTo>
                <a:lnTo>
                  <a:pt x="1549703" y="0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494" y="3892581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888" y="62631"/>
                </a:moveTo>
                <a:lnTo>
                  <a:pt x="0" y="0"/>
                </a:lnTo>
                <a:lnTo>
                  <a:pt x="30219" y="34994"/>
                </a:lnTo>
                <a:lnTo>
                  <a:pt x="13301" y="34994"/>
                </a:lnTo>
                <a:lnTo>
                  <a:pt x="888" y="62631"/>
                </a:lnTo>
                <a:close/>
              </a:path>
              <a:path w="41275" h="62864">
                <a:moveTo>
                  <a:pt x="40938" y="47407"/>
                </a:moveTo>
                <a:lnTo>
                  <a:pt x="13301" y="34994"/>
                </a:lnTo>
                <a:lnTo>
                  <a:pt x="30219" y="34994"/>
                </a:lnTo>
                <a:lnTo>
                  <a:pt x="40938" y="47407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8494" y="3892582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13301" y="34994"/>
                </a:moveTo>
                <a:lnTo>
                  <a:pt x="40938" y="47407"/>
                </a:lnTo>
                <a:lnTo>
                  <a:pt x="0" y="0"/>
                </a:lnTo>
                <a:lnTo>
                  <a:pt x="888" y="62631"/>
                </a:lnTo>
                <a:lnTo>
                  <a:pt x="13301" y="34994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6699" y="2973777"/>
            <a:ext cx="1372235" cy="680720"/>
          </a:xfrm>
          <a:custGeom>
            <a:avLst/>
            <a:gdLst/>
            <a:ahLst/>
            <a:cxnLst/>
            <a:rect l="l" t="t" r="r" b="b"/>
            <a:pathLst>
              <a:path w="1372235" h="680720">
                <a:moveTo>
                  <a:pt x="0" y="680671"/>
                </a:moveTo>
                <a:lnTo>
                  <a:pt x="57774" y="678082"/>
                </a:lnTo>
                <a:lnTo>
                  <a:pt x="111814" y="670577"/>
                </a:lnTo>
                <a:lnTo>
                  <a:pt x="162363" y="658550"/>
                </a:lnTo>
                <a:lnTo>
                  <a:pt x="209662" y="642396"/>
                </a:lnTo>
                <a:lnTo>
                  <a:pt x="253955" y="622509"/>
                </a:lnTo>
                <a:lnTo>
                  <a:pt x="295486" y="599282"/>
                </a:lnTo>
                <a:lnTo>
                  <a:pt x="334496" y="573111"/>
                </a:lnTo>
                <a:lnTo>
                  <a:pt x="371229" y="544388"/>
                </a:lnTo>
                <a:lnTo>
                  <a:pt x="405929" y="513509"/>
                </a:lnTo>
                <a:lnTo>
                  <a:pt x="438837" y="480868"/>
                </a:lnTo>
                <a:lnTo>
                  <a:pt x="470197" y="446858"/>
                </a:lnTo>
                <a:lnTo>
                  <a:pt x="500251" y="411874"/>
                </a:lnTo>
                <a:lnTo>
                  <a:pt x="529244" y="376310"/>
                </a:lnTo>
                <a:lnTo>
                  <a:pt x="557417" y="340560"/>
                </a:lnTo>
                <a:lnTo>
                  <a:pt x="592452" y="295383"/>
                </a:lnTo>
                <a:lnTo>
                  <a:pt x="626931" y="251172"/>
                </a:lnTo>
                <a:lnTo>
                  <a:pt x="661231" y="208555"/>
                </a:lnTo>
                <a:lnTo>
                  <a:pt x="695732" y="168161"/>
                </a:lnTo>
                <a:lnTo>
                  <a:pt x="730810" y="130619"/>
                </a:lnTo>
                <a:lnTo>
                  <a:pt x="766843" y="96557"/>
                </a:lnTo>
                <a:lnTo>
                  <a:pt x="804209" y="66604"/>
                </a:lnTo>
                <a:lnTo>
                  <a:pt x="843286" y="41388"/>
                </a:lnTo>
                <a:lnTo>
                  <a:pt x="884451" y="21538"/>
                </a:lnTo>
                <a:lnTo>
                  <a:pt x="928083" y="7682"/>
                </a:lnTo>
                <a:lnTo>
                  <a:pt x="974558" y="448"/>
                </a:lnTo>
                <a:lnTo>
                  <a:pt x="1019756" y="0"/>
                </a:lnTo>
                <a:lnTo>
                  <a:pt x="1066598" y="5089"/>
                </a:lnTo>
                <a:lnTo>
                  <a:pt x="1114023" y="15161"/>
                </a:lnTo>
                <a:lnTo>
                  <a:pt x="1160966" y="29661"/>
                </a:lnTo>
                <a:lnTo>
                  <a:pt x="1206366" y="48035"/>
                </a:lnTo>
                <a:lnTo>
                  <a:pt x="1249161" y="69726"/>
                </a:lnTo>
                <a:lnTo>
                  <a:pt x="1306142" y="107270"/>
                </a:lnTo>
                <a:lnTo>
                  <a:pt x="1351283" y="149158"/>
                </a:lnTo>
                <a:lnTo>
                  <a:pt x="1370126" y="173926"/>
                </a:lnTo>
                <a:lnTo>
                  <a:pt x="1371654" y="176339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1388" y="3123151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39779" y="26966"/>
                </a:moveTo>
                <a:lnTo>
                  <a:pt x="26966" y="26966"/>
                </a:lnTo>
                <a:lnTo>
                  <a:pt x="40776" y="0"/>
                </a:lnTo>
                <a:lnTo>
                  <a:pt x="39779" y="26966"/>
                </a:lnTo>
                <a:close/>
              </a:path>
              <a:path w="41275" h="62864">
                <a:moveTo>
                  <a:pt x="38460" y="62594"/>
                </a:moveTo>
                <a:lnTo>
                  <a:pt x="0" y="13155"/>
                </a:lnTo>
                <a:lnTo>
                  <a:pt x="26966" y="26966"/>
                </a:lnTo>
                <a:lnTo>
                  <a:pt x="39779" y="26966"/>
                </a:lnTo>
                <a:lnTo>
                  <a:pt x="38460" y="62594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1388" y="3123151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26966" y="26966"/>
                </a:moveTo>
                <a:lnTo>
                  <a:pt x="0" y="13155"/>
                </a:lnTo>
                <a:lnTo>
                  <a:pt x="38460" y="62594"/>
                </a:lnTo>
                <a:lnTo>
                  <a:pt x="40776" y="0"/>
                </a:lnTo>
                <a:lnTo>
                  <a:pt x="26966" y="26966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6924" y="3195374"/>
            <a:ext cx="1225550" cy="1121410"/>
          </a:xfrm>
          <a:custGeom>
            <a:avLst/>
            <a:gdLst/>
            <a:ahLst/>
            <a:cxnLst/>
            <a:rect l="l" t="t" r="r" b="b"/>
            <a:pathLst>
              <a:path w="1225550" h="1121410">
                <a:moveTo>
                  <a:pt x="1129629" y="1120799"/>
                </a:moveTo>
                <a:lnTo>
                  <a:pt x="95570" y="1120799"/>
                </a:lnTo>
                <a:lnTo>
                  <a:pt x="58370" y="1113289"/>
                </a:lnTo>
                <a:lnTo>
                  <a:pt x="27991" y="1092808"/>
                </a:lnTo>
                <a:lnTo>
                  <a:pt x="7510" y="1062429"/>
                </a:lnTo>
                <a:lnTo>
                  <a:pt x="0" y="1025229"/>
                </a:lnTo>
                <a:lnTo>
                  <a:pt x="0" y="95570"/>
                </a:lnTo>
                <a:lnTo>
                  <a:pt x="7510" y="58370"/>
                </a:lnTo>
                <a:lnTo>
                  <a:pt x="27991" y="27991"/>
                </a:lnTo>
                <a:lnTo>
                  <a:pt x="58370" y="7510"/>
                </a:lnTo>
                <a:lnTo>
                  <a:pt x="95570" y="0"/>
                </a:lnTo>
                <a:lnTo>
                  <a:pt x="1129629" y="0"/>
                </a:lnTo>
                <a:lnTo>
                  <a:pt x="1182652" y="16056"/>
                </a:lnTo>
                <a:lnTo>
                  <a:pt x="1217925" y="58997"/>
                </a:lnTo>
                <a:lnTo>
                  <a:pt x="1225199" y="95570"/>
                </a:lnTo>
                <a:lnTo>
                  <a:pt x="1225199" y="1025229"/>
                </a:lnTo>
                <a:lnTo>
                  <a:pt x="1217689" y="1062429"/>
                </a:lnTo>
                <a:lnTo>
                  <a:pt x="1197208" y="1092808"/>
                </a:lnTo>
                <a:lnTo>
                  <a:pt x="1166829" y="1113289"/>
                </a:lnTo>
                <a:lnTo>
                  <a:pt x="1129629" y="1120799"/>
                </a:lnTo>
                <a:close/>
              </a:path>
            </a:pathLst>
          </a:custGeom>
          <a:solidFill>
            <a:srgbClr val="EBA4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5386" y="4032278"/>
            <a:ext cx="44830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UI</a:t>
            </a:r>
            <a:r>
              <a:rPr sz="10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Task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9975" y="3569124"/>
            <a:ext cx="554355" cy="387350"/>
          </a:xfrm>
          <a:custGeom>
            <a:avLst/>
            <a:gdLst/>
            <a:ahLst/>
            <a:cxnLst/>
            <a:rect l="l" t="t" r="r" b="b"/>
            <a:pathLst>
              <a:path w="554354" h="387350">
                <a:moveTo>
                  <a:pt x="520800" y="386999"/>
                </a:moveTo>
                <a:lnTo>
                  <a:pt x="32999" y="386999"/>
                </a:lnTo>
                <a:lnTo>
                  <a:pt x="20154" y="384406"/>
                </a:lnTo>
                <a:lnTo>
                  <a:pt x="9665" y="377334"/>
                </a:lnTo>
                <a:lnTo>
                  <a:pt x="2593" y="366845"/>
                </a:lnTo>
                <a:lnTo>
                  <a:pt x="0" y="354000"/>
                </a:lnTo>
                <a:lnTo>
                  <a:pt x="0" y="32999"/>
                </a:lnTo>
                <a:lnTo>
                  <a:pt x="2593" y="20154"/>
                </a:lnTo>
                <a:lnTo>
                  <a:pt x="9665" y="9665"/>
                </a:lnTo>
                <a:lnTo>
                  <a:pt x="20154" y="2593"/>
                </a:lnTo>
                <a:lnTo>
                  <a:pt x="32999" y="0"/>
                </a:lnTo>
                <a:lnTo>
                  <a:pt x="529552" y="0"/>
                </a:lnTo>
                <a:lnTo>
                  <a:pt x="537945" y="3476"/>
                </a:lnTo>
                <a:lnTo>
                  <a:pt x="550323" y="15853"/>
                </a:lnTo>
                <a:lnTo>
                  <a:pt x="553799" y="24247"/>
                </a:lnTo>
                <a:lnTo>
                  <a:pt x="553799" y="354000"/>
                </a:lnTo>
                <a:lnTo>
                  <a:pt x="551206" y="366845"/>
                </a:lnTo>
                <a:lnTo>
                  <a:pt x="544134" y="377334"/>
                </a:lnTo>
                <a:lnTo>
                  <a:pt x="533645" y="384406"/>
                </a:lnTo>
                <a:lnTo>
                  <a:pt x="520800" y="3869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35179" y="3668645"/>
            <a:ext cx="2838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solidFill>
                  <a:srgbClr val="FFFFFF"/>
                </a:solidFill>
                <a:latin typeface="Lucida Sans"/>
                <a:cs typeface="Lucida Sans"/>
              </a:rPr>
              <a:t>Stub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3137" y="3025600"/>
            <a:ext cx="1014730" cy="479425"/>
          </a:xfrm>
          <a:custGeom>
            <a:avLst/>
            <a:gdLst/>
            <a:ahLst/>
            <a:cxnLst/>
            <a:rect l="l" t="t" r="r" b="b"/>
            <a:pathLst>
              <a:path w="1014729" h="479425">
                <a:moveTo>
                  <a:pt x="0" y="0"/>
                </a:moveTo>
                <a:lnTo>
                  <a:pt x="51161" y="895"/>
                </a:lnTo>
                <a:lnTo>
                  <a:pt x="102208" y="3543"/>
                </a:lnTo>
                <a:lnTo>
                  <a:pt x="153028" y="7882"/>
                </a:lnTo>
                <a:lnTo>
                  <a:pt x="203506" y="13851"/>
                </a:lnTo>
                <a:lnTo>
                  <a:pt x="253530" y="21391"/>
                </a:lnTo>
                <a:lnTo>
                  <a:pt x="302985" y="30441"/>
                </a:lnTo>
                <a:lnTo>
                  <a:pt x="351758" y="40941"/>
                </a:lnTo>
                <a:lnTo>
                  <a:pt x="399734" y="52829"/>
                </a:lnTo>
                <a:lnTo>
                  <a:pt x="446801" y="66047"/>
                </a:lnTo>
                <a:lnTo>
                  <a:pt x="492844" y="80533"/>
                </a:lnTo>
                <a:lnTo>
                  <a:pt x="537750" y="96227"/>
                </a:lnTo>
                <a:lnTo>
                  <a:pt x="581404" y="113068"/>
                </a:lnTo>
                <a:lnTo>
                  <a:pt x="623694" y="130997"/>
                </a:lnTo>
                <a:lnTo>
                  <a:pt x="664505" y="149953"/>
                </a:lnTo>
                <a:lnTo>
                  <a:pt x="703724" y="169874"/>
                </a:lnTo>
                <a:lnTo>
                  <a:pt x="750336" y="196044"/>
                </a:lnTo>
                <a:lnTo>
                  <a:pt x="794060" y="223511"/>
                </a:lnTo>
                <a:lnTo>
                  <a:pt x="834673" y="252158"/>
                </a:lnTo>
                <a:lnTo>
                  <a:pt x="871955" y="281866"/>
                </a:lnTo>
                <a:lnTo>
                  <a:pt x="905683" y="312518"/>
                </a:lnTo>
                <a:lnTo>
                  <a:pt x="935634" y="343996"/>
                </a:lnTo>
                <a:lnTo>
                  <a:pt x="972994" y="392504"/>
                </a:lnTo>
                <a:lnTo>
                  <a:pt x="1000608" y="442205"/>
                </a:lnTo>
                <a:lnTo>
                  <a:pt x="1012585" y="473699"/>
                </a:lnTo>
                <a:lnTo>
                  <a:pt x="1012914" y="474752"/>
                </a:lnTo>
                <a:lnTo>
                  <a:pt x="1013235" y="475806"/>
                </a:lnTo>
                <a:lnTo>
                  <a:pt x="1013550" y="476861"/>
                </a:lnTo>
                <a:lnTo>
                  <a:pt x="1014172" y="478997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3018" y="3480305"/>
            <a:ext cx="42545" cy="61594"/>
          </a:xfrm>
          <a:custGeom>
            <a:avLst/>
            <a:gdLst/>
            <a:ahLst/>
            <a:cxnLst/>
            <a:rect l="l" t="t" r="r" b="b"/>
            <a:pathLst>
              <a:path w="42545" h="61595">
                <a:moveTo>
                  <a:pt x="37368" y="24292"/>
                </a:moveTo>
                <a:lnTo>
                  <a:pt x="24292" y="24292"/>
                </a:lnTo>
                <a:lnTo>
                  <a:pt x="42397" y="0"/>
                </a:lnTo>
                <a:lnTo>
                  <a:pt x="37368" y="24292"/>
                </a:lnTo>
                <a:close/>
              </a:path>
              <a:path w="42545" h="61595">
                <a:moveTo>
                  <a:pt x="29698" y="61336"/>
                </a:moveTo>
                <a:lnTo>
                  <a:pt x="0" y="6186"/>
                </a:lnTo>
                <a:lnTo>
                  <a:pt x="24292" y="24292"/>
                </a:lnTo>
                <a:lnTo>
                  <a:pt x="37368" y="24292"/>
                </a:lnTo>
                <a:lnTo>
                  <a:pt x="29698" y="61336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3018" y="3480305"/>
            <a:ext cx="42545" cy="61594"/>
          </a:xfrm>
          <a:custGeom>
            <a:avLst/>
            <a:gdLst/>
            <a:ahLst/>
            <a:cxnLst/>
            <a:rect l="l" t="t" r="r" b="b"/>
            <a:pathLst>
              <a:path w="42545" h="61595">
                <a:moveTo>
                  <a:pt x="24292" y="24292"/>
                </a:moveTo>
                <a:lnTo>
                  <a:pt x="0" y="6186"/>
                </a:lnTo>
                <a:lnTo>
                  <a:pt x="29698" y="61336"/>
                </a:lnTo>
                <a:lnTo>
                  <a:pt x="42397" y="0"/>
                </a:lnTo>
                <a:lnTo>
                  <a:pt x="24292" y="24292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3513" y="3197976"/>
            <a:ext cx="1196975" cy="565150"/>
          </a:xfrm>
          <a:custGeom>
            <a:avLst/>
            <a:gdLst/>
            <a:ahLst/>
            <a:cxnLst/>
            <a:rect l="l" t="t" r="r" b="b"/>
            <a:pathLst>
              <a:path w="1196975" h="565150">
                <a:moveTo>
                  <a:pt x="1196461" y="564648"/>
                </a:moveTo>
                <a:lnTo>
                  <a:pt x="1143323" y="563840"/>
                </a:lnTo>
                <a:lnTo>
                  <a:pt x="1090277" y="561446"/>
                </a:lnTo>
                <a:lnTo>
                  <a:pt x="1037416" y="557514"/>
                </a:lnTo>
                <a:lnTo>
                  <a:pt x="984830" y="552094"/>
                </a:lnTo>
                <a:lnTo>
                  <a:pt x="932612" y="545232"/>
                </a:lnTo>
                <a:lnTo>
                  <a:pt x="880854" y="536977"/>
                </a:lnTo>
                <a:lnTo>
                  <a:pt x="829647" y="527377"/>
                </a:lnTo>
                <a:lnTo>
                  <a:pt x="779084" y="516479"/>
                </a:lnTo>
                <a:lnTo>
                  <a:pt x="729257" y="504333"/>
                </a:lnTo>
                <a:lnTo>
                  <a:pt x="680258" y="490986"/>
                </a:lnTo>
                <a:lnTo>
                  <a:pt x="632178" y="476485"/>
                </a:lnTo>
                <a:lnTo>
                  <a:pt x="585110" y="460880"/>
                </a:lnTo>
                <a:lnTo>
                  <a:pt x="539145" y="444218"/>
                </a:lnTo>
                <a:lnTo>
                  <a:pt x="494376" y="426547"/>
                </a:lnTo>
                <a:lnTo>
                  <a:pt x="450894" y="407915"/>
                </a:lnTo>
                <a:lnTo>
                  <a:pt x="408792" y="388370"/>
                </a:lnTo>
                <a:lnTo>
                  <a:pt x="368161" y="367961"/>
                </a:lnTo>
                <a:lnTo>
                  <a:pt x="320934" y="342085"/>
                </a:lnTo>
                <a:lnTo>
                  <a:pt x="276176" y="315090"/>
                </a:lnTo>
                <a:lnTo>
                  <a:pt x="234053" y="287064"/>
                </a:lnTo>
                <a:lnTo>
                  <a:pt x="194729" y="258091"/>
                </a:lnTo>
                <a:lnTo>
                  <a:pt x="158369" y="228258"/>
                </a:lnTo>
                <a:lnTo>
                  <a:pt x="125137" y="197651"/>
                </a:lnTo>
                <a:lnTo>
                  <a:pt x="95198" y="166356"/>
                </a:lnTo>
                <a:lnTo>
                  <a:pt x="51224" y="110193"/>
                </a:lnTo>
                <a:lnTo>
                  <a:pt x="18722" y="52646"/>
                </a:lnTo>
                <a:lnTo>
                  <a:pt x="3817" y="13743"/>
                </a:lnTo>
                <a:lnTo>
                  <a:pt x="2404" y="8856"/>
                </a:lnTo>
                <a:lnTo>
                  <a:pt x="1697" y="6412"/>
                </a:lnTo>
                <a:lnTo>
                  <a:pt x="1024" y="3967"/>
                </a:lnTo>
                <a:lnTo>
                  <a:pt x="386" y="1521"/>
                </a:lnTo>
                <a:lnTo>
                  <a:pt x="0" y="0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5002" y="3160846"/>
            <a:ext cx="42545" cy="61594"/>
          </a:xfrm>
          <a:custGeom>
            <a:avLst/>
            <a:gdLst/>
            <a:ahLst/>
            <a:cxnLst/>
            <a:rect l="l" t="t" r="r" b="b"/>
            <a:pathLst>
              <a:path w="42545" h="61594">
                <a:moveTo>
                  <a:pt x="0" y="61114"/>
                </a:moveTo>
                <a:lnTo>
                  <a:pt x="13729" y="0"/>
                </a:lnTo>
                <a:lnTo>
                  <a:pt x="32925" y="37130"/>
                </a:lnTo>
                <a:lnTo>
                  <a:pt x="18511" y="37130"/>
                </a:lnTo>
                <a:lnTo>
                  <a:pt x="0" y="61114"/>
                </a:lnTo>
                <a:close/>
              </a:path>
              <a:path w="42545" h="61594">
                <a:moveTo>
                  <a:pt x="42495" y="55641"/>
                </a:moveTo>
                <a:lnTo>
                  <a:pt x="18511" y="37130"/>
                </a:lnTo>
                <a:lnTo>
                  <a:pt x="32925" y="37130"/>
                </a:lnTo>
                <a:lnTo>
                  <a:pt x="42495" y="55641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5002" y="3160846"/>
            <a:ext cx="42545" cy="61594"/>
          </a:xfrm>
          <a:custGeom>
            <a:avLst/>
            <a:gdLst/>
            <a:ahLst/>
            <a:cxnLst/>
            <a:rect l="l" t="t" r="r" b="b"/>
            <a:pathLst>
              <a:path w="42545" h="61594">
                <a:moveTo>
                  <a:pt x="18511" y="37130"/>
                </a:moveTo>
                <a:lnTo>
                  <a:pt x="42495" y="55641"/>
                </a:lnTo>
                <a:lnTo>
                  <a:pt x="13729" y="0"/>
                </a:lnTo>
                <a:lnTo>
                  <a:pt x="0" y="61114"/>
                </a:lnTo>
                <a:lnTo>
                  <a:pt x="18511" y="37130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5348" y="3407624"/>
            <a:ext cx="713105" cy="696595"/>
          </a:xfrm>
          <a:custGeom>
            <a:avLst/>
            <a:gdLst/>
            <a:ahLst/>
            <a:cxnLst/>
            <a:rect l="l" t="t" r="r" b="b"/>
            <a:pathLst>
              <a:path w="713104" h="696595">
                <a:moveTo>
                  <a:pt x="356399" y="696299"/>
                </a:moveTo>
                <a:lnTo>
                  <a:pt x="308038" y="693121"/>
                </a:lnTo>
                <a:lnTo>
                  <a:pt x="261654" y="683863"/>
                </a:lnTo>
                <a:lnTo>
                  <a:pt x="217672" y="668940"/>
                </a:lnTo>
                <a:lnTo>
                  <a:pt x="176517" y="648767"/>
                </a:lnTo>
                <a:lnTo>
                  <a:pt x="138614" y="623758"/>
                </a:lnTo>
                <a:lnTo>
                  <a:pt x="104387" y="594329"/>
                </a:lnTo>
                <a:lnTo>
                  <a:pt x="74260" y="560894"/>
                </a:lnTo>
                <a:lnTo>
                  <a:pt x="48658" y="523868"/>
                </a:lnTo>
                <a:lnTo>
                  <a:pt x="28007" y="483665"/>
                </a:lnTo>
                <a:lnTo>
                  <a:pt x="12730" y="440702"/>
                </a:lnTo>
                <a:lnTo>
                  <a:pt x="3253" y="395391"/>
                </a:lnTo>
                <a:lnTo>
                  <a:pt x="0" y="348149"/>
                </a:lnTo>
                <a:lnTo>
                  <a:pt x="3253" y="300908"/>
                </a:lnTo>
                <a:lnTo>
                  <a:pt x="12730" y="255597"/>
                </a:lnTo>
                <a:lnTo>
                  <a:pt x="28007" y="212634"/>
                </a:lnTo>
                <a:lnTo>
                  <a:pt x="48658" y="172431"/>
                </a:lnTo>
                <a:lnTo>
                  <a:pt x="74260" y="135405"/>
                </a:lnTo>
                <a:lnTo>
                  <a:pt x="104387" y="101970"/>
                </a:lnTo>
                <a:lnTo>
                  <a:pt x="138614" y="72541"/>
                </a:lnTo>
                <a:lnTo>
                  <a:pt x="176517" y="47532"/>
                </a:lnTo>
                <a:lnTo>
                  <a:pt x="217672" y="27359"/>
                </a:lnTo>
                <a:lnTo>
                  <a:pt x="261654" y="12436"/>
                </a:lnTo>
                <a:lnTo>
                  <a:pt x="308038" y="3178"/>
                </a:lnTo>
                <a:lnTo>
                  <a:pt x="356399" y="0"/>
                </a:lnTo>
                <a:lnTo>
                  <a:pt x="404761" y="3178"/>
                </a:lnTo>
                <a:lnTo>
                  <a:pt x="451145" y="12436"/>
                </a:lnTo>
                <a:lnTo>
                  <a:pt x="495126" y="27359"/>
                </a:lnTo>
                <a:lnTo>
                  <a:pt x="536281" y="47532"/>
                </a:lnTo>
                <a:lnTo>
                  <a:pt x="574185" y="72541"/>
                </a:lnTo>
                <a:lnTo>
                  <a:pt x="608412" y="101970"/>
                </a:lnTo>
                <a:lnTo>
                  <a:pt x="638539" y="135405"/>
                </a:lnTo>
                <a:lnTo>
                  <a:pt x="664140" y="172431"/>
                </a:lnTo>
                <a:lnTo>
                  <a:pt x="684792" y="212634"/>
                </a:lnTo>
                <a:lnTo>
                  <a:pt x="700069" y="255597"/>
                </a:lnTo>
                <a:lnTo>
                  <a:pt x="709546" y="300908"/>
                </a:lnTo>
                <a:lnTo>
                  <a:pt x="712799" y="348149"/>
                </a:lnTo>
                <a:lnTo>
                  <a:pt x="709546" y="395391"/>
                </a:lnTo>
                <a:lnTo>
                  <a:pt x="700069" y="440702"/>
                </a:lnTo>
                <a:lnTo>
                  <a:pt x="684792" y="483665"/>
                </a:lnTo>
                <a:lnTo>
                  <a:pt x="664140" y="523868"/>
                </a:lnTo>
                <a:lnTo>
                  <a:pt x="638539" y="560894"/>
                </a:lnTo>
                <a:lnTo>
                  <a:pt x="608412" y="594329"/>
                </a:lnTo>
                <a:lnTo>
                  <a:pt x="574185" y="623758"/>
                </a:lnTo>
                <a:lnTo>
                  <a:pt x="536281" y="648767"/>
                </a:lnTo>
                <a:lnTo>
                  <a:pt x="495126" y="668940"/>
                </a:lnTo>
                <a:lnTo>
                  <a:pt x="451145" y="683863"/>
                </a:lnTo>
                <a:lnTo>
                  <a:pt x="404761" y="693121"/>
                </a:lnTo>
                <a:lnTo>
                  <a:pt x="356399" y="696299"/>
                </a:lnTo>
                <a:close/>
              </a:path>
            </a:pathLst>
          </a:custGeom>
          <a:solidFill>
            <a:srgbClr val="4285F4">
              <a:alpha val="8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0443" y="3615385"/>
            <a:ext cx="302895" cy="73025"/>
          </a:xfrm>
          <a:custGeom>
            <a:avLst/>
            <a:gdLst/>
            <a:ahLst/>
            <a:cxnLst/>
            <a:rect l="l" t="t" r="r" b="b"/>
            <a:pathLst>
              <a:path w="302895" h="73025">
                <a:moveTo>
                  <a:pt x="37124" y="72531"/>
                </a:moveTo>
                <a:lnTo>
                  <a:pt x="22674" y="69681"/>
                </a:lnTo>
                <a:lnTo>
                  <a:pt x="10873" y="61909"/>
                </a:lnTo>
                <a:lnTo>
                  <a:pt x="2917" y="50381"/>
                </a:lnTo>
                <a:lnTo>
                  <a:pt x="0" y="36265"/>
                </a:lnTo>
                <a:lnTo>
                  <a:pt x="2917" y="22149"/>
                </a:lnTo>
                <a:lnTo>
                  <a:pt x="10873" y="10621"/>
                </a:lnTo>
                <a:lnTo>
                  <a:pt x="22674" y="2849"/>
                </a:lnTo>
                <a:lnTo>
                  <a:pt x="37124" y="0"/>
                </a:lnTo>
                <a:lnTo>
                  <a:pt x="51575" y="2849"/>
                </a:lnTo>
                <a:lnTo>
                  <a:pt x="63376" y="10621"/>
                </a:lnTo>
                <a:lnTo>
                  <a:pt x="71332" y="22149"/>
                </a:lnTo>
                <a:lnTo>
                  <a:pt x="74249" y="36265"/>
                </a:lnTo>
                <a:lnTo>
                  <a:pt x="71332" y="50381"/>
                </a:lnTo>
                <a:lnTo>
                  <a:pt x="63376" y="61909"/>
                </a:lnTo>
                <a:lnTo>
                  <a:pt x="51575" y="69681"/>
                </a:lnTo>
                <a:lnTo>
                  <a:pt x="37124" y="72531"/>
                </a:lnTo>
                <a:close/>
              </a:path>
              <a:path w="302895" h="73025">
                <a:moveTo>
                  <a:pt x="265484" y="72531"/>
                </a:moveTo>
                <a:lnTo>
                  <a:pt x="251033" y="69681"/>
                </a:lnTo>
                <a:lnTo>
                  <a:pt x="239233" y="61909"/>
                </a:lnTo>
                <a:lnTo>
                  <a:pt x="231276" y="50381"/>
                </a:lnTo>
                <a:lnTo>
                  <a:pt x="228359" y="36265"/>
                </a:lnTo>
                <a:lnTo>
                  <a:pt x="231276" y="22149"/>
                </a:lnTo>
                <a:lnTo>
                  <a:pt x="239233" y="10621"/>
                </a:lnTo>
                <a:lnTo>
                  <a:pt x="251033" y="2849"/>
                </a:lnTo>
                <a:lnTo>
                  <a:pt x="265484" y="0"/>
                </a:lnTo>
                <a:lnTo>
                  <a:pt x="279935" y="2849"/>
                </a:lnTo>
                <a:lnTo>
                  <a:pt x="291735" y="10621"/>
                </a:lnTo>
                <a:lnTo>
                  <a:pt x="299691" y="22149"/>
                </a:lnTo>
                <a:lnTo>
                  <a:pt x="302609" y="36265"/>
                </a:lnTo>
                <a:lnTo>
                  <a:pt x="299691" y="50381"/>
                </a:lnTo>
                <a:lnTo>
                  <a:pt x="291735" y="61909"/>
                </a:lnTo>
                <a:lnTo>
                  <a:pt x="279935" y="69681"/>
                </a:lnTo>
                <a:lnTo>
                  <a:pt x="265484" y="72531"/>
                </a:lnTo>
                <a:close/>
              </a:path>
            </a:pathLst>
          </a:custGeom>
          <a:solidFill>
            <a:srgbClr val="346AC3">
              <a:alpha val="8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5680" y="3610623"/>
            <a:ext cx="83774" cy="8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4040" y="3610623"/>
            <a:ext cx="83774" cy="8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8577" y="3907604"/>
            <a:ext cx="386080" cy="64135"/>
          </a:xfrm>
          <a:custGeom>
            <a:avLst/>
            <a:gdLst/>
            <a:ahLst/>
            <a:cxnLst/>
            <a:rect l="l" t="t" r="r" b="b"/>
            <a:pathLst>
              <a:path w="386079" h="64135">
                <a:moveTo>
                  <a:pt x="0" y="0"/>
                </a:moveTo>
                <a:lnTo>
                  <a:pt x="42921" y="25599"/>
                </a:lnTo>
                <a:lnTo>
                  <a:pt x="85831" y="44798"/>
                </a:lnTo>
                <a:lnTo>
                  <a:pt x="128730" y="57597"/>
                </a:lnTo>
                <a:lnTo>
                  <a:pt x="171618" y="63997"/>
                </a:lnTo>
                <a:lnTo>
                  <a:pt x="214494" y="63997"/>
                </a:lnTo>
                <a:lnTo>
                  <a:pt x="257360" y="57597"/>
                </a:lnTo>
                <a:lnTo>
                  <a:pt x="300215" y="44798"/>
                </a:lnTo>
                <a:lnTo>
                  <a:pt x="343058" y="25599"/>
                </a:lnTo>
                <a:lnTo>
                  <a:pt x="385891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5348" y="3407624"/>
            <a:ext cx="713105" cy="696595"/>
          </a:xfrm>
          <a:custGeom>
            <a:avLst/>
            <a:gdLst/>
            <a:ahLst/>
            <a:cxnLst/>
            <a:rect l="l" t="t" r="r" b="b"/>
            <a:pathLst>
              <a:path w="713104" h="696595">
                <a:moveTo>
                  <a:pt x="0" y="348149"/>
                </a:moveTo>
                <a:lnTo>
                  <a:pt x="3253" y="300908"/>
                </a:lnTo>
                <a:lnTo>
                  <a:pt x="12730" y="255597"/>
                </a:lnTo>
                <a:lnTo>
                  <a:pt x="28007" y="212634"/>
                </a:lnTo>
                <a:lnTo>
                  <a:pt x="48658" y="172431"/>
                </a:lnTo>
                <a:lnTo>
                  <a:pt x="74260" y="135405"/>
                </a:lnTo>
                <a:lnTo>
                  <a:pt x="104387" y="101970"/>
                </a:lnTo>
                <a:lnTo>
                  <a:pt x="138614" y="72541"/>
                </a:lnTo>
                <a:lnTo>
                  <a:pt x="176517" y="47532"/>
                </a:lnTo>
                <a:lnTo>
                  <a:pt x="217672" y="27359"/>
                </a:lnTo>
                <a:lnTo>
                  <a:pt x="261654" y="12436"/>
                </a:lnTo>
                <a:lnTo>
                  <a:pt x="308038" y="3178"/>
                </a:lnTo>
                <a:lnTo>
                  <a:pt x="356399" y="0"/>
                </a:lnTo>
                <a:lnTo>
                  <a:pt x="404761" y="3178"/>
                </a:lnTo>
                <a:lnTo>
                  <a:pt x="451145" y="12436"/>
                </a:lnTo>
                <a:lnTo>
                  <a:pt x="495126" y="27359"/>
                </a:lnTo>
                <a:lnTo>
                  <a:pt x="536281" y="47532"/>
                </a:lnTo>
                <a:lnTo>
                  <a:pt x="574185" y="72541"/>
                </a:lnTo>
                <a:lnTo>
                  <a:pt x="608412" y="101970"/>
                </a:lnTo>
                <a:lnTo>
                  <a:pt x="638539" y="135405"/>
                </a:lnTo>
                <a:lnTo>
                  <a:pt x="664140" y="172431"/>
                </a:lnTo>
                <a:lnTo>
                  <a:pt x="684792" y="212634"/>
                </a:lnTo>
                <a:lnTo>
                  <a:pt x="700069" y="255597"/>
                </a:lnTo>
                <a:lnTo>
                  <a:pt x="709546" y="300908"/>
                </a:lnTo>
                <a:lnTo>
                  <a:pt x="712799" y="348149"/>
                </a:lnTo>
                <a:lnTo>
                  <a:pt x="709546" y="395391"/>
                </a:lnTo>
                <a:lnTo>
                  <a:pt x="700069" y="440702"/>
                </a:lnTo>
                <a:lnTo>
                  <a:pt x="684792" y="483665"/>
                </a:lnTo>
                <a:lnTo>
                  <a:pt x="664140" y="523868"/>
                </a:lnTo>
                <a:lnTo>
                  <a:pt x="638539" y="560894"/>
                </a:lnTo>
                <a:lnTo>
                  <a:pt x="608412" y="594329"/>
                </a:lnTo>
                <a:lnTo>
                  <a:pt x="574185" y="623758"/>
                </a:lnTo>
                <a:lnTo>
                  <a:pt x="536281" y="648767"/>
                </a:lnTo>
                <a:lnTo>
                  <a:pt x="495126" y="668940"/>
                </a:lnTo>
                <a:lnTo>
                  <a:pt x="451145" y="683863"/>
                </a:lnTo>
                <a:lnTo>
                  <a:pt x="404761" y="693121"/>
                </a:lnTo>
                <a:lnTo>
                  <a:pt x="356399" y="696299"/>
                </a:lnTo>
                <a:lnTo>
                  <a:pt x="308038" y="693121"/>
                </a:lnTo>
                <a:lnTo>
                  <a:pt x="261654" y="683863"/>
                </a:lnTo>
                <a:lnTo>
                  <a:pt x="217672" y="668940"/>
                </a:lnTo>
                <a:lnTo>
                  <a:pt x="176517" y="648767"/>
                </a:lnTo>
                <a:lnTo>
                  <a:pt x="138614" y="623758"/>
                </a:lnTo>
                <a:lnTo>
                  <a:pt x="104387" y="594329"/>
                </a:lnTo>
                <a:lnTo>
                  <a:pt x="74260" y="560894"/>
                </a:lnTo>
                <a:lnTo>
                  <a:pt x="48658" y="523868"/>
                </a:lnTo>
                <a:lnTo>
                  <a:pt x="28007" y="483665"/>
                </a:lnTo>
                <a:lnTo>
                  <a:pt x="12730" y="440702"/>
                </a:lnTo>
                <a:lnTo>
                  <a:pt x="3253" y="395391"/>
                </a:lnTo>
                <a:lnTo>
                  <a:pt x="0" y="348149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06348" y="3755774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8189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0372" y="3714783"/>
            <a:ext cx="105500" cy="81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6924" y="1474387"/>
            <a:ext cx="1225550" cy="1121410"/>
          </a:xfrm>
          <a:custGeom>
            <a:avLst/>
            <a:gdLst/>
            <a:ahLst/>
            <a:cxnLst/>
            <a:rect l="l" t="t" r="r" b="b"/>
            <a:pathLst>
              <a:path w="1225550" h="1121410">
                <a:moveTo>
                  <a:pt x="1129629" y="1120799"/>
                </a:moveTo>
                <a:lnTo>
                  <a:pt x="95570" y="1120799"/>
                </a:lnTo>
                <a:lnTo>
                  <a:pt x="58370" y="1113289"/>
                </a:lnTo>
                <a:lnTo>
                  <a:pt x="27991" y="1092807"/>
                </a:lnTo>
                <a:lnTo>
                  <a:pt x="7510" y="1062429"/>
                </a:lnTo>
                <a:lnTo>
                  <a:pt x="0" y="1025229"/>
                </a:lnTo>
                <a:lnTo>
                  <a:pt x="0" y="95570"/>
                </a:lnTo>
                <a:lnTo>
                  <a:pt x="7510" y="58370"/>
                </a:lnTo>
                <a:lnTo>
                  <a:pt x="27991" y="27991"/>
                </a:lnTo>
                <a:lnTo>
                  <a:pt x="58370" y="7510"/>
                </a:lnTo>
                <a:lnTo>
                  <a:pt x="95570" y="0"/>
                </a:lnTo>
                <a:lnTo>
                  <a:pt x="1129629" y="0"/>
                </a:lnTo>
                <a:lnTo>
                  <a:pt x="1182652" y="16056"/>
                </a:lnTo>
                <a:lnTo>
                  <a:pt x="1217925" y="58997"/>
                </a:lnTo>
                <a:lnTo>
                  <a:pt x="1225199" y="95570"/>
                </a:lnTo>
                <a:lnTo>
                  <a:pt x="1225199" y="1025229"/>
                </a:lnTo>
                <a:lnTo>
                  <a:pt x="1217689" y="1062429"/>
                </a:lnTo>
                <a:lnTo>
                  <a:pt x="1197208" y="1092807"/>
                </a:lnTo>
                <a:lnTo>
                  <a:pt x="1166829" y="1113289"/>
                </a:lnTo>
                <a:lnTo>
                  <a:pt x="1129629" y="1120799"/>
                </a:lnTo>
                <a:close/>
              </a:path>
            </a:pathLst>
          </a:custGeom>
          <a:solidFill>
            <a:srgbClr val="EBA4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07311" y="1570324"/>
            <a:ext cx="9442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FFFFFF"/>
                </a:solidFill>
                <a:latin typeface="Lucida Sans"/>
                <a:cs typeface="Lucida Sans"/>
              </a:rPr>
              <a:t>Monitoring</a:t>
            </a:r>
            <a:r>
              <a:rPr sz="10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Task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21412" y="2305724"/>
            <a:ext cx="916305" cy="215900"/>
          </a:xfrm>
          <a:custGeom>
            <a:avLst/>
            <a:gdLst/>
            <a:ahLst/>
            <a:cxnLst/>
            <a:rect l="l" t="t" r="r" b="b"/>
            <a:pathLst>
              <a:path w="916304" h="215900">
                <a:moveTo>
                  <a:pt x="897832" y="215399"/>
                </a:moveTo>
                <a:lnTo>
                  <a:pt x="18367" y="215399"/>
                </a:lnTo>
                <a:lnTo>
                  <a:pt x="11217" y="213956"/>
                </a:lnTo>
                <a:lnTo>
                  <a:pt x="5379" y="210020"/>
                </a:lnTo>
                <a:lnTo>
                  <a:pt x="1443" y="204182"/>
                </a:lnTo>
                <a:lnTo>
                  <a:pt x="0" y="197032"/>
                </a:lnTo>
                <a:lnTo>
                  <a:pt x="0" y="18367"/>
                </a:lnTo>
                <a:lnTo>
                  <a:pt x="1443" y="11217"/>
                </a:lnTo>
                <a:lnTo>
                  <a:pt x="5379" y="5379"/>
                </a:lnTo>
                <a:lnTo>
                  <a:pt x="11217" y="1443"/>
                </a:lnTo>
                <a:lnTo>
                  <a:pt x="18367" y="0"/>
                </a:lnTo>
                <a:lnTo>
                  <a:pt x="902704" y="0"/>
                </a:lnTo>
                <a:lnTo>
                  <a:pt x="907375" y="1935"/>
                </a:lnTo>
                <a:lnTo>
                  <a:pt x="914264" y="8824"/>
                </a:lnTo>
                <a:lnTo>
                  <a:pt x="916199" y="13495"/>
                </a:lnTo>
                <a:lnTo>
                  <a:pt x="916199" y="197032"/>
                </a:lnTo>
                <a:lnTo>
                  <a:pt x="914756" y="204182"/>
                </a:lnTo>
                <a:lnTo>
                  <a:pt x="910820" y="210020"/>
                </a:lnTo>
                <a:lnTo>
                  <a:pt x="904982" y="213956"/>
                </a:lnTo>
                <a:lnTo>
                  <a:pt x="897832" y="2153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88195" y="2319445"/>
            <a:ext cx="3829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Lucida Sans"/>
                <a:cs typeface="Lucida Sans"/>
              </a:rPr>
              <a:t>Server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40249" y="3025625"/>
            <a:ext cx="554355" cy="387350"/>
          </a:xfrm>
          <a:custGeom>
            <a:avLst/>
            <a:gdLst/>
            <a:ahLst/>
            <a:cxnLst/>
            <a:rect l="l" t="t" r="r" b="b"/>
            <a:pathLst>
              <a:path w="554354" h="387350">
                <a:moveTo>
                  <a:pt x="520800" y="386999"/>
                </a:moveTo>
                <a:lnTo>
                  <a:pt x="32999" y="386999"/>
                </a:lnTo>
                <a:lnTo>
                  <a:pt x="20154" y="384406"/>
                </a:lnTo>
                <a:lnTo>
                  <a:pt x="9665" y="377334"/>
                </a:lnTo>
                <a:lnTo>
                  <a:pt x="2593" y="366845"/>
                </a:lnTo>
                <a:lnTo>
                  <a:pt x="0" y="354000"/>
                </a:lnTo>
                <a:lnTo>
                  <a:pt x="0" y="32999"/>
                </a:lnTo>
                <a:lnTo>
                  <a:pt x="2593" y="20154"/>
                </a:lnTo>
                <a:lnTo>
                  <a:pt x="9665" y="9665"/>
                </a:lnTo>
                <a:lnTo>
                  <a:pt x="20154" y="2593"/>
                </a:lnTo>
                <a:lnTo>
                  <a:pt x="32999" y="0"/>
                </a:lnTo>
                <a:lnTo>
                  <a:pt x="529552" y="0"/>
                </a:lnTo>
                <a:lnTo>
                  <a:pt x="537945" y="3476"/>
                </a:lnTo>
                <a:lnTo>
                  <a:pt x="550323" y="15853"/>
                </a:lnTo>
                <a:lnTo>
                  <a:pt x="553799" y="24247"/>
                </a:lnTo>
                <a:lnTo>
                  <a:pt x="553799" y="354000"/>
                </a:lnTo>
                <a:lnTo>
                  <a:pt x="551206" y="366845"/>
                </a:lnTo>
                <a:lnTo>
                  <a:pt x="544134" y="377334"/>
                </a:lnTo>
                <a:lnTo>
                  <a:pt x="533645" y="384406"/>
                </a:lnTo>
                <a:lnTo>
                  <a:pt x="520800" y="3869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675454" y="3125145"/>
            <a:ext cx="2838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solidFill>
                  <a:srgbClr val="FFFFFF"/>
                </a:solidFill>
                <a:latin typeface="Lucida Sans"/>
                <a:cs typeface="Lucida Sans"/>
              </a:rPr>
              <a:t>Stub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79989" y="2413324"/>
            <a:ext cx="395605" cy="800735"/>
          </a:xfrm>
          <a:custGeom>
            <a:avLst/>
            <a:gdLst/>
            <a:ahLst/>
            <a:cxnLst/>
            <a:rect l="l" t="t" r="r" b="b"/>
            <a:pathLst>
              <a:path w="395604" h="800735">
                <a:moveTo>
                  <a:pt x="395200" y="800377"/>
                </a:moveTo>
                <a:lnTo>
                  <a:pt x="391644" y="799777"/>
                </a:lnTo>
                <a:lnTo>
                  <a:pt x="389914" y="799473"/>
                </a:lnTo>
                <a:lnTo>
                  <a:pt x="388187" y="799159"/>
                </a:lnTo>
                <a:lnTo>
                  <a:pt x="386463" y="798833"/>
                </a:lnTo>
                <a:lnTo>
                  <a:pt x="383013" y="798182"/>
                </a:lnTo>
                <a:lnTo>
                  <a:pt x="335588" y="785881"/>
                </a:lnTo>
                <a:lnTo>
                  <a:pt x="296314" y="771175"/>
                </a:lnTo>
                <a:lnTo>
                  <a:pt x="258538" y="752929"/>
                </a:lnTo>
                <a:lnTo>
                  <a:pt x="222476" y="731436"/>
                </a:lnTo>
                <a:lnTo>
                  <a:pt x="188341" y="706993"/>
                </a:lnTo>
                <a:lnTo>
                  <a:pt x="156350" y="679893"/>
                </a:lnTo>
                <a:lnTo>
                  <a:pt x="117398" y="640140"/>
                </a:lnTo>
                <a:lnTo>
                  <a:pt x="83145" y="596888"/>
                </a:lnTo>
                <a:lnTo>
                  <a:pt x="54100" y="550839"/>
                </a:lnTo>
                <a:lnTo>
                  <a:pt x="30772" y="502692"/>
                </a:lnTo>
                <a:lnTo>
                  <a:pt x="13668" y="453145"/>
                </a:lnTo>
                <a:lnTo>
                  <a:pt x="3297" y="402899"/>
                </a:lnTo>
                <a:lnTo>
                  <a:pt x="0" y="348110"/>
                </a:lnTo>
                <a:lnTo>
                  <a:pt x="4414" y="294228"/>
                </a:lnTo>
                <a:lnTo>
                  <a:pt x="15633" y="242163"/>
                </a:lnTo>
                <a:lnTo>
                  <a:pt x="32751" y="192822"/>
                </a:lnTo>
                <a:lnTo>
                  <a:pt x="54860" y="147114"/>
                </a:lnTo>
                <a:lnTo>
                  <a:pt x="81054" y="105946"/>
                </a:lnTo>
                <a:lnTo>
                  <a:pt x="110426" y="70227"/>
                </a:lnTo>
                <a:lnTo>
                  <a:pt x="142069" y="40865"/>
                </a:lnTo>
                <a:lnTo>
                  <a:pt x="175077" y="18767"/>
                </a:lnTo>
                <a:lnTo>
                  <a:pt x="208543" y="4843"/>
                </a:lnTo>
                <a:lnTo>
                  <a:pt x="241560" y="0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2061" y="3190573"/>
            <a:ext cx="60960" cy="43180"/>
          </a:xfrm>
          <a:custGeom>
            <a:avLst/>
            <a:gdLst/>
            <a:ahLst/>
            <a:cxnLst/>
            <a:rect l="l" t="t" r="r" b="b"/>
            <a:pathLst>
              <a:path w="60960" h="43180">
                <a:moveTo>
                  <a:pt x="0" y="42698"/>
                </a:moveTo>
                <a:lnTo>
                  <a:pt x="23128" y="23128"/>
                </a:lnTo>
                <a:lnTo>
                  <a:pt x="3558" y="0"/>
                </a:lnTo>
                <a:lnTo>
                  <a:pt x="60435" y="26238"/>
                </a:lnTo>
                <a:lnTo>
                  <a:pt x="0" y="42698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2061" y="3190573"/>
            <a:ext cx="60960" cy="43180"/>
          </a:xfrm>
          <a:custGeom>
            <a:avLst/>
            <a:gdLst/>
            <a:ahLst/>
            <a:cxnLst/>
            <a:rect l="l" t="t" r="r" b="b"/>
            <a:pathLst>
              <a:path w="60960" h="43180">
                <a:moveTo>
                  <a:pt x="23128" y="23128"/>
                </a:moveTo>
                <a:lnTo>
                  <a:pt x="0" y="42698"/>
                </a:lnTo>
                <a:lnTo>
                  <a:pt x="60435" y="26238"/>
                </a:lnTo>
                <a:lnTo>
                  <a:pt x="3558" y="0"/>
                </a:lnTo>
                <a:lnTo>
                  <a:pt x="23128" y="23128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17149" y="2422733"/>
            <a:ext cx="659130" cy="603250"/>
          </a:xfrm>
          <a:custGeom>
            <a:avLst/>
            <a:gdLst/>
            <a:ahLst/>
            <a:cxnLst/>
            <a:rect l="l" t="t" r="r" b="b"/>
            <a:pathLst>
              <a:path w="659129" h="603250">
                <a:moveTo>
                  <a:pt x="0" y="602891"/>
                </a:moveTo>
                <a:lnTo>
                  <a:pt x="5972" y="562920"/>
                </a:lnTo>
                <a:lnTo>
                  <a:pt x="22936" y="526833"/>
                </a:lnTo>
                <a:lnTo>
                  <a:pt x="49460" y="494246"/>
                </a:lnTo>
                <a:lnTo>
                  <a:pt x="84115" y="464773"/>
                </a:lnTo>
                <a:lnTo>
                  <a:pt x="125471" y="438028"/>
                </a:lnTo>
                <a:lnTo>
                  <a:pt x="172097" y="413628"/>
                </a:lnTo>
                <a:lnTo>
                  <a:pt x="222563" y="391187"/>
                </a:lnTo>
                <a:lnTo>
                  <a:pt x="275439" y="370320"/>
                </a:lnTo>
                <a:lnTo>
                  <a:pt x="329294" y="350642"/>
                </a:lnTo>
                <a:lnTo>
                  <a:pt x="389342" y="329459"/>
                </a:lnTo>
                <a:lnTo>
                  <a:pt x="447210" y="308829"/>
                </a:lnTo>
                <a:lnTo>
                  <a:pt x="501291" y="288287"/>
                </a:lnTo>
                <a:lnTo>
                  <a:pt x="549977" y="267367"/>
                </a:lnTo>
                <a:lnTo>
                  <a:pt x="591657" y="245605"/>
                </a:lnTo>
                <a:lnTo>
                  <a:pt x="624725" y="222536"/>
                </a:lnTo>
                <a:lnTo>
                  <a:pt x="658588" y="170616"/>
                </a:lnTo>
                <a:lnTo>
                  <a:pt x="656737" y="141175"/>
                </a:lnTo>
                <a:lnTo>
                  <a:pt x="620012" y="80431"/>
                </a:lnTo>
                <a:lnTo>
                  <a:pt x="588781" y="52252"/>
                </a:lnTo>
                <a:lnTo>
                  <a:pt x="551403" y="27618"/>
                </a:lnTo>
                <a:lnTo>
                  <a:pt x="509698" y="8088"/>
                </a:lnTo>
                <a:lnTo>
                  <a:pt x="487792" y="726"/>
                </a:lnTo>
                <a:lnTo>
                  <a:pt x="485204" y="0"/>
                </a:lnTo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65308" y="2404620"/>
            <a:ext cx="61594" cy="42545"/>
          </a:xfrm>
          <a:custGeom>
            <a:avLst/>
            <a:gdLst/>
            <a:ahLst/>
            <a:cxnLst/>
            <a:rect l="l" t="t" r="r" b="b"/>
            <a:pathLst>
              <a:path w="61595" h="42544">
                <a:moveTo>
                  <a:pt x="55158" y="42399"/>
                </a:moveTo>
                <a:lnTo>
                  <a:pt x="0" y="12717"/>
                </a:lnTo>
                <a:lnTo>
                  <a:pt x="61332" y="0"/>
                </a:lnTo>
                <a:lnTo>
                  <a:pt x="37046" y="18112"/>
                </a:lnTo>
                <a:lnTo>
                  <a:pt x="55158" y="42399"/>
                </a:lnTo>
                <a:close/>
              </a:path>
            </a:pathLst>
          </a:custGeom>
          <a:solidFill>
            <a:srgbClr val="2D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65308" y="2404620"/>
            <a:ext cx="61594" cy="42545"/>
          </a:xfrm>
          <a:custGeom>
            <a:avLst/>
            <a:gdLst/>
            <a:ahLst/>
            <a:cxnLst/>
            <a:rect l="l" t="t" r="r" b="b"/>
            <a:pathLst>
              <a:path w="61595" h="42544">
                <a:moveTo>
                  <a:pt x="37046" y="18112"/>
                </a:moveTo>
                <a:lnTo>
                  <a:pt x="61332" y="0"/>
                </a:lnTo>
                <a:lnTo>
                  <a:pt x="0" y="12717"/>
                </a:lnTo>
                <a:lnTo>
                  <a:pt x="55158" y="42399"/>
                </a:lnTo>
                <a:lnTo>
                  <a:pt x="37046" y="18112"/>
                </a:lnTo>
                <a:close/>
              </a:path>
            </a:pathLst>
          </a:custGeom>
          <a:ln w="19049">
            <a:solidFill>
              <a:srgbClr val="2DA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243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80" dirty="0">
                <a:solidFill>
                  <a:srgbClr val="757879"/>
                </a:solidFill>
                <a:latin typeface="Lucida Sans"/>
                <a:cs typeface="Lucida Sans"/>
              </a:rPr>
              <a:t>gRPC:</a:t>
            </a:r>
            <a:r>
              <a:rPr sz="2400" b="0" spc="-1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35" dirty="0">
                <a:solidFill>
                  <a:srgbClr val="757879"/>
                </a:solidFill>
                <a:latin typeface="Lucida Sans"/>
                <a:cs typeface="Lucida Sans"/>
              </a:rPr>
              <a:t>Motivation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146" y="1219486"/>
            <a:ext cx="475361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272415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76555" algn="l"/>
                <a:tab pos="377190" algn="l"/>
              </a:tabLst>
            </a:pPr>
            <a:r>
              <a:rPr sz="1600" b="1" spc="-50" dirty="0">
                <a:solidFill>
                  <a:srgbClr val="757879"/>
                </a:solidFill>
                <a:latin typeface="Lucida Sans"/>
                <a:cs typeface="Lucida Sans"/>
              </a:rPr>
              <a:t>Google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has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had </a:t>
            </a:r>
            <a:r>
              <a:rPr sz="1600" b="1" spc="-110" dirty="0">
                <a:solidFill>
                  <a:srgbClr val="757879"/>
                </a:solidFill>
                <a:latin typeface="Lucida Sans"/>
                <a:cs typeface="Lucida Sans"/>
              </a:rPr>
              <a:t>4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generations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1600" b="1" spc="-37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internal  </a:t>
            </a:r>
            <a:r>
              <a:rPr sz="1600" b="1" spc="-55" dirty="0">
                <a:solidFill>
                  <a:srgbClr val="757879"/>
                </a:solidFill>
                <a:latin typeface="Lucida Sans"/>
                <a:cs typeface="Lucida Sans"/>
              </a:rPr>
              <a:t>RPC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systems,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called</a:t>
            </a:r>
            <a:r>
              <a:rPr sz="1600" b="1" spc="-21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Stubby</a:t>
            </a:r>
            <a:endParaRPr sz="1600">
              <a:latin typeface="Lucida Sans"/>
              <a:cs typeface="Lucida Sans"/>
            </a:endParaRPr>
          </a:p>
          <a:p>
            <a:pPr marL="833755" marR="155575" lvl="1" indent="-351790">
              <a:lnSpc>
                <a:spcPct val="113300"/>
              </a:lnSpc>
              <a:buFont typeface="Arial"/>
              <a:buChar char="○"/>
              <a:tabLst>
                <a:tab pos="833755" algn="l"/>
                <a:tab pos="834390" algn="l"/>
              </a:tabLst>
            </a:pPr>
            <a:r>
              <a:rPr sz="1600" spc="-75" dirty="0">
                <a:solidFill>
                  <a:srgbClr val="757879"/>
                </a:solidFill>
                <a:latin typeface="Lucida Sans"/>
                <a:cs typeface="Lucida Sans"/>
              </a:rPr>
              <a:t>All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production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applications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21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systems 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built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using</a:t>
            </a:r>
            <a:r>
              <a:rPr sz="1600" spc="-15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RPCs</a:t>
            </a:r>
            <a:endParaRPr sz="1600">
              <a:latin typeface="Lucida Sans"/>
              <a:cs typeface="Lucida Sans"/>
            </a:endParaRPr>
          </a:p>
          <a:p>
            <a:pPr marL="8337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3755" algn="l"/>
                <a:tab pos="834390" algn="l"/>
              </a:tabLst>
            </a:pP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Over </a:t>
            </a:r>
            <a:r>
              <a:rPr sz="1600" spc="-80" dirty="0">
                <a:solidFill>
                  <a:srgbClr val="757879"/>
                </a:solidFill>
                <a:latin typeface="Lucida Sans"/>
                <a:cs typeface="Lucida Sans"/>
              </a:rPr>
              <a:t>10</a:t>
            </a:r>
            <a:r>
              <a:rPr sz="1575" spc="-120" baseline="31746" dirty="0">
                <a:solidFill>
                  <a:srgbClr val="757879"/>
                </a:solidFill>
                <a:latin typeface="Lucida Sans"/>
                <a:cs typeface="Lucida Sans"/>
              </a:rPr>
              <a:t>10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RPCs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per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second,</a:t>
            </a:r>
            <a:r>
              <a:rPr sz="1600" spc="-17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fleetwide</a:t>
            </a:r>
            <a:endParaRPr sz="1600">
              <a:latin typeface="Lucida Sans"/>
              <a:cs typeface="Lucida Sans"/>
            </a:endParaRPr>
          </a:p>
          <a:p>
            <a:pPr marL="8337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3755" algn="l"/>
                <a:tab pos="834390" algn="l"/>
              </a:tabLst>
            </a:pP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APIs for </a:t>
            </a:r>
            <a:r>
              <a:rPr sz="1600" spc="-110" dirty="0">
                <a:solidFill>
                  <a:srgbClr val="757879"/>
                </a:solidFill>
                <a:latin typeface="Lucida Sans"/>
                <a:cs typeface="Lucida Sans"/>
              </a:rPr>
              <a:t>C++,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Java,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Python,</a:t>
            </a:r>
            <a:r>
              <a:rPr sz="1600" spc="-2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757879"/>
                </a:solidFill>
                <a:latin typeface="Lucida Sans"/>
                <a:cs typeface="Lucida Sans"/>
              </a:rPr>
              <a:t>Go</a:t>
            </a:r>
            <a:endParaRPr sz="1600">
              <a:latin typeface="Lucida Sans"/>
              <a:cs typeface="Lucida Sans"/>
            </a:endParaRPr>
          </a:p>
          <a:p>
            <a:pPr marL="833755" marR="17780" lvl="1" indent="-351790">
              <a:lnSpc>
                <a:spcPct val="113300"/>
              </a:lnSpc>
              <a:buFont typeface="Arial"/>
              <a:buChar char="○"/>
              <a:tabLst>
                <a:tab pos="833755" algn="l"/>
                <a:tab pos="8343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Not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suitable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open-source</a:t>
            </a:r>
            <a:r>
              <a:rPr sz="1600" spc="-3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community!  </a:t>
            </a:r>
            <a:r>
              <a:rPr sz="1600" spc="-75" dirty="0">
                <a:solidFill>
                  <a:srgbClr val="757879"/>
                </a:solidFill>
                <a:latin typeface="Lucida Sans"/>
                <a:cs typeface="Lucida Sans"/>
              </a:rPr>
              <a:t>(Tight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coupling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with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internal</a:t>
            </a:r>
            <a:r>
              <a:rPr sz="1600" spc="-23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tools)</a:t>
            </a:r>
            <a:endParaRPr sz="1600">
              <a:latin typeface="Lucida Sans"/>
              <a:cs typeface="Lucida Sans"/>
            </a:endParaRPr>
          </a:p>
          <a:p>
            <a:pPr marL="376555" marR="403225" indent="-351790">
              <a:lnSpc>
                <a:spcPct val="113300"/>
              </a:lnSpc>
              <a:buFont typeface="Arial"/>
              <a:buChar char="●"/>
              <a:tabLst>
                <a:tab pos="376555" algn="l"/>
                <a:tab pos="377190" algn="l"/>
              </a:tabLst>
            </a:pPr>
            <a:r>
              <a:rPr sz="1600" b="1" spc="-50" dirty="0">
                <a:solidFill>
                  <a:srgbClr val="757879"/>
                </a:solidFill>
                <a:latin typeface="Lucida Sans"/>
                <a:cs typeface="Lucida Sans"/>
              </a:rPr>
              <a:t>Apply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scalability, </a:t>
            </a:r>
            <a:r>
              <a:rPr sz="1600" b="1" spc="-10" dirty="0">
                <a:solidFill>
                  <a:srgbClr val="757879"/>
                </a:solidFill>
                <a:latin typeface="Lucida Sans"/>
                <a:cs typeface="Lucida Sans"/>
              </a:rPr>
              <a:t>performance, and</a:t>
            </a:r>
            <a:r>
              <a:rPr sz="1600" b="1" spc="-34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API  </a:t>
            </a:r>
            <a:r>
              <a:rPr sz="1600" b="1" spc="-60" dirty="0">
                <a:solidFill>
                  <a:srgbClr val="757879"/>
                </a:solidFill>
                <a:latin typeface="Lucida Sans"/>
                <a:cs typeface="Lucida Sans"/>
              </a:rPr>
              <a:t>lessons </a:t>
            </a: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to external</a:t>
            </a:r>
            <a:r>
              <a:rPr sz="1600" b="1" spc="-254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open-source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4400" y="588650"/>
            <a:ext cx="3799224" cy="398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4708"/>
            <a:ext cx="228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80" dirty="0">
                <a:solidFill>
                  <a:srgbClr val="757879"/>
                </a:solidFill>
                <a:latin typeface="Lucida Sans"/>
                <a:cs typeface="Lucida Sans"/>
              </a:rPr>
              <a:t>gRPC:</a:t>
            </a:r>
            <a:r>
              <a:rPr sz="2400" b="0" spc="-1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2400" b="0" spc="-15" dirty="0">
                <a:solidFill>
                  <a:srgbClr val="757879"/>
                </a:solidFill>
                <a:latin typeface="Lucida Sans"/>
                <a:cs typeface="Lucida Sans"/>
              </a:rPr>
              <a:t>Summary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846" y="1219486"/>
            <a:ext cx="8054340" cy="3340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Multi-language, </a:t>
            </a:r>
            <a:r>
              <a:rPr sz="1600" b="1" spc="-10" dirty="0">
                <a:solidFill>
                  <a:srgbClr val="757879"/>
                </a:solidFill>
                <a:latin typeface="Lucida Sans"/>
                <a:cs typeface="Lucida Sans"/>
              </a:rPr>
              <a:t>multi-platform</a:t>
            </a:r>
            <a:r>
              <a:rPr sz="1600" b="1" spc="-1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framework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Native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implementations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 </a:t>
            </a:r>
            <a:r>
              <a:rPr sz="1600" spc="-110" dirty="0">
                <a:solidFill>
                  <a:srgbClr val="757879"/>
                </a:solidFill>
                <a:latin typeface="Lucida Sans"/>
                <a:cs typeface="Lucida Sans"/>
              </a:rPr>
              <a:t>C,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Java,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33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757879"/>
                </a:solidFill>
                <a:latin typeface="Lucida Sans"/>
                <a:cs typeface="Lucida Sans"/>
              </a:rPr>
              <a:t>Go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C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stack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wrapped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by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10" dirty="0">
                <a:solidFill>
                  <a:srgbClr val="757879"/>
                </a:solidFill>
                <a:latin typeface="Lucida Sans"/>
                <a:cs typeface="Lucida Sans"/>
              </a:rPr>
              <a:t>C++,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757879"/>
                </a:solidFill>
                <a:latin typeface="Lucida Sans"/>
                <a:cs typeface="Lucida Sans"/>
              </a:rPr>
              <a:t>C#,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Node,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70" dirty="0">
                <a:solidFill>
                  <a:srgbClr val="757879"/>
                </a:solidFill>
                <a:latin typeface="Lucida Sans"/>
                <a:cs typeface="Lucida Sans"/>
              </a:rPr>
              <a:t>ObjC,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Python,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Ruby,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45" dirty="0">
                <a:solidFill>
                  <a:srgbClr val="757879"/>
                </a:solidFill>
                <a:latin typeface="Lucida Sans"/>
                <a:cs typeface="Lucida Sans"/>
              </a:rPr>
              <a:t>PHP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Platforms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supported: </a:t>
            </a:r>
            <a:r>
              <a:rPr sz="1600" spc="-65" dirty="0">
                <a:solidFill>
                  <a:srgbClr val="757879"/>
                </a:solidFill>
                <a:latin typeface="Lucida Sans"/>
                <a:cs typeface="Lucida Sans"/>
              </a:rPr>
              <a:t>Linux,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Android,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iOS,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MacOS,</a:t>
            </a:r>
            <a:r>
              <a:rPr sz="1600" spc="-35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Windows</a:t>
            </a:r>
            <a:endParaRPr sz="1600">
              <a:latin typeface="Lucida Sans"/>
              <a:cs typeface="Lucida Sans"/>
            </a:endParaRPr>
          </a:p>
          <a:p>
            <a:pPr marL="821055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i="1" spc="90" dirty="0">
                <a:solidFill>
                  <a:srgbClr val="757879"/>
                </a:solidFill>
                <a:latin typeface="Gill Sans MT"/>
                <a:cs typeface="Gill Sans MT"/>
              </a:rPr>
              <a:t>This</a:t>
            </a:r>
            <a:r>
              <a:rPr sz="1600" i="1" spc="-30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i="1" spc="85" dirty="0">
                <a:solidFill>
                  <a:srgbClr val="757879"/>
                </a:solidFill>
                <a:latin typeface="Gill Sans MT"/>
                <a:cs typeface="Gill Sans MT"/>
              </a:rPr>
              <a:t>talk:</a:t>
            </a:r>
            <a:r>
              <a:rPr sz="1600" i="1" spc="-20" dirty="0">
                <a:solidFill>
                  <a:srgbClr val="757879"/>
                </a:solidFill>
                <a:latin typeface="Gill Sans MT"/>
                <a:cs typeface="Gill Sans MT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focus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on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5" dirty="0">
                <a:solidFill>
                  <a:srgbClr val="757879"/>
                </a:solidFill>
                <a:latin typeface="Lucida Sans"/>
                <a:cs typeface="Lucida Sans"/>
              </a:rPr>
              <a:t>C++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API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implementation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(designed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performance)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Transport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over </a:t>
            </a:r>
            <a:r>
              <a:rPr sz="1600" b="1" spc="-120" dirty="0">
                <a:solidFill>
                  <a:srgbClr val="757879"/>
                </a:solidFill>
                <a:latin typeface="Lucida Sans"/>
                <a:cs typeface="Lucida Sans"/>
              </a:rPr>
              <a:t>HTTP/2 </a:t>
            </a:r>
            <a:r>
              <a:rPr sz="1600" b="1" spc="-110" dirty="0">
                <a:solidFill>
                  <a:srgbClr val="757879"/>
                </a:solidFill>
                <a:latin typeface="Lucida Sans"/>
                <a:cs typeface="Lucida Sans"/>
              </a:rPr>
              <a:t>+</a:t>
            </a:r>
            <a:r>
              <a:rPr sz="1600" b="1" spc="-22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85" dirty="0">
                <a:solidFill>
                  <a:srgbClr val="757879"/>
                </a:solidFill>
                <a:latin typeface="Lucida Sans"/>
                <a:cs typeface="Lucida Sans"/>
              </a:rPr>
              <a:t>TLS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Leverage </a:t>
            </a:r>
            <a:r>
              <a:rPr sz="1600" spc="-65" dirty="0">
                <a:solidFill>
                  <a:srgbClr val="757879"/>
                </a:solidFill>
                <a:latin typeface="Lucida Sans"/>
                <a:cs typeface="Lucida Sans"/>
              </a:rPr>
              <a:t>existing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network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protocols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sz="1600" spc="-32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infrastructure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Efficient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use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of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TCP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" dirty="0">
                <a:solidFill>
                  <a:srgbClr val="757879"/>
                </a:solidFill>
                <a:latin typeface="Lucida Sans"/>
                <a:cs typeface="Lucida Sans"/>
              </a:rPr>
              <a:t>-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1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connection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shared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across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concurrent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framed</a:t>
            </a:r>
            <a:r>
              <a:rPr sz="1600" spc="-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streams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Native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support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 secure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bidirectional</a:t>
            </a:r>
            <a:r>
              <a:rPr sz="1600" spc="-3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40" dirty="0">
                <a:solidFill>
                  <a:srgbClr val="757879"/>
                </a:solidFill>
                <a:latin typeface="Lucida Sans"/>
                <a:cs typeface="Lucida Sans"/>
              </a:rPr>
              <a:t>C/C++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implementation</a:t>
            </a:r>
            <a:r>
              <a:rPr sz="1600" b="1" spc="-65" dirty="0">
                <a:solidFill>
                  <a:srgbClr val="757879"/>
                </a:solidFill>
                <a:latin typeface="Lucida Sans"/>
                <a:cs typeface="Lucida Sans"/>
              </a:rPr>
              <a:t> goals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High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throughput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and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scalability,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low</a:t>
            </a:r>
            <a:r>
              <a:rPr sz="1600" spc="-33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latency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Minimal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external</a:t>
            </a:r>
            <a:r>
              <a:rPr sz="1600" spc="-16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dependencies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0" y="149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E4A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4775"/>
            <a:ext cx="9143999" cy="50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17" y="5121774"/>
            <a:ext cx="2323465" cy="0"/>
          </a:xfrm>
          <a:custGeom>
            <a:avLst/>
            <a:gdLst/>
            <a:ahLst/>
            <a:cxnLst/>
            <a:rect l="l" t="t" r="r" b="b"/>
            <a:pathLst>
              <a:path w="2323465">
                <a:moveTo>
                  <a:pt x="0" y="0"/>
                </a:moveTo>
                <a:lnTo>
                  <a:pt x="2323258" y="0"/>
                </a:lnTo>
              </a:path>
            </a:pathLst>
          </a:custGeom>
          <a:ln w="43456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3004" y="5121774"/>
            <a:ext cx="2277745" cy="0"/>
          </a:xfrm>
          <a:custGeom>
            <a:avLst/>
            <a:gdLst/>
            <a:ahLst/>
            <a:cxnLst/>
            <a:rect l="l" t="t" r="r" b="b"/>
            <a:pathLst>
              <a:path w="2277745">
                <a:moveTo>
                  <a:pt x="0" y="0"/>
                </a:moveTo>
                <a:lnTo>
                  <a:pt x="2277233" y="0"/>
                </a:lnTo>
              </a:path>
            </a:pathLst>
          </a:custGeom>
          <a:ln w="43456">
            <a:solidFill>
              <a:srgbClr val="F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0342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E4A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2918" y="5121774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185" y="0"/>
                </a:lnTo>
              </a:path>
            </a:pathLst>
          </a:custGeom>
          <a:ln w="43456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250" y="4732975"/>
            <a:ext cx="1465376" cy="1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0400" y="2223961"/>
            <a:ext cx="5311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80" dirty="0">
                <a:solidFill>
                  <a:srgbClr val="FFFFFF"/>
                </a:solidFill>
                <a:latin typeface="Lucida Sans"/>
                <a:cs typeface="Lucida Sans"/>
              </a:rPr>
              <a:t>Using </a:t>
            </a:r>
            <a:r>
              <a:rPr sz="3200" b="0" spc="-165" dirty="0">
                <a:solidFill>
                  <a:srgbClr val="FFFFFF"/>
                </a:solidFill>
                <a:latin typeface="Lucida Sans"/>
                <a:cs typeface="Lucida Sans"/>
              </a:rPr>
              <a:t>HTTP/2 </a:t>
            </a:r>
            <a:r>
              <a:rPr sz="3200" b="0" spc="-50" dirty="0">
                <a:solidFill>
                  <a:srgbClr val="FFFFFF"/>
                </a:solidFill>
                <a:latin typeface="Lucida Sans"/>
                <a:cs typeface="Lucida Sans"/>
              </a:rPr>
              <a:t>as </a:t>
            </a:r>
            <a:r>
              <a:rPr sz="3200" b="0" spc="1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3200" b="0" spc="-5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0" spc="-45" dirty="0">
                <a:solidFill>
                  <a:srgbClr val="FFFFFF"/>
                </a:solidFill>
                <a:latin typeface="Lucida Sans"/>
                <a:cs typeface="Lucida Sans"/>
              </a:rPr>
              <a:t>transport</a:t>
            </a:r>
            <a:endParaRPr sz="3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50" y="541659"/>
            <a:ext cx="7025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757879"/>
                </a:solidFill>
                <a:latin typeface="Lucida Sans"/>
                <a:cs typeface="Lucida Sans"/>
              </a:rPr>
              <a:t>Using</a:t>
            </a:r>
            <a:r>
              <a:rPr b="0" spc="-1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-10" dirty="0">
                <a:solidFill>
                  <a:srgbClr val="757879"/>
                </a:solidFill>
                <a:latin typeface="Lucida Sans"/>
                <a:cs typeface="Lucida Sans"/>
              </a:rPr>
              <a:t>an</a:t>
            </a:r>
            <a:r>
              <a:rPr b="0" spc="-1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-85" dirty="0">
                <a:solidFill>
                  <a:srgbClr val="757879"/>
                </a:solidFill>
                <a:latin typeface="Lucida Sans"/>
                <a:cs typeface="Lucida Sans"/>
              </a:rPr>
              <a:t>HTTP</a:t>
            </a:r>
            <a:r>
              <a:rPr b="0" spc="-1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-55" dirty="0">
                <a:solidFill>
                  <a:srgbClr val="757879"/>
                </a:solidFill>
                <a:latin typeface="Lucida Sans"/>
                <a:cs typeface="Lucida Sans"/>
              </a:rPr>
              <a:t>transport:</a:t>
            </a:r>
            <a:r>
              <a:rPr b="0" spc="-1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40" dirty="0">
                <a:solidFill>
                  <a:srgbClr val="757879"/>
                </a:solidFill>
                <a:latin typeface="Lucida Sans"/>
                <a:cs typeface="Lucida Sans"/>
              </a:rPr>
              <a:t>Why</a:t>
            </a:r>
            <a:r>
              <a:rPr b="0" spc="-18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-25" dirty="0">
                <a:solidFill>
                  <a:srgbClr val="757879"/>
                </a:solidFill>
                <a:latin typeface="Lucida Sans"/>
                <a:cs typeface="Lucida Sans"/>
              </a:rPr>
              <a:t>and</a:t>
            </a:r>
            <a:r>
              <a:rPr b="0" spc="-1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b="0" spc="-5" dirty="0">
                <a:solidFill>
                  <a:srgbClr val="757879"/>
                </a:solidFill>
                <a:latin typeface="Lucida Sans"/>
                <a:cs typeface="Lucida Sans"/>
              </a:rPr>
              <a:t>How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846" y="1219486"/>
            <a:ext cx="4503420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191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Network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infrastructure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well-designed</a:t>
            </a:r>
            <a:r>
              <a:rPr sz="1600" b="1" spc="-24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to 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support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HTTP</a:t>
            </a:r>
            <a:endParaRPr sz="1600">
              <a:latin typeface="Lucida Sans"/>
              <a:cs typeface="Lucida Sans"/>
            </a:endParaRPr>
          </a:p>
          <a:p>
            <a:pPr marL="821055" marR="203200" lvl="1" indent="-351790">
              <a:lnSpc>
                <a:spcPct val="1133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Firewalls,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load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balancers,</a:t>
            </a:r>
            <a:r>
              <a:rPr sz="1600" spc="-26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encryption, 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authentication,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compression,</a:t>
            </a:r>
            <a:r>
              <a:rPr sz="1600" spc="-16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90" dirty="0">
                <a:solidFill>
                  <a:srgbClr val="757879"/>
                </a:solidFill>
                <a:latin typeface="Lucida Sans"/>
                <a:cs typeface="Lucida Sans"/>
              </a:rPr>
              <a:t>...</a:t>
            </a:r>
            <a:endParaRPr sz="1600">
              <a:latin typeface="Lucida Sans"/>
              <a:cs typeface="Lucida Sans"/>
            </a:endParaRPr>
          </a:p>
          <a:p>
            <a:pPr marL="363855" marR="276225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Basic</a:t>
            </a:r>
            <a:r>
              <a:rPr sz="1600" b="1" spc="-11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idea: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20" dirty="0">
                <a:solidFill>
                  <a:srgbClr val="757879"/>
                </a:solidFill>
                <a:latin typeface="Lucida Sans"/>
                <a:cs typeface="Lucida Sans"/>
              </a:rPr>
              <a:t>treat</a:t>
            </a:r>
            <a:r>
              <a:rPr sz="1600" b="1" spc="-11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70" dirty="0">
                <a:solidFill>
                  <a:srgbClr val="757879"/>
                </a:solidFill>
                <a:latin typeface="Lucida Sans"/>
                <a:cs typeface="Lucida Sans"/>
              </a:rPr>
              <a:t>RPCs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as</a:t>
            </a:r>
            <a:r>
              <a:rPr sz="1600" b="1" spc="-11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references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to  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HTTP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objects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Encode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request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method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" dirty="0">
                <a:solidFill>
                  <a:srgbClr val="757879"/>
                </a:solidFill>
                <a:latin typeface="Lucida Sans"/>
                <a:cs typeface="Lucida Sans"/>
              </a:rPr>
              <a:t>name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as</a:t>
            </a:r>
            <a:r>
              <a:rPr sz="1600" spc="-9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5" dirty="0">
                <a:solidFill>
                  <a:srgbClr val="757879"/>
                </a:solidFill>
                <a:latin typeface="Lucida Sans"/>
                <a:cs typeface="Lucida Sans"/>
              </a:rPr>
              <a:t>URI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Encode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request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parameters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as</a:t>
            </a:r>
            <a:r>
              <a:rPr sz="1600" spc="-34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content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Encode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return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value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in</a:t>
            </a:r>
            <a:r>
              <a:rPr sz="1600" spc="-3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HTTP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response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5299" y="1645474"/>
            <a:ext cx="3094799" cy="1604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846" y="1219486"/>
            <a:ext cx="5003800" cy="30638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Request-Response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protocol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Each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connection supports</a:t>
            </a:r>
            <a:r>
              <a:rPr sz="1600" spc="-24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pipelining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50" dirty="0">
                <a:solidFill>
                  <a:srgbClr val="757879"/>
                </a:solidFill>
                <a:latin typeface="Lucida Sans"/>
                <a:cs typeface="Lucida Sans"/>
              </a:rPr>
              <a:t>…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but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not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parallelism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(in-order</a:t>
            </a:r>
            <a:r>
              <a:rPr sz="1600" spc="-35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only)</a:t>
            </a:r>
            <a:endParaRPr sz="1600">
              <a:latin typeface="Lucida Sans"/>
              <a:cs typeface="Lucida Sans"/>
            </a:endParaRPr>
          </a:p>
          <a:p>
            <a:pPr marL="821055" marR="46990" lvl="1" indent="-351790">
              <a:lnSpc>
                <a:spcPct val="1133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solidFill>
                  <a:srgbClr val="757879"/>
                </a:solidFill>
                <a:latin typeface="Lucida Sans"/>
                <a:cs typeface="Lucida Sans"/>
              </a:rPr>
              <a:t>Need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multiple connections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per</a:t>
            </a:r>
            <a:r>
              <a:rPr sz="1600" spc="-32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client-server 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pair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to avoid </a:t>
            </a:r>
            <a:r>
              <a:rPr sz="1600" spc="-20" dirty="0">
                <a:solidFill>
                  <a:srgbClr val="757879"/>
                </a:solidFill>
                <a:latin typeface="Lucida Sans"/>
                <a:cs typeface="Lucida Sans"/>
              </a:rPr>
              <a:t>in-order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stalls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across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multiple 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requests </a:t>
            </a:r>
            <a:r>
              <a:rPr sz="1600" dirty="0">
                <a:solidFill>
                  <a:srgbClr val="757879"/>
                </a:solidFill>
                <a:latin typeface="Arial"/>
                <a:cs typeface="Arial"/>
              </a:rPr>
              <a:t>→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multiple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CPU-intensive </a:t>
            </a:r>
            <a:r>
              <a:rPr sz="1600" spc="-50" dirty="0">
                <a:solidFill>
                  <a:srgbClr val="757879"/>
                </a:solidFill>
                <a:latin typeface="Lucida Sans"/>
                <a:cs typeface="Lucida Sans"/>
              </a:rPr>
              <a:t>TLS 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handshakes, higher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memory</a:t>
            </a:r>
            <a:r>
              <a:rPr sz="1600" spc="-21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footprint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Content </a:t>
            </a: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may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be</a:t>
            </a:r>
            <a:r>
              <a:rPr sz="1600" b="1" spc="-29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compressed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50" dirty="0">
                <a:solidFill>
                  <a:srgbClr val="757879"/>
                </a:solidFill>
                <a:latin typeface="Lucida Sans"/>
                <a:cs typeface="Lucida Sans"/>
              </a:rPr>
              <a:t>…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but </a:t>
            </a: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headers </a:t>
            </a:r>
            <a:r>
              <a:rPr sz="1600" dirty="0">
                <a:solidFill>
                  <a:srgbClr val="757879"/>
                </a:solidFill>
                <a:latin typeface="Lucida Sans"/>
                <a:cs typeface="Lucida Sans"/>
              </a:rPr>
              <a:t>are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text</a:t>
            </a:r>
            <a:r>
              <a:rPr sz="1600" spc="-25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format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dirty="0">
                <a:solidFill>
                  <a:srgbClr val="757879"/>
                </a:solidFill>
                <a:latin typeface="Lucida Sans"/>
                <a:cs typeface="Lucida Sans"/>
              </a:rPr>
              <a:t>Naturally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supports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single-direction</a:t>
            </a:r>
            <a:r>
              <a:rPr sz="1600" b="1" spc="-254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50" dirty="0">
                <a:solidFill>
                  <a:srgbClr val="757879"/>
                </a:solidFill>
                <a:latin typeface="Lucida Sans"/>
                <a:cs typeface="Lucida Sans"/>
              </a:rPr>
              <a:t>… </a:t>
            </a: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but </a:t>
            </a:r>
            <a:r>
              <a:rPr sz="1600" spc="-25" dirty="0">
                <a:solidFill>
                  <a:srgbClr val="757879"/>
                </a:solidFill>
                <a:latin typeface="Lucida Sans"/>
                <a:cs typeface="Lucida Sans"/>
              </a:rPr>
              <a:t>not</a:t>
            </a:r>
            <a:r>
              <a:rPr sz="1600" spc="-22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bidirectional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8824" y="1656375"/>
            <a:ext cx="3094799" cy="1604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950" y="541659"/>
            <a:ext cx="8288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666666"/>
                </a:solidFill>
                <a:latin typeface="Lucida Sans"/>
                <a:cs typeface="Lucida Sans"/>
              </a:rPr>
              <a:t>Using </a:t>
            </a:r>
            <a:r>
              <a:rPr b="0" spc="-10" dirty="0">
                <a:solidFill>
                  <a:srgbClr val="666666"/>
                </a:solidFill>
                <a:latin typeface="Lucida Sans"/>
                <a:cs typeface="Lucida Sans"/>
              </a:rPr>
              <a:t>an </a:t>
            </a:r>
            <a:r>
              <a:rPr b="0" spc="-160" dirty="0">
                <a:solidFill>
                  <a:srgbClr val="666666"/>
                </a:solidFill>
                <a:latin typeface="Lucida Sans"/>
                <a:cs typeface="Lucida Sans"/>
              </a:rPr>
              <a:t>HTTP/1.1 </a:t>
            </a:r>
            <a:r>
              <a:rPr b="0" spc="-40" dirty="0">
                <a:solidFill>
                  <a:srgbClr val="666666"/>
                </a:solidFill>
                <a:latin typeface="Lucida Sans"/>
                <a:cs typeface="Lucida Sans"/>
              </a:rPr>
              <a:t>transport </a:t>
            </a:r>
            <a:r>
              <a:rPr b="0" spc="-25" dirty="0">
                <a:solidFill>
                  <a:srgbClr val="666666"/>
                </a:solidFill>
                <a:latin typeface="Lucida Sans"/>
                <a:cs typeface="Lucida Sans"/>
              </a:rPr>
              <a:t>and</a:t>
            </a:r>
            <a:r>
              <a:rPr b="0" spc="-70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b="0" spc="-100" dirty="0">
                <a:solidFill>
                  <a:srgbClr val="666666"/>
                </a:solidFill>
                <a:latin typeface="Lucida Sans"/>
                <a:cs typeface="Lucida Sans"/>
              </a:rPr>
              <a:t>its </a:t>
            </a:r>
            <a:r>
              <a:rPr b="0" spc="-70" dirty="0">
                <a:solidFill>
                  <a:srgbClr val="666666"/>
                </a:solidFill>
                <a:latin typeface="Lucida Sans"/>
                <a:cs typeface="Lucida Sans"/>
              </a:rPr>
              <a:t>limitations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700" y="4812125"/>
            <a:ext cx="1563148" cy="19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846" y="1067089"/>
            <a:ext cx="346329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84785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One </a:t>
            </a:r>
            <a:r>
              <a:rPr sz="1600" b="1" spc="-95" dirty="0">
                <a:solidFill>
                  <a:srgbClr val="757879"/>
                </a:solidFill>
                <a:latin typeface="Lucida Sans"/>
                <a:cs typeface="Lucida Sans"/>
              </a:rPr>
              <a:t>TCP </a:t>
            </a:r>
            <a:r>
              <a:rPr sz="1600" b="1" spc="-15" dirty="0">
                <a:solidFill>
                  <a:srgbClr val="757879"/>
                </a:solidFill>
                <a:latin typeface="Lucida Sans"/>
                <a:cs typeface="Lucida Sans"/>
              </a:rPr>
              <a:t>connection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for</a:t>
            </a:r>
            <a:r>
              <a:rPr sz="1600" b="1" spc="-33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5" dirty="0">
                <a:solidFill>
                  <a:srgbClr val="757879"/>
                </a:solidFill>
                <a:latin typeface="Lucida Sans"/>
                <a:cs typeface="Lucida Sans"/>
              </a:rPr>
              <a:t>each 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client-server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pair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Request </a:t>
            </a:r>
            <a:r>
              <a:rPr sz="1600" b="1" dirty="0">
                <a:solidFill>
                  <a:srgbClr val="757879"/>
                </a:solidFill>
                <a:latin typeface="Arial"/>
                <a:cs typeface="Arial"/>
              </a:rPr>
              <a:t>→</a:t>
            </a:r>
            <a:r>
              <a:rPr sz="1600" b="1" spc="-114" dirty="0">
                <a:solidFill>
                  <a:srgbClr val="757879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757879"/>
                </a:solidFill>
                <a:latin typeface="Lucida Sans"/>
                <a:cs typeface="Lucida Sans"/>
              </a:rPr>
              <a:t>Stream</a:t>
            </a:r>
            <a:endParaRPr sz="1600">
              <a:latin typeface="Lucida Sans"/>
              <a:cs typeface="Lucida Sans"/>
            </a:endParaRPr>
          </a:p>
          <a:p>
            <a:pPr marL="821055" marR="319405" lvl="1" indent="-351790">
              <a:lnSpc>
                <a:spcPct val="113300"/>
              </a:lnSpc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15" dirty="0">
                <a:solidFill>
                  <a:srgbClr val="757879"/>
                </a:solidFill>
                <a:latin typeface="Lucida Sans"/>
                <a:cs typeface="Lucida Sans"/>
              </a:rPr>
              <a:t>Streams </a:t>
            </a:r>
            <a:r>
              <a:rPr sz="1600" dirty="0">
                <a:solidFill>
                  <a:srgbClr val="757879"/>
                </a:solidFill>
                <a:latin typeface="Lucida Sans"/>
                <a:cs typeface="Lucida Sans"/>
              </a:rPr>
              <a:t>are</a:t>
            </a:r>
            <a:r>
              <a:rPr sz="1600" spc="-22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5" dirty="0">
                <a:solidFill>
                  <a:srgbClr val="757879"/>
                </a:solidFill>
                <a:latin typeface="Lucida Sans"/>
                <a:cs typeface="Lucida Sans"/>
              </a:rPr>
              <a:t>multiplexed  </a:t>
            </a:r>
            <a:r>
              <a:rPr sz="1600" spc="-55" dirty="0">
                <a:solidFill>
                  <a:srgbClr val="757879"/>
                </a:solidFill>
                <a:latin typeface="Lucida Sans"/>
                <a:cs typeface="Lucida Sans"/>
              </a:rPr>
              <a:t>using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framing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Compact </a:t>
            </a:r>
            <a:r>
              <a:rPr sz="1600" b="1" spc="-20" dirty="0">
                <a:solidFill>
                  <a:srgbClr val="757879"/>
                </a:solidFill>
                <a:latin typeface="Lucida Sans"/>
                <a:cs typeface="Lucida Sans"/>
              </a:rPr>
              <a:t>binary </a:t>
            </a:r>
            <a:r>
              <a:rPr sz="1600" b="1" spc="-35" dirty="0">
                <a:solidFill>
                  <a:srgbClr val="757879"/>
                </a:solidFill>
                <a:latin typeface="Lucida Sans"/>
                <a:cs typeface="Lucida Sans"/>
              </a:rPr>
              <a:t>framing</a:t>
            </a:r>
            <a:r>
              <a:rPr sz="1600" b="1" spc="-28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10" dirty="0">
                <a:solidFill>
                  <a:srgbClr val="757879"/>
                </a:solidFill>
                <a:latin typeface="Lucida Sans"/>
                <a:cs typeface="Lucida Sans"/>
              </a:rPr>
              <a:t>layer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40" dirty="0">
                <a:solidFill>
                  <a:srgbClr val="757879"/>
                </a:solidFill>
                <a:latin typeface="Lucida Sans"/>
                <a:cs typeface="Lucida Sans"/>
              </a:rPr>
              <a:t>Prioritization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30" dirty="0">
                <a:solidFill>
                  <a:srgbClr val="757879"/>
                </a:solidFill>
                <a:latin typeface="Lucida Sans"/>
                <a:cs typeface="Lucida Sans"/>
              </a:rPr>
              <a:t>Flow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control</a:t>
            </a:r>
            <a:endParaRPr sz="1600">
              <a:latin typeface="Lucida Sans"/>
              <a:cs typeface="Lucida Sans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solidFill>
                  <a:srgbClr val="757879"/>
                </a:solidFill>
                <a:latin typeface="Lucida Sans"/>
                <a:cs typeface="Lucida Sans"/>
              </a:rPr>
              <a:t>Server</a:t>
            </a:r>
            <a:r>
              <a:rPr sz="1600" spc="-100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spc="-35" dirty="0">
                <a:solidFill>
                  <a:srgbClr val="757879"/>
                </a:solidFill>
                <a:latin typeface="Lucida Sans"/>
                <a:cs typeface="Lucida Sans"/>
              </a:rPr>
              <a:t>push</a:t>
            </a:r>
            <a:endParaRPr sz="1600">
              <a:latin typeface="Lucida Sans"/>
              <a:cs typeface="Lucida Sans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0" dirty="0">
                <a:solidFill>
                  <a:srgbClr val="757879"/>
                </a:solidFill>
                <a:latin typeface="Lucida Sans"/>
                <a:cs typeface="Lucida Sans"/>
              </a:rPr>
              <a:t>Header</a:t>
            </a:r>
            <a:r>
              <a:rPr sz="1600" b="1" spc="-10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40" dirty="0">
                <a:solidFill>
                  <a:srgbClr val="757879"/>
                </a:solidFill>
                <a:latin typeface="Lucida Sans"/>
                <a:cs typeface="Lucida Sans"/>
              </a:rPr>
              <a:t>compression</a:t>
            </a:r>
            <a:endParaRPr sz="1600">
              <a:latin typeface="Lucida Sans"/>
              <a:cs typeface="Lucida Sans"/>
            </a:endParaRPr>
          </a:p>
          <a:p>
            <a:pPr marL="363855" marR="508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Directly </a:t>
            </a:r>
            <a:r>
              <a:rPr sz="1600" b="1" spc="-45" dirty="0">
                <a:solidFill>
                  <a:srgbClr val="757879"/>
                </a:solidFill>
                <a:latin typeface="Lucida Sans"/>
                <a:cs typeface="Lucida Sans"/>
              </a:rPr>
              <a:t>supports</a:t>
            </a:r>
            <a:r>
              <a:rPr sz="1600" b="1" spc="-175" dirty="0">
                <a:solidFill>
                  <a:srgbClr val="757879"/>
                </a:solidFill>
                <a:latin typeface="Lucida Sans"/>
                <a:cs typeface="Lucida Sans"/>
              </a:rPr>
              <a:t> </a:t>
            </a:r>
            <a:r>
              <a:rPr sz="1600" b="1" spc="-25" dirty="0">
                <a:solidFill>
                  <a:srgbClr val="757879"/>
                </a:solidFill>
                <a:latin typeface="Lucida Sans"/>
                <a:cs typeface="Lucida Sans"/>
              </a:rPr>
              <a:t>bidirectional  </a:t>
            </a:r>
            <a:r>
              <a:rPr sz="1600" b="1" spc="-30" dirty="0">
                <a:solidFill>
                  <a:srgbClr val="757879"/>
                </a:solidFill>
                <a:latin typeface="Lucida Sans"/>
                <a:cs typeface="Lucida Sans"/>
              </a:rPr>
              <a:t>streaming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7447" y="1365047"/>
            <a:ext cx="4948809" cy="254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950" y="541659"/>
            <a:ext cx="3620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solidFill>
                  <a:srgbClr val="666666"/>
                </a:solidFill>
                <a:latin typeface="Lucida Sans"/>
                <a:cs typeface="Lucida Sans"/>
              </a:rPr>
              <a:t>HTTP/2 </a:t>
            </a:r>
            <a:r>
              <a:rPr b="0" spc="-70" dirty="0">
                <a:solidFill>
                  <a:srgbClr val="666666"/>
                </a:solidFill>
                <a:latin typeface="Lucida Sans"/>
                <a:cs typeface="Lucida Sans"/>
              </a:rPr>
              <a:t>in </a:t>
            </a:r>
            <a:r>
              <a:rPr b="0" spc="10" dirty="0">
                <a:solidFill>
                  <a:srgbClr val="666666"/>
                </a:solidFill>
                <a:latin typeface="Lucida Sans"/>
                <a:cs typeface="Lucida Sans"/>
              </a:rPr>
              <a:t>a</a:t>
            </a:r>
            <a:r>
              <a:rPr b="0" spc="-345" dirty="0">
                <a:solidFill>
                  <a:srgbClr val="666666"/>
                </a:solidFill>
                <a:latin typeface="Lucida Sans"/>
                <a:cs typeface="Lucida Sans"/>
              </a:rPr>
              <a:t> </a:t>
            </a:r>
            <a:r>
              <a:rPr b="0" spc="-60" dirty="0">
                <a:solidFill>
                  <a:srgbClr val="666666"/>
                </a:solidFill>
                <a:latin typeface="Lucida Sans"/>
                <a:cs typeface="Lucida Sans"/>
              </a:rPr>
              <a:t>Nutshell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30" dirty="0"/>
              <a:t>@grpcio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902</Words>
  <Application>Microsoft Macintosh PowerPoint</Application>
  <PresentationFormat>On-screen Show (16:9)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Lucida Sans</vt:lpstr>
      <vt:lpstr>SimSun</vt:lpstr>
      <vt:lpstr>Times New Roman</vt:lpstr>
      <vt:lpstr>Office Theme</vt:lpstr>
      <vt:lpstr>gRPC Design and Implementation</vt:lpstr>
      <vt:lpstr>Motivation for RPC systems</vt:lpstr>
      <vt:lpstr>Application composed of microservices</vt:lpstr>
      <vt:lpstr>gRPC: Motivation</vt:lpstr>
      <vt:lpstr>gRPC: Summary</vt:lpstr>
      <vt:lpstr>Using HTTP/2 as a transport</vt:lpstr>
      <vt:lpstr>Using an HTTP transport: Why and How</vt:lpstr>
      <vt:lpstr>Using an HTTP/1.1 transport and its limitations</vt:lpstr>
      <vt:lpstr>HTTP/2 in a Nutshell</vt:lpstr>
      <vt:lpstr>HTTP/1.1</vt:lpstr>
      <vt:lpstr>gRPC</vt:lpstr>
      <vt:lpstr>gRPC in a nutshell</vt:lpstr>
      <vt:lpstr>An Aside: Protocol Buffers</vt:lpstr>
      <vt:lpstr>Example gRPC client/server architecture</vt:lpstr>
      <vt:lpstr>Getting Started</vt:lpstr>
      <vt:lpstr>Example Service Definition</vt:lpstr>
      <vt:lpstr>An (anonymized) case study</vt:lpstr>
      <vt:lpstr>Authentication</vt:lpstr>
      <vt:lpstr>Wrap-up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Design and Implementation</dc:title>
  <cp:lastModifiedBy>Microsoft Office User</cp:lastModifiedBy>
  <cp:revision>2</cp:revision>
  <dcterms:created xsi:type="dcterms:W3CDTF">2020-05-13T08:25:20Z</dcterms:created>
  <dcterms:modified xsi:type="dcterms:W3CDTF">2020-05-13T09:57:49Z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