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5"/>
  </p:notesMasterIdLst>
  <p:sldIdLst>
    <p:sldId id="257" r:id="rId3"/>
    <p:sldId id="258" r:id="rId4"/>
    <p:sldId id="260" r:id="rId5"/>
    <p:sldId id="295" r:id="rId6"/>
    <p:sldId id="302" r:id="rId7"/>
    <p:sldId id="303" r:id="rId8"/>
    <p:sldId id="304" r:id="rId9"/>
    <p:sldId id="307" r:id="rId10"/>
    <p:sldId id="308" r:id="rId11"/>
    <p:sldId id="320" r:id="rId12"/>
    <p:sldId id="321" r:id="rId13"/>
    <p:sldId id="322" r:id="rId14"/>
    <p:sldId id="323" r:id="rId15"/>
    <p:sldId id="324" r:id="rId16"/>
    <p:sldId id="327" r:id="rId17"/>
    <p:sldId id="328" r:id="rId18"/>
    <p:sldId id="329" r:id="rId19"/>
    <p:sldId id="330" r:id="rId20"/>
    <p:sldId id="331" r:id="rId21"/>
    <p:sldId id="332" r:id="rId22"/>
    <p:sldId id="333" r:id="rId23"/>
    <p:sldId id="33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69" d="100"/>
          <a:sy n="69" d="100"/>
        </p:scale>
        <p:origin x="460" y="44"/>
      </p:cViewPr>
      <p:guideLst/>
    </p:cSldViewPr>
  </p:slideViewPr>
  <p:notesTextViewPr>
    <p:cViewPr>
      <p:scale>
        <a:sx n="1" d="1"/>
        <a:sy n="1" d="1"/>
      </p:scale>
      <p:origin x="0" y="0"/>
    </p:cViewPr>
  </p:notesTextViewPr>
  <p:sorterViewPr>
    <p:cViewPr>
      <p:scale>
        <a:sx n="100" d="100"/>
        <a:sy n="100" d="100"/>
      </p:scale>
      <p:origin x="0" y="-2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D5DC0-D35C-451B-B23B-7EE181406760}"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76F07-B6B7-49E8-BB01-E6373F92767E}" type="slidenum">
              <a:rPr lang="en-US" smtClean="0"/>
              <a:t>‹#›</a:t>
            </a:fld>
            <a:endParaRPr lang="en-US"/>
          </a:p>
        </p:txBody>
      </p:sp>
    </p:spTree>
    <p:extLst>
      <p:ext uri="{BB962C8B-B14F-4D97-AF65-F5344CB8AC3E}">
        <p14:creationId xmlns:p14="http://schemas.microsoft.com/office/powerpoint/2010/main" val="312885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ethereum/wiki/wiki/JSON-RPC"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github.com/ethereum/web3.js/tree/master/exampl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fb4ebaaf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fb4ebaaf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very high level view of the Dapp stack.</a:t>
            </a:r>
            <a:endParaRPr/>
          </a:p>
          <a:p>
            <a:pPr marL="0" lvl="0" indent="0" algn="l" rtl="0">
              <a:spcBef>
                <a:spcPts val="0"/>
              </a:spcBef>
              <a:spcAft>
                <a:spcPts val="0"/>
              </a:spcAft>
              <a:buNone/>
            </a:pPr>
            <a:r>
              <a:rPr lang="en"/>
              <a:t>It has </a:t>
            </a:r>
            <a:endParaRPr/>
          </a:p>
          <a:p>
            <a:pPr marL="0" lvl="0" indent="0" algn="l" rtl="0">
              <a:spcBef>
                <a:spcPts val="0"/>
              </a:spcBef>
              <a:spcAft>
                <a:spcPts val="0"/>
              </a:spcAft>
              <a:buNone/>
            </a:pPr>
            <a:r>
              <a:rPr lang="en"/>
              <a:t> In the next several slides we will dig deeper into the architecture of the blockchain-based Dapp using actual COMMANDs that are used to create the architectural components of the Dapp. It is important that you have mastered basics concepts from the Course 1, Course 2 and some knowledge of command line interface to get the best out of this course.</a:t>
            </a:r>
            <a:endParaRPr/>
          </a:p>
        </p:txBody>
      </p:sp>
    </p:spTree>
    <p:extLst>
      <p:ext uri="{BB962C8B-B14F-4D97-AF65-F5344CB8AC3E}">
        <p14:creationId xmlns:p14="http://schemas.microsoft.com/office/powerpoint/2010/main" val="401120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965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0f3187b1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0f3187b1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69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798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161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264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61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901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642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281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247bbc8d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3247bbc8d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26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3219bd80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3219bd80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94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3219bd80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3219bd8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vs pull mode?</a:t>
            </a:r>
            <a:endParaRPr/>
          </a:p>
        </p:txBody>
      </p:sp>
    </p:spTree>
    <p:extLst>
      <p:ext uri="{BB962C8B-B14F-4D97-AF65-F5344CB8AC3E}">
        <p14:creationId xmlns:p14="http://schemas.microsoft.com/office/powerpoint/2010/main" val="406580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35ed0a5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35ed0a5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825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2c7db356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32c7db356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 simple Dapp architecture with the nodes that we created earlier with geth command and ethereum blockchain server and network.</a:t>
            </a:r>
            <a:endParaRPr/>
          </a:p>
          <a:p>
            <a:pPr marL="0" lvl="0" indent="0" algn="l" rtl="0">
              <a:spcBef>
                <a:spcPts val="0"/>
              </a:spcBef>
              <a:spcAft>
                <a:spcPts val="0"/>
              </a:spcAft>
              <a:buNone/>
            </a:pPr>
            <a:r>
              <a:rPr lang="en"/>
              <a:t>Once the nodes havebeen  initialized and are on the same network, they can transact among them using command line interface.</a:t>
            </a:r>
            <a:endParaRPr/>
          </a:p>
          <a:p>
            <a:pPr marL="0" lvl="0" indent="0" algn="l" rtl="0">
              <a:spcBef>
                <a:spcPts val="0"/>
              </a:spcBef>
              <a:spcAft>
                <a:spcPts val="0"/>
              </a:spcAft>
              <a:buNone/>
            </a:pPr>
            <a:r>
              <a:rPr lang="en"/>
              <a:t>Also you should able to deploy a smart contract from the command line. In this case, you will be using web3deploy script and interact with a smart contract using ABI definition and smart contract address. Be aware that these commands may have lengthy payload and parameters and may span multiple lines.</a:t>
            </a:r>
            <a:endParaRPr/>
          </a:p>
          <a:p>
            <a:pPr marL="0" lvl="0" indent="0" algn="l" rtl="0">
              <a:spcBef>
                <a:spcPts val="0"/>
              </a:spcBef>
              <a:spcAft>
                <a:spcPts val="0"/>
              </a:spcAft>
              <a:buNone/>
            </a:pPr>
            <a:r>
              <a:rPr lang="en"/>
              <a:t>Moreover a command line interface may not be familiar to a non-programmer/user of the Dapp.</a:t>
            </a:r>
            <a:endParaRPr/>
          </a:p>
          <a:p>
            <a:pPr marL="0" lvl="0" indent="0" algn="l" rtl="0">
              <a:spcBef>
                <a:spcPts val="0"/>
              </a:spcBef>
              <a:spcAft>
                <a:spcPts val="0"/>
              </a:spcAft>
              <a:buNone/>
            </a:pPr>
            <a:r>
              <a:rPr lang="en"/>
              <a:t>So we will use a simple but intuitive web interface as a front-end to the blockchain Dapp.</a:t>
            </a:r>
            <a:endParaRPr/>
          </a:p>
        </p:txBody>
      </p:sp>
    </p:spTree>
    <p:extLst>
      <p:ext uri="{BB962C8B-B14F-4D97-AF65-F5344CB8AC3E}">
        <p14:creationId xmlns:p14="http://schemas.microsoft.com/office/powerpoint/2010/main" val="399458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3219bd80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3219bd80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far we have discussed various components of a blockchin server and geth client. </a:t>
            </a:r>
            <a:endParaRPr/>
          </a:p>
          <a:p>
            <a:pPr marL="0" lvl="0" indent="0" algn="l" rtl="0">
              <a:spcBef>
                <a:spcPts val="0"/>
              </a:spcBef>
              <a:spcAft>
                <a:spcPts val="0"/>
              </a:spcAft>
              <a:buNone/>
            </a:pPr>
            <a:r>
              <a:rPr lang="en"/>
              <a:t>Here is a simple architecture for Dapp. We have multiple full nodes with only three of them Node1, Node2 and NodeN shown. </a:t>
            </a:r>
            <a:endParaRPr/>
          </a:p>
          <a:p>
            <a:pPr marL="0" lvl="0" indent="0" algn="l" rtl="0">
              <a:spcBef>
                <a:spcPts val="0"/>
              </a:spcBef>
              <a:spcAft>
                <a:spcPts val="0"/>
              </a:spcAft>
              <a:buNone/>
            </a:pPr>
            <a:r>
              <a:rPr lang="en"/>
              <a:t>Geth command is used to expose the rpc port, using the command say 8544: geth --rpc --rpcport 8544</a:t>
            </a:r>
            <a:endParaRPr/>
          </a:p>
          <a:p>
            <a:pPr marL="0" lvl="0" indent="0" algn="l" rtl="0">
              <a:spcBef>
                <a:spcPts val="0"/>
              </a:spcBef>
              <a:spcAft>
                <a:spcPts val="0"/>
              </a:spcAft>
              <a:buNone/>
            </a:pPr>
            <a:r>
              <a:rPr lang="en"/>
              <a:t>From the web client, functions including smart contract deploy and invoke functions are facilitated through web3.js module and web3 script.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45648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3247bbc8d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3247bbc8d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https://github.com/ethereum/wiki/wiki/JSON-RPC</a:t>
            </a:r>
            <a:endParaRPr/>
          </a:p>
          <a:p>
            <a:pPr marL="0" lvl="0" indent="0" algn="l" rtl="0">
              <a:spcBef>
                <a:spcPts val="0"/>
              </a:spcBef>
              <a:spcAft>
                <a:spcPts val="0"/>
              </a:spcAft>
              <a:buNone/>
            </a:pPr>
            <a:r>
              <a:rPr lang="en" u="sng">
                <a:solidFill>
                  <a:schemeClr val="hlink"/>
                </a:solidFill>
                <a:hlinkClick r:id="rId4"/>
              </a:rPr>
              <a:t>https://github.com/ethereum/web3.js/tree/master/example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6347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3247bbc8d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33247bbc8d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05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0f3187b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0f3187b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know the APis, Here is a simple architecture for Dapp. It comprises multiple full nodes with only three of them Node1, Node2 and NodeN shown. </a:t>
            </a:r>
            <a:endParaRPr/>
          </a:p>
          <a:p>
            <a:pPr marL="0" lvl="0" indent="0" algn="l" rtl="0">
              <a:spcBef>
                <a:spcPts val="0"/>
              </a:spcBef>
              <a:spcAft>
                <a:spcPts val="0"/>
              </a:spcAft>
              <a:buNone/>
            </a:pPr>
            <a:r>
              <a:rPr lang="en"/>
              <a:t>Geth command is used to expose the rpc port: geth --rpc --rpcport 8544 --rpcapi=”web3,net,eth,admin,personal,debug’’</a:t>
            </a:r>
            <a:endParaRPr/>
          </a:p>
          <a:p>
            <a:pPr marL="0" lvl="0" indent="0" algn="l" rtl="0">
              <a:spcBef>
                <a:spcPts val="0"/>
              </a:spcBef>
              <a:spcAft>
                <a:spcPts val="0"/>
              </a:spcAft>
              <a:buNone/>
            </a:pPr>
            <a:r>
              <a:rPr lang="en"/>
              <a:t>Blockchain functions including smart contract deploy and invoke functions are facilitated through web3.js module and web3 script. For example, eth and net objects can be instantiate within web3 module and their respective functions can be invoked from the web interface.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22784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0"/>
            <a:ext cx="12188952" cy="6858000"/>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00000"/>
              </a:lnSpc>
              <a:buNone/>
              <a:defRPr sz="2800" b="0" i="0">
                <a:solidFill>
                  <a:schemeClr val="bg1"/>
                </a:solidFill>
                <a:latin typeface="Georgia" charset="0"/>
                <a:ea typeface="Georgia" charset="0"/>
                <a:cs typeface="Georgia" charset="0"/>
              </a:defRPr>
            </a:lvl1pPr>
          </a:lstStyle>
          <a:p>
            <a:pPr lvl="0"/>
            <a:r>
              <a:rPr lang="en-US" dirty="0" smtClean="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chorCtr="0"/>
          <a:lstStyle>
            <a:lvl1pPr algn="l">
              <a:lnSpc>
                <a:spcPts val="5800"/>
              </a:lnSpc>
              <a:defRPr sz="6000" b="1" i="0" cap="all" baseline="0">
                <a:solidFill>
                  <a:schemeClr val="bg1"/>
                </a:solidFill>
                <a:latin typeface="Arial" charset="0"/>
                <a:ea typeface="Arial" charset="0"/>
                <a:cs typeface="Arial" charset="0"/>
              </a:defRPr>
            </a:lvl1pPr>
          </a:lstStyle>
          <a:p>
            <a:r>
              <a:rPr lang="en-US" dirty="0" smtClean="0"/>
              <a:t>Presentation</a:t>
            </a:r>
            <a:br>
              <a:rPr lang="en-US" dirty="0" smtClean="0"/>
            </a:br>
            <a:r>
              <a:rPr lang="en-US" dirty="0" smtClean="0"/>
              <a:t>Title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368" y="5367528"/>
            <a:ext cx="3249261" cy="500387"/>
          </a:xfrm>
          <a:prstGeom prst="rect">
            <a:avLst/>
          </a:prstGeom>
        </p:spPr>
      </p:pic>
    </p:spTree>
    <p:extLst>
      <p:ext uri="{BB962C8B-B14F-4D97-AF65-F5344CB8AC3E}">
        <p14:creationId xmlns:p14="http://schemas.microsoft.com/office/powerpoint/2010/main" val="35079745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ext and Chart">
    <p:spTree>
      <p:nvGrpSpPr>
        <p:cNvPr id="1" name=""/>
        <p:cNvGrpSpPr/>
        <p:nvPr/>
      </p:nvGrpSpPr>
      <p:grpSpPr>
        <a:xfrm>
          <a:off x="0" y="0"/>
          <a:ext cx="0" cy="0"/>
          <a:chOff x="0" y="0"/>
          <a:chExt cx="0" cy="0"/>
        </a:xfrm>
      </p:grpSpPr>
      <p:sp>
        <p:nvSpPr>
          <p:cNvPr id="3" name="Chart Placeholder 2"/>
          <p:cNvSpPr>
            <a:spLocks noGrp="1"/>
          </p:cNvSpPr>
          <p:nvPr>
            <p:ph type="chart" sz="quarter" idx="16"/>
          </p:nvPr>
        </p:nvSpPr>
        <p:spPr>
          <a:xfrm>
            <a:off x="5098987" y="1320800"/>
            <a:ext cx="6388100" cy="4465639"/>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smtClean="0"/>
          </a:p>
          <a:p>
            <a:r>
              <a:rPr lang="en-US" dirty="0" smtClean="0"/>
              <a:t>Drag chart to placeholder or click icon to add chart</a:t>
            </a:r>
          </a:p>
          <a:p>
            <a:endParaRPr lang="en-US" dirty="0"/>
          </a:p>
        </p:txBody>
      </p:sp>
      <p:sp>
        <p:nvSpPr>
          <p:cNvPr id="8" name="Title 3"/>
          <p:cNvSpPr>
            <a:spLocks noGrp="1"/>
          </p:cNvSpPr>
          <p:nvPr>
            <p:ph type="title" hasCustomPrompt="1"/>
          </p:nvPr>
        </p:nvSpPr>
        <p:spPr>
          <a:xfrm>
            <a:off x="569468" y="1320800"/>
            <a:ext cx="4268653" cy="716084"/>
          </a:xfrm>
          <a:prstGeom prst="rect">
            <a:avLst/>
          </a:prstGeom>
        </p:spPr>
        <p:txBody>
          <a:bodyPr anchor="b">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9"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and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Tree>
    <p:extLst>
      <p:ext uri="{BB962C8B-B14F-4D97-AF65-F5344CB8AC3E}">
        <p14:creationId xmlns:p14="http://schemas.microsoft.com/office/powerpoint/2010/main" val="37595019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65DC2-565B-4340-9766-4363E208D4A9}" type="datetimeFigureOut">
              <a:rPr lang="en-US" smtClean="0"/>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673ED-CAA7-4C73-A954-89D5CBE338C7}" type="slidenum">
              <a:rPr lang="en-US" smtClean="0"/>
              <a:t>‹#›</a:t>
            </a:fld>
            <a:endParaRPr lang="en-US"/>
          </a:p>
        </p:txBody>
      </p:sp>
    </p:spTree>
    <p:extLst>
      <p:ext uri="{BB962C8B-B14F-4D97-AF65-F5344CB8AC3E}">
        <p14:creationId xmlns:p14="http://schemas.microsoft.com/office/powerpoint/2010/main" val="4158962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E62B208-5DCD-4782-B6D7-9E2B060CDABF}"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815584" y="1026373"/>
            <a:ext cx="609600" cy="441325"/>
          </a:xfrm>
        </p:spPr>
        <p:txBody>
          <a:bodyPr/>
          <a:lstStyle/>
          <a:p>
            <a:fld id="{FC01A47E-AA38-4C56-AC5F-9CAB7147FF2F}" type="slidenum">
              <a:rPr lang="en-US" smtClean="0"/>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0350312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p:cSld name="1_Title and body">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29200" y="984967"/>
            <a:ext cx="10962800" cy="1023600"/>
          </a:xfrm>
          <a:prstGeom prst="rect">
            <a:avLst/>
          </a:prstGeom>
          <a:noFill/>
          <a:ln>
            <a:noFill/>
          </a:ln>
        </p:spPr>
        <p:txBody>
          <a:bodyPr spcFirstLastPara="1" wrap="square" lIns="68575" tIns="68575" rIns="68575" bIns="68575" anchor="b" anchorCtr="0"/>
          <a:lstStyle>
            <a:lvl1pPr marR="0" lvl="0" algn="l" rtl="0">
              <a:lnSpc>
                <a:spcPct val="90000"/>
              </a:lnSpc>
              <a:spcBef>
                <a:spcPts val="0"/>
              </a:spcBef>
              <a:spcAft>
                <a:spcPts val="0"/>
              </a:spcAft>
              <a:buClr>
                <a:schemeClr val="dk2"/>
              </a:buClr>
              <a:buSzPts val="1100"/>
              <a:buFont typeface="Arial"/>
              <a:buNone/>
              <a:defRPr sz="3067" b="0" i="0" u="none" strike="noStrike" cap="none">
                <a:solidFill>
                  <a:schemeClr val="dk2"/>
                </a:solidFill>
                <a:latin typeface="Arial"/>
                <a:ea typeface="Arial"/>
                <a:cs typeface="Arial"/>
                <a:sym typeface="Arial"/>
              </a:defRPr>
            </a:lvl1pPr>
            <a:lvl2pPr lvl="1" rtl="0">
              <a:spcBef>
                <a:spcPts val="0"/>
              </a:spcBef>
              <a:spcAft>
                <a:spcPts val="0"/>
              </a:spcAft>
              <a:buSzPts val="1100"/>
              <a:buFont typeface="Arial"/>
              <a:buNone/>
              <a:defRPr sz="2400"/>
            </a:lvl2pPr>
            <a:lvl3pPr lvl="2" rtl="0">
              <a:spcBef>
                <a:spcPts val="0"/>
              </a:spcBef>
              <a:spcAft>
                <a:spcPts val="0"/>
              </a:spcAft>
              <a:buSzPts val="1100"/>
              <a:buFont typeface="Arial"/>
              <a:buNone/>
              <a:defRPr sz="2400"/>
            </a:lvl3pPr>
            <a:lvl4pPr lvl="3" rtl="0">
              <a:spcBef>
                <a:spcPts val="0"/>
              </a:spcBef>
              <a:spcAft>
                <a:spcPts val="0"/>
              </a:spcAft>
              <a:buSzPts val="1100"/>
              <a:buFont typeface="Arial"/>
              <a:buNone/>
              <a:defRPr sz="2400"/>
            </a:lvl4pPr>
            <a:lvl5pPr lvl="4" rtl="0">
              <a:spcBef>
                <a:spcPts val="0"/>
              </a:spcBef>
              <a:spcAft>
                <a:spcPts val="0"/>
              </a:spcAft>
              <a:buSzPts val="1100"/>
              <a:buFont typeface="Arial"/>
              <a:buNone/>
              <a:defRPr sz="2400"/>
            </a:lvl5pPr>
            <a:lvl6pPr lvl="5" rtl="0">
              <a:spcBef>
                <a:spcPts val="0"/>
              </a:spcBef>
              <a:spcAft>
                <a:spcPts val="0"/>
              </a:spcAft>
              <a:buSzPts val="1100"/>
              <a:buFont typeface="Arial"/>
              <a:buNone/>
              <a:defRPr sz="2400"/>
            </a:lvl6pPr>
            <a:lvl7pPr lvl="6" rtl="0">
              <a:spcBef>
                <a:spcPts val="0"/>
              </a:spcBef>
              <a:spcAft>
                <a:spcPts val="0"/>
              </a:spcAft>
              <a:buSzPts val="1100"/>
              <a:buFont typeface="Arial"/>
              <a:buNone/>
              <a:defRPr sz="2400"/>
            </a:lvl7pPr>
            <a:lvl8pPr lvl="7" rtl="0">
              <a:spcBef>
                <a:spcPts val="0"/>
              </a:spcBef>
              <a:spcAft>
                <a:spcPts val="0"/>
              </a:spcAft>
              <a:buSzPts val="1100"/>
              <a:buFont typeface="Arial"/>
              <a:buNone/>
              <a:defRPr sz="2400"/>
            </a:lvl8pPr>
            <a:lvl9pPr lvl="8" rtl="0">
              <a:spcBef>
                <a:spcPts val="0"/>
              </a:spcBef>
              <a:spcAft>
                <a:spcPts val="0"/>
              </a:spcAft>
              <a:buSzPts val="1100"/>
              <a:buFont typeface="Arial"/>
              <a:buNone/>
              <a:defRPr sz="2400"/>
            </a:lvl9pPr>
          </a:lstStyle>
          <a:p>
            <a:endParaRPr/>
          </a:p>
        </p:txBody>
      </p:sp>
      <p:sp>
        <p:nvSpPr>
          <p:cNvPr id="66" name="Google Shape;66;p15"/>
          <p:cNvSpPr txBox="1">
            <a:spLocks noGrp="1"/>
          </p:cNvSpPr>
          <p:nvPr>
            <p:ph type="body" idx="1"/>
          </p:nvPr>
        </p:nvSpPr>
        <p:spPr>
          <a:xfrm>
            <a:off x="629200" y="2558767"/>
            <a:ext cx="10962800" cy="3613600"/>
          </a:xfrm>
          <a:prstGeom prst="rect">
            <a:avLst/>
          </a:prstGeom>
          <a:noFill/>
          <a:ln>
            <a:noFill/>
          </a:ln>
        </p:spPr>
        <p:txBody>
          <a:bodyPr spcFirstLastPara="1" wrap="square" lIns="68575" tIns="68575" rIns="68575" bIns="68575" anchor="t" anchorCtr="0"/>
          <a:lstStyle>
            <a:lvl1pPr marL="609585" marR="0" lvl="0" indent="-397923" algn="l" rtl="0">
              <a:lnSpc>
                <a:spcPct val="100000"/>
              </a:lnSpc>
              <a:spcBef>
                <a:spcPts val="0"/>
              </a:spcBef>
              <a:spcAft>
                <a:spcPts val="0"/>
              </a:spcAft>
              <a:buClr>
                <a:srgbClr val="005BBB"/>
              </a:buClr>
              <a:buSzPts val="1100"/>
              <a:buFont typeface="Arial"/>
              <a:buChar char="•"/>
              <a:defRPr sz="2000" b="0" i="0" u="none" strike="noStrike" cap="none">
                <a:solidFill>
                  <a:schemeClr val="dk1"/>
                </a:solidFill>
                <a:latin typeface="Arial"/>
                <a:ea typeface="Arial"/>
                <a:cs typeface="Arial"/>
                <a:sym typeface="Arial"/>
              </a:defRPr>
            </a:lvl1pPr>
            <a:lvl2pPr marL="1219170" marR="0" lvl="1" indent="-397923" algn="l" rtl="0">
              <a:lnSpc>
                <a:spcPct val="100000"/>
              </a:lnSpc>
              <a:spcBef>
                <a:spcPts val="0"/>
              </a:spcBef>
              <a:spcAft>
                <a:spcPts val="0"/>
              </a:spcAft>
              <a:buClr>
                <a:srgbClr val="005BBB"/>
              </a:buClr>
              <a:buSzPts val="1100"/>
              <a:buFont typeface="Arial"/>
              <a:buChar char="•"/>
              <a:defRPr sz="2000" b="0" i="0" u="none" strike="noStrike" cap="none">
                <a:solidFill>
                  <a:schemeClr val="dk1"/>
                </a:solidFill>
                <a:latin typeface="Arial"/>
                <a:ea typeface="Arial"/>
                <a:cs typeface="Arial"/>
                <a:sym typeface="Arial"/>
              </a:defRPr>
            </a:lvl2pPr>
            <a:lvl3pPr marL="1828754" marR="0" lvl="2" indent="-389457" algn="l" rtl="0">
              <a:lnSpc>
                <a:spcPct val="100000"/>
              </a:lnSpc>
              <a:spcBef>
                <a:spcPts val="0"/>
              </a:spcBef>
              <a:spcAft>
                <a:spcPts val="0"/>
              </a:spcAft>
              <a:buClr>
                <a:srgbClr val="005BBB"/>
              </a:buClr>
              <a:buSzPts val="1000"/>
              <a:buFont typeface="Merriweather Sans"/>
              <a:buChar char="-"/>
              <a:defRPr sz="1867" b="0" i="0" u="none" strike="noStrike" cap="none">
                <a:solidFill>
                  <a:schemeClr val="dk1"/>
                </a:solidFill>
                <a:latin typeface="Arial"/>
                <a:ea typeface="Arial"/>
                <a:cs typeface="Arial"/>
                <a:sym typeface="Arial"/>
              </a:defRPr>
            </a:lvl3pPr>
            <a:lvl4pPr marL="2438339" marR="0" lvl="3" indent="-389457" algn="l" rtl="0">
              <a:lnSpc>
                <a:spcPct val="90000"/>
              </a:lnSpc>
              <a:spcBef>
                <a:spcPts val="0"/>
              </a:spcBef>
              <a:spcAft>
                <a:spcPts val="0"/>
              </a:spcAft>
              <a:buClr>
                <a:srgbClr val="005BBB"/>
              </a:buClr>
              <a:buSzPts val="1000"/>
              <a:buFont typeface="Arial"/>
              <a:buChar char="•"/>
              <a:defRPr sz="1867" b="0" i="0" u="none" strike="noStrike" cap="none">
                <a:solidFill>
                  <a:schemeClr val="dk1"/>
                </a:solidFill>
                <a:latin typeface="Arial"/>
                <a:ea typeface="Arial"/>
                <a:cs typeface="Arial"/>
                <a:sym typeface="Arial"/>
              </a:defRPr>
            </a:lvl4pPr>
            <a:lvl5pPr marL="3047924" marR="0" lvl="4" indent="-389457" algn="l" rtl="0">
              <a:lnSpc>
                <a:spcPct val="90000"/>
              </a:lnSpc>
              <a:spcBef>
                <a:spcPts val="0"/>
              </a:spcBef>
              <a:spcAft>
                <a:spcPts val="0"/>
              </a:spcAft>
              <a:buClr>
                <a:srgbClr val="005BBB"/>
              </a:buClr>
              <a:buSzPts val="1000"/>
              <a:buFont typeface="Arial"/>
              <a:buChar char="•"/>
              <a:defRPr sz="1867" b="0" i="0" u="none" strike="noStrike" cap="none">
                <a:solidFill>
                  <a:schemeClr val="dk1"/>
                </a:solidFill>
                <a:latin typeface="Arial"/>
                <a:ea typeface="Arial"/>
                <a:cs typeface="Arial"/>
                <a:sym typeface="Arial"/>
              </a:defRPr>
            </a:lvl5pPr>
            <a:lvl6pPr marL="3657509" marR="0" lvl="5" indent="-389457" algn="l" rtl="0">
              <a:lnSpc>
                <a:spcPct val="90000"/>
              </a:lnSpc>
              <a:spcBef>
                <a:spcPts val="0"/>
              </a:spcBef>
              <a:spcAft>
                <a:spcPts val="0"/>
              </a:spcAft>
              <a:buClr>
                <a:schemeClr val="dk1"/>
              </a:buClr>
              <a:buSzPts val="1000"/>
              <a:buFont typeface="Arial"/>
              <a:buChar char="•"/>
              <a:defRPr sz="1867" b="0" i="0" u="none" strike="noStrike" cap="none">
                <a:solidFill>
                  <a:schemeClr val="dk1"/>
                </a:solidFill>
                <a:latin typeface="Arial"/>
                <a:ea typeface="Arial"/>
                <a:cs typeface="Arial"/>
                <a:sym typeface="Arial"/>
              </a:defRPr>
            </a:lvl6pPr>
            <a:lvl7pPr marL="4267093" marR="0" lvl="6" indent="-389457" algn="l" rtl="0">
              <a:lnSpc>
                <a:spcPct val="90000"/>
              </a:lnSpc>
              <a:spcBef>
                <a:spcPts val="0"/>
              </a:spcBef>
              <a:spcAft>
                <a:spcPts val="0"/>
              </a:spcAft>
              <a:buClr>
                <a:schemeClr val="dk1"/>
              </a:buClr>
              <a:buSzPts val="1000"/>
              <a:buFont typeface="Arial"/>
              <a:buChar char="•"/>
              <a:defRPr sz="1867" b="0" i="0" u="none" strike="noStrike" cap="none">
                <a:solidFill>
                  <a:schemeClr val="dk1"/>
                </a:solidFill>
                <a:latin typeface="Arial"/>
                <a:ea typeface="Arial"/>
                <a:cs typeface="Arial"/>
                <a:sym typeface="Arial"/>
              </a:defRPr>
            </a:lvl7pPr>
            <a:lvl8pPr marL="4876678" marR="0" lvl="7" indent="-389457" algn="l" rtl="0">
              <a:lnSpc>
                <a:spcPct val="90000"/>
              </a:lnSpc>
              <a:spcBef>
                <a:spcPts val="0"/>
              </a:spcBef>
              <a:spcAft>
                <a:spcPts val="0"/>
              </a:spcAft>
              <a:buClr>
                <a:schemeClr val="dk1"/>
              </a:buClr>
              <a:buSzPts val="1000"/>
              <a:buFont typeface="Arial"/>
              <a:buChar char="•"/>
              <a:defRPr sz="1867" b="0" i="0" u="none" strike="noStrike" cap="none">
                <a:solidFill>
                  <a:schemeClr val="dk1"/>
                </a:solidFill>
                <a:latin typeface="Arial"/>
                <a:ea typeface="Arial"/>
                <a:cs typeface="Arial"/>
                <a:sym typeface="Arial"/>
              </a:defRPr>
            </a:lvl8pPr>
            <a:lvl9pPr marL="5486263" marR="0" lvl="8" indent="-389457" algn="l" rtl="0">
              <a:lnSpc>
                <a:spcPct val="90000"/>
              </a:lnSpc>
              <a:spcBef>
                <a:spcPts val="0"/>
              </a:spcBef>
              <a:spcAft>
                <a:spcPts val="0"/>
              </a:spcAft>
              <a:buClr>
                <a:schemeClr val="dk1"/>
              </a:buClr>
              <a:buSzPts val="10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7" name="Google Shape;67;p15"/>
          <p:cNvSpPr txBox="1">
            <a:spLocks noGrp="1"/>
          </p:cNvSpPr>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1pPr>
            <a:lvl2pPr marL="0" marR="0" lvl="1"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spcBef>
                <a:spcPts val="0"/>
              </a:spcBef>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lang="en-US"/>
          </a:p>
        </p:txBody>
      </p:sp>
      <p:sp>
        <p:nvSpPr>
          <p:cNvPr id="68" name="Google Shape;68;p15"/>
          <p:cNvSpPr txBox="1">
            <a:spLocks noGrp="1"/>
          </p:cNvSpPr>
          <p:nvPr>
            <p:ph type="body" idx="2"/>
          </p:nvPr>
        </p:nvSpPr>
        <p:spPr>
          <a:xfrm>
            <a:off x="6927851" y="4885267"/>
            <a:ext cx="1219200" cy="1219200"/>
          </a:xfrm>
          <a:prstGeom prst="rect">
            <a:avLst/>
          </a:prstGeom>
          <a:noFill/>
          <a:ln>
            <a:noFill/>
          </a:ln>
        </p:spPr>
        <p:txBody>
          <a:bodyPr spcFirstLastPara="1" wrap="square" lIns="68575" tIns="68575" rIns="68575" bIns="68575" anchor="t" anchorCtr="0"/>
          <a:lstStyle>
            <a:lvl1pPr marL="609585" marR="0" lvl="0" indent="-397923" algn="l" rtl="0">
              <a:lnSpc>
                <a:spcPct val="100000"/>
              </a:lnSpc>
              <a:spcBef>
                <a:spcPts val="800"/>
              </a:spcBef>
              <a:spcAft>
                <a:spcPts val="0"/>
              </a:spcAft>
              <a:buClr>
                <a:srgbClr val="005BBB"/>
              </a:buClr>
              <a:buSzPts val="1100"/>
              <a:buFont typeface="Arial"/>
              <a:buChar char="•"/>
              <a:defRPr sz="1467" b="0" i="0" u="none" strike="noStrike" cap="none">
                <a:solidFill>
                  <a:schemeClr val="dk1"/>
                </a:solidFill>
                <a:latin typeface="Arial"/>
                <a:ea typeface="Arial"/>
                <a:cs typeface="Arial"/>
                <a:sym typeface="Arial"/>
              </a:defRPr>
            </a:lvl1pPr>
            <a:lvl2pPr marL="1219170" marR="0" lvl="1" indent="-397923" algn="l" rtl="0">
              <a:lnSpc>
                <a:spcPct val="100000"/>
              </a:lnSpc>
              <a:spcBef>
                <a:spcPts val="400"/>
              </a:spcBef>
              <a:spcAft>
                <a:spcPts val="0"/>
              </a:spcAft>
              <a:buClr>
                <a:srgbClr val="005BBB"/>
              </a:buClr>
              <a:buSzPts val="1100"/>
              <a:buFont typeface="Arial"/>
              <a:buChar char="•"/>
              <a:defRPr sz="1467" b="0" i="0" u="none" strike="noStrike" cap="none">
                <a:solidFill>
                  <a:schemeClr val="dk1"/>
                </a:solidFill>
                <a:latin typeface="Arial"/>
                <a:ea typeface="Arial"/>
                <a:cs typeface="Arial"/>
                <a:sym typeface="Arial"/>
              </a:defRPr>
            </a:lvl2pPr>
            <a:lvl3pPr marL="1828754" marR="0" lvl="2" indent="-389457" algn="l" rtl="0">
              <a:lnSpc>
                <a:spcPct val="100000"/>
              </a:lnSpc>
              <a:spcBef>
                <a:spcPts val="400"/>
              </a:spcBef>
              <a:spcAft>
                <a:spcPts val="0"/>
              </a:spcAft>
              <a:buClr>
                <a:srgbClr val="005BBB"/>
              </a:buClr>
              <a:buSzPts val="1000"/>
              <a:buFont typeface="Merriweather Sans"/>
              <a:buChar char="-"/>
              <a:defRPr sz="1333" b="0" i="0" u="none" strike="noStrike" cap="none">
                <a:solidFill>
                  <a:schemeClr val="dk1"/>
                </a:solidFill>
                <a:latin typeface="Arial"/>
                <a:ea typeface="Arial"/>
                <a:cs typeface="Arial"/>
                <a:sym typeface="Arial"/>
              </a:defRPr>
            </a:lvl3pPr>
            <a:lvl4pPr marL="2438339" marR="0" lvl="3" indent="-389457" algn="l" rtl="0">
              <a:lnSpc>
                <a:spcPct val="90000"/>
              </a:lnSpc>
              <a:spcBef>
                <a:spcPts val="400"/>
              </a:spcBef>
              <a:spcAft>
                <a:spcPts val="0"/>
              </a:spcAft>
              <a:buClr>
                <a:srgbClr val="005BBB"/>
              </a:buClr>
              <a:buSzPts val="1000"/>
              <a:buFont typeface="Arial"/>
              <a:buChar char="•"/>
              <a:defRPr sz="1333" b="0" i="0" u="none" strike="noStrike" cap="none">
                <a:solidFill>
                  <a:schemeClr val="dk1"/>
                </a:solidFill>
                <a:latin typeface="Arial"/>
                <a:ea typeface="Arial"/>
                <a:cs typeface="Arial"/>
                <a:sym typeface="Arial"/>
              </a:defRPr>
            </a:lvl4pPr>
            <a:lvl5pPr marL="3047924" marR="0" lvl="4" indent="-389457" algn="l" rtl="0">
              <a:lnSpc>
                <a:spcPct val="90000"/>
              </a:lnSpc>
              <a:spcBef>
                <a:spcPts val="400"/>
              </a:spcBef>
              <a:spcAft>
                <a:spcPts val="0"/>
              </a:spcAft>
              <a:buClr>
                <a:srgbClr val="005BBB"/>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389457" algn="l" rtl="0">
              <a:lnSpc>
                <a:spcPct val="90000"/>
              </a:lnSpc>
              <a:spcBef>
                <a:spcPts val="400"/>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6pPr>
            <a:lvl7pPr marL="4267093" marR="0" lvl="6" indent="-389457" algn="l" rtl="0">
              <a:lnSpc>
                <a:spcPct val="90000"/>
              </a:lnSpc>
              <a:spcBef>
                <a:spcPts val="400"/>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7pPr>
            <a:lvl8pPr marL="4876678" marR="0" lvl="7" indent="-389457" algn="l" rtl="0">
              <a:lnSpc>
                <a:spcPct val="90000"/>
              </a:lnSpc>
              <a:spcBef>
                <a:spcPts val="400"/>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8pPr>
            <a:lvl9pPr marL="5486263" marR="0" lvl="8" indent="-389457" algn="l" rtl="0">
              <a:lnSpc>
                <a:spcPct val="90000"/>
              </a:lnSpc>
              <a:spcBef>
                <a:spcPts val="400"/>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09967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 3 level Bullet List">
  <p:cSld name="1_ 3 level Bullet List">
    <p:spTree>
      <p:nvGrpSpPr>
        <p:cNvPr id="1" name="Shape 172"/>
        <p:cNvGrpSpPr/>
        <p:nvPr/>
      </p:nvGrpSpPr>
      <p:grpSpPr>
        <a:xfrm>
          <a:off x="0" y="0"/>
          <a:ext cx="0" cy="0"/>
          <a:chOff x="0" y="0"/>
          <a:chExt cx="0" cy="0"/>
        </a:xfrm>
      </p:grpSpPr>
      <p:sp>
        <p:nvSpPr>
          <p:cNvPr id="173" name="Google Shape;173;p42"/>
          <p:cNvSpPr txBox="1">
            <a:spLocks noGrp="1"/>
          </p:cNvSpPr>
          <p:nvPr>
            <p:ph type="body" idx="1"/>
          </p:nvPr>
        </p:nvSpPr>
        <p:spPr>
          <a:xfrm>
            <a:off x="566929" y="2185416"/>
            <a:ext cx="9678800" cy="3848000"/>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1000"/>
              </a:spcBef>
              <a:spcAft>
                <a:spcPts val="0"/>
              </a:spcAft>
              <a:buClr>
                <a:srgbClr val="005BBB"/>
              </a:buClr>
              <a:buSzPts val="1500"/>
              <a:buFont typeface="Arial"/>
              <a:buNone/>
              <a:defRPr sz="1700" b="1" i="0" u="none" strike="noStrike" cap="none">
                <a:solidFill>
                  <a:srgbClr val="005BBB"/>
                </a:solidFill>
                <a:latin typeface="Arial"/>
                <a:ea typeface="Arial"/>
                <a:cs typeface="Arial"/>
                <a:sym typeface="Arial"/>
              </a:defRPr>
            </a:lvl1pPr>
            <a:lvl2pPr marL="1219170" marR="0" lvl="1" indent="-431789" algn="l" rtl="0">
              <a:lnSpc>
                <a:spcPct val="100000"/>
              </a:lnSpc>
              <a:spcBef>
                <a:spcPts val="500"/>
              </a:spcBef>
              <a:spcAft>
                <a:spcPts val="0"/>
              </a:spcAft>
              <a:buClr>
                <a:srgbClr val="005BBB"/>
              </a:buClr>
              <a:buSzPts val="1500"/>
              <a:buFont typeface="Arial"/>
              <a:buChar char="•"/>
              <a:defRPr sz="2000" b="0" i="0" u="none" strike="noStrike" cap="none">
                <a:solidFill>
                  <a:schemeClr val="dk1"/>
                </a:solidFill>
                <a:latin typeface="Arial"/>
                <a:ea typeface="Arial"/>
                <a:cs typeface="Arial"/>
                <a:sym typeface="Arial"/>
              </a:defRPr>
            </a:lvl2pPr>
            <a:lvl3pPr marL="1828754" marR="0" lvl="2" indent="-431789" algn="l" rtl="0">
              <a:lnSpc>
                <a:spcPct val="100000"/>
              </a:lnSpc>
              <a:spcBef>
                <a:spcPts val="500"/>
              </a:spcBef>
              <a:spcAft>
                <a:spcPts val="0"/>
              </a:spcAft>
              <a:buClr>
                <a:srgbClr val="005BBB"/>
              </a:buClr>
              <a:buSzPts val="1500"/>
              <a:buFont typeface="Merriweather Sans"/>
              <a:buChar char="-"/>
              <a:defRPr sz="2000" b="0" i="0" u="none" strike="noStrike" cap="none">
                <a:solidFill>
                  <a:schemeClr val="dk1"/>
                </a:solidFill>
                <a:latin typeface="Arial"/>
                <a:ea typeface="Arial"/>
                <a:cs typeface="Arial"/>
                <a:sym typeface="Arial"/>
              </a:defRPr>
            </a:lvl3pPr>
            <a:lvl4pPr marL="2438339" marR="0" lvl="3" indent="-419090" algn="l" rtl="0">
              <a:lnSpc>
                <a:spcPct val="90000"/>
              </a:lnSpc>
              <a:spcBef>
                <a:spcPts val="500"/>
              </a:spcBef>
              <a:spcAft>
                <a:spcPts val="0"/>
              </a:spcAft>
              <a:buClr>
                <a:srgbClr val="005BBB"/>
              </a:buClr>
              <a:buSzPts val="1350"/>
              <a:buFont typeface="Arial"/>
              <a:buChar char="•"/>
              <a:defRPr sz="1800" b="0" i="0" u="none" strike="noStrike" cap="none">
                <a:solidFill>
                  <a:srgbClr val="666666"/>
                </a:solidFill>
                <a:latin typeface="Arial"/>
                <a:ea typeface="Arial"/>
                <a:cs typeface="Arial"/>
                <a:sym typeface="Arial"/>
              </a:defRPr>
            </a:lvl4pPr>
            <a:lvl5pPr marL="3047924" marR="0" lvl="4" indent="-419090" algn="l" rtl="0">
              <a:lnSpc>
                <a:spcPct val="90000"/>
              </a:lnSpc>
              <a:spcBef>
                <a:spcPts val="500"/>
              </a:spcBef>
              <a:spcAft>
                <a:spcPts val="0"/>
              </a:spcAft>
              <a:buClr>
                <a:srgbClr val="005BBB"/>
              </a:buClr>
              <a:buSzPts val="1350"/>
              <a:buFont typeface="Arial"/>
              <a:buChar char="•"/>
              <a:defRPr sz="1800" b="0" i="0" u="none" strike="noStrike" cap="none">
                <a:solidFill>
                  <a:srgbClr val="666666"/>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42"/>
          <p:cNvSpPr txBox="1">
            <a:spLocks noGrp="1"/>
          </p:cNvSpPr>
          <p:nvPr>
            <p:ph type="title"/>
          </p:nvPr>
        </p:nvSpPr>
        <p:spPr>
          <a:xfrm>
            <a:off x="566928" y="1316736"/>
            <a:ext cx="10515600" cy="8684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1pPr>
            <a:lvl2pPr lvl="1" indent="0" rtl="0">
              <a:spcBef>
                <a:spcPts val="0"/>
              </a:spcBef>
              <a:spcAft>
                <a:spcPts val="0"/>
              </a:spcAft>
              <a:buSzPts val="1400"/>
              <a:buNone/>
              <a:defRPr sz="2400"/>
            </a:lvl2pPr>
            <a:lvl3pPr lvl="2" indent="0" rtl="0">
              <a:spcBef>
                <a:spcPts val="0"/>
              </a:spcBef>
              <a:spcAft>
                <a:spcPts val="0"/>
              </a:spcAft>
              <a:buSzPts val="1400"/>
              <a:buNone/>
              <a:defRPr sz="2400"/>
            </a:lvl3pPr>
            <a:lvl4pPr lvl="3" indent="0" rtl="0">
              <a:spcBef>
                <a:spcPts val="0"/>
              </a:spcBef>
              <a:spcAft>
                <a:spcPts val="0"/>
              </a:spcAft>
              <a:buSzPts val="1400"/>
              <a:buNone/>
              <a:defRPr sz="2400"/>
            </a:lvl4pPr>
            <a:lvl5pPr lvl="4" indent="0" rtl="0">
              <a:spcBef>
                <a:spcPts val="0"/>
              </a:spcBef>
              <a:spcAft>
                <a:spcPts val="0"/>
              </a:spcAft>
              <a:buSzPts val="1400"/>
              <a:buNone/>
              <a:defRPr sz="2400"/>
            </a:lvl5pPr>
            <a:lvl6pPr lvl="5" indent="0" rtl="0">
              <a:spcBef>
                <a:spcPts val="0"/>
              </a:spcBef>
              <a:spcAft>
                <a:spcPts val="0"/>
              </a:spcAft>
              <a:buSzPts val="1400"/>
              <a:buNone/>
              <a:defRPr sz="2400"/>
            </a:lvl6pPr>
            <a:lvl7pPr lvl="6" indent="0" rtl="0">
              <a:spcBef>
                <a:spcPts val="0"/>
              </a:spcBef>
              <a:spcAft>
                <a:spcPts val="0"/>
              </a:spcAft>
              <a:buSzPts val="1400"/>
              <a:buNone/>
              <a:defRPr sz="2400"/>
            </a:lvl7pPr>
            <a:lvl8pPr lvl="7" indent="0" rtl="0">
              <a:spcBef>
                <a:spcPts val="0"/>
              </a:spcBef>
              <a:spcAft>
                <a:spcPts val="0"/>
              </a:spcAft>
              <a:buSzPts val="1400"/>
              <a:buNone/>
              <a:defRPr sz="2400"/>
            </a:lvl8pPr>
            <a:lvl9pPr lvl="8" indent="0" rtl="0">
              <a:spcBef>
                <a:spcPts val="0"/>
              </a:spcBef>
              <a:spcAft>
                <a:spcPts val="0"/>
              </a:spcAft>
              <a:buSzPts val="1400"/>
              <a:buNone/>
              <a:defRPr sz="2400"/>
            </a:lvl9pPr>
          </a:lstStyle>
          <a:p>
            <a:endParaRPr/>
          </a:p>
        </p:txBody>
      </p:sp>
    </p:spTree>
    <p:extLst>
      <p:ext uri="{BB962C8B-B14F-4D97-AF65-F5344CB8AC3E}">
        <p14:creationId xmlns:p14="http://schemas.microsoft.com/office/powerpoint/2010/main" val="3937322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0"/>
            <a:ext cx="12188952" cy="6858000"/>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00000"/>
              </a:lnSpc>
              <a:buNone/>
              <a:defRPr sz="2800" b="0" i="0">
                <a:solidFill>
                  <a:schemeClr val="bg1"/>
                </a:solidFill>
                <a:latin typeface="Georgia" charset="0"/>
                <a:ea typeface="Georgia" charset="0"/>
                <a:cs typeface="Georgia" charset="0"/>
              </a:defRPr>
            </a:lvl1pPr>
          </a:lstStyle>
          <a:p>
            <a:pPr lvl="0"/>
            <a:r>
              <a:rPr lang="en-US" dirty="0" smtClean="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chorCtr="0"/>
          <a:lstStyle>
            <a:lvl1pPr algn="l">
              <a:lnSpc>
                <a:spcPts val="5800"/>
              </a:lnSpc>
              <a:defRPr sz="6000" b="1" i="0" cap="all" baseline="0">
                <a:solidFill>
                  <a:schemeClr val="bg1"/>
                </a:solidFill>
                <a:latin typeface="Arial" charset="0"/>
                <a:ea typeface="Arial" charset="0"/>
                <a:cs typeface="Arial" charset="0"/>
              </a:defRPr>
            </a:lvl1pPr>
          </a:lstStyle>
          <a:p>
            <a:r>
              <a:rPr lang="en-US" dirty="0" smtClean="0"/>
              <a:t>Presentation</a:t>
            </a:r>
            <a:br>
              <a:rPr lang="en-US" dirty="0" smtClean="0"/>
            </a:br>
            <a:r>
              <a:rPr lang="en-US" dirty="0" smtClean="0"/>
              <a:t>Title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368" y="5367528"/>
            <a:ext cx="3249261" cy="500387"/>
          </a:xfrm>
          <a:prstGeom prst="rect">
            <a:avLst/>
          </a:prstGeom>
        </p:spPr>
      </p:pic>
    </p:spTree>
    <p:extLst>
      <p:ext uri="{BB962C8B-B14F-4D97-AF65-F5344CB8AC3E}">
        <p14:creationId xmlns:p14="http://schemas.microsoft.com/office/powerpoint/2010/main" val="28029681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5" name="Title 1"/>
          <p:cNvSpPr>
            <a:spLocks noGrp="1"/>
          </p:cNvSpPr>
          <p:nvPr>
            <p:ph type="ctrTitle" hasCustomPrompt="1"/>
          </p:nvPr>
        </p:nvSpPr>
        <p:spPr>
          <a:xfrm>
            <a:off x="658368" y="1490663"/>
            <a:ext cx="6638544" cy="2387600"/>
          </a:xfrm>
          <a:prstGeom prst="rect">
            <a:avLst/>
          </a:prstGeom>
          <a:ln>
            <a:noFill/>
          </a:ln>
        </p:spPr>
        <p:txBody>
          <a:bodyPr lIns="0" anchor="b"/>
          <a:lstStyle>
            <a:lvl1pPr algn="l">
              <a:lnSpc>
                <a:spcPts val="5800"/>
              </a:lnSpc>
              <a:defRPr sz="6000" b="1" i="0" cap="all" baseline="0">
                <a:solidFill>
                  <a:schemeClr val="bg1"/>
                </a:solidFill>
                <a:latin typeface="Arial" charset="0"/>
                <a:ea typeface="Arial" charset="0"/>
                <a:cs typeface="Arial" charset="0"/>
              </a:defRPr>
            </a:lvl1pPr>
          </a:lstStyle>
          <a:p>
            <a:r>
              <a:rPr lang="en-US" dirty="0" smtClean="0"/>
              <a:t>DIVIDER SLIDE</a:t>
            </a:r>
            <a:endParaRPr lang="en-US" dirty="0"/>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chor="t" anchorCtr="0">
            <a:noAutofit/>
          </a:bodyPr>
          <a:lstStyle>
            <a:lvl1pPr marL="0" indent="0" algn="l">
              <a:lnSpc>
                <a:spcPct val="100000"/>
              </a:lnSpc>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Section title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8639" y="152401"/>
            <a:ext cx="3249261" cy="500387"/>
          </a:xfrm>
          <a:prstGeom prst="rect">
            <a:avLst/>
          </a:prstGeom>
        </p:spPr>
      </p:pic>
    </p:spTree>
    <p:extLst>
      <p:ext uri="{BB962C8B-B14F-4D97-AF65-F5344CB8AC3E}">
        <p14:creationId xmlns:p14="http://schemas.microsoft.com/office/powerpoint/2010/main" val="22146917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lumn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69468" y="2189263"/>
            <a:ext cx="6402832" cy="3790483"/>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26987168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12" name="Text Placeholder 2"/>
          <p:cNvSpPr>
            <a:spLocks noGrp="1"/>
          </p:cNvSpPr>
          <p:nvPr>
            <p:ph type="body" idx="10" hasCustomPrompt="1"/>
          </p:nvPr>
        </p:nvSpPr>
        <p:spPr>
          <a:xfrm>
            <a:off x="566928" y="2185416"/>
            <a:ext cx="4179753" cy="3511409"/>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a:t>
            </a:r>
          </a:p>
        </p:txBody>
      </p:sp>
      <p:sp>
        <p:nvSpPr>
          <p:cNvPr id="13" name="Text Placeholder 2"/>
          <p:cNvSpPr>
            <a:spLocks noGrp="1"/>
          </p:cNvSpPr>
          <p:nvPr>
            <p:ph type="body" idx="11" hasCustomPrompt="1"/>
          </p:nvPr>
        </p:nvSpPr>
        <p:spPr>
          <a:xfrm>
            <a:off x="5029200" y="2185416"/>
            <a:ext cx="4179753" cy="3511409"/>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err="1" smtClean="0"/>
              <a:t>Etiam</a:t>
            </a:r>
            <a:r>
              <a:rPr lang="en-US" dirty="0" smtClean="0"/>
              <a:t> </a:t>
            </a:r>
            <a:r>
              <a:rPr lang="en-US" dirty="0" err="1" smtClean="0"/>
              <a:t>molestie</a:t>
            </a:r>
            <a:r>
              <a:rPr lang="en-US" dirty="0" smtClean="0"/>
              <a:t> </a:t>
            </a:r>
            <a:r>
              <a:rPr lang="en-US" dirty="0" err="1" smtClean="0"/>
              <a:t>velit</a:t>
            </a:r>
            <a:r>
              <a:rPr lang="en-US" dirty="0" smtClean="0"/>
              <a:t> vitae dolor </a:t>
            </a:r>
            <a:r>
              <a:rPr lang="en-US" dirty="0" err="1" smtClean="0"/>
              <a:t>euismod</a:t>
            </a:r>
            <a:r>
              <a:rPr lang="en-US" dirty="0" smtClean="0"/>
              <a:t>, sit </a:t>
            </a:r>
            <a:r>
              <a:rPr lang="en-US" dirty="0" err="1" smtClean="0"/>
              <a:t>amet</a:t>
            </a:r>
            <a:r>
              <a:rPr lang="en-US" dirty="0" smtClean="0"/>
              <a:t> </a:t>
            </a:r>
            <a:r>
              <a:rPr lang="en-US" dirty="0" err="1" smtClean="0"/>
              <a:t>finibus</a:t>
            </a:r>
            <a:r>
              <a:rPr lang="en-US" dirty="0" smtClean="0"/>
              <a:t> </a:t>
            </a:r>
            <a:r>
              <a:rPr lang="en-US" dirty="0" err="1" smtClean="0"/>
              <a:t>risus</a:t>
            </a:r>
            <a:r>
              <a:rPr lang="en-US" dirty="0" smtClean="0"/>
              <a:t> </a:t>
            </a:r>
            <a:r>
              <a:rPr lang="en-US" dirty="0" err="1" smtClean="0"/>
              <a:t>mattis</a:t>
            </a:r>
            <a:r>
              <a:rPr lang="en-US" dirty="0" smtClean="0"/>
              <a:t>. In </a:t>
            </a:r>
            <a:r>
              <a:rPr lang="en-US" dirty="0" err="1" smtClean="0"/>
              <a:t>ornare</a:t>
            </a:r>
            <a:r>
              <a:rPr lang="en-US" dirty="0" smtClean="0"/>
              <a:t> convallis </a:t>
            </a:r>
            <a:r>
              <a:rPr lang="en-US" dirty="0" err="1" smtClean="0"/>
              <a:t>velit</a:t>
            </a:r>
            <a:r>
              <a:rPr lang="en-US" dirty="0" smtClean="0"/>
              <a:t> vitae cursus. Integer </a:t>
            </a:r>
            <a:r>
              <a:rPr lang="en-US" dirty="0" err="1" smtClean="0"/>
              <a:t>egestas</a:t>
            </a:r>
            <a:r>
              <a:rPr lang="en-US" dirty="0" smtClean="0"/>
              <a:t> sit </a:t>
            </a:r>
            <a:r>
              <a:rPr lang="en-US" dirty="0" err="1" smtClean="0"/>
              <a:t>amet</a:t>
            </a:r>
            <a:r>
              <a:rPr lang="en-US" dirty="0" smtClean="0"/>
              <a:t> mi </a:t>
            </a:r>
            <a:r>
              <a:rPr lang="en-US" dirty="0" err="1" smtClean="0"/>
              <a:t>vehicula</a:t>
            </a:r>
            <a:r>
              <a:rPr lang="en-US" dirty="0" smtClean="0"/>
              <a:t> </a:t>
            </a:r>
            <a:r>
              <a:rPr lang="en-US" dirty="0" err="1" smtClean="0"/>
              <a:t>sollicitudin</a:t>
            </a:r>
            <a:r>
              <a:rPr lang="en-US" dirty="0" smtClean="0"/>
              <a:t>. </a:t>
            </a:r>
            <a:r>
              <a:rPr lang="en-US" dirty="0" err="1" smtClean="0"/>
              <a:t>Pellentesque</a:t>
            </a:r>
            <a:r>
              <a:rPr lang="en-US" dirty="0" smtClean="0"/>
              <a:t> habitant </a:t>
            </a:r>
            <a:r>
              <a:rPr lang="en-US" dirty="0" err="1" smtClean="0"/>
              <a:t>morbi</a:t>
            </a:r>
            <a:r>
              <a:rPr lang="en-US" dirty="0" smtClean="0"/>
              <a:t> </a:t>
            </a:r>
            <a:r>
              <a:rPr lang="en-US" dirty="0" err="1" smtClean="0"/>
              <a:t>tristique</a:t>
            </a:r>
            <a:r>
              <a:rPr lang="en-US" dirty="0" smtClean="0"/>
              <a:t> </a:t>
            </a:r>
            <a:r>
              <a:rPr lang="en-US" dirty="0" err="1" smtClean="0"/>
              <a:t>senectus</a:t>
            </a:r>
            <a:r>
              <a:rPr lang="en-US" dirty="0" smtClean="0"/>
              <a:t> et </a:t>
            </a:r>
            <a:r>
              <a:rPr lang="en-US" dirty="0" err="1" smtClean="0"/>
              <a:t>netus</a:t>
            </a:r>
            <a:r>
              <a:rPr lang="en-US" dirty="0" smtClean="0"/>
              <a:t> et </a:t>
            </a:r>
            <a:r>
              <a:rPr lang="en-US" dirty="0" err="1" smtClean="0"/>
              <a:t>malesuada</a:t>
            </a:r>
            <a:r>
              <a:rPr lang="en-US" dirty="0" smtClean="0"/>
              <a:t> fames ac </a:t>
            </a:r>
            <a:r>
              <a:rPr lang="en-US" dirty="0" err="1" smtClean="0"/>
              <a:t>turpis</a:t>
            </a:r>
            <a:r>
              <a:rPr lang="en-US" dirty="0" smtClean="0"/>
              <a:t> </a:t>
            </a:r>
            <a:r>
              <a:rPr lang="en-US" dirty="0" err="1" smtClean="0"/>
              <a:t>egestas</a:t>
            </a:r>
            <a:r>
              <a:rPr lang="en-US" dirty="0" smtClean="0"/>
              <a:t>.</a:t>
            </a:r>
          </a:p>
        </p:txBody>
      </p:sp>
      <p:sp>
        <p:nvSpPr>
          <p:cNvPr id="5"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321799840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8557757"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9000"/>
              <a:buFont typeface="Arial" charset="0"/>
              <a:buChar char="•"/>
              <a:tabLst/>
              <a:defRPr sz="20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r>
              <a:rPr lang="en-US" dirty="0" err="1" smtClean="0"/>
              <a:t>Quisque</a:t>
            </a:r>
            <a:r>
              <a:rPr lang="en-US" dirty="0" smtClean="0"/>
              <a:t> ac </a:t>
            </a:r>
            <a:r>
              <a:rPr lang="en-US" dirty="0" err="1" smtClean="0"/>
              <a:t>orci</a:t>
            </a:r>
            <a:r>
              <a:rPr lang="en-US" dirty="0" smtClean="0"/>
              <a:t> in </a:t>
            </a:r>
            <a:r>
              <a:rPr lang="en-US" dirty="0" err="1" smtClean="0"/>
              <a:t>turpis</a:t>
            </a:r>
            <a:r>
              <a:rPr lang="en-US" dirty="0" smtClean="0"/>
              <a:t> </a:t>
            </a:r>
            <a:r>
              <a:rPr lang="en-US" dirty="0" err="1" smtClean="0"/>
              <a:t>dapibus</a:t>
            </a:r>
            <a:r>
              <a:rPr lang="en-US" dirty="0" smtClean="0"/>
              <a:t> </a:t>
            </a:r>
            <a:r>
              <a:rPr lang="en-US" dirty="0" err="1" smtClean="0"/>
              <a:t>sagittis</a:t>
            </a:r>
            <a:r>
              <a:rPr lang="en-US" dirty="0" smtClean="0"/>
              <a:t>.</a:t>
            </a:r>
          </a:p>
          <a:p>
            <a:r>
              <a:rPr lang="en-US" dirty="0" err="1" smtClean="0"/>
              <a:t>Donec</a:t>
            </a:r>
            <a:r>
              <a:rPr lang="en-US" dirty="0" smtClean="0"/>
              <a:t> vitae </a:t>
            </a:r>
            <a:r>
              <a:rPr lang="en-US" dirty="0" err="1" smtClean="0"/>
              <a:t>justo</a:t>
            </a:r>
            <a:r>
              <a:rPr lang="en-US" dirty="0" smtClean="0"/>
              <a:t> et </a:t>
            </a:r>
            <a:r>
              <a:rPr lang="en-US" dirty="0" err="1" smtClean="0"/>
              <a:t>neque</a:t>
            </a:r>
            <a:r>
              <a:rPr lang="en-US" dirty="0" smtClean="0"/>
              <a:t> </a:t>
            </a:r>
            <a:r>
              <a:rPr lang="en-US" dirty="0" err="1" smtClean="0"/>
              <a:t>mollis</a:t>
            </a:r>
            <a:r>
              <a:rPr lang="en-US" dirty="0" smtClean="0"/>
              <a:t> </a:t>
            </a:r>
            <a:r>
              <a:rPr lang="en-US" dirty="0" err="1" smtClean="0"/>
              <a:t>consectetur</a:t>
            </a:r>
            <a:r>
              <a:rPr lang="en-US" dirty="0" smtClean="0"/>
              <a:t>.</a:t>
            </a:r>
          </a:p>
          <a:p>
            <a:r>
              <a:rPr lang="en-US" dirty="0" err="1" smtClean="0"/>
              <a:t>Etiam</a:t>
            </a:r>
            <a:r>
              <a:rPr lang="en-US" dirty="0" smtClean="0"/>
              <a:t> </a:t>
            </a:r>
            <a:r>
              <a:rPr lang="en-US" dirty="0" err="1" smtClean="0"/>
              <a:t>aliquet</a:t>
            </a:r>
            <a:r>
              <a:rPr lang="en-US" dirty="0" smtClean="0"/>
              <a:t> ex </a:t>
            </a:r>
            <a:r>
              <a:rPr lang="en-US" dirty="0" err="1" smtClean="0"/>
              <a:t>sed</a:t>
            </a:r>
            <a:r>
              <a:rPr lang="en-US" dirty="0" smtClean="0"/>
              <a:t> </a:t>
            </a:r>
            <a:r>
              <a:rPr lang="en-US" dirty="0" err="1" smtClean="0"/>
              <a:t>bibendum</a:t>
            </a:r>
            <a:r>
              <a:rPr lang="en-US" dirty="0" smtClean="0"/>
              <a:t> </a:t>
            </a:r>
            <a:r>
              <a:rPr lang="en-US" dirty="0" err="1" smtClean="0"/>
              <a:t>consequat</a:t>
            </a:r>
            <a:r>
              <a:rPr lang="en-US" dirty="0" smtClean="0"/>
              <a:t>.</a:t>
            </a:r>
          </a:p>
          <a:p>
            <a:r>
              <a:rPr lang="en-US" dirty="0" err="1" smtClean="0"/>
              <a:t>Cras</a:t>
            </a:r>
            <a:r>
              <a:rPr lang="en-US" dirty="0" smtClean="0"/>
              <a:t> </a:t>
            </a:r>
            <a:r>
              <a:rPr lang="en-US" dirty="0" err="1" smtClean="0"/>
              <a:t>lacinia</a:t>
            </a:r>
            <a:r>
              <a:rPr lang="en-US" dirty="0" smtClean="0"/>
              <a:t> </a:t>
            </a:r>
            <a:r>
              <a:rPr lang="en-US" dirty="0" err="1" smtClean="0"/>
              <a:t>est</a:t>
            </a:r>
            <a:r>
              <a:rPr lang="en-US" dirty="0" smtClean="0"/>
              <a:t> ac </a:t>
            </a:r>
            <a:r>
              <a:rPr lang="en-US" dirty="0" err="1" smtClean="0"/>
              <a:t>elit</a:t>
            </a:r>
            <a:r>
              <a:rPr lang="en-US" dirty="0" smtClean="0"/>
              <a:t> </a:t>
            </a:r>
            <a:r>
              <a:rPr lang="en-US" dirty="0" err="1" smtClean="0"/>
              <a:t>dignissim</a:t>
            </a:r>
            <a:r>
              <a:rPr lang="en-US" dirty="0" smtClean="0"/>
              <a:t> </a:t>
            </a:r>
            <a:r>
              <a:rPr lang="en-US" dirty="0" err="1" smtClean="0"/>
              <a:t>varius</a:t>
            </a:r>
            <a:r>
              <a:rPr lang="en-US" dirty="0" smtClean="0"/>
              <a:t>.</a:t>
            </a:r>
          </a:p>
          <a:p>
            <a:r>
              <a:rPr lang="en-US" dirty="0" err="1" smtClean="0"/>
              <a:t>Duis</a:t>
            </a:r>
            <a:r>
              <a:rPr lang="en-US" dirty="0" smtClean="0"/>
              <a:t> sit </a:t>
            </a:r>
            <a:r>
              <a:rPr lang="en-US" dirty="0" err="1" smtClean="0"/>
              <a:t>amet</a:t>
            </a:r>
            <a:r>
              <a:rPr lang="en-US" dirty="0" smtClean="0"/>
              <a:t> </a:t>
            </a:r>
            <a:r>
              <a:rPr lang="en-US" dirty="0" err="1" smtClean="0"/>
              <a:t>odio</a:t>
            </a:r>
            <a:r>
              <a:rPr lang="en-US" dirty="0" smtClean="0"/>
              <a:t> </a:t>
            </a:r>
            <a:r>
              <a:rPr lang="en-US" dirty="0" err="1" smtClean="0"/>
              <a:t>facilisis</a:t>
            </a:r>
            <a:r>
              <a:rPr lang="en-US" dirty="0" smtClean="0"/>
              <a:t> </a:t>
            </a:r>
            <a:r>
              <a:rPr lang="en-US" dirty="0" err="1" smtClean="0"/>
              <a:t>turpis</a:t>
            </a:r>
            <a:r>
              <a:rPr lang="en-US" dirty="0" smtClean="0"/>
              <a:t> </a:t>
            </a:r>
            <a:r>
              <a:rPr lang="en-US" dirty="0" err="1" smtClean="0"/>
              <a:t>sodales</a:t>
            </a:r>
            <a:r>
              <a:rPr lang="en-US" dirty="0" smtClean="0"/>
              <a:t> </a:t>
            </a:r>
            <a:r>
              <a:rPr lang="en-US" dirty="0" err="1" smtClean="0"/>
              <a:t>placerat</a:t>
            </a:r>
            <a:r>
              <a:rPr lang="en-US" dirty="0" smtClean="0"/>
              <a:t>.</a:t>
            </a:r>
          </a:p>
          <a:p>
            <a:r>
              <a:rPr lang="en-US" dirty="0" smtClean="0"/>
              <a:t>Justo et neque odio facilisis turpis </a:t>
            </a:r>
            <a:r>
              <a:rPr lang="en-US" dirty="0" err="1" smtClean="0"/>
              <a:t>sodales</a:t>
            </a:r>
            <a:r>
              <a:rPr lang="en-US" dirty="0" smtClean="0"/>
              <a:t> placerat.</a:t>
            </a:r>
          </a:p>
        </p:txBody>
      </p:sp>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32186719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5" name="Title 1"/>
          <p:cNvSpPr>
            <a:spLocks noGrp="1"/>
          </p:cNvSpPr>
          <p:nvPr>
            <p:ph type="ctrTitle" hasCustomPrompt="1"/>
          </p:nvPr>
        </p:nvSpPr>
        <p:spPr>
          <a:xfrm>
            <a:off x="658368" y="1490663"/>
            <a:ext cx="6638544" cy="2387600"/>
          </a:xfrm>
          <a:prstGeom prst="rect">
            <a:avLst/>
          </a:prstGeom>
          <a:ln>
            <a:noFill/>
          </a:ln>
        </p:spPr>
        <p:txBody>
          <a:bodyPr lIns="0" anchor="b"/>
          <a:lstStyle>
            <a:lvl1pPr algn="l">
              <a:lnSpc>
                <a:spcPts val="5800"/>
              </a:lnSpc>
              <a:defRPr sz="6000" b="1" i="0" cap="all" baseline="0">
                <a:solidFill>
                  <a:schemeClr val="bg1"/>
                </a:solidFill>
                <a:latin typeface="Arial" charset="0"/>
                <a:ea typeface="Arial" charset="0"/>
                <a:cs typeface="Arial" charset="0"/>
              </a:defRPr>
            </a:lvl1pPr>
          </a:lstStyle>
          <a:p>
            <a:r>
              <a:rPr lang="en-US" dirty="0" smtClean="0"/>
              <a:t>DIVIDER SLIDE</a:t>
            </a:r>
            <a:endParaRPr lang="en-US" dirty="0"/>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chor="t" anchorCtr="0">
            <a:noAutofit/>
          </a:bodyPr>
          <a:lstStyle>
            <a:lvl1pPr marL="0" indent="0" algn="l">
              <a:lnSpc>
                <a:spcPct val="100000"/>
              </a:lnSpc>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Section title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8639" y="152401"/>
            <a:ext cx="3249261" cy="500387"/>
          </a:xfrm>
          <a:prstGeom prst="rect">
            <a:avLst/>
          </a:prstGeom>
        </p:spPr>
      </p:pic>
    </p:spTree>
    <p:extLst>
      <p:ext uri="{BB962C8B-B14F-4D97-AF65-F5344CB8AC3E}">
        <p14:creationId xmlns:p14="http://schemas.microsoft.com/office/powerpoint/2010/main" val="10341756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7" name="Content Placeholder 6"/>
          <p:cNvSpPr>
            <a:spLocks noGrp="1"/>
          </p:cNvSpPr>
          <p:nvPr>
            <p:ph sz="quarter" idx="10" hasCustomPrompt="1"/>
          </p:nvPr>
        </p:nvSpPr>
        <p:spPr>
          <a:xfrm>
            <a:off x="566928" y="2185416"/>
            <a:ext cx="9678987" cy="3848100"/>
          </a:xfrm>
          <a:prstGeom prst="rect">
            <a:avLst/>
          </a:prstGeom>
        </p:spPr>
        <p:txBody>
          <a:bodyPr/>
          <a:lstStyle>
            <a:lvl1pPr marL="0" indent="0">
              <a:lnSpc>
                <a:spcPct val="100000"/>
              </a:lnSpc>
              <a:buClr>
                <a:srgbClr val="005BBB"/>
              </a:buClr>
              <a:buFontTx/>
              <a:buNone/>
              <a:defRPr sz="1700" b="1">
                <a:solidFill>
                  <a:srgbClr val="005BBB"/>
                </a:solidFill>
                <a:latin typeface="Arial" charset="0"/>
                <a:ea typeface="Arial" charset="0"/>
                <a:cs typeface="Arial" charset="0"/>
              </a:defRPr>
            </a:lvl1pPr>
            <a:lvl2pPr marL="736600" indent="-279400">
              <a:lnSpc>
                <a:spcPct val="100000"/>
              </a:lnSpc>
              <a:buClr>
                <a:srgbClr val="005BBB"/>
              </a:buClr>
              <a:buFont typeface="Arial"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smtClean="0"/>
              <a:t>CLICK TO EDIT MASTER TEXT STYLES</a:t>
            </a:r>
          </a:p>
          <a:p>
            <a:pPr lvl="1"/>
            <a:r>
              <a:rPr lang="en-US" dirty="0" smtClean="0"/>
              <a:t>Second level text</a:t>
            </a:r>
          </a:p>
          <a:p>
            <a:pPr lvl="2"/>
            <a:r>
              <a:rPr lang="en-US" dirty="0" smtClean="0"/>
              <a:t>Third level</a:t>
            </a:r>
          </a:p>
          <a:p>
            <a:pPr lvl="1"/>
            <a:r>
              <a:rPr lang="en-US" dirty="0" smtClean="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smtClean="0"/>
              <a:t>Third level</a:t>
            </a:r>
          </a:p>
          <a:p>
            <a:pPr lvl="0"/>
            <a:r>
              <a:rPr lang="en-US" dirty="0" smtClean="0"/>
              <a:t>CLICK TO EDIT MASTER TEXT STYLES</a:t>
            </a:r>
          </a:p>
          <a:p>
            <a:pPr lvl="1"/>
            <a:r>
              <a:rPr lang="en-US" dirty="0" smtClean="0"/>
              <a:t>Second level text </a:t>
            </a:r>
          </a:p>
          <a:p>
            <a:pPr lvl="2"/>
            <a:r>
              <a:rPr lang="en-US" dirty="0" smtClean="0"/>
              <a:t>Third level</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smtClean="0"/>
              <a:t>Third level</a:t>
            </a:r>
          </a:p>
        </p:txBody>
      </p:sp>
    </p:spTree>
    <p:extLst>
      <p:ext uri="{BB962C8B-B14F-4D97-AF65-F5344CB8AC3E}">
        <p14:creationId xmlns:p14="http://schemas.microsoft.com/office/powerpoint/2010/main" val="21877048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5098566" y="930275"/>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
        <p:nvSpPr>
          <p:cNvPr id="6" name="Title 3"/>
          <p:cNvSpPr>
            <a:spLocks noGrp="1"/>
          </p:cNvSpPr>
          <p:nvPr>
            <p:ph type="title" hasCustomPrompt="1"/>
          </p:nvPr>
        </p:nvSpPr>
        <p:spPr>
          <a:xfrm>
            <a:off x="569468" y="1320800"/>
            <a:ext cx="4268653"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8"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and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Tree>
    <p:extLst>
      <p:ext uri="{BB962C8B-B14F-4D97-AF65-F5344CB8AC3E}">
        <p14:creationId xmlns:p14="http://schemas.microsoft.com/office/powerpoint/2010/main" val="13397929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3 Photos">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
        <p:nvSpPr>
          <p:cNvPr id="6" name="Title 3"/>
          <p:cNvSpPr>
            <a:spLocks noGrp="1"/>
          </p:cNvSpPr>
          <p:nvPr>
            <p:ph type="title" hasCustomPrompt="1"/>
          </p:nvPr>
        </p:nvSpPr>
        <p:spPr>
          <a:xfrm>
            <a:off x="569468" y="1320800"/>
            <a:ext cx="4268653"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7" name="Picture Placeholder 2"/>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
        <p:nvSpPr>
          <p:cNvPr id="9" name="Picture Placeholder 2"/>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
        <p:nvSpPr>
          <p:cNvPr id="10"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and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Tree>
    <p:extLst>
      <p:ext uri="{BB962C8B-B14F-4D97-AF65-F5344CB8AC3E}">
        <p14:creationId xmlns:p14="http://schemas.microsoft.com/office/powerpoint/2010/main" val="25014774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Tree>
    <p:extLst>
      <p:ext uri="{BB962C8B-B14F-4D97-AF65-F5344CB8AC3E}">
        <p14:creationId xmlns:p14="http://schemas.microsoft.com/office/powerpoint/2010/main" val="315877318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xt and Chart">
    <p:spTree>
      <p:nvGrpSpPr>
        <p:cNvPr id="1" name=""/>
        <p:cNvGrpSpPr/>
        <p:nvPr/>
      </p:nvGrpSpPr>
      <p:grpSpPr>
        <a:xfrm>
          <a:off x="0" y="0"/>
          <a:ext cx="0" cy="0"/>
          <a:chOff x="0" y="0"/>
          <a:chExt cx="0" cy="0"/>
        </a:xfrm>
      </p:grpSpPr>
      <p:sp>
        <p:nvSpPr>
          <p:cNvPr id="3" name="Chart Placeholder 2"/>
          <p:cNvSpPr>
            <a:spLocks noGrp="1"/>
          </p:cNvSpPr>
          <p:nvPr>
            <p:ph type="chart" sz="quarter" idx="16"/>
          </p:nvPr>
        </p:nvSpPr>
        <p:spPr>
          <a:xfrm>
            <a:off x="5098987" y="1320800"/>
            <a:ext cx="6388100" cy="4465639"/>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smtClean="0"/>
          </a:p>
          <a:p>
            <a:r>
              <a:rPr lang="en-US" dirty="0" smtClean="0"/>
              <a:t>Drag chart to placeholder or click icon to add chart</a:t>
            </a:r>
          </a:p>
          <a:p>
            <a:endParaRPr lang="en-US" dirty="0"/>
          </a:p>
        </p:txBody>
      </p:sp>
      <p:sp>
        <p:nvSpPr>
          <p:cNvPr id="8" name="Title 3"/>
          <p:cNvSpPr>
            <a:spLocks noGrp="1"/>
          </p:cNvSpPr>
          <p:nvPr>
            <p:ph type="title" hasCustomPrompt="1"/>
          </p:nvPr>
        </p:nvSpPr>
        <p:spPr>
          <a:xfrm>
            <a:off x="569468" y="1320800"/>
            <a:ext cx="4268653" cy="716084"/>
          </a:xfrm>
          <a:prstGeom prst="rect">
            <a:avLst/>
          </a:prstGeom>
        </p:spPr>
        <p:txBody>
          <a:bodyPr anchor="b">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9"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and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Tree>
    <p:extLst>
      <p:ext uri="{BB962C8B-B14F-4D97-AF65-F5344CB8AC3E}">
        <p14:creationId xmlns:p14="http://schemas.microsoft.com/office/powerpoint/2010/main" val="250957280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65DC2-565B-4340-9766-4363E208D4A9}" type="datetimeFigureOut">
              <a:rPr lang="en-US" smtClean="0"/>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673ED-CAA7-4C73-A954-89D5CBE338C7}" type="slidenum">
              <a:rPr lang="en-US" smtClean="0"/>
              <a:t>‹#›</a:t>
            </a:fld>
            <a:endParaRPr lang="en-US"/>
          </a:p>
        </p:txBody>
      </p:sp>
    </p:spTree>
    <p:extLst>
      <p:ext uri="{BB962C8B-B14F-4D97-AF65-F5344CB8AC3E}">
        <p14:creationId xmlns:p14="http://schemas.microsoft.com/office/powerpoint/2010/main" val="3879762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E62B208-5DCD-4782-B6D7-9E2B060CDABF}" type="datetime1">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815584" y="1026373"/>
            <a:ext cx="609600" cy="441325"/>
          </a:xfrm>
        </p:spPr>
        <p:txBody>
          <a:bodyPr/>
          <a:lstStyle/>
          <a:p>
            <a:fld id="{FC01A47E-AA38-4C56-AC5F-9CAB7147FF2F}" type="slidenum">
              <a:rPr lang="en-US" smtClean="0"/>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3058300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69468" y="2189263"/>
            <a:ext cx="6402832" cy="3790483"/>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814633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12" name="Text Placeholder 2"/>
          <p:cNvSpPr>
            <a:spLocks noGrp="1"/>
          </p:cNvSpPr>
          <p:nvPr>
            <p:ph type="body" idx="10" hasCustomPrompt="1"/>
          </p:nvPr>
        </p:nvSpPr>
        <p:spPr>
          <a:xfrm>
            <a:off x="566928" y="2185416"/>
            <a:ext cx="4179753" cy="3511409"/>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a:t>
            </a:r>
          </a:p>
        </p:txBody>
      </p:sp>
      <p:sp>
        <p:nvSpPr>
          <p:cNvPr id="13" name="Text Placeholder 2"/>
          <p:cNvSpPr>
            <a:spLocks noGrp="1"/>
          </p:cNvSpPr>
          <p:nvPr>
            <p:ph type="body" idx="11" hasCustomPrompt="1"/>
          </p:nvPr>
        </p:nvSpPr>
        <p:spPr>
          <a:xfrm>
            <a:off x="5029200" y="2185416"/>
            <a:ext cx="4179753" cy="3511409"/>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err="1" smtClean="0"/>
              <a:t>Etiam</a:t>
            </a:r>
            <a:r>
              <a:rPr lang="en-US" dirty="0" smtClean="0"/>
              <a:t> </a:t>
            </a:r>
            <a:r>
              <a:rPr lang="en-US" dirty="0" err="1" smtClean="0"/>
              <a:t>molestie</a:t>
            </a:r>
            <a:r>
              <a:rPr lang="en-US" dirty="0" smtClean="0"/>
              <a:t> </a:t>
            </a:r>
            <a:r>
              <a:rPr lang="en-US" dirty="0" err="1" smtClean="0"/>
              <a:t>velit</a:t>
            </a:r>
            <a:r>
              <a:rPr lang="en-US" dirty="0" smtClean="0"/>
              <a:t> vitae dolor </a:t>
            </a:r>
            <a:r>
              <a:rPr lang="en-US" dirty="0" err="1" smtClean="0"/>
              <a:t>euismod</a:t>
            </a:r>
            <a:r>
              <a:rPr lang="en-US" dirty="0" smtClean="0"/>
              <a:t>, sit </a:t>
            </a:r>
            <a:r>
              <a:rPr lang="en-US" dirty="0" err="1" smtClean="0"/>
              <a:t>amet</a:t>
            </a:r>
            <a:r>
              <a:rPr lang="en-US" dirty="0" smtClean="0"/>
              <a:t> </a:t>
            </a:r>
            <a:r>
              <a:rPr lang="en-US" dirty="0" err="1" smtClean="0"/>
              <a:t>finibus</a:t>
            </a:r>
            <a:r>
              <a:rPr lang="en-US" dirty="0" smtClean="0"/>
              <a:t> </a:t>
            </a:r>
            <a:r>
              <a:rPr lang="en-US" dirty="0" err="1" smtClean="0"/>
              <a:t>risus</a:t>
            </a:r>
            <a:r>
              <a:rPr lang="en-US" dirty="0" smtClean="0"/>
              <a:t> </a:t>
            </a:r>
            <a:r>
              <a:rPr lang="en-US" dirty="0" err="1" smtClean="0"/>
              <a:t>mattis</a:t>
            </a:r>
            <a:r>
              <a:rPr lang="en-US" dirty="0" smtClean="0"/>
              <a:t>. In </a:t>
            </a:r>
            <a:r>
              <a:rPr lang="en-US" dirty="0" err="1" smtClean="0"/>
              <a:t>ornare</a:t>
            </a:r>
            <a:r>
              <a:rPr lang="en-US" dirty="0" smtClean="0"/>
              <a:t> convallis </a:t>
            </a:r>
            <a:r>
              <a:rPr lang="en-US" dirty="0" err="1" smtClean="0"/>
              <a:t>velit</a:t>
            </a:r>
            <a:r>
              <a:rPr lang="en-US" dirty="0" smtClean="0"/>
              <a:t> vitae cursus. Integer </a:t>
            </a:r>
            <a:r>
              <a:rPr lang="en-US" dirty="0" err="1" smtClean="0"/>
              <a:t>egestas</a:t>
            </a:r>
            <a:r>
              <a:rPr lang="en-US" dirty="0" smtClean="0"/>
              <a:t> sit </a:t>
            </a:r>
            <a:r>
              <a:rPr lang="en-US" dirty="0" err="1" smtClean="0"/>
              <a:t>amet</a:t>
            </a:r>
            <a:r>
              <a:rPr lang="en-US" dirty="0" smtClean="0"/>
              <a:t> mi </a:t>
            </a:r>
            <a:r>
              <a:rPr lang="en-US" dirty="0" err="1" smtClean="0"/>
              <a:t>vehicula</a:t>
            </a:r>
            <a:r>
              <a:rPr lang="en-US" dirty="0" smtClean="0"/>
              <a:t> </a:t>
            </a:r>
            <a:r>
              <a:rPr lang="en-US" dirty="0" err="1" smtClean="0"/>
              <a:t>sollicitudin</a:t>
            </a:r>
            <a:r>
              <a:rPr lang="en-US" dirty="0" smtClean="0"/>
              <a:t>. </a:t>
            </a:r>
            <a:r>
              <a:rPr lang="en-US" dirty="0" err="1" smtClean="0"/>
              <a:t>Pellentesque</a:t>
            </a:r>
            <a:r>
              <a:rPr lang="en-US" dirty="0" smtClean="0"/>
              <a:t> habitant </a:t>
            </a:r>
            <a:r>
              <a:rPr lang="en-US" dirty="0" err="1" smtClean="0"/>
              <a:t>morbi</a:t>
            </a:r>
            <a:r>
              <a:rPr lang="en-US" dirty="0" smtClean="0"/>
              <a:t> </a:t>
            </a:r>
            <a:r>
              <a:rPr lang="en-US" dirty="0" err="1" smtClean="0"/>
              <a:t>tristique</a:t>
            </a:r>
            <a:r>
              <a:rPr lang="en-US" dirty="0" smtClean="0"/>
              <a:t> </a:t>
            </a:r>
            <a:r>
              <a:rPr lang="en-US" dirty="0" err="1" smtClean="0"/>
              <a:t>senectus</a:t>
            </a:r>
            <a:r>
              <a:rPr lang="en-US" dirty="0" smtClean="0"/>
              <a:t> et </a:t>
            </a:r>
            <a:r>
              <a:rPr lang="en-US" dirty="0" err="1" smtClean="0"/>
              <a:t>netus</a:t>
            </a:r>
            <a:r>
              <a:rPr lang="en-US" dirty="0" smtClean="0"/>
              <a:t> et </a:t>
            </a:r>
            <a:r>
              <a:rPr lang="en-US" dirty="0" err="1" smtClean="0"/>
              <a:t>malesuada</a:t>
            </a:r>
            <a:r>
              <a:rPr lang="en-US" dirty="0" smtClean="0"/>
              <a:t> fames ac </a:t>
            </a:r>
            <a:r>
              <a:rPr lang="en-US" dirty="0" err="1" smtClean="0"/>
              <a:t>turpis</a:t>
            </a:r>
            <a:r>
              <a:rPr lang="en-US" dirty="0" smtClean="0"/>
              <a:t> </a:t>
            </a:r>
            <a:r>
              <a:rPr lang="en-US" dirty="0" err="1" smtClean="0"/>
              <a:t>egestas</a:t>
            </a:r>
            <a:r>
              <a:rPr lang="en-US" dirty="0" smtClean="0"/>
              <a:t>.</a:t>
            </a:r>
          </a:p>
        </p:txBody>
      </p:sp>
      <p:sp>
        <p:nvSpPr>
          <p:cNvPr id="5"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10815137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8557757"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9000"/>
              <a:buFont typeface="Arial" charset="0"/>
              <a:buChar char="•"/>
              <a:tabLst/>
              <a:defRPr sz="20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r>
              <a:rPr lang="en-US" dirty="0" err="1" smtClean="0"/>
              <a:t>Quisque</a:t>
            </a:r>
            <a:r>
              <a:rPr lang="en-US" dirty="0" smtClean="0"/>
              <a:t> ac </a:t>
            </a:r>
            <a:r>
              <a:rPr lang="en-US" dirty="0" err="1" smtClean="0"/>
              <a:t>orci</a:t>
            </a:r>
            <a:r>
              <a:rPr lang="en-US" dirty="0" smtClean="0"/>
              <a:t> in </a:t>
            </a:r>
            <a:r>
              <a:rPr lang="en-US" dirty="0" err="1" smtClean="0"/>
              <a:t>turpis</a:t>
            </a:r>
            <a:r>
              <a:rPr lang="en-US" dirty="0" smtClean="0"/>
              <a:t> </a:t>
            </a:r>
            <a:r>
              <a:rPr lang="en-US" dirty="0" err="1" smtClean="0"/>
              <a:t>dapibus</a:t>
            </a:r>
            <a:r>
              <a:rPr lang="en-US" dirty="0" smtClean="0"/>
              <a:t> </a:t>
            </a:r>
            <a:r>
              <a:rPr lang="en-US" dirty="0" err="1" smtClean="0"/>
              <a:t>sagittis</a:t>
            </a:r>
            <a:r>
              <a:rPr lang="en-US" dirty="0" smtClean="0"/>
              <a:t>.</a:t>
            </a:r>
          </a:p>
          <a:p>
            <a:r>
              <a:rPr lang="en-US" dirty="0" err="1" smtClean="0"/>
              <a:t>Donec</a:t>
            </a:r>
            <a:r>
              <a:rPr lang="en-US" dirty="0" smtClean="0"/>
              <a:t> vitae </a:t>
            </a:r>
            <a:r>
              <a:rPr lang="en-US" dirty="0" err="1" smtClean="0"/>
              <a:t>justo</a:t>
            </a:r>
            <a:r>
              <a:rPr lang="en-US" dirty="0" smtClean="0"/>
              <a:t> et </a:t>
            </a:r>
            <a:r>
              <a:rPr lang="en-US" dirty="0" err="1" smtClean="0"/>
              <a:t>neque</a:t>
            </a:r>
            <a:r>
              <a:rPr lang="en-US" dirty="0" smtClean="0"/>
              <a:t> </a:t>
            </a:r>
            <a:r>
              <a:rPr lang="en-US" dirty="0" err="1" smtClean="0"/>
              <a:t>mollis</a:t>
            </a:r>
            <a:r>
              <a:rPr lang="en-US" dirty="0" smtClean="0"/>
              <a:t> </a:t>
            </a:r>
            <a:r>
              <a:rPr lang="en-US" dirty="0" err="1" smtClean="0"/>
              <a:t>consectetur</a:t>
            </a:r>
            <a:r>
              <a:rPr lang="en-US" dirty="0" smtClean="0"/>
              <a:t>.</a:t>
            </a:r>
          </a:p>
          <a:p>
            <a:r>
              <a:rPr lang="en-US" dirty="0" err="1" smtClean="0"/>
              <a:t>Etiam</a:t>
            </a:r>
            <a:r>
              <a:rPr lang="en-US" dirty="0" smtClean="0"/>
              <a:t> </a:t>
            </a:r>
            <a:r>
              <a:rPr lang="en-US" dirty="0" err="1" smtClean="0"/>
              <a:t>aliquet</a:t>
            </a:r>
            <a:r>
              <a:rPr lang="en-US" dirty="0" smtClean="0"/>
              <a:t> ex </a:t>
            </a:r>
            <a:r>
              <a:rPr lang="en-US" dirty="0" err="1" smtClean="0"/>
              <a:t>sed</a:t>
            </a:r>
            <a:r>
              <a:rPr lang="en-US" dirty="0" smtClean="0"/>
              <a:t> </a:t>
            </a:r>
            <a:r>
              <a:rPr lang="en-US" dirty="0" err="1" smtClean="0"/>
              <a:t>bibendum</a:t>
            </a:r>
            <a:r>
              <a:rPr lang="en-US" dirty="0" smtClean="0"/>
              <a:t> </a:t>
            </a:r>
            <a:r>
              <a:rPr lang="en-US" dirty="0" err="1" smtClean="0"/>
              <a:t>consequat</a:t>
            </a:r>
            <a:r>
              <a:rPr lang="en-US" dirty="0" smtClean="0"/>
              <a:t>.</a:t>
            </a:r>
          </a:p>
          <a:p>
            <a:r>
              <a:rPr lang="en-US" dirty="0" err="1" smtClean="0"/>
              <a:t>Cras</a:t>
            </a:r>
            <a:r>
              <a:rPr lang="en-US" dirty="0" smtClean="0"/>
              <a:t> </a:t>
            </a:r>
            <a:r>
              <a:rPr lang="en-US" dirty="0" err="1" smtClean="0"/>
              <a:t>lacinia</a:t>
            </a:r>
            <a:r>
              <a:rPr lang="en-US" dirty="0" smtClean="0"/>
              <a:t> </a:t>
            </a:r>
            <a:r>
              <a:rPr lang="en-US" dirty="0" err="1" smtClean="0"/>
              <a:t>est</a:t>
            </a:r>
            <a:r>
              <a:rPr lang="en-US" dirty="0" smtClean="0"/>
              <a:t> ac </a:t>
            </a:r>
            <a:r>
              <a:rPr lang="en-US" dirty="0" err="1" smtClean="0"/>
              <a:t>elit</a:t>
            </a:r>
            <a:r>
              <a:rPr lang="en-US" dirty="0" smtClean="0"/>
              <a:t> </a:t>
            </a:r>
            <a:r>
              <a:rPr lang="en-US" dirty="0" err="1" smtClean="0"/>
              <a:t>dignissim</a:t>
            </a:r>
            <a:r>
              <a:rPr lang="en-US" dirty="0" smtClean="0"/>
              <a:t> </a:t>
            </a:r>
            <a:r>
              <a:rPr lang="en-US" dirty="0" err="1" smtClean="0"/>
              <a:t>varius</a:t>
            </a:r>
            <a:r>
              <a:rPr lang="en-US" dirty="0" smtClean="0"/>
              <a:t>.</a:t>
            </a:r>
          </a:p>
          <a:p>
            <a:r>
              <a:rPr lang="en-US" dirty="0" err="1" smtClean="0"/>
              <a:t>Duis</a:t>
            </a:r>
            <a:r>
              <a:rPr lang="en-US" dirty="0" smtClean="0"/>
              <a:t> sit </a:t>
            </a:r>
            <a:r>
              <a:rPr lang="en-US" dirty="0" err="1" smtClean="0"/>
              <a:t>amet</a:t>
            </a:r>
            <a:r>
              <a:rPr lang="en-US" dirty="0" smtClean="0"/>
              <a:t> </a:t>
            </a:r>
            <a:r>
              <a:rPr lang="en-US" dirty="0" err="1" smtClean="0"/>
              <a:t>odio</a:t>
            </a:r>
            <a:r>
              <a:rPr lang="en-US" dirty="0" smtClean="0"/>
              <a:t> </a:t>
            </a:r>
            <a:r>
              <a:rPr lang="en-US" dirty="0" err="1" smtClean="0"/>
              <a:t>facilisis</a:t>
            </a:r>
            <a:r>
              <a:rPr lang="en-US" dirty="0" smtClean="0"/>
              <a:t> </a:t>
            </a:r>
            <a:r>
              <a:rPr lang="en-US" dirty="0" err="1" smtClean="0"/>
              <a:t>turpis</a:t>
            </a:r>
            <a:r>
              <a:rPr lang="en-US" dirty="0" smtClean="0"/>
              <a:t> </a:t>
            </a:r>
            <a:r>
              <a:rPr lang="en-US" dirty="0" err="1" smtClean="0"/>
              <a:t>sodales</a:t>
            </a:r>
            <a:r>
              <a:rPr lang="en-US" dirty="0" smtClean="0"/>
              <a:t> </a:t>
            </a:r>
            <a:r>
              <a:rPr lang="en-US" dirty="0" err="1" smtClean="0"/>
              <a:t>placerat</a:t>
            </a:r>
            <a:r>
              <a:rPr lang="en-US" dirty="0" smtClean="0"/>
              <a:t>.</a:t>
            </a:r>
          </a:p>
          <a:p>
            <a:r>
              <a:rPr lang="en-US" dirty="0" smtClean="0"/>
              <a:t>Justo et neque odio facilisis turpis </a:t>
            </a:r>
            <a:r>
              <a:rPr lang="en-US" dirty="0" err="1" smtClean="0"/>
              <a:t>sodales</a:t>
            </a:r>
            <a:r>
              <a:rPr lang="en-US" dirty="0" smtClean="0"/>
              <a:t> placerat.</a:t>
            </a:r>
          </a:p>
        </p:txBody>
      </p:sp>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32166266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569468" y="1320800"/>
            <a:ext cx="10515600"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7" name="Content Placeholder 6"/>
          <p:cNvSpPr>
            <a:spLocks noGrp="1"/>
          </p:cNvSpPr>
          <p:nvPr>
            <p:ph sz="quarter" idx="10" hasCustomPrompt="1"/>
          </p:nvPr>
        </p:nvSpPr>
        <p:spPr>
          <a:xfrm>
            <a:off x="566928" y="2185416"/>
            <a:ext cx="9678987" cy="3848100"/>
          </a:xfrm>
          <a:prstGeom prst="rect">
            <a:avLst/>
          </a:prstGeom>
        </p:spPr>
        <p:txBody>
          <a:bodyPr/>
          <a:lstStyle>
            <a:lvl1pPr marL="0" indent="0">
              <a:lnSpc>
                <a:spcPct val="100000"/>
              </a:lnSpc>
              <a:buClr>
                <a:srgbClr val="005BBB"/>
              </a:buClr>
              <a:buFontTx/>
              <a:buNone/>
              <a:defRPr sz="1700" b="1">
                <a:solidFill>
                  <a:srgbClr val="005BBB"/>
                </a:solidFill>
                <a:latin typeface="Arial" charset="0"/>
                <a:ea typeface="Arial" charset="0"/>
                <a:cs typeface="Arial" charset="0"/>
              </a:defRPr>
            </a:lvl1pPr>
            <a:lvl2pPr marL="736600" indent="-279400">
              <a:lnSpc>
                <a:spcPct val="100000"/>
              </a:lnSpc>
              <a:buClr>
                <a:srgbClr val="005BBB"/>
              </a:buClr>
              <a:buFont typeface="Arial"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smtClean="0"/>
              <a:t>CLICK TO EDIT MASTER TEXT STYLES</a:t>
            </a:r>
          </a:p>
          <a:p>
            <a:pPr lvl="1"/>
            <a:r>
              <a:rPr lang="en-US" dirty="0" smtClean="0"/>
              <a:t>Second level text</a:t>
            </a:r>
          </a:p>
          <a:p>
            <a:pPr lvl="2"/>
            <a:r>
              <a:rPr lang="en-US" dirty="0" smtClean="0"/>
              <a:t>Third level</a:t>
            </a:r>
          </a:p>
          <a:p>
            <a:pPr lvl="1"/>
            <a:r>
              <a:rPr lang="en-US" dirty="0" smtClean="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smtClean="0"/>
              <a:t>Third level</a:t>
            </a:r>
          </a:p>
          <a:p>
            <a:pPr lvl="0"/>
            <a:r>
              <a:rPr lang="en-US" dirty="0" smtClean="0"/>
              <a:t>CLICK TO EDIT MASTER TEXT STYLES</a:t>
            </a:r>
          </a:p>
          <a:p>
            <a:pPr lvl="1"/>
            <a:r>
              <a:rPr lang="en-US" dirty="0" smtClean="0"/>
              <a:t>Second level text </a:t>
            </a:r>
          </a:p>
          <a:p>
            <a:pPr lvl="2"/>
            <a:r>
              <a:rPr lang="en-US" dirty="0" smtClean="0"/>
              <a:t>Third level</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smtClean="0"/>
              <a:t>Third level</a:t>
            </a:r>
          </a:p>
        </p:txBody>
      </p:sp>
    </p:spTree>
    <p:extLst>
      <p:ext uri="{BB962C8B-B14F-4D97-AF65-F5344CB8AC3E}">
        <p14:creationId xmlns:p14="http://schemas.microsoft.com/office/powerpoint/2010/main" val="24349220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5098566" y="930275"/>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
        <p:nvSpPr>
          <p:cNvPr id="6" name="Title 3"/>
          <p:cNvSpPr>
            <a:spLocks noGrp="1"/>
          </p:cNvSpPr>
          <p:nvPr>
            <p:ph type="title" hasCustomPrompt="1"/>
          </p:nvPr>
        </p:nvSpPr>
        <p:spPr>
          <a:xfrm>
            <a:off x="569468" y="1320800"/>
            <a:ext cx="4268653"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8"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and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Tree>
    <p:extLst>
      <p:ext uri="{BB962C8B-B14F-4D97-AF65-F5344CB8AC3E}">
        <p14:creationId xmlns:p14="http://schemas.microsoft.com/office/powerpoint/2010/main" val="18316438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3 Photos">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
        <p:nvSpPr>
          <p:cNvPr id="6" name="Title 3"/>
          <p:cNvSpPr>
            <a:spLocks noGrp="1"/>
          </p:cNvSpPr>
          <p:nvPr>
            <p:ph type="title" hasCustomPrompt="1"/>
          </p:nvPr>
        </p:nvSpPr>
        <p:spPr>
          <a:xfrm>
            <a:off x="569468" y="1320800"/>
            <a:ext cx="4268653" cy="716084"/>
          </a:xfrm>
          <a:prstGeom prst="rect">
            <a:avLst/>
          </a:prstGeom>
        </p:spPr>
        <p:txBody>
          <a:bodyPr anchor="t" anchorCtr="0">
            <a:noAutofit/>
          </a:bodyPr>
          <a:lstStyle>
            <a:lvl1pPr>
              <a:lnSpc>
                <a:spcPct val="80000"/>
              </a:lnSpc>
              <a:defRPr sz="36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7" name="Picture Placeholder 2"/>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
        <p:nvSpPr>
          <p:cNvPr id="9" name="Picture Placeholder 2"/>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
        <p:nvSpPr>
          <p:cNvPr id="10"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ct val="100000"/>
              </a:lnSpc>
              <a:buNone/>
              <a:defRPr sz="1800" b="0" i="0" spc="-50" baseline="0">
                <a:solidFill>
                  <a:schemeClr val="tx1"/>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and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Tree>
    <p:extLst>
      <p:ext uri="{BB962C8B-B14F-4D97-AF65-F5344CB8AC3E}">
        <p14:creationId xmlns:p14="http://schemas.microsoft.com/office/powerpoint/2010/main" val="7353608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smtClean="0"/>
          </a:p>
          <a:p>
            <a:r>
              <a:rPr lang="en-US" dirty="0" smtClean="0"/>
              <a:t>Drag picture to placeholder or click icon to add</a:t>
            </a:r>
            <a:endParaRPr lang="en-US" dirty="0"/>
          </a:p>
        </p:txBody>
      </p:sp>
    </p:spTree>
    <p:extLst>
      <p:ext uri="{BB962C8B-B14F-4D97-AF65-F5344CB8AC3E}">
        <p14:creationId xmlns:p14="http://schemas.microsoft.com/office/powerpoint/2010/main" val="18345040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68638" y="0"/>
            <a:ext cx="1169605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lgn="ctr"/>
            <a:r>
              <a:rPr lang="en-US" sz="2400" dirty="0" smtClean="0">
                <a:latin typeface="Arial" charset="0"/>
              </a:rPr>
              <a:t>‘-</a:t>
            </a:r>
            <a:endParaRPr lang="en-US" sz="2400" dirty="0">
              <a:latin typeface="Arial" charset="0"/>
            </a:endParaRPr>
          </a:p>
        </p:txBody>
      </p:sp>
      <p:sp>
        <p:nvSpPr>
          <p:cNvPr id="8" name="Title 1"/>
          <p:cNvSpPr txBox="1">
            <a:spLocks/>
          </p:cNvSpPr>
          <p:nvPr userDrawn="1"/>
        </p:nvSpPr>
        <p:spPr>
          <a:xfrm>
            <a:off x="2045778" y="1023929"/>
            <a:ext cx="8557756" cy="1402691"/>
          </a:xfrm>
          <a:prstGeom prst="rect">
            <a:avLst/>
          </a:prstGeom>
        </p:spPr>
        <p:txBody>
          <a:bodyPr anchor="t" anchorCtr="0">
            <a:normAutofit/>
          </a:bodyPr>
          <a:lstStyle>
            <a:lvl1pPr algn="l" defTabSz="685800" rtl="0" eaLnBrk="1" latinLnBrk="0" hangingPunct="1">
              <a:lnSpc>
                <a:spcPct val="80000"/>
              </a:lnSpc>
              <a:spcBef>
                <a:spcPct val="0"/>
              </a:spcBef>
              <a:buNone/>
              <a:defRPr sz="3600" b="1" i="0" kern="1200" baseline="0">
                <a:solidFill>
                  <a:schemeClr val="tx1"/>
                </a:solidFill>
                <a:latin typeface="Effra Trial Heavy" charset="0"/>
                <a:ea typeface="Effra Trial Heavy" charset="0"/>
                <a:cs typeface="Effra Trial Heavy" charset="0"/>
              </a:defRPr>
            </a:lvl1pPr>
          </a:lstStyle>
          <a:p>
            <a:endParaRPr lang="en-US" sz="4800" dirty="0">
              <a:latin typeface="Georgia" charset="0"/>
              <a:ea typeface="Georgia" charset="0"/>
              <a:cs typeface="Georgia" charset="0"/>
            </a:endParaRPr>
          </a:p>
        </p:txBody>
      </p:sp>
      <p:sp>
        <p:nvSpPr>
          <p:cNvPr id="9" name="Text Placeholder 2"/>
          <p:cNvSpPr txBox="1">
            <a:spLocks/>
          </p:cNvSpPr>
          <p:nvPr userDrawn="1"/>
        </p:nvSpPr>
        <p:spPr>
          <a:xfrm>
            <a:off x="2045778" y="2555888"/>
            <a:ext cx="8557756" cy="3078205"/>
          </a:xfrm>
          <a:prstGeom prst="rect">
            <a:avLst/>
          </a:prstGeom>
        </p:spPr>
        <p:txBody>
          <a:bodyPr>
            <a:noAutofit/>
          </a:bodyPr>
          <a:lstStyle>
            <a:lvl1pPr marL="0" indent="0" algn="l" defTabSz="685800" rtl="0" eaLnBrk="1" latinLnBrk="0" hangingPunct="1">
              <a:lnSpc>
                <a:spcPct val="100000"/>
              </a:lnSpc>
              <a:spcBef>
                <a:spcPts val="750"/>
              </a:spcBef>
              <a:buFont typeface="Arial" panose="020B0604020202020204" pitchFamily="34" charset="0"/>
              <a:buNone/>
              <a:defRPr sz="1200" b="0" i="0" kern="1200">
                <a:solidFill>
                  <a:srgbClr val="828383"/>
                </a:solidFill>
                <a:latin typeface="Museo Slab 100" charset="0"/>
                <a:ea typeface="Museo Slab 100" charset="0"/>
                <a:cs typeface="Museo Slab 100"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endParaRPr lang="en-US" sz="1600" dirty="0">
              <a:latin typeface="Arial" charset="0"/>
              <a:ea typeface="Arial" charset="0"/>
              <a:cs typeface="Arial" charset="0"/>
            </a:endParaRPr>
          </a:p>
        </p:txBody>
      </p:sp>
      <p:pic>
        <p:nvPicPr>
          <p:cNvPr id="14" name="Picture 13"/>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 y="0"/>
            <a:ext cx="12188951" cy="6857999"/>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11" name="Slide Number Placeholder 6"/>
          <p:cNvSpPr txBox="1">
            <a:spLocks/>
          </p:cNvSpPr>
          <p:nvPr userDrawn="1"/>
        </p:nvSpPr>
        <p:spPr>
          <a:xfrm>
            <a:off x="11045952" y="6221885"/>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68639" y="152401"/>
            <a:ext cx="3249261" cy="500387"/>
          </a:xfrm>
          <a:prstGeom prst="rect">
            <a:avLst/>
          </a:prstGeom>
        </p:spPr>
      </p:pic>
    </p:spTree>
    <p:extLst>
      <p:ext uri="{BB962C8B-B14F-4D97-AF65-F5344CB8AC3E}">
        <p14:creationId xmlns:p14="http://schemas.microsoft.com/office/powerpoint/2010/main" val="3972401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7" r:id="rId13"/>
    <p:sldLayoutId id="2147483708" r:id="rId14"/>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a:solidFill>
            <a:schemeClr val="tx2"/>
          </a:solidFill>
          <a:latin typeface="Georgia" charset="0"/>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000" kern="1200" baseline="0">
          <a:solidFill>
            <a:schemeClr val="tx1"/>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chemeClr val="tx1"/>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68638" y="0"/>
            <a:ext cx="1169605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lgn="ctr"/>
            <a:r>
              <a:rPr lang="en-US" sz="2400" dirty="0" smtClean="0">
                <a:latin typeface="Arial" charset="0"/>
              </a:rPr>
              <a:t>‘-</a:t>
            </a:r>
            <a:endParaRPr lang="en-US" sz="2400" dirty="0">
              <a:latin typeface="Arial" charset="0"/>
            </a:endParaRPr>
          </a:p>
        </p:txBody>
      </p:sp>
      <p:sp>
        <p:nvSpPr>
          <p:cNvPr id="8" name="Title 1"/>
          <p:cNvSpPr txBox="1">
            <a:spLocks/>
          </p:cNvSpPr>
          <p:nvPr userDrawn="1"/>
        </p:nvSpPr>
        <p:spPr>
          <a:xfrm>
            <a:off x="2045778" y="1023929"/>
            <a:ext cx="8557756" cy="1402691"/>
          </a:xfrm>
          <a:prstGeom prst="rect">
            <a:avLst/>
          </a:prstGeom>
        </p:spPr>
        <p:txBody>
          <a:bodyPr anchor="t" anchorCtr="0">
            <a:normAutofit/>
          </a:bodyPr>
          <a:lstStyle>
            <a:lvl1pPr algn="l" defTabSz="685800" rtl="0" eaLnBrk="1" latinLnBrk="0" hangingPunct="1">
              <a:lnSpc>
                <a:spcPct val="80000"/>
              </a:lnSpc>
              <a:spcBef>
                <a:spcPct val="0"/>
              </a:spcBef>
              <a:buNone/>
              <a:defRPr sz="3600" b="1" i="0" kern="1200" baseline="0">
                <a:solidFill>
                  <a:schemeClr val="tx1"/>
                </a:solidFill>
                <a:latin typeface="Effra Trial Heavy" charset="0"/>
                <a:ea typeface="Effra Trial Heavy" charset="0"/>
                <a:cs typeface="Effra Trial Heavy" charset="0"/>
              </a:defRPr>
            </a:lvl1pPr>
          </a:lstStyle>
          <a:p>
            <a:endParaRPr lang="en-US" sz="4800" dirty="0">
              <a:latin typeface="Georgia" charset="0"/>
              <a:ea typeface="Georgia" charset="0"/>
              <a:cs typeface="Georgia" charset="0"/>
            </a:endParaRPr>
          </a:p>
        </p:txBody>
      </p:sp>
      <p:sp>
        <p:nvSpPr>
          <p:cNvPr id="9" name="Text Placeholder 2"/>
          <p:cNvSpPr txBox="1">
            <a:spLocks/>
          </p:cNvSpPr>
          <p:nvPr userDrawn="1"/>
        </p:nvSpPr>
        <p:spPr>
          <a:xfrm>
            <a:off x="2045778" y="2555888"/>
            <a:ext cx="8557756" cy="3078205"/>
          </a:xfrm>
          <a:prstGeom prst="rect">
            <a:avLst/>
          </a:prstGeom>
        </p:spPr>
        <p:txBody>
          <a:bodyPr>
            <a:noAutofit/>
          </a:bodyPr>
          <a:lstStyle>
            <a:lvl1pPr marL="0" indent="0" algn="l" defTabSz="685800" rtl="0" eaLnBrk="1" latinLnBrk="0" hangingPunct="1">
              <a:lnSpc>
                <a:spcPct val="100000"/>
              </a:lnSpc>
              <a:spcBef>
                <a:spcPts val="750"/>
              </a:spcBef>
              <a:buFont typeface="Arial" panose="020B0604020202020204" pitchFamily="34" charset="0"/>
              <a:buNone/>
              <a:defRPr sz="1200" b="0" i="0" kern="1200">
                <a:solidFill>
                  <a:srgbClr val="828383"/>
                </a:solidFill>
                <a:latin typeface="Museo Slab 100" charset="0"/>
                <a:ea typeface="Museo Slab 100" charset="0"/>
                <a:cs typeface="Museo Slab 100"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endParaRPr lang="en-US" sz="1600" dirty="0">
              <a:latin typeface="Arial" charset="0"/>
              <a:ea typeface="Arial" charset="0"/>
              <a:cs typeface="Arial" charset="0"/>
            </a:endParaRPr>
          </a:p>
        </p:txBody>
      </p:sp>
      <p:pic>
        <p:nvPicPr>
          <p:cNvPr id="14" name="Picture 1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 y="0"/>
            <a:ext cx="12188951" cy="6857999"/>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11" name="Slide Number Placeholder 6"/>
          <p:cNvSpPr txBox="1">
            <a:spLocks/>
          </p:cNvSpPr>
          <p:nvPr userDrawn="1"/>
        </p:nvSpPr>
        <p:spPr>
          <a:xfrm>
            <a:off x="11045952" y="6221885"/>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268639" y="152401"/>
            <a:ext cx="3249261" cy="500387"/>
          </a:xfrm>
          <a:prstGeom prst="rect">
            <a:avLst/>
          </a:prstGeom>
        </p:spPr>
      </p:pic>
    </p:spTree>
    <p:extLst>
      <p:ext uri="{BB962C8B-B14F-4D97-AF65-F5344CB8AC3E}">
        <p14:creationId xmlns:p14="http://schemas.microsoft.com/office/powerpoint/2010/main" val="2601579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a:solidFill>
            <a:schemeClr val="tx2"/>
          </a:solidFill>
          <a:latin typeface="Georgia" charset="0"/>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000" kern="1200" baseline="0">
          <a:solidFill>
            <a:schemeClr val="tx1"/>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chemeClr val="tx1"/>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220" y="2015613"/>
            <a:ext cx="6007903" cy="2710557"/>
          </a:xfrm>
        </p:spPr>
        <p:txBody>
          <a:bodyPr/>
          <a:lstStyle/>
          <a:p>
            <a:endParaRPr lang="en-US" sz="1400" dirty="0" smtClean="0"/>
          </a:p>
          <a:p>
            <a:r>
              <a:rPr lang="en-US" sz="1400" dirty="0" smtClean="0"/>
              <a:t>B</a:t>
            </a:r>
            <a:r>
              <a:rPr lang="en-US" sz="1400" dirty="0"/>
              <a:t>. RAMAMURTHY</a:t>
            </a:r>
          </a:p>
          <a:p>
            <a:r>
              <a:rPr lang="en-US" sz="1400" dirty="0"/>
              <a:t>©</a:t>
            </a:r>
            <a:r>
              <a:rPr lang="en-US" sz="1400" dirty="0" smtClean="0"/>
              <a:t>2019, </a:t>
            </a:r>
            <a:r>
              <a:rPr lang="en-US" sz="1400" dirty="0"/>
              <a:t>ALL RIGHTS RESERVED</a:t>
            </a:r>
          </a:p>
          <a:p>
            <a:r>
              <a:rPr lang="en-US" sz="1400" dirty="0"/>
              <a:t>BINA@BUFFALO.EDU</a:t>
            </a:r>
          </a:p>
          <a:p>
            <a:r>
              <a:rPr lang="en-US" sz="1400" dirty="0"/>
              <a:t>HTTP://WW.CSE.BUFFALO.EDU/FACULTY/BINA</a:t>
            </a:r>
          </a:p>
          <a:p>
            <a:r>
              <a:rPr lang="en-US" sz="1400" dirty="0"/>
              <a:t>TEACHING PROFESSOR</a:t>
            </a:r>
          </a:p>
          <a:p>
            <a:r>
              <a:rPr lang="en-US" sz="1400" dirty="0"/>
              <a:t>COMPUTER SCIENCE AND ENGINEERING</a:t>
            </a:r>
          </a:p>
          <a:p>
            <a:r>
              <a:rPr lang="en-US" sz="1400" dirty="0"/>
              <a:t>DIRECTOR, BLOCKCHAIN THINKLAB</a:t>
            </a:r>
          </a:p>
          <a:p>
            <a:r>
              <a:rPr lang="en-US" sz="1400" dirty="0"/>
              <a:t>PROGRAM DIRECTOR, DATA-INTENSIVE COMPUTING PROGRAM </a:t>
            </a:r>
          </a:p>
          <a:p>
            <a:endParaRPr lang="en-US" sz="1400" dirty="0"/>
          </a:p>
        </p:txBody>
      </p:sp>
      <p:sp>
        <p:nvSpPr>
          <p:cNvPr id="3" name="Title 2"/>
          <p:cNvSpPr>
            <a:spLocks noGrp="1"/>
          </p:cNvSpPr>
          <p:nvPr>
            <p:ph type="ctrTitle"/>
          </p:nvPr>
        </p:nvSpPr>
        <p:spPr>
          <a:xfrm>
            <a:off x="353567" y="251607"/>
            <a:ext cx="7839087" cy="1764006"/>
          </a:xfrm>
        </p:spPr>
        <p:txBody>
          <a:bodyPr/>
          <a:lstStyle/>
          <a:p>
            <a:r>
              <a:rPr lang="en-US" sz="4800" dirty="0" smtClean="0"/>
              <a:t>Developing</a:t>
            </a:r>
            <a:r>
              <a:rPr lang="en-US" sz="4800" dirty="0" smtClean="0"/>
              <a:t> </a:t>
            </a:r>
            <a:r>
              <a:rPr lang="en-US" sz="4800" dirty="0" smtClean="0"/>
              <a:t>a Dapp – Part </a:t>
            </a:r>
            <a:r>
              <a:rPr lang="en-US" sz="4800" dirty="0" smtClean="0"/>
              <a:t>3 (</a:t>
            </a:r>
            <a:r>
              <a:rPr lang="en-US" sz="4800" dirty="0" smtClean="0"/>
              <a:t>Code</a:t>
            </a:r>
            <a:r>
              <a:rPr lang="en-US" sz="4800" dirty="0" smtClean="0"/>
              <a:t>)</a:t>
            </a:r>
            <a:endParaRPr lang="en-US" sz="4800" dirty="0"/>
          </a:p>
        </p:txBody>
      </p:sp>
    </p:spTree>
    <p:extLst>
      <p:ext uri="{BB962C8B-B14F-4D97-AF65-F5344CB8AC3E}">
        <p14:creationId xmlns:p14="http://schemas.microsoft.com/office/powerpoint/2010/main" val="1512064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1"/>
          <p:cNvSpPr txBox="1">
            <a:spLocks noGrp="1"/>
          </p:cNvSpPr>
          <p:nvPr>
            <p:ph type="title"/>
          </p:nvPr>
        </p:nvSpPr>
        <p:spPr>
          <a:xfrm>
            <a:off x="629200" y="984967"/>
            <a:ext cx="10962800" cy="717200"/>
          </a:xfrm>
          <a:prstGeom prst="rect">
            <a:avLst/>
          </a:prstGeom>
        </p:spPr>
        <p:txBody>
          <a:bodyPr spcFirstLastPara="1" vert="horz" wrap="square" lIns="91433" tIns="91433" rIns="91433" bIns="91433" rtlCol="0" anchor="b" anchorCtr="0">
            <a:noAutofit/>
          </a:bodyPr>
          <a:lstStyle/>
          <a:p>
            <a:r>
              <a:rPr lang="en"/>
              <a:t>Web3 API</a:t>
            </a:r>
            <a:endParaRPr/>
          </a:p>
        </p:txBody>
      </p:sp>
      <p:sp>
        <p:nvSpPr>
          <p:cNvPr id="474" name="Google Shape;474;p81"/>
          <p:cNvSpPr txBox="1">
            <a:spLocks noGrp="1"/>
          </p:cNvSpPr>
          <p:nvPr>
            <p:ph type="body" idx="1"/>
          </p:nvPr>
        </p:nvSpPr>
        <p:spPr>
          <a:xfrm>
            <a:off x="614600" y="1702200"/>
            <a:ext cx="10962800" cy="4163600"/>
          </a:xfrm>
          <a:prstGeom prst="rect">
            <a:avLst/>
          </a:prstGeom>
        </p:spPr>
        <p:txBody>
          <a:bodyPr spcFirstLastPara="1" vert="horz" wrap="square" lIns="91433" tIns="91433" rIns="91433" bIns="91433" rtlCol="0" anchor="t" anchorCtr="0">
            <a:noAutofit/>
          </a:bodyPr>
          <a:lstStyle/>
          <a:p>
            <a:pPr marL="0" indent="0">
              <a:buNone/>
            </a:pPr>
            <a:r>
              <a:rPr lang="en" sz="2400">
                <a:solidFill>
                  <a:srgbClr val="000000"/>
                </a:solidFill>
              </a:rPr>
              <a:t>web3.js library when included in the Dapp </a:t>
            </a:r>
            <a:endParaRPr sz="2400">
              <a:solidFill>
                <a:srgbClr val="000000"/>
              </a:solidFill>
            </a:endParaRPr>
          </a:p>
          <a:p>
            <a:pPr marL="0" indent="0">
              <a:buNone/>
            </a:pPr>
            <a:r>
              <a:rPr lang="en" sz="2400">
                <a:solidFill>
                  <a:srgbClr val="24292E"/>
                </a:solidFill>
                <a:highlight>
                  <a:srgbClr val="FFFFFF"/>
                </a:highlight>
              </a:rPr>
              <a:t>&lt;</a:t>
            </a:r>
            <a:r>
              <a:rPr lang="en" sz="2400">
                <a:solidFill>
                  <a:srgbClr val="22863A"/>
                </a:solidFill>
                <a:highlight>
                  <a:srgbClr val="FFFFFF"/>
                </a:highlight>
              </a:rPr>
              <a:t>script</a:t>
            </a:r>
            <a:r>
              <a:rPr lang="en" sz="2400">
                <a:solidFill>
                  <a:srgbClr val="24292E"/>
                </a:solidFill>
                <a:highlight>
                  <a:srgbClr val="FFFFFF"/>
                </a:highlight>
              </a:rPr>
              <a:t> </a:t>
            </a:r>
            <a:r>
              <a:rPr lang="en" sz="2400">
                <a:solidFill>
                  <a:srgbClr val="6F42C1"/>
                </a:solidFill>
                <a:highlight>
                  <a:srgbClr val="FFFFFF"/>
                </a:highlight>
              </a:rPr>
              <a:t>type</a:t>
            </a:r>
            <a:r>
              <a:rPr lang="en" sz="2400">
                <a:solidFill>
                  <a:srgbClr val="24292E"/>
                </a:solidFill>
                <a:highlight>
                  <a:srgbClr val="FFFFFF"/>
                </a:highlight>
              </a:rPr>
              <a:t>=</a:t>
            </a:r>
            <a:r>
              <a:rPr lang="en" sz="2400">
                <a:solidFill>
                  <a:srgbClr val="032F62"/>
                </a:solidFill>
                <a:highlight>
                  <a:srgbClr val="FFFFFF"/>
                </a:highlight>
              </a:rPr>
              <a:t>"text/javascript"</a:t>
            </a:r>
            <a:r>
              <a:rPr lang="en" sz="2400">
                <a:solidFill>
                  <a:srgbClr val="24292E"/>
                </a:solidFill>
                <a:highlight>
                  <a:srgbClr val="FFFFFF"/>
                </a:highlight>
              </a:rPr>
              <a:t> </a:t>
            </a:r>
            <a:r>
              <a:rPr lang="en" sz="2400">
                <a:solidFill>
                  <a:srgbClr val="6F42C1"/>
                </a:solidFill>
                <a:highlight>
                  <a:srgbClr val="FFFFFF"/>
                </a:highlight>
              </a:rPr>
              <a:t>src</a:t>
            </a:r>
            <a:r>
              <a:rPr lang="en" sz="2400">
                <a:solidFill>
                  <a:srgbClr val="24292E"/>
                </a:solidFill>
                <a:highlight>
                  <a:srgbClr val="FFFFFF"/>
                </a:highlight>
              </a:rPr>
              <a:t>=</a:t>
            </a:r>
            <a:r>
              <a:rPr lang="en" sz="2400">
                <a:solidFill>
                  <a:srgbClr val="032F62"/>
                </a:solidFill>
                <a:highlight>
                  <a:srgbClr val="FFFFFF"/>
                </a:highlight>
              </a:rPr>
              <a:t>"../dist/web3.js"</a:t>
            </a:r>
            <a:r>
              <a:rPr lang="en" sz="2400">
                <a:solidFill>
                  <a:srgbClr val="24292E"/>
                </a:solidFill>
                <a:highlight>
                  <a:srgbClr val="FFFFFF"/>
                </a:highlight>
              </a:rPr>
              <a:t>&gt;&lt;/</a:t>
            </a:r>
            <a:r>
              <a:rPr lang="en" sz="2400">
                <a:solidFill>
                  <a:srgbClr val="22863A"/>
                </a:solidFill>
                <a:highlight>
                  <a:srgbClr val="FFFFFF"/>
                </a:highlight>
              </a:rPr>
              <a:t>script</a:t>
            </a:r>
            <a:r>
              <a:rPr lang="en" sz="2400">
                <a:solidFill>
                  <a:srgbClr val="24292E"/>
                </a:solidFill>
                <a:highlight>
                  <a:srgbClr val="FFFFFF"/>
                </a:highlight>
              </a:rPr>
              <a:t>&gt;</a:t>
            </a:r>
            <a:endParaRPr sz="2400">
              <a:solidFill>
                <a:srgbClr val="000000"/>
              </a:solidFill>
            </a:endParaRPr>
          </a:p>
          <a:p>
            <a:pPr marL="0" indent="0">
              <a:buNone/>
            </a:pPr>
            <a:endParaRPr sz="2400">
              <a:solidFill>
                <a:srgbClr val="000000"/>
              </a:solidFill>
            </a:endParaRPr>
          </a:p>
          <a:p>
            <a:pPr marL="0" indent="0">
              <a:buNone/>
            </a:pPr>
            <a:r>
              <a:rPr lang="en" sz="2400">
                <a:solidFill>
                  <a:srgbClr val="000000"/>
                </a:solidFill>
              </a:rPr>
              <a:t>Lets you  use the web3 object provided by the web3.js library and all its objects. </a:t>
            </a:r>
            <a:endParaRPr sz="2400">
              <a:solidFill>
                <a:srgbClr val="000000"/>
              </a:solidFill>
            </a:endParaRPr>
          </a:p>
          <a:p>
            <a:pPr marL="0" indent="0">
              <a:buNone/>
            </a:pPr>
            <a:r>
              <a:rPr lang="en" sz="2400">
                <a:solidFill>
                  <a:srgbClr val="000000"/>
                </a:solidFill>
              </a:rPr>
              <a:t>It also lets you communicate with the local node through the RPC port.</a:t>
            </a:r>
            <a:endParaRPr sz="2400">
              <a:solidFill>
                <a:srgbClr val="000000"/>
              </a:solidFill>
            </a:endParaRPr>
          </a:p>
          <a:p>
            <a:pPr marL="0" indent="0">
              <a:buNone/>
            </a:pPr>
            <a:r>
              <a:rPr lang="en" sz="2400">
                <a:solidFill>
                  <a:srgbClr val="000000"/>
                </a:solidFill>
              </a:rPr>
              <a:t> </a:t>
            </a:r>
            <a:endParaRPr sz="2400">
              <a:solidFill>
                <a:srgbClr val="000000"/>
              </a:solidFill>
            </a:endParaRPr>
          </a:p>
          <a:p>
            <a:pPr marL="0" indent="0">
              <a:buNone/>
            </a:pPr>
            <a:r>
              <a:rPr lang="en" sz="2400">
                <a:solidFill>
                  <a:srgbClr val="000000"/>
                </a:solidFill>
              </a:rPr>
              <a:t>It also provides access to eth object and its function via: web3.eth and </a:t>
            </a:r>
            <a:endParaRPr sz="2400">
              <a:solidFill>
                <a:srgbClr val="000000"/>
              </a:solidFill>
            </a:endParaRPr>
          </a:p>
          <a:p>
            <a:pPr marL="0" indent="0">
              <a:buNone/>
            </a:pPr>
            <a:r>
              <a:rPr lang="en" sz="2400">
                <a:solidFill>
                  <a:srgbClr val="000000"/>
                </a:solidFill>
              </a:rPr>
              <a:t>net object: web3.net and their respective functions.</a:t>
            </a:r>
            <a:endParaRPr sz="2400">
              <a:solidFill>
                <a:srgbClr val="000000"/>
              </a:solidFill>
            </a:endParaRPr>
          </a:p>
          <a:p>
            <a:pPr marL="0" indent="0">
              <a:buNone/>
            </a:pPr>
            <a:r>
              <a:rPr lang="en" sz="2400">
                <a:solidFill>
                  <a:srgbClr val="000000"/>
                </a:solidFill>
              </a:rPr>
              <a:t>Additionally to whisper API: web3.ssh is used for secure “gossiping” and enables the Whisper protocol that is a precursor for next generation Dapps.</a:t>
            </a:r>
            <a:endParaRPr sz="2400">
              <a:solidFill>
                <a:srgbClr val="000000"/>
              </a:solidFill>
            </a:endParaRPr>
          </a:p>
        </p:txBody>
      </p:sp>
    </p:spTree>
    <p:extLst>
      <p:ext uri="{BB962C8B-B14F-4D97-AF65-F5344CB8AC3E}">
        <p14:creationId xmlns:p14="http://schemas.microsoft.com/office/powerpoint/2010/main" val="678293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2"/>
          <p:cNvSpPr txBox="1">
            <a:spLocks noGrp="1"/>
          </p:cNvSpPr>
          <p:nvPr>
            <p:ph type="title"/>
          </p:nvPr>
        </p:nvSpPr>
        <p:spPr>
          <a:xfrm>
            <a:off x="629200" y="984967"/>
            <a:ext cx="10962800" cy="1023600"/>
          </a:xfrm>
          <a:prstGeom prst="rect">
            <a:avLst/>
          </a:prstGeom>
        </p:spPr>
        <p:txBody>
          <a:bodyPr spcFirstLastPara="1" vert="horz" wrap="square" lIns="91433" tIns="91433" rIns="91433" bIns="91433" rtlCol="0" anchor="b" anchorCtr="0">
            <a:noAutofit/>
          </a:bodyPr>
          <a:lstStyle/>
          <a:p>
            <a:r>
              <a:rPr lang="en"/>
              <a:t>Importance of web3</a:t>
            </a:r>
            <a:endParaRPr/>
          </a:p>
        </p:txBody>
      </p:sp>
      <p:sp>
        <p:nvSpPr>
          <p:cNvPr id="480" name="Google Shape;480;p82"/>
          <p:cNvSpPr txBox="1">
            <a:spLocks noGrp="1"/>
          </p:cNvSpPr>
          <p:nvPr>
            <p:ph type="body" idx="1"/>
          </p:nvPr>
        </p:nvSpPr>
        <p:spPr>
          <a:xfrm>
            <a:off x="629200" y="2327858"/>
            <a:ext cx="10962800" cy="3613600"/>
          </a:xfrm>
          <a:prstGeom prst="rect">
            <a:avLst/>
          </a:prstGeom>
        </p:spPr>
        <p:txBody>
          <a:bodyPr spcFirstLastPara="1" vert="horz" wrap="square" lIns="91433" tIns="91433" rIns="91433" bIns="91433" rtlCol="0" anchor="t" anchorCtr="0">
            <a:noAutofit/>
          </a:bodyPr>
          <a:lstStyle/>
          <a:p>
            <a:pPr marL="0" indent="0">
              <a:buNone/>
            </a:pPr>
            <a:r>
              <a:rPr lang="en" sz="2400" dirty="0"/>
              <a:t>Web3 is a javascript library that is specifically designed for use with web client of Ethereum Dapps.</a:t>
            </a:r>
            <a:endParaRPr sz="2400" dirty="0"/>
          </a:p>
          <a:p>
            <a:pPr marL="0" indent="0">
              <a:buNone/>
            </a:pPr>
            <a:r>
              <a:rPr lang="en" sz="2400" dirty="0"/>
              <a:t>It is portal through which all the underlying operations of the Ethereum node and blockchain server can be invoked.</a:t>
            </a:r>
            <a:endParaRPr sz="2400" dirty="0"/>
          </a:p>
          <a:p>
            <a:pPr marL="0" indent="0">
              <a:buNone/>
            </a:pPr>
            <a:endParaRPr sz="2400" dirty="0"/>
          </a:p>
          <a:p>
            <a:pPr marL="0" indent="0">
              <a:buNone/>
            </a:pPr>
            <a:r>
              <a:rPr lang="en" sz="2400" dirty="0"/>
              <a:t>For example: smart contract deployment, smart contract function invocation </a:t>
            </a:r>
            <a:endParaRPr sz="2400" dirty="0"/>
          </a:p>
          <a:p>
            <a:pPr marL="0" indent="0">
              <a:buNone/>
            </a:pPr>
            <a:endParaRPr sz="2400" dirty="0"/>
          </a:p>
          <a:p>
            <a:pPr marL="0" indent="0">
              <a:buNone/>
            </a:pPr>
            <a:r>
              <a:rPr lang="en" sz="2400" dirty="0"/>
              <a:t>You will use web3 in the development of the front end of the Dapp and for interacting with the blockchain.</a:t>
            </a:r>
            <a:endParaRPr sz="2400" dirty="0"/>
          </a:p>
        </p:txBody>
      </p:sp>
    </p:spTree>
    <p:extLst>
      <p:ext uri="{BB962C8B-B14F-4D97-AF65-F5344CB8AC3E}">
        <p14:creationId xmlns:p14="http://schemas.microsoft.com/office/powerpoint/2010/main" val="3674421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3"/>
          <p:cNvSpPr txBox="1">
            <a:spLocks noGrp="1"/>
          </p:cNvSpPr>
          <p:nvPr>
            <p:ph type="title"/>
          </p:nvPr>
        </p:nvSpPr>
        <p:spPr>
          <a:xfrm>
            <a:off x="629200" y="985067"/>
            <a:ext cx="10962800" cy="1017600"/>
          </a:xfrm>
          <a:prstGeom prst="rect">
            <a:avLst/>
          </a:prstGeom>
        </p:spPr>
        <p:txBody>
          <a:bodyPr spcFirstLastPara="1" vert="horz" wrap="square" lIns="91433" tIns="91433" rIns="91433" bIns="91433" rtlCol="0" anchor="b" anchorCtr="0">
            <a:noAutofit/>
          </a:bodyPr>
          <a:lstStyle/>
          <a:p>
            <a:r>
              <a:rPr lang="en"/>
              <a:t>Architecture of a Dapp: here is a revised architecture of a Dapp</a:t>
            </a:r>
            <a:endParaRPr/>
          </a:p>
        </p:txBody>
      </p:sp>
      <p:sp>
        <p:nvSpPr>
          <p:cNvPr id="486" name="Google Shape;486;p83"/>
          <p:cNvSpPr/>
          <p:nvPr/>
        </p:nvSpPr>
        <p:spPr>
          <a:xfrm>
            <a:off x="1315233" y="5749667"/>
            <a:ext cx="10346000" cy="51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Distributed Ethereum blockchain protocol server network  </a:t>
            </a:r>
            <a:endParaRPr/>
          </a:p>
        </p:txBody>
      </p:sp>
      <p:sp>
        <p:nvSpPr>
          <p:cNvPr id="487" name="Google Shape;487;p83"/>
          <p:cNvSpPr/>
          <p:nvPr/>
        </p:nvSpPr>
        <p:spPr>
          <a:xfrm>
            <a:off x="1630467"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Node1:geth client</a:t>
            </a:r>
            <a:endParaRPr/>
          </a:p>
        </p:txBody>
      </p:sp>
      <p:sp>
        <p:nvSpPr>
          <p:cNvPr id="488" name="Google Shape;488;p83"/>
          <p:cNvSpPr/>
          <p:nvPr/>
        </p:nvSpPr>
        <p:spPr>
          <a:xfrm>
            <a:off x="5437767"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Node2:geth client</a:t>
            </a:r>
            <a:endParaRPr/>
          </a:p>
        </p:txBody>
      </p:sp>
      <p:sp>
        <p:nvSpPr>
          <p:cNvPr id="489" name="Google Shape;489;p83"/>
          <p:cNvSpPr/>
          <p:nvPr/>
        </p:nvSpPr>
        <p:spPr>
          <a:xfrm>
            <a:off x="8688433"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NodeN:geth client</a:t>
            </a:r>
            <a:endParaRPr/>
          </a:p>
        </p:txBody>
      </p:sp>
      <p:grpSp>
        <p:nvGrpSpPr>
          <p:cNvPr id="490" name="Google Shape;490;p83"/>
          <p:cNvGrpSpPr/>
          <p:nvPr/>
        </p:nvGrpSpPr>
        <p:grpSpPr>
          <a:xfrm>
            <a:off x="1826234" y="2587967"/>
            <a:ext cx="3063633" cy="1814367"/>
            <a:chOff x="1692100" y="1940975"/>
            <a:chExt cx="2297725" cy="1360775"/>
          </a:xfrm>
        </p:grpSpPr>
        <p:sp>
          <p:nvSpPr>
            <p:cNvPr id="491" name="Google Shape;491;p83"/>
            <p:cNvSpPr/>
            <p:nvPr/>
          </p:nvSpPr>
          <p:spPr>
            <a:xfrm>
              <a:off x="1692100" y="1940975"/>
              <a:ext cx="1926600" cy="53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Web App</a:t>
              </a:r>
              <a:endParaRPr/>
            </a:p>
          </p:txBody>
        </p:sp>
        <p:sp>
          <p:nvSpPr>
            <p:cNvPr id="492" name="Google Shape;492;p83"/>
            <p:cNvSpPr/>
            <p:nvPr/>
          </p:nvSpPr>
          <p:spPr>
            <a:xfrm>
              <a:off x="2540525" y="2471075"/>
              <a:ext cx="229800" cy="7425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93" name="Google Shape;493;p83"/>
            <p:cNvSpPr/>
            <p:nvPr/>
          </p:nvSpPr>
          <p:spPr>
            <a:xfrm>
              <a:off x="2540525" y="2188200"/>
              <a:ext cx="689400" cy="2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web3</a:t>
              </a:r>
              <a:endParaRPr/>
            </a:p>
          </p:txBody>
        </p:sp>
        <p:sp>
          <p:nvSpPr>
            <p:cNvPr id="494" name="Google Shape;494;p83"/>
            <p:cNvSpPr txBox="1"/>
            <p:nvPr/>
          </p:nvSpPr>
          <p:spPr>
            <a:xfrm>
              <a:off x="2770325" y="2596675"/>
              <a:ext cx="1219500" cy="388800"/>
            </a:xfrm>
            <a:prstGeom prst="rect">
              <a:avLst/>
            </a:prstGeom>
            <a:noFill/>
            <a:ln>
              <a:noFill/>
            </a:ln>
          </p:spPr>
          <p:txBody>
            <a:bodyPr spcFirstLastPara="1" wrap="square" lIns="121900" tIns="121900" rIns="121900" bIns="121900" anchor="t" anchorCtr="0">
              <a:noAutofit/>
            </a:bodyPr>
            <a:lstStyle/>
            <a:p>
              <a:r>
                <a:rPr lang="en"/>
                <a:t>RPC</a:t>
              </a:r>
              <a:endParaRPr/>
            </a:p>
          </p:txBody>
        </p:sp>
        <p:sp>
          <p:nvSpPr>
            <p:cNvPr id="495" name="Google Shape;495;p83"/>
            <p:cNvSpPr txBox="1"/>
            <p:nvPr/>
          </p:nvSpPr>
          <p:spPr>
            <a:xfrm>
              <a:off x="1692100" y="2912950"/>
              <a:ext cx="1219500" cy="388800"/>
            </a:xfrm>
            <a:prstGeom prst="rect">
              <a:avLst/>
            </a:prstGeom>
            <a:noFill/>
            <a:ln>
              <a:noFill/>
            </a:ln>
          </p:spPr>
          <p:txBody>
            <a:bodyPr spcFirstLastPara="1" wrap="square" lIns="121900" tIns="121900" rIns="121900" bIns="121900" anchor="t" anchorCtr="0">
              <a:noAutofit/>
            </a:bodyPr>
            <a:lstStyle/>
            <a:p>
              <a:r>
                <a:rPr lang="en"/>
                <a:t>RPC port</a:t>
              </a:r>
              <a:endParaRPr/>
            </a:p>
          </p:txBody>
        </p:sp>
      </p:grpSp>
      <p:grpSp>
        <p:nvGrpSpPr>
          <p:cNvPr id="496" name="Google Shape;496;p83"/>
          <p:cNvGrpSpPr/>
          <p:nvPr/>
        </p:nvGrpSpPr>
        <p:grpSpPr>
          <a:xfrm>
            <a:off x="5543818" y="2587951"/>
            <a:ext cx="3063633" cy="1814367"/>
            <a:chOff x="1692100" y="1940975"/>
            <a:chExt cx="2297725" cy="1360775"/>
          </a:xfrm>
        </p:grpSpPr>
        <p:sp>
          <p:nvSpPr>
            <p:cNvPr id="497" name="Google Shape;497;p83"/>
            <p:cNvSpPr/>
            <p:nvPr/>
          </p:nvSpPr>
          <p:spPr>
            <a:xfrm>
              <a:off x="1692100" y="1940975"/>
              <a:ext cx="1926600" cy="53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Web App</a:t>
              </a:r>
              <a:endParaRPr/>
            </a:p>
          </p:txBody>
        </p:sp>
        <p:sp>
          <p:nvSpPr>
            <p:cNvPr id="498" name="Google Shape;498;p83"/>
            <p:cNvSpPr/>
            <p:nvPr/>
          </p:nvSpPr>
          <p:spPr>
            <a:xfrm>
              <a:off x="2540525" y="2471075"/>
              <a:ext cx="229800" cy="7425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99" name="Google Shape;499;p83"/>
            <p:cNvSpPr/>
            <p:nvPr/>
          </p:nvSpPr>
          <p:spPr>
            <a:xfrm>
              <a:off x="2540525" y="2188200"/>
              <a:ext cx="689400" cy="2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web3</a:t>
              </a:r>
              <a:endParaRPr/>
            </a:p>
          </p:txBody>
        </p:sp>
        <p:sp>
          <p:nvSpPr>
            <p:cNvPr id="500" name="Google Shape;500;p83"/>
            <p:cNvSpPr txBox="1"/>
            <p:nvPr/>
          </p:nvSpPr>
          <p:spPr>
            <a:xfrm>
              <a:off x="2770325" y="2596675"/>
              <a:ext cx="1219500" cy="388800"/>
            </a:xfrm>
            <a:prstGeom prst="rect">
              <a:avLst/>
            </a:prstGeom>
            <a:noFill/>
            <a:ln>
              <a:noFill/>
            </a:ln>
          </p:spPr>
          <p:txBody>
            <a:bodyPr spcFirstLastPara="1" wrap="square" lIns="121900" tIns="121900" rIns="121900" bIns="121900" anchor="t" anchorCtr="0">
              <a:noAutofit/>
            </a:bodyPr>
            <a:lstStyle/>
            <a:p>
              <a:r>
                <a:rPr lang="en"/>
                <a:t>RPC</a:t>
              </a:r>
              <a:endParaRPr/>
            </a:p>
          </p:txBody>
        </p:sp>
        <p:sp>
          <p:nvSpPr>
            <p:cNvPr id="501" name="Google Shape;501;p83"/>
            <p:cNvSpPr txBox="1"/>
            <p:nvPr/>
          </p:nvSpPr>
          <p:spPr>
            <a:xfrm>
              <a:off x="1692100" y="2912950"/>
              <a:ext cx="1219500" cy="388800"/>
            </a:xfrm>
            <a:prstGeom prst="rect">
              <a:avLst/>
            </a:prstGeom>
            <a:noFill/>
            <a:ln>
              <a:noFill/>
            </a:ln>
          </p:spPr>
          <p:txBody>
            <a:bodyPr spcFirstLastPara="1" wrap="square" lIns="121900" tIns="121900" rIns="121900" bIns="121900" anchor="t" anchorCtr="0">
              <a:noAutofit/>
            </a:bodyPr>
            <a:lstStyle/>
            <a:p>
              <a:r>
                <a:rPr lang="en"/>
                <a:t>RPC port</a:t>
              </a:r>
              <a:endParaRPr/>
            </a:p>
          </p:txBody>
        </p:sp>
      </p:grpSp>
      <p:grpSp>
        <p:nvGrpSpPr>
          <p:cNvPr id="502" name="Google Shape;502;p83"/>
          <p:cNvGrpSpPr/>
          <p:nvPr/>
        </p:nvGrpSpPr>
        <p:grpSpPr>
          <a:xfrm>
            <a:off x="8318634" y="2587951"/>
            <a:ext cx="3063633" cy="1814367"/>
            <a:chOff x="1692100" y="1940975"/>
            <a:chExt cx="2297725" cy="1360775"/>
          </a:xfrm>
        </p:grpSpPr>
        <p:sp>
          <p:nvSpPr>
            <p:cNvPr id="503" name="Google Shape;503;p83"/>
            <p:cNvSpPr/>
            <p:nvPr/>
          </p:nvSpPr>
          <p:spPr>
            <a:xfrm>
              <a:off x="1692100" y="1940975"/>
              <a:ext cx="1926600" cy="53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Web App</a:t>
              </a:r>
              <a:endParaRPr/>
            </a:p>
          </p:txBody>
        </p:sp>
        <p:sp>
          <p:nvSpPr>
            <p:cNvPr id="504" name="Google Shape;504;p83"/>
            <p:cNvSpPr/>
            <p:nvPr/>
          </p:nvSpPr>
          <p:spPr>
            <a:xfrm>
              <a:off x="2540525" y="2471075"/>
              <a:ext cx="229800" cy="7425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505" name="Google Shape;505;p83"/>
            <p:cNvSpPr/>
            <p:nvPr/>
          </p:nvSpPr>
          <p:spPr>
            <a:xfrm>
              <a:off x="2540525" y="2188200"/>
              <a:ext cx="689400" cy="2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web3</a:t>
              </a:r>
              <a:endParaRPr/>
            </a:p>
          </p:txBody>
        </p:sp>
        <p:sp>
          <p:nvSpPr>
            <p:cNvPr id="506" name="Google Shape;506;p83"/>
            <p:cNvSpPr txBox="1"/>
            <p:nvPr/>
          </p:nvSpPr>
          <p:spPr>
            <a:xfrm>
              <a:off x="2770325" y="2596675"/>
              <a:ext cx="1219500" cy="388800"/>
            </a:xfrm>
            <a:prstGeom prst="rect">
              <a:avLst/>
            </a:prstGeom>
            <a:noFill/>
            <a:ln>
              <a:noFill/>
            </a:ln>
          </p:spPr>
          <p:txBody>
            <a:bodyPr spcFirstLastPara="1" wrap="square" lIns="121900" tIns="121900" rIns="121900" bIns="121900" anchor="t" anchorCtr="0">
              <a:noAutofit/>
            </a:bodyPr>
            <a:lstStyle/>
            <a:p>
              <a:r>
                <a:rPr lang="en"/>
                <a:t>RPC</a:t>
              </a:r>
              <a:endParaRPr/>
            </a:p>
          </p:txBody>
        </p:sp>
        <p:sp>
          <p:nvSpPr>
            <p:cNvPr id="507" name="Google Shape;507;p83"/>
            <p:cNvSpPr txBox="1"/>
            <p:nvPr/>
          </p:nvSpPr>
          <p:spPr>
            <a:xfrm>
              <a:off x="1692100" y="2912950"/>
              <a:ext cx="1219500" cy="388800"/>
            </a:xfrm>
            <a:prstGeom prst="rect">
              <a:avLst/>
            </a:prstGeom>
            <a:noFill/>
            <a:ln>
              <a:noFill/>
            </a:ln>
          </p:spPr>
          <p:txBody>
            <a:bodyPr spcFirstLastPara="1" wrap="square" lIns="121900" tIns="121900" rIns="121900" bIns="121900" anchor="t" anchorCtr="0">
              <a:noAutofit/>
            </a:bodyPr>
            <a:lstStyle/>
            <a:p>
              <a:r>
                <a:rPr lang="en"/>
                <a:t>RPC port</a:t>
              </a:r>
              <a:endParaRPr/>
            </a:p>
          </p:txBody>
        </p:sp>
      </p:grpSp>
      <p:sp>
        <p:nvSpPr>
          <p:cNvPr id="508" name="Google Shape;508;p83"/>
          <p:cNvSpPr txBox="1"/>
          <p:nvPr/>
        </p:nvSpPr>
        <p:spPr>
          <a:xfrm>
            <a:off x="795000" y="3789567"/>
            <a:ext cx="942800" cy="329600"/>
          </a:xfrm>
          <a:prstGeom prst="rect">
            <a:avLst/>
          </a:prstGeom>
          <a:noFill/>
          <a:ln>
            <a:noFill/>
          </a:ln>
        </p:spPr>
        <p:txBody>
          <a:bodyPr spcFirstLastPara="1" wrap="square" lIns="121900" tIns="121900" rIns="121900" bIns="121900" anchor="t" anchorCtr="0">
            <a:noAutofit/>
          </a:bodyPr>
          <a:lstStyle/>
          <a:p>
            <a:r>
              <a:rPr lang="en"/>
              <a:t>….</a:t>
            </a:r>
            <a:endParaRPr/>
          </a:p>
        </p:txBody>
      </p:sp>
      <p:sp>
        <p:nvSpPr>
          <p:cNvPr id="509" name="Google Shape;509;p83"/>
          <p:cNvSpPr txBox="1"/>
          <p:nvPr/>
        </p:nvSpPr>
        <p:spPr>
          <a:xfrm>
            <a:off x="361833" y="2832833"/>
            <a:ext cx="2238800" cy="1017600"/>
          </a:xfrm>
          <a:prstGeom prst="rect">
            <a:avLst/>
          </a:prstGeom>
          <a:noFill/>
          <a:ln>
            <a:noFill/>
          </a:ln>
        </p:spPr>
        <p:txBody>
          <a:bodyPr spcFirstLastPara="1" wrap="square" lIns="121900" tIns="121900" rIns="121900" bIns="121900" anchor="ctr" anchorCtr="0">
            <a:noAutofit/>
          </a:bodyPr>
          <a:lstStyle/>
          <a:p>
            <a:r>
              <a:rPr lang="en" sz="3200"/>
              <a:t>….</a:t>
            </a:r>
            <a:endParaRPr sz="3200"/>
          </a:p>
        </p:txBody>
      </p:sp>
      <p:sp>
        <p:nvSpPr>
          <p:cNvPr id="510" name="Google Shape;510;p83"/>
          <p:cNvSpPr txBox="1"/>
          <p:nvPr/>
        </p:nvSpPr>
        <p:spPr>
          <a:xfrm>
            <a:off x="11382267" y="3955100"/>
            <a:ext cx="942800" cy="329600"/>
          </a:xfrm>
          <a:prstGeom prst="rect">
            <a:avLst/>
          </a:prstGeom>
          <a:noFill/>
          <a:ln>
            <a:noFill/>
          </a:ln>
        </p:spPr>
        <p:txBody>
          <a:bodyPr spcFirstLastPara="1" wrap="square" lIns="121900" tIns="121900" rIns="121900" bIns="121900" anchor="t" anchorCtr="0">
            <a:noAutofit/>
          </a:bodyPr>
          <a:lstStyle/>
          <a:p>
            <a:r>
              <a:rPr lang="en" sz="3200"/>
              <a:t>….</a:t>
            </a:r>
            <a:endParaRPr sz="3200"/>
          </a:p>
        </p:txBody>
      </p:sp>
      <p:sp>
        <p:nvSpPr>
          <p:cNvPr id="511" name="Google Shape;511;p83"/>
          <p:cNvSpPr txBox="1"/>
          <p:nvPr/>
        </p:nvSpPr>
        <p:spPr>
          <a:xfrm>
            <a:off x="10910933" y="2832833"/>
            <a:ext cx="2238800" cy="1017600"/>
          </a:xfrm>
          <a:prstGeom prst="rect">
            <a:avLst/>
          </a:prstGeom>
          <a:noFill/>
          <a:ln>
            <a:noFill/>
          </a:ln>
        </p:spPr>
        <p:txBody>
          <a:bodyPr spcFirstLastPara="1" wrap="square" lIns="121900" tIns="121900" rIns="121900" bIns="121900" anchor="ctr" anchorCtr="0">
            <a:noAutofit/>
          </a:bodyPr>
          <a:lstStyle/>
          <a:p>
            <a:r>
              <a:rPr lang="en" sz="3200"/>
              <a:t>….</a:t>
            </a:r>
            <a:endParaRPr sz="3200"/>
          </a:p>
        </p:txBody>
      </p:sp>
      <p:sp>
        <p:nvSpPr>
          <p:cNvPr id="512" name="Google Shape;512;p83"/>
          <p:cNvSpPr txBox="1"/>
          <p:nvPr/>
        </p:nvSpPr>
        <p:spPr>
          <a:xfrm>
            <a:off x="7664667" y="4284700"/>
            <a:ext cx="942800" cy="706800"/>
          </a:xfrm>
          <a:prstGeom prst="rect">
            <a:avLst/>
          </a:prstGeom>
          <a:noFill/>
          <a:ln>
            <a:noFill/>
          </a:ln>
        </p:spPr>
        <p:txBody>
          <a:bodyPr spcFirstLastPara="1" wrap="square" lIns="121900" tIns="121900" rIns="121900" bIns="121900" anchor="ctr" anchorCtr="0">
            <a:noAutofit/>
          </a:bodyPr>
          <a:lstStyle/>
          <a:p>
            <a:r>
              <a:rPr lang="en"/>
              <a:t>….</a:t>
            </a:r>
            <a:endParaRPr/>
          </a:p>
        </p:txBody>
      </p:sp>
      <p:sp>
        <p:nvSpPr>
          <p:cNvPr id="513" name="Google Shape;513;p83"/>
          <p:cNvSpPr/>
          <p:nvPr/>
        </p:nvSpPr>
        <p:spPr>
          <a:xfrm>
            <a:off x="841700" y="4991500"/>
            <a:ext cx="3653200" cy="75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eth net ssh admin debug miner</a:t>
            </a:r>
            <a:endParaRPr/>
          </a:p>
          <a:p>
            <a:r>
              <a:rPr lang="en"/>
              <a:t>txpool personal APIs</a:t>
            </a:r>
            <a:endParaRPr/>
          </a:p>
        </p:txBody>
      </p:sp>
      <p:sp>
        <p:nvSpPr>
          <p:cNvPr id="514" name="Google Shape;514;p83"/>
          <p:cNvSpPr/>
          <p:nvPr/>
        </p:nvSpPr>
        <p:spPr>
          <a:xfrm>
            <a:off x="4580200" y="4991500"/>
            <a:ext cx="3653200" cy="75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eth net ssh admin debug miner</a:t>
            </a:r>
            <a:endParaRPr/>
          </a:p>
          <a:p>
            <a:r>
              <a:rPr lang="en"/>
              <a:t>txpool personal APIs</a:t>
            </a:r>
            <a:endParaRPr/>
          </a:p>
        </p:txBody>
      </p:sp>
      <p:sp>
        <p:nvSpPr>
          <p:cNvPr id="515" name="Google Shape;515;p83"/>
          <p:cNvSpPr/>
          <p:nvPr/>
        </p:nvSpPr>
        <p:spPr>
          <a:xfrm>
            <a:off x="8318684" y="4991500"/>
            <a:ext cx="3653200" cy="75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eth net ssh admin debug miner</a:t>
            </a:r>
            <a:endParaRPr/>
          </a:p>
          <a:p>
            <a:r>
              <a:rPr lang="en"/>
              <a:t>txpool personal APIs</a:t>
            </a:r>
            <a:endParaRPr/>
          </a:p>
        </p:txBody>
      </p:sp>
    </p:spTree>
    <p:extLst>
      <p:ext uri="{BB962C8B-B14F-4D97-AF65-F5344CB8AC3E}">
        <p14:creationId xmlns:p14="http://schemas.microsoft.com/office/powerpoint/2010/main" val="2592991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94073" y="0"/>
            <a:ext cx="8235376" cy="822036"/>
          </a:xfrm>
          <a:prstGeom prst="rect">
            <a:avLst/>
          </a:prstGeom>
        </p:spPr>
        <p:txBody>
          <a:bodyPr spcFirstLastPara="1" vert="horz" wrap="square" lIns="91433" tIns="91433" rIns="91433" bIns="91433" rtlCol="0" anchor="b" anchorCtr="0">
            <a:noAutofit/>
          </a:bodyPr>
          <a:lstStyle/>
          <a:p>
            <a:r>
              <a:rPr lang="en" sz="2800" dirty="0">
                <a:solidFill>
                  <a:schemeClr val="bg1"/>
                </a:solidFill>
              </a:rPr>
              <a:t>Tracing a call/request from a web front of Dapp (request-response.. )</a:t>
            </a:r>
            <a:endParaRPr sz="2800" dirty="0">
              <a:solidFill>
                <a:schemeClr val="bg1"/>
              </a:solidFill>
            </a:endParaRPr>
          </a:p>
        </p:txBody>
      </p:sp>
      <p:sp>
        <p:nvSpPr>
          <p:cNvPr id="521" name="Google Shape;521;p84"/>
          <p:cNvSpPr txBox="1">
            <a:spLocks noGrp="1"/>
          </p:cNvSpPr>
          <p:nvPr>
            <p:ph type="body" idx="1"/>
          </p:nvPr>
        </p:nvSpPr>
        <p:spPr>
          <a:xfrm>
            <a:off x="435763" y="949788"/>
            <a:ext cx="11393686" cy="4849300"/>
          </a:xfrm>
          <a:prstGeom prst="rect">
            <a:avLst/>
          </a:prstGeom>
        </p:spPr>
        <p:txBody>
          <a:bodyPr spcFirstLastPara="1" vert="horz" wrap="square" lIns="91433" tIns="91433" rIns="91433" bIns="91433" rtlCol="0" anchor="t" anchorCtr="0">
            <a:noAutofit/>
          </a:bodyPr>
          <a:lstStyle/>
          <a:p>
            <a:pPr marL="0" indent="0">
              <a:buNone/>
            </a:pPr>
            <a:r>
              <a:rPr lang="en" dirty="0"/>
              <a:t>So far we discussed structural and API details.</a:t>
            </a:r>
            <a:endParaRPr dirty="0"/>
          </a:p>
          <a:p>
            <a:pPr marL="0" indent="0">
              <a:buNone/>
            </a:pPr>
            <a:r>
              <a:rPr lang="en" dirty="0"/>
              <a:t>When a web request is initiated by a user, if it is regular web app request, it is directed to the http endpoint (say, port 8080)  and to the web server to be executed.</a:t>
            </a:r>
            <a:endParaRPr dirty="0"/>
          </a:p>
          <a:p>
            <a:pPr marL="0" indent="0">
              <a:buNone/>
            </a:pPr>
            <a:endParaRPr dirty="0"/>
          </a:p>
          <a:p>
            <a:pPr marL="0" indent="0">
              <a:buNone/>
            </a:pPr>
            <a:r>
              <a:rPr lang="en" dirty="0"/>
              <a:t>For a Dapp</a:t>
            </a:r>
            <a:r>
              <a:rPr lang="en" dirty="0" smtClean="0"/>
              <a:t>:</a:t>
            </a:r>
          </a:p>
          <a:p>
            <a:pPr marL="0" indent="0">
              <a:buNone/>
            </a:pPr>
            <a:endParaRPr dirty="0"/>
          </a:p>
          <a:p>
            <a:pPr marL="0" indent="0">
              <a:buNone/>
            </a:pPr>
            <a:r>
              <a:rPr lang="en" dirty="0"/>
              <a:t>--geth client has to expose a RPC endpoint using the command --rpcport XXXX where XXXX is the RPCport</a:t>
            </a:r>
            <a:r>
              <a:rPr lang="en" dirty="0" smtClean="0"/>
              <a:t>.</a:t>
            </a:r>
          </a:p>
          <a:p>
            <a:pPr marL="0" indent="0">
              <a:buNone/>
            </a:pPr>
            <a:endParaRPr dirty="0"/>
          </a:p>
          <a:p>
            <a:pPr marL="0" indent="0">
              <a:buNone/>
            </a:pPr>
            <a:r>
              <a:rPr lang="en" dirty="0"/>
              <a:t>--A web3 object instantiated in the web page script (recall that web3.js is a javascript library</a:t>
            </a:r>
            <a:r>
              <a:rPr lang="en" dirty="0" smtClean="0"/>
              <a:t>)</a:t>
            </a:r>
          </a:p>
          <a:p>
            <a:pPr marL="0" indent="0">
              <a:buNone/>
            </a:pPr>
            <a:endParaRPr dirty="0"/>
          </a:p>
          <a:p>
            <a:pPr marL="0" indent="0">
              <a:buNone/>
            </a:pPr>
            <a:r>
              <a:rPr lang="en" dirty="0"/>
              <a:t>--Requests/Calls on invoked on this web3 </a:t>
            </a:r>
            <a:r>
              <a:rPr lang="en" dirty="0" smtClean="0"/>
              <a:t>object</a:t>
            </a:r>
          </a:p>
          <a:p>
            <a:pPr marL="0" indent="0">
              <a:buNone/>
            </a:pPr>
            <a:endParaRPr dirty="0"/>
          </a:p>
          <a:p>
            <a:pPr marL="0" indent="0">
              <a:buNone/>
            </a:pPr>
            <a:r>
              <a:rPr lang="en" dirty="0"/>
              <a:t>--Requests are transmitted as JSON over the RPC pipeline between the web client and the geth client </a:t>
            </a:r>
            <a:endParaRPr lang="en" dirty="0" smtClean="0"/>
          </a:p>
          <a:p>
            <a:pPr marL="0" indent="0">
              <a:buNone/>
            </a:pPr>
            <a:endParaRPr dirty="0"/>
          </a:p>
          <a:p>
            <a:pPr marL="0" indent="0">
              <a:buNone/>
            </a:pPr>
            <a:r>
              <a:rPr lang="en" dirty="0"/>
              <a:t>--requested call/function is executed using appropriate API and the results returned through the RPC pipeline.</a:t>
            </a:r>
            <a:endParaRPr dirty="0"/>
          </a:p>
        </p:txBody>
      </p:sp>
    </p:spTree>
    <p:extLst>
      <p:ext uri="{BB962C8B-B14F-4D97-AF65-F5344CB8AC3E}">
        <p14:creationId xmlns:p14="http://schemas.microsoft.com/office/powerpoint/2010/main" val="3191627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85"/>
          <p:cNvSpPr txBox="1">
            <a:spLocks noGrp="1"/>
          </p:cNvSpPr>
          <p:nvPr>
            <p:ph type="title"/>
          </p:nvPr>
        </p:nvSpPr>
        <p:spPr>
          <a:xfrm>
            <a:off x="3552814" y="0"/>
            <a:ext cx="8731550" cy="716084"/>
          </a:xfrm>
          <a:prstGeom prst="rect">
            <a:avLst/>
          </a:prstGeom>
        </p:spPr>
        <p:txBody>
          <a:bodyPr spcFirstLastPara="1" vert="horz" wrap="square" lIns="91433" tIns="91433" rIns="91433" bIns="91433" rtlCol="0" anchor="ctr" anchorCtr="0">
            <a:noAutofit/>
          </a:bodyPr>
          <a:lstStyle/>
          <a:p>
            <a:pPr>
              <a:spcBef>
                <a:spcPts val="0"/>
              </a:spcBef>
            </a:pPr>
            <a:r>
              <a:rPr lang="en" dirty="0" smtClean="0">
                <a:solidFill>
                  <a:schemeClr val="bg1"/>
                </a:solidFill>
              </a:rPr>
              <a:t>Single node</a:t>
            </a:r>
            <a:endParaRPr dirty="0">
              <a:solidFill>
                <a:schemeClr val="bg1"/>
              </a:solidFill>
            </a:endParaRPr>
          </a:p>
        </p:txBody>
      </p:sp>
      <p:sp>
        <p:nvSpPr>
          <p:cNvPr id="527" name="Google Shape;527;p85"/>
          <p:cNvSpPr/>
          <p:nvPr/>
        </p:nvSpPr>
        <p:spPr>
          <a:xfrm>
            <a:off x="1630467"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Node1:geth client</a:t>
            </a:r>
            <a:endParaRPr/>
          </a:p>
        </p:txBody>
      </p:sp>
      <p:grpSp>
        <p:nvGrpSpPr>
          <p:cNvPr id="528" name="Google Shape;528;p85"/>
          <p:cNvGrpSpPr/>
          <p:nvPr/>
        </p:nvGrpSpPr>
        <p:grpSpPr>
          <a:xfrm>
            <a:off x="1826234" y="2587967"/>
            <a:ext cx="3063633" cy="1814367"/>
            <a:chOff x="1692100" y="1940975"/>
            <a:chExt cx="2297725" cy="1360775"/>
          </a:xfrm>
        </p:grpSpPr>
        <p:sp>
          <p:nvSpPr>
            <p:cNvPr id="529" name="Google Shape;529;p85"/>
            <p:cNvSpPr/>
            <p:nvPr/>
          </p:nvSpPr>
          <p:spPr>
            <a:xfrm>
              <a:off x="1692100" y="1940975"/>
              <a:ext cx="1926600" cy="53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Web App</a:t>
              </a:r>
              <a:endParaRPr/>
            </a:p>
          </p:txBody>
        </p:sp>
        <p:sp>
          <p:nvSpPr>
            <p:cNvPr id="530" name="Google Shape;530;p85"/>
            <p:cNvSpPr/>
            <p:nvPr/>
          </p:nvSpPr>
          <p:spPr>
            <a:xfrm>
              <a:off x="2540525" y="2471075"/>
              <a:ext cx="229800" cy="7425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531" name="Google Shape;531;p85"/>
            <p:cNvSpPr/>
            <p:nvPr/>
          </p:nvSpPr>
          <p:spPr>
            <a:xfrm>
              <a:off x="2540525" y="2188200"/>
              <a:ext cx="689400" cy="2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web3</a:t>
              </a:r>
              <a:endParaRPr/>
            </a:p>
          </p:txBody>
        </p:sp>
        <p:sp>
          <p:nvSpPr>
            <p:cNvPr id="532" name="Google Shape;532;p85"/>
            <p:cNvSpPr txBox="1"/>
            <p:nvPr/>
          </p:nvSpPr>
          <p:spPr>
            <a:xfrm>
              <a:off x="2770325" y="2596675"/>
              <a:ext cx="1219500" cy="388800"/>
            </a:xfrm>
            <a:prstGeom prst="rect">
              <a:avLst/>
            </a:prstGeom>
            <a:noFill/>
            <a:ln>
              <a:noFill/>
            </a:ln>
          </p:spPr>
          <p:txBody>
            <a:bodyPr spcFirstLastPara="1" wrap="square" lIns="121900" tIns="121900" rIns="121900" bIns="121900" anchor="t" anchorCtr="0">
              <a:noAutofit/>
            </a:bodyPr>
            <a:lstStyle/>
            <a:p>
              <a:r>
                <a:rPr lang="en"/>
                <a:t>RPC</a:t>
              </a:r>
              <a:endParaRPr/>
            </a:p>
          </p:txBody>
        </p:sp>
        <p:sp>
          <p:nvSpPr>
            <p:cNvPr id="533" name="Google Shape;533;p85"/>
            <p:cNvSpPr txBox="1"/>
            <p:nvPr/>
          </p:nvSpPr>
          <p:spPr>
            <a:xfrm>
              <a:off x="1692100" y="2912950"/>
              <a:ext cx="1219500" cy="388800"/>
            </a:xfrm>
            <a:prstGeom prst="rect">
              <a:avLst/>
            </a:prstGeom>
            <a:noFill/>
            <a:ln>
              <a:noFill/>
            </a:ln>
          </p:spPr>
          <p:txBody>
            <a:bodyPr spcFirstLastPara="1" wrap="square" lIns="121900" tIns="121900" rIns="121900" bIns="121900" anchor="t" anchorCtr="0">
              <a:noAutofit/>
            </a:bodyPr>
            <a:lstStyle/>
            <a:p>
              <a:r>
                <a:rPr lang="en"/>
                <a:t>RPC port</a:t>
              </a:r>
              <a:endParaRPr/>
            </a:p>
          </p:txBody>
        </p:sp>
      </p:grpSp>
      <p:sp>
        <p:nvSpPr>
          <p:cNvPr id="534" name="Google Shape;534;p85"/>
          <p:cNvSpPr txBox="1"/>
          <p:nvPr/>
        </p:nvSpPr>
        <p:spPr>
          <a:xfrm>
            <a:off x="795000" y="3789567"/>
            <a:ext cx="942800" cy="329600"/>
          </a:xfrm>
          <a:prstGeom prst="rect">
            <a:avLst/>
          </a:prstGeom>
          <a:noFill/>
          <a:ln>
            <a:noFill/>
          </a:ln>
        </p:spPr>
        <p:txBody>
          <a:bodyPr spcFirstLastPara="1" wrap="square" lIns="121900" tIns="121900" rIns="121900" bIns="121900" anchor="t" anchorCtr="0">
            <a:noAutofit/>
          </a:bodyPr>
          <a:lstStyle/>
          <a:p>
            <a:r>
              <a:rPr lang="en"/>
              <a:t>….</a:t>
            </a:r>
            <a:endParaRPr/>
          </a:p>
        </p:txBody>
      </p:sp>
      <p:sp>
        <p:nvSpPr>
          <p:cNvPr id="535" name="Google Shape;535;p85"/>
          <p:cNvSpPr txBox="1"/>
          <p:nvPr/>
        </p:nvSpPr>
        <p:spPr>
          <a:xfrm>
            <a:off x="361833" y="2832833"/>
            <a:ext cx="2238800" cy="1017600"/>
          </a:xfrm>
          <a:prstGeom prst="rect">
            <a:avLst/>
          </a:prstGeom>
          <a:noFill/>
          <a:ln>
            <a:noFill/>
          </a:ln>
        </p:spPr>
        <p:txBody>
          <a:bodyPr spcFirstLastPara="1" wrap="square" lIns="121900" tIns="121900" rIns="121900" bIns="121900" anchor="ctr" anchorCtr="0">
            <a:noAutofit/>
          </a:bodyPr>
          <a:lstStyle/>
          <a:p>
            <a:r>
              <a:rPr lang="en" sz="3200"/>
              <a:t>….</a:t>
            </a:r>
            <a:endParaRPr sz="3200"/>
          </a:p>
        </p:txBody>
      </p:sp>
      <p:sp>
        <p:nvSpPr>
          <p:cNvPr id="536" name="Google Shape;536;p85"/>
          <p:cNvSpPr/>
          <p:nvPr/>
        </p:nvSpPr>
        <p:spPr>
          <a:xfrm>
            <a:off x="841700" y="4991500"/>
            <a:ext cx="3653200" cy="75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a:t>eth net ssh admin debug miner</a:t>
            </a:r>
            <a:endParaRPr/>
          </a:p>
          <a:p>
            <a:r>
              <a:rPr lang="en"/>
              <a:t>txpool personal APIs</a:t>
            </a:r>
            <a:endParaRPr/>
          </a:p>
        </p:txBody>
      </p:sp>
    </p:spTree>
    <p:extLst>
      <p:ext uri="{BB962C8B-B14F-4D97-AF65-F5344CB8AC3E}">
        <p14:creationId xmlns:p14="http://schemas.microsoft.com/office/powerpoint/2010/main" val="2368443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89759" y="0"/>
            <a:ext cx="8057296" cy="716084"/>
          </a:xfrm>
          <a:prstGeom prst="rect">
            <a:avLst/>
          </a:prstGeom>
        </p:spPr>
        <p:txBody>
          <a:bodyPr spcFirstLastPara="1" vert="horz" wrap="square" lIns="91433" tIns="91433" rIns="91433" bIns="91433" rtlCol="0" anchor="b" anchorCtr="0">
            <a:noAutofit/>
          </a:bodyPr>
          <a:lstStyle/>
          <a:p>
            <a:r>
              <a:rPr lang="en-US" sz="2800" dirty="0" smtClean="0">
                <a:solidFill>
                  <a:schemeClr val="bg1"/>
                </a:solidFill>
              </a:rPr>
              <a:t>Getting Started with Dapp development</a:t>
            </a:r>
            <a:endParaRPr sz="2800" dirty="0">
              <a:solidFill>
                <a:schemeClr val="bg1"/>
              </a:solidFill>
            </a:endParaRPr>
          </a:p>
        </p:txBody>
      </p:sp>
      <p:sp>
        <p:nvSpPr>
          <p:cNvPr id="521" name="Google Shape;521;p84"/>
          <p:cNvSpPr txBox="1">
            <a:spLocks noGrp="1"/>
          </p:cNvSpPr>
          <p:nvPr>
            <p:ph type="body" idx="4294967295"/>
          </p:nvPr>
        </p:nvSpPr>
        <p:spPr>
          <a:xfrm>
            <a:off x="1182448" y="1321722"/>
            <a:ext cx="9308668" cy="4117975"/>
          </a:xfrm>
          <a:prstGeom prst="rect">
            <a:avLst/>
          </a:prstGeom>
        </p:spPr>
        <p:txBody>
          <a:bodyPr spcFirstLastPara="1" vert="horz" wrap="square" lIns="91433" tIns="91433" rIns="91433" bIns="91433" rtlCol="0" anchor="t" anchorCtr="0">
            <a:noAutofit/>
          </a:bodyPr>
          <a:lstStyle/>
          <a:p>
            <a:pPr marL="342900" indent="-342900"/>
            <a:r>
              <a:rPr lang="en-US" dirty="0" smtClean="0"/>
              <a:t>We will begin with smart contract development.</a:t>
            </a:r>
          </a:p>
          <a:p>
            <a:pPr marL="342900" indent="-342900"/>
            <a:r>
              <a:rPr lang="en-US" dirty="0" smtClean="0"/>
              <a:t>A smart contract will define: </a:t>
            </a:r>
            <a:endParaRPr lang="en-US" dirty="0"/>
          </a:p>
          <a:p>
            <a:pPr marL="800100" lvl="1" indent="-342900"/>
            <a:r>
              <a:rPr lang="en-US" dirty="0"/>
              <a:t>F</a:t>
            </a:r>
            <a:r>
              <a:rPr lang="en-US" dirty="0" smtClean="0"/>
              <a:t>unctions that need blockchain services</a:t>
            </a:r>
          </a:p>
          <a:p>
            <a:pPr marL="800100" lvl="1" indent="-342900"/>
            <a:r>
              <a:rPr lang="en-US" dirty="0" smtClean="0"/>
              <a:t>Functions that result in transactions that are to be recorded on blockchain</a:t>
            </a:r>
          </a:p>
          <a:p>
            <a:pPr marL="800100" lvl="1" indent="-342900"/>
            <a:r>
              <a:rPr lang="en-US" dirty="0" smtClean="0"/>
              <a:t>Data needed for the functions</a:t>
            </a:r>
          </a:p>
          <a:p>
            <a:pPr marL="800100" lvl="1" indent="-342900"/>
            <a:r>
              <a:rPr lang="en-US" dirty="0" smtClean="0"/>
              <a:t>Data that represent states whose transitions needed to be recorded on the blockchain</a:t>
            </a:r>
          </a:p>
          <a:p>
            <a:pPr marL="800100" lvl="1" indent="-342900"/>
            <a:r>
              <a:rPr lang="en-US" dirty="0" smtClean="0"/>
              <a:t>Events and declarations to invoke events (for a later discussion)</a:t>
            </a:r>
          </a:p>
          <a:p>
            <a:pPr marL="800100" lvl="1" indent="-342900"/>
            <a:r>
              <a:rPr lang="en-US" dirty="0" smtClean="0"/>
              <a:t>Tokens for payment management (these can be included in the functions, but we separate it out) (for a later discussion)</a:t>
            </a:r>
          </a:p>
          <a:p>
            <a:pPr marL="342900" indent="-342900"/>
            <a:r>
              <a:rPr lang="en-US" dirty="0" smtClean="0"/>
              <a:t>We will use Solidity language and Ethereum blockchain</a:t>
            </a:r>
          </a:p>
          <a:p>
            <a:pPr marL="342900" indent="-342900"/>
            <a:r>
              <a:rPr lang="en-US" dirty="0" smtClean="0"/>
              <a:t>Lets begin by examining a sample smart contract dealing with the problem of voting. We will learn the syntax and semantics of Solidity statements as we go.</a:t>
            </a:r>
          </a:p>
          <a:p>
            <a:pPr marL="800100" lvl="1" indent="-342900"/>
            <a:endParaRPr lang="en-US" dirty="0" smtClean="0"/>
          </a:p>
          <a:p>
            <a:pPr marL="0" indent="0">
              <a:buNone/>
            </a:pPr>
            <a:endParaRPr lang="en-US" dirty="0" smtClean="0"/>
          </a:p>
        </p:txBody>
      </p:sp>
    </p:spTree>
    <p:extLst>
      <p:ext uri="{BB962C8B-B14F-4D97-AF65-F5344CB8AC3E}">
        <p14:creationId xmlns:p14="http://schemas.microsoft.com/office/powerpoint/2010/main" val="2740026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89759" y="0"/>
            <a:ext cx="8057296" cy="716084"/>
          </a:xfrm>
          <a:prstGeom prst="rect">
            <a:avLst/>
          </a:prstGeom>
        </p:spPr>
        <p:txBody>
          <a:bodyPr spcFirstLastPara="1" vert="horz" wrap="square" lIns="91433" tIns="91433" rIns="91433" bIns="91433" rtlCol="0" anchor="b" anchorCtr="0">
            <a:noAutofit/>
          </a:bodyPr>
          <a:lstStyle/>
          <a:p>
            <a:r>
              <a:rPr lang="en-US" sz="2800" dirty="0" smtClean="0">
                <a:solidFill>
                  <a:schemeClr val="bg1"/>
                </a:solidFill>
              </a:rPr>
              <a:t>Problem Statement: Ballot</a:t>
            </a:r>
            <a:endParaRPr sz="2800" dirty="0">
              <a:solidFill>
                <a:schemeClr val="bg1"/>
              </a:solidFill>
            </a:endParaRPr>
          </a:p>
        </p:txBody>
      </p:sp>
      <p:sp>
        <p:nvSpPr>
          <p:cNvPr id="521" name="Google Shape;521;p84"/>
          <p:cNvSpPr txBox="1">
            <a:spLocks noGrp="1"/>
          </p:cNvSpPr>
          <p:nvPr>
            <p:ph type="body" idx="4294967295"/>
          </p:nvPr>
        </p:nvSpPr>
        <p:spPr>
          <a:xfrm>
            <a:off x="831466" y="1765068"/>
            <a:ext cx="9308668" cy="4117975"/>
          </a:xfrm>
          <a:prstGeom prst="rect">
            <a:avLst/>
          </a:prstGeom>
        </p:spPr>
        <p:txBody>
          <a:bodyPr spcFirstLastPara="1" vert="horz" wrap="square" lIns="91433" tIns="91433" rIns="91433" bIns="91433" rtlCol="0" anchor="t" anchorCtr="0">
            <a:noAutofit/>
          </a:bodyPr>
          <a:lstStyle/>
          <a:p>
            <a:pPr marL="800100" lvl="1" indent="-342900"/>
            <a:r>
              <a:rPr lang="en-US" dirty="0" smtClean="0"/>
              <a:t>Voting or Ballot </a:t>
            </a:r>
            <a:r>
              <a:rPr lang="en-US" dirty="0"/>
              <a:t>represents the universal problem of choosing a winner or a leader using the democratic process of voting. </a:t>
            </a:r>
          </a:p>
          <a:p>
            <a:pPr marL="800100" lvl="1" indent="-342900"/>
            <a:endParaRPr lang="en-US" dirty="0"/>
          </a:p>
          <a:p>
            <a:pPr marL="800100" lvl="1" indent="-342900"/>
            <a:r>
              <a:rPr lang="en-US" dirty="0"/>
              <a:t>It is representative of a  wide variety of scenarios from reviews for a product  and its purchase  based on good reviews it received, to passing a law or a budget in a governing body</a:t>
            </a:r>
            <a:r>
              <a:rPr lang="en-US" dirty="0" smtClean="0"/>
              <a:t>.</a:t>
            </a:r>
          </a:p>
          <a:p>
            <a:pPr marL="800100" lvl="1" indent="-342900"/>
            <a:r>
              <a:rPr lang="en-US" dirty="0" smtClean="0"/>
              <a:t>Recall the design process we discussed earlier that is repeated here:</a:t>
            </a:r>
          </a:p>
          <a:p>
            <a:pPr marL="800100" lvl="1" indent="-342900"/>
            <a:endParaRPr lang="en-US" dirty="0"/>
          </a:p>
          <a:p>
            <a:pPr marL="800100" lvl="1" indent="-342900"/>
            <a:endParaRPr lang="en-US" dirty="0" smtClean="0"/>
          </a:p>
          <a:p>
            <a:pPr marL="0" indent="0">
              <a:buNone/>
            </a:pPr>
            <a:endParaRPr lang="en-US" dirty="0" smtClean="0"/>
          </a:p>
        </p:txBody>
      </p:sp>
    </p:spTree>
    <p:extLst>
      <p:ext uri="{BB962C8B-B14F-4D97-AF65-F5344CB8AC3E}">
        <p14:creationId xmlns:p14="http://schemas.microsoft.com/office/powerpoint/2010/main" val="41354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89759" y="0"/>
            <a:ext cx="8057296" cy="716084"/>
          </a:xfrm>
          <a:prstGeom prst="rect">
            <a:avLst/>
          </a:prstGeom>
        </p:spPr>
        <p:txBody>
          <a:bodyPr spcFirstLastPara="1" vert="horz" wrap="square" lIns="91433" tIns="91433" rIns="91433" bIns="91433" rtlCol="0" anchor="b" anchorCtr="0">
            <a:noAutofit/>
          </a:bodyPr>
          <a:lstStyle/>
          <a:p>
            <a:r>
              <a:rPr lang="en-US" sz="2800" dirty="0" smtClean="0">
                <a:solidFill>
                  <a:schemeClr val="bg1"/>
                </a:solidFill>
              </a:rPr>
              <a:t>Design steps</a:t>
            </a:r>
            <a:endParaRPr sz="2800" dirty="0">
              <a:solidFill>
                <a:schemeClr val="bg1"/>
              </a:solidFill>
            </a:endParaRPr>
          </a:p>
        </p:txBody>
      </p:sp>
      <p:sp>
        <p:nvSpPr>
          <p:cNvPr id="521" name="Google Shape;521;p84"/>
          <p:cNvSpPr txBox="1">
            <a:spLocks noGrp="1"/>
          </p:cNvSpPr>
          <p:nvPr>
            <p:ph type="body" idx="4294967295"/>
          </p:nvPr>
        </p:nvSpPr>
        <p:spPr>
          <a:xfrm>
            <a:off x="877647" y="1303250"/>
            <a:ext cx="9308668" cy="4117975"/>
          </a:xfrm>
          <a:prstGeom prst="rect">
            <a:avLst/>
          </a:prstGeom>
        </p:spPr>
        <p:txBody>
          <a:bodyPr spcFirstLastPara="1" vert="horz" wrap="square" lIns="91433" tIns="91433" rIns="91433" bIns="91433" rtlCol="0" anchor="t" anchorCtr="0">
            <a:noAutofit/>
          </a:bodyPr>
          <a:lstStyle/>
          <a:p>
            <a:pPr lvl="1">
              <a:buFont typeface="Wingdings" panose="05000000000000000000" pitchFamily="2" charset="2"/>
              <a:buChar char="ü"/>
            </a:pPr>
            <a:r>
              <a:rPr lang="en-US" dirty="0"/>
              <a:t>Problem statement: Counters are very versatile and useful device. It could be a part of a decentralized application. For example: population counter; birth and death entry. You cannot get any more decentralized than this.</a:t>
            </a:r>
          </a:p>
          <a:p>
            <a:pPr marL="800100" lvl="1" indent="-342900"/>
            <a:r>
              <a:rPr lang="en-US" dirty="0"/>
              <a:t>Step 1: Use case (Unified Modeling Language) diagram. Identify user and operations and supporting operations.</a:t>
            </a:r>
          </a:p>
          <a:p>
            <a:pPr marL="800100" lvl="1" indent="-342900"/>
            <a:r>
              <a:rPr lang="en-US" dirty="0"/>
              <a:t>Step 2: Using the use case and the problem statement as guidance, identify, user, digital assets and transactions.</a:t>
            </a:r>
          </a:p>
          <a:p>
            <a:pPr marL="800100" lvl="1" indent="-342900"/>
            <a:r>
              <a:rPr lang="en-US" dirty="0"/>
              <a:t>Step 3: Design the “contract” diagram (derivative of “class” diagram)</a:t>
            </a:r>
          </a:p>
          <a:p>
            <a:pPr marL="800100" lvl="1" indent="-342900"/>
            <a:r>
              <a:rPr lang="en-US" dirty="0" smtClean="0"/>
              <a:t>Step </a:t>
            </a:r>
            <a:r>
              <a:rPr lang="en-US" dirty="0"/>
              <a:t>5: Implement the contract in a blockchain-specific language. In our case, we will use Solidity and Ethereum blockchain. Ethereum Metropolis—Constantinople to be exact.</a:t>
            </a:r>
          </a:p>
          <a:p>
            <a:pPr marL="800100" lvl="1" indent="-342900"/>
            <a:r>
              <a:rPr lang="en-US" dirty="0"/>
              <a:t>Step 6: Test it using a web-IDE call Remix. </a:t>
            </a:r>
          </a:p>
          <a:p>
            <a:pPr marL="0" indent="0">
              <a:buNone/>
            </a:pPr>
            <a:endParaRPr lang="en-US" dirty="0" smtClean="0"/>
          </a:p>
        </p:txBody>
      </p:sp>
    </p:spTree>
    <p:extLst>
      <p:ext uri="{BB962C8B-B14F-4D97-AF65-F5344CB8AC3E}">
        <p14:creationId xmlns:p14="http://schemas.microsoft.com/office/powerpoint/2010/main" val="1074724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89759" y="0"/>
            <a:ext cx="8057296" cy="716084"/>
          </a:xfrm>
          <a:prstGeom prst="rect">
            <a:avLst/>
          </a:prstGeom>
        </p:spPr>
        <p:txBody>
          <a:bodyPr spcFirstLastPara="1" vert="horz" wrap="square" lIns="91433" tIns="91433" rIns="91433" bIns="91433" rtlCol="0" anchor="b" anchorCtr="0">
            <a:noAutofit/>
          </a:bodyPr>
          <a:lstStyle/>
          <a:p>
            <a:r>
              <a:rPr lang="en-US" sz="2800" dirty="0" smtClean="0">
                <a:solidFill>
                  <a:schemeClr val="bg1"/>
                </a:solidFill>
              </a:rPr>
              <a:t>Design step 1 : use case diagram</a:t>
            </a:r>
            <a:endParaRPr sz="2800" dirty="0">
              <a:solidFill>
                <a:schemeClr val="bg1"/>
              </a:solidFill>
            </a:endParaRPr>
          </a:p>
        </p:txBody>
      </p:sp>
      <p:sp>
        <p:nvSpPr>
          <p:cNvPr id="521" name="Google Shape;521;p84"/>
          <p:cNvSpPr txBox="1">
            <a:spLocks noGrp="1"/>
          </p:cNvSpPr>
          <p:nvPr>
            <p:ph type="body" idx="4294967295"/>
          </p:nvPr>
        </p:nvSpPr>
        <p:spPr>
          <a:xfrm>
            <a:off x="877647" y="1303250"/>
            <a:ext cx="9308668" cy="4117975"/>
          </a:xfrm>
          <a:prstGeom prst="rect">
            <a:avLst/>
          </a:prstGeom>
        </p:spPr>
        <p:txBody>
          <a:bodyPr spcFirstLastPara="1" vert="horz" wrap="square" lIns="91433" tIns="91433" rIns="91433" bIns="91433" rtlCol="0" anchor="t" anchorCtr="0">
            <a:noAutofit/>
          </a:bodyPr>
          <a:lstStyle/>
          <a:p>
            <a:pPr marL="0" indent="0">
              <a:buNone/>
            </a:pP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646" y="1147400"/>
            <a:ext cx="6158590" cy="5512017"/>
          </a:xfrm>
          <a:prstGeom prst="rect">
            <a:avLst/>
          </a:prstGeom>
        </p:spPr>
      </p:pic>
    </p:spTree>
    <p:extLst>
      <p:ext uri="{BB962C8B-B14F-4D97-AF65-F5344CB8AC3E}">
        <p14:creationId xmlns:p14="http://schemas.microsoft.com/office/powerpoint/2010/main" val="2854251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89759" y="-1"/>
            <a:ext cx="8057296" cy="942109"/>
          </a:xfrm>
          <a:prstGeom prst="rect">
            <a:avLst/>
          </a:prstGeom>
        </p:spPr>
        <p:txBody>
          <a:bodyPr spcFirstLastPara="1" vert="horz" wrap="square" lIns="91433" tIns="91433" rIns="91433" bIns="91433" rtlCol="0" anchor="b" anchorCtr="0">
            <a:noAutofit/>
          </a:bodyPr>
          <a:lstStyle/>
          <a:p>
            <a:r>
              <a:rPr lang="en-US" sz="2800" dirty="0" smtClean="0">
                <a:solidFill>
                  <a:schemeClr val="bg1"/>
                </a:solidFill>
              </a:rPr>
              <a:t>Design step 2 : Identify users, digital assets, transactions, roles</a:t>
            </a:r>
            <a:endParaRPr sz="2800" dirty="0">
              <a:solidFill>
                <a:schemeClr val="bg1"/>
              </a:solidFill>
            </a:endParaRPr>
          </a:p>
        </p:txBody>
      </p:sp>
      <p:sp>
        <p:nvSpPr>
          <p:cNvPr id="521" name="Google Shape;521;p84"/>
          <p:cNvSpPr txBox="1">
            <a:spLocks noGrp="1"/>
          </p:cNvSpPr>
          <p:nvPr>
            <p:ph type="body" idx="4294967295"/>
          </p:nvPr>
        </p:nvSpPr>
        <p:spPr>
          <a:xfrm>
            <a:off x="859175" y="1109286"/>
            <a:ext cx="9308668" cy="4117975"/>
          </a:xfrm>
          <a:prstGeom prst="rect">
            <a:avLst/>
          </a:prstGeom>
        </p:spPr>
        <p:txBody>
          <a:bodyPr spcFirstLastPara="1" vert="horz" wrap="square" lIns="91433" tIns="91433" rIns="91433" bIns="91433" rtlCol="0" anchor="t" anchorCtr="0">
            <a:noAutofit/>
          </a:bodyPr>
          <a:lstStyle/>
          <a:p>
            <a:r>
              <a:rPr lang="en-US" b="1" dirty="0" smtClean="0">
                <a:solidFill>
                  <a:srgbClr val="000000"/>
                </a:solidFill>
              </a:rPr>
              <a:t>Users</a:t>
            </a:r>
            <a:r>
              <a:rPr lang="en-US" dirty="0" smtClean="0"/>
              <a:t>: voters, chairperson</a:t>
            </a:r>
          </a:p>
          <a:p>
            <a:r>
              <a:rPr lang="en-US" b="1" dirty="0" smtClean="0">
                <a:solidFill>
                  <a:srgbClr val="000000"/>
                </a:solidFill>
              </a:rPr>
              <a:t>Digital assets</a:t>
            </a:r>
            <a:r>
              <a:rPr lang="en-US" dirty="0" smtClean="0"/>
              <a:t>: identity of users, vote, whether voted or not, list of voters, list of ballots, what else?</a:t>
            </a:r>
          </a:p>
          <a:p>
            <a:r>
              <a:rPr lang="en-US" b="1" dirty="0" smtClean="0">
                <a:solidFill>
                  <a:srgbClr val="000000"/>
                </a:solidFill>
              </a:rPr>
              <a:t>Transactions</a:t>
            </a:r>
            <a:r>
              <a:rPr lang="en-US" dirty="0" smtClean="0"/>
              <a:t>: register, vote, (need to recorded), count (no need?)</a:t>
            </a:r>
          </a:p>
          <a:p>
            <a:r>
              <a:rPr lang="en-US" b="1" dirty="0" smtClean="0">
                <a:solidFill>
                  <a:srgbClr val="000000"/>
                </a:solidFill>
              </a:rPr>
              <a:t>Roles</a:t>
            </a:r>
            <a:r>
              <a:rPr lang="en-US" dirty="0" smtClean="0"/>
              <a:t>: chairperson and voter</a:t>
            </a:r>
          </a:p>
          <a:p>
            <a:endParaRPr lang="en-US" dirty="0" smtClean="0"/>
          </a:p>
          <a:p>
            <a:pPr marL="438150" indent="-342900">
              <a:spcBef>
                <a:spcPts val="0"/>
              </a:spcBef>
            </a:pPr>
            <a:r>
              <a:rPr lang="en-US" b="1" dirty="0" smtClean="0">
                <a:solidFill>
                  <a:srgbClr val="000000"/>
                </a:solidFill>
              </a:rPr>
              <a:t>Rules</a:t>
            </a:r>
            <a:r>
              <a:rPr lang="en-US" dirty="0" smtClean="0"/>
              <a:t>: </a:t>
            </a:r>
            <a:r>
              <a:rPr lang="en-US" dirty="0"/>
              <a:t>Chairperson organizes the voting. Voters are identified by their “account” addresses. Here is  the logic or the rules to implement:</a:t>
            </a:r>
          </a:p>
          <a:p>
            <a:pPr marL="914400" lvl="1" indent="-323850">
              <a:spcBef>
                <a:spcPts val="0"/>
              </a:spcBef>
              <a:buSzPts val="1500"/>
              <a:buAutoNum type="arabicPeriod"/>
            </a:pPr>
            <a:r>
              <a:rPr lang="en-US" dirty="0"/>
              <a:t>Only chairperson can register other voters.</a:t>
            </a:r>
          </a:p>
          <a:p>
            <a:pPr marL="914400" lvl="1" indent="-323850">
              <a:spcBef>
                <a:spcPts val="0"/>
              </a:spcBef>
              <a:buSzPts val="1500"/>
              <a:buAutoNum type="arabicPeriod"/>
            </a:pPr>
            <a:r>
              <a:rPr lang="en-US" dirty="0"/>
              <a:t>Voter can be registered only once.</a:t>
            </a:r>
          </a:p>
          <a:p>
            <a:pPr marL="914400" lvl="1" indent="-323850">
              <a:spcBef>
                <a:spcPts val="0"/>
              </a:spcBef>
              <a:buSzPts val="1500"/>
              <a:buAutoNum type="arabicPeriod"/>
            </a:pPr>
            <a:r>
              <a:rPr lang="en-US" dirty="0"/>
              <a:t>Only registered voters can vote.</a:t>
            </a:r>
          </a:p>
          <a:p>
            <a:pPr marL="914400" lvl="1" indent="-323850">
              <a:spcBef>
                <a:spcPts val="0"/>
              </a:spcBef>
              <a:buSzPts val="1500"/>
              <a:buAutoNum type="arabicPeriod"/>
            </a:pPr>
            <a:r>
              <a:rPr lang="en-US" dirty="0"/>
              <a:t>Voters can vote only once.</a:t>
            </a:r>
          </a:p>
          <a:p>
            <a:pPr marL="914400" lvl="1" indent="-323850">
              <a:spcBef>
                <a:spcPts val="0"/>
              </a:spcBef>
              <a:buSzPts val="1500"/>
              <a:buAutoNum type="arabicPeriod"/>
            </a:pPr>
            <a:r>
              <a:rPr lang="en-US" dirty="0"/>
              <a:t>There is no “write in”. That is,  voters can vote only for the items presented</a:t>
            </a:r>
          </a:p>
          <a:p>
            <a:pPr marL="914400" lvl="1" indent="-323850">
              <a:spcBef>
                <a:spcPts val="0"/>
              </a:spcBef>
              <a:buSzPts val="1500"/>
              <a:buAutoNum type="arabicPeriod"/>
            </a:pPr>
            <a:r>
              <a:rPr lang="en-US" dirty="0"/>
              <a:t>Chairperson’s vote has double (2) the weightage of the regular voter (1).</a:t>
            </a:r>
          </a:p>
          <a:p>
            <a:endParaRPr lang="en-US" dirty="0" smtClean="0"/>
          </a:p>
        </p:txBody>
      </p:sp>
    </p:spTree>
    <p:extLst>
      <p:ext uri="{BB962C8B-B14F-4D97-AF65-F5344CB8AC3E}">
        <p14:creationId xmlns:p14="http://schemas.microsoft.com/office/powerpoint/2010/main" val="3747928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724" y="157943"/>
            <a:ext cx="8335478" cy="573577"/>
          </a:xfrm>
        </p:spPr>
        <p:txBody>
          <a:bodyPr/>
          <a:lstStyle/>
          <a:p>
            <a:r>
              <a:rPr lang="en-US" dirty="0" smtClean="0">
                <a:solidFill>
                  <a:schemeClr val="bg1"/>
                </a:solidFill>
              </a:rPr>
              <a:t>Decentralized Systems</a:t>
            </a:r>
            <a:endParaRPr lang="en-US" dirty="0">
              <a:solidFill>
                <a:schemeClr val="bg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FC01A47E-AA38-4C56-AC5F-9CAB7147FF2F}" type="slidenum">
              <a:rPr kumimoji="0" lang="en-US" sz="1400" b="0" i="0" u="none" strike="noStrike" kern="0" cap="none" spc="0" normalizeH="0" baseline="0" noProof="0" smtClean="0">
                <a:ln>
                  <a:noFill/>
                </a:ln>
                <a:solidFill>
                  <a:srgbClr val="000000"/>
                </a:solidFill>
                <a:effectLst/>
                <a:uLnTx/>
                <a:uFillTx/>
                <a:latin typeface="Arial"/>
                <a:ea typeface="+mn-ea"/>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 name="Content Placeholder 4"/>
          <p:cNvSpPr>
            <a:spLocks noGrp="1"/>
          </p:cNvSpPr>
          <p:nvPr>
            <p:ph sz="quarter" idx="1"/>
          </p:nvPr>
        </p:nvSpPr>
        <p:spPr>
          <a:xfrm>
            <a:off x="287475" y="1040656"/>
            <a:ext cx="11338560" cy="5331268"/>
          </a:xfrm>
        </p:spPr>
        <p:txBody>
          <a:bodyPr/>
          <a:lstStyle/>
          <a:p>
            <a:r>
              <a:rPr lang="en-US" dirty="0" smtClean="0"/>
              <a:t>Let’s define decentralized systems.</a:t>
            </a:r>
          </a:p>
          <a:p>
            <a:r>
              <a:rPr lang="en-US" dirty="0" smtClean="0"/>
              <a:t>Is a type of distributed system.</a:t>
            </a:r>
          </a:p>
          <a:p>
            <a:endParaRPr lang="en-US" dirty="0"/>
          </a:p>
          <a:p>
            <a:endParaRPr lang="en-US" dirty="0" smtClean="0"/>
          </a:p>
          <a:p>
            <a:pPr marL="0" indent="0">
              <a:buNone/>
            </a:pPr>
            <a:endParaRPr lang="en-US" dirty="0" smtClean="0"/>
          </a:p>
          <a:p>
            <a:r>
              <a:rPr lang="en-US" dirty="0" smtClean="0"/>
              <a:t>Then what is special about this system: it allows </a:t>
            </a:r>
            <a:r>
              <a:rPr lang="en-US" b="1" dirty="0" smtClean="0">
                <a:solidFill>
                  <a:srgbClr val="000000"/>
                </a:solidFill>
              </a:rPr>
              <a:t>peer-to-peer transactions of digital assets among unknown participants.</a:t>
            </a:r>
          </a:p>
          <a:p>
            <a:r>
              <a:rPr lang="en-US" dirty="0" smtClean="0"/>
              <a:t>These </a:t>
            </a:r>
            <a:r>
              <a:rPr lang="en-US" b="1" dirty="0" smtClean="0"/>
              <a:t>participants operate beyond the boundaries of trust</a:t>
            </a:r>
            <a:r>
              <a:rPr lang="en-US" dirty="0" smtClean="0"/>
              <a:t>. </a:t>
            </a:r>
          </a:p>
          <a:p>
            <a:r>
              <a:rPr lang="en-US" dirty="0" smtClean="0"/>
              <a:t>Participants </a:t>
            </a:r>
            <a:r>
              <a:rPr lang="en-US" b="1" dirty="0" smtClean="0"/>
              <a:t>can join and leave as they wish</a:t>
            </a:r>
            <a:r>
              <a:rPr lang="en-US" dirty="0" smtClean="0"/>
              <a:t>. </a:t>
            </a:r>
          </a:p>
          <a:p>
            <a:r>
              <a:rPr lang="en-US" dirty="0"/>
              <a:t>Dapp is blockchain-based component of a larger system</a:t>
            </a:r>
          </a:p>
          <a:p>
            <a:endParaRPr lang="en-US" dirty="0"/>
          </a:p>
          <a:p>
            <a:endParaRPr lang="en-US" dirty="0" smtClean="0"/>
          </a:p>
          <a:p>
            <a:pPr marL="0" indent="0">
              <a:buNone/>
            </a:pPr>
            <a:endParaRPr lang="en-US" dirty="0" smtClean="0"/>
          </a:p>
          <a:p>
            <a:endParaRPr lang="en-US" dirty="0"/>
          </a:p>
        </p:txBody>
      </p:sp>
      <p:grpSp>
        <p:nvGrpSpPr>
          <p:cNvPr id="13" name="Group 12"/>
          <p:cNvGrpSpPr/>
          <p:nvPr/>
        </p:nvGrpSpPr>
        <p:grpSpPr>
          <a:xfrm>
            <a:off x="5635912" y="1675923"/>
            <a:ext cx="1578543" cy="1472511"/>
            <a:chOff x="7517328" y="1222253"/>
            <a:chExt cx="1578543" cy="1472511"/>
          </a:xfrm>
        </p:grpSpPr>
        <p:sp>
          <p:nvSpPr>
            <p:cNvPr id="6" name="Rectangle 5"/>
            <p:cNvSpPr/>
            <p:nvPr/>
          </p:nvSpPr>
          <p:spPr>
            <a:xfrm>
              <a:off x="7517328" y="1222253"/>
              <a:ext cx="1578543" cy="4908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ea typeface="+mn-ea"/>
                  <a:cs typeface="+mn-cs"/>
                  <a:sym typeface="Arial"/>
                </a:rPr>
                <a:t>Distributed system</a:t>
              </a:r>
              <a:endPar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endParaRPr>
            </a:p>
          </p:txBody>
        </p:sp>
        <p:sp>
          <p:nvSpPr>
            <p:cNvPr id="7" name="Rectangle 6"/>
            <p:cNvSpPr/>
            <p:nvPr/>
          </p:nvSpPr>
          <p:spPr>
            <a:xfrm>
              <a:off x="7517328" y="2203875"/>
              <a:ext cx="1578543" cy="4908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000000"/>
                  </a:solidFill>
                  <a:effectLst/>
                  <a:uLnTx/>
                  <a:uFillTx/>
                  <a:latin typeface="Arial" panose="020B0604020202020204"/>
                  <a:ea typeface="+mn-ea"/>
                  <a:cs typeface="+mn-cs"/>
                  <a:sym typeface="Arial"/>
                </a:rPr>
                <a:t>Decentralized System</a:t>
              </a:r>
              <a:endPar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endParaRPr>
            </a:p>
          </p:txBody>
        </p:sp>
        <p:cxnSp>
          <p:nvCxnSpPr>
            <p:cNvPr id="9" name="Straight Arrow Connector 8"/>
            <p:cNvCxnSpPr>
              <a:stCxn id="7" idx="0"/>
              <a:endCxn id="6" idx="2"/>
            </p:cNvCxnSpPr>
            <p:nvPr/>
          </p:nvCxnSpPr>
          <p:spPr>
            <a:xfrm flipV="1">
              <a:off x="8306600" y="1713142"/>
              <a:ext cx="0" cy="49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a:blip r:embed="rId2"/>
          <a:stretch>
            <a:fillRect/>
          </a:stretch>
        </p:blipFill>
        <p:spPr>
          <a:xfrm>
            <a:off x="5440218" y="4969491"/>
            <a:ext cx="6341720" cy="1485561"/>
          </a:xfrm>
          <a:prstGeom prst="rect">
            <a:avLst/>
          </a:prstGeom>
        </p:spPr>
      </p:pic>
    </p:spTree>
    <p:extLst>
      <p:ext uri="{BB962C8B-B14F-4D97-AF65-F5344CB8AC3E}">
        <p14:creationId xmlns:p14="http://schemas.microsoft.com/office/powerpoint/2010/main" val="3912526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89759" y="0"/>
            <a:ext cx="8057296" cy="674256"/>
          </a:xfrm>
          <a:prstGeom prst="rect">
            <a:avLst/>
          </a:prstGeom>
        </p:spPr>
        <p:txBody>
          <a:bodyPr spcFirstLastPara="1" vert="horz" wrap="square" lIns="91433" tIns="91433" rIns="91433" bIns="91433" rtlCol="0" anchor="b" anchorCtr="0">
            <a:noAutofit/>
          </a:bodyPr>
          <a:lstStyle/>
          <a:p>
            <a:r>
              <a:rPr lang="en-US" sz="2800" dirty="0" smtClean="0">
                <a:solidFill>
                  <a:schemeClr val="bg1"/>
                </a:solidFill>
              </a:rPr>
              <a:t>Design step </a:t>
            </a:r>
            <a:r>
              <a:rPr lang="en-US" sz="2800" dirty="0">
                <a:solidFill>
                  <a:schemeClr val="bg1"/>
                </a:solidFill>
              </a:rPr>
              <a:t>3</a:t>
            </a:r>
            <a:r>
              <a:rPr lang="en-US" sz="2800" dirty="0" smtClean="0">
                <a:solidFill>
                  <a:schemeClr val="bg1"/>
                </a:solidFill>
              </a:rPr>
              <a:t> :  Design Contract diagram</a:t>
            </a:r>
            <a:endParaRPr sz="2800" dirty="0">
              <a:solidFill>
                <a:schemeClr val="bg1"/>
              </a:solidFill>
            </a:endParaRPr>
          </a:p>
        </p:txBody>
      </p:sp>
      <p:pic>
        <p:nvPicPr>
          <p:cNvPr id="3" name="Picture 2"/>
          <p:cNvPicPr>
            <a:picLocks noChangeAspect="1"/>
          </p:cNvPicPr>
          <p:nvPr/>
        </p:nvPicPr>
        <p:blipFill>
          <a:blip r:embed="rId3"/>
          <a:stretch>
            <a:fillRect/>
          </a:stretch>
        </p:blipFill>
        <p:spPr>
          <a:xfrm>
            <a:off x="3297383" y="1815422"/>
            <a:ext cx="4137605" cy="4373342"/>
          </a:xfrm>
          <a:prstGeom prst="rect">
            <a:avLst/>
          </a:prstGeom>
        </p:spPr>
      </p:pic>
      <p:sp>
        <p:nvSpPr>
          <p:cNvPr id="521" name="Google Shape;521;p84"/>
          <p:cNvSpPr txBox="1">
            <a:spLocks noGrp="1"/>
          </p:cNvSpPr>
          <p:nvPr>
            <p:ph type="body" idx="4294967295"/>
          </p:nvPr>
        </p:nvSpPr>
        <p:spPr>
          <a:xfrm>
            <a:off x="859175" y="1109286"/>
            <a:ext cx="9308668" cy="4117975"/>
          </a:xfrm>
          <a:prstGeom prst="rect">
            <a:avLst/>
          </a:prstGeom>
        </p:spPr>
        <p:txBody>
          <a:bodyPr spcFirstLastPara="1" vert="horz" wrap="square" lIns="91433" tIns="91433" rIns="91433" bIns="91433" rtlCol="0" anchor="t" anchorCtr="0">
            <a:noAutofit/>
          </a:bodyPr>
          <a:lstStyle/>
          <a:p>
            <a:pPr marL="0" indent="0">
              <a:buNone/>
            </a:pPr>
            <a:endParaRPr lang="en-US" dirty="0" smtClean="0"/>
          </a:p>
        </p:txBody>
      </p:sp>
      <p:sp>
        <p:nvSpPr>
          <p:cNvPr id="4" name="TextBox 3"/>
          <p:cNvSpPr txBox="1"/>
          <p:nvPr/>
        </p:nvSpPr>
        <p:spPr>
          <a:xfrm>
            <a:off x="7887855" y="4276436"/>
            <a:ext cx="3608680" cy="646331"/>
          </a:xfrm>
          <a:prstGeom prst="rect">
            <a:avLst/>
          </a:prstGeom>
          <a:noFill/>
        </p:spPr>
        <p:txBody>
          <a:bodyPr wrap="none" rtlCol="0">
            <a:spAutoFit/>
          </a:bodyPr>
          <a:lstStyle/>
          <a:p>
            <a:r>
              <a:rPr lang="en-US" dirty="0" smtClean="0"/>
              <a:t>We skip step 4 , pseudo code </a:t>
            </a:r>
          </a:p>
          <a:p>
            <a:r>
              <a:rPr lang="en-US" dirty="0" smtClean="0"/>
              <a:t>and move onto step 5 and step 6.</a:t>
            </a:r>
          </a:p>
        </p:txBody>
      </p:sp>
    </p:spTree>
    <p:extLst>
      <p:ext uri="{BB962C8B-B14F-4D97-AF65-F5344CB8AC3E}">
        <p14:creationId xmlns:p14="http://schemas.microsoft.com/office/powerpoint/2010/main" val="678334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89759" y="0"/>
            <a:ext cx="8057296" cy="716084"/>
          </a:xfrm>
          <a:prstGeom prst="rect">
            <a:avLst/>
          </a:prstGeom>
        </p:spPr>
        <p:txBody>
          <a:bodyPr spcFirstLastPara="1" vert="horz" wrap="square" lIns="91433" tIns="91433" rIns="91433" bIns="91433" rtlCol="0" anchor="b" anchorCtr="0">
            <a:noAutofit/>
          </a:bodyPr>
          <a:lstStyle/>
          <a:p>
            <a:r>
              <a:rPr lang="en-US" sz="2800" dirty="0" smtClean="0">
                <a:solidFill>
                  <a:schemeClr val="bg1"/>
                </a:solidFill>
              </a:rPr>
              <a:t>Design steps : 5 and 6</a:t>
            </a:r>
            <a:endParaRPr sz="2800" dirty="0">
              <a:solidFill>
                <a:schemeClr val="bg1"/>
              </a:solidFill>
            </a:endParaRPr>
          </a:p>
        </p:txBody>
      </p:sp>
      <p:sp>
        <p:nvSpPr>
          <p:cNvPr id="521" name="Google Shape;521;p84"/>
          <p:cNvSpPr txBox="1">
            <a:spLocks noGrp="1"/>
          </p:cNvSpPr>
          <p:nvPr>
            <p:ph type="body" idx="4294967295"/>
          </p:nvPr>
        </p:nvSpPr>
        <p:spPr>
          <a:xfrm>
            <a:off x="877647" y="1303250"/>
            <a:ext cx="9308668" cy="5744095"/>
          </a:xfrm>
          <a:prstGeom prst="rect">
            <a:avLst/>
          </a:prstGeom>
        </p:spPr>
        <p:txBody>
          <a:bodyPr spcFirstLastPara="1" vert="horz" wrap="square" lIns="91433" tIns="91433" rIns="91433" bIns="91433" rtlCol="0" anchor="t" anchorCtr="0">
            <a:noAutofit/>
          </a:bodyPr>
          <a:lstStyle/>
          <a:p>
            <a:pPr lvl="1">
              <a:buFont typeface="Wingdings" panose="05000000000000000000" pitchFamily="2" charset="2"/>
              <a:buChar char="ü"/>
            </a:pPr>
            <a:r>
              <a:rPr lang="en-US" dirty="0"/>
              <a:t>Problem statement: Counters are very versatile and useful device. It could be a part of a decentralized application. For example: population counter; birth and death entry. You cannot get any more decentralized than this.</a:t>
            </a:r>
          </a:p>
          <a:p>
            <a:pPr lvl="1">
              <a:buFont typeface="Wingdings" panose="05000000000000000000" pitchFamily="2" charset="2"/>
              <a:buChar char="ü"/>
            </a:pPr>
            <a:r>
              <a:rPr lang="en-US" dirty="0"/>
              <a:t>Step 1: Use case (Unified Modeling Language) diagram. Identify user and operations and supporting operations.</a:t>
            </a:r>
          </a:p>
          <a:p>
            <a:pPr lvl="1">
              <a:buFont typeface="Wingdings" panose="05000000000000000000" pitchFamily="2" charset="2"/>
              <a:buChar char="ü"/>
            </a:pPr>
            <a:r>
              <a:rPr lang="en-US" dirty="0"/>
              <a:t>Step 2: Using the use case and the problem statement as guidance, identify, user, digital assets and transactions.</a:t>
            </a:r>
          </a:p>
          <a:p>
            <a:pPr lvl="1">
              <a:buFont typeface="Wingdings" panose="05000000000000000000" pitchFamily="2" charset="2"/>
              <a:buChar char="ü"/>
            </a:pPr>
            <a:r>
              <a:rPr lang="en-US" dirty="0"/>
              <a:t>Step 3: Design the “contract” diagram (derivative of “class” diagram)</a:t>
            </a:r>
          </a:p>
          <a:p>
            <a:pPr marL="800100" lvl="1" indent="-342900"/>
            <a:r>
              <a:rPr lang="en-US" b="1" dirty="0" smtClean="0"/>
              <a:t>Step </a:t>
            </a:r>
            <a:r>
              <a:rPr lang="en-US" b="1" dirty="0"/>
              <a:t>5: Implement the contract in a blockchain-specific language. In our case, we will use Solidity and Ethereum blockchain. Ethereum Metropolis—Constantinople to be exact.</a:t>
            </a:r>
          </a:p>
          <a:p>
            <a:pPr marL="800100" lvl="1" indent="-342900"/>
            <a:r>
              <a:rPr lang="en-US" b="1" dirty="0"/>
              <a:t>Step 6: Test it using a web-IDE call Remix. </a:t>
            </a:r>
          </a:p>
          <a:p>
            <a:pPr marL="800100" lvl="1" indent="-342900"/>
            <a:r>
              <a:rPr lang="en-US" dirty="0" smtClean="0"/>
              <a:t>This problem is </a:t>
            </a:r>
            <a:r>
              <a:rPr lang="en-US" dirty="0"/>
              <a:t>from Solidity read the </a:t>
            </a:r>
            <a:r>
              <a:rPr lang="en-US" dirty="0" smtClean="0"/>
              <a:t>docs: https</a:t>
            </a:r>
            <a:r>
              <a:rPr lang="en-US" dirty="0"/>
              <a:t>://solidity.readthedocs.io/en/v0.5.3/solidity-by-example.html?highlight=ballot</a:t>
            </a:r>
          </a:p>
          <a:p>
            <a:pPr marL="0" indent="0">
              <a:buNone/>
            </a:pPr>
            <a:endParaRPr lang="en-US" dirty="0" smtClean="0"/>
          </a:p>
        </p:txBody>
      </p:sp>
    </p:spTree>
    <p:extLst>
      <p:ext uri="{BB962C8B-B14F-4D97-AF65-F5344CB8AC3E}">
        <p14:creationId xmlns:p14="http://schemas.microsoft.com/office/powerpoint/2010/main" val="2633222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4"/>
          <p:cNvSpPr txBox="1">
            <a:spLocks noGrp="1"/>
          </p:cNvSpPr>
          <p:nvPr>
            <p:ph type="title"/>
          </p:nvPr>
        </p:nvSpPr>
        <p:spPr>
          <a:xfrm>
            <a:off x="3589759" y="0"/>
            <a:ext cx="8057296" cy="716084"/>
          </a:xfrm>
          <a:prstGeom prst="rect">
            <a:avLst/>
          </a:prstGeom>
        </p:spPr>
        <p:txBody>
          <a:bodyPr spcFirstLastPara="1" vert="horz" wrap="square" lIns="91433" tIns="91433" rIns="91433" bIns="91433" rtlCol="0" anchor="b" anchorCtr="0">
            <a:noAutofit/>
          </a:bodyPr>
          <a:lstStyle/>
          <a:p>
            <a:r>
              <a:rPr lang="en-US" sz="2800" dirty="0" smtClean="0">
                <a:solidFill>
                  <a:schemeClr val="bg1"/>
                </a:solidFill>
              </a:rPr>
              <a:t>Summary</a:t>
            </a:r>
            <a:endParaRPr sz="2800" dirty="0">
              <a:solidFill>
                <a:schemeClr val="bg1"/>
              </a:solidFill>
            </a:endParaRPr>
          </a:p>
        </p:txBody>
      </p:sp>
      <p:sp>
        <p:nvSpPr>
          <p:cNvPr id="521" name="Google Shape;521;p84"/>
          <p:cNvSpPr txBox="1">
            <a:spLocks noGrp="1"/>
          </p:cNvSpPr>
          <p:nvPr>
            <p:ph type="body" idx="4294967295"/>
          </p:nvPr>
        </p:nvSpPr>
        <p:spPr>
          <a:xfrm>
            <a:off x="877647" y="1303250"/>
            <a:ext cx="9308668" cy="3813695"/>
          </a:xfrm>
          <a:prstGeom prst="rect">
            <a:avLst/>
          </a:prstGeom>
        </p:spPr>
        <p:txBody>
          <a:bodyPr spcFirstLastPara="1" vert="horz" wrap="square" lIns="91433" tIns="91433" rIns="91433" bIns="91433" rtlCol="0" anchor="t" anchorCtr="0">
            <a:noAutofit/>
          </a:bodyPr>
          <a:lstStyle/>
          <a:p>
            <a:pPr marL="0" indent="0">
              <a:buNone/>
            </a:pPr>
            <a:r>
              <a:rPr lang="en-US" dirty="0" smtClean="0"/>
              <a:t>We designed and developed a sample smart contract.</a:t>
            </a:r>
          </a:p>
          <a:p>
            <a:pPr marL="0" indent="0">
              <a:buNone/>
            </a:pPr>
            <a:r>
              <a:rPr lang="en-US" dirty="0" smtClean="0"/>
              <a:t>Your assignment before we meet Monday is to use the same design steps to create the smart contract for marketplace Lab1 </a:t>
            </a:r>
          </a:p>
          <a:p>
            <a:pPr marL="0" indent="0">
              <a:buNone/>
            </a:pPr>
            <a:r>
              <a:rPr lang="en-US" dirty="0" smtClean="0"/>
              <a:t>Ask your TAs, discuss among your team members.</a:t>
            </a:r>
          </a:p>
          <a:p>
            <a:pPr marL="0" indent="0">
              <a:buNone/>
            </a:pPr>
            <a:r>
              <a:rPr lang="en-US" dirty="0" smtClean="0"/>
              <a:t>Caution: is DB stays outside, it is not inside the </a:t>
            </a:r>
            <a:r>
              <a:rPr lang="en-US" smtClean="0"/>
              <a:t>smart contract.</a:t>
            </a:r>
            <a:endParaRPr lang="en-US"/>
          </a:p>
        </p:txBody>
      </p:sp>
    </p:spTree>
    <p:extLst>
      <p:ext uri="{BB962C8B-B14F-4D97-AF65-F5344CB8AC3E}">
        <p14:creationId xmlns:p14="http://schemas.microsoft.com/office/powerpoint/2010/main" val="246710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909" y="98593"/>
            <a:ext cx="8183418" cy="640316"/>
          </a:xfrm>
        </p:spPr>
        <p:txBody>
          <a:bodyPr/>
          <a:lstStyle/>
          <a:p>
            <a:r>
              <a:rPr lang="en-US" dirty="0" smtClean="0">
                <a:solidFill>
                  <a:schemeClr val="bg1"/>
                </a:solidFill>
              </a:rPr>
              <a:t>Topics for discussion</a:t>
            </a:r>
            <a:endParaRPr lang="en-US" dirty="0">
              <a:solidFill>
                <a:schemeClr val="bg1"/>
              </a:solidFill>
            </a:endParaRP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01A47E-AA38-4C56-AC5F-9CAB7147FF2F}" type="slidenum">
              <a:rPr lang="en-US" smtClean="0"/>
              <a:t>3</a:t>
            </a:fld>
            <a:endParaRPr lang="en-US"/>
          </a:p>
        </p:txBody>
      </p:sp>
      <p:sp>
        <p:nvSpPr>
          <p:cNvPr id="5" name="Content Placeholder 4"/>
          <p:cNvSpPr>
            <a:spLocks noGrp="1"/>
          </p:cNvSpPr>
          <p:nvPr>
            <p:ph sz="quarter" idx="1"/>
          </p:nvPr>
        </p:nvSpPr>
        <p:spPr/>
        <p:txBody>
          <a:bodyPr/>
          <a:lstStyle/>
          <a:p>
            <a:r>
              <a:rPr lang="en-US" dirty="0" smtClean="0"/>
              <a:t>Blockchain node and blockchain server (slides 4-12)</a:t>
            </a:r>
          </a:p>
          <a:p>
            <a:r>
              <a:rPr lang="en-US" dirty="0" smtClean="0"/>
              <a:t>Structure and working of a Dapp (slides 13-17)</a:t>
            </a:r>
          </a:p>
          <a:p>
            <a:r>
              <a:rPr lang="en-US" dirty="0" smtClean="0"/>
              <a:t>APIs (slides 18-20)</a:t>
            </a:r>
          </a:p>
          <a:p>
            <a:r>
              <a:rPr lang="en-US" dirty="0" smtClean="0"/>
              <a:t>Ethereum blockchain web3 API (slides 22-24)</a:t>
            </a:r>
          </a:p>
          <a:p>
            <a:r>
              <a:rPr lang="en-US" dirty="0" smtClean="0"/>
              <a:t>Dapp request-response  (slides 25-26)</a:t>
            </a:r>
          </a:p>
          <a:p>
            <a:r>
              <a:rPr lang="en-US" smtClean="0"/>
              <a:t>Summary</a:t>
            </a:r>
            <a:endParaRPr lang="en-US" dirty="0" smtClean="0"/>
          </a:p>
          <a:p>
            <a:endParaRPr lang="en-US" dirty="0"/>
          </a:p>
        </p:txBody>
      </p:sp>
    </p:spTree>
    <p:extLst>
      <p:ext uri="{BB962C8B-B14F-4D97-AF65-F5344CB8AC3E}">
        <p14:creationId xmlns:p14="http://schemas.microsoft.com/office/powerpoint/2010/main" val="2653918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4"/>
          <p:cNvSpPr txBox="1">
            <a:spLocks noGrp="1"/>
          </p:cNvSpPr>
          <p:nvPr>
            <p:ph type="title"/>
          </p:nvPr>
        </p:nvSpPr>
        <p:spPr>
          <a:xfrm>
            <a:off x="3730580" y="67376"/>
            <a:ext cx="8185496" cy="683395"/>
          </a:xfrm>
          <a:prstGeom prst="rect">
            <a:avLst/>
          </a:prstGeom>
        </p:spPr>
        <p:txBody>
          <a:bodyPr spcFirstLastPara="1" vert="horz" wrap="square" lIns="121900" tIns="121900" rIns="121900" bIns="121900" rtlCol="0" anchor="t" anchorCtr="0">
            <a:noAutofit/>
          </a:bodyPr>
          <a:lstStyle/>
          <a:p>
            <a:r>
              <a:rPr lang="en" dirty="0" smtClean="0">
                <a:solidFill>
                  <a:schemeClr val="bg1"/>
                </a:solidFill>
              </a:rPr>
              <a:t>Blockchain node, and Dapp development</a:t>
            </a:r>
            <a:endParaRPr dirty="0">
              <a:solidFill>
                <a:schemeClr val="bg1"/>
              </a:solidFill>
            </a:endParaRPr>
          </a:p>
        </p:txBody>
      </p:sp>
      <p:pic>
        <p:nvPicPr>
          <p:cNvPr id="250" name="Google Shape;250;p54"/>
          <p:cNvPicPr preferRelativeResize="0"/>
          <p:nvPr/>
        </p:nvPicPr>
        <p:blipFill>
          <a:blip r:embed="rId3">
            <a:alphaModFix/>
          </a:blip>
          <a:stretch>
            <a:fillRect/>
          </a:stretch>
        </p:blipFill>
        <p:spPr>
          <a:xfrm>
            <a:off x="3104537" y="1676867"/>
            <a:ext cx="6476400" cy="5181133"/>
          </a:xfrm>
          <a:prstGeom prst="rect">
            <a:avLst/>
          </a:prstGeom>
          <a:noFill/>
          <a:ln>
            <a:noFill/>
          </a:ln>
        </p:spPr>
      </p:pic>
      <p:sp>
        <p:nvSpPr>
          <p:cNvPr id="2" name="TextBox 1"/>
          <p:cNvSpPr txBox="1"/>
          <p:nvPr/>
        </p:nvSpPr>
        <p:spPr>
          <a:xfrm>
            <a:off x="220427" y="1764146"/>
            <a:ext cx="2287806" cy="369332"/>
          </a:xfrm>
          <a:prstGeom prst="rect">
            <a:avLst/>
          </a:prstGeom>
          <a:noFill/>
        </p:spPr>
        <p:txBody>
          <a:bodyPr wrap="none" rtlCol="0">
            <a:spAutoFit/>
          </a:bodyPr>
          <a:lstStyle/>
          <a:p>
            <a:r>
              <a:rPr lang="en-US" dirty="0" smtClean="0"/>
              <a:t>This is a single node</a:t>
            </a:r>
            <a:endParaRPr lang="en-US" dirty="0"/>
          </a:p>
        </p:txBody>
      </p:sp>
      <p:sp>
        <p:nvSpPr>
          <p:cNvPr id="3" name="Oval 2"/>
          <p:cNvSpPr/>
          <p:nvPr/>
        </p:nvSpPr>
        <p:spPr>
          <a:xfrm>
            <a:off x="1911928" y="1542472"/>
            <a:ext cx="8783782" cy="5315527"/>
          </a:xfrm>
          <a:prstGeom prst="ellipse">
            <a:avLst/>
          </a:prstGeom>
          <a:solidFill>
            <a:schemeClr val="bg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urved Connector 4"/>
          <p:cNvCxnSpPr>
            <a:stCxn id="2" idx="2"/>
          </p:cNvCxnSpPr>
          <p:nvPr/>
        </p:nvCxnSpPr>
        <p:spPr>
          <a:xfrm rot="16200000" flipH="1">
            <a:off x="1542082" y="1955725"/>
            <a:ext cx="788398" cy="114390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urved Connector 5"/>
          <p:cNvCxnSpPr>
            <a:stCxn id="7" idx="2"/>
          </p:cNvCxnSpPr>
          <p:nvPr/>
        </p:nvCxnSpPr>
        <p:spPr>
          <a:xfrm rot="5400000">
            <a:off x="9847061" y="2572219"/>
            <a:ext cx="637738" cy="160691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58400" y="2133477"/>
            <a:ext cx="1821974" cy="923330"/>
          </a:xfrm>
          <a:prstGeom prst="rect">
            <a:avLst/>
          </a:prstGeom>
          <a:noFill/>
        </p:spPr>
        <p:txBody>
          <a:bodyPr wrap="none" rtlCol="0">
            <a:spAutoFit/>
          </a:bodyPr>
          <a:lstStyle/>
          <a:p>
            <a:r>
              <a:rPr lang="en-US" dirty="0" smtClean="0"/>
              <a:t>Let’s begin here</a:t>
            </a:r>
          </a:p>
          <a:p>
            <a:r>
              <a:rPr lang="en-US" dirty="0" smtClean="0"/>
              <a:t>In coding a </a:t>
            </a:r>
          </a:p>
          <a:p>
            <a:r>
              <a:rPr lang="en-US" dirty="0" smtClean="0"/>
              <a:t>smart contract</a:t>
            </a:r>
            <a:endParaRPr lang="en-US" dirty="0"/>
          </a:p>
        </p:txBody>
      </p:sp>
      <p:sp>
        <p:nvSpPr>
          <p:cNvPr id="10" name="TextBox 9"/>
          <p:cNvSpPr txBox="1"/>
          <p:nvPr/>
        </p:nvSpPr>
        <p:spPr>
          <a:xfrm>
            <a:off x="7818640" y="1152109"/>
            <a:ext cx="4288353" cy="923330"/>
          </a:xfrm>
          <a:prstGeom prst="rect">
            <a:avLst/>
          </a:prstGeom>
          <a:noFill/>
        </p:spPr>
        <p:txBody>
          <a:bodyPr wrap="none" rtlCol="0">
            <a:spAutoFit/>
          </a:bodyPr>
          <a:lstStyle/>
          <a:p>
            <a:r>
              <a:rPr lang="en-US" dirty="0" smtClean="0"/>
              <a:t>We can start here with user interface </a:t>
            </a:r>
          </a:p>
          <a:p>
            <a:r>
              <a:rPr lang="en-US" dirty="0" smtClean="0"/>
              <a:t>but that requires web development skills</a:t>
            </a:r>
          </a:p>
          <a:p>
            <a:r>
              <a:rPr lang="en-US" dirty="0" smtClean="0"/>
              <a:t>JS, HTML</a:t>
            </a:r>
            <a:endParaRPr lang="en-US" dirty="0"/>
          </a:p>
        </p:txBody>
      </p:sp>
      <p:cxnSp>
        <p:nvCxnSpPr>
          <p:cNvPr id="12" name="Curved Connector 11"/>
          <p:cNvCxnSpPr>
            <a:stCxn id="10" idx="2"/>
          </p:cNvCxnSpPr>
          <p:nvPr/>
        </p:nvCxnSpPr>
        <p:spPr>
          <a:xfrm rot="5400000">
            <a:off x="9186419" y="1561393"/>
            <a:ext cx="262352" cy="12904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088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62"/>
          <p:cNvSpPr txBox="1">
            <a:spLocks noGrp="1"/>
          </p:cNvSpPr>
          <p:nvPr>
            <p:ph type="body" idx="1"/>
          </p:nvPr>
        </p:nvSpPr>
        <p:spPr>
          <a:xfrm>
            <a:off x="566933" y="1527267"/>
            <a:ext cx="10786000" cy="5467200"/>
          </a:xfrm>
          <a:prstGeom prst="rect">
            <a:avLst/>
          </a:prstGeom>
        </p:spPr>
        <p:txBody>
          <a:bodyPr spcFirstLastPara="1" vert="horz" wrap="square" lIns="121900" tIns="121900" rIns="121900" bIns="121900" rtlCol="0" anchor="t" anchorCtr="0">
            <a:noAutofit/>
          </a:bodyPr>
          <a:lstStyle/>
          <a:p>
            <a:pPr marL="0" indent="0"/>
            <a:r>
              <a:rPr lang="en" sz="2400" b="0" dirty="0">
                <a:solidFill>
                  <a:srgbClr val="000000"/>
                </a:solidFill>
              </a:rPr>
              <a:t>Dapp, a decentralized application, solves a problem that requires blockchain services and blockchain infrastructure for realizing its purpose.</a:t>
            </a:r>
            <a:endParaRPr sz="2400" b="0" dirty="0">
              <a:solidFill>
                <a:srgbClr val="000000"/>
              </a:solidFill>
            </a:endParaRPr>
          </a:p>
          <a:p>
            <a:pPr marL="0" indent="0"/>
            <a:r>
              <a:rPr lang="en" sz="2400" b="0" dirty="0">
                <a:solidFill>
                  <a:srgbClr val="000000"/>
                </a:solidFill>
              </a:rPr>
              <a:t>Typically design of a Dapp has a front-end, a blockchain back-end and the code connecting the two.</a:t>
            </a:r>
            <a:endParaRPr sz="2400" b="0" dirty="0">
              <a:solidFill>
                <a:srgbClr val="000000"/>
              </a:solidFill>
            </a:endParaRPr>
          </a:p>
          <a:p>
            <a:pPr marL="0" indent="0"/>
            <a:r>
              <a:rPr lang="en" sz="2400" b="0" dirty="0">
                <a:solidFill>
                  <a:srgbClr val="000000"/>
                </a:solidFill>
              </a:rPr>
              <a:t>In such an architecture, the front-end of the Dapp channels any external stimulus from the users to the blockchain infrastructure and returns any response back to them.</a:t>
            </a:r>
            <a:endParaRPr sz="2400" b="0" dirty="0">
              <a:solidFill>
                <a:srgbClr val="000000"/>
              </a:solidFill>
            </a:endParaRPr>
          </a:p>
          <a:p>
            <a:pPr indent="0"/>
            <a:r>
              <a:rPr lang="en" sz="2400" b="0" dirty="0">
                <a:solidFill>
                  <a:srgbClr val="000000"/>
                </a:solidFill>
              </a:rPr>
              <a:t>--It initiates transactions to invoke functions on the smart contract that in turn records the transactions, state transitions and receipts on the blockchain.</a:t>
            </a:r>
            <a:endParaRPr sz="2400" b="0" dirty="0">
              <a:solidFill>
                <a:srgbClr val="000000"/>
              </a:solidFill>
            </a:endParaRPr>
          </a:p>
          <a:p>
            <a:pPr marL="0" indent="0"/>
            <a:endParaRPr sz="2400" b="0" dirty="0">
              <a:solidFill>
                <a:srgbClr val="000000"/>
              </a:solidFill>
            </a:endParaRPr>
          </a:p>
        </p:txBody>
      </p:sp>
      <p:sp>
        <p:nvSpPr>
          <p:cNvPr id="315" name="Google Shape;315;p62"/>
          <p:cNvSpPr txBox="1">
            <a:spLocks noGrp="1"/>
          </p:cNvSpPr>
          <p:nvPr>
            <p:ph type="title"/>
          </p:nvPr>
        </p:nvSpPr>
        <p:spPr>
          <a:xfrm>
            <a:off x="3855079" y="126868"/>
            <a:ext cx="5418231" cy="587600"/>
          </a:xfrm>
          <a:prstGeom prst="rect">
            <a:avLst/>
          </a:prstGeom>
        </p:spPr>
        <p:txBody>
          <a:bodyPr spcFirstLastPara="1" vert="horz" wrap="square" lIns="121900" tIns="121900" rIns="121900" bIns="121900" rtlCol="0" anchor="t" anchorCtr="0">
            <a:noAutofit/>
          </a:bodyPr>
          <a:lstStyle/>
          <a:p>
            <a:r>
              <a:rPr lang="en-US" dirty="0" smtClean="0">
                <a:solidFill>
                  <a:schemeClr val="bg1"/>
                </a:solidFill>
              </a:rPr>
              <a:t>How does a Dapp work?</a:t>
            </a:r>
            <a:endParaRPr dirty="0">
              <a:solidFill>
                <a:schemeClr val="bg1"/>
              </a:solidFill>
            </a:endParaRPr>
          </a:p>
        </p:txBody>
      </p:sp>
    </p:spTree>
    <p:extLst>
      <p:ext uri="{BB962C8B-B14F-4D97-AF65-F5344CB8AC3E}">
        <p14:creationId xmlns:p14="http://schemas.microsoft.com/office/powerpoint/2010/main" val="2107049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3"/>
          <p:cNvSpPr txBox="1">
            <a:spLocks noGrp="1"/>
          </p:cNvSpPr>
          <p:nvPr>
            <p:ph type="body" idx="1"/>
          </p:nvPr>
        </p:nvSpPr>
        <p:spPr>
          <a:xfrm>
            <a:off x="576169" y="1239727"/>
            <a:ext cx="10515600" cy="4682000"/>
          </a:xfrm>
          <a:prstGeom prst="rect">
            <a:avLst/>
          </a:prstGeom>
        </p:spPr>
        <p:txBody>
          <a:bodyPr spcFirstLastPara="1" vert="horz" wrap="square" lIns="121900" tIns="121900" rIns="121900" bIns="121900" rtlCol="0" anchor="t" anchorCtr="0">
            <a:noAutofit/>
          </a:bodyPr>
          <a:lstStyle/>
          <a:p>
            <a:pPr marL="0" indent="0"/>
            <a:r>
              <a:rPr lang="en" sz="2400" b="0" dirty="0">
                <a:solidFill>
                  <a:srgbClr val="000000"/>
                </a:solidFill>
              </a:rPr>
              <a:t>Front-end of the Dapp can be as simple as a command line interface.</a:t>
            </a:r>
            <a:endParaRPr sz="2400" b="0" dirty="0">
              <a:solidFill>
                <a:srgbClr val="000000"/>
              </a:solidFill>
            </a:endParaRPr>
          </a:p>
          <a:p>
            <a:pPr marL="0" indent="0"/>
            <a:r>
              <a:rPr lang="en" sz="2400" b="0" dirty="0">
                <a:solidFill>
                  <a:srgbClr val="000000"/>
                </a:solidFill>
              </a:rPr>
              <a:t>It also can be a sophisticated web app or easy to use mobile app.</a:t>
            </a:r>
            <a:endParaRPr sz="2400" b="0" dirty="0">
              <a:solidFill>
                <a:srgbClr val="000000"/>
              </a:solidFill>
            </a:endParaRPr>
          </a:p>
          <a:p>
            <a:pPr marL="0" indent="0"/>
            <a:r>
              <a:rPr lang="en" sz="2400" b="0" dirty="0">
                <a:solidFill>
                  <a:srgbClr val="000000"/>
                </a:solidFill>
              </a:rPr>
              <a:t>Front-end development may involve  web development (html/js/css and web app frameworks such as express) for a web-client, mobile app development for a mobile client and so on. </a:t>
            </a:r>
            <a:endParaRPr sz="2400" b="0" dirty="0">
              <a:solidFill>
                <a:srgbClr val="000000"/>
              </a:solidFill>
            </a:endParaRPr>
          </a:p>
          <a:p>
            <a:pPr marL="0" indent="0"/>
            <a:endParaRPr sz="2400" b="0" dirty="0">
              <a:solidFill>
                <a:srgbClr val="000000"/>
              </a:solidFill>
            </a:endParaRPr>
          </a:p>
          <a:p>
            <a:pPr marL="0" indent="0"/>
            <a:r>
              <a:rPr lang="en" sz="2400" b="0" dirty="0">
                <a:solidFill>
                  <a:srgbClr val="000000"/>
                </a:solidFill>
              </a:rPr>
              <a:t>We will use a simple basic web app as frontend for the </a:t>
            </a:r>
            <a:r>
              <a:rPr lang="en" sz="2400" b="0" dirty="0" smtClean="0">
                <a:solidFill>
                  <a:srgbClr val="000000"/>
                </a:solidFill>
              </a:rPr>
              <a:t>Dapps for our labs.</a:t>
            </a:r>
            <a:endParaRPr sz="2400" b="0" dirty="0">
              <a:solidFill>
                <a:srgbClr val="000000"/>
              </a:solidFill>
            </a:endParaRPr>
          </a:p>
        </p:txBody>
      </p:sp>
      <p:sp>
        <p:nvSpPr>
          <p:cNvPr id="321" name="Google Shape;321;p63"/>
          <p:cNvSpPr txBox="1">
            <a:spLocks noGrp="1"/>
          </p:cNvSpPr>
          <p:nvPr>
            <p:ph type="title"/>
          </p:nvPr>
        </p:nvSpPr>
        <p:spPr>
          <a:xfrm>
            <a:off x="3725770" y="0"/>
            <a:ext cx="4984122" cy="587600"/>
          </a:xfrm>
          <a:prstGeom prst="rect">
            <a:avLst/>
          </a:prstGeom>
        </p:spPr>
        <p:txBody>
          <a:bodyPr spcFirstLastPara="1" vert="horz" wrap="square" lIns="121900" tIns="121900" rIns="121900" bIns="121900" rtlCol="0" anchor="t" anchorCtr="0">
            <a:noAutofit/>
          </a:bodyPr>
          <a:lstStyle/>
          <a:p>
            <a:r>
              <a:rPr lang="en" dirty="0" smtClean="0">
                <a:solidFill>
                  <a:schemeClr val="bg1"/>
                </a:solidFill>
              </a:rPr>
              <a:t>Design of Dapp Front-end </a:t>
            </a:r>
            <a:endParaRPr dirty="0">
              <a:solidFill>
                <a:schemeClr val="bg1"/>
              </a:solidFill>
            </a:endParaRPr>
          </a:p>
        </p:txBody>
      </p:sp>
    </p:spTree>
    <p:extLst>
      <p:ext uri="{BB962C8B-B14F-4D97-AF65-F5344CB8AC3E}">
        <p14:creationId xmlns:p14="http://schemas.microsoft.com/office/powerpoint/2010/main" val="1031412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4"/>
          <p:cNvSpPr txBox="1">
            <a:spLocks noGrp="1"/>
          </p:cNvSpPr>
          <p:nvPr>
            <p:ph type="title"/>
          </p:nvPr>
        </p:nvSpPr>
        <p:spPr>
          <a:xfrm>
            <a:off x="629200" y="984967"/>
            <a:ext cx="10962800" cy="1023600"/>
          </a:xfrm>
          <a:prstGeom prst="rect">
            <a:avLst/>
          </a:prstGeom>
        </p:spPr>
        <p:txBody>
          <a:bodyPr spcFirstLastPara="1" vert="horz" wrap="square" lIns="91433" tIns="91433" rIns="91433" bIns="91433" rtlCol="0" anchor="b" anchorCtr="0">
            <a:noAutofit/>
          </a:bodyPr>
          <a:lstStyle/>
          <a:p>
            <a:r>
              <a:rPr lang="en"/>
              <a:t>Blockchain Server-Client</a:t>
            </a:r>
            <a:endParaRPr/>
          </a:p>
        </p:txBody>
      </p:sp>
      <p:sp>
        <p:nvSpPr>
          <p:cNvPr id="327" name="Google Shape;327;p64"/>
          <p:cNvSpPr txBox="1">
            <a:spLocks noGrp="1"/>
          </p:cNvSpPr>
          <p:nvPr>
            <p:ph type="body" idx="1"/>
          </p:nvPr>
        </p:nvSpPr>
        <p:spPr>
          <a:xfrm>
            <a:off x="453709" y="2170840"/>
            <a:ext cx="10962800" cy="3613600"/>
          </a:xfrm>
          <a:prstGeom prst="rect">
            <a:avLst/>
          </a:prstGeom>
        </p:spPr>
        <p:txBody>
          <a:bodyPr spcFirstLastPara="1" vert="horz" wrap="square" lIns="91433" tIns="91433" rIns="91433" bIns="91433" rtlCol="0" anchor="t" anchorCtr="0">
            <a:noAutofit/>
          </a:bodyPr>
          <a:lstStyle/>
          <a:p>
            <a:pPr marL="0" indent="0">
              <a:buNone/>
            </a:pPr>
            <a:r>
              <a:rPr lang="en" sz="2400" dirty="0" smtClean="0">
                <a:solidFill>
                  <a:srgbClr val="000000"/>
                </a:solidFill>
              </a:rPr>
              <a:t> </a:t>
            </a:r>
            <a:endParaRPr sz="2400" dirty="0">
              <a:solidFill>
                <a:srgbClr val="000000"/>
              </a:solidFill>
            </a:endParaRPr>
          </a:p>
          <a:p>
            <a:pPr marL="0" indent="0">
              <a:buNone/>
            </a:pPr>
            <a:r>
              <a:rPr lang="en" sz="2400" dirty="0">
                <a:solidFill>
                  <a:srgbClr val="000000"/>
                </a:solidFill>
              </a:rPr>
              <a:t>You can map the blockchain architecture we discussed here to the client/server architecture we are so familiar with in the context of web applications and database server/client, mobile server/client model.</a:t>
            </a:r>
            <a:endParaRPr sz="2400" dirty="0">
              <a:solidFill>
                <a:srgbClr val="000000"/>
              </a:solidFill>
            </a:endParaRPr>
          </a:p>
          <a:p>
            <a:pPr marL="0" indent="0">
              <a:buNone/>
            </a:pPr>
            <a:endParaRPr sz="2400" dirty="0">
              <a:solidFill>
                <a:srgbClr val="000000"/>
              </a:solidFill>
            </a:endParaRPr>
          </a:p>
          <a:p>
            <a:pPr marL="0" indent="0">
              <a:buNone/>
            </a:pPr>
            <a:r>
              <a:rPr lang="en" sz="2400" dirty="0">
                <a:solidFill>
                  <a:srgbClr val="000000"/>
                </a:solidFill>
              </a:rPr>
              <a:t>Here blockchain server is the Ethereum “node” (not node.js) and underlying infrastructure, and client or the front-end is a web client with embedded web3.js script, communicating using JSON over RPC pipeline.</a:t>
            </a:r>
            <a:endParaRPr sz="2400" dirty="0">
              <a:solidFill>
                <a:srgbClr val="000000"/>
              </a:solidFill>
            </a:endParaRPr>
          </a:p>
        </p:txBody>
      </p:sp>
    </p:spTree>
    <p:extLst>
      <p:ext uri="{BB962C8B-B14F-4D97-AF65-F5344CB8AC3E}">
        <p14:creationId xmlns:p14="http://schemas.microsoft.com/office/powerpoint/2010/main" val="1132244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7"/>
          <p:cNvSpPr txBox="1">
            <a:spLocks noGrp="1"/>
          </p:cNvSpPr>
          <p:nvPr>
            <p:ph type="title"/>
          </p:nvPr>
        </p:nvSpPr>
        <p:spPr>
          <a:xfrm>
            <a:off x="629200" y="984967"/>
            <a:ext cx="10962800" cy="706800"/>
          </a:xfrm>
          <a:prstGeom prst="rect">
            <a:avLst/>
          </a:prstGeom>
        </p:spPr>
        <p:txBody>
          <a:bodyPr spcFirstLastPara="1" vert="horz" wrap="square" lIns="91433" tIns="91433" rIns="91433" bIns="91433" rtlCol="0" anchor="b" anchorCtr="0">
            <a:noAutofit/>
          </a:bodyPr>
          <a:lstStyle/>
          <a:p>
            <a:r>
              <a:rPr lang="en"/>
              <a:t>Dapp with command line interface (CLI)</a:t>
            </a:r>
            <a:endParaRPr/>
          </a:p>
        </p:txBody>
      </p:sp>
      <p:sp>
        <p:nvSpPr>
          <p:cNvPr id="359" name="Google Shape;359;p67"/>
          <p:cNvSpPr/>
          <p:nvPr/>
        </p:nvSpPr>
        <p:spPr>
          <a:xfrm>
            <a:off x="1384167" y="4991500"/>
            <a:ext cx="10346000" cy="51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t>Distributed Ethereum blockchain server and network (say, network id  15)  </a:t>
            </a:r>
            <a:endParaRPr sz="2400"/>
          </a:p>
        </p:txBody>
      </p:sp>
      <p:sp>
        <p:nvSpPr>
          <p:cNvPr id="360" name="Google Shape;360;p67"/>
          <p:cNvSpPr/>
          <p:nvPr/>
        </p:nvSpPr>
        <p:spPr>
          <a:xfrm>
            <a:off x="2256133"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t>Node0:geth client</a:t>
            </a:r>
            <a:endParaRPr sz="2400"/>
          </a:p>
        </p:txBody>
      </p:sp>
      <p:sp>
        <p:nvSpPr>
          <p:cNvPr id="361" name="Google Shape;361;p67"/>
          <p:cNvSpPr/>
          <p:nvPr/>
        </p:nvSpPr>
        <p:spPr>
          <a:xfrm>
            <a:off x="5437767"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t>Node1:geth client</a:t>
            </a:r>
            <a:endParaRPr sz="2400"/>
          </a:p>
        </p:txBody>
      </p:sp>
      <p:sp>
        <p:nvSpPr>
          <p:cNvPr id="362" name="Google Shape;362;p67"/>
          <p:cNvSpPr/>
          <p:nvPr/>
        </p:nvSpPr>
        <p:spPr>
          <a:xfrm>
            <a:off x="8318633"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t>NodeN:geth client</a:t>
            </a:r>
            <a:endParaRPr sz="2400"/>
          </a:p>
        </p:txBody>
      </p:sp>
      <p:sp>
        <p:nvSpPr>
          <p:cNvPr id="363" name="Google Shape;363;p67"/>
          <p:cNvSpPr txBox="1"/>
          <p:nvPr/>
        </p:nvSpPr>
        <p:spPr>
          <a:xfrm>
            <a:off x="2553967" y="2988233"/>
            <a:ext cx="8006400" cy="706800"/>
          </a:xfrm>
          <a:prstGeom prst="rect">
            <a:avLst/>
          </a:prstGeom>
          <a:noFill/>
          <a:ln>
            <a:noFill/>
          </a:ln>
        </p:spPr>
        <p:txBody>
          <a:bodyPr spcFirstLastPara="1" wrap="square" lIns="121900" tIns="121900" rIns="121900" bIns="121900" anchor="ctr" anchorCtr="0">
            <a:noAutofit/>
          </a:bodyPr>
          <a:lstStyle/>
          <a:p>
            <a:r>
              <a:rPr lang="en" sz="2400"/>
              <a:t>eth.sendTransaction({from:&lt;address&gt;, to:&lt;address&gt; , value: &lt;value&gt;})</a:t>
            </a:r>
            <a:endParaRPr sz="2400"/>
          </a:p>
        </p:txBody>
      </p:sp>
      <p:sp>
        <p:nvSpPr>
          <p:cNvPr id="364" name="Google Shape;364;p67"/>
          <p:cNvSpPr/>
          <p:nvPr/>
        </p:nvSpPr>
        <p:spPr>
          <a:xfrm>
            <a:off x="4141500" y="3601233"/>
            <a:ext cx="1932400" cy="7068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430101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8"/>
          <p:cNvSpPr txBox="1">
            <a:spLocks noGrp="1"/>
          </p:cNvSpPr>
          <p:nvPr>
            <p:ph type="title"/>
          </p:nvPr>
        </p:nvSpPr>
        <p:spPr>
          <a:xfrm>
            <a:off x="629200" y="984967"/>
            <a:ext cx="10962800" cy="706800"/>
          </a:xfrm>
          <a:prstGeom prst="rect">
            <a:avLst/>
          </a:prstGeom>
        </p:spPr>
        <p:txBody>
          <a:bodyPr spcFirstLastPara="1" vert="horz" wrap="square" lIns="91433" tIns="91433" rIns="91433" bIns="91433" rtlCol="0" anchor="b" anchorCtr="0">
            <a:noAutofit/>
          </a:bodyPr>
          <a:lstStyle/>
          <a:p>
            <a:r>
              <a:rPr lang="en"/>
              <a:t>Architecture of a Dapp</a:t>
            </a:r>
            <a:endParaRPr/>
          </a:p>
        </p:txBody>
      </p:sp>
      <p:sp>
        <p:nvSpPr>
          <p:cNvPr id="370" name="Google Shape;370;p68"/>
          <p:cNvSpPr/>
          <p:nvPr/>
        </p:nvSpPr>
        <p:spPr>
          <a:xfrm>
            <a:off x="1384167" y="4991500"/>
            <a:ext cx="10346000" cy="51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Distributed Ethereum blockchain protocol server network  </a:t>
            </a:r>
            <a:endParaRPr sz="2000"/>
          </a:p>
        </p:txBody>
      </p:sp>
      <p:sp>
        <p:nvSpPr>
          <p:cNvPr id="371" name="Google Shape;371;p68"/>
          <p:cNvSpPr/>
          <p:nvPr/>
        </p:nvSpPr>
        <p:spPr>
          <a:xfrm>
            <a:off x="2256133"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Node1:geth client</a:t>
            </a:r>
            <a:endParaRPr sz="2000"/>
          </a:p>
        </p:txBody>
      </p:sp>
      <p:sp>
        <p:nvSpPr>
          <p:cNvPr id="372" name="Google Shape;372;p68"/>
          <p:cNvSpPr/>
          <p:nvPr/>
        </p:nvSpPr>
        <p:spPr>
          <a:xfrm>
            <a:off x="5437767"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Node2:geth client</a:t>
            </a:r>
            <a:endParaRPr sz="2000"/>
          </a:p>
        </p:txBody>
      </p:sp>
      <p:sp>
        <p:nvSpPr>
          <p:cNvPr id="373" name="Google Shape;373;p68"/>
          <p:cNvSpPr/>
          <p:nvPr/>
        </p:nvSpPr>
        <p:spPr>
          <a:xfrm>
            <a:off x="8318633" y="4284700"/>
            <a:ext cx="2238800" cy="70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NodeN:geth client</a:t>
            </a:r>
            <a:endParaRPr sz="2000"/>
          </a:p>
        </p:txBody>
      </p:sp>
      <p:grpSp>
        <p:nvGrpSpPr>
          <p:cNvPr id="374" name="Google Shape;374;p68"/>
          <p:cNvGrpSpPr/>
          <p:nvPr/>
        </p:nvGrpSpPr>
        <p:grpSpPr>
          <a:xfrm>
            <a:off x="2256134" y="2587967"/>
            <a:ext cx="3063633" cy="1814367"/>
            <a:chOff x="1692100" y="1940975"/>
            <a:chExt cx="2297725" cy="1360775"/>
          </a:xfrm>
        </p:grpSpPr>
        <p:sp>
          <p:nvSpPr>
            <p:cNvPr id="375" name="Google Shape;375;p68"/>
            <p:cNvSpPr/>
            <p:nvPr/>
          </p:nvSpPr>
          <p:spPr>
            <a:xfrm>
              <a:off x="1692100" y="1940975"/>
              <a:ext cx="1926600" cy="53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Web App</a:t>
              </a:r>
              <a:endParaRPr sz="2000"/>
            </a:p>
          </p:txBody>
        </p:sp>
        <p:sp>
          <p:nvSpPr>
            <p:cNvPr id="376" name="Google Shape;376;p68"/>
            <p:cNvSpPr/>
            <p:nvPr/>
          </p:nvSpPr>
          <p:spPr>
            <a:xfrm>
              <a:off x="2540525" y="2471075"/>
              <a:ext cx="229800" cy="7425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000"/>
            </a:p>
          </p:txBody>
        </p:sp>
        <p:sp>
          <p:nvSpPr>
            <p:cNvPr id="377" name="Google Shape;377;p68"/>
            <p:cNvSpPr/>
            <p:nvPr/>
          </p:nvSpPr>
          <p:spPr>
            <a:xfrm>
              <a:off x="2540525" y="2188200"/>
              <a:ext cx="689400" cy="2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web3</a:t>
              </a:r>
              <a:endParaRPr sz="2000"/>
            </a:p>
          </p:txBody>
        </p:sp>
        <p:sp>
          <p:nvSpPr>
            <p:cNvPr id="378" name="Google Shape;378;p68"/>
            <p:cNvSpPr txBox="1"/>
            <p:nvPr/>
          </p:nvSpPr>
          <p:spPr>
            <a:xfrm>
              <a:off x="2770325" y="2596675"/>
              <a:ext cx="1219500" cy="388800"/>
            </a:xfrm>
            <a:prstGeom prst="rect">
              <a:avLst/>
            </a:prstGeom>
            <a:noFill/>
            <a:ln>
              <a:noFill/>
            </a:ln>
          </p:spPr>
          <p:txBody>
            <a:bodyPr spcFirstLastPara="1" wrap="square" lIns="121900" tIns="121900" rIns="121900" bIns="121900" anchor="t" anchorCtr="0">
              <a:noAutofit/>
            </a:bodyPr>
            <a:lstStyle/>
            <a:p>
              <a:r>
                <a:rPr lang="en" sz="2000"/>
                <a:t>JSON/RPC</a:t>
              </a:r>
              <a:endParaRPr sz="2000"/>
            </a:p>
          </p:txBody>
        </p:sp>
        <p:sp>
          <p:nvSpPr>
            <p:cNvPr id="379" name="Google Shape;379;p68"/>
            <p:cNvSpPr txBox="1"/>
            <p:nvPr/>
          </p:nvSpPr>
          <p:spPr>
            <a:xfrm>
              <a:off x="1692100" y="2912950"/>
              <a:ext cx="1219500" cy="388800"/>
            </a:xfrm>
            <a:prstGeom prst="rect">
              <a:avLst/>
            </a:prstGeom>
            <a:noFill/>
            <a:ln>
              <a:noFill/>
            </a:ln>
          </p:spPr>
          <p:txBody>
            <a:bodyPr spcFirstLastPara="1" wrap="square" lIns="121900" tIns="121900" rIns="121900" bIns="121900" anchor="t" anchorCtr="0">
              <a:noAutofit/>
            </a:bodyPr>
            <a:lstStyle/>
            <a:p>
              <a:r>
                <a:rPr lang="en" sz="2000"/>
                <a:t>RPC port</a:t>
              </a:r>
              <a:endParaRPr sz="2000"/>
            </a:p>
          </p:txBody>
        </p:sp>
      </p:grpSp>
      <p:grpSp>
        <p:nvGrpSpPr>
          <p:cNvPr id="380" name="Google Shape;380;p68"/>
          <p:cNvGrpSpPr/>
          <p:nvPr/>
        </p:nvGrpSpPr>
        <p:grpSpPr>
          <a:xfrm>
            <a:off x="8318634" y="2587951"/>
            <a:ext cx="3063633" cy="1814367"/>
            <a:chOff x="1692100" y="1940975"/>
            <a:chExt cx="2297725" cy="1360775"/>
          </a:xfrm>
        </p:grpSpPr>
        <p:sp>
          <p:nvSpPr>
            <p:cNvPr id="381" name="Google Shape;381;p68"/>
            <p:cNvSpPr/>
            <p:nvPr/>
          </p:nvSpPr>
          <p:spPr>
            <a:xfrm>
              <a:off x="1692100" y="1940975"/>
              <a:ext cx="1926600" cy="53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Web App</a:t>
              </a:r>
              <a:endParaRPr sz="2000"/>
            </a:p>
          </p:txBody>
        </p:sp>
        <p:sp>
          <p:nvSpPr>
            <p:cNvPr id="382" name="Google Shape;382;p68"/>
            <p:cNvSpPr/>
            <p:nvPr/>
          </p:nvSpPr>
          <p:spPr>
            <a:xfrm>
              <a:off x="2540525" y="2471075"/>
              <a:ext cx="229800" cy="7425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000"/>
            </a:p>
          </p:txBody>
        </p:sp>
        <p:sp>
          <p:nvSpPr>
            <p:cNvPr id="383" name="Google Shape;383;p68"/>
            <p:cNvSpPr/>
            <p:nvPr/>
          </p:nvSpPr>
          <p:spPr>
            <a:xfrm>
              <a:off x="2540525" y="2188200"/>
              <a:ext cx="689400" cy="2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web3</a:t>
              </a:r>
              <a:endParaRPr sz="2000"/>
            </a:p>
          </p:txBody>
        </p:sp>
        <p:sp>
          <p:nvSpPr>
            <p:cNvPr id="384" name="Google Shape;384;p68"/>
            <p:cNvSpPr txBox="1"/>
            <p:nvPr/>
          </p:nvSpPr>
          <p:spPr>
            <a:xfrm>
              <a:off x="2770325" y="2596675"/>
              <a:ext cx="1219500" cy="388800"/>
            </a:xfrm>
            <a:prstGeom prst="rect">
              <a:avLst/>
            </a:prstGeom>
            <a:noFill/>
            <a:ln>
              <a:noFill/>
            </a:ln>
          </p:spPr>
          <p:txBody>
            <a:bodyPr spcFirstLastPara="1" wrap="square" lIns="121900" tIns="121900" rIns="121900" bIns="121900" anchor="t" anchorCtr="0">
              <a:noAutofit/>
            </a:bodyPr>
            <a:lstStyle/>
            <a:p>
              <a:r>
                <a:rPr lang="en" sz="2000"/>
                <a:t>JSON/RPC</a:t>
              </a:r>
              <a:endParaRPr sz="2000"/>
            </a:p>
          </p:txBody>
        </p:sp>
        <p:sp>
          <p:nvSpPr>
            <p:cNvPr id="385" name="Google Shape;385;p68"/>
            <p:cNvSpPr txBox="1"/>
            <p:nvPr/>
          </p:nvSpPr>
          <p:spPr>
            <a:xfrm>
              <a:off x="1692100" y="2912950"/>
              <a:ext cx="1219500" cy="388800"/>
            </a:xfrm>
            <a:prstGeom prst="rect">
              <a:avLst/>
            </a:prstGeom>
            <a:noFill/>
            <a:ln>
              <a:noFill/>
            </a:ln>
          </p:spPr>
          <p:txBody>
            <a:bodyPr spcFirstLastPara="1" wrap="square" lIns="121900" tIns="121900" rIns="121900" bIns="121900" anchor="t" anchorCtr="0">
              <a:noAutofit/>
            </a:bodyPr>
            <a:lstStyle/>
            <a:p>
              <a:r>
                <a:rPr lang="en" sz="2000"/>
                <a:t>RPC port</a:t>
              </a:r>
              <a:endParaRPr sz="2000"/>
            </a:p>
          </p:txBody>
        </p:sp>
      </p:grpSp>
      <p:sp>
        <p:nvSpPr>
          <p:cNvPr id="386" name="Google Shape;386;p68"/>
          <p:cNvSpPr txBox="1"/>
          <p:nvPr/>
        </p:nvSpPr>
        <p:spPr>
          <a:xfrm>
            <a:off x="795000" y="3789567"/>
            <a:ext cx="942800" cy="329600"/>
          </a:xfrm>
          <a:prstGeom prst="rect">
            <a:avLst/>
          </a:prstGeom>
          <a:noFill/>
          <a:ln>
            <a:noFill/>
          </a:ln>
        </p:spPr>
        <p:txBody>
          <a:bodyPr spcFirstLastPara="1" wrap="square" lIns="121900" tIns="121900" rIns="121900" bIns="121900" anchor="t" anchorCtr="0">
            <a:noAutofit/>
          </a:bodyPr>
          <a:lstStyle/>
          <a:p>
            <a:r>
              <a:rPr lang="en" sz="2000"/>
              <a:t>….</a:t>
            </a:r>
            <a:endParaRPr sz="2000"/>
          </a:p>
        </p:txBody>
      </p:sp>
      <p:sp>
        <p:nvSpPr>
          <p:cNvPr id="387" name="Google Shape;387;p68"/>
          <p:cNvSpPr txBox="1"/>
          <p:nvPr/>
        </p:nvSpPr>
        <p:spPr>
          <a:xfrm>
            <a:off x="361833" y="2832833"/>
            <a:ext cx="2238800" cy="1017600"/>
          </a:xfrm>
          <a:prstGeom prst="rect">
            <a:avLst/>
          </a:prstGeom>
          <a:noFill/>
          <a:ln>
            <a:noFill/>
          </a:ln>
        </p:spPr>
        <p:txBody>
          <a:bodyPr spcFirstLastPara="1" wrap="square" lIns="121900" tIns="121900" rIns="121900" bIns="121900" anchor="ctr" anchorCtr="0">
            <a:noAutofit/>
          </a:bodyPr>
          <a:lstStyle/>
          <a:p>
            <a:r>
              <a:rPr lang="en" sz="2000"/>
              <a:t>….</a:t>
            </a:r>
            <a:endParaRPr sz="2000"/>
          </a:p>
        </p:txBody>
      </p:sp>
      <p:sp>
        <p:nvSpPr>
          <p:cNvPr id="388" name="Google Shape;388;p68"/>
          <p:cNvSpPr txBox="1"/>
          <p:nvPr/>
        </p:nvSpPr>
        <p:spPr>
          <a:xfrm>
            <a:off x="11382267" y="3955100"/>
            <a:ext cx="942800" cy="329600"/>
          </a:xfrm>
          <a:prstGeom prst="rect">
            <a:avLst/>
          </a:prstGeom>
          <a:noFill/>
          <a:ln>
            <a:noFill/>
          </a:ln>
        </p:spPr>
        <p:txBody>
          <a:bodyPr spcFirstLastPara="1" wrap="square" lIns="121900" tIns="121900" rIns="121900" bIns="121900" anchor="t" anchorCtr="0">
            <a:noAutofit/>
          </a:bodyPr>
          <a:lstStyle/>
          <a:p>
            <a:r>
              <a:rPr lang="en" sz="2000"/>
              <a:t>….</a:t>
            </a:r>
            <a:endParaRPr sz="2000"/>
          </a:p>
        </p:txBody>
      </p:sp>
      <p:sp>
        <p:nvSpPr>
          <p:cNvPr id="389" name="Google Shape;389;p68"/>
          <p:cNvSpPr txBox="1"/>
          <p:nvPr/>
        </p:nvSpPr>
        <p:spPr>
          <a:xfrm>
            <a:off x="10910933" y="2832833"/>
            <a:ext cx="2238800" cy="1017600"/>
          </a:xfrm>
          <a:prstGeom prst="rect">
            <a:avLst/>
          </a:prstGeom>
          <a:noFill/>
          <a:ln>
            <a:noFill/>
          </a:ln>
        </p:spPr>
        <p:txBody>
          <a:bodyPr spcFirstLastPara="1" wrap="square" lIns="121900" tIns="121900" rIns="121900" bIns="121900" anchor="ctr" anchorCtr="0">
            <a:noAutofit/>
          </a:bodyPr>
          <a:lstStyle/>
          <a:p>
            <a:r>
              <a:rPr lang="en" sz="3200"/>
              <a:t>….</a:t>
            </a:r>
            <a:endParaRPr sz="3200"/>
          </a:p>
        </p:txBody>
      </p:sp>
      <p:grpSp>
        <p:nvGrpSpPr>
          <p:cNvPr id="390" name="Google Shape;390;p68"/>
          <p:cNvGrpSpPr/>
          <p:nvPr/>
        </p:nvGrpSpPr>
        <p:grpSpPr>
          <a:xfrm>
            <a:off x="5543818" y="2587951"/>
            <a:ext cx="3063633" cy="1814367"/>
            <a:chOff x="1692100" y="1940975"/>
            <a:chExt cx="2297725" cy="1360775"/>
          </a:xfrm>
        </p:grpSpPr>
        <p:sp>
          <p:nvSpPr>
            <p:cNvPr id="391" name="Google Shape;391;p68"/>
            <p:cNvSpPr/>
            <p:nvPr/>
          </p:nvSpPr>
          <p:spPr>
            <a:xfrm>
              <a:off x="1692100" y="1940975"/>
              <a:ext cx="1926600" cy="53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Web App</a:t>
              </a:r>
              <a:endParaRPr sz="2000"/>
            </a:p>
          </p:txBody>
        </p:sp>
        <p:sp>
          <p:nvSpPr>
            <p:cNvPr id="392" name="Google Shape;392;p68"/>
            <p:cNvSpPr/>
            <p:nvPr/>
          </p:nvSpPr>
          <p:spPr>
            <a:xfrm>
              <a:off x="2540525" y="2471075"/>
              <a:ext cx="229800" cy="7425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000"/>
            </a:p>
          </p:txBody>
        </p:sp>
        <p:sp>
          <p:nvSpPr>
            <p:cNvPr id="393" name="Google Shape;393;p68"/>
            <p:cNvSpPr/>
            <p:nvPr/>
          </p:nvSpPr>
          <p:spPr>
            <a:xfrm>
              <a:off x="2540525" y="2188200"/>
              <a:ext cx="689400" cy="2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a:t>web3</a:t>
              </a:r>
              <a:endParaRPr sz="2000"/>
            </a:p>
          </p:txBody>
        </p:sp>
        <p:sp>
          <p:nvSpPr>
            <p:cNvPr id="394" name="Google Shape;394;p68"/>
            <p:cNvSpPr txBox="1"/>
            <p:nvPr/>
          </p:nvSpPr>
          <p:spPr>
            <a:xfrm>
              <a:off x="2770325" y="2596675"/>
              <a:ext cx="1219500" cy="388800"/>
            </a:xfrm>
            <a:prstGeom prst="rect">
              <a:avLst/>
            </a:prstGeom>
            <a:noFill/>
            <a:ln>
              <a:noFill/>
            </a:ln>
          </p:spPr>
          <p:txBody>
            <a:bodyPr spcFirstLastPara="1" wrap="square" lIns="121900" tIns="121900" rIns="121900" bIns="121900" anchor="t" anchorCtr="0">
              <a:noAutofit/>
            </a:bodyPr>
            <a:lstStyle/>
            <a:p>
              <a:r>
                <a:rPr lang="en" sz="2000"/>
                <a:t>JSON/RPC</a:t>
              </a:r>
              <a:endParaRPr sz="2000"/>
            </a:p>
          </p:txBody>
        </p:sp>
        <p:sp>
          <p:nvSpPr>
            <p:cNvPr id="395" name="Google Shape;395;p68"/>
            <p:cNvSpPr txBox="1"/>
            <p:nvPr/>
          </p:nvSpPr>
          <p:spPr>
            <a:xfrm>
              <a:off x="1692100" y="2912950"/>
              <a:ext cx="1219500" cy="388800"/>
            </a:xfrm>
            <a:prstGeom prst="rect">
              <a:avLst/>
            </a:prstGeom>
            <a:noFill/>
            <a:ln>
              <a:noFill/>
            </a:ln>
          </p:spPr>
          <p:txBody>
            <a:bodyPr spcFirstLastPara="1" wrap="square" lIns="121900" tIns="121900" rIns="121900" bIns="121900" anchor="t" anchorCtr="0">
              <a:noAutofit/>
            </a:bodyPr>
            <a:lstStyle/>
            <a:p>
              <a:r>
                <a:rPr lang="en" sz="2000"/>
                <a:t>RPC port</a:t>
              </a:r>
              <a:endParaRPr sz="2000"/>
            </a:p>
          </p:txBody>
        </p:sp>
      </p:grpSp>
      <p:sp>
        <p:nvSpPr>
          <p:cNvPr id="396" name="Google Shape;396;p68"/>
          <p:cNvSpPr txBox="1"/>
          <p:nvPr/>
        </p:nvSpPr>
        <p:spPr>
          <a:xfrm>
            <a:off x="7664667" y="4284700"/>
            <a:ext cx="942800" cy="706800"/>
          </a:xfrm>
          <a:prstGeom prst="rect">
            <a:avLst/>
          </a:prstGeom>
          <a:noFill/>
          <a:ln>
            <a:noFill/>
          </a:ln>
        </p:spPr>
        <p:txBody>
          <a:bodyPr spcFirstLastPara="1" wrap="square" lIns="121900" tIns="121900" rIns="121900" bIns="121900" anchor="ctr" anchorCtr="0">
            <a:noAutofit/>
          </a:bodyPr>
          <a:lstStyle/>
          <a:p>
            <a:r>
              <a:rPr lang="en" sz="2000"/>
              <a:t>….</a:t>
            </a:r>
            <a:endParaRPr sz="2000"/>
          </a:p>
        </p:txBody>
      </p:sp>
    </p:spTree>
    <p:extLst>
      <p:ext uri="{BB962C8B-B14F-4D97-AF65-F5344CB8AC3E}">
        <p14:creationId xmlns:p14="http://schemas.microsoft.com/office/powerpoint/2010/main" val="2909568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3_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2079</Words>
  <Application>Microsoft Office PowerPoint</Application>
  <PresentationFormat>Widescreen</PresentationFormat>
  <Paragraphs>227</Paragraphs>
  <Slides>22</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Georgia</vt:lpstr>
      <vt:lpstr>LucidaGrande</vt:lpstr>
      <vt:lpstr>Merriweather Sans</vt:lpstr>
      <vt:lpstr>Wingdings</vt:lpstr>
      <vt:lpstr>2_UB Powerpoint Template</vt:lpstr>
      <vt:lpstr>3_UB Powerpoint Template</vt:lpstr>
      <vt:lpstr>Developing a Dapp – Part 3 (Code)</vt:lpstr>
      <vt:lpstr>Decentralized Systems</vt:lpstr>
      <vt:lpstr>Topics for discussion</vt:lpstr>
      <vt:lpstr>Blockchain node, and Dapp development</vt:lpstr>
      <vt:lpstr>How does a Dapp work?</vt:lpstr>
      <vt:lpstr>Design of Dapp Front-end </vt:lpstr>
      <vt:lpstr>Blockchain Server-Client</vt:lpstr>
      <vt:lpstr>Dapp with command line interface (CLI)</vt:lpstr>
      <vt:lpstr>Architecture of a Dapp</vt:lpstr>
      <vt:lpstr>Web3 API</vt:lpstr>
      <vt:lpstr>Importance of web3</vt:lpstr>
      <vt:lpstr>Architecture of a Dapp: here is a revised architecture of a Dapp</vt:lpstr>
      <vt:lpstr>Tracing a call/request from a web front of Dapp (request-response.. )</vt:lpstr>
      <vt:lpstr>Single node</vt:lpstr>
      <vt:lpstr>Getting Started with Dapp development</vt:lpstr>
      <vt:lpstr>Problem Statement: Ballot</vt:lpstr>
      <vt:lpstr>Design steps</vt:lpstr>
      <vt:lpstr>Design step 1 : use case diagram</vt:lpstr>
      <vt:lpstr>Design step 2 : Identify users, digital assets, transactions, roles</vt:lpstr>
      <vt:lpstr>Design step 3 :  Design Contract diagram</vt:lpstr>
      <vt:lpstr>Design steps : 5 and 6</vt:lpstr>
      <vt:lpstr>Summary</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 Dapp</dc:title>
  <dc:creator>Bina Ramamurthy</dc:creator>
  <cp:lastModifiedBy>Bina Ramamurthy</cp:lastModifiedBy>
  <cp:revision>47</cp:revision>
  <dcterms:created xsi:type="dcterms:W3CDTF">2019-02-13T13:51:39Z</dcterms:created>
  <dcterms:modified xsi:type="dcterms:W3CDTF">2019-02-20T17:19:28Z</dcterms:modified>
</cp:coreProperties>
</file>